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3" r:id="rId6"/>
    <p:sldId id="265" r:id="rId7"/>
    <p:sldId id="267" r:id="rId8"/>
    <p:sldId id="268" r:id="rId9"/>
    <p:sldId id="272" r:id="rId10"/>
    <p:sldId id="275" r:id="rId11"/>
    <p:sldId id="276" r:id="rId12"/>
    <p:sldId id="277" r:id="rId13"/>
    <p:sldId id="278" r:id="rId14"/>
    <p:sldId id="279" r:id="rId15"/>
    <p:sldId id="281" r:id="rId16"/>
    <p:sldId id="280" r:id="rId17"/>
    <p:sldId id="282" r:id="rId18"/>
    <p:sldId id="283" r:id="rId19"/>
    <p:sldId id="285" r:id="rId20"/>
    <p:sldId id="288" r:id="rId21"/>
    <p:sldId id="286" r:id="rId22"/>
    <p:sldId id="287" r:id="rId23"/>
    <p:sldId id="289" r:id="rId24"/>
    <p:sldId id="290" r:id="rId25"/>
    <p:sldId id="291" r:id="rId26"/>
    <p:sldId id="292" r:id="rId27"/>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dirty="0"/>
              <a:t>　有能感の変容</a:t>
            </a:r>
            <a:r>
              <a:rPr lang="en-US" altLang="ja-JP" dirty="0"/>
              <a:t>(</a:t>
            </a:r>
            <a:r>
              <a:rPr lang="ja-JP" altLang="en-US" dirty="0"/>
              <a:t>合計</a:t>
            </a:r>
            <a:r>
              <a:rPr lang="en-US" altLang="ja-JP" dirty="0"/>
              <a:t>)</a:t>
            </a:r>
            <a:endParaRPr lang="ja-JP" alt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lineChart>
        <c:grouping val="stacked"/>
        <c:varyColors val="0"/>
        <c:ser>
          <c:idx val="0"/>
          <c:order val="0"/>
          <c:tx>
            <c:strRef>
              <c:f>有能感変容グラフ!$A$19</c:f>
              <c:strCache>
                <c:ptCount val="1"/>
                <c:pt idx="0">
                  <c:v>合計</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Pt>
            <c:idx val="2"/>
            <c:marker>
              <c:symbol val="circle"/>
              <c:size val="5"/>
              <c:spPr>
                <a:solidFill>
                  <a:schemeClr val="accent1"/>
                </a:solidFill>
                <a:ln w="9525">
                  <a:solidFill>
                    <a:schemeClr val="accent1"/>
                  </a:solidFill>
                </a:ln>
                <a:effectLst/>
              </c:spPr>
            </c:marker>
            <c:bubble3D val="0"/>
            <c:spPr>
              <a:ln w="28575" cap="rnd">
                <a:noFill/>
                <a:round/>
              </a:ln>
              <a:effectLst/>
            </c:spPr>
            <c:extLst>
              <c:ext xmlns:c16="http://schemas.microsoft.com/office/drawing/2014/chart" uri="{C3380CC4-5D6E-409C-BE32-E72D297353CC}">
                <c16:uniqueId val="{00000001-F394-4BC1-A3E7-4ED0FF0459BD}"/>
              </c:ext>
            </c:extLst>
          </c:dPt>
          <c:dPt>
            <c:idx val="4"/>
            <c:marker>
              <c:symbol val="circle"/>
              <c:size val="5"/>
              <c:spPr>
                <a:solidFill>
                  <a:schemeClr val="accent1"/>
                </a:solidFill>
                <a:ln w="9525">
                  <a:solidFill>
                    <a:schemeClr val="accent1"/>
                  </a:solidFill>
                </a:ln>
                <a:effectLst/>
              </c:spPr>
            </c:marker>
            <c:bubble3D val="0"/>
            <c:spPr>
              <a:ln w="28575" cap="rnd">
                <a:noFill/>
                <a:round/>
              </a:ln>
              <a:effectLst/>
            </c:spPr>
            <c:extLst>
              <c:ext xmlns:c16="http://schemas.microsoft.com/office/drawing/2014/chart" uri="{C3380CC4-5D6E-409C-BE32-E72D297353CC}">
                <c16:uniqueId val="{00000003-F394-4BC1-A3E7-4ED0FF0459BD}"/>
              </c:ext>
            </c:extLst>
          </c:dPt>
          <c:cat>
            <c:multiLvlStrRef>
              <c:f>有能感変容グラフ!$B$2:$G$3</c:f>
              <c:multiLvlStrCache>
                <c:ptCount val="6"/>
                <c:lvl>
                  <c:pt idx="0">
                    <c:v>単元前</c:v>
                  </c:pt>
                  <c:pt idx="1">
                    <c:v>単元後</c:v>
                  </c:pt>
                  <c:pt idx="2">
                    <c:v>単元前</c:v>
                  </c:pt>
                  <c:pt idx="3">
                    <c:v>単元後</c:v>
                  </c:pt>
                  <c:pt idx="4">
                    <c:v>単元前</c:v>
                  </c:pt>
                  <c:pt idx="5">
                    <c:v>単元後</c:v>
                  </c:pt>
                </c:lvl>
                <c:lvl>
                  <c:pt idx="0">
                    <c:v>平均</c:v>
                  </c:pt>
                  <c:pt idx="2">
                    <c:v>男子</c:v>
                  </c:pt>
                  <c:pt idx="4">
                    <c:v>女子</c:v>
                  </c:pt>
                </c:lvl>
              </c:multiLvlStrCache>
            </c:multiLvlStrRef>
          </c:cat>
          <c:val>
            <c:numRef>
              <c:f>有能感変容グラフ!$B$19:$G$19</c:f>
              <c:numCache>
                <c:formatCode>0.0</c:formatCode>
                <c:ptCount val="6"/>
                <c:pt idx="0">
                  <c:v>41.499999999999993</c:v>
                </c:pt>
                <c:pt idx="1">
                  <c:v>44.199999999999996</c:v>
                </c:pt>
                <c:pt idx="2">
                  <c:v>41.54545454545454</c:v>
                </c:pt>
                <c:pt idx="3">
                  <c:v>44.199999999999996</c:v>
                </c:pt>
                <c:pt idx="4">
                  <c:v>40.75</c:v>
                </c:pt>
                <c:pt idx="5">
                  <c:v>44.75</c:v>
                </c:pt>
              </c:numCache>
            </c:numRef>
          </c:val>
          <c:smooth val="0"/>
          <c:extLst>
            <c:ext xmlns:c16="http://schemas.microsoft.com/office/drawing/2014/chart" uri="{C3380CC4-5D6E-409C-BE32-E72D297353CC}">
              <c16:uniqueId val="{00000004-F394-4BC1-A3E7-4ED0FF0459BD}"/>
            </c:ext>
          </c:extLst>
        </c:ser>
        <c:dLbls>
          <c:showLegendKey val="0"/>
          <c:showVal val="0"/>
          <c:showCatName val="0"/>
          <c:showSerName val="0"/>
          <c:showPercent val="0"/>
          <c:showBubbleSize val="0"/>
        </c:dLbls>
        <c:marker val="1"/>
        <c:smooth val="0"/>
        <c:axId val="610714592"/>
        <c:axId val="610721256"/>
      </c:lineChart>
      <c:catAx>
        <c:axId val="610714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610721256"/>
        <c:crosses val="autoZero"/>
        <c:auto val="1"/>
        <c:lblAlgn val="ctr"/>
        <c:lblOffset val="100"/>
        <c:noMultiLvlLbl val="0"/>
      </c:catAx>
      <c:valAx>
        <c:axId val="610721256"/>
        <c:scaling>
          <c:orientation val="minMax"/>
          <c:min val="2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610714592"/>
        <c:crosses val="autoZero"/>
        <c:crossBetween val="between"/>
        <c:majorUnit val="10"/>
      </c:valAx>
      <c:spPr>
        <a:noFill/>
        <a:ln>
          <a:noFill/>
        </a:ln>
        <a:effectLst/>
      </c:spPr>
    </c:plotArea>
    <c:plotVisOnly val="1"/>
    <c:dispBlanksAs val="zero"/>
    <c:showDLblsOverMax val="0"/>
  </c:chart>
  <c:spPr>
    <a:noFill/>
    <a:ln>
      <a:solidFill>
        <a:schemeClr val="tx1"/>
      </a:solid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a:t>男子</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lineChart>
        <c:grouping val="standard"/>
        <c:varyColors val="0"/>
        <c:ser>
          <c:idx val="0"/>
          <c:order val="0"/>
          <c:tx>
            <c:strRef>
              <c:f>形成推移グラフ!$A$64:$B$64</c:f>
              <c:strCache>
                <c:ptCount val="2"/>
                <c:pt idx="0">
                  <c:v>Ｑ１</c:v>
                </c:pt>
                <c:pt idx="1">
                  <c:v>自己の気づき</c:v>
                </c:pt>
              </c:strCache>
            </c:strRef>
          </c:tx>
          <c:spPr>
            <a:ln w="28575" cap="rnd">
              <a:solidFill>
                <a:schemeClr val="accent1"/>
              </a:solidFill>
              <a:round/>
            </a:ln>
            <a:effectLst/>
          </c:spPr>
          <c:marker>
            <c:symbol val="none"/>
          </c:marker>
          <c:cat>
            <c:strRef>
              <c:f>形成推移グラフ!$C$63:$H$63</c:f>
              <c:strCache>
                <c:ptCount val="6"/>
                <c:pt idx="0">
                  <c:v>1時間目</c:v>
                </c:pt>
                <c:pt idx="1">
                  <c:v>2時間目</c:v>
                </c:pt>
                <c:pt idx="2">
                  <c:v>3時間目</c:v>
                </c:pt>
                <c:pt idx="3">
                  <c:v>4時間目</c:v>
                </c:pt>
                <c:pt idx="4">
                  <c:v>5時間目</c:v>
                </c:pt>
                <c:pt idx="5">
                  <c:v>6時間目</c:v>
                </c:pt>
              </c:strCache>
            </c:strRef>
          </c:cat>
          <c:val>
            <c:numRef>
              <c:f>形成推移グラフ!$C$64:$H$64</c:f>
              <c:numCache>
                <c:formatCode>0.00</c:formatCode>
                <c:ptCount val="6"/>
                <c:pt idx="0">
                  <c:v>1.3636363636363635</c:v>
                </c:pt>
                <c:pt idx="1">
                  <c:v>1.3</c:v>
                </c:pt>
                <c:pt idx="2">
                  <c:v>1.4</c:v>
                </c:pt>
                <c:pt idx="3">
                  <c:v>1.3636363636363635</c:v>
                </c:pt>
                <c:pt idx="4">
                  <c:v>1.2727272727272727</c:v>
                </c:pt>
                <c:pt idx="5">
                  <c:v>1.3636363636363635</c:v>
                </c:pt>
              </c:numCache>
            </c:numRef>
          </c:val>
          <c:smooth val="0"/>
          <c:extLst>
            <c:ext xmlns:c16="http://schemas.microsoft.com/office/drawing/2014/chart" uri="{C3380CC4-5D6E-409C-BE32-E72D297353CC}">
              <c16:uniqueId val="{00000000-B2D2-4DB1-AC63-A16937CDA842}"/>
            </c:ext>
          </c:extLst>
        </c:ser>
        <c:ser>
          <c:idx val="1"/>
          <c:order val="1"/>
          <c:tx>
            <c:strRef>
              <c:f>形成推移グラフ!$A$65:$B$65</c:f>
              <c:strCache>
                <c:ptCount val="2"/>
                <c:pt idx="0">
                  <c:v>Ｑ２</c:v>
                </c:pt>
                <c:pt idx="1">
                  <c:v>他者への気づき</c:v>
                </c:pt>
              </c:strCache>
            </c:strRef>
          </c:tx>
          <c:spPr>
            <a:ln w="28575" cap="rnd">
              <a:solidFill>
                <a:schemeClr val="accent2"/>
              </a:solidFill>
              <a:round/>
            </a:ln>
            <a:effectLst/>
          </c:spPr>
          <c:marker>
            <c:symbol val="none"/>
          </c:marker>
          <c:cat>
            <c:strRef>
              <c:f>形成推移グラフ!$C$63:$H$63</c:f>
              <c:strCache>
                <c:ptCount val="6"/>
                <c:pt idx="0">
                  <c:v>1時間目</c:v>
                </c:pt>
                <c:pt idx="1">
                  <c:v>2時間目</c:v>
                </c:pt>
                <c:pt idx="2">
                  <c:v>3時間目</c:v>
                </c:pt>
                <c:pt idx="3">
                  <c:v>4時間目</c:v>
                </c:pt>
                <c:pt idx="4">
                  <c:v>5時間目</c:v>
                </c:pt>
                <c:pt idx="5">
                  <c:v>6時間目</c:v>
                </c:pt>
              </c:strCache>
            </c:strRef>
          </c:cat>
          <c:val>
            <c:numRef>
              <c:f>形成推移グラフ!$C$65:$H$65</c:f>
              <c:numCache>
                <c:formatCode>0.00</c:formatCode>
                <c:ptCount val="6"/>
                <c:pt idx="0">
                  <c:v>1.4545454545454546</c:v>
                </c:pt>
                <c:pt idx="1">
                  <c:v>1.4</c:v>
                </c:pt>
                <c:pt idx="2">
                  <c:v>1.2</c:v>
                </c:pt>
                <c:pt idx="3">
                  <c:v>1.5454545454545454</c:v>
                </c:pt>
                <c:pt idx="4">
                  <c:v>1.1818181818181819</c:v>
                </c:pt>
                <c:pt idx="5">
                  <c:v>1.5454545454545454</c:v>
                </c:pt>
              </c:numCache>
            </c:numRef>
          </c:val>
          <c:smooth val="0"/>
          <c:extLst>
            <c:ext xmlns:c16="http://schemas.microsoft.com/office/drawing/2014/chart" uri="{C3380CC4-5D6E-409C-BE32-E72D297353CC}">
              <c16:uniqueId val="{00000001-B2D2-4DB1-AC63-A16937CDA842}"/>
            </c:ext>
          </c:extLst>
        </c:ser>
        <c:ser>
          <c:idx val="2"/>
          <c:order val="2"/>
          <c:tx>
            <c:strRef>
              <c:f>形成推移グラフ!$A$66:$B$66</c:f>
              <c:strCache>
                <c:ptCount val="2"/>
                <c:pt idx="0">
                  <c:v>Ｑ３</c:v>
                </c:pt>
                <c:pt idx="1">
                  <c:v>課題発見</c:v>
                </c:pt>
              </c:strCache>
            </c:strRef>
          </c:tx>
          <c:spPr>
            <a:ln w="28575" cap="rnd">
              <a:solidFill>
                <a:schemeClr val="accent3"/>
              </a:solidFill>
              <a:round/>
            </a:ln>
            <a:effectLst/>
          </c:spPr>
          <c:marker>
            <c:symbol val="none"/>
          </c:marker>
          <c:cat>
            <c:strRef>
              <c:f>形成推移グラフ!$C$63:$H$63</c:f>
              <c:strCache>
                <c:ptCount val="6"/>
                <c:pt idx="0">
                  <c:v>1時間目</c:v>
                </c:pt>
                <c:pt idx="1">
                  <c:v>2時間目</c:v>
                </c:pt>
                <c:pt idx="2">
                  <c:v>3時間目</c:v>
                </c:pt>
                <c:pt idx="3">
                  <c:v>4時間目</c:v>
                </c:pt>
                <c:pt idx="4">
                  <c:v>5時間目</c:v>
                </c:pt>
                <c:pt idx="5">
                  <c:v>6時間目</c:v>
                </c:pt>
              </c:strCache>
            </c:strRef>
          </c:cat>
          <c:val>
            <c:numRef>
              <c:f>形成推移グラフ!$C$66:$H$66</c:f>
              <c:numCache>
                <c:formatCode>0.00</c:formatCode>
                <c:ptCount val="6"/>
                <c:pt idx="0">
                  <c:v>1.5454545454545454</c:v>
                </c:pt>
                <c:pt idx="1">
                  <c:v>1.2</c:v>
                </c:pt>
                <c:pt idx="2">
                  <c:v>1.2</c:v>
                </c:pt>
                <c:pt idx="3">
                  <c:v>1.5454545454545454</c:v>
                </c:pt>
                <c:pt idx="4">
                  <c:v>1.1818181818181819</c:v>
                </c:pt>
                <c:pt idx="5">
                  <c:v>1.5454545454545454</c:v>
                </c:pt>
              </c:numCache>
            </c:numRef>
          </c:val>
          <c:smooth val="0"/>
          <c:extLst>
            <c:ext xmlns:c16="http://schemas.microsoft.com/office/drawing/2014/chart" uri="{C3380CC4-5D6E-409C-BE32-E72D297353CC}">
              <c16:uniqueId val="{00000002-B2D2-4DB1-AC63-A16937CDA842}"/>
            </c:ext>
          </c:extLst>
        </c:ser>
        <c:ser>
          <c:idx val="3"/>
          <c:order val="3"/>
          <c:tx>
            <c:strRef>
              <c:f>形成推移グラフ!$A$67:$B$67</c:f>
              <c:strCache>
                <c:ptCount val="2"/>
                <c:pt idx="0">
                  <c:v>Ｑ４</c:v>
                </c:pt>
                <c:pt idx="1">
                  <c:v>課題解決</c:v>
                </c:pt>
              </c:strCache>
            </c:strRef>
          </c:tx>
          <c:spPr>
            <a:ln w="28575" cap="rnd">
              <a:solidFill>
                <a:schemeClr val="accent4"/>
              </a:solidFill>
              <a:round/>
            </a:ln>
            <a:effectLst/>
          </c:spPr>
          <c:marker>
            <c:symbol val="none"/>
          </c:marker>
          <c:cat>
            <c:strRef>
              <c:f>形成推移グラフ!$C$63:$H$63</c:f>
              <c:strCache>
                <c:ptCount val="6"/>
                <c:pt idx="0">
                  <c:v>1時間目</c:v>
                </c:pt>
                <c:pt idx="1">
                  <c:v>2時間目</c:v>
                </c:pt>
                <c:pt idx="2">
                  <c:v>3時間目</c:v>
                </c:pt>
                <c:pt idx="3">
                  <c:v>4時間目</c:v>
                </c:pt>
                <c:pt idx="4">
                  <c:v>5時間目</c:v>
                </c:pt>
                <c:pt idx="5">
                  <c:v>6時間目</c:v>
                </c:pt>
              </c:strCache>
            </c:strRef>
          </c:cat>
          <c:val>
            <c:numRef>
              <c:f>形成推移グラフ!$C$67:$H$67</c:f>
              <c:numCache>
                <c:formatCode>0.00</c:formatCode>
                <c:ptCount val="6"/>
                <c:pt idx="0">
                  <c:v>1.5454545454545454</c:v>
                </c:pt>
                <c:pt idx="1">
                  <c:v>1.3</c:v>
                </c:pt>
                <c:pt idx="2">
                  <c:v>1.5</c:v>
                </c:pt>
                <c:pt idx="3">
                  <c:v>1.6363636363636365</c:v>
                </c:pt>
                <c:pt idx="4">
                  <c:v>1.3636363636363635</c:v>
                </c:pt>
                <c:pt idx="5">
                  <c:v>1.6363636363636365</c:v>
                </c:pt>
              </c:numCache>
            </c:numRef>
          </c:val>
          <c:smooth val="0"/>
          <c:extLst>
            <c:ext xmlns:c16="http://schemas.microsoft.com/office/drawing/2014/chart" uri="{C3380CC4-5D6E-409C-BE32-E72D297353CC}">
              <c16:uniqueId val="{00000003-B2D2-4DB1-AC63-A16937CDA842}"/>
            </c:ext>
          </c:extLst>
        </c:ser>
        <c:ser>
          <c:idx val="4"/>
          <c:order val="4"/>
          <c:tx>
            <c:strRef>
              <c:f>形成推移グラフ!$A$68:$B$68</c:f>
              <c:strCache>
                <c:ptCount val="2"/>
                <c:pt idx="0">
                  <c:v>Ｑ５</c:v>
                </c:pt>
                <c:pt idx="1">
                  <c:v>伝える力</c:v>
                </c:pt>
              </c:strCache>
            </c:strRef>
          </c:tx>
          <c:spPr>
            <a:ln w="28575" cap="rnd">
              <a:solidFill>
                <a:schemeClr val="accent5"/>
              </a:solidFill>
              <a:round/>
            </a:ln>
            <a:effectLst/>
          </c:spPr>
          <c:marker>
            <c:symbol val="none"/>
          </c:marker>
          <c:cat>
            <c:strRef>
              <c:f>形成推移グラフ!$C$63:$H$63</c:f>
              <c:strCache>
                <c:ptCount val="6"/>
                <c:pt idx="0">
                  <c:v>1時間目</c:v>
                </c:pt>
                <c:pt idx="1">
                  <c:v>2時間目</c:v>
                </c:pt>
                <c:pt idx="2">
                  <c:v>3時間目</c:v>
                </c:pt>
                <c:pt idx="3">
                  <c:v>4時間目</c:v>
                </c:pt>
                <c:pt idx="4">
                  <c:v>5時間目</c:v>
                </c:pt>
                <c:pt idx="5">
                  <c:v>6時間目</c:v>
                </c:pt>
              </c:strCache>
            </c:strRef>
          </c:cat>
          <c:val>
            <c:numRef>
              <c:f>形成推移グラフ!$C$68:$H$68</c:f>
              <c:numCache>
                <c:formatCode>0.00</c:formatCode>
                <c:ptCount val="6"/>
                <c:pt idx="0">
                  <c:v>1.4545454545454546</c:v>
                </c:pt>
                <c:pt idx="1">
                  <c:v>1.3</c:v>
                </c:pt>
                <c:pt idx="2">
                  <c:v>1.3</c:v>
                </c:pt>
                <c:pt idx="3">
                  <c:v>1.7272727272727273</c:v>
                </c:pt>
                <c:pt idx="4">
                  <c:v>1.2727272727272727</c:v>
                </c:pt>
                <c:pt idx="5">
                  <c:v>1.7272727272727273</c:v>
                </c:pt>
              </c:numCache>
            </c:numRef>
          </c:val>
          <c:smooth val="0"/>
          <c:extLst>
            <c:ext xmlns:c16="http://schemas.microsoft.com/office/drawing/2014/chart" uri="{C3380CC4-5D6E-409C-BE32-E72D297353CC}">
              <c16:uniqueId val="{00000004-B2D2-4DB1-AC63-A16937CDA842}"/>
            </c:ext>
          </c:extLst>
        </c:ser>
        <c:ser>
          <c:idx val="5"/>
          <c:order val="5"/>
          <c:tx>
            <c:strRef>
              <c:f>形成推移グラフ!$A$69:$B$69</c:f>
              <c:strCache>
                <c:ptCount val="2"/>
                <c:pt idx="0">
                  <c:v>Ｑ６</c:v>
                </c:pt>
                <c:pt idx="1">
                  <c:v>自己の成長</c:v>
                </c:pt>
              </c:strCache>
            </c:strRef>
          </c:tx>
          <c:spPr>
            <a:ln w="28575" cap="rnd">
              <a:solidFill>
                <a:schemeClr val="accent6"/>
              </a:solidFill>
              <a:round/>
            </a:ln>
            <a:effectLst/>
          </c:spPr>
          <c:marker>
            <c:symbol val="none"/>
          </c:marker>
          <c:cat>
            <c:strRef>
              <c:f>形成推移グラフ!$C$63:$H$63</c:f>
              <c:strCache>
                <c:ptCount val="6"/>
                <c:pt idx="0">
                  <c:v>1時間目</c:v>
                </c:pt>
                <c:pt idx="1">
                  <c:v>2時間目</c:v>
                </c:pt>
                <c:pt idx="2">
                  <c:v>3時間目</c:v>
                </c:pt>
                <c:pt idx="3">
                  <c:v>4時間目</c:v>
                </c:pt>
                <c:pt idx="4">
                  <c:v>5時間目</c:v>
                </c:pt>
                <c:pt idx="5">
                  <c:v>6時間目</c:v>
                </c:pt>
              </c:strCache>
            </c:strRef>
          </c:cat>
          <c:val>
            <c:numRef>
              <c:f>形成推移グラフ!$C$69:$H$69</c:f>
              <c:numCache>
                <c:formatCode>0.00</c:formatCode>
                <c:ptCount val="6"/>
                <c:pt idx="0">
                  <c:v>1.3636363636363635</c:v>
                </c:pt>
                <c:pt idx="1">
                  <c:v>1.2</c:v>
                </c:pt>
                <c:pt idx="2">
                  <c:v>1.4</c:v>
                </c:pt>
                <c:pt idx="3">
                  <c:v>1.3636363636363635</c:v>
                </c:pt>
                <c:pt idx="4">
                  <c:v>1.2727272727272727</c:v>
                </c:pt>
                <c:pt idx="5">
                  <c:v>1.3636363636363635</c:v>
                </c:pt>
              </c:numCache>
            </c:numRef>
          </c:val>
          <c:smooth val="0"/>
          <c:extLst>
            <c:ext xmlns:c16="http://schemas.microsoft.com/office/drawing/2014/chart" uri="{C3380CC4-5D6E-409C-BE32-E72D297353CC}">
              <c16:uniqueId val="{00000005-B2D2-4DB1-AC63-A16937CDA842}"/>
            </c:ext>
          </c:extLst>
        </c:ser>
        <c:dLbls>
          <c:showLegendKey val="0"/>
          <c:showVal val="0"/>
          <c:showCatName val="0"/>
          <c:showSerName val="0"/>
          <c:showPercent val="0"/>
          <c:showBubbleSize val="0"/>
        </c:dLbls>
        <c:smooth val="0"/>
        <c:axId val="610715376"/>
        <c:axId val="610717336"/>
      </c:lineChart>
      <c:catAx>
        <c:axId val="610715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610717336"/>
        <c:crosses val="autoZero"/>
        <c:auto val="1"/>
        <c:lblAlgn val="ctr"/>
        <c:lblOffset val="100"/>
        <c:noMultiLvlLbl val="0"/>
      </c:catAx>
      <c:valAx>
        <c:axId val="610717336"/>
        <c:scaling>
          <c:orientation val="minMax"/>
          <c:max val="2.5"/>
          <c:min val="0"/>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610715376"/>
        <c:crosses val="autoZero"/>
        <c:crossBetween val="between"/>
        <c:majorUnit val="0.5"/>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solidFill>
        <a:schemeClr val="tx1"/>
      </a:solidFill>
    </a:ln>
    <a:effectLst/>
  </c:spPr>
  <c:txPr>
    <a:bodyPr/>
    <a:lstStyle/>
    <a:p>
      <a:pPr>
        <a:defRPr/>
      </a:pPr>
      <a:endParaRPr lang="ja-JP"/>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a:t>図１　有能感の変容（全体）</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3.3306230742896271E-2"/>
          <c:y val="0.1559430685458128"/>
          <c:w val="0.95340874510251439"/>
          <c:h val="0.53311877863774315"/>
        </c:manualLayout>
      </c:layout>
      <c:barChart>
        <c:barDir val="col"/>
        <c:grouping val="clustered"/>
        <c:varyColors val="0"/>
        <c:ser>
          <c:idx val="0"/>
          <c:order val="0"/>
          <c:tx>
            <c:strRef>
              <c:f>有能感変容グラフ!$B$3</c:f>
              <c:strCache>
                <c:ptCount val="1"/>
                <c:pt idx="0">
                  <c:v>単元前</c:v>
                </c:pt>
              </c:strCache>
            </c:strRef>
          </c:tx>
          <c:spPr>
            <a:noFill/>
            <a:ln>
              <a:solidFill>
                <a:schemeClr val="tx1"/>
              </a:solidFill>
            </a:ln>
            <a:effectLst/>
          </c:spPr>
          <c:invertIfNegative val="0"/>
          <c:cat>
            <c:strRef>
              <c:f>有能感変容グラフ!$A$4:$A$15</c:f>
              <c:strCache>
                <c:ptCount val="12"/>
                <c:pt idx="0">
                  <c:v>１能力優劣</c:v>
                </c:pt>
                <c:pt idx="1">
                  <c:v>２上手にできる</c:v>
                </c:pt>
                <c:pt idx="2">
                  <c:v>３練習で伸びる</c:v>
                </c:pt>
                <c:pt idx="3">
                  <c:v>４努力で上手になる</c:v>
                </c:pt>
                <c:pt idx="4">
                  <c:v>５先生が励ます</c:v>
                </c:pt>
                <c:pt idx="5">
                  <c:v>６友達が励ます</c:v>
                </c:pt>
                <c:pt idx="6">
                  <c:v>７誘う友達</c:v>
                </c:pt>
                <c:pt idx="7">
                  <c:v>８上手な見本</c:v>
                </c:pt>
                <c:pt idx="8">
                  <c:v>９一緒にする友達</c:v>
                </c:pt>
                <c:pt idx="9">
                  <c:v>１０自信</c:v>
                </c:pt>
                <c:pt idx="10">
                  <c:v>１１努力でできる</c:v>
                </c:pt>
                <c:pt idx="11">
                  <c:v>１２諦めないならできる</c:v>
                </c:pt>
              </c:strCache>
            </c:strRef>
          </c:cat>
          <c:val>
            <c:numRef>
              <c:f>有能感変容グラフ!$B$4:$B$15</c:f>
              <c:numCache>
                <c:formatCode>0.0</c:formatCode>
                <c:ptCount val="12"/>
                <c:pt idx="0">
                  <c:v>1</c:v>
                </c:pt>
                <c:pt idx="1">
                  <c:v>5</c:v>
                </c:pt>
                <c:pt idx="2">
                  <c:v>4</c:v>
                </c:pt>
                <c:pt idx="3">
                  <c:v>4</c:v>
                </c:pt>
                <c:pt idx="4">
                  <c:v>3</c:v>
                </c:pt>
                <c:pt idx="5">
                  <c:v>3</c:v>
                </c:pt>
                <c:pt idx="6">
                  <c:v>4</c:v>
                </c:pt>
                <c:pt idx="7">
                  <c:v>1</c:v>
                </c:pt>
                <c:pt idx="8">
                  <c:v>3</c:v>
                </c:pt>
                <c:pt idx="9">
                  <c:v>1</c:v>
                </c:pt>
                <c:pt idx="10">
                  <c:v>3</c:v>
                </c:pt>
                <c:pt idx="11">
                  <c:v>5</c:v>
                </c:pt>
              </c:numCache>
            </c:numRef>
          </c:val>
          <c:extLst>
            <c:ext xmlns:c16="http://schemas.microsoft.com/office/drawing/2014/chart" uri="{C3380CC4-5D6E-409C-BE32-E72D297353CC}">
              <c16:uniqueId val="{00000000-CCC3-4F8E-A0F3-A915D99E845D}"/>
            </c:ext>
          </c:extLst>
        </c:ser>
        <c:ser>
          <c:idx val="1"/>
          <c:order val="1"/>
          <c:tx>
            <c:strRef>
              <c:f>有能感変容グラフ!$C$3</c:f>
              <c:strCache>
                <c:ptCount val="1"/>
                <c:pt idx="0">
                  <c:v>単元後</c:v>
                </c:pt>
              </c:strCache>
            </c:strRef>
          </c:tx>
          <c:spPr>
            <a:solidFill>
              <a:schemeClr val="accent2"/>
            </a:solidFill>
            <a:ln>
              <a:solidFill>
                <a:schemeClr val="tx1"/>
              </a:solidFill>
            </a:ln>
            <a:effectLst/>
          </c:spPr>
          <c:invertIfNegative val="0"/>
          <c:cat>
            <c:strRef>
              <c:f>有能感変容グラフ!$A$4:$A$15</c:f>
              <c:strCache>
                <c:ptCount val="12"/>
                <c:pt idx="0">
                  <c:v>１能力優劣</c:v>
                </c:pt>
                <c:pt idx="1">
                  <c:v>２上手にできる</c:v>
                </c:pt>
                <c:pt idx="2">
                  <c:v>３練習で伸びる</c:v>
                </c:pt>
                <c:pt idx="3">
                  <c:v>４努力で上手になる</c:v>
                </c:pt>
                <c:pt idx="4">
                  <c:v>５先生が励ます</c:v>
                </c:pt>
                <c:pt idx="5">
                  <c:v>６友達が励ます</c:v>
                </c:pt>
                <c:pt idx="6">
                  <c:v>７誘う友達</c:v>
                </c:pt>
                <c:pt idx="7">
                  <c:v>８上手な見本</c:v>
                </c:pt>
                <c:pt idx="8">
                  <c:v>９一緒にする友達</c:v>
                </c:pt>
                <c:pt idx="9">
                  <c:v>１０自信</c:v>
                </c:pt>
                <c:pt idx="10">
                  <c:v>１１努力でできる</c:v>
                </c:pt>
                <c:pt idx="11">
                  <c:v>１２諦めないならできる</c:v>
                </c:pt>
              </c:strCache>
            </c:strRef>
          </c:cat>
          <c:val>
            <c:numRef>
              <c:f>有能感変容グラフ!$C$4:$C$15</c:f>
              <c:numCache>
                <c:formatCode>0.0</c:formatCode>
                <c:ptCount val="12"/>
                <c:pt idx="0">
                  <c:v>4</c:v>
                </c:pt>
                <c:pt idx="1">
                  <c:v>3</c:v>
                </c:pt>
                <c:pt idx="2">
                  <c:v>5</c:v>
                </c:pt>
                <c:pt idx="3">
                  <c:v>5</c:v>
                </c:pt>
                <c:pt idx="4">
                  <c:v>3</c:v>
                </c:pt>
                <c:pt idx="5">
                  <c:v>3</c:v>
                </c:pt>
                <c:pt idx="6">
                  <c:v>3</c:v>
                </c:pt>
                <c:pt idx="7">
                  <c:v>3</c:v>
                </c:pt>
                <c:pt idx="8">
                  <c:v>4</c:v>
                </c:pt>
                <c:pt idx="9">
                  <c:v>4</c:v>
                </c:pt>
                <c:pt idx="10">
                  <c:v>5</c:v>
                </c:pt>
                <c:pt idx="11">
                  <c:v>5</c:v>
                </c:pt>
              </c:numCache>
            </c:numRef>
          </c:val>
          <c:extLst>
            <c:ext xmlns:c16="http://schemas.microsoft.com/office/drawing/2014/chart" uri="{C3380CC4-5D6E-409C-BE32-E72D297353CC}">
              <c16:uniqueId val="{00000001-CCC3-4F8E-A0F3-A915D99E845D}"/>
            </c:ext>
          </c:extLst>
        </c:ser>
        <c:dLbls>
          <c:showLegendKey val="0"/>
          <c:showVal val="0"/>
          <c:showCatName val="0"/>
          <c:showSerName val="0"/>
          <c:showPercent val="0"/>
          <c:showBubbleSize val="0"/>
        </c:dLbls>
        <c:gapWidth val="75"/>
        <c:overlap val="-25"/>
        <c:axId val="607193784"/>
        <c:axId val="610701264"/>
      </c:barChart>
      <c:catAx>
        <c:axId val="607193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610701264"/>
        <c:crosses val="autoZero"/>
        <c:auto val="1"/>
        <c:lblAlgn val="ctr"/>
        <c:lblOffset val="100"/>
        <c:noMultiLvlLbl val="0"/>
      </c:catAx>
      <c:valAx>
        <c:axId val="610701264"/>
        <c:scaling>
          <c:orientation val="minMax"/>
          <c:max val="5"/>
          <c:min val="2"/>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607193784"/>
        <c:crosses val="autoZero"/>
        <c:crossBetween val="between"/>
        <c:majorUnit val="1"/>
      </c:valAx>
      <c:spPr>
        <a:noFill/>
        <a:ln>
          <a:noFill/>
        </a:ln>
        <a:effectLst/>
      </c:spPr>
    </c:plotArea>
    <c:legend>
      <c:legendPos val="b"/>
      <c:layout>
        <c:manualLayout>
          <c:xMode val="edge"/>
          <c:yMode val="edge"/>
          <c:x val="0.3019280319900644"/>
          <c:y val="0.85705974115153238"/>
          <c:w val="0.37947703412073491"/>
          <c:h val="7.8125546806649168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0.69858</cdr:x>
      <cdr:y>0.21825</cdr:y>
    </cdr:from>
    <cdr:to>
      <cdr:x>0.80659</cdr:x>
      <cdr:y>0.39237</cdr:y>
    </cdr:to>
    <cdr:sp macro="" textlink="">
      <cdr:nvSpPr>
        <cdr:cNvPr id="2" name="下矢印 1"/>
        <cdr:cNvSpPr/>
      </cdr:nvSpPr>
      <cdr:spPr>
        <a:xfrm xmlns:a="http://schemas.openxmlformats.org/drawingml/2006/main">
          <a:off x="3532094" y="875554"/>
          <a:ext cx="546100" cy="698500"/>
        </a:xfrm>
        <a:prstGeom xmlns:a="http://schemas.openxmlformats.org/drawingml/2006/main" prst="downArrow">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userShapes>
</file>

<file path=ppt/drawings/drawing2.xml><?xml version="1.0" encoding="utf-8"?>
<c:userShapes xmlns:c="http://schemas.openxmlformats.org/drawingml/2006/chart">
  <cdr:relSizeAnchor xmlns:cdr="http://schemas.openxmlformats.org/drawingml/2006/chartDrawing">
    <cdr:from>
      <cdr:x>0.31017</cdr:x>
      <cdr:y>0.02002</cdr:y>
    </cdr:from>
    <cdr:to>
      <cdr:x>0.34772</cdr:x>
      <cdr:y>0.10837</cdr:y>
    </cdr:to>
    <cdr:sp macro="" textlink="">
      <cdr:nvSpPr>
        <cdr:cNvPr id="2" name="円/楕円 1"/>
        <cdr:cNvSpPr/>
      </cdr:nvSpPr>
      <cdr:spPr>
        <a:xfrm xmlns:a="http://schemas.openxmlformats.org/drawingml/2006/main">
          <a:off x="3261591" y="87096"/>
          <a:ext cx="394854" cy="384464"/>
        </a:xfrm>
        <a:prstGeom xmlns:a="http://schemas.openxmlformats.org/drawingml/2006/main" prst="ellipse">
          <a:avLst/>
        </a:prstGeom>
        <a:solidFill xmlns:a="http://schemas.openxmlformats.org/drawingml/2006/main">
          <a:schemeClr val="bg1"/>
        </a:solidFill>
        <a:ln xmlns:a="http://schemas.openxmlformats.org/drawingml/2006/main">
          <a:solidFill>
            <a:srgbClr val="FF0000"/>
          </a:solidFill>
        </a:ln>
      </cdr:spPr>
      <cdr:style>
        <a:lnRef xmlns:a="http://schemas.openxmlformats.org/drawingml/2006/main" idx="2">
          <a:schemeClr val="dk1">
            <a:shade val="50000"/>
          </a:schemeClr>
        </a:lnRef>
        <a:fillRef xmlns:a="http://schemas.openxmlformats.org/drawingml/2006/main" idx="1">
          <a:schemeClr val="dk1"/>
        </a:fillRef>
        <a:effectRef xmlns:a="http://schemas.openxmlformats.org/drawingml/2006/main" idx="0">
          <a:schemeClr val="dk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xmlns:a="http://schemas.openxmlformats.org/drawingml/2006/main">
          <a:pPr algn="ctr"/>
          <a:endParaRPr kumimoji="1" lang="ja-JP" altLang="en-US"/>
        </a:p>
      </cdr:txBody>
    </cdr:sp>
  </cdr:relSizeAnchor>
  <cdr:relSizeAnchor xmlns:cdr="http://schemas.openxmlformats.org/drawingml/2006/chartDrawing">
    <cdr:from>
      <cdr:x>0.86353</cdr:x>
      <cdr:y>0.02002</cdr:y>
    </cdr:from>
    <cdr:to>
      <cdr:x>0.90108</cdr:x>
      <cdr:y>0.10837</cdr:y>
    </cdr:to>
    <cdr:sp macro="" textlink="">
      <cdr:nvSpPr>
        <cdr:cNvPr id="3" name="円/楕円 2"/>
        <cdr:cNvSpPr/>
      </cdr:nvSpPr>
      <cdr:spPr>
        <a:xfrm xmlns:a="http://schemas.openxmlformats.org/drawingml/2006/main">
          <a:off x="9080500" y="87096"/>
          <a:ext cx="394854" cy="384464"/>
        </a:xfrm>
        <a:prstGeom xmlns:a="http://schemas.openxmlformats.org/drawingml/2006/main" prst="ellipse">
          <a:avLst/>
        </a:prstGeom>
        <a:solidFill xmlns:a="http://schemas.openxmlformats.org/drawingml/2006/main">
          <a:schemeClr val="bg1"/>
        </a:solidFill>
        <a:ln xmlns:a="http://schemas.openxmlformats.org/drawingml/2006/main">
          <a:solidFill>
            <a:srgbClr val="FF0000"/>
          </a:solidFill>
        </a:ln>
      </cdr:spPr>
      <cdr:style>
        <a:lnRef xmlns:a="http://schemas.openxmlformats.org/drawingml/2006/main" idx="2">
          <a:schemeClr val="dk1">
            <a:shade val="50000"/>
          </a:schemeClr>
        </a:lnRef>
        <a:fillRef xmlns:a="http://schemas.openxmlformats.org/drawingml/2006/main" idx="1">
          <a:schemeClr val="dk1"/>
        </a:fillRef>
        <a:effectRef xmlns:a="http://schemas.openxmlformats.org/drawingml/2006/main" idx="0">
          <a:schemeClr val="dk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xmlns:a="http://schemas.openxmlformats.org/drawingml/2006/main">
          <a:pPr algn="ctr"/>
          <a:endParaRPr kumimoji="1" lang="ja-JP" altLang="en-US"/>
        </a:p>
      </cdr:txBody>
    </cdr:sp>
  </cdr:relSizeAnchor>
  <cdr:relSizeAnchor xmlns:cdr="http://schemas.openxmlformats.org/drawingml/2006/chartDrawing">
    <cdr:from>
      <cdr:x>0.70444</cdr:x>
      <cdr:y>0.02002</cdr:y>
    </cdr:from>
    <cdr:to>
      <cdr:x>0.74199</cdr:x>
      <cdr:y>0.10837</cdr:y>
    </cdr:to>
    <cdr:sp macro="" textlink="">
      <cdr:nvSpPr>
        <cdr:cNvPr id="4" name="円/楕円 3"/>
        <cdr:cNvSpPr/>
      </cdr:nvSpPr>
      <cdr:spPr>
        <a:xfrm xmlns:a="http://schemas.openxmlformats.org/drawingml/2006/main">
          <a:off x="7407565" y="87096"/>
          <a:ext cx="394854" cy="384464"/>
        </a:xfrm>
        <a:prstGeom xmlns:a="http://schemas.openxmlformats.org/drawingml/2006/main" prst="ellipse">
          <a:avLst/>
        </a:prstGeom>
        <a:solidFill xmlns:a="http://schemas.openxmlformats.org/drawingml/2006/main">
          <a:schemeClr val="bg1"/>
        </a:solidFill>
        <a:ln xmlns:a="http://schemas.openxmlformats.org/drawingml/2006/main">
          <a:solidFill>
            <a:srgbClr val="FF0000"/>
          </a:solidFill>
        </a:ln>
      </cdr:spPr>
      <cdr:style>
        <a:lnRef xmlns:a="http://schemas.openxmlformats.org/drawingml/2006/main" idx="2">
          <a:schemeClr val="dk1">
            <a:shade val="50000"/>
          </a:schemeClr>
        </a:lnRef>
        <a:fillRef xmlns:a="http://schemas.openxmlformats.org/drawingml/2006/main" idx="1">
          <a:schemeClr val="dk1"/>
        </a:fillRef>
        <a:effectRef xmlns:a="http://schemas.openxmlformats.org/drawingml/2006/main" idx="0">
          <a:schemeClr val="dk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xmlns:a="http://schemas.openxmlformats.org/drawingml/2006/main">
          <a:pPr algn="ctr"/>
          <a:endParaRPr kumimoji="1" lang="ja-JP" altLang="en-US"/>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87D75FE-F769-4CDF-ABD2-52B129F625CD}" type="datetimeFigureOut">
              <a:rPr kumimoji="1" lang="ja-JP" altLang="en-US" smtClean="0"/>
              <a:t>2022/4/14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293BEB1-C241-479D-A4F0-0875851DE886}" type="slidenum">
              <a:rPr kumimoji="1" lang="ja-JP" altLang="en-US" smtClean="0"/>
              <a:t>‹#›</a:t>
            </a:fld>
            <a:endParaRPr kumimoji="1" lang="ja-JP" altLang="en-US"/>
          </a:p>
        </p:txBody>
      </p:sp>
    </p:spTree>
    <p:extLst>
      <p:ext uri="{BB962C8B-B14F-4D97-AF65-F5344CB8AC3E}">
        <p14:creationId xmlns:p14="http://schemas.microsoft.com/office/powerpoint/2010/main" val="2205596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87D75FE-F769-4CDF-ABD2-52B129F625CD}" type="datetimeFigureOut">
              <a:rPr kumimoji="1" lang="ja-JP" altLang="en-US" smtClean="0"/>
              <a:t>2022/4/14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293BEB1-C241-479D-A4F0-0875851DE886}" type="slidenum">
              <a:rPr kumimoji="1" lang="ja-JP" altLang="en-US" smtClean="0"/>
              <a:t>‹#›</a:t>
            </a:fld>
            <a:endParaRPr kumimoji="1" lang="ja-JP" altLang="en-US"/>
          </a:p>
        </p:txBody>
      </p:sp>
    </p:spTree>
    <p:extLst>
      <p:ext uri="{BB962C8B-B14F-4D97-AF65-F5344CB8AC3E}">
        <p14:creationId xmlns:p14="http://schemas.microsoft.com/office/powerpoint/2010/main" val="3973022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87D75FE-F769-4CDF-ABD2-52B129F625CD}" type="datetimeFigureOut">
              <a:rPr kumimoji="1" lang="ja-JP" altLang="en-US" smtClean="0"/>
              <a:t>2022/4/14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293BEB1-C241-479D-A4F0-0875851DE886}" type="slidenum">
              <a:rPr kumimoji="1" lang="ja-JP" altLang="en-US" smtClean="0"/>
              <a:t>‹#›</a:t>
            </a:fld>
            <a:endParaRPr kumimoji="1" lang="ja-JP" altLang="en-US"/>
          </a:p>
        </p:txBody>
      </p:sp>
    </p:spTree>
    <p:extLst>
      <p:ext uri="{BB962C8B-B14F-4D97-AF65-F5344CB8AC3E}">
        <p14:creationId xmlns:p14="http://schemas.microsoft.com/office/powerpoint/2010/main" val="2952178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87D75FE-F769-4CDF-ABD2-52B129F625CD}" type="datetimeFigureOut">
              <a:rPr kumimoji="1" lang="ja-JP" altLang="en-US" smtClean="0"/>
              <a:t>2022/4/14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293BEB1-C241-479D-A4F0-0875851DE886}" type="slidenum">
              <a:rPr kumimoji="1" lang="ja-JP" altLang="en-US" smtClean="0"/>
              <a:t>‹#›</a:t>
            </a:fld>
            <a:endParaRPr kumimoji="1" lang="ja-JP" altLang="en-US"/>
          </a:p>
        </p:txBody>
      </p:sp>
    </p:spTree>
    <p:extLst>
      <p:ext uri="{BB962C8B-B14F-4D97-AF65-F5344CB8AC3E}">
        <p14:creationId xmlns:p14="http://schemas.microsoft.com/office/powerpoint/2010/main" val="2424087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87D75FE-F769-4CDF-ABD2-52B129F625CD}" type="datetimeFigureOut">
              <a:rPr kumimoji="1" lang="ja-JP" altLang="en-US" smtClean="0"/>
              <a:t>2022/4/14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293BEB1-C241-479D-A4F0-0875851DE886}" type="slidenum">
              <a:rPr kumimoji="1" lang="ja-JP" altLang="en-US" smtClean="0"/>
              <a:t>‹#›</a:t>
            </a:fld>
            <a:endParaRPr kumimoji="1" lang="ja-JP" altLang="en-US"/>
          </a:p>
        </p:txBody>
      </p:sp>
    </p:spTree>
    <p:extLst>
      <p:ext uri="{BB962C8B-B14F-4D97-AF65-F5344CB8AC3E}">
        <p14:creationId xmlns:p14="http://schemas.microsoft.com/office/powerpoint/2010/main" val="2804100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87D75FE-F769-4CDF-ABD2-52B129F625CD}" type="datetimeFigureOut">
              <a:rPr kumimoji="1" lang="ja-JP" altLang="en-US" smtClean="0"/>
              <a:t>2022/4/14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293BEB1-C241-479D-A4F0-0875851DE886}" type="slidenum">
              <a:rPr kumimoji="1" lang="ja-JP" altLang="en-US" smtClean="0"/>
              <a:t>‹#›</a:t>
            </a:fld>
            <a:endParaRPr kumimoji="1" lang="ja-JP" altLang="en-US"/>
          </a:p>
        </p:txBody>
      </p:sp>
    </p:spTree>
    <p:extLst>
      <p:ext uri="{BB962C8B-B14F-4D97-AF65-F5344CB8AC3E}">
        <p14:creationId xmlns:p14="http://schemas.microsoft.com/office/powerpoint/2010/main" val="1731432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87D75FE-F769-4CDF-ABD2-52B129F625CD}" type="datetimeFigureOut">
              <a:rPr kumimoji="1" lang="ja-JP" altLang="en-US" smtClean="0"/>
              <a:t>2022/4/14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293BEB1-C241-479D-A4F0-0875851DE886}" type="slidenum">
              <a:rPr kumimoji="1" lang="ja-JP" altLang="en-US" smtClean="0"/>
              <a:t>‹#›</a:t>
            </a:fld>
            <a:endParaRPr kumimoji="1" lang="ja-JP" altLang="en-US"/>
          </a:p>
        </p:txBody>
      </p:sp>
    </p:spTree>
    <p:extLst>
      <p:ext uri="{BB962C8B-B14F-4D97-AF65-F5344CB8AC3E}">
        <p14:creationId xmlns:p14="http://schemas.microsoft.com/office/powerpoint/2010/main" val="1018554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87D75FE-F769-4CDF-ABD2-52B129F625CD}" type="datetimeFigureOut">
              <a:rPr kumimoji="1" lang="ja-JP" altLang="en-US" smtClean="0"/>
              <a:t>2022/4/14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293BEB1-C241-479D-A4F0-0875851DE886}" type="slidenum">
              <a:rPr kumimoji="1" lang="ja-JP" altLang="en-US" smtClean="0"/>
              <a:t>‹#›</a:t>
            </a:fld>
            <a:endParaRPr kumimoji="1" lang="ja-JP" altLang="en-US"/>
          </a:p>
        </p:txBody>
      </p:sp>
    </p:spTree>
    <p:extLst>
      <p:ext uri="{BB962C8B-B14F-4D97-AF65-F5344CB8AC3E}">
        <p14:creationId xmlns:p14="http://schemas.microsoft.com/office/powerpoint/2010/main" val="3918341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87D75FE-F769-4CDF-ABD2-52B129F625CD}" type="datetimeFigureOut">
              <a:rPr kumimoji="1" lang="ja-JP" altLang="en-US" smtClean="0"/>
              <a:t>2022/4/14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293BEB1-C241-479D-A4F0-0875851DE886}" type="slidenum">
              <a:rPr kumimoji="1" lang="ja-JP" altLang="en-US" smtClean="0"/>
              <a:t>‹#›</a:t>
            </a:fld>
            <a:endParaRPr kumimoji="1" lang="ja-JP" altLang="en-US"/>
          </a:p>
        </p:txBody>
      </p:sp>
    </p:spTree>
    <p:extLst>
      <p:ext uri="{BB962C8B-B14F-4D97-AF65-F5344CB8AC3E}">
        <p14:creationId xmlns:p14="http://schemas.microsoft.com/office/powerpoint/2010/main" val="1992117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87D75FE-F769-4CDF-ABD2-52B129F625CD}" type="datetimeFigureOut">
              <a:rPr kumimoji="1" lang="ja-JP" altLang="en-US" smtClean="0"/>
              <a:t>2022/4/14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293BEB1-C241-479D-A4F0-0875851DE886}" type="slidenum">
              <a:rPr kumimoji="1" lang="ja-JP" altLang="en-US" smtClean="0"/>
              <a:t>‹#›</a:t>
            </a:fld>
            <a:endParaRPr kumimoji="1" lang="ja-JP" altLang="en-US"/>
          </a:p>
        </p:txBody>
      </p:sp>
    </p:spTree>
    <p:extLst>
      <p:ext uri="{BB962C8B-B14F-4D97-AF65-F5344CB8AC3E}">
        <p14:creationId xmlns:p14="http://schemas.microsoft.com/office/powerpoint/2010/main" val="584879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87D75FE-F769-4CDF-ABD2-52B129F625CD}" type="datetimeFigureOut">
              <a:rPr kumimoji="1" lang="ja-JP" altLang="en-US" smtClean="0"/>
              <a:t>2022/4/14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293BEB1-C241-479D-A4F0-0875851DE886}" type="slidenum">
              <a:rPr kumimoji="1" lang="ja-JP" altLang="en-US" smtClean="0"/>
              <a:t>‹#›</a:t>
            </a:fld>
            <a:endParaRPr kumimoji="1" lang="ja-JP" altLang="en-US"/>
          </a:p>
        </p:txBody>
      </p:sp>
    </p:spTree>
    <p:extLst>
      <p:ext uri="{BB962C8B-B14F-4D97-AF65-F5344CB8AC3E}">
        <p14:creationId xmlns:p14="http://schemas.microsoft.com/office/powerpoint/2010/main" val="318853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7D75FE-F769-4CDF-ABD2-52B129F625CD}" type="datetimeFigureOut">
              <a:rPr kumimoji="1" lang="ja-JP" altLang="en-US" smtClean="0"/>
              <a:t>2022/4/14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3BEB1-C241-479D-A4F0-0875851DE886}" type="slidenum">
              <a:rPr kumimoji="1" lang="ja-JP" altLang="en-US" smtClean="0"/>
              <a:t>‹#›</a:t>
            </a:fld>
            <a:endParaRPr kumimoji="1" lang="ja-JP" altLang="en-US"/>
          </a:p>
        </p:txBody>
      </p:sp>
    </p:spTree>
    <p:extLst>
      <p:ext uri="{BB962C8B-B14F-4D97-AF65-F5344CB8AC3E}">
        <p14:creationId xmlns:p14="http://schemas.microsoft.com/office/powerpoint/2010/main" val="2184421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456266" y="1308630"/>
            <a:ext cx="9144000" cy="2387600"/>
          </a:xfrm>
        </p:spPr>
        <p:txBody>
          <a:bodyPr>
            <a:normAutofit fontScale="90000"/>
          </a:bodyPr>
          <a:lstStyle/>
          <a:p>
            <a:r>
              <a:rPr lang="ja-JP" altLang="en-US" dirty="0"/>
              <a:t>令和</a:t>
            </a:r>
            <a:r>
              <a:rPr lang="en-US" altLang="ja-JP" dirty="0"/>
              <a:t>3</a:t>
            </a:r>
            <a:r>
              <a:rPr lang="ja-JP" altLang="en-US" dirty="0"/>
              <a:t>年度</a:t>
            </a:r>
            <a:br>
              <a:rPr lang="en-US" altLang="ja-JP" dirty="0"/>
            </a:br>
            <a:br>
              <a:rPr lang="en-US" altLang="ja-JP" dirty="0"/>
            </a:br>
            <a:r>
              <a:rPr lang="ja-JP" altLang="en-US" sz="4000" dirty="0"/>
              <a:t>自信を持ち、</a:t>
            </a:r>
            <a:br>
              <a:rPr lang="en-US" altLang="ja-JP" sz="4000" dirty="0"/>
            </a:br>
            <a:r>
              <a:rPr lang="ja-JP" altLang="en-US" sz="4000" dirty="0"/>
              <a:t>獲得した力を活用し仲間と学ぶ</a:t>
            </a:r>
            <a:endParaRPr kumimoji="1" lang="ja-JP" altLang="en-US" sz="4900" dirty="0"/>
          </a:p>
        </p:txBody>
      </p:sp>
      <p:sp>
        <p:nvSpPr>
          <p:cNvPr id="3" name="サブタイトル 2"/>
          <p:cNvSpPr>
            <a:spLocks noGrp="1"/>
          </p:cNvSpPr>
          <p:nvPr>
            <p:ph type="subTitle" idx="1"/>
          </p:nvPr>
        </p:nvSpPr>
        <p:spPr>
          <a:xfrm>
            <a:off x="2540000" y="4220105"/>
            <a:ext cx="9144000" cy="1655762"/>
          </a:xfrm>
        </p:spPr>
        <p:txBody>
          <a:bodyPr>
            <a:normAutofit/>
          </a:bodyPr>
          <a:lstStyle/>
          <a:p>
            <a:pPr algn="r"/>
            <a:r>
              <a:rPr kumimoji="1" lang="ja-JP" altLang="en-US" sz="2800" dirty="0"/>
              <a:t>高知地区中学校体育連盟研究部</a:t>
            </a:r>
          </a:p>
        </p:txBody>
      </p:sp>
    </p:spTree>
    <p:extLst>
      <p:ext uri="{BB962C8B-B14F-4D97-AF65-F5344CB8AC3E}">
        <p14:creationId xmlns:p14="http://schemas.microsoft.com/office/powerpoint/2010/main" val="2986962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HG丸ｺﾞｼｯｸM-PRO" panose="020F0600000000000000" pitchFamily="50" charset="-128"/>
                <a:ea typeface="HG丸ｺﾞｼｯｸM-PRO" panose="020F0600000000000000" pitchFamily="50" charset="-128"/>
              </a:rPr>
              <a:t>結果と考察</a:t>
            </a:r>
            <a:endParaRPr kumimoji="1" lang="ja-JP" altLang="en-US" dirty="0">
              <a:latin typeface="HG丸ｺﾞｼｯｸM-PRO" panose="020F0600000000000000" pitchFamily="50" charset="-128"/>
              <a:ea typeface="HG丸ｺﾞｼｯｸM-PRO" panose="020F0600000000000000" pitchFamily="50" charset="-128"/>
            </a:endParaRPr>
          </a:p>
        </p:txBody>
      </p:sp>
      <p:pic>
        <p:nvPicPr>
          <p:cNvPr id="4" name="コンテンツ プレースホルダー 3"/>
          <p:cNvPicPr>
            <a:picLocks noGrp="1" noChangeAspect="1"/>
          </p:cNvPicPr>
          <p:nvPr>
            <p:ph idx="1"/>
          </p:nvPr>
        </p:nvPicPr>
        <p:blipFill>
          <a:blip r:embed="rId2"/>
          <a:stretch>
            <a:fillRect/>
          </a:stretch>
        </p:blipFill>
        <p:spPr>
          <a:xfrm>
            <a:off x="838199" y="1699154"/>
            <a:ext cx="10515185" cy="1983845"/>
          </a:xfrm>
          <a:prstGeom prst="rect">
            <a:avLst/>
          </a:prstGeom>
        </p:spPr>
      </p:pic>
      <p:sp>
        <p:nvSpPr>
          <p:cNvPr id="5" name="四角形吹き出し 4"/>
          <p:cNvSpPr/>
          <p:nvPr/>
        </p:nvSpPr>
        <p:spPr>
          <a:xfrm>
            <a:off x="960757" y="4207933"/>
            <a:ext cx="10270067" cy="2201334"/>
          </a:xfrm>
          <a:prstGeom prst="wedgeRectCallout">
            <a:avLst>
              <a:gd name="adj1" fmla="val -33034"/>
              <a:gd name="adj2" fmla="val -7427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chemeClr val="tx1"/>
                </a:solidFill>
              </a:rPr>
              <a:t>　</a:t>
            </a:r>
            <a:r>
              <a:rPr kumimoji="1" lang="ja-JP" altLang="en-US" sz="2800" dirty="0">
                <a:solidFill>
                  <a:schemeClr val="tx1"/>
                </a:solidFill>
                <a:latin typeface="HG丸ｺﾞｼｯｸM-PRO" panose="020F0600000000000000" pitchFamily="50" charset="-128"/>
                <a:ea typeface="HG丸ｺﾞｼｯｸM-PRO" panose="020F0600000000000000" pitchFamily="50" charset="-128"/>
              </a:rPr>
              <a:t>どの項目も授業を重ねるにつれ、数値が肯定的になった。タブレットを使用することで技能の習得ポイントや課題に気づくきっかけになったと感じる生徒も多くいた。</a:t>
            </a:r>
            <a:endParaRPr kumimoji="1" lang="en-US" altLang="ja-JP" sz="28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6102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90525"/>
            <a:ext cx="10515600" cy="1325563"/>
          </a:xfrm>
        </p:spPr>
        <p:txBody>
          <a:bodyPr/>
          <a:lstStyle/>
          <a:p>
            <a:r>
              <a:rPr kumimoji="1" lang="ja-JP" altLang="en-US" u="sng" dirty="0">
                <a:latin typeface="HG丸ｺﾞｼｯｸM-PRO" panose="020F0600000000000000" pitchFamily="50" charset="-128"/>
                <a:ea typeface="HG丸ｺﾞｼｯｸM-PRO" panose="020F0600000000000000" pitchFamily="50" charset="-128"/>
              </a:rPr>
              <a:t>城北支部</a:t>
            </a:r>
          </a:p>
        </p:txBody>
      </p:sp>
      <p:sp>
        <p:nvSpPr>
          <p:cNvPr id="3" name="コンテンツ プレースホルダー 2"/>
          <p:cNvSpPr>
            <a:spLocks noGrp="1"/>
          </p:cNvSpPr>
          <p:nvPr>
            <p:ph idx="1"/>
          </p:nvPr>
        </p:nvSpPr>
        <p:spPr>
          <a:xfrm>
            <a:off x="838200" y="1716088"/>
            <a:ext cx="10515600" cy="4351338"/>
          </a:xfrm>
        </p:spPr>
        <p:txBody>
          <a:bodyPr/>
          <a:lstStyle/>
          <a:p>
            <a:pPr marL="0" lvl="0" indent="0">
              <a:buNone/>
            </a:pPr>
            <a:r>
              <a:rPr lang="ja-JP" altLang="en-US" dirty="0">
                <a:solidFill>
                  <a:prstClr val="black"/>
                </a:solidFill>
                <a:latin typeface="HG丸ｺﾞｼｯｸM-PRO" panose="020F0600000000000000" pitchFamily="50" charset="-128"/>
                <a:ea typeface="HG丸ｺﾞｼｯｸM-PRO" panose="020F0600000000000000" pitchFamily="50" charset="-128"/>
              </a:rPr>
              <a:t>＜目的＞</a:t>
            </a:r>
            <a:endParaRPr lang="en-US" altLang="ja-JP" dirty="0">
              <a:solidFill>
                <a:prstClr val="black"/>
              </a:solidFill>
              <a:latin typeface="HG丸ｺﾞｼｯｸM-PRO" panose="020F0600000000000000" pitchFamily="50" charset="-128"/>
              <a:ea typeface="HG丸ｺﾞｼｯｸM-PRO" panose="020F0600000000000000" pitchFamily="50" charset="-128"/>
            </a:endParaRPr>
          </a:p>
          <a:p>
            <a:pPr marL="0" lvl="0" indent="0">
              <a:buNone/>
            </a:pPr>
            <a:r>
              <a:rPr lang="ja-JP" altLang="en-US" dirty="0">
                <a:solidFill>
                  <a:prstClr val="black"/>
                </a:solidFill>
                <a:latin typeface="HG丸ｺﾞｼｯｸM-PRO" panose="020F0600000000000000" pitchFamily="50" charset="-128"/>
                <a:ea typeface="HG丸ｺﾞｼｯｸM-PRO" panose="020F0600000000000000" pitchFamily="50" charset="-128"/>
              </a:rPr>
              <a:t>　体育におけるＩＣＴを活用した効果的な授業の実践　</a:t>
            </a:r>
            <a:endParaRPr lang="en-US" altLang="ja-JP" dirty="0">
              <a:solidFill>
                <a:prstClr val="black"/>
              </a:solidFill>
              <a:latin typeface="HG丸ｺﾞｼｯｸM-PRO" panose="020F0600000000000000" pitchFamily="50" charset="-128"/>
              <a:ea typeface="HG丸ｺﾞｼｯｸM-PRO" panose="020F0600000000000000" pitchFamily="50" charset="-128"/>
            </a:endParaRPr>
          </a:p>
          <a:p>
            <a:pPr marL="0" lvl="0" indent="0">
              <a:buNone/>
            </a:pPr>
            <a:endParaRPr kumimoji="1" lang="en-US" altLang="ja-JP" dirty="0">
              <a:solidFill>
                <a:prstClr val="black"/>
              </a:solidFill>
              <a:latin typeface="HG丸ｺﾞｼｯｸM-PRO" panose="020F0600000000000000" pitchFamily="50" charset="-128"/>
              <a:ea typeface="HG丸ｺﾞｼｯｸM-PRO" panose="020F0600000000000000" pitchFamily="50" charset="-128"/>
            </a:endParaRPr>
          </a:p>
          <a:p>
            <a:pPr marL="0" indent="0">
              <a:buNone/>
            </a:pPr>
            <a:r>
              <a:rPr lang="ja-JP" altLang="en-US" sz="4800" dirty="0">
                <a:latin typeface="HG丸ｺﾞｼｯｸM-PRO" panose="020F0600000000000000" pitchFamily="50" charset="-128"/>
                <a:ea typeface="HG丸ｺﾞｼｯｸM-PRO" panose="020F0600000000000000" pitchFamily="50" charset="-128"/>
              </a:rPr>
              <a:t>研究テーマ</a:t>
            </a:r>
            <a:endParaRPr lang="en-US" altLang="ja-JP" sz="4800" dirty="0">
              <a:latin typeface="HG丸ｺﾞｼｯｸM-PRO" panose="020F0600000000000000" pitchFamily="50" charset="-128"/>
              <a:ea typeface="HG丸ｺﾞｼｯｸM-PRO" panose="020F0600000000000000" pitchFamily="50" charset="-128"/>
            </a:endParaRPr>
          </a:p>
          <a:p>
            <a:pPr marL="0" indent="0">
              <a:buNone/>
            </a:pPr>
            <a:r>
              <a:rPr lang="ja-JP" altLang="en-US" sz="3600" dirty="0">
                <a:latin typeface="HG丸ｺﾞｼｯｸM-PRO" panose="020F0600000000000000" pitchFamily="50" charset="-128"/>
                <a:ea typeface="HG丸ｺﾞｼｯｸM-PRO" panose="020F0600000000000000" pitchFamily="50" charset="-128"/>
              </a:rPr>
              <a:t>「ＩＣＴを活用して、仲間と共に課題を解決する方法を見つける。」</a:t>
            </a:r>
            <a:endParaRPr lang="en-US" altLang="ja-JP" sz="3600" dirty="0">
              <a:latin typeface="HG丸ｺﾞｼｯｸM-PRO" panose="020F0600000000000000" pitchFamily="50" charset="-128"/>
              <a:ea typeface="HG丸ｺﾞｼｯｸM-PRO" panose="020F0600000000000000" pitchFamily="50" charset="-128"/>
            </a:endParaRPr>
          </a:p>
          <a:p>
            <a:pPr marL="0" lvl="0" indent="0">
              <a:buNone/>
            </a:pPr>
            <a:endParaRPr kumimoji="1" lang="ja-JP" altLang="en-US" dirty="0"/>
          </a:p>
        </p:txBody>
      </p:sp>
      <p:sp>
        <p:nvSpPr>
          <p:cNvPr id="4" name="正方形/長方形 3"/>
          <p:cNvSpPr/>
          <p:nvPr/>
        </p:nvSpPr>
        <p:spPr>
          <a:xfrm>
            <a:off x="838200" y="3268133"/>
            <a:ext cx="3242733" cy="711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56076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HG丸ｺﾞｼｯｸM-PRO" panose="020F0600000000000000" pitchFamily="50" charset="-128"/>
                <a:ea typeface="HG丸ｺﾞｼｯｸM-PRO" panose="020F0600000000000000" pitchFamily="50" charset="-128"/>
              </a:rPr>
              <a:t>研究方法</a:t>
            </a:r>
          </a:p>
        </p:txBody>
      </p:sp>
      <p:sp>
        <p:nvSpPr>
          <p:cNvPr id="3" name="コンテンツ プレースホルダー 2"/>
          <p:cNvSpPr>
            <a:spLocks noGrp="1"/>
          </p:cNvSpPr>
          <p:nvPr>
            <p:ph idx="1"/>
          </p:nvPr>
        </p:nvSpPr>
        <p:spPr/>
        <p:txBody>
          <a:bodyPr/>
          <a:lstStyle/>
          <a:p>
            <a:r>
              <a:rPr kumimoji="1" lang="ja-JP" altLang="en-US" dirty="0">
                <a:latin typeface="HG丸ｺﾞｼｯｸM-PRO" panose="020F0600000000000000" pitchFamily="50" charset="-128"/>
                <a:ea typeface="HG丸ｺﾞｼｯｸM-PRO" panose="020F0600000000000000" pitchFamily="50" charset="-128"/>
              </a:rPr>
              <a:t>バレーボールに絞って研究する。</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endParaRPr lang="en-US" altLang="ja-JP"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ＩＣＴを活用しての授業実践。対話のきっかけや、自己対自己、自己対他者等の比較ツールとして活用していく。</a:t>
            </a:r>
            <a:endParaRPr kumimoji="1" lang="en-US" altLang="ja-JP" dirty="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生徒の変容を確認するための検証ツールとして</a:t>
            </a:r>
            <a:r>
              <a:rPr lang="ja-JP" altLang="en-US" b="1" u="sng" dirty="0">
                <a:latin typeface="HG丸ｺﾞｼｯｸM-PRO" panose="020F0600000000000000" pitchFamily="50" charset="-128"/>
                <a:ea typeface="HG丸ｺﾞｼｯｸM-PRO" panose="020F0600000000000000" pitchFamily="50" charset="-128"/>
              </a:rPr>
              <a:t>「自己有能感アンケート」「タブレット活用のアンケート」</a:t>
            </a:r>
            <a:r>
              <a:rPr lang="ja-JP" altLang="en-US" dirty="0">
                <a:latin typeface="HG丸ｺﾞｼｯｸM-PRO" panose="020F0600000000000000" pitchFamily="50" charset="-128"/>
                <a:ea typeface="HG丸ｺﾞｼｯｸM-PRO" panose="020F0600000000000000" pitchFamily="50" charset="-128"/>
              </a:rPr>
              <a:t>実施</a:t>
            </a:r>
            <a:endParaRPr lang="en-US" altLang="ja-JP" dirty="0">
              <a:latin typeface="HG丸ｺﾞｼｯｸM-PRO" panose="020F0600000000000000" pitchFamily="50" charset="-128"/>
              <a:ea typeface="HG丸ｺﾞｼｯｸM-PRO" panose="020F0600000000000000" pitchFamily="50" charset="-128"/>
            </a:endParaRPr>
          </a:p>
          <a:p>
            <a:pPr marL="0" indent="0">
              <a:buNone/>
            </a:pPr>
            <a:endParaRPr kumimoji="1" lang="en-US" altLang="ja-JP" dirty="0"/>
          </a:p>
          <a:p>
            <a:endParaRPr lang="en-US" altLang="ja-JP" dirty="0"/>
          </a:p>
        </p:txBody>
      </p:sp>
    </p:spTree>
    <p:extLst>
      <p:ext uri="{BB962C8B-B14F-4D97-AF65-F5344CB8AC3E}">
        <p14:creationId xmlns:p14="http://schemas.microsoft.com/office/powerpoint/2010/main" val="2951532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HG丸ｺﾞｼｯｸM-PRO" panose="020F0600000000000000" pitchFamily="50" charset="-128"/>
                <a:ea typeface="HG丸ｺﾞｼｯｸM-PRO" panose="020F0600000000000000" pitchFamily="50" charset="-128"/>
              </a:rPr>
              <a:t>実践例</a:t>
            </a:r>
          </a:p>
        </p:txBody>
      </p:sp>
      <p:sp>
        <p:nvSpPr>
          <p:cNvPr id="3" name="コンテンツ プレースホルダー 2"/>
          <p:cNvSpPr>
            <a:spLocks noGrp="1"/>
          </p:cNvSpPr>
          <p:nvPr>
            <p:ph idx="1"/>
          </p:nvPr>
        </p:nvSpPr>
        <p:spPr>
          <a:xfrm>
            <a:off x="838200" y="1368425"/>
            <a:ext cx="10515600" cy="4351338"/>
          </a:xfrm>
        </p:spPr>
        <p:txBody>
          <a:bodyPr>
            <a:normAutofit fontScale="92500" lnSpcReduction="10000"/>
          </a:bodyPr>
          <a:lstStyle/>
          <a:p>
            <a:pPr marL="0" indent="0">
              <a:buNone/>
            </a:pPr>
            <a:endParaRPr kumimoji="1" lang="en-US" altLang="ja-JP" dirty="0"/>
          </a:p>
          <a:p>
            <a:pPr marL="0" indent="0">
              <a:buNone/>
            </a:pPr>
            <a:endParaRPr lang="en-US" altLang="ja-JP" dirty="0"/>
          </a:p>
          <a:p>
            <a:pPr marL="0" indent="0">
              <a:buNone/>
            </a:pPr>
            <a:r>
              <a:rPr kumimoji="1" lang="ja-JP" altLang="en-US" sz="3000" dirty="0">
                <a:latin typeface="HG丸ｺﾞｼｯｸM-PRO" panose="020F0600000000000000" pitchFamily="50" charset="-128"/>
                <a:ea typeface="HG丸ｺﾞｼｯｸM-PRO" panose="020F0600000000000000" pitchFamily="50" charset="-128"/>
              </a:rPr>
              <a:t>①サーブの撮影</a:t>
            </a:r>
            <a:endParaRPr kumimoji="1" lang="en-US" altLang="ja-JP" sz="30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3000" dirty="0">
                <a:latin typeface="HG丸ｺﾞｼｯｸM-PRO" panose="020F0600000000000000" pitchFamily="50" charset="-128"/>
                <a:ea typeface="HG丸ｺﾞｼｯｸM-PRO" panose="020F0600000000000000" pitchFamily="50" charset="-128"/>
              </a:rPr>
              <a:t>　手本動画を見る→自身の動画を撮る→手本動画と見比べる</a:t>
            </a:r>
            <a:endParaRPr kumimoji="1" lang="en-US" altLang="ja-JP" sz="30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3000" dirty="0">
                <a:latin typeface="HG丸ｺﾞｼｯｸM-PRO" panose="020F0600000000000000" pitchFamily="50" charset="-128"/>
                <a:ea typeface="HG丸ｺﾞｼｯｸM-PRO" panose="020F0600000000000000" pitchFamily="50" charset="-128"/>
              </a:rPr>
              <a:t>　→再度撮影をする</a:t>
            </a:r>
            <a:endParaRPr kumimoji="1" lang="en-US" altLang="ja-JP" sz="3000" dirty="0">
              <a:latin typeface="HG丸ｺﾞｼｯｸM-PRO" panose="020F0600000000000000" pitchFamily="50" charset="-128"/>
              <a:ea typeface="HG丸ｺﾞｼｯｸM-PRO" panose="020F0600000000000000" pitchFamily="50" charset="-128"/>
            </a:endParaRPr>
          </a:p>
          <a:p>
            <a:pPr marL="0" indent="0">
              <a:buNone/>
            </a:pPr>
            <a:endParaRPr lang="en-US" altLang="ja-JP" sz="30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3000" dirty="0">
                <a:latin typeface="HG丸ｺﾞｼｯｸM-PRO" panose="020F0600000000000000" pitchFamily="50" charset="-128"/>
                <a:ea typeface="HG丸ｺﾞｼｯｸM-PRO" panose="020F0600000000000000" pitchFamily="50" charset="-128"/>
              </a:rPr>
              <a:t>②試合の撮影（教員側）</a:t>
            </a:r>
            <a:endParaRPr kumimoji="1" lang="en-US" altLang="ja-JP" sz="30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3000" dirty="0">
                <a:latin typeface="HG丸ｺﾞｼｯｸM-PRO" panose="020F0600000000000000" pitchFamily="50" charset="-128"/>
                <a:ea typeface="HG丸ｺﾞｼｯｸM-PRO" panose="020F0600000000000000" pitchFamily="50" charset="-128"/>
              </a:rPr>
              <a:t>　試合の撮影→次の授業で「良かったところ」「改善点」</a:t>
            </a:r>
            <a:r>
              <a:rPr kumimoji="1" lang="ja-JP" altLang="en-US" dirty="0">
                <a:latin typeface="HG丸ｺﾞｼｯｸM-PRO" panose="020F0600000000000000" pitchFamily="50" charset="-128"/>
                <a:ea typeface="HG丸ｺﾞｼｯｸM-PRO" panose="020F0600000000000000" pitchFamily="50" charset="-128"/>
              </a:rPr>
              <a:t>を試合　　　　　　　　の映像を見せながら紹介</a:t>
            </a:r>
          </a:p>
        </p:txBody>
      </p:sp>
    </p:spTree>
    <p:extLst>
      <p:ext uri="{BB962C8B-B14F-4D97-AF65-F5344CB8AC3E}">
        <p14:creationId xmlns:p14="http://schemas.microsoft.com/office/powerpoint/2010/main" val="3072506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HGS明朝E" panose="02020900000000000000" pitchFamily="18" charset="-128"/>
                <a:ea typeface="HGS明朝E" panose="02020900000000000000" pitchFamily="18" charset="-128"/>
              </a:rPr>
              <a:t>結果１　＜自己有能感アンケート＞</a:t>
            </a:r>
          </a:p>
        </p:txBody>
      </p:sp>
      <p:graphicFrame>
        <p:nvGraphicFramePr>
          <p:cNvPr id="7" name="コンテンツ プレースホルダー 6"/>
          <p:cNvGraphicFramePr>
            <a:graphicFrameLocks noGrp="1"/>
          </p:cNvGraphicFramePr>
          <p:nvPr>
            <p:ph idx="1"/>
          </p:nvPr>
        </p:nvGraphicFramePr>
        <p:xfrm>
          <a:off x="983673" y="2219685"/>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9" name="円/楕円 8"/>
          <p:cNvSpPr/>
          <p:nvPr/>
        </p:nvSpPr>
        <p:spPr>
          <a:xfrm>
            <a:off x="3377046" y="2306781"/>
            <a:ext cx="394854" cy="384464"/>
          </a:xfrm>
          <a:prstGeom prst="ellipse">
            <a:avLst/>
          </a:prstGeom>
          <a:solidFill>
            <a:schemeClr val="bg1"/>
          </a:solidFill>
          <a:ln>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2359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a:latin typeface="HG丸ｺﾞｼｯｸM-PRO" panose="020F0600000000000000" pitchFamily="50" charset="-128"/>
                <a:ea typeface="HG丸ｺﾞｼｯｸM-PRO" panose="020F0600000000000000" pitchFamily="50" charset="-128"/>
              </a:rPr>
              <a:t>結果２　＜タブレット活用のアンケート＞</a:t>
            </a:r>
          </a:p>
        </p:txBody>
      </p:sp>
      <p:sp>
        <p:nvSpPr>
          <p:cNvPr id="3" name="コンテンツ プレースホルダー 2"/>
          <p:cNvSpPr>
            <a:spLocks noGrp="1"/>
          </p:cNvSpPr>
          <p:nvPr>
            <p:ph idx="1"/>
          </p:nvPr>
        </p:nvSpPr>
        <p:spPr/>
        <p:txBody>
          <a:bodyPr>
            <a:normAutofit/>
          </a:bodyPr>
          <a:lstStyle/>
          <a:p>
            <a:pPr marL="0" indent="0">
              <a:buNone/>
            </a:pPr>
            <a:r>
              <a:rPr lang="ja-JP" altLang="en-US" sz="4000" dirty="0">
                <a:latin typeface="HG丸ｺﾞｼｯｸM-PRO" panose="020F0600000000000000" pitchFamily="50" charset="-128"/>
                <a:ea typeface="HG丸ｺﾞｼｯｸM-PRO" panose="020F0600000000000000" pitchFamily="50" charset="-128"/>
              </a:rPr>
              <a:t>自己の気づき	</a:t>
            </a:r>
            <a:r>
              <a:rPr lang="en-US" altLang="ja-JP" sz="4000" dirty="0">
                <a:latin typeface="HG丸ｺﾞｼｯｸM-PRO" panose="020F0600000000000000" pitchFamily="50" charset="-128"/>
                <a:ea typeface="HG丸ｺﾞｼｯｸM-PRO" panose="020F0600000000000000" pitchFamily="50" charset="-128"/>
              </a:rPr>
              <a:t>1.0</a:t>
            </a:r>
            <a:r>
              <a:rPr lang="ja-JP" altLang="en-US" sz="4000" dirty="0">
                <a:latin typeface="HG丸ｺﾞｼｯｸM-PRO" panose="020F0600000000000000" pitchFamily="50" charset="-128"/>
                <a:ea typeface="HG丸ｺﾞｼｯｸM-PRO" panose="020F0600000000000000" pitchFamily="50" charset="-128"/>
              </a:rPr>
              <a:t>　→　　１．４</a:t>
            </a:r>
            <a:endParaRPr lang="en-US" altLang="ja-JP" sz="4000" dirty="0">
              <a:latin typeface="HG丸ｺﾞｼｯｸM-PRO" panose="020F0600000000000000" pitchFamily="50" charset="-128"/>
              <a:ea typeface="HG丸ｺﾞｼｯｸM-PRO" panose="020F0600000000000000" pitchFamily="50" charset="-128"/>
            </a:endParaRPr>
          </a:p>
          <a:p>
            <a:pPr marL="0" indent="0">
              <a:buNone/>
            </a:pPr>
            <a:r>
              <a:rPr lang="ja-JP" altLang="en-US" sz="4000" dirty="0">
                <a:latin typeface="HG丸ｺﾞｼｯｸM-PRO" panose="020F0600000000000000" pitchFamily="50" charset="-128"/>
                <a:ea typeface="HG丸ｺﾞｼｯｸM-PRO" panose="020F0600000000000000" pitchFamily="50" charset="-128"/>
              </a:rPr>
              <a:t>他者への気づき	</a:t>
            </a:r>
            <a:r>
              <a:rPr lang="en-US" altLang="ja-JP" sz="4000" dirty="0">
                <a:latin typeface="HG丸ｺﾞｼｯｸM-PRO" panose="020F0600000000000000" pitchFamily="50" charset="-128"/>
                <a:ea typeface="HG丸ｺﾞｼｯｸM-PRO" panose="020F0600000000000000" pitchFamily="50" charset="-128"/>
              </a:rPr>
              <a:t>1.0</a:t>
            </a:r>
            <a:r>
              <a:rPr lang="ja-JP" altLang="en-US" sz="4000" dirty="0">
                <a:latin typeface="HG丸ｺﾞｼｯｸM-PRO" panose="020F0600000000000000" pitchFamily="50" charset="-128"/>
                <a:ea typeface="HG丸ｺﾞｼｯｸM-PRO" panose="020F0600000000000000" pitchFamily="50" charset="-128"/>
              </a:rPr>
              <a:t>　 →　　１．４</a:t>
            </a:r>
            <a:endParaRPr lang="en-US" altLang="ja-JP" sz="4000" dirty="0">
              <a:latin typeface="HG丸ｺﾞｼｯｸM-PRO" panose="020F0600000000000000" pitchFamily="50" charset="-128"/>
              <a:ea typeface="HG丸ｺﾞｼｯｸM-PRO" panose="020F0600000000000000" pitchFamily="50" charset="-128"/>
            </a:endParaRPr>
          </a:p>
          <a:p>
            <a:pPr marL="0" indent="0">
              <a:buNone/>
            </a:pPr>
            <a:r>
              <a:rPr lang="ja-JP" altLang="en-US" sz="4000" dirty="0">
                <a:latin typeface="HG丸ｺﾞｼｯｸM-PRO" panose="020F0600000000000000" pitchFamily="50" charset="-128"/>
                <a:ea typeface="HG丸ｺﾞｼｯｸM-PRO" panose="020F0600000000000000" pitchFamily="50" charset="-128"/>
              </a:rPr>
              <a:t>課題発見	</a:t>
            </a:r>
            <a:r>
              <a:rPr lang="en-US" altLang="ja-JP" sz="4000" dirty="0">
                <a:latin typeface="HG丸ｺﾞｼｯｸM-PRO" panose="020F0600000000000000" pitchFamily="50" charset="-128"/>
                <a:ea typeface="HG丸ｺﾞｼｯｸM-PRO" panose="020F0600000000000000" pitchFamily="50" charset="-128"/>
              </a:rPr>
              <a:t>1.0</a:t>
            </a:r>
            <a:r>
              <a:rPr lang="ja-JP" altLang="en-US" sz="4000" dirty="0">
                <a:latin typeface="HG丸ｺﾞｼｯｸM-PRO" panose="020F0600000000000000" pitchFamily="50" charset="-128"/>
                <a:ea typeface="HG丸ｺﾞｼｯｸM-PRO" panose="020F0600000000000000" pitchFamily="50" charset="-128"/>
              </a:rPr>
              <a:t>　　　 →　　１．４</a:t>
            </a:r>
            <a:endParaRPr lang="en-US" altLang="ja-JP" sz="4000" dirty="0">
              <a:latin typeface="HG丸ｺﾞｼｯｸM-PRO" panose="020F0600000000000000" pitchFamily="50" charset="-128"/>
              <a:ea typeface="HG丸ｺﾞｼｯｸM-PRO" panose="020F0600000000000000" pitchFamily="50" charset="-128"/>
            </a:endParaRPr>
          </a:p>
          <a:p>
            <a:pPr marL="0" indent="0">
              <a:buNone/>
            </a:pPr>
            <a:r>
              <a:rPr lang="ja-JP" altLang="en-US" sz="4000" dirty="0">
                <a:latin typeface="HG丸ｺﾞｼｯｸM-PRO" panose="020F0600000000000000" pitchFamily="50" charset="-128"/>
                <a:ea typeface="HG丸ｺﾞｼｯｸM-PRO" panose="020F0600000000000000" pitchFamily="50" charset="-128"/>
              </a:rPr>
              <a:t>課題解決	</a:t>
            </a:r>
            <a:r>
              <a:rPr lang="en-US" altLang="ja-JP" sz="4000" dirty="0">
                <a:latin typeface="HG丸ｺﾞｼｯｸM-PRO" panose="020F0600000000000000" pitchFamily="50" charset="-128"/>
                <a:ea typeface="HG丸ｺﾞｼｯｸM-PRO" panose="020F0600000000000000" pitchFamily="50" charset="-128"/>
              </a:rPr>
              <a:t>1.0</a:t>
            </a:r>
            <a:r>
              <a:rPr lang="ja-JP" altLang="en-US" sz="4000" dirty="0">
                <a:latin typeface="HG丸ｺﾞｼｯｸM-PRO" panose="020F0600000000000000" pitchFamily="50" charset="-128"/>
                <a:ea typeface="HG丸ｺﾞｼｯｸM-PRO" panose="020F0600000000000000" pitchFamily="50" charset="-128"/>
              </a:rPr>
              <a:t>　　　 →　　１．５</a:t>
            </a:r>
            <a:endParaRPr lang="en-US" altLang="ja-JP" sz="4000" dirty="0">
              <a:latin typeface="HG丸ｺﾞｼｯｸM-PRO" panose="020F0600000000000000" pitchFamily="50" charset="-128"/>
              <a:ea typeface="HG丸ｺﾞｼｯｸM-PRO" panose="020F0600000000000000" pitchFamily="50" charset="-128"/>
            </a:endParaRPr>
          </a:p>
          <a:p>
            <a:pPr marL="0" indent="0">
              <a:buNone/>
            </a:pPr>
            <a:r>
              <a:rPr lang="ja-JP" altLang="en-US" sz="4000" dirty="0">
                <a:latin typeface="HG丸ｺﾞｼｯｸM-PRO" panose="020F0600000000000000" pitchFamily="50" charset="-128"/>
                <a:ea typeface="HG丸ｺﾞｼｯｸM-PRO" panose="020F0600000000000000" pitchFamily="50" charset="-128"/>
              </a:rPr>
              <a:t>伝える力	</a:t>
            </a:r>
            <a:r>
              <a:rPr lang="en-US" altLang="ja-JP" sz="4000" dirty="0">
                <a:latin typeface="HG丸ｺﾞｼｯｸM-PRO" panose="020F0600000000000000" pitchFamily="50" charset="-128"/>
                <a:ea typeface="HG丸ｺﾞｼｯｸM-PRO" panose="020F0600000000000000" pitchFamily="50" charset="-128"/>
              </a:rPr>
              <a:t>1.0</a:t>
            </a:r>
            <a:r>
              <a:rPr lang="ja-JP" altLang="en-US" sz="4000" dirty="0">
                <a:latin typeface="HG丸ｺﾞｼｯｸM-PRO" panose="020F0600000000000000" pitchFamily="50" charset="-128"/>
                <a:ea typeface="HG丸ｺﾞｼｯｸM-PRO" panose="020F0600000000000000" pitchFamily="50" charset="-128"/>
              </a:rPr>
              <a:t>　　　 →　　１．７</a:t>
            </a:r>
            <a:endParaRPr lang="en-US" altLang="ja-JP" sz="4000" dirty="0">
              <a:latin typeface="HG丸ｺﾞｼｯｸM-PRO" panose="020F0600000000000000" pitchFamily="50" charset="-128"/>
              <a:ea typeface="HG丸ｺﾞｼｯｸM-PRO" panose="020F0600000000000000" pitchFamily="50" charset="-128"/>
            </a:endParaRPr>
          </a:p>
          <a:p>
            <a:pPr marL="0" indent="0">
              <a:buNone/>
            </a:pPr>
            <a:r>
              <a:rPr lang="ja-JP" altLang="en-US" sz="4000" dirty="0">
                <a:latin typeface="HG丸ｺﾞｼｯｸM-PRO" panose="020F0600000000000000" pitchFamily="50" charset="-128"/>
                <a:ea typeface="HG丸ｺﾞｼｯｸM-PRO" panose="020F0600000000000000" pitchFamily="50" charset="-128"/>
              </a:rPr>
              <a:t>自己の成長	</a:t>
            </a:r>
            <a:r>
              <a:rPr lang="en-US" altLang="ja-JP" sz="4000" dirty="0">
                <a:latin typeface="HG丸ｺﾞｼｯｸM-PRO" panose="020F0600000000000000" pitchFamily="50" charset="-128"/>
                <a:ea typeface="HG丸ｺﾞｼｯｸM-PRO" panose="020F0600000000000000" pitchFamily="50" charset="-128"/>
              </a:rPr>
              <a:t>1.0</a:t>
            </a:r>
            <a:r>
              <a:rPr lang="ja-JP" altLang="en-US" sz="4000" dirty="0">
                <a:latin typeface="HG丸ｺﾞｼｯｸM-PRO" panose="020F0600000000000000" pitchFamily="50" charset="-128"/>
                <a:ea typeface="HG丸ｺﾞｼｯｸM-PRO" panose="020F0600000000000000" pitchFamily="50" charset="-128"/>
              </a:rPr>
              <a:t>　　　 →　　１．１</a:t>
            </a:r>
            <a:endParaRPr lang="en-US" altLang="ja-JP" sz="4000" dirty="0">
              <a:latin typeface="HG丸ｺﾞｼｯｸM-PRO" panose="020F0600000000000000" pitchFamily="50" charset="-128"/>
              <a:ea typeface="HG丸ｺﾞｼｯｸM-PRO" panose="020F0600000000000000" pitchFamily="50" charset="-128"/>
            </a:endParaRPr>
          </a:p>
          <a:p>
            <a:pPr marL="0" indent="0">
              <a:buNone/>
            </a:pPr>
            <a:endParaRPr lang="en-US" altLang="ja-JP" sz="4000" dirty="0">
              <a:latin typeface="HGS明朝E" panose="02020900000000000000" pitchFamily="18" charset="-128"/>
              <a:ea typeface="HGS明朝E" panose="02020900000000000000" pitchFamily="18" charset="-128"/>
            </a:endParaRPr>
          </a:p>
          <a:p>
            <a:pPr marL="0" indent="0">
              <a:buNone/>
            </a:pPr>
            <a:endParaRPr lang="en-US" altLang="ja-JP" sz="4000" dirty="0">
              <a:latin typeface="HGS創英角ﾎﾟｯﾌﾟ体" panose="040B0A00000000000000" pitchFamily="50" charset="-128"/>
              <a:ea typeface="HGS創英角ﾎﾟｯﾌﾟ体" panose="040B0A00000000000000" pitchFamily="50" charset="-128"/>
            </a:endParaRPr>
          </a:p>
          <a:p>
            <a:pPr marL="0" indent="0">
              <a:buNone/>
            </a:pPr>
            <a:endParaRPr kumimoji="1" lang="en-US" altLang="ja-JP" sz="4000" dirty="0">
              <a:latin typeface="HGS創英角ﾎﾟｯﾌﾟ体" panose="040B0A00000000000000" pitchFamily="50" charset="-128"/>
              <a:ea typeface="HGS創英角ﾎﾟｯﾌﾟ体" panose="040B0A00000000000000" pitchFamily="50" charset="-128"/>
            </a:endParaRPr>
          </a:p>
        </p:txBody>
      </p:sp>
    </p:spTree>
    <p:extLst>
      <p:ext uri="{BB962C8B-B14F-4D97-AF65-F5344CB8AC3E}">
        <p14:creationId xmlns:p14="http://schemas.microsoft.com/office/powerpoint/2010/main" val="3585844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244792"/>
            <a:ext cx="10515600" cy="1325563"/>
          </a:xfrm>
        </p:spPr>
        <p:txBody>
          <a:bodyPr/>
          <a:lstStyle/>
          <a:p>
            <a:r>
              <a:rPr kumimoji="1" lang="ja-JP" altLang="en-US" dirty="0">
                <a:latin typeface="HG丸ｺﾞｼｯｸM-PRO" panose="020F0600000000000000" pitchFamily="50" charset="-128"/>
                <a:ea typeface="HG丸ｺﾞｼｯｸM-PRO" panose="020F0600000000000000" pitchFamily="50" charset="-128"/>
              </a:rPr>
              <a:t>考察１　＜自己有能感アンケート＞</a:t>
            </a:r>
          </a:p>
        </p:txBody>
      </p:sp>
      <p:sp>
        <p:nvSpPr>
          <p:cNvPr id="3" name="コンテンツ プレースホルダー 2"/>
          <p:cNvSpPr>
            <a:spLocks noGrp="1"/>
          </p:cNvSpPr>
          <p:nvPr>
            <p:ph idx="1"/>
          </p:nvPr>
        </p:nvSpPr>
        <p:spPr/>
        <p:txBody>
          <a:bodyPr/>
          <a:lstStyle/>
          <a:p>
            <a:r>
              <a:rPr kumimoji="1" lang="ja-JP" altLang="en-US" dirty="0">
                <a:latin typeface="HG丸ｺﾞｼｯｸM-PRO" panose="020F0600000000000000" pitchFamily="50" charset="-128"/>
                <a:ea typeface="HG丸ｺﾞｼｯｸM-PRO" panose="020F0600000000000000" pitchFamily="50" charset="-128"/>
              </a:rPr>
              <a:t>バレーボールの授業を通して、</a:t>
            </a:r>
            <a:r>
              <a:rPr kumimoji="1" lang="ja-JP" altLang="en-US" u="sng" dirty="0">
                <a:latin typeface="HG丸ｺﾞｼｯｸM-PRO" panose="020F0600000000000000" pitchFamily="50" charset="-128"/>
                <a:ea typeface="HG丸ｺﾞｼｯｸM-PRO" panose="020F0600000000000000" pitchFamily="50" charset="-128"/>
              </a:rPr>
              <a:t>技能の向上</a:t>
            </a:r>
            <a:r>
              <a:rPr kumimoji="1" lang="ja-JP" altLang="en-US" dirty="0">
                <a:latin typeface="HG丸ｺﾞｼｯｸM-PRO" panose="020F0600000000000000" pitchFamily="50" charset="-128"/>
                <a:ea typeface="HG丸ｺﾞｼｯｸM-PRO" panose="020F0600000000000000" pitchFamily="50" charset="-128"/>
              </a:rPr>
              <a:t>や</a:t>
            </a:r>
            <a:r>
              <a:rPr kumimoji="1" lang="ja-JP" altLang="en-US" u="sng" dirty="0">
                <a:latin typeface="HG丸ｺﾞｼｯｸM-PRO" panose="020F0600000000000000" pitchFamily="50" charset="-128"/>
                <a:ea typeface="HG丸ｺﾞｼｯｸM-PRO" panose="020F0600000000000000" pitchFamily="50" charset="-128"/>
              </a:rPr>
              <a:t>仲間作り</a:t>
            </a:r>
            <a:r>
              <a:rPr kumimoji="1" lang="ja-JP" altLang="en-US" dirty="0">
                <a:latin typeface="HG丸ｺﾞｼｯｸM-PRO" panose="020F0600000000000000" pitchFamily="50" charset="-128"/>
                <a:ea typeface="HG丸ｺﾞｼｯｸM-PRO" panose="020F0600000000000000" pitchFamily="50" charset="-128"/>
              </a:rPr>
              <a:t>をすることができたという実感があった。</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→子供たちの自信、自己肯定感の向上につながると考える。</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・「チームでボールを繋ぐ」というバレーボールの特性が仲間作りに大きく作用した。</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･タブレットの活用が技能の向上や仲間作りに直接影響を与えたかはわからない。</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endParaRPr kumimoji="1" lang="en-US" altLang="ja-JP" dirty="0"/>
          </a:p>
          <a:p>
            <a:pPr marL="0" indent="0">
              <a:buNone/>
            </a:pPr>
            <a:endParaRPr lang="en-US" altLang="ja-JP" dirty="0"/>
          </a:p>
          <a:p>
            <a:pPr marL="0" indent="0">
              <a:buNone/>
            </a:pPr>
            <a:endParaRPr kumimoji="1" lang="en-US" altLang="ja-JP" dirty="0"/>
          </a:p>
          <a:p>
            <a:pPr marL="0" indent="0">
              <a:buNone/>
            </a:pPr>
            <a:endParaRPr lang="en-US" altLang="ja-JP" dirty="0"/>
          </a:p>
          <a:p>
            <a:pPr marL="0" indent="0">
              <a:buNone/>
            </a:pPr>
            <a:endParaRPr lang="en-US" altLang="ja-JP" dirty="0"/>
          </a:p>
          <a:p>
            <a:pPr marL="0" indent="0">
              <a:buNone/>
            </a:pPr>
            <a:endParaRPr kumimoji="1" lang="en-US" altLang="ja-JP" dirty="0"/>
          </a:p>
        </p:txBody>
      </p:sp>
    </p:spTree>
    <p:extLst>
      <p:ext uri="{BB962C8B-B14F-4D97-AF65-F5344CB8AC3E}">
        <p14:creationId xmlns:p14="http://schemas.microsoft.com/office/powerpoint/2010/main" val="1031057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a:latin typeface="HG丸ｺﾞｼｯｸM-PRO" panose="020F0600000000000000" pitchFamily="50" charset="-128"/>
                <a:ea typeface="HG丸ｺﾞｼｯｸM-PRO" panose="020F0600000000000000" pitchFamily="50" charset="-128"/>
              </a:rPr>
              <a:t>考察２　＜タブレット活用のアンケート＞</a:t>
            </a:r>
          </a:p>
        </p:txBody>
      </p:sp>
      <p:sp>
        <p:nvSpPr>
          <p:cNvPr id="3" name="コンテンツ プレースホルダー 2"/>
          <p:cNvSpPr>
            <a:spLocks noGrp="1"/>
          </p:cNvSpPr>
          <p:nvPr>
            <p:ph idx="1"/>
          </p:nvPr>
        </p:nvSpPr>
        <p:spPr/>
        <p:txBody>
          <a:bodyPr/>
          <a:lstStyle/>
          <a:p>
            <a:r>
              <a:rPr kumimoji="1" lang="ja-JP" altLang="en-US" dirty="0">
                <a:latin typeface="HG丸ｺﾞｼｯｸM-PRO" panose="020F0600000000000000" pitchFamily="50" charset="-128"/>
                <a:ea typeface="HG丸ｺﾞｼｯｸM-PRO" panose="020F0600000000000000" pitchFamily="50" charset="-128"/>
              </a:rPr>
              <a:t>タブレットの活用によって、自身や他者の動きを客観的に見ることができるようになった。</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→自己や他者への気づき</a:t>
            </a:r>
            <a:endParaRPr kumimoji="1" lang="en-US" altLang="ja-JP" dirty="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映像などを見比べながら行うことにより、根拠を持って説明することができる。</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　（ここの動きがこう動いているから</a:t>
            </a:r>
            <a:r>
              <a:rPr kumimoji="1" lang="ja-JP" altLang="en-US" dirty="0" err="1">
                <a:latin typeface="HG丸ｺﾞｼｯｸM-PRO" panose="020F0600000000000000" pitchFamily="50" charset="-128"/>
                <a:ea typeface="HG丸ｺﾞｼｯｸM-PRO" panose="020F0600000000000000" pitchFamily="50" charset="-128"/>
              </a:rPr>
              <a:t>、、、</a:t>
            </a:r>
            <a:r>
              <a:rPr kumimoji="1" lang="ja-JP" altLang="en-US" dirty="0">
                <a:latin typeface="HG丸ｺﾞｼｯｸM-PRO" panose="020F0600000000000000" pitchFamily="50" charset="-128"/>
                <a:ea typeface="HG丸ｺﾞｼｯｸM-PRO" panose="020F0600000000000000" pitchFamily="50" charset="-128"/>
              </a:rPr>
              <a:t>）</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→課題解決、伝える力の向上</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endParaRPr lang="en-US" altLang="ja-JP" dirty="0">
              <a:latin typeface="HG丸ｺﾞｼｯｸM-PRO" panose="020F0600000000000000" pitchFamily="50" charset="-128"/>
              <a:ea typeface="HG丸ｺﾞｼｯｸM-PRO" panose="020F0600000000000000" pitchFamily="50" charset="-128"/>
            </a:endParaRPr>
          </a:p>
          <a:p>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1402291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u="sng" dirty="0">
                <a:latin typeface="HG丸ｺﾞｼｯｸM-PRO" panose="020F0600000000000000" pitchFamily="50" charset="-128"/>
                <a:ea typeface="HG丸ｺﾞｼｯｸM-PRO" panose="020F0600000000000000" pitchFamily="50" charset="-128"/>
              </a:rPr>
              <a:t>城東支部</a:t>
            </a:r>
          </a:p>
        </p:txBody>
      </p:sp>
      <p:sp>
        <p:nvSpPr>
          <p:cNvPr id="3" name="コンテンツ プレースホルダー 2"/>
          <p:cNvSpPr>
            <a:spLocks noGrp="1"/>
          </p:cNvSpPr>
          <p:nvPr>
            <p:ph idx="1"/>
          </p:nvPr>
        </p:nvSpPr>
        <p:spPr>
          <a:xfrm>
            <a:off x="677334" y="2169056"/>
            <a:ext cx="8943744" cy="3880773"/>
          </a:xfrm>
        </p:spPr>
        <p:txBody>
          <a:bodyPr>
            <a:normAutofit/>
          </a:bodyPr>
          <a:lstStyle/>
          <a:p>
            <a:pPr marL="0" indent="0">
              <a:buNone/>
            </a:pPr>
            <a:endParaRPr kumimoji="1" lang="en-US" altLang="ja-JP" sz="2800" dirty="0"/>
          </a:p>
          <a:p>
            <a:pPr marL="0" indent="0">
              <a:buNone/>
            </a:pPr>
            <a:r>
              <a:rPr lang="ja-JP" altLang="en-US" sz="4400" dirty="0">
                <a:latin typeface="HG丸ｺﾞｼｯｸM-PRO" panose="020F0600000000000000" pitchFamily="50" charset="-128"/>
                <a:ea typeface="HG丸ｺﾞｼｯｸM-PRO" panose="020F0600000000000000" pitchFamily="50" charset="-128"/>
              </a:rPr>
              <a:t>研究主題</a:t>
            </a:r>
            <a:r>
              <a:rPr lang="ja-JP" altLang="en-US" sz="2800" dirty="0">
                <a:latin typeface="HG丸ｺﾞｼｯｸM-PRO" panose="020F0600000000000000" pitchFamily="50" charset="-128"/>
                <a:ea typeface="HG丸ｺﾞｼｯｸM-PRO" panose="020F0600000000000000" pitchFamily="50" charset="-128"/>
              </a:rPr>
              <a:t>　</a:t>
            </a:r>
            <a:endParaRPr lang="en-US" altLang="ja-JP" sz="2800" dirty="0">
              <a:latin typeface="HG丸ｺﾞｼｯｸM-PRO" panose="020F0600000000000000" pitchFamily="50" charset="-128"/>
              <a:ea typeface="HG丸ｺﾞｼｯｸM-PRO" panose="020F0600000000000000" pitchFamily="50" charset="-128"/>
            </a:endParaRPr>
          </a:p>
          <a:p>
            <a:pPr marL="0" indent="0">
              <a:buNone/>
            </a:pPr>
            <a:r>
              <a:rPr lang="ja-JP" altLang="en-US" sz="3600" dirty="0">
                <a:latin typeface="HG丸ｺﾞｼｯｸM-PRO" panose="020F0600000000000000" pitchFamily="50" charset="-128"/>
                <a:ea typeface="HG丸ｺﾞｼｯｸM-PRO" panose="020F0600000000000000" pitchFamily="50" charset="-128"/>
              </a:rPr>
              <a:t>「</a:t>
            </a:r>
            <a:r>
              <a:rPr lang="en-US" altLang="ja-JP" sz="3600" dirty="0">
                <a:latin typeface="HG丸ｺﾞｼｯｸM-PRO" panose="020F0600000000000000" pitchFamily="50" charset="-128"/>
                <a:ea typeface="HG丸ｺﾞｼｯｸM-PRO" panose="020F0600000000000000" pitchFamily="50" charset="-128"/>
              </a:rPr>
              <a:t>ICT</a:t>
            </a:r>
            <a:r>
              <a:rPr lang="ja-JP" altLang="en-US" sz="3600" dirty="0">
                <a:latin typeface="HG丸ｺﾞｼｯｸM-PRO" panose="020F0600000000000000" pitchFamily="50" charset="-128"/>
                <a:ea typeface="HG丸ｺﾞｼｯｸM-PRO" panose="020F0600000000000000" pitchFamily="50" charset="-128"/>
              </a:rPr>
              <a:t>を活用した生徒同士の関わり方の向上について」</a:t>
            </a:r>
            <a:endParaRPr kumimoji="1" lang="ja-JP" altLang="en-US" sz="3600" dirty="0">
              <a:latin typeface="HG丸ｺﾞｼｯｸM-PRO" panose="020F0600000000000000" pitchFamily="50" charset="-128"/>
              <a:ea typeface="HG丸ｺﾞｼｯｸM-PRO" panose="020F0600000000000000" pitchFamily="50" charset="-128"/>
            </a:endParaRPr>
          </a:p>
        </p:txBody>
      </p:sp>
      <p:sp>
        <p:nvSpPr>
          <p:cNvPr id="4" name="正方形/長方形 3"/>
          <p:cNvSpPr/>
          <p:nvPr/>
        </p:nvSpPr>
        <p:spPr>
          <a:xfrm>
            <a:off x="677334" y="2700867"/>
            <a:ext cx="2379133" cy="6773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49973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HG丸ｺﾞｼｯｸM-PRO" panose="020F0600000000000000" pitchFamily="50" charset="-128"/>
                <a:ea typeface="HG丸ｺﾞｼｯｸM-PRO" panose="020F0600000000000000" pitchFamily="50" charset="-128"/>
              </a:rPr>
              <a:t>研究方法</a:t>
            </a:r>
          </a:p>
        </p:txBody>
      </p:sp>
      <p:sp>
        <p:nvSpPr>
          <p:cNvPr id="3" name="コンテンツ プレースホルダー 2"/>
          <p:cNvSpPr>
            <a:spLocks noGrp="1"/>
          </p:cNvSpPr>
          <p:nvPr>
            <p:ph idx="1"/>
          </p:nvPr>
        </p:nvSpPr>
        <p:spPr>
          <a:xfrm>
            <a:off x="677333" y="1739169"/>
            <a:ext cx="10761133" cy="3880773"/>
          </a:xfrm>
        </p:spPr>
        <p:txBody>
          <a:bodyPr>
            <a:normAutofit/>
          </a:bodyPr>
          <a:lstStyle/>
          <a:p>
            <a:r>
              <a:rPr lang="ja-JP" altLang="en-US" b="1" dirty="0">
                <a:latin typeface="HG丸ｺﾞｼｯｸM-PRO" panose="020F0600000000000000" pitchFamily="50" charset="-128"/>
                <a:ea typeface="HG丸ｺﾞｼｯｸM-PRO" panose="020F0600000000000000" pitchFamily="50" charset="-128"/>
              </a:rPr>
              <a:t>授業内にタブレット</a:t>
            </a:r>
            <a:r>
              <a:rPr lang="en-US" altLang="ja-JP" b="1" dirty="0">
                <a:latin typeface="HG丸ｺﾞｼｯｸM-PRO" panose="020F0600000000000000" pitchFamily="50" charset="-128"/>
                <a:ea typeface="HG丸ｺﾞｼｯｸM-PRO" panose="020F0600000000000000" pitchFamily="50" charset="-128"/>
              </a:rPr>
              <a:t>(ICT)</a:t>
            </a:r>
            <a:r>
              <a:rPr lang="ja-JP" altLang="en-US" b="1" dirty="0">
                <a:latin typeface="HG丸ｺﾞｼｯｸM-PRO" panose="020F0600000000000000" pitchFamily="50" charset="-128"/>
                <a:ea typeface="HG丸ｺﾞｼｯｸM-PRO" panose="020F0600000000000000" pitchFamily="50" charset="-128"/>
              </a:rPr>
              <a:t>活用時間を設ける</a:t>
            </a:r>
            <a:endParaRPr lang="en-US" altLang="ja-JP" b="1"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　・お手本の動画でコツをつかんだり違いを見つけたりする</a:t>
            </a:r>
          </a:p>
          <a:p>
            <a:pPr marL="0" indent="0">
              <a:buNone/>
            </a:pPr>
            <a:r>
              <a:rPr lang="ja-JP" altLang="en-US" dirty="0">
                <a:latin typeface="HG丸ｺﾞｼｯｸM-PRO" panose="020F0600000000000000" pitchFamily="50" charset="-128"/>
                <a:ea typeface="HG丸ｺﾞｼｯｸM-PRO" panose="020F0600000000000000" pitchFamily="50" charset="-128"/>
              </a:rPr>
              <a:t>　・自分の姿を動画撮影し、客観視する</a:t>
            </a:r>
          </a:p>
          <a:p>
            <a:pPr marL="0" indent="0">
              <a:buNone/>
            </a:pPr>
            <a:r>
              <a:rPr lang="ja-JP" altLang="en-US" dirty="0">
                <a:latin typeface="HG丸ｺﾞｼｯｸM-PRO" panose="020F0600000000000000" pitchFamily="50" charset="-128"/>
                <a:ea typeface="HG丸ｺﾞｼｯｸM-PRO" panose="020F0600000000000000" pitchFamily="50" charset="-128"/>
              </a:rPr>
              <a:t>　・スプレッドシートを使い、写真から動きから読み取れる</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　　ことを見つける</a:t>
            </a:r>
          </a:p>
          <a:p>
            <a:pPr marL="0" indent="0">
              <a:buNone/>
            </a:pPr>
            <a:r>
              <a:rPr lang="ja-JP" altLang="en-US" dirty="0">
                <a:latin typeface="HG丸ｺﾞｼｯｸM-PRO" panose="020F0600000000000000" pitchFamily="50" charset="-128"/>
                <a:ea typeface="HG丸ｺﾞｼｯｸM-PRO" panose="020F0600000000000000" pitchFamily="50" charset="-128"/>
              </a:rPr>
              <a:t>　・授業の振り返りを行う</a:t>
            </a:r>
          </a:p>
        </p:txBody>
      </p:sp>
    </p:spTree>
    <p:extLst>
      <p:ext uri="{BB962C8B-B14F-4D97-AF65-F5344CB8AC3E}">
        <p14:creationId xmlns:p14="http://schemas.microsoft.com/office/powerpoint/2010/main" val="407865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981075"/>
          </a:xfrm>
        </p:spPr>
        <p:txBody>
          <a:bodyPr>
            <a:normAutofit/>
          </a:bodyPr>
          <a:lstStyle/>
          <a:p>
            <a:r>
              <a:rPr kumimoji="1" lang="ja-JP" altLang="en-US" sz="4000" dirty="0">
                <a:latin typeface="HG丸ｺﾞｼｯｸM-PRO" panose="020F0600000000000000" pitchFamily="50" charset="-128"/>
                <a:ea typeface="HG丸ｺﾞｼｯｸM-PRO" panose="020F0600000000000000" pitchFamily="50" charset="-128"/>
              </a:rPr>
              <a:t>はじめに</a:t>
            </a:r>
          </a:p>
        </p:txBody>
      </p:sp>
      <p:sp>
        <p:nvSpPr>
          <p:cNvPr id="3" name="コンテンツ プレースホルダー 2"/>
          <p:cNvSpPr>
            <a:spLocks noGrp="1"/>
          </p:cNvSpPr>
          <p:nvPr>
            <p:ph idx="1"/>
          </p:nvPr>
        </p:nvSpPr>
        <p:spPr>
          <a:xfrm>
            <a:off x="660400" y="1168400"/>
            <a:ext cx="10515600" cy="4966230"/>
          </a:xfrm>
        </p:spPr>
        <p:txBody>
          <a:bodyPr/>
          <a:lstStyle/>
          <a:p>
            <a:pPr marL="0" indent="0">
              <a:buNone/>
            </a:pPr>
            <a:endParaRPr lang="en-US" altLang="ja-JP" dirty="0"/>
          </a:p>
          <a:p>
            <a:pPr marL="0" indent="0">
              <a:buNone/>
            </a:pPr>
            <a:r>
              <a:rPr lang="ja-JP" altLang="en-US" dirty="0"/>
              <a:t>　</a:t>
            </a:r>
            <a:r>
              <a:rPr lang="ja-JP" altLang="en-US" sz="2900" dirty="0">
                <a:latin typeface="HG丸ｺﾞｼｯｸM-PRO" panose="020F0600000000000000" pitchFamily="50" charset="-128"/>
                <a:ea typeface="HG丸ｺﾞｼｯｸM-PRO" panose="020F0600000000000000" pitchFamily="50" charset="-128"/>
              </a:rPr>
              <a:t>昨年度は新型コロナウイルス感染症拡大のため、体育授業において様々な心配や制限が出た。そんな中、高知地区では、体力向上のため</a:t>
            </a:r>
            <a:r>
              <a:rPr lang="en-US" altLang="ja-JP" sz="2900" dirty="0">
                <a:latin typeface="HG丸ｺﾞｼｯｸM-PRO" panose="020F0600000000000000" pitchFamily="50" charset="-128"/>
                <a:ea typeface="HG丸ｺﾞｼｯｸM-PRO" panose="020F0600000000000000" pitchFamily="50" charset="-128"/>
              </a:rPr>
              <a:t>1</a:t>
            </a:r>
            <a:r>
              <a:rPr lang="ja-JP" altLang="en-US" sz="2900" dirty="0">
                <a:latin typeface="HG丸ｺﾞｼｯｸM-PRO" panose="020F0600000000000000" pitchFamily="50" charset="-128"/>
                <a:ea typeface="HG丸ｺﾞｼｯｸM-PRO" panose="020F0600000000000000" pitchFamily="50" charset="-128"/>
              </a:rPr>
              <a:t>校</a:t>
            </a:r>
            <a:r>
              <a:rPr lang="en-US" altLang="ja-JP" sz="2900" dirty="0">
                <a:latin typeface="HG丸ｺﾞｼｯｸM-PRO" panose="020F0600000000000000" pitchFamily="50" charset="-128"/>
                <a:ea typeface="HG丸ｺﾞｼｯｸM-PRO" panose="020F0600000000000000" pitchFamily="50" charset="-128"/>
              </a:rPr>
              <a:t>1</a:t>
            </a:r>
            <a:r>
              <a:rPr lang="ja-JP" altLang="en-US" sz="2900" dirty="0">
                <a:latin typeface="HG丸ｺﾞｼｯｸM-PRO" panose="020F0600000000000000" pitchFamily="50" charset="-128"/>
                <a:ea typeface="HG丸ｺﾞｼｯｸM-PRO" panose="020F0600000000000000" pitchFamily="50" charset="-128"/>
              </a:rPr>
              <a:t>種目運動に取り組み、個人でもできる運動に絞り、実施、成果、検証を行った。</a:t>
            </a:r>
            <a:endParaRPr lang="en-US" altLang="ja-JP" sz="29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2900" dirty="0">
                <a:latin typeface="HG丸ｺﾞｼｯｸM-PRO" panose="020F0600000000000000" pitchFamily="50" charset="-128"/>
                <a:ea typeface="HG丸ｺﾞｼｯｸM-PRO" panose="020F0600000000000000" pitchFamily="50" charset="-128"/>
              </a:rPr>
              <a:t>　本年度は、タブレット端末（</a:t>
            </a:r>
            <a:r>
              <a:rPr kumimoji="1" lang="en-US" altLang="ja-JP" sz="2900" dirty="0" err="1">
                <a:latin typeface="HG丸ｺﾞｼｯｸM-PRO" panose="020F0600000000000000" pitchFamily="50" charset="-128"/>
                <a:ea typeface="HG丸ｺﾞｼｯｸM-PRO" panose="020F0600000000000000" pitchFamily="50" charset="-128"/>
              </a:rPr>
              <a:t>chromebook</a:t>
            </a:r>
            <a:r>
              <a:rPr kumimoji="1" lang="ja-JP" altLang="en-US" sz="2900" dirty="0">
                <a:latin typeface="HG丸ｺﾞｼｯｸM-PRO" panose="020F0600000000000000" pitchFamily="50" charset="-128"/>
                <a:ea typeface="HG丸ｺﾞｼｯｸM-PRO" panose="020F0600000000000000" pitchFamily="50" charset="-128"/>
              </a:rPr>
              <a:t>）の導入にあたり、</a:t>
            </a:r>
            <a:r>
              <a:rPr kumimoji="1" lang="en-US" altLang="ja-JP" sz="2900" dirty="0">
                <a:latin typeface="HG丸ｺﾞｼｯｸM-PRO" panose="020F0600000000000000" pitchFamily="50" charset="-128"/>
                <a:ea typeface="HG丸ｺﾞｼｯｸM-PRO" panose="020F0600000000000000" pitchFamily="50" charset="-128"/>
              </a:rPr>
              <a:t>ICT</a:t>
            </a:r>
            <a:r>
              <a:rPr kumimoji="1" lang="ja-JP" altLang="en-US" sz="2900" dirty="0">
                <a:latin typeface="HG丸ｺﾞｼｯｸM-PRO" panose="020F0600000000000000" pitchFamily="50" charset="-128"/>
                <a:ea typeface="HG丸ｺﾞｼｯｸM-PRO" panose="020F0600000000000000" pitchFamily="50" charset="-128"/>
              </a:rPr>
              <a:t>を活用しての授業展開に着目をした。タブレット端末（</a:t>
            </a:r>
            <a:r>
              <a:rPr kumimoji="1" lang="en-US" altLang="ja-JP" sz="2900" dirty="0" err="1">
                <a:latin typeface="HG丸ｺﾞｼｯｸM-PRO" panose="020F0600000000000000" pitchFamily="50" charset="-128"/>
                <a:ea typeface="HG丸ｺﾞｼｯｸM-PRO" panose="020F0600000000000000" pitchFamily="50" charset="-128"/>
              </a:rPr>
              <a:t>chromebook</a:t>
            </a:r>
            <a:r>
              <a:rPr kumimoji="1" lang="ja-JP" altLang="en-US" sz="2900" dirty="0">
                <a:latin typeface="HG丸ｺﾞｼｯｸM-PRO" panose="020F0600000000000000" pitchFamily="50" charset="-128"/>
                <a:ea typeface="HG丸ｺﾞｼｯｸM-PRO" panose="020F0600000000000000" pitchFamily="50" charset="-128"/>
              </a:rPr>
              <a:t>）を活用しての体育授業には、多くの先生方が不安や戸惑いを感じていたため、活用にあたり研修や実践例などを共有し、</a:t>
            </a:r>
            <a:r>
              <a:rPr kumimoji="1" lang="en-US" altLang="ja-JP" sz="2900" dirty="0">
                <a:latin typeface="HG丸ｺﾞｼｯｸM-PRO" panose="020F0600000000000000" pitchFamily="50" charset="-128"/>
                <a:ea typeface="HG丸ｺﾞｼｯｸM-PRO" panose="020F0600000000000000" pitchFamily="50" charset="-128"/>
              </a:rPr>
              <a:t>4</a:t>
            </a:r>
            <a:r>
              <a:rPr kumimoji="1" lang="ja-JP" altLang="en-US" sz="2900" dirty="0">
                <a:latin typeface="HG丸ｺﾞｼｯｸM-PRO" panose="020F0600000000000000" pitchFamily="50" charset="-128"/>
                <a:ea typeface="HG丸ｺﾞｼｯｸM-PRO" panose="020F0600000000000000" pitchFamily="50" charset="-128"/>
              </a:rPr>
              <a:t>支部に分かれ研究に取り組んだ。</a:t>
            </a:r>
          </a:p>
        </p:txBody>
      </p:sp>
    </p:spTree>
    <p:extLst>
      <p:ext uri="{BB962C8B-B14F-4D97-AF65-F5344CB8AC3E}">
        <p14:creationId xmlns:p14="http://schemas.microsoft.com/office/powerpoint/2010/main" val="42051520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83710"/>
            <a:ext cx="10515600" cy="1325563"/>
          </a:xfrm>
        </p:spPr>
        <p:txBody>
          <a:bodyPr/>
          <a:lstStyle/>
          <a:p>
            <a:r>
              <a:rPr lang="ja-JP" altLang="en-US" dirty="0">
                <a:latin typeface="HG丸ｺﾞｼｯｸM-PRO" panose="020F0600000000000000" pitchFamily="50" charset="-128"/>
                <a:ea typeface="HG丸ｺﾞｼｯｸM-PRO" panose="020F0600000000000000" pitchFamily="50" charset="-128"/>
              </a:rPr>
              <a:t>実践例</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677333" y="1582310"/>
            <a:ext cx="10761133" cy="4284124"/>
          </a:xfrm>
        </p:spPr>
        <p:txBody>
          <a:bodyPr>
            <a:normAutofit/>
          </a:bodyPr>
          <a:lstStyle/>
          <a:p>
            <a:pPr marL="0" indent="0">
              <a:buNone/>
            </a:pPr>
            <a:r>
              <a:rPr lang="en-US" altLang="ja-JP" sz="3200" b="1" dirty="0">
                <a:latin typeface="HG丸ｺﾞｼｯｸM-PRO" panose="020F0600000000000000" pitchFamily="50" charset="-128"/>
                <a:ea typeface="HG丸ｺﾞｼｯｸM-PRO" panose="020F0600000000000000" pitchFamily="50" charset="-128"/>
              </a:rPr>
              <a:t>A</a:t>
            </a:r>
            <a:r>
              <a:rPr lang="ja-JP" altLang="en-US" sz="3200" b="1" dirty="0">
                <a:latin typeface="HG丸ｺﾞｼｯｸM-PRO" panose="020F0600000000000000" pitchFamily="50" charset="-128"/>
                <a:ea typeface="HG丸ｺﾞｼｯｸM-PRO" panose="020F0600000000000000" pitchFamily="50" charset="-128"/>
              </a:rPr>
              <a:t>中学校</a:t>
            </a:r>
            <a:endParaRPr lang="en-US" altLang="ja-JP" sz="3200" b="1"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領域（種目）：バレーボール</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対象：</a:t>
            </a:r>
            <a:r>
              <a:rPr lang="en-US" altLang="ja-JP" dirty="0">
                <a:latin typeface="HG丸ｺﾞｼｯｸM-PRO" panose="020F0600000000000000" pitchFamily="50" charset="-128"/>
                <a:ea typeface="HG丸ｺﾞｼｯｸM-PRO" panose="020F0600000000000000" pitchFamily="50" charset="-128"/>
              </a:rPr>
              <a:t>1</a:t>
            </a:r>
            <a:r>
              <a:rPr lang="ja-JP" altLang="en-US" dirty="0">
                <a:latin typeface="HG丸ｺﾞｼｯｸM-PRO" panose="020F0600000000000000" pitchFamily="50" charset="-128"/>
                <a:ea typeface="HG丸ｺﾞｼｯｸM-PRO" panose="020F0600000000000000" pitchFamily="50" charset="-128"/>
              </a:rPr>
              <a:t>年生　</a:t>
            </a:r>
            <a:r>
              <a:rPr lang="en-US" altLang="ja-JP" dirty="0">
                <a:latin typeface="HG丸ｺﾞｼｯｸM-PRO" panose="020F0600000000000000" pitchFamily="50" charset="-128"/>
                <a:ea typeface="HG丸ｺﾞｼｯｸM-PRO" panose="020F0600000000000000" pitchFamily="50" charset="-128"/>
              </a:rPr>
              <a:t>65</a:t>
            </a:r>
            <a:r>
              <a:rPr lang="ja-JP" altLang="en-US" dirty="0">
                <a:latin typeface="HG丸ｺﾞｼｯｸM-PRO" panose="020F0600000000000000" pitchFamily="50" charset="-128"/>
                <a:ea typeface="HG丸ｺﾞｼｯｸM-PRO" panose="020F0600000000000000" pitchFamily="50" charset="-128"/>
              </a:rPr>
              <a:t>名</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実施期間：</a:t>
            </a:r>
            <a:r>
              <a:rPr lang="en-US" altLang="ja-JP" dirty="0">
                <a:latin typeface="HG丸ｺﾞｼｯｸM-PRO" panose="020F0600000000000000" pitchFamily="50" charset="-128"/>
                <a:ea typeface="HG丸ｺﾞｼｯｸM-PRO" panose="020F0600000000000000" pitchFamily="50" charset="-128"/>
              </a:rPr>
              <a:t>9/1</a:t>
            </a:r>
            <a:r>
              <a:rPr lang="ja-JP" altLang="en-US" dirty="0">
                <a:latin typeface="HG丸ｺﾞｼｯｸM-PRO" panose="020F0600000000000000" pitchFamily="50" charset="-128"/>
                <a:ea typeface="HG丸ｺﾞｼｯｸM-PRO" panose="020F0600000000000000" pitchFamily="50" charset="-128"/>
              </a:rPr>
              <a:t>～</a:t>
            </a:r>
            <a:r>
              <a:rPr lang="en-US" altLang="ja-JP" dirty="0">
                <a:latin typeface="HG丸ｺﾞｼｯｸM-PRO" panose="020F0600000000000000" pitchFamily="50" charset="-128"/>
                <a:ea typeface="HG丸ｺﾞｼｯｸM-PRO" panose="020F0600000000000000" pitchFamily="50" charset="-128"/>
              </a:rPr>
              <a:t>10/</a:t>
            </a:r>
            <a:r>
              <a:rPr lang="ja-JP" altLang="en-US" dirty="0">
                <a:latin typeface="HG丸ｺﾞｼｯｸM-PRO" panose="020F0600000000000000" pitchFamily="50" charset="-128"/>
                <a:ea typeface="HG丸ｺﾞｼｯｸM-PRO" panose="020F0600000000000000" pitchFamily="50" charset="-128"/>
              </a:rPr>
              <a:t>１（</a:t>
            </a:r>
            <a:r>
              <a:rPr lang="en-US" altLang="ja-JP" dirty="0">
                <a:latin typeface="HG丸ｺﾞｼｯｸM-PRO" panose="020F0600000000000000" pitchFamily="50" charset="-128"/>
                <a:ea typeface="HG丸ｺﾞｼｯｸM-PRO" panose="020F0600000000000000" pitchFamily="50" charset="-128"/>
              </a:rPr>
              <a:t>10</a:t>
            </a:r>
            <a:r>
              <a:rPr lang="ja-JP" altLang="en-US" dirty="0">
                <a:latin typeface="HG丸ｺﾞｼｯｸM-PRO" panose="020F0600000000000000" pitchFamily="50" charset="-128"/>
                <a:ea typeface="HG丸ｺﾞｼｯｸM-PRO" panose="020F0600000000000000" pitchFamily="50" charset="-128"/>
              </a:rPr>
              <a:t>時間）</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タブレットで集計</a:t>
            </a:r>
          </a:p>
          <a:p>
            <a:pPr marL="0" indent="0">
              <a:buNone/>
            </a:pPr>
            <a:r>
              <a:rPr lang="ja-JP" altLang="en-US" dirty="0">
                <a:latin typeface="HG丸ｺﾞｼｯｸM-PRO" panose="020F0600000000000000" pitchFamily="50" charset="-128"/>
                <a:ea typeface="HG丸ｺﾞｼｯｸM-PRO" panose="020F0600000000000000" pitchFamily="50" charset="-128"/>
              </a:rPr>
              <a:t>　①授業</a:t>
            </a:r>
            <a:r>
              <a:rPr lang="en-US" altLang="ja-JP" dirty="0">
                <a:latin typeface="HG丸ｺﾞｼｯｸM-PRO" panose="020F0600000000000000" pitchFamily="50" charset="-128"/>
                <a:ea typeface="HG丸ｺﾞｼｯｸM-PRO" panose="020F0600000000000000" pitchFamily="50" charset="-128"/>
              </a:rPr>
              <a:t>1</a:t>
            </a:r>
            <a:r>
              <a:rPr lang="ja-JP" altLang="en-US" dirty="0">
                <a:latin typeface="HG丸ｺﾞｼｯｸM-PRO" panose="020F0600000000000000" pitchFamily="50" charset="-128"/>
                <a:ea typeface="HG丸ｺﾞｼｯｸM-PRO" panose="020F0600000000000000" pitchFamily="50" charset="-128"/>
              </a:rPr>
              <a:t>時間目と</a:t>
            </a:r>
            <a:r>
              <a:rPr lang="en-US" altLang="ja-JP" dirty="0">
                <a:latin typeface="HG丸ｺﾞｼｯｸM-PRO" panose="020F0600000000000000" pitchFamily="50" charset="-128"/>
                <a:ea typeface="HG丸ｺﾞｼｯｸM-PRO" panose="020F0600000000000000" pitchFamily="50" charset="-128"/>
              </a:rPr>
              <a:t>10</a:t>
            </a:r>
            <a:r>
              <a:rPr lang="ja-JP" altLang="en-US" dirty="0">
                <a:latin typeface="HG丸ｺﾞｼｯｸM-PRO" panose="020F0600000000000000" pitchFamily="50" charset="-128"/>
                <a:ea typeface="HG丸ｺﾞｼｯｸM-PRO" panose="020F0600000000000000" pitchFamily="50" charset="-128"/>
              </a:rPr>
              <a:t>時間目に</a:t>
            </a:r>
            <a:r>
              <a:rPr lang="en-US" altLang="ja-JP" dirty="0">
                <a:latin typeface="HG丸ｺﾞｼｯｸM-PRO" panose="020F0600000000000000" pitchFamily="50" charset="-128"/>
                <a:ea typeface="HG丸ｺﾞｼｯｸM-PRO" panose="020F0600000000000000" pitchFamily="50" charset="-128"/>
              </a:rPr>
              <a:t>12</a:t>
            </a:r>
            <a:r>
              <a:rPr lang="ja-JP" altLang="en-US" dirty="0">
                <a:latin typeface="HG丸ｺﾞｼｯｸM-PRO" panose="020F0600000000000000" pitchFamily="50" charset="-128"/>
                <a:ea typeface="HG丸ｺﾞｼｯｸM-PRO" panose="020F0600000000000000" pitchFamily="50" charset="-128"/>
              </a:rPr>
              <a:t>項目の運動有能感に関する調査</a:t>
            </a:r>
          </a:p>
          <a:p>
            <a:pPr marL="0" indent="0">
              <a:buNone/>
            </a:pPr>
            <a:r>
              <a:rPr lang="ja-JP" altLang="en-US" dirty="0">
                <a:latin typeface="HG丸ｺﾞｼｯｸM-PRO" panose="020F0600000000000000" pitchFamily="50" charset="-128"/>
                <a:ea typeface="HG丸ｺﾞｼｯｸM-PRO" panose="020F0600000000000000" pitchFamily="50" charset="-128"/>
              </a:rPr>
              <a:t>　②全授業で友達と協力ができたかの確認アンケート</a:t>
            </a:r>
          </a:p>
          <a:p>
            <a:pPr marL="0" indent="0">
              <a:buNone/>
            </a:pPr>
            <a:r>
              <a:rPr lang="ja-JP" altLang="en-US" dirty="0">
                <a:latin typeface="HG丸ｺﾞｼｯｸM-PRO" panose="020F0600000000000000" pitchFamily="50" charset="-128"/>
                <a:ea typeface="HG丸ｺﾞｼｯｸM-PRO" panose="020F0600000000000000" pitchFamily="50" charset="-128"/>
              </a:rPr>
              <a:t>　③タブレットに関するアンケート</a:t>
            </a:r>
            <a:endParaRPr lang="en-US" altLang="ja-JP" dirty="0">
              <a:latin typeface="HG丸ｺﾞｼｯｸM-PRO" panose="020F0600000000000000" pitchFamily="50" charset="-128"/>
              <a:ea typeface="HG丸ｺﾞｼｯｸM-PRO" panose="020F0600000000000000" pitchFamily="50" charset="-128"/>
            </a:endParaRPr>
          </a:p>
          <a:p>
            <a:pPr marL="0" indent="0">
              <a:buNone/>
            </a:pPr>
            <a:endParaRPr lang="ja-JP" altLang="en-US" dirty="0"/>
          </a:p>
          <a:p>
            <a:endParaRPr kumimoji="1" lang="ja-JP" altLang="en-US" dirty="0"/>
          </a:p>
        </p:txBody>
      </p:sp>
    </p:spTree>
    <p:extLst>
      <p:ext uri="{BB962C8B-B14F-4D97-AF65-F5344CB8AC3E}">
        <p14:creationId xmlns:p14="http://schemas.microsoft.com/office/powerpoint/2010/main" val="31851833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HG丸ｺﾞｼｯｸM-PRO" panose="020F0600000000000000" pitchFamily="50" charset="-128"/>
                <a:ea typeface="HG丸ｺﾞｼｯｸM-PRO" panose="020F0600000000000000" pitchFamily="50" charset="-128"/>
              </a:rPr>
              <a:t>研究結果１</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677334" y="1701579"/>
            <a:ext cx="8596668" cy="4339783"/>
          </a:xfrm>
        </p:spPr>
        <p:txBody>
          <a:bodyPr/>
          <a:lstStyle/>
          <a:p>
            <a:pPr marL="0" indent="0">
              <a:buNone/>
            </a:pPr>
            <a:r>
              <a:rPr lang="en-US" altLang="ja-JP" sz="2400" b="1" dirty="0">
                <a:latin typeface="HG丸ｺﾞｼｯｸM-PRO" panose="020F0600000000000000" pitchFamily="50" charset="-128"/>
                <a:ea typeface="HG丸ｺﾞｼｯｸM-PRO" panose="020F0600000000000000" pitchFamily="50" charset="-128"/>
              </a:rPr>
              <a:t>A</a:t>
            </a:r>
            <a:r>
              <a:rPr lang="ja-JP" altLang="en-US" sz="2400" b="1" dirty="0">
                <a:latin typeface="HG丸ｺﾞｼｯｸM-PRO" panose="020F0600000000000000" pitchFamily="50" charset="-128"/>
                <a:ea typeface="HG丸ｺﾞｼｯｸM-PRO" panose="020F0600000000000000" pitchFamily="50" charset="-128"/>
              </a:rPr>
              <a:t>中学校</a:t>
            </a:r>
            <a:endParaRPr lang="en-US" altLang="ja-JP" sz="2400" b="1" dirty="0">
              <a:latin typeface="HG丸ｺﾞｼｯｸM-PRO" panose="020F0600000000000000" pitchFamily="50" charset="-128"/>
              <a:ea typeface="HG丸ｺﾞｼｯｸM-PRO" panose="020F0600000000000000" pitchFamily="50" charset="-128"/>
            </a:endParaRPr>
          </a:p>
          <a:p>
            <a:endParaRPr kumimoji="1" lang="ja-JP" altLang="en-US" dirty="0"/>
          </a:p>
        </p:txBody>
      </p:sp>
      <p:pic>
        <p:nvPicPr>
          <p:cNvPr id="4" name="図 3"/>
          <p:cNvPicPr>
            <a:picLocks noChangeAspect="1"/>
          </p:cNvPicPr>
          <p:nvPr/>
        </p:nvPicPr>
        <p:blipFill>
          <a:blip r:embed="rId2"/>
          <a:stretch>
            <a:fillRect/>
          </a:stretch>
        </p:blipFill>
        <p:spPr>
          <a:xfrm>
            <a:off x="346718" y="2281827"/>
            <a:ext cx="5107196" cy="3807551"/>
          </a:xfrm>
          <a:prstGeom prst="rect">
            <a:avLst/>
          </a:prstGeom>
        </p:spPr>
      </p:pic>
      <p:pic>
        <p:nvPicPr>
          <p:cNvPr id="5" name="図 4"/>
          <p:cNvPicPr>
            <a:picLocks noChangeAspect="1"/>
          </p:cNvPicPr>
          <p:nvPr/>
        </p:nvPicPr>
        <p:blipFill>
          <a:blip r:embed="rId3"/>
          <a:stretch>
            <a:fillRect/>
          </a:stretch>
        </p:blipFill>
        <p:spPr>
          <a:xfrm>
            <a:off x="5703742" y="2305484"/>
            <a:ext cx="4722380" cy="3783894"/>
          </a:xfrm>
          <a:prstGeom prst="rect">
            <a:avLst/>
          </a:prstGeom>
        </p:spPr>
      </p:pic>
    </p:spTree>
    <p:extLst>
      <p:ext uri="{BB962C8B-B14F-4D97-AF65-F5344CB8AC3E}">
        <p14:creationId xmlns:p14="http://schemas.microsoft.com/office/powerpoint/2010/main" val="33976925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HG丸ｺﾞｼｯｸM-PRO" panose="020F0600000000000000" pitchFamily="50" charset="-128"/>
                <a:ea typeface="HG丸ｺﾞｼｯｸM-PRO" panose="020F0600000000000000" pitchFamily="50" charset="-128"/>
              </a:rPr>
              <a:t>研究結果２</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677334" y="1423283"/>
            <a:ext cx="8596668" cy="4339783"/>
          </a:xfrm>
        </p:spPr>
        <p:txBody>
          <a:bodyPr/>
          <a:lstStyle/>
          <a:p>
            <a:r>
              <a:rPr lang="ja-JP" altLang="en-US" dirty="0">
                <a:latin typeface="HG丸ｺﾞｼｯｸM-PRO" panose="020F0600000000000000" pitchFamily="50" charset="-128"/>
                <a:ea typeface="HG丸ｺﾞｼｯｸM-PRO" panose="020F0600000000000000" pitchFamily="50" charset="-128"/>
              </a:rPr>
              <a:t>全ての項目で単元後の数値が上がっている</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全授業で友達と協力ができたかの確認アンケート結果では、全時間で肯定的評価が多い。</a:t>
            </a:r>
            <a:endParaRPr lang="en-US" altLang="ja-JP" dirty="0">
              <a:latin typeface="HG丸ｺﾞｼｯｸM-PRO" panose="020F0600000000000000" pitchFamily="50" charset="-128"/>
              <a:ea typeface="HG丸ｺﾞｼｯｸM-PRO" panose="020F0600000000000000" pitchFamily="50" charset="-128"/>
            </a:endParaRPr>
          </a:p>
          <a:p>
            <a:endParaRPr kumimoji="1" lang="ja-JP" altLang="en-US" dirty="0"/>
          </a:p>
        </p:txBody>
      </p:sp>
      <p:pic>
        <p:nvPicPr>
          <p:cNvPr id="4" name="図 3"/>
          <p:cNvPicPr>
            <a:picLocks noChangeAspect="1"/>
          </p:cNvPicPr>
          <p:nvPr/>
        </p:nvPicPr>
        <p:blipFill>
          <a:blip r:embed="rId2"/>
          <a:stretch>
            <a:fillRect/>
          </a:stretch>
        </p:blipFill>
        <p:spPr>
          <a:xfrm>
            <a:off x="480413" y="3057232"/>
            <a:ext cx="2548349" cy="1579001"/>
          </a:xfrm>
          <a:prstGeom prst="rect">
            <a:avLst/>
          </a:prstGeom>
        </p:spPr>
      </p:pic>
      <p:pic>
        <p:nvPicPr>
          <p:cNvPr id="5" name="図 4"/>
          <p:cNvPicPr>
            <a:picLocks noChangeAspect="1"/>
          </p:cNvPicPr>
          <p:nvPr/>
        </p:nvPicPr>
        <p:blipFill>
          <a:blip r:embed="rId3"/>
          <a:stretch>
            <a:fillRect/>
          </a:stretch>
        </p:blipFill>
        <p:spPr>
          <a:xfrm>
            <a:off x="3225683" y="3057232"/>
            <a:ext cx="2633700" cy="1633870"/>
          </a:xfrm>
          <a:prstGeom prst="rect">
            <a:avLst/>
          </a:prstGeom>
        </p:spPr>
      </p:pic>
      <p:pic>
        <p:nvPicPr>
          <p:cNvPr id="6" name="図 5"/>
          <p:cNvPicPr>
            <a:picLocks noChangeAspect="1"/>
          </p:cNvPicPr>
          <p:nvPr/>
        </p:nvPicPr>
        <p:blipFill>
          <a:blip r:embed="rId4"/>
          <a:stretch>
            <a:fillRect/>
          </a:stretch>
        </p:blipFill>
        <p:spPr>
          <a:xfrm>
            <a:off x="5953556" y="3057232"/>
            <a:ext cx="2670279" cy="1658256"/>
          </a:xfrm>
          <a:prstGeom prst="rect">
            <a:avLst/>
          </a:prstGeom>
        </p:spPr>
      </p:pic>
      <p:pic>
        <p:nvPicPr>
          <p:cNvPr id="7" name="図 6"/>
          <p:cNvPicPr>
            <a:picLocks noChangeAspect="1"/>
          </p:cNvPicPr>
          <p:nvPr/>
        </p:nvPicPr>
        <p:blipFill>
          <a:blip r:embed="rId5"/>
          <a:stretch>
            <a:fillRect/>
          </a:stretch>
        </p:blipFill>
        <p:spPr>
          <a:xfrm>
            <a:off x="6051100" y="4895152"/>
            <a:ext cx="2572735" cy="1603387"/>
          </a:xfrm>
          <a:prstGeom prst="rect">
            <a:avLst/>
          </a:prstGeom>
        </p:spPr>
      </p:pic>
      <p:pic>
        <p:nvPicPr>
          <p:cNvPr id="8" name="図 7"/>
          <p:cNvPicPr>
            <a:picLocks noChangeAspect="1"/>
          </p:cNvPicPr>
          <p:nvPr/>
        </p:nvPicPr>
        <p:blipFill>
          <a:blip r:embed="rId6"/>
          <a:stretch>
            <a:fillRect/>
          </a:stretch>
        </p:blipFill>
        <p:spPr>
          <a:xfrm>
            <a:off x="3225683" y="4928684"/>
            <a:ext cx="2578832" cy="1603387"/>
          </a:xfrm>
          <a:prstGeom prst="rect">
            <a:avLst/>
          </a:prstGeom>
        </p:spPr>
      </p:pic>
      <p:pic>
        <p:nvPicPr>
          <p:cNvPr id="9" name="図 8"/>
          <p:cNvPicPr>
            <a:picLocks noChangeAspect="1"/>
          </p:cNvPicPr>
          <p:nvPr/>
        </p:nvPicPr>
        <p:blipFill>
          <a:blip r:embed="rId7"/>
          <a:stretch>
            <a:fillRect/>
          </a:stretch>
        </p:blipFill>
        <p:spPr>
          <a:xfrm>
            <a:off x="480413" y="4928684"/>
            <a:ext cx="2450804" cy="1536325"/>
          </a:xfrm>
          <a:prstGeom prst="rect">
            <a:avLst/>
          </a:prstGeom>
        </p:spPr>
      </p:pic>
    </p:spTree>
    <p:extLst>
      <p:ext uri="{BB962C8B-B14F-4D97-AF65-F5344CB8AC3E}">
        <p14:creationId xmlns:p14="http://schemas.microsoft.com/office/powerpoint/2010/main" val="597783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3" y="379454"/>
            <a:ext cx="8596668" cy="729679"/>
          </a:xfrm>
        </p:spPr>
        <p:txBody>
          <a:bodyPr/>
          <a:lstStyle/>
          <a:p>
            <a:r>
              <a:rPr lang="ja-JP" altLang="en-US" dirty="0">
                <a:latin typeface="HG丸ｺﾞｼｯｸM-PRO" panose="020F0600000000000000" pitchFamily="50" charset="-128"/>
                <a:ea typeface="HG丸ｺﾞｼｯｸM-PRO" panose="020F0600000000000000" pitchFamily="50" charset="-128"/>
              </a:rPr>
              <a:t>考察１</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770466" y="1109133"/>
            <a:ext cx="10507134" cy="5321631"/>
          </a:xfrm>
        </p:spPr>
        <p:txBody>
          <a:bodyPr>
            <a:normAutofit fontScale="85000" lnSpcReduction="20000"/>
          </a:bodyPr>
          <a:lstStyle/>
          <a:p>
            <a:pPr marL="0" indent="0">
              <a:buNone/>
            </a:pPr>
            <a:r>
              <a:rPr kumimoji="1" lang="ja-JP" altLang="en-US" sz="2400" b="1" dirty="0">
                <a:latin typeface="HG丸ｺﾞｼｯｸM-PRO" panose="020F0600000000000000" pitchFamily="50" charset="-128"/>
                <a:ea typeface="HG丸ｺﾞｼｯｸM-PRO" panose="020F0600000000000000" pitchFamily="50" charset="-128"/>
              </a:rPr>
              <a:t>＜成果＞</a:t>
            </a:r>
            <a:endParaRPr lang="en-US" altLang="ja-JP" sz="2400" b="1"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話し合う活動では、言語のみではなかなか伝えにくいポイントも映像を見ながら「この時」「この動き」というように具体的に示すことができ、活発な活動になっていた。</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友達と関わることが苦手な生徒もタブレットの使用が友達と関わるきっかけになっていた。</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　　　　　　　　　</a:t>
            </a:r>
            <a:r>
              <a:rPr lang="en-US" altLang="ja-JP" u="sng" dirty="0">
                <a:latin typeface="HG丸ｺﾞｼｯｸM-PRO" panose="020F0600000000000000" pitchFamily="50" charset="-128"/>
                <a:ea typeface="HG丸ｺﾞｼｯｸM-PRO" panose="020F0600000000000000" pitchFamily="50" charset="-128"/>
              </a:rPr>
              <a:t>ICT</a:t>
            </a:r>
            <a:r>
              <a:rPr lang="ja-JP" altLang="en-US" u="sng" dirty="0">
                <a:latin typeface="HG丸ｺﾞｼｯｸM-PRO" panose="020F0600000000000000" pitchFamily="50" charset="-128"/>
                <a:ea typeface="HG丸ｺﾞｼｯｸM-PRO" panose="020F0600000000000000" pitchFamily="50" charset="-128"/>
              </a:rPr>
              <a:t>の活用によって生徒同士の関わり方が向上</a:t>
            </a:r>
            <a:endParaRPr lang="en-US" altLang="ja-JP" u="sng" dirty="0">
              <a:latin typeface="HG丸ｺﾞｼｯｸM-PRO" panose="020F0600000000000000" pitchFamily="50" charset="-128"/>
              <a:ea typeface="HG丸ｺﾞｼｯｸM-PRO" panose="020F0600000000000000" pitchFamily="50" charset="-128"/>
            </a:endParaRPr>
          </a:p>
          <a:p>
            <a:pPr marL="0" indent="0">
              <a:buNone/>
            </a:pPr>
            <a:endParaRPr lang="en-US" altLang="ja-JP" dirty="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ICT</a:t>
            </a:r>
            <a:r>
              <a:rPr lang="ja-JP" altLang="en-US" dirty="0">
                <a:latin typeface="HG丸ｺﾞｼｯｸM-PRO" panose="020F0600000000000000" pitchFamily="50" charset="-128"/>
                <a:ea typeface="HG丸ｺﾞｼｯｸM-PRO" panose="020F0600000000000000" pitchFamily="50" charset="-128"/>
              </a:rPr>
              <a:t>の活用は肯定的な意見が多かったと考えられる。</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ダンス」という生徒にとっては少し恥ずかしさもある単元に対する心理的な抵抗が、練習や友達との関わりを通して、時間を追うごとに少なくなっていった分、形成的評価の推移も増加していったのではないだろうか。</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コロナ対策にもなった。</a:t>
            </a:r>
          </a:p>
          <a:p>
            <a:endParaRPr lang="en-US" altLang="ja-JP" dirty="0"/>
          </a:p>
          <a:p>
            <a:pPr marL="0" indent="0">
              <a:buNone/>
            </a:pPr>
            <a:r>
              <a:rPr lang="ja-JP" altLang="en-US" dirty="0"/>
              <a:t>　　　　　　</a:t>
            </a:r>
            <a:endParaRPr lang="en-US" altLang="ja-JP" dirty="0"/>
          </a:p>
          <a:p>
            <a:pPr marL="0" indent="0">
              <a:buNone/>
            </a:pPr>
            <a:endParaRPr lang="en-US" altLang="ja-JP" dirty="0"/>
          </a:p>
          <a:p>
            <a:endParaRPr lang="ja-JP" altLang="en-US" dirty="0"/>
          </a:p>
          <a:p>
            <a:endParaRPr kumimoji="1" lang="ja-JP" altLang="en-US" dirty="0"/>
          </a:p>
        </p:txBody>
      </p:sp>
      <p:sp>
        <p:nvSpPr>
          <p:cNvPr id="4" name="右矢印 3"/>
          <p:cNvSpPr/>
          <p:nvPr/>
        </p:nvSpPr>
        <p:spPr>
          <a:xfrm>
            <a:off x="2345634" y="3133696"/>
            <a:ext cx="373712" cy="3578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739593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HG丸ｺﾞｼｯｸM-PRO" panose="020F0600000000000000" pitchFamily="50" charset="-128"/>
                <a:ea typeface="HG丸ｺﾞｼｯｸM-PRO" panose="020F0600000000000000" pitchFamily="50" charset="-128"/>
              </a:rPr>
              <a:t>考察２</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753534" y="1930474"/>
            <a:ext cx="10397066" cy="4474955"/>
          </a:xfrm>
        </p:spPr>
        <p:txBody>
          <a:bodyPr>
            <a:normAutofit/>
          </a:bodyPr>
          <a:lstStyle/>
          <a:p>
            <a:pPr marL="0" indent="0">
              <a:buNone/>
            </a:pPr>
            <a:r>
              <a:rPr kumimoji="1" lang="ja-JP" altLang="en-US" sz="3000" b="1" dirty="0">
                <a:latin typeface="HG丸ｺﾞｼｯｸM-PRO" panose="020F0600000000000000" pitchFamily="50" charset="-128"/>
                <a:ea typeface="HG丸ｺﾞｼｯｸM-PRO" panose="020F0600000000000000" pitchFamily="50" charset="-128"/>
              </a:rPr>
              <a:t>＜課題＞</a:t>
            </a:r>
            <a:endParaRPr lang="en-US" altLang="ja-JP" sz="3000" b="1" dirty="0">
              <a:latin typeface="HG丸ｺﾞｼｯｸM-PRO" panose="020F0600000000000000" pitchFamily="50" charset="-128"/>
              <a:ea typeface="HG丸ｺﾞｼｯｸM-PRO" panose="020F0600000000000000" pitchFamily="50" charset="-128"/>
            </a:endParaRPr>
          </a:p>
          <a:p>
            <a:r>
              <a:rPr lang="ja-JP" altLang="en-US" sz="2600" dirty="0">
                <a:latin typeface="HG丸ｺﾞｼｯｸM-PRO" panose="020F0600000000000000" pitchFamily="50" charset="-128"/>
                <a:ea typeface="HG丸ｺﾞｼｯｸM-PRO" panose="020F0600000000000000" pitchFamily="50" charset="-128"/>
              </a:rPr>
              <a:t>いかに活動時間を減らさずに</a:t>
            </a:r>
            <a:r>
              <a:rPr lang="en-US" altLang="ja-JP" sz="2600" dirty="0">
                <a:latin typeface="HG丸ｺﾞｼｯｸM-PRO" panose="020F0600000000000000" pitchFamily="50" charset="-128"/>
                <a:ea typeface="HG丸ｺﾞｼｯｸM-PRO" panose="020F0600000000000000" pitchFamily="50" charset="-128"/>
              </a:rPr>
              <a:t>ICT</a:t>
            </a:r>
            <a:r>
              <a:rPr lang="ja-JP" altLang="en-US" sz="2600" dirty="0">
                <a:latin typeface="HG丸ｺﾞｼｯｸM-PRO" panose="020F0600000000000000" pitchFamily="50" charset="-128"/>
                <a:ea typeface="HG丸ｺﾞｼｯｸM-PRO" panose="020F0600000000000000" pitchFamily="50" charset="-128"/>
              </a:rPr>
              <a:t>を活用していくか。単元の中で、</a:t>
            </a:r>
            <a:r>
              <a:rPr lang="en-US" altLang="ja-JP" sz="2600" dirty="0">
                <a:latin typeface="HG丸ｺﾞｼｯｸM-PRO" panose="020F0600000000000000" pitchFamily="50" charset="-128"/>
                <a:ea typeface="HG丸ｺﾞｼｯｸM-PRO" panose="020F0600000000000000" pitchFamily="50" charset="-128"/>
              </a:rPr>
              <a:t>ICT</a:t>
            </a:r>
            <a:r>
              <a:rPr lang="ja-JP" altLang="en-US" sz="2600" dirty="0">
                <a:latin typeface="HG丸ｺﾞｼｯｸM-PRO" panose="020F0600000000000000" pitchFamily="50" charset="-128"/>
                <a:ea typeface="HG丸ｺﾞｼｯｸM-PRO" panose="020F0600000000000000" pitchFamily="50" charset="-128"/>
              </a:rPr>
              <a:t>重視の時間と、活動を重視する時間に分けるなど、単元計画をこれまでよりさらにしっかりと立て、単元を進めていく必要がある。</a:t>
            </a:r>
            <a:endParaRPr lang="en-US" altLang="ja-JP" sz="2600" dirty="0">
              <a:latin typeface="HG丸ｺﾞｼｯｸM-PRO" panose="020F0600000000000000" pitchFamily="50" charset="-128"/>
              <a:ea typeface="HG丸ｺﾞｼｯｸM-PRO" panose="020F0600000000000000" pitchFamily="50" charset="-128"/>
            </a:endParaRPr>
          </a:p>
          <a:p>
            <a:pPr marL="0" indent="0">
              <a:buNone/>
            </a:pPr>
            <a:endParaRPr lang="en-US" altLang="ja-JP" sz="2600" dirty="0">
              <a:latin typeface="HG丸ｺﾞｼｯｸM-PRO" panose="020F0600000000000000" pitchFamily="50" charset="-128"/>
              <a:ea typeface="HG丸ｺﾞｼｯｸM-PRO" panose="020F0600000000000000" pitchFamily="50" charset="-128"/>
            </a:endParaRPr>
          </a:p>
          <a:p>
            <a:r>
              <a:rPr lang="ja-JP" altLang="en-US" sz="2600" dirty="0">
                <a:latin typeface="HG丸ｺﾞｼｯｸM-PRO" panose="020F0600000000000000" pitchFamily="50" charset="-128"/>
                <a:ea typeface="HG丸ｺﾞｼｯｸM-PRO" panose="020F0600000000000000" pitchFamily="50" charset="-128"/>
              </a:rPr>
              <a:t>集計方法や変容の見取り、生徒への課題の提示や振り返り等、タブレット機能をその都度、教師側が使いこなすこと。</a:t>
            </a:r>
          </a:p>
          <a:p>
            <a:endParaRPr lang="en-US" altLang="ja-JP" dirty="0"/>
          </a:p>
          <a:p>
            <a:pPr marL="0" indent="0">
              <a:buNone/>
            </a:pPr>
            <a:r>
              <a:rPr lang="ja-JP" altLang="en-US" dirty="0"/>
              <a:t>　　　　　　</a:t>
            </a:r>
            <a:endParaRPr lang="en-US" altLang="ja-JP" dirty="0"/>
          </a:p>
          <a:p>
            <a:pPr marL="0" indent="0">
              <a:buNone/>
            </a:pPr>
            <a:endParaRPr lang="en-US" altLang="ja-JP" dirty="0"/>
          </a:p>
          <a:p>
            <a:endParaRPr lang="ja-JP" altLang="en-US" dirty="0"/>
          </a:p>
          <a:p>
            <a:endParaRPr kumimoji="1" lang="ja-JP" altLang="en-US" dirty="0"/>
          </a:p>
        </p:txBody>
      </p:sp>
    </p:spTree>
    <p:extLst>
      <p:ext uri="{BB962C8B-B14F-4D97-AF65-F5344CB8AC3E}">
        <p14:creationId xmlns:p14="http://schemas.microsoft.com/office/powerpoint/2010/main" val="3324039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837142"/>
          </a:xfrm>
        </p:spPr>
        <p:txBody>
          <a:bodyPr/>
          <a:lstStyle/>
          <a:p>
            <a:r>
              <a:rPr kumimoji="1" lang="ja-JP" altLang="en-US" dirty="0">
                <a:latin typeface="HG丸ｺﾞｼｯｸM-PRO" panose="020F0600000000000000" pitchFamily="50" charset="-128"/>
                <a:ea typeface="HG丸ｺﾞｼｯｸM-PRO" panose="020F0600000000000000" pitchFamily="50" charset="-128"/>
              </a:rPr>
              <a:t>各地区の取り組みから　考察</a:t>
            </a:r>
          </a:p>
        </p:txBody>
      </p:sp>
      <p:sp>
        <p:nvSpPr>
          <p:cNvPr id="3" name="コンテンツ プレースホルダー 2"/>
          <p:cNvSpPr>
            <a:spLocks noGrp="1"/>
          </p:cNvSpPr>
          <p:nvPr>
            <p:ph idx="1"/>
          </p:nvPr>
        </p:nvSpPr>
        <p:spPr>
          <a:xfrm>
            <a:off x="778933" y="1380067"/>
            <a:ext cx="10515600" cy="5084763"/>
          </a:xfrm>
        </p:spPr>
        <p:txBody>
          <a:bodyPr/>
          <a:lstStyle/>
          <a:p>
            <a:pPr marL="0" indent="0">
              <a:buNone/>
            </a:pPr>
            <a:r>
              <a:rPr lang="ja-JP" altLang="en-US" dirty="0"/>
              <a:t>　</a:t>
            </a:r>
            <a:r>
              <a:rPr lang="ja-JP" altLang="en-US" dirty="0">
                <a:latin typeface="HG丸ｺﾞｼｯｸM-PRO" panose="020F0600000000000000" pitchFamily="50" charset="-128"/>
                <a:ea typeface="HG丸ｺﾞｼｯｸM-PRO" panose="020F0600000000000000" pitchFamily="50" charset="-128"/>
              </a:rPr>
              <a:t>課題解決に向けた体育授業では、個や集団の「技能」に着目することが多い。自身が実践している技能をタブレットを用いて客観的に見ることで気づくことも多くあり、課題発見、解決に繋がったと考える。</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　また、視覚的な教材となるため仲間同士の対話を深めるツールとして使用でき、根拠を持って相手に説明したり、関りが苦手な生徒も一緒にタブレットを見て学習することで授業に参加できる利点があったように思える。</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　タブレットの使用にあたっては、運動時間の確保や使用</a:t>
            </a:r>
            <a:r>
              <a:rPr lang="ja-JP" altLang="en-US">
                <a:latin typeface="HG丸ｺﾞｼｯｸM-PRO" panose="020F0600000000000000" pitchFamily="50" charset="-128"/>
                <a:ea typeface="HG丸ｺﾞｼｯｸM-PRO" panose="020F0600000000000000" pitchFamily="50" charset="-128"/>
              </a:rPr>
              <a:t>方法は課題</a:t>
            </a:r>
            <a:r>
              <a:rPr lang="ja-JP" altLang="en-US" dirty="0">
                <a:latin typeface="HG丸ｺﾞｼｯｸM-PRO" panose="020F0600000000000000" pitchFamily="50" charset="-128"/>
                <a:ea typeface="HG丸ｺﾞｼｯｸM-PRO" panose="020F0600000000000000" pitchFamily="50" charset="-128"/>
              </a:rPr>
              <a:t>として多かったように思う。</a:t>
            </a:r>
            <a:endParaRPr kumimoji="1" lang="en-US" altLang="ja-JP"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2207707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904875"/>
          </a:xfrm>
        </p:spPr>
        <p:txBody>
          <a:bodyPr/>
          <a:lstStyle/>
          <a:p>
            <a:r>
              <a:rPr kumimoji="1" lang="ja-JP" altLang="en-US" dirty="0">
                <a:latin typeface="HG丸ｺﾞｼｯｸM-PRO" panose="020F0600000000000000" pitchFamily="50" charset="-128"/>
                <a:ea typeface="HG丸ｺﾞｼｯｸM-PRO" panose="020F0600000000000000" pitchFamily="50" charset="-128"/>
              </a:rPr>
              <a:t>まとめ</a:t>
            </a:r>
          </a:p>
        </p:txBody>
      </p:sp>
      <p:sp>
        <p:nvSpPr>
          <p:cNvPr id="3" name="コンテンツ プレースホルダー 2"/>
          <p:cNvSpPr>
            <a:spLocks noGrp="1"/>
          </p:cNvSpPr>
          <p:nvPr>
            <p:ph idx="1"/>
          </p:nvPr>
        </p:nvSpPr>
        <p:spPr>
          <a:xfrm>
            <a:off x="838200" y="1456267"/>
            <a:ext cx="10515600" cy="4906963"/>
          </a:xfrm>
        </p:spPr>
        <p:txBody>
          <a:bodyPr/>
          <a:lstStyle/>
          <a:p>
            <a:pPr marL="0" indent="0">
              <a:buNone/>
            </a:pPr>
            <a:r>
              <a:rPr kumimoji="1" lang="ja-JP" altLang="en-US" dirty="0"/>
              <a:t>　</a:t>
            </a:r>
            <a:r>
              <a:rPr kumimoji="1" lang="ja-JP" altLang="en-US" dirty="0">
                <a:latin typeface="HG丸ｺﾞｼｯｸM-PRO" panose="020F0600000000000000" pitchFamily="50" charset="-128"/>
                <a:ea typeface="HG丸ｺﾞｼｯｸM-PRO" panose="020F0600000000000000" pitchFamily="50" charset="-128"/>
              </a:rPr>
              <a:t>次年度以降も、保健体育の授業に関わらず学校教育の場で</a:t>
            </a:r>
            <a:r>
              <a:rPr kumimoji="1" lang="en-US" altLang="ja-JP" dirty="0">
                <a:latin typeface="HG丸ｺﾞｼｯｸM-PRO" panose="020F0600000000000000" pitchFamily="50" charset="-128"/>
                <a:ea typeface="HG丸ｺﾞｼｯｸM-PRO" panose="020F0600000000000000" pitchFamily="50" charset="-128"/>
              </a:rPr>
              <a:t>ICT</a:t>
            </a:r>
            <a:r>
              <a:rPr kumimoji="1" lang="ja-JP" altLang="en-US" dirty="0">
                <a:latin typeface="HG丸ｺﾞｼｯｸM-PRO" panose="020F0600000000000000" pitchFamily="50" charset="-128"/>
                <a:ea typeface="HG丸ｺﾞｼｯｸM-PRO" panose="020F0600000000000000" pitchFamily="50" charset="-128"/>
              </a:rPr>
              <a:t>の活用は重視される項目となってくる。</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　授業でタブレットを使用するにあたっては多くの課題が</a:t>
            </a:r>
            <a:r>
              <a:rPr lang="ja-JP" altLang="en-US" dirty="0">
                <a:latin typeface="HG丸ｺﾞｼｯｸM-PRO" panose="020F0600000000000000" pitchFamily="50" charset="-128"/>
                <a:ea typeface="HG丸ｺﾞｼｯｸM-PRO" panose="020F0600000000000000" pitchFamily="50" charset="-128"/>
              </a:rPr>
              <a:t>あり、先生方の不安や戸惑いは次年度も出てくるように感じる。</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　タブレットを使用することで生徒にどのような力が身に付き、どのような方法が教育的効果が高いのかを次年度以降も高知地区全体で研究を続け共有していきたいと思う。</a:t>
            </a:r>
          </a:p>
        </p:txBody>
      </p:sp>
    </p:spTree>
    <p:extLst>
      <p:ext uri="{BB962C8B-B14F-4D97-AF65-F5344CB8AC3E}">
        <p14:creationId xmlns:p14="http://schemas.microsoft.com/office/powerpoint/2010/main" val="2481159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203760"/>
            <a:ext cx="10515600" cy="1325563"/>
          </a:xfrm>
        </p:spPr>
        <p:txBody>
          <a:bodyPr/>
          <a:lstStyle/>
          <a:p>
            <a:r>
              <a:rPr kumimoji="1" lang="ja-JP" altLang="en-US" u="sng" dirty="0">
                <a:latin typeface="HG丸ｺﾞｼｯｸM-PRO" panose="020F0600000000000000" pitchFamily="50" charset="-128"/>
                <a:ea typeface="HG丸ｺﾞｼｯｸM-PRO" panose="020F0600000000000000" pitchFamily="50" charset="-128"/>
              </a:rPr>
              <a:t>城西支部</a:t>
            </a:r>
          </a:p>
        </p:txBody>
      </p:sp>
      <p:sp>
        <p:nvSpPr>
          <p:cNvPr id="3" name="コンテンツ プレースホルダー 2"/>
          <p:cNvSpPr>
            <a:spLocks noGrp="1"/>
          </p:cNvSpPr>
          <p:nvPr>
            <p:ph idx="1"/>
          </p:nvPr>
        </p:nvSpPr>
        <p:spPr>
          <a:xfrm>
            <a:off x="838200" y="1529323"/>
            <a:ext cx="11219329" cy="5086164"/>
          </a:xfrm>
        </p:spPr>
        <p:txBody>
          <a:bodyPr>
            <a:normAutofit lnSpcReduction="10000"/>
          </a:bodyPr>
          <a:lstStyle/>
          <a:p>
            <a:pPr marL="0" indent="0">
              <a:buNone/>
            </a:pPr>
            <a:r>
              <a:rPr kumimoji="1" lang="en-US" altLang="ja-JP" dirty="0">
                <a:latin typeface="HG丸ｺﾞｼｯｸM-PRO" panose="020F0600000000000000" pitchFamily="50" charset="-128"/>
                <a:ea typeface="HG丸ｺﾞｼｯｸM-PRO" panose="020F0600000000000000" pitchFamily="50" charset="-128"/>
              </a:rPr>
              <a:t>&lt;</a:t>
            </a:r>
            <a:r>
              <a:rPr kumimoji="1" lang="ja-JP" altLang="en-US" dirty="0">
                <a:latin typeface="HG丸ｺﾞｼｯｸM-PRO" panose="020F0600000000000000" pitchFamily="50" charset="-128"/>
                <a:ea typeface="HG丸ｺﾞｼｯｸM-PRO" panose="020F0600000000000000" pitchFamily="50" charset="-128"/>
              </a:rPr>
              <a:t>　目的　</a:t>
            </a:r>
            <a:r>
              <a:rPr kumimoji="1" lang="en-US" altLang="ja-JP" dirty="0">
                <a:latin typeface="HG丸ｺﾞｼｯｸM-PRO" panose="020F0600000000000000" pitchFamily="50" charset="-128"/>
                <a:ea typeface="HG丸ｺﾞｼｯｸM-PRO" panose="020F0600000000000000" pitchFamily="50" charset="-128"/>
              </a:rPr>
              <a:t>&gt;</a:t>
            </a:r>
          </a:p>
          <a:p>
            <a:r>
              <a:rPr kumimoji="1" lang="en-US" altLang="ja-JP" dirty="0">
                <a:latin typeface="HG丸ｺﾞｼｯｸM-PRO" panose="020F0600000000000000" pitchFamily="50" charset="-128"/>
                <a:ea typeface="HG丸ｺﾞｼｯｸM-PRO" panose="020F0600000000000000" pitchFamily="50" charset="-128"/>
              </a:rPr>
              <a:t>ICT</a:t>
            </a:r>
            <a:r>
              <a:rPr kumimoji="1" lang="ja-JP" altLang="en-US" dirty="0">
                <a:latin typeface="HG丸ｺﾞｼｯｸM-PRO" panose="020F0600000000000000" pitchFamily="50" charset="-128"/>
                <a:ea typeface="HG丸ｺﾞｼｯｸM-PRO" panose="020F0600000000000000" pitchFamily="50" charset="-128"/>
              </a:rPr>
              <a:t>を活用する</a:t>
            </a:r>
            <a:r>
              <a:rPr lang="ja-JP" altLang="en-US" dirty="0">
                <a:latin typeface="HG丸ｺﾞｼｯｸM-PRO" panose="020F0600000000000000" pitchFamily="50" charset="-128"/>
                <a:ea typeface="HG丸ｺﾞｼｯｸM-PRO" panose="020F0600000000000000" pitchFamily="50" charset="-128"/>
              </a:rPr>
              <a:t>ことで、自己の課題を発見しやすくなるのではないか。</a:t>
            </a:r>
            <a:endParaRPr lang="en-US" altLang="ja-JP"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自己課題を視覚的に発見することで、話す内容が分散することなく、焦点化されるため、課題解決に向けた話し合いがしやすくなるのではないか。</a:t>
            </a:r>
            <a:endParaRPr kumimoji="1" lang="en-US" altLang="ja-JP" dirty="0">
              <a:latin typeface="HG丸ｺﾞｼｯｸM-PRO" panose="020F0600000000000000" pitchFamily="50" charset="-128"/>
              <a:ea typeface="HG丸ｺﾞｼｯｸM-PRO" panose="020F0600000000000000" pitchFamily="50" charset="-128"/>
            </a:endParaRPr>
          </a:p>
          <a:p>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4800" dirty="0">
                <a:latin typeface="HG丸ｺﾞｼｯｸM-PRO" panose="020F0600000000000000" pitchFamily="50" charset="-128"/>
                <a:ea typeface="HG丸ｺﾞｼｯｸM-PRO" panose="020F0600000000000000" pitchFamily="50" charset="-128"/>
              </a:rPr>
              <a:t>研究テーマ</a:t>
            </a:r>
            <a:endParaRPr kumimoji="1" lang="en-US" altLang="ja-JP" sz="4800" dirty="0">
              <a:latin typeface="HG丸ｺﾞｼｯｸM-PRO" panose="020F0600000000000000" pitchFamily="50" charset="-128"/>
              <a:ea typeface="HG丸ｺﾞｼｯｸM-PRO" panose="020F0600000000000000" pitchFamily="50" charset="-128"/>
            </a:endParaRPr>
          </a:p>
          <a:p>
            <a:pPr marL="0" indent="0">
              <a:buNone/>
            </a:pPr>
            <a:r>
              <a:rPr lang="ja-JP" altLang="en-US" sz="3600" dirty="0">
                <a:latin typeface="HG丸ｺﾞｼｯｸM-PRO" panose="020F0600000000000000" pitchFamily="50" charset="-128"/>
                <a:ea typeface="HG丸ｺﾞｼｯｸM-PRO" panose="020F0600000000000000" pitchFamily="50" charset="-128"/>
              </a:rPr>
              <a:t>「</a:t>
            </a:r>
            <a:r>
              <a:rPr lang="en-US" altLang="ja-JP" sz="3600" dirty="0">
                <a:latin typeface="HG丸ｺﾞｼｯｸM-PRO" panose="020F0600000000000000" pitchFamily="50" charset="-128"/>
                <a:ea typeface="HG丸ｺﾞｼｯｸM-PRO" panose="020F0600000000000000" pitchFamily="50" charset="-128"/>
              </a:rPr>
              <a:t>ICT</a:t>
            </a:r>
            <a:r>
              <a:rPr lang="ja-JP" altLang="en-US" sz="3600" dirty="0">
                <a:latin typeface="HG丸ｺﾞｼｯｸM-PRO" panose="020F0600000000000000" pitchFamily="50" charset="-128"/>
                <a:ea typeface="HG丸ｺﾞｼｯｸM-PRO" panose="020F0600000000000000" pitchFamily="50" charset="-128"/>
              </a:rPr>
              <a:t>を活用して、自己の課題を発見し、</a:t>
            </a:r>
            <a:endParaRPr lang="en-US" altLang="ja-JP" sz="3600" dirty="0">
              <a:latin typeface="HG丸ｺﾞｼｯｸM-PRO" panose="020F0600000000000000" pitchFamily="50" charset="-128"/>
              <a:ea typeface="HG丸ｺﾞｼｯｸM-PRO" panose="020F0600000000000000" pitchFamily="50" charset="-128"/>
            </a:endParaRPr>
          </a:p>
          <a:p>
            <a:pPr marL="0" indent="0">
              <a:buNone/>
            </a:pPr>
            <a:r>
              <a:rPr lang="ja-JP" altLang="en-US" sz="3600" dirty="0">
                <a:latin typeface="HG丸ｺﾞｼｯｸM-PRO" panose="020F0600000000000000" pitchFamily="50" charset="-128"/>
                <a:ea typeface="HG丸ｺﾞｼｯｸM-PRO" panose="020F0600000000000000" pitchFamily="50" charset="-128"/>
              </a:rPr>
              <a:t>　合理的な課題解決に向けて、話し合う力をつける」</a:t>
            </a:r>
            <a:endParaRPr kumimoji="1" lang="ja-JP" altLang="en-US" sz="3600" dirty="0">
              <a:latin typeface="HG丸ｺﾞｼｯｸM-PRO" panose="020F0600000000000000" pitchFamily="50" charset="-128"/>
              <a:ea typeface="HG丸ｺﾞｼｯｸM-PRO" panose="020F0600000000000000" pitchFamily="50" charset="-128"/>
            </a:endParaRPr>
          </a:p>
        </p:txBody>
      </p:sp>
      <p:sp>
        <p:nvSpPr>
          <p:cNvPr id="4" name="下矢印 3"/>
          <p:cNvSpPr/>
          <p:nvPr/>
        </p:nvSpPr>
        <p:spPr>
          <a:xfrm>
            <a:off x="4912659" y="3566505"/>
            <a:ext cx="2366682" cy="52891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838200" y="4309534"/>
            <a:ext cx="3276600" cy="736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70758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p:cNvSpPr>
            <a:spLocks noGrp="1"/>
          </p:cNvSpPr>
          <p:nvPr>
            <p:ph idx="1"/>
          </p:nvPr>
        </p:nvSpPr>
        <p:spPr>
          <a:xfrm>
            <a:off x="825500" y="1787525"/>
            <a:ext cx="10934700" cy="4351338"/>
          </a:xfrm>
        </p:spPr>
        <p:txBody>
          <a:bodyPr>
            <a:noAutofit/>
          </a:bodyPr>
          <a:lstStyle/>
          <a:p>
            <a:r>
              <a:rPr lang="ja-JP" altLang="en-US" sz="3600" dirty="0">
                <a:latin typeface="HG丸ｺﾞｼｯｸM-PRO" panose="020F0600000000000000" pitchFamily="50" charset="-128"/>
                <a:ea typeface="HG丸ｺﾞｼｯｸM-PRO" panose="020F0600000000000000" pitchFamily="50" charset="-128"/>
              </a:rPr>
              <a:t>単元の始めに最初の動きを撮影し、練習後の動きと比較する。</a:t>
            </a:r>
            <a:endParaRPr lang="en-US" altLang="ja-JP" sz="3600" dirty="0">
              <a:latin typeface="HG丸ｺﾞｼｯｸM-PRO" panose="020F0600000000000000" pitchFamily="50" charset="-128"/>
              <a:ea typeface="HG丸ｺﾞｼｯｸM-PRO" panose="020F0600000000000000" pitchFamily="50" charset="-128"/>
            </a:endParaRPr>
          </a:p>
          <a:p>
            <a:endParaRPr lang="en-US" altLang="ja-JP" sz="3600" dirty="0">
              <a:latin typeface="HG丸ｺﾞｼｯｸM-PRO" panose="020F0600000000000000" pitchFamily="50" charset="-128"/>
              <a:ea typeface="HG丸ｺﾞｼｯｸM-PRO" panose="020F0600000000000000" pitchFamily="50" charset="-128"/>
            </a:endParaRPr>
          </a:p>
          <a:p>
            <a:r>
              <a:rPr lang="ja-JP" altLang="en-US" sz="3600" dirty="0">
                <a:latin typeface="HG丸ｺﾞｼｯｸM-PRO" panose="020F0600000000000000" pitchFamily="50" charset="-128"/>
                <a:ea typeface="HG丸ｺﾞｼｯｸM-PRO" panose="020F0600000000000000" pitchFamily="50" charset="-128"/>
              </a:rPr>
              <a:t>電子黒板やタブレットで示範となる動きを、いつでも確認できるように映す。</a:t>
            </a:r>
            <a:endParaRPr lang="en-US" altLang="ja-JP" sz="3600" dirty="0">
              <a:latin typeface="HG丸ｺﾞｼｯｸM-PRO" panose="020F0600000000000000" pitchFamily="50" charset="-128"/>
              <a:ea typeface="HG丸ｺﾞｼｯｸM-PRO" panose="020F0600000000000000" pitchFamily="50" charset="-128"/>
            </a:endParaRPr>
          </a:p>
          <a:p>
            <a:endParaRPr lang="en-US" altLang="ja-JP" sz="3600" dirty="0">
              <a:latin typeface="HG丸ｺﾞｼｯｸM-PRO" panose="020F0600000000000000" pitchFamily="50" charset="-128"/>
              <a:ea typeface="HG丸ｺﾞｼｯｸM-PRO" panose="020F0600000000000000" pitchFamily="50" charset="-128"/>
            </a:endParaRPr>
          </a:p>
          <a:p>
            <a:r>
              <a:rPr kumimoji="1" lang="ja-JP" altLang="en-US" sz="3600" dirty="0">
                <a:latin typeface="HG丸ｺﾞｼｯｸM-PRO" panose="020F0600000000000000" pitchFamily="50" charset="-128"/>
                <a:ea typeface="HG丸ｺﾞｼｯｸM-PRO" panose="020F0600000000000000" pitchFamily="50" charset="-128"/>
              </a:rPr>
              <a:t>仲間の意見を全員でいつでも確認できるようにする。</a:t>
            </a:r>
            <a:r>
              <a:rPr lang="ja-JP" altLang="en-US" sz="3600" dirty="0">
                <a:latin typeface="HG丸ｺﾞｼｯｸM-PRO" panose="020F0600000000000000" pitchFamily="50" charset="-128"/>
                <a:ea typeface="HG丸ｺﾞｼｯｸM-PRO" panose="020F0600000000000000" pitchFamily="50" charset="-128"/>
              </a:rPr>
              <a:t>「</a:t>
            </a:r>
            <a:r>
              <a:rPr lang="en-US" altLang="ja-JP" sz="3600" dirty="0">
                <a:latin typeface="HG丸ｺﾞｼｯｸM-PRO" panose="020F0600000000000000" pitchFamily="50" charset="-128"/>
                <a:ea typeface="HG丸ｺﾞｼｯｸM-PRO" panose="020F0600000000000000" pitchFamily="50" charset="-128"/>
              </a:rPr>
              <a:t>classroom</a:t>
            </a:r>
            <a:r>
              <a:rPr lang="ja-JP" altLang="en-US" sz="3600" dirty="0">
                <a:latin typeface="HG丸ｺﾞｼｯｸM-PRO" panose="020F0600000000000000" pitchFamily="50" charset="-128"/>
                <a:ea typeface="HG丸ｺﾞｼｯｸM-PRO" panose="020F0600000000000000" pitchFamily="50" charset="-128"/>
              </a:rPr>
              <a:t>」や「ロイロノート」を使用。</a:t>
            </a:r>
            <a:endParaRPr kumimoji="1" lang="ja-JP" altLang="en-US" sz="3600" dirty="0">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734754" y="460802"/>
            <a:ext cx="5546711" cy="830997"/>
          </a:xfrm>
          <a:prstGeom prst="rect">
            <a:avLst/>
          </a:prstGeom>
        </p:spPr>
        <p:txBody>
          <a:bodyPr wrap="none">
            <a:spAutoFit/>
          </a:bodyPr>
          <a:lstStyle/>
          <a:p>
            <a:r>
              <a:rPr lang="en-US" altLang="ja-JP" sz="4800" dirty="0">
                <a:solidFill>
                  <a:prstClr val="black"/>
                </a:solidFill>
                <a:latin typeface="HG丸ｺﾞｼｯｸM-PRO" panose="020F0600000000000000" pitchFamily="50" charset="-128"/>
                <a:ea typeface="HG丸ｺﾞｼｯｸM-PRO" panose="020F0600000000000000" pitchFamily="50" charset="-128"/>
                <a:cs typeface="+mj-cs"/>
              </a:rPr>
              <a:t>ICT</a:t>
            </a:r>
            <a:r>
              <a:rPr lang="ja-JP" altLang="en-US" sz="4800" dirty="0">
                <a:solidFill>
                  <a:prstClr val="black"/>
                </a:solidFill>
                <a:latin typeface="HG丸ｺﾞｼｯｸM-PRO" panose="020F0600000000000000" pitchFamily="50" charset="-128"/>
                <a:ea typeface="HG丸ｺﾞｼｯｸM-PRO" panose="020F0600000000000000" pitchFamily="50" charset="-128"/>
                <a:cs typeface="+mj-cs"/>
              </a:rPr>
              <a:t>の活用について</a:t>
            </a:r>
            <a:endParaRPr lang="ja-JP" altLang="en-US" dirty="0"/>
          </a:p>
        </p:txBody>
      </p:sp>
    </p:spTree>
    <p:extLst>
      <p:ext uri="{BB962C8B-B14F-4D97-AF65-F5344CB8AC3E}">
        <p14:creationId xmlns:p14="http://schemas.microsoft.com/office/powerpoint/2010/main" val="768257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実践結果（例）</a:t>
            </a:r>
          </a:p>
        </p:txBody>
      </p:sp>
      <p:sp>
        <p:nvSpPr>
          <p:cNvPr id="7" name="コンテンツ プレースホルダー 2"/>
          <p:cNvSpPr>
            <a:spLocks noGrp="1"/>
          </p:cNvSpPr>
          <p:nvPr>
            <p:ph idx="1"/>
          </p:nvPr>
        </p:nvSpPr>
        <p:spPr>
          <a:xfrm>
            <a:off x="838200" y="1511861"/>
            <a:ext cx="10515600" cy="4351338"/>
          </a:xfrm>
        </p:spPr>
        <p:txBody>
          <a:bodyPr>
            <a:noAutofit/>
          </a:body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a:t>
            </a:r>
            <a:r>
              <a:rPr lang="ja-JP" altLang="en-US" sz="3600" dirty="0">
                <a:latin typeface="HG丸ｺﾞｼｯｸM-PRO" panose="020F0600000000000000" pitchFamily="50" charset="-128"/>
                <a:ea typeface="HG丸ｺﾞｼｯｸM-PRO" panose="020F0600000000000000" pitchFamily="50" charset="-128"/>
              </a:rPr>
              <a:t>中学校</a:t>
            </a:r>
            <a:r>
              <a:rPr kumimoji="1" lang="ja-JP" altLang="en-US" sz="3600" dirty="0">
                <a:latin typeface="HG丸ｺﾞｼｯｸM-PRO" panose="020F0600000000000000" pitchFamily="50" charset="-128"/>
                <a:ea typeface="HG丸ｺﾞｼｯｸM-PRO" panose="020F0600000000000000" pitchFamily="50" charset="-128"/>
              </a:rPr>
              <a:t>　１～３年　男女</a:t>
            </a:r>
          </a:p>
        </p:txBody>
      </p:sp>
      <p:graphicFrame>
        <p:nvGraphicFramePr>
          <p:cNvPr id="11" name="グラフ 10"/>
          <p:cNvGraphicFramePr>
            <a:graphicFrameLocks/>
          </p:cNvGraphicFramePr>
          <p:nvPr/>
        </p:nvGraphicFramePr>
        <p:xfrm>
          <a:off x="598353" y="2516627"/>
          <a:ext cx="5713547" cy="3884174"/>
        </p:xfrm>
        <a:graphic>
          <a:graphicData uri="http://schemas.openxmlformats.org/drawingml/2006/chart">
            <c:chart xmlns:c="http://schemas.openxmlformats.org/drawingml/2006/chart" xmlns:r="http://schemas.openxmlformats.org/officeDocument/2006/relationships" r:id="rId2"/>
          </a:graphicData>
        </a:graphic>
      </p:graphicFrame>
      <p:sp>
        <p:nvSpPr>
          <p:cNvPr id="12" name="テキスト ボックス 11"/>
          <p:cNvSpPr txBox="1"/>
          <p:nvPr/>
        </p:nvSpPr>
        <p:spPr>
          <a:xfrm>
            <a:off x="1219200" y="3009900"/>
            <a:ext cx="1130300" cy="369332"/>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＋２．７</a:t>
            </a:r>
          </a:p>
        </p:txBody>
      </p:sp>
      <p:sp>
        <p:nvSpPr>
          <p:cNvPr id="13" name="テキスト ボックス 12"/>
          <p:cNvSpPr txBox="1"/>
          <p:nvPr/>
        </p:nvSpPr>
        <p:spPr>
          <a:xfrm>
            <a:off x="2984500" y="3009900"/>
            <a:ext cx="1168400" cy="369332"/>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＋２．７</a:t>
            </a:r>
          </a:p>
        </p:txBody>
      </p:sp>
      <p:sp>
        <p:nvSpPr>
          <p:cNvPr id="14" name="テキスト ボックス 13"/>
          <p:cNvSpPr txBox="1"/>
          <p:nvPr/>
        </p:nvSpPr>
        <p:spPr>
          <a:xfrm>
            <a:off x="4679950" y="3009900"/>
            <a:ext cx="1168400" cy="369332"/>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＋４．０</a:t>
            </a:r>
          </a:p>
        </p:txBody>
      </p:sp>
      <p:graphicFrame>
        <p:nvGraphicFramePr>
          <p:cNvPr id="15" name="グラフ 14"/>
          <p:cNvGraphicFramePr>
            <a:graphicFrameLocks/>
          </p:cNvGraphicFramePr>
          <p:nvPr/>
        </p:nvGraphicFramePr>
        <p:xfrm>
          <a:off x="6704106" y="2426446"/>
          <a:ext cx="5056094" cy="4011707"/>
        </p:xfrm>
        <a:graphic>
          <a:graphicData uri="http://schemas.openxmlformats.org/drawingml/2006/chart">
            <c:chart xmlns:c="http://schemas.openxmlformats.org/drawingml/2006/chart" xmlns:r="http://schemas.openxmlformats.org/officeDocument/2006/relationships" r:id="rId3"/>
          </a:graphicData>
        </a:graphic>
      </p:graphicFrame>
      <p:sp>
        <p:nvSpPr>
          <p:cNvPr id="16" name="テキスト ボックス 15"/>
          <p:cNvSpPr txBox="1"/>
          <p:nvPr/>
        </p:nvSpPr>
        <p:spPr>
          <a:xfrm>
            <a:off x="9918700" y="2548235"/>
            <a:ext cx="1168400" cy="646331"/>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下がっている</a:t>
            </a:r>
          </a:p>
        </p:txBody>
      </p:sp>
      <p:sp>
        <p:nvSpPr>
          <p:cNvPr id="18" name="テキスト ボックス 17"/>
          <p:cNvSpPr txBox="1"/>
          <p:nvPr/>
        </p:nvSpPr>
        <p:spPr>
          <a:xfrm>
            <a:off x="8032750" y="1980962"/>
            <a:ext cx="3771900" cy="369332"/>
          </a:xfrm>
          <a:prstGeom prst="rect">
            <a:avLst/>
          </a:prstGeom>
          <a:noFill/>
        </p:spPr>
        <p:txBody>
          <a:bodyPr wrap="square" rtlCol="0">
            <a:spAutoFit/>
          </a:bodyPr>
          <a:lstStyle/>
          <a:p>
            <a:r>
              <a:rPr lang="ja-JP" altLang="en-US" dirty="0"/>
              <a:t>タブレット活用のアンケート</a:t>
            </a:r>
            <a:endParaRPr kumimoji="1" lang="ja-JP" altLang="en-US" dirty="0"/>
          </a:p>
        </p:txBody>
      </p:sp>
    </p:spTree>
    <p:extLst>
      <p:ext uri="{BB962C8B-B14F-4D97-AF65-F5344CB8AC3E}">
        <p14:creationId xmlns:p14="http://schemas.microsoft.com/office/powerpoint/2010/main" val="3398526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HG丸ｺﾞｼｯｸM-PRO" panose="020F0600000000000000" pitchFamily="50" charset="-128"/>
                <a:ea typeface="HG丸ｺﾞｼｯｸM-PRO" panose="020F0600000000000000" pitchFamily="50" charset="-128"/>
              </a:rPr>
              <a:t>考察</a:t>
            </a:r>
          </a:p>
        </p:txBody>
      </p:sp>
      <p:sp>
        <p:nvSpPr>
          <p:cNvPr id="3" name="コンテンツ プレースホルダー 2"/>
          <p:cNvSpPr>
            <a:spLocks noGrp="1"/>
          </p:cNvSpPr>
          <p:nvPr>
            <p:ph idx="1"/>
          </p:nvPr>
        </p:nvSpPr>
        <p:spPr>
          <a:xfrm>
            <a:off x="838200" y="1453896"/>
            <a:ext cx="10922000" cy="5047488"/>
          </a:xfrm>
        </p:spPr>
        <p:txBody>
          <a:bodyPr>
            <a:normAutofit fontScale="92500"/>
          </a:bodyPr>
          <a:lstStyle/>
          <a:p>
            <a:pPr marL="0" indent="0">
              <a:lnSpc>
                <a:spcPct val="120000"/>
              </a:lnSpc>
              <a:buNone/>
            </a:pPr>
            <a:r>
              <a:rPr lang="ja-JP" altLang="en-US" dirty="0">
                <a:latin typeface="HG丸ｺﾞｼｯｸM-PRO" panose="020F0600000000000000" pitchFamily="50" charset="-128"/>
                <a:ea typeface="HG丸ｺﾞｼｯｸM-PRO" panose="020F0600000000000000" pitchFamily="50" charset="-128"/>
              </a:rPr>
              <a:t>①</a:t>
            </a:r>
            <a:r>
              <a:rPr kumimoji="1" lang="ja-JP" altLang="en-US" dirty="0">
                <a:latin typeface="HG丸ｺﾞｼｯｸM-PRO" panose="020F0600000000000000" pitchFamily="50" charset="-128"/>
                <a:ea typeface="HG丸ｺﾞｼｯｸM-PRO" panose="020F0600000000000000" pitchFamily="50" charset="-128"/>
              </a:rPr>
              <a:t>「タブレット活用のアンケート」より、単元の始めに、課題発見のグ　　</a:t>
            </a:r>
            <a:endParaRPr kumimoji="1" lang="en-US" altLang="ja-JP" dirty="0">
              <a:latin typeface="HG丸ｺﾞｼｯｸM-PRO" panose="020F0600000000000000" pitchFamily="50" charset="-128"/>
              <a:ea typeface="HG丸ｺﾞｼｯｸM-PRO" panose="020F0600000000000000" pitchFamily="50" charset="-128"/>
            </a:endParaRPr>
          </a:p>
          <a:p>
            <a:pPr marL="0" indent="0">
              <a:lnSpc>
                <a:spcPct val="120000"/>
              </a:lnSpc>
              <a:buNone/>
            </a:pPr>
            <a:r>
              <a:rPr lang="ja-JP" altLang="en-US" dirty="0">
                <a:latin typeface="HG丸ｺﾞｼｯｸM-PRO" panose="020F0600000000000000" pitchFamily="50" charset="-128"/>
                <a:ea typeface="HG丸ｺﾞｼｯｸM-PRO" panose="020F0600000000000000" pitchFamily="50" charset="-128"/>
              </a:rPr>
              <a:t>　</a:t>
            </a:r>
            <a:r>
              <a:rPr kumimoji="1" lang="ja-JP" altLang="en-US" dirty="0">
                <a:latin typeface="HG丸ｺﾞｼｯｸM-PRO" panose="020F0600000000000000" pitchFamily="50" charset="-128"/>
                <a:ea typeface="HG丸ｺﾞｼｯｸM-PRO" panose="020F0600000000000000" pitchFamily="50" charset="-128"/>
              </a:rPr>
              <a:t>ラフに上昇が見られた。これは、タブレットを用い自己の動きを客観</a:t>
            </a:r>
            <a:endParaRPr kumimoji="1" lang="en-US" altLang="ja-JP" dirty="0">
              <a:latin typeface="HG丸ｺﾞｼｯｸM-PRO" panose="020F0600000000000000" pitchFamily="50" charset="-128"/>
              <a:ea typeface="HG丸ｺﾞｼｯｸM-PRO" panose="020F0600000000000000" pitchFamily="50" charset="-128"/>
            </a:endParaRPr>
          </a:p>
          <a:p>
            <a:pPr marL="0" indent="0">
              <a:lnSpc>
                <a:spcPct val="120000"/>
              </a:lnSpc>
              <a:buNone/>
            </a:pPr>
            <a:r>
              <a:rPr lang="ja-JP" altLang="en-US" dirty="0">
                <a:latin typeface="HG丸ｺﾞｼｯｸM-PRO" panose="020F0600000000000000" pitchFamily="50" charset="-128"/>
                <a:ea typeface="HG丸ｺﾞｼｯｸM-PRO" panose="020F0600000000000000" pitchFamily="50" charset="-128"/>
              </a:rPr>
              <a:t>　</a:t>
            </a:r>
            <a:r>
              <a:rPr kumimoji="1" lang="ja-JP" altLang="en-US" dirty="0">
                <a:latin typeface="HG丸ｺﾞｼｯｸM-PRO" panose="020F0600000000000000" pitchFamily="50" charset="-128"/>
                <a:ea typeface="HG丸ｺﾞｼｯｸM-PRO" panose="020F0600000000000000" pitchFamily="50" charset="-128"/>
              </a:rPr>
              <a:t>的に観察することで、改善点や目標を見つけられたと推察される。</a:t>
            </a:r>
            <a:endParaRPr kumimoji="1" lang="en-US" altLang="ja-JP" dirty="0">
              <a:latin typeface="HG丸ｺﾞｼｯｸM-PRO" panose="020F0600000000000000" pitchFamily="50" charset="-128"/>
              <a:ea typeface="HG丸ｺﾞｼｯｸM-PRO" panose="020F0600000000000000" pitchFamily="50" charset="-128"/>
            </a:endParaRPr>
          </a:p>
          <a:p>
            <a:pPr marL="0" indent="0">
              <a:lnSpc>
                <a:spcPct val="120000"/>
              </a:lnSpc>
              <a:buNone/>
            </a:pPr>
            <a:endParaRPr kumimoji="1" lang="en-US" altLang="ja-JP" dirty="0">
              <a:latin typeface="HG丸ｺﾞｼｯｸM-PRO" panose="020F0600000000000000" pitchFamily="50" charset="-128"/>
              <a:ea typeface="HG丸ｺﾞｼｯｸM-PRO" panose="020F0600000000000000" pitchFamily="50" charset="-128"/>
            </a:endParaRPr>
          </a:p>
          <a:p>
            <a:pPr marL="0" indent="0">
              <a:lnSpc>
                <a:spcPct val="120000"/>
              </a:lnSpc>
              <a:buNone/>
            </a:pPr>
            <a:r>
              <a:rPr kumimoji="1" lang="ja-JP" altLang="en-US" dirty="0">
                <a:latin typeface="HG丸ｺﾞｼｯｸM-PRO" panose="020F0600000000000000" pitchFamily="50" charset="-128"/>
                <a:ea typeface="HG丸ｺﾞｼｯｸM-PRO" panose="020F0600000000000000" pitchFamily="50" charset="-128"/>
              </a:rPr>
              <a:t>②単元中盤に数値が下がっている部分がある。動きを修正</a:t>
            </a:r>
            <a:r>
              <a:rPr lang="ja-JP" altLang="en-US" dirty="0">
                <a:latin typeface="HG丸ｺﾞｼｯｸM-PRO" panose="020F0600000000000000" pitchFamily="50" charset="-128"/>
                <a:ea typeface="HG丸ｺﾞｼｯｸM-PRO" panose="020F0600000000000000" pitchFamily="50" charset="-128"/>
              </a:rPr>
              <a:t>し、技の達成</a:t>
            </a:r>
            <a:endParaRPr lang="en-US" altLang="ja-JP" dirty="0">
              <a:latin typeface="HG丸ｺﾞｼｯｸM-PRO" panose="020F0600000000000000" pitchFamily="50" charset="-128"/>
              <a:ea typeface="HG丸ｺﾞｼｯｸM-PRO" panose="020F0600000000000000" pitchFamily="50" charset="-128"/>
            </a:endParaRPr>
          </a:p>
          <a:p>
            <a:pPr marL="0" indent="0">
              <a:lnSpc>
                <a:spcPct val="120000"/>
              </a:lnSpc>
              <a:buNone/>
            </a:pPr>
            <a:r>
              <a:rPr lang="ja-JP" altLang="en-US" dirty="0">
                <a:latin typeface="HG丸ｺﾞｼｯｸM-PRO" panose="020F0600000000000000" pitchFamily="50" charset="-128"/>
                <a:ea typeface="HG丸ｺﾞｼｯｸM-PRO" panose="020F0600000000000000" pitchFamily="50" charset="-128"/>
              </a:rPr>
              <a:t>　 度は向上するにも関わらず、自己の成長や、気づきに関する項目が低</a:t>
            </a:r>
            <a:endParaRPr lang="en-US" altLang="ja-JP" dirty="0">
              <a:latin typeface="HG丸ｺﾞｼｯｸM-PRO" panose="020F0600000000000000" pitchFamily="50" charset="-128"/>
              <a:ea typeface="HG丸ｺﾞｼｯｸM-PRO" panose="020F0600000000000000" pitchFamily="50" charset="-128"/>
            </a:endParaRPr>
          </a:p>
          <a:p>
            <a:pPr marL="0" indent="0">
              <a:lnSpc>
                <a:spcPct val="120000"/>
              </a:lnSpc>
              <a:buNone/>
            </a:pPr>
            <a:r>
              <a:rPr lang="en-US" altLang="ja-JP" dirty="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くなっている。これはコツの変化によるものである。</a:t>
            </a:r>
            <a:endParaRPr kumimoji="1" lang="en-US" altLang="ja-JP" dirty="0">
              <a:latin typeface="HG丸ｺﾞｼｯｸM-PRO" panose="020F0600000000000000" pitchFamily="50" charset="-128"/>
              <a:ea typeface="HG丸ｺﾞｼｯｸM-PRO" panose="020F0600000000000000" pitchFamily="50" charset="-128"/>
            </a:endParaRPr>
          </a:p>
          <a:p>
            <a:pPr marL="0" indent="0">
              <a:lnSpc>
                <a:spcPct val="120000"/>
              </a:lnSpc>
              <a:buNone/>
            </a:pPr>
            <a:endParaRPr kumimoji="1" lang="ja-JP" altLang="en-US" dirty="0"/>
          </a:p>
        </p:txBody>
      </p:sp>
    </p:spTree>
    <p:extLst>
      <p:ext uri="{BB962C8B-B14F-4D97-AF65-F5344CB8AC3E}">
        <p14:creationId xmlns:p14="http://schemas.microsoft.com/office/powerpoint/2010/main" val="1274010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u="sng" dirty="0">
                <a:latin typeface="HG丸ｺﾞｼｯｸM-PRO" panose="020F0600000000000000" pitchFamily="50" charset="-128"/>
                <a:ea typeface="HG丸ｺﾞｼｯｸM-PRO" panose="020F0600000000000000" pitchFamily="50" charset="-128"/>
              </a:rPr>
              <a:t>城南支部</a:t>
            </a:r>
            <a:endParaRPr kumimoji="1" lang="ja-JP" altLang="en-US" u="sng"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838200" y="1356068"/>
            <a:ext cx="10515600" cy="4351338"/>
          </a:xfrm>
        </p:spPr>
        <p:txBody>
          <a:bodyPr>
            <a:normAutofit/>
          </a:bodyPr>
          <a:lstStyle/>
          <a:p>
            <a:pPr marL="0" indent="0">
              <a:buNone/>
            </a:pPr>
            <a:endParaRPr kumimoji="1" lang="en-US" altLang="ja-JP" dirty="0">
              <a:latin typeface="HGP明朝E" panose="02020900000000000000" pitchFamily="18" charset="-128"/>
              <a:ea typeface="HGP明朝E" panose="02020900000000000000" pitchFamily="18" charset="-128"/>
            </a:endParaRPr>
          </a:p>
          <a:p>
            <a:pPr marL="0" lvl="0" indent="0">
              <a:buNone/>
            </a:pPr>
            <a:r>
              <a:rPr lang="ja-JP" altLang="en-US" dirty="0">
                <a:solidFill>
                  <a:prstClr val="black"/>
                </a:solidFill>
                <a:latin typeface="HG丸ｺﾞｼｯｸM-PRO" panose="020F0600000000000000" pitchFamily="50" charset="-128"/>
                <a:ea typeface="HG丸ｺﾞｼｯｸM-PRO" panose="020F0600000000000000" pitchFamily="50" charset="-128"/>
              </a:rPr>
              <a:t>＜目的＞</a:t>
            </a:r>
            <a:endParaRPr lang="en-US" altLang="ja-JP" dirty="0">
              <a:solidFill>
                <a:prstClr val="black"/>
              </a:solidFill>
              <a:latin typeface="HG丸ｺﾞｼｯｸM-PRO" panose="020F0600000000000000" pitchFamily="50" charset="-128"/>
              <a:ea typeface="HG丸ｺﾞｼｯｸM-PRO" panose="020F0600000000000000" pitchFamily="50" charset="-128"/>
            </a:endParaRPr>
          </a:p>
          <a:p>
            <a:pPr marL="0" lvl="0" indent="0">
              <a:buNone/>
            </a:pPr>
            <a:r>
              <a:rPr lang="ja-JP" altLang="en-US" dirty="0">
                <a:solidFill>
                  <a:prstClr val="black"/>
                </a:solidFill>
                <a:latin typeface="HG丸ｺﾞｼｯｸM-PRO" panose="020F0600000000000000" pitchFamily="50" charset="-128"/>
                <a:ea typeface="HG丸ｺﾞｼｯｸM-PRO" panose="020F0600000000000000" pitchFamily="50" charset="-128"/>
              </a:rPr>
              <a:t>　　</a:t>
            </a:r>
            <a:r>
              <a:rPr lang="en-US" altLang="ja-JP" dirty="0">
                <a:solidFill>
                  <a:prstClr val="black"/>
                </a:solidFill>
                <a:latin typeface="HG丸ｺﾞｼｯｸM-PRO" panose="020F0600000000000000" pitchFamily="50" charset="-128"/>
                <a:ea typeface="HG丸ｺﾞｼｯｸM-PRO" panose="020F0600000000000000" pitchFamily="50" charset="-128"/>
              </a:rPr>
              <a:t>ICT</a:t>
            </a:r>
            <a:r>
              <a:rPr lang="ja-JP" altLang="en-US" dirty="0">
                <a:solidFill>
                  <a:prstClr val="black"/>
                </a:solidFill>
                <a:latin typeface="HG丸ｺﾞｼｯｸM-PRO" panose="020F0600000000000000" pitchFamily="50" charset="-128"/>
                <a:ea typeface="HG丸ｺﾞｼｯｸM-PRO" panose="020F0600000000000000" pitchFamily="50" charset="-128"/>
              </a:rPr>
              <a:t>を活用しての授業実践。自己対自己や自己対他者等の比較ツールとして有意義なものとなるか検証する。</a:t>
            </a:r>
            <a:endParaRPr lang="en-US" altLang="ja-JP" dirty="0">
              <a:solidFill>
                <a:prstClr val="black"/>
              </a:solidFill>
              <a:latin typeface="HG丸ｺﾞｼｯｸM-PRO" panose="020F0600000000000000" pitchFamily="50" charset="-128"/>
              <a:ea typeface="HG丸ｺﾞｼｯｸM-PRO" panose="020F0600000000000000" pitchFamily="50" charset="-128"/>
            </a:endParaRPr>
          </a:p>
          <a:p>
            <a:pPr marL="0" lvl="0" indent="0">
              <a:buNone/>
            </a:pPr>
            <a:endParaRPr kumimoji="1" lang="en-US" altLang="ja-JP" dirty="0">
              <a:latin typeface="HGP明朝E" panose="02020900000000000000" pitchFamily="18" charset="-128"/>
              <a:ea typeface="HGP明朝E" panose="02020900000000000000" pitchFamily="18" charset="-128"/>
            </a:endParaRPr>
          </a:p>
          <a:p>
            <a:pPr marL="0" indent="0">
              <a:buNone/>
            </a:pPr>
            <a:r>
              <a:rPr kumimoji="1" lang="ja-JP" altLang="en-US" sz="4800" dirty="0">
                <a:latin typeface="HGP明朝E" panose="02020900000000000000" pitchFamily="18" charset="-128"/>
                <a:ea typeface="HGP明朝E" panose="02020900000000000000" pitchFamily="18" charset="-128"/>
              </a:rPr>
              <a:t>研究</a:t>
            </a:r>
            <a:r>
              <a:rPr lang="ja-JP" altLang="en-US" sz="4800" dirty="0">
                <a:latin typeface="HGP明朝E" panose="02020900000000000000" pitchFamily="18" charset="-128"/>
                <a:ea typeface="HGP明朝E" panose="02020900000000000000" pitchFamily="18" charset="-128"/>
              </a:rPr>
              <a:t>テーマ</a:t>
            </a:r>
            <a:endParaRPr kumimoji="1" lang="en-US" altLang="ja-JP" sz="4800" dirty="0">
              <a:latin typeface="HGP明朝E" panose="02020900000000000000" pitchFamily="18" charset="-128"/>
              <a:ea typeface="HGP明朝E" panose="02020900000000000000" pitchFamily="18" charset="-128"/>
            </a:endParaRPr>
          </a:p>
          <a:p>
            <a:pPr marL="0" indent="0">
              <a:buNone/>
            </a:pPr>
            <a:r>
              <a:rPr lang="ja-JP" altLang="en-US" sz="3600" dirty="0">
                <a:latin typeface="HG丸ｺﾞｼｯｸM-PRO" panose="020F0600000000000000" pitchFamily="50" charset="-128"/>
                <a:ea typeface="HG丸ｺﾞｼｯｸM-PRO" panose="020F0600000000000000" pitchFamily="50" charset="-128"/>
              </a:rPr>
              <a:t>「</a:t>
            </a:r>
            <a:r>
              <a:rPr lang="en-US" altLang="ja-JP" sz="3600" dirty="0">
                <a:latin typeface="HG丸ｺﾞｼｯｸM-PRO" panose="020F0600000000000000" pitchFamily="50" charset="-128"/>
                <a:ea typeface="HG丸ｺﾞｼｯｸM-PRO" panose="020F0600000000000000" pitchFamily="50" charset="-128"/>
              </a:rPr>
              <a:t>ICT</a:t>
            </a:r>
            <a:r>
              <a:rPr lang="ja-JP" altLang="ja-JP" sz="3600" dirty="0">
                <a:latin typeface="HG丸ｺﾞｼｯｸM-PRO" panose="020F0600000000000000" pitchFamily="50" charset="-128"/>
                <a:ea typeface="HG丸ｺﾞｼｯｸM-PRO" panose="020F0600000000000000" pitchFamily="50" charset="-128"/>
              </a:rPr>
              <a:t>を活用して、課題を発見し他者に伝える力をつける</a:t>
            </a:r>
            <a:r>
              <a:rPr lang="ja-JP" altLang="en-US" sz="3600" dirty="0">
                <a:latin typeface="HG丸ｺﾞｼｯｸM-PRO" panose="020F0600000000000000" pitchFamily="50" charset="-128"/>
                <a:ea typeface="HG丸ｺﾞｼｯｸM-PRO" panose="020F0600000000000000" pitchFamily="50" charset="-128"/>
              </a:rPr>
              <a:t>」</a:t>
            </a:r>
            <a:endParaRPr kumimoji="1" lang="ja-JP" altLang="en-US" sz="3600" dirty="0">
              <a:latin typeface="HG丸ｺﾞｼｯｸM-PRO" panose="020F0600000000000000" pitchFamily="50" charset="-128"/>
              <a:ea typeface="HG丸ｺﾞｼｯｸM-PRO" panose="020F0600000000000000" pitchFamily="50" charset="-128"/>
            </a:endParaRPr>
          </a:p>
        </p:txBody>
      </p:sp>
      <p:sp>
        <p:nvSpPr>
          <p:cNvPr id="4" name="正方形/長方形 3"/>
          <p:cNvSpPr/>
          <p:nvPr/>
        </p:nvSpPr>
        <p:spPr>
          <a:xfrm>
            <a:off x="838200" y="3810000"/>
            <a:ext cx="3132667"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41189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HG丸ｺﾞｼｯｸM-PRO" panose="020F0600000000000000" pitchFamily="50" charset="-128"/>
                <a:ea typeface="HG丸ｺﾞｼｯｸM-PRO" panose="020F0600000000000000" pitchFamily="50" charset="-128"/>
              </a:rPr>
              <a:t>研究方法</a:t>
            </a:r>
          </a:p>
        </p:txBody>
      </p:sp>
      <p:sp>
        <p:nvSpPr>
          <p:cNvPr id="3" name="コンテンツ プレースホルダー 2"/>
          <p:cNvSpPr>
            <a:spLocks noGrp="1"/>
          </p:cNvSpPr>
          <p:nvPr>
            <p:ph idx="1"/>
          </p:nvPr>
        </p:nvSpPr>
        <p:spPr/>
        <p:txBody>
          <a:bodyPr>
            <a:normAutofit/>
          </a:bodyPr>
          <a:lstStyle/>
          <a:p>
            <a:r>
              <a:rPr lang="ja-JP" altLang="en-US" sz="3600" dirty="0">
                <a:latin typeface="HG丸ｺﾞｼｯｸM-PRO" panose="020F0600000000000000" pitchFamily="50" charset="-128"/>
                <a:ea typeface="HG丸ｺﾞｼｯｸM-PRO" panose="020F0600000000000000" pitchFamily="50" charset="-128"/>
              </a:rPr>
              <a:t>バレーボールの授業内で、ギガタブレットを活用し検証する。</a:t>
            </a:r>
            <a:endParaRPr lang="en-US" altLang="ja-JP" sz="3600" dirty="0">
              <a:latin typeface="HG丸ｺﾞｼｯｸM-PRO" panose="020F0600000000000000" pitchFamily="50" charset="-128"/>
              <a:ea typeface="HG丸ｺﾞｼｯｸM-PRO" panose="020F0600000000000000" pitchFamily="50" charset="-128"/>
            </a:endParaRPr>
          </a:p>
          <a:p>
            <a:endParaRPr lang="en-US" altLang="ja-JP" sz="3600" dirty="0">
              <a:latin typeface="HG丸ｺﾞｼｯｸM-PRO" panose="020F0600000000000000" pitchFamily="50" charset="-128"/>
              <a:ea typeface="HG丸ｺﾞｼｯｸM-PRO" panose="020F0600000000000000" pitchFamily="50" charset="-128"/>
            </a:endParaRPr>
          </a:p>
          <a:p>
            <a:r>
              <a:rPr lang="ja-JP" altLang="en-US" sz="3600" dirty="0">
                <a:latin typeface="HG丸ｺﾞｼｯｸM-PRO" panose="020F0600000000000000" pitchFamily="50" charset="-128"/>
                <a:ea typeface="HG丸ｺﾞｼｯｸM-PRO" panose="020F0600000000000000" pitchFamily="50" charset="-128"/>
              </a:rPr>
              <a:t>授業後に「バレーボールに関するアンケート」（形成的授業評価アンケート）を実施する。</a:t>
            </a:r>
          </a:p>
        </p:txBody>
      </p:sp>
    </p:spTree>
    <p:extLst>
      <p:ext uri="{BB962C8B-B14F-4D97-AF65-F5344CB8AC3E}">
        <p14:creationId xmlns:p14="http://schemas.microsoft.com/office/powerpoint/2010/main" val="2566806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HGS明朝E" panose="02020900000000000000" pitchFamily="18" charset="-128"/>
                <a:ea typeface="HGS明朝E" panose="02020900000000000000" pitchFamily="18" charset="-128"/>
              </a:rPr>
              <a:t>単元計画</a:t>
            </a:r>
            <a:endParaRPr kumimoji="1" lang="ja-JP" altLang="en-US" dirty="0">
              <a:latin typeface="HGS明朝E" panose="02020900000000000000" pitchFamily="18" charset="-128"/>
              <a:ea typeface="HGS明朝E" panose="02020900000000000000" pitchFamily="18" charset="-128"/>
            </a:endParaRPr>
          </a:p>
        </p:txBody>
      </p:sp>
      <p:pic>
        <p:nvPicPr>
          <p:cNvPr id="4" name="コンテンツ プレースホルダー 3"/>
          <p:cNvPicPr>
            <a:picLocks noGrp="1" noChangeAspect="1"/>
          </p:cNvPicPr>
          <p:nvPr>
            <p:ph idx="1"/>
          </p:nvPr>
        </p:nvPicPr>
        <p:blipFill>
          <a:blip r:embed="rId2"/>
          <a:stretch>
            <a:fillRect/>
          </a:stretch>
        </p:blipFill>
        <p:spPr>
          <a:xfrm>
            <a:off x="623289" y="1457739"/>
            <a:ext cx="8377146" cy="4903342"/>
          </a:xfrm>
          <a:prstGeom prst="rect">
            <a:avLst/>
          </a:prstGeom>
          <a:ln>
            <a:solidFill>
              <a:schemeClr val="tx1"/>
            </a:solidFill>
          </a:ln>
        </p:spPr>
      </p:pic>
      <p:sp>
        <p:nvSpPr>
          <p:cNvPr id="5" name="四角形吹き出し 4"/>
          <p:cNvSpPr/>
          <p:nvPr/>
        </p:nvSpPr>
        <p:spPr>
          <a:xfrm>
            <a:off x="9406834" y="1457739"/>
            <a:ext cx="2353365" cy="3816993"/>
          </a:xfrm>
          <a:prstGeom prst="wedgeRectCallout">
            <a:avLst>
              <a:gd name="adj1" fmla="val -59836"/>
              <a:gd name="adj2" fmla="val -1605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a:solidFill>
                  <a:schemeClr val="tx1"/>
                </a:solidFill>
              </a:rPr>
              <a:t>３時間目以降ギガタブレットを使用し、自身の様子や他者の様子を撮影するようにした。</a:t>
            </a:r>
            <a:endParaRPr kumimoji="1" lang="ja-JP" altLang="en-US" sz="2800" dirty="0">
              <a:solidFill>
                <a:schemeClr val="tx1"/>
              </a:solidFill>
            </a:endParaRPr>
          </a:p>
        </p:txBody>
      </p:sp>
    </p:spTree>
    <p:extLst>
      <p:ext uri="{BB962C8B-B14F-4D97-AF65-F5344CB8AC3E}">
        <p14:creationId xmlns:p14="http://schemas.microsoft.com/office/powerpoint/2010/main" val="58693754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TotalTime>
  <Words>1651</Words>
  <Application>Microsoft Office PowerPoint</Application>
  <PresentationFormat>ワイド画面</PresentationFormat>
  <Paragraphs>154</Paragraphs>
  <Slides>26</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26</vt:i4>
      </vt:variant>
    </vt:vector>
  </HeadingPairs>
  <TitlesOfParts>
    <vt:vector size="34" baseType="lpstr">
      <vt:lpstr>HGP明朝E</vt:lpstr>
      <vt:lpstr>HGS創英角ﾎﾟｯﾌﾟ体</vt:lpstr>
      <vt:lpstr>HGS明朝E</vt:lpstr>
      <vt:lpstr>HG丸ｺﾞｼｯｸM-PRO</vt:lpstr>
      <vt:lpstr>Arial</vt:lpstr>
      <vt:lpstr>Calibri</vt:lpstr>
      <vt:lpstr>Calibri Light</vt:lpstr>
      <vt:lpstr>Office テーマ</vt:lpstr>
      <vt:lpstr>令和3年度  自信を持ち、 獲得した力を活用し仲間と学ぶ</vt:lpstr>
      <vt:lpstr>はじめに</vt:lpstr>
      <vt:lpstr>城西支部</vt:lpstr>
      <vt:lpstr>PowerPoint プレゼンテーション</vt:lpstr>
      <vt:lpstr>実践結果（例）</vt:lpstr>
      <vt:lpstr>考察</vt:lpstr>
      <vt:lpstr>城南支部</vt:lpstr>
      <vt:lpstr>研究方法</vt:lpstr>
      <vt:lpstr>単元計画</vt:lpstr>
      <vt:lpstr>結果と考察</vt:lpstr>
      <vt:lpstr>城北支部</vt:lpstr>
      <vt:lpstr>研究方法</vt:lpstr>
      <vt:lpstr>実践例</vt:lpstr>
      <vt:lpstr>結果１　＜自己有能感アンケート＞</vt:lpstr>
      <vt:lpstr>結果２　＜タブレット活用のアンケート＞</vt:lpstr>
      <vt:lpstr>考察１　＜自己有能感アンケート＞</vt:lpstr>
      <vt:lpstr>考察２　＜タブレット活用のアンケート＞</vt:lpstr>
      <vt:lpstr>城東支部</vt:lpstr>
      <vt:lpstr>研究方法</vt:lpstr>
      <vt:lpstr>実践例</vt:lpstr>
      <vt:lpstr>研究結果１</vt:lpstr>
      <vt:lpstr>研究結果２</vt:lpstr>
      <vt:lpstr>考察１</vt:lpstr>
      <vt:lpstr>考察２</vt:lpstr>
      <vt:lpstr>各地区の取り組みから　考察</vt:lpstr>
      <vt:lpstr>まとめ</vt:lpstr>
    </vt:vector>
  </TitlesOfParts>
  <Company>高知市教育委員会</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高知地区研究発表</dc:title>
  <dc:creator>高橋　一成</dc:creator>
  <cp:lastModifiedBy>user</cp:lastModifiedBy>
  <cp:revision>17</cp:revision>
  <cp:lastPrinted>2022-01-30T08:08:24Z</cp:lastPrinted>
  <dcterms:created xsi:type="dcterms:W3CDTF">2022-01-28T07:50:33Z</dcterms:created>
  <dcterms:modified xsi:type="dcterms:W3CDTF">2022-04-13T23:49:41Z</dcterms:modified>
</cp:coreProperties>
</file>