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notesMasterIdLst>
    <p:notesMasterId r:id="rId20"/>
  </p:notesMasterIdLst>
  <p:sldIdLst>
    <p:sldId id="256" r:id="rId2"/>
    <p:sldId id="259" r:id="rId3"/>
    <p:sldId id="257" r:id="rId4"/>
    <p:sldId id="295" r:id="rId5"/>
    <p:sldId id="296" r:id="rId6"/>
    <p:sldId id="260" r:id="rId7"/>
    <p:sldId id="297" r:id="rId8"/>
    <p:sldId id="285" r:id="rId9"/>
    <p:sldId id="298" r:id="rId10"/>
    <p:sldId id="262" r:id="rId11"/>
    <p:sldId id="263" r:id="rId12"/>
    <p:sldId id="270" r:id="rId13"/>
    <p:sldId id="281" r:id="rId14"/>
    <p:sldId id="287" r:id="rId15"/>
    <p:sldId id="299" r:id="rId16"/>
    <p:sldId id="277" r:id="rId17"/>
    <p:sldId id="300" r:id="rId18"/>
    <p:sldId id="301" r:id="rId19"/>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1" autoAdjust="0"/>
    <p:restoredTop sz="68885" autoAdjust="0"/>
  </p:normalViewPr>
  <p:slideViewPr>
    <p:cSldViewPr snapToGrid="0" showGuides="1">
      <p:cViewPr varScale="1">
        <p:scale>
          <a:sx n="79" d="100"/>
          <a:sy n="79" d="100"/>
        </p:scale>
        <p:origin x="1872" y="66"/>
      </p:cViewPr>
      <p:guideLst>
        <p:guide orient="horz" pos="2115"/>
        <p:guide pos="3863"/>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1" d="100"/>
          <a:sy n="51" d="100"/>
        </p:scale>
        <p:origin x="-300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400"/>
              <a:t> バドミントンの授業は楽しかったですか</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2746913580246899"/>
          <c:y val="0.2491838888888889"/>
          <c:w val="0.34901234567901246"/>
          <c:h val="0.70906555555555562"/>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r>
              <a:rPr lang="ja-JP" sz="2400" b="1"/>
              <a:t>研究開始当初</a:t>
            </a: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title>
    <c:autoTitleDeleted val="0"/>
    <c:plotArea>
      <c:layout/>
      <c:lineChart>
        <c:grouping val="standard"/>
        <c:varyColors val="0"/>
        <c:ser>
          <c:idx val="0"/>
          <c:order val="0"/>
          <c:tx>
            <c:strRef>
              <c:f>Sheet1!$B$1</c:f>
              <c:strCache>
                <c:ptCount val="1"/>
                <c:pt idx="0">
                  <c:v>成果</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Sheet1!$B$2:$B$9</c:f>
              <c:numCache>
                <c:formatCode>General</c:formatCode>
                <c:ptCount val="8"/>
                <c:pt idx="0">
                  <c:v>2.58</c:v>
                </c:pt>
                <c:pt idx="1">
                  <c:v>2.65</c:v>
                </c:pt>
                <c:pt idx="2">
                  <c:v>2.61</c:v>
                </c:pt>
                <c:pt idx="3">
                  <c:v>2.56</c:v>
                </c:pt>
                <c:pt idx="4">
                  <c:v>2.6</c:v>
                </c:pt>
                <c:pt idx="5">
                  <c:v>2.63</c:v>
                </c:pt>
                <c:pt idx="6">
                  <c:v>2.86</c:v>
                </c:pt>
                <c:pt idx="7">
                  <c:v>2.87</c:v>
                </c:pt>
              </c:numCache>
            </c:numRef>
          </c:val>
          <c:smooth val="0"/>
          <c:extLst>
            <c:ext xmlns:c16="http://schemas.microsoft.com/office/drawing/2014/chart" uri="{C3380CC4-5D6E-409C-BE32-E72D297353CC}">
              <c16:uniqueId val="{00000000-9A22-4C4D-A3ED-0EFF5C81AFE8}"/>
            </c:ext>
          </c:extLst>
        </c:ser>
        <c:ser>
          <c:idx val="1"/>
          <c:order val="1"/>
          <c:tx>
            <c:strRef>
              <c:f>Sheet1!$C$1</c:f>
              <c:strCache>
                <c:ptCount val="1"/>
                <c:pt idx="0">
                  <c:v>意欲・関心</c:v>
                </c:pt>
              </c:strCache>
            </c:strRef>
          </c:tx>
          <c:spPr>
            <a:ln w="28575" cap="rnd">
              <a:solidFill>
                <a:schemeClr val="accent2"/>
              </a:solidFill>
              <a:prstDash val="dash"/>
              <a:round/>
            </a:ln>
            <a:effectLst/>
          </c:spPr>
          <c:marker>
            <c:symbol val="square"/>
            <c:size val="5"/>
            <c:spPr>
              <a:solidFill>
                <a:schemeClr val="accent2"/>
              </a:solidFill>
              <a:ln w="9525">
                <a:solidFill>
                  <a:schemeClr val="accent2"/>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Sheet1!$C$2:$C$9</c:f>
              <c:numCache>
                <c:formatCode>General</c:formatCode>
                <c:ptCount val="8"/>
                <c:pt idx="0">
                  <c:v>2.93</c:v>
                </c:pt>
                <c:pt idx="1">
                  <c:v>2.99</c:v>
                </c:pt>
                <c:pt idx="2">
                  <c:v>2.97</c:v>
                </c:pt>
                <c:pt idx="3">
                  <c:v>3</c:v>
                </c:pt>
                <c:pt idx="4">
                  <c:v>3</c:v>
                </c:pt>
                <c:pt idx="5">
                  <c:v>3</c:v>
                </c:pt>
                <c:pt idx="6">
                  <c:v>2.98</c:v>
                </c:pt>
                <c:pt idx="7">
                  <c:v>2.93</c:v>
                </c:pt>
              </c:numCache>
            </c:numRef>
          </c:val>
          <c:smooth val="0"/>
          <c:extLst>
            <c:ext xmlns:c16="http://schemas.microsoft.com/office/drawing/2014/chart" uri="{C3380CC4-5D6E-409C-BE32-E72D297353CC}">
              <c16:uniqueId val="{00000001-9A22-4C4D-A3ED-0EFF5C81AFE8}"/>
            </c:ext>
          </c:extLst>
        </c:ser>
        <c:ser>
          <c:idx val="2"/>
          <c:order val="2"/>
          <c:tx>
            <c:strRef>
              <c:f>Sheet1!$D$1</c:f>
              <c:strCache>
                <c:ptCount val="1"/>
                <c:pt idx="0">
                  <c:v>学び方</c:v>
                </c:pt>
              </c:strCache>
            </c:strRef>
          </c:tx>
          <c:spPr>
            <a:ln w="28575" cap="rnd">
              <a:solidFill>
                <a:schemeClr val="accent3"/>
              </a:solidFill>
              <a:prstDash val="lgDash"/>
              <a:round/>
            </a:ln>
            <a:effectLst/>
          </c:spPr>
          <c:marker>
            <c:symbol val="triangle"/>
            <c:size val="5"/>
            <c:spPr>
              <a:solidFill>
                <a:schemeClr val="accent3"/>
              </a:solidFill>
              <a:ln w="9525">
                <a:solidFill>
                  <a:schemeClr val="accent3"/>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Sheet1!$D$2:$D$9</c:f>
              <c:numCache>
                <c:formatCode>General</c:formatCode>
                <c:ptCount val="8"/>
                <c:pt idx="0">
                  <c:v>2.48</c:v>
                </c:pt>
                <c:pt idx="1">
                  <c:v>2.62</c:v>
                </c:pt>
                <c:pt idx="2">
                  <c:v>2.92</c:v>
                </c:pt>
                <c:pt idx="3">
                  <c:v>2.77</c:v>
                </c:pt>
                <c:pt idx="4">
                  <c:v>2.94</c:v>
                </c:pt>
                <c:pt idx="5">
                  <c:v>2.96</c:v>
                </c:pt>
                <c:pt idx="6">
                  <c:v>2.64</c:v>
                </c:pt>
                <c:pt idx="7">
                  <c:v>2.93</c:v>
                </c:pt>
              </c:numCache>
            </c:numRef>
          </c:val>
          <c:smooth val="0"/>
          <c:extLst>
            <c:ext xmlns:c16="http://schemas.microsoft.com/office/drawing/2014/chart" uri="{C3380CC4-5D6E-409C-BE32-E72D297353CC}">
              <c16:uniqueId val="{00000002-9A22-4C4D-A3ED-0EFF5C81AFE8}"/>
            </c:ext>
          </c:extLst>
        </c:ser>
        <c:ser>
          <c:idx val="3"/>
          <c:order val="3"/>
          <c:tx>
            <c:strRef>
              <c:f>Sheet1!$E$1</c:f>
              <c:strCache>
                <c:ptCount val="1"/>
                <c:pt idx="0">
                  <c:v>協力</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Sheet1!$E$2:$E$9</c:f>
              <c:numCache>
                <c:formatCode>General</c:formatCode>
                <c:ptCount val="8"/>
                <c:pt idx="0">
                  <c:v>2.4700000000000002</c:v>
                </c:pt>
                <c:pt idx="1">
                  <c:v>2.82</c:v>
                </c:pt>
                <c:pt idx="2">
                  <c:v>2.95</c:v>
                </c:pt>
                <c:pt idx="3">
                  <c:v>2.94</c:v>
                </c:pt>
                <c:pt idx="4">
                  <c:v>2.96</c:v>
                </c:pt>
                <c:pt idx="5">
                  <c:v>2.97</c:v>
                </c:pt>
                <c:pt idx="6">
                  <c:v>2.97</c:v>
                </c:pt>
                <c:pt idx="7">
                  <c:v>2.95</c:v>
                </c:pt>
              </c:numCache>
            </c:numRef>
          </c:val>
          <c:smooth val="0"/>
          <c:extLst>
            <c:ext xmlns:c16="http://schemas.microsoft.com/office/drawing/2014/chart" uri="{C3380CC4-5D6E-409C-BE32-E72D297353CC}">
              <c16:uniqueId val="{00000003-9A22-4C4D-A3ED-0EFF5C81AFE8}"/>
            </c:ext>
          </c:extLst>
        </c:ser>
        <c:dLbls>
          <c:showLegendKey val="0"/>
          <c:showVal val="0"/>
          <c:showCatName val="0"/>
          <c:showSerName val="0"/>
          <c:showPercent val="0"/>
          <c:showBubbleSize val="0"/>
        </c:dLbls>
        <c:marker val="1"/>
        <c:smooth val="0"/>
        <c:axId val="663451136"/>
        <c:axId val="673768000"/>
      </c:lineChart>
      <c:catAx>
        <c:axId val="6634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crossAx val="673768000"/>
        <c:crosses val="autoZero"/>
        <c:auto val="1"/>
        <c:lblAlgn val="ctr"/>
        <c:lblOffset val="100"/>
        <c:noMultiLvlLbl val="0"/>
      </c:catAx>
      <c:valAx>
        <c:axId val="673768000"/>
        <c:scaling>
          <c:orientation val="minMax"/>
          <c:max val="3"/>
          <c:min val="2.4"/>
        </c:scaling>
        <c:delete val="0"/>
        <c:axPos val="l"/>
        <c:majorGridlines>
          <c:spPr>
            <a:ln w="381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crossAx val="66345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GP創英角ｺﾞｼｯｸUB" panose="020B0400000000000000" pitchFamily="34" charset="-128"/>
          <a:ea typeface="HGP創英角ｺﾞｼｯｸUB" panose="020B0400000000000000" pitchFamily="34" charset="-128"/>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r>
              <a:rPr lang="ja-JP" altLang="en-US" sz="2400" b="1" baseline="0">
                <a:latin typeface="HGS創英角ｺﾞｼｯｸUB" panose="020B0900000000000000" pitchFamily="50" charset="-128"/>
                <a:ea typeface="HGS創英角ｺﾞｼｯｸUB" panose="020B0900000000000000" pitchFamily="50" charset="-128"/>
              </a:rPr>
              <a:t>令和３年度</a:t>
            </a:r>
            <a:endParaRPr lang="en-US" altLang="ja-JP" sz="2400" b="1" baseline="0">
              <a:latin typeface="HGS創英角ｺﾞｼｯｸUB" panose="020B0900000000000000" pitchFamily="50" charset="-128"/>
              <a:ea typeface="HGS創英角ｺﾞｼｯｸUB" panose="020B0900000000000000" pitchFamily="50" charset="-128"/>
            </a:endParaRPr>
          </a:p>
        </c:rich>
      </c:tx>
      <c:layout>
        <c:manualLayout>
          <c:xMode val="edge"/>
          <c:yMode val="edge"/>
          <c:x val="0.35978374561931409"/>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HGS創英角ｺﾞｼｯｸUB" panose="020B0900000000000000" pitchFamily="50" charset="-128"/>
              <a:ea typeface="HGS創英角ｺﾞｼｯｸUB" panose="020B0900000000000000" pitchFamily="50" charset="-128"/>
              <a:cs typeface="+mn-cs"/>
            </a:defRPr>
          </a:pPr>
          <a:endParaRPr lang="ja-JP"/>
        </a:p>
      </c:txPr>
    </c:title>
    <c:autoTitleDeleted val="0"/>
    <c:plotArea>
      <c:layout>
        <c:manualLayout>
          <c:layoutTarget val="inner"/>
          <c:xMode val="edge"/>
          <c:yMode val="edge"/>
          <c:x val="0.10344782433574111"/>
          <c:y val="0.1326638802994603"/>
          <c:w val="0.86772733692884352"/>
          <c:h val="0.64280202875187342"/>
        </c:manualLayout>
      </c:layout>
      <c:lineChart>
        <c:grouping val="standard"/>
        <c:varyColors val="0"/>
        <c:ser>
          <c:idx val="0"/>
          <c:order val="0"/>
          <c:tx>
            <c:strRef>
              <c:f>Sheet1!$B$1</c:f>
              <c:strCache>
                <c:ptCount val="1"/>
                <c:pt idx="0">
                  <c:v>成果</c:v>
                </c:pt>
              </c:strCache>
            </c:strRef>
          </c:tx>
          <c:spPr>
            <a:ln w="28575" cap="rnd">
              <a:solidFill>
                <a:schemeClr val="accent1"/>
              </a:solidFill>
              <a:prstDash val="sysDot"/>
              <a:round/>
            </a:ln>
            <a:effectLst/>
          </c:spPr>
          <c:marker>
            <c:symbol val="circle"/>
            <c:size val="5"/>
            <c:spPr>
              <a:solidFill>
                <a:schemeClr val="accent1"/>
              </a:solidFill>
              <a:ln w="9525">
                <a:solidFill>
                  <a:schemeClr val="accent1"/>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Sheet1!$B$2:$B$9</c:f>
              <c:numCache>
                <c:formatCode>General</c:formatCode>
                <c:ptCount val="8"/>
                <c:pt idx="0">
                  <c:v>2.7</c:v>
                </c:pt>
                <c:pt idx="1">
                  <c:v>2.72</c:v>
                </c:pt>
                <c:pt idx="2">
                  <c:v>2.82</c:v>
                </c:pt>
                <c:pt idx="3">
                  <c:v>2.78</c:v>
                </c:pt>
                <c:pt idx="4">
                  <c:v>2.8</c:v>
                </c:pt>
                <c:pt idx="5">
                  <c:v>2.82</c:v>
                </c:pt>
                <c:pt idx="6">
                  <c:v>2.86</c:v>
                </c:pt>
                <c:pt idx="7">
                  <c:v>2.87</c:v>
                </c:pt>
              </c:numCache>
            </c:numRef>
          </c:val>
          <c:smooth val="0"/>
          <c:extLst>
            <c:ext xmlns:c16="http://schemas.microsoft.com/office/drawing/2014/chart" uri="{C3380CC4-5D6E-409C-BE32-E72D297353CC}">
              <c16:uniqueId val="{00000000-3982-4601-B230-08ED315F5474}"/>
            </c:ext>
          </c:extLst>
        </c:ser>
        <c:ser>
          <c:idx val="1"/>
          <c:order val="1"/>
          <c:tx>
            <c:strRef>
              <c:f>Sheet1!$C$1</c:f>
              <c:strCache>
                <c:ptCount val="1"/>
                <c:pt idx="0">
                  <c:v>意欲・関心</c:v>
                </c:pt>
              </c:strCache>
            </c:strRef>
          </c:tx>
          <c:spPr>
            <a:ln w="28575" cap="rnd">
              <a:solidFill>
                <a:schemeClr val="accent2"/>
              </a:solidFill>
              <a:prstDash val="dash"/>
              <a:round/>
            </a:ln>
            <a:effectLst/>
          </c:spPr>
          <c:marker>
            <c:symbol val="square"/>
            <c:size val="5"/>
            <c:spPr>
              <a:solidFill>
                <a:schemeClr val="accent2"/>
              </a:solidFill>
              <a:ln w="9525">
                <a:solidFill>
                  <a:schemeClr val="accent2"/>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Sheet1!$C$2:$C$9</c:f>
              <c:numCache>
                <c:formatCode>General</c:formatCode>
                <c:ptCount val="8"/>
                <c:pt idx="0">
                  <c:v>2.95</c:v>
                </c:pt>
                <c:pt idx="1">
                  <c:v>2.99</c:v>
                </c:pt>
                <c:pt idx="2">
                  <c:v>2.98</c:v>
                </c:pt>
                <c:pt idx="3">
                  <c:v>3</c:v>
                </c:pt>
                <c:pt idx="4">
                  <c:v>3</c:v>
                </c:pt>
                <c:pt idx="5">
                  <c:v>3</c:v>
                </c:pt>
                <c:pt idx="6">
                  <c:v>2.98</c:v>
                </c:pt>
                <c:pt idx="7">
                  <c:v>2.93</c:v>
                </c:pt>
              </c:numCache>
            </c:numRef>
          </c:val>
          <c:smooth val="0"/>
          <c:extLst>
            <c:ext xmlns:c16="http://schemas.microsoft.com/office/drawing/2014/chart" uri="{C3380CC4-5D6E-409C-BE32-E72D297353CC}">
              <c16:uniqueId val="{00000001-3982-4601-B230-08ED315F5474}"/>
            </c:ext>
          </c:extLst>
        </c:ser>
        <c:ser>
          <c:idx val="2"/>
          <c:order val="2"/>
          <c:tx>
            <c:strRef>
              <c:f>Sheet1!$D$1</c:f>
              <c:strCache>
                <c:ptCount val="1"/>
                <c:pt idx="0">
                  <c:v>学び方</c:v>
                </c:pt>
              </c:strCache>
            </c:strRef>
          </c:tx>
          <c:spPr>
            <a:ln w="28575" cap="rnd">
              <a:solidFill>
                <a:schemeClr val="accent3"/>
              </a:solidFill>
              <a:prstDash val="lgDash"/>
              <a:round/>
            </a:ln>
            <a:effectLst/>
          </c:spPr>
          <c:marker>
            <c:symbol val="triangle"/>
            <c:size val="5"/>
            <c:spPr>
              <a:solidFill>
                <a:schemeClr val="accent3"/>
              </a:solidFill>
              <a:ln w="9525">
                <a:solidFill>
                  <a:schemeClr val="accent3"/>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Sheet1!$D$2:$D$9</c:f>
              <c:numCache>
                <c:formatCode>General</c:formatCode>
                <c:ptCount val="8"/>
                <c:pt idx="0">
                  <c:v>2.6</c:v>
                </c:pt>
                <c:pt idx="1">
                  <c:v>2.71</c:v>
                </c:pt>
                <c:pt idx="2">
                  <c:v>2.93</c:v>
                </c:pt>
                <c:pt idx="3">
                  <c:v>2.9</c:v>
                </c:pt>
                <c:pt idx="4">
                  <c:v>2.94</c:v>
                </c:pt>
                <c:pt idx="5">
                  <c:v>2.95</c:v>
                </c:pt>
                <c:pt idx="6">
                  <c:v>2.91</c:v>
                </c:pt>
                <c:pt idx="7">
                  <c:v>2.93</c:v>
                </c:pt>
              </c:numCache>
            </c:numRef>
          </c:val>
          <c:smooth val="0"/>
          <c:extLst>
            <c:ext xmlns:c16="http://schemas.microsoft.com/office/drawing/2014/chart" uri="{C3380CC4-5D6E-409C-BE32-E72D297353CC}">
              <c16:uniqueId val="{00000002-3982-4601-B230-08ED315F5474}"/>
            </c:ext>
          </c:extLst>
        </c:ser>
        <c:ser>
          <c:idx val="3"/>
          <c:order val="3"/>
          <c:tx>
            <c:strRef>
              <c:f>Sheet1!$E$1</c:f>
              <c:strCache>
                <c:ptCount val="1"/>
                <c:pt idx="0">
                  <c:v>協力</c:v>
                </c:pt>
              </c:strCache>
            </c:strRef>
          </c:tx>
          <c:spPr>
            <a:ln w="28575" cap="rnd">
              <a:solidFill>
                <a:schemeClr val="accent4"/>
              </a:solidFill>
              <a:round/>
            </a:ln>
            <a:effectLst/>
          </c:spPr>
          <c:marker>
            <c:symbol val="diamond"/>
            <c:size val="5"/>
            <c:spPr>
              <a:solidFill>
                <a:schemeClr val="accent4"/>
              </a:solidFill>
              <a:ln w="9525">
                <a:solidFill>
                  <a:schemeClr val="accent4"/>
                </a:solidFill>
              </a:ln>
              <a:effectLst/>
            </c:spPr>
          </c:marker>
          <c:cat>
            <c:strRef>
              <c:f>Sheet1!$A$2:$A$9</c:f>
              <c:strCache>
                <c:ptCount val="8"/>
                <c:pt idx="0">
                  <c:v>1時間</c:v>
                </c:pt>
                <c:pt idx="1">
                  <c:v>2時間</c:v>
                </c:pt>
                <c:pt idx="2">
                  <c:v>3時間</c:v>
                </c:pt>
                <c:pt idx="3">
                  <c:v>4時間</c:v>
                </c:pt>
                <c:pt idx="4">
                  <c:v>5時間</c:v>
                </c:pt>
                <c:pt idx="5">
                  <c:v>6時間</c:v>
                </c:pt>
                <c:pt idx="6">
                  <c:v>7時間</c:v>
                </c:pt>
                <c:pt idx="7">
                  <c:v>8時間</c:v>
                </c:pt>
              </c:strCache>
            </c:strRef>
          </c:cat>
          <c:val>
            <c:numRef>
              <c:f>Sheet1!$E$2:$E$9</c:f>
              <c:numCache>
                <c:formatCode>General</c:formatCode>
                <c:ptCount val="8"/>
                <c:pt idx="0">
                  <c:v>2.6</c:v>
                </c:pt>
                <c:pt idx="1">
                  <c:v>2.92</c:v>
                </c:pt>
                <c:pt idx="2">
                  <c:v>2.96</c:v>
                </c:pt>
                <c:pt idx="3">
                  <c:v>2.94</c:v>
                </c:pt>
                <c:pt idx="4">
                  <c:v>2.99</c:v>
                </c:pt>
                <c:pt idx="5">
                  <c:v>2.99</c:v>
                </c:pt>
                <c:pt idx="6">
                  <c:v>2.99</c:v>
                </c:pt>
                <c:pt idx="7">
                  <c:v>2.95</c:v>
                </c:pt>
              </c:numCache>
            </c:numRef>
          </c:val>
          <c:smooth val="0"/>
          <c:extLst>
            <c:ext xmlns:c16="http://schemas.microsoft.com/office/drawing/2014/chart" uri="{C3380CC4-5D6E-409C-BE32-E72D297353CC}">
              <c16:uniqueId val="{00000003-3982-4601-B230-08ED315F5474}"/>
            </c:ext>
          </c:extLst>
        </c:ser>
        <c:dLbls>
          <c:showLegendKey val="0"/>
          <c:showVal val="0"/>
          <c:showCatName val="0"/>
          <c:showSerName val="0"/>
          <c:showPercent val="0"/>
          <c:showBubbleSize val="0"/>
        </c:dLbls>
        <c:marker val="1"/>
        <c:smooth val="0"/>
        <c:axId val="674982912"/>
        <c:axId val="673770304"/>
      </c:lineChart>
      <c:catAx>
        <c:axId val="67498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crossAx val="673770304"/>
        <c:crosses val="autoZero"/>
        <c:auto val="1"/>
        <c:lblAlgn val="ctr"/>
        <c:lblOffset val="100"/>
        <c:noMultiLvlLbl val="0"/>
      </c:catAx>
      <c:valAx>
        <c:axId val="673770304"/>
        <c:scaling>
          <c:orientation val="minMax"/>
          <c:max val="3"/>
          <c:min val="2.4"/>
        </c:scaling>
        <c:delete val="0"/>
        <c:axPos val="l"/>
        <c:majorGridlines>
          <c:spPr>
            <a:ln w="3810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crossAx val="674982912"/>
        <c:crosses val="autoZero"/>
        <c:crossBetween val="between"/>
      </c:valAx>
      <c:spPr>
        <a:noFill/>
        <a:ln>
          <a:noFill/>
        </a:ln>
        <a:effectLst/>
      </c:spPr>
    </c:plotArea>
    <c:legend>
      <c:legendPos val="b"/>
      <c:layout>
        <c:manualLayout>
          <c:xMode val="edge"/>
          <c:yMode val="edge"/>
          <c:x val="6.8002002200185444E-2"/>
          <c:y val="0.88477005214693694"/>
          <c:w val="0.88173418330816611"/>
          <c:h val="5.400978665604017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HGP創英角ｺﾞｼｯｸUB" panose="020B0400000000000000" pitchFamily="34" charset="-128"/>
              <a:ea typeface="HGP創英角ｺﾞｼｯｸUB" panose="020B0400000000000000"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7913458118505"/>
          <c:y val="0.31852224542219765"/>
          <c:w val="0.78039910820916025"/>
          <c:h val="0.46396896040168895"/>
        </c:manualLayout>
      </c:layout>
      <c:barChart>
        <c:barDir val="bar"/>
        <c:grouping val="stacked"/>
        <c:varyColors val="0"/>
        <c:ser>
          <c:idx val="4"/>
          <c:order val="4"/>
          <c:tx>
            <c:strRef>
              <c:f>Sheet1!$H$4</c:f>
              <c:strCache>
                <c:ptCount val="1"/>
                <c:pt idx="0">
                  <c:v>はい</c:v>
                </c:pt>
              </c:strCache>
            </c:strRef>
          </c:tx>
          <c:spPr>
            <a:solidFill>
              <a:schemeClr val="accent1"/>
            </a:solidFill>
          </c:spPr>
          <c:invertIfNegative val="0"/>
          <c:dLbls>
            <c:spPr>
              <a:noFill/>
              <a:ln>
                <a:noFill/>
              </a:ln>
              <a:effectLst/>
            </c:spPr>
            <c:txPr>
              <a:bodyPr rot="0" vert="horz"/>
              <a:lstStyle/>
              <a:p>
                <a:pPr>
                  <a:defRPr sz="1800">
                    <a:latin typeface="HGP創英角ｺﾞｼｯｸUB" panose="020B0900000000000000" pitchFamily="50" charset="-128"/>
                    <a:ea typeface="HGP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Sheet1!$H$5:$H$11</c:f>
              <c:numCache>
                <c:formatCode>0_ </c:formatCode>
                <c:ptCount val="7"/>
                <c:pt idx="0">
                  <c:v>55</c:v>
                </c:pt>
                <c:pt idx="1">
                  <c:v>77</c:v>
                </c:pt>
                <c:pt idx="2">
                  <c:v>93</c:v>
                </c:pt>
                <c:pt idx="3">
                  <c:v>78</c:v>
                </c:pt>
                <c:pt idx="4">
                  <c:v>82</c:v>
                </c:pt>
                <c:pt idx="5">
                  <c:v>59</c:v>
                </c:pt>
                <c:pt idx="6">
                  <c:v>66</c:v>
                </c:pt>
              </c:numCache>
            </c:numRef>
          </c:val>
          <c:extLst>
            <c:ext xmlns:c16="http://schemas.microsoft.com/office/drawing/2014/chart" uri="{C3380CC4-5D6E-409C-BE32-E72D297353CC}">
              <c16:uniqueId val="{00000000-CDD5-456C-8845-373B12D9DDBF}"/>
            </c:ext>
          </c:extLst>
        </c:ser>
        <c:ser>
          <c:idx val="5"/>
          <c:order val="5"/>
          <c:tx>
            <c:strRef>
              <c:f>Sheet1!$I$4</c:f>
              <c:strCache>
                <c:ptCount val="1"/>
                <c:pt idx="0">
                  <c:v>どちらかといえば
はい</c:v>
                </c:pt>
              </c:strCache>
            </c:strRef>
          </c:tx>
          <c:invertIfNegative val="0"/>
          <c:dLbls>
            <c:spPr>
              <a:noFill/>
              <a:ln>
                <a:noFill/>
              </a:ln>
              <a:effectLst/>
            </c:spPr>
            <c:txPr>
              <a:bodyPr rot="0" vert="horz"/>
              <a:lstStyle/>
              <a:p>
                <a:pPr>
                  <a:defRPr sz="1800">
                    <a:latin typeface="HGP創英角ｺﾞｼｯｸUB" panose="020B0900000000000000" pitchFamily="50" charset="-128"/>
                    <a:ea typeface="HGP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Sheet1!$I$5:$I$11</c:f>
              <c:numCache>
                <c:formatCode>General</c:formatCode>
                <c:ptCount val="7"/>
                <c:pt idx="0" formatCode="0_ ">
                  <c:v>22</c:v>
                </c:pt>
              </c:numCache>
            </c:numRef>
          </c:val>
          <c:extLst>
            <c:ext xmlns:c16="http://schemas.microsoft.com/office/drawing/2014/chart" uri="{C3380CC4-5D6E-409C-BE32-E72D297353CC}">
              <c16:uniqueId val="{00000001-CDD5-456C-8845-373B12D9DDBF}"/>
            </c:ext>
          </c:extLst>
        </c:ser>
        <c:ser>
          <c:idx val="6"/>
          <c:order val="6"/>
          <c:tx>
            <c:strRef>
              <c:f>Sheet1!$J$4</c:f>
              <c:strCache>
                <c:ptCount val="1"/>
                <c:pt idx="0">
                  <c:v>どちらかといえば
いいえ</c:v>
                </c:pt>
              </c:strCache>
            </c:strRef>
          </c:tx>
          <c:invertIfNegative val="0"/>
          <c:dLbls>
            <c:spPr>
              <a:noFill/>
              <a:ln>
                <a:noFill/>
              </a:ln>
              <a:effectLst/>
            </c:spPr>
            <c:txPr>
              <a:bodyPr rot="0" vert="horz"/>
              <a:lstStyle/>
              <a:p>
                <a:pPr>
                  <a:defRPr sz="1800">
                    <a:latin typeface="HGP創英角ｺﾞｼｯｸUB" panose="020B0900000000000000" pitchFamily="50" charset="-128"/>
                    <a:ea typeface="HGP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Sheet1!$J$5:$J$11</c:f>
              <c:numCache>
                <c:formatCode>General</c:formatCode>
                <c:ptCount val="7"/>
                <c:pt idx="0" formatCode="0_ ">
                  <c:v>22</c:v>
                </c:pt>
              </c:numCache>
            </c:numRef>
          </c:val>
          <c:extLst>
            <c:ext xmlns:c16="http://schemas.microsoft.com/office/drawing/2014/chart" uri="{C3380CC4-5D6E-409C-BE32-E72D297353CC}">
              <c16:uniqueId val="{00000002-CDD5-456C-8845-373B12D9DDBF}"/>
            </c:ext>
          </c:extLst>
        </c:ser>
        <c:ser>
          <c:idx val="7"/>
          <c:order val="7"/>
          <c:tx>
            <c:strRef>
              <c:f>Sheet1!$K$4</c:f>
              <c:strCache>
                <c:ptCount val="1"/>
                <c:pt idx="0">
                  <c:v>いいえ</c:v>
                </c:pt>
              </c:strCache>
            </c:strRef>
          </c:tx>
          <c:invertIfNegative val="0"/>
          <c:dLbls>
            <c:spPr>
              <a:noFill/>
              <a:ln>
                <a:noFill/>
              </a:ln>
              <a:effectLst/>
            </c:spPr>
            <c:txPr>
              <a:bodyPr rot="0" vert="horz"/>
              <a:lstStyle/>
              <a:p>
                <a:pPr>
                  <a:defRPr sz="1800">
                    <a:latin typeface="HG創英角ｺﾞｼｯｸUB" panose="020B0909000000000000" pitchFamily="49" charset="-128"/>
                    <a:ea typeface="HG創英角ｺﾞｼｯｸUB" panose="020B0909000000000000"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Sheet1!$K$5:$K$11</c:f>
              <c:numCache>
                <c:formatCode>0_ </c:formatCode>
                <c:ptCount val="7"/>
                <c:pt idx="0">
                  <c:v>1</c:v>
                </c:pt>
                <c:pt idx="1">
                  <c:v>23</c:v>
                </c:pt>
                <c:pt idx="2">
                  <c:v>7</c:v>
                </c:pt>
                <c:pt idx="3">
                  <c:v>22</c:v>
                </c:pt>
                <c:pt idx="4">
                  <c:v>18</c:v>
                </c:pt>
                <c:pt idx="5">
                  <c:v>41</c:v>
                </c:pt>
                <c:pt idx="6">
                  <c:v>34</c:v>
                </c:pt>
              </c:numCache>
            </c:numRef>
          </c:val>
          <c:extLst>
            <c:ext xmlns:c16="http://schemas.microsoft.com/office/drawing/2014/chart" uri="{C3380CC4-5D6E-409C-BE32-E72D297353CC}">
              <c16:uniqueId val="{00000003-CDD5-456C-8845-373B12D9DDBF}"/>
            </c:ext>
          </c:extLst>
        </c:ser>
        <c:dLbls>
          <c:dLblPos val="ctr"/>
          <c:showLegendKey val="0"/>
          <c:showVal val="1"/>
          <c:showCatName val="0"/>
          <c:showSerName val="0"/>
          <c:showPercent val="0"/>
          <c:showBubbleSize val="0"/>
        </c:dLbls>
        <c:gapWidth val="90"/>
        <c:overlap val="100"/>
        <c:axId val="520136704"/>
        <c:axId val="519602752"/>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c:ext uri="{02D57815-91ED-43cb-92C2-25804820EDAC}">
                        <c15:formulaRef>
                          <c15:sqref>Sheet1!$D$5:$D$11</c15:sqref>
                        </c15:formulaRef>
                      </c:ext>
                    </c:extLst>
                    <c:numCache>
                      <c:formatCode>General</c:formatCode>
                      <c:ptCount val="7"/>
                    </c:numCache>
                  </c:numRef>
                </c:val>
                <c:extLst>
                  <c:ext xmlns:c16="http://schemas.microsoft.com/office/drawing/2014/chart" uri="{C3380CC4-5D6E-409C-BE32-E72D297353CC}">
                    <c16:uniqueId val="{00000004-CDD5-456C-8845-373B12D9DDB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Sheet1!$E$5:$E$11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5-CDD5-456C-8845-373B12D9DDB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Sheet1!$F$5:$F$11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6-CDD5-456C-8845-373B12D9DDB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Sheet1!$G$5:$G$11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CDD5-456C-8845-373B12D9DDBF}"/>
                  </c:ext>
                </c:extLst>
              </c15:ser>
            </c15:filteredBarSeries>
          </c:ext>
        </c:extLst>
      </c:barChart>
      <c:catAx>
        <c:axId val="520136704"/>
        <c:scaling>
          <c:orientation val="maxMin"/>
        </c:scaling>
        <c:delete val="0"/>
        <c:axPos val="l"/>
        <c:numFmt formatCode="General" sourceLinked="1"/>
        <c:majorTickMark val="none"/>
        <c:minorTickMark val="none"/>
        <c:tickLblPos val="nextTo"/>
        <c:txPr>
          <a:bodyPr rot="-60000000" vert="horz"/>
          <a:lstStyle/>
          <a:p>
            <a:pPr>
              <a:defRPr/>
            </a:pPr>
            <a:endParaRPr lang="ja-JP"/>
          </a:p>
        </c:txPr>
        <c:crossAx val="519602752"/>
        <c:crosses val="autoZero"/>
        <c:auto val="1"/>
        <c:lblAlgn val="ctr"/>
        <c:lblOffset val="100"/>
        <c:noMultiLvlLbl val="0"/>
      </c:catAx>
      <c:valAx>
        <c:axId val="519602752"/>
        <c:scaling>
          <c:orientation val="minMax"/>
          <c:max val="100"/>
          <c:min val="0"/>
        </c:scaling>
        <c:delete val="0"/>
        <c:axPos val="t"/>
        <c:majorGridlines/>
        <c:numFmt formatCode="0_ " sourceLinked="1"/>
        <c:majorTickMark val="none"/>
        <c:minorTickMark val="none"/>
        <c:tickLblPos val="nextTo"/>
        <c:txPr>
          <a:bodyPr rot="-60000000" vert="horz"/>
          <a:lstStyle/>
          <a:p>
            <a:pPr>
              <a:defRPr sz="1800"/>
            </a:pPr>
            <a:endParaRPr lang="ja-JP"/>
          </a:p>
        </c:txPr>
        <c:crossAx val="520136704"/>
        <c:crosses val="autoZero"/>
        <c:crossBetween val="between"/>
        <c:majorUnit val="50"/>
      </c:valAx>
    </c:plotArea>
    <c:legend>
      <c:legendPos val="b"/>
      <c:layout>
        <c:manualLayout>
          <c:xMode val="edge"/>
          <c:yMode val="edge"/>
          <c:x val="2.8448388604156431E-2"/>
          <c:y val="0.77398192638060814"/>
          <c:w val="0.94829361006405266"/>
          <c:h val="0.18489204266425352"/>
        </c:manualLayout>
      </c:layout>
      <c:overlay val="0"/>
      <c:txPr>
        <a:bodyPr rot="0" vert="horz"/>
        <a:lstStyle/>
        <a:p>
          <a:pPr>
            <a:defRPr sz="1600">
              <a:latin typeface="HG創英角ｺﾞｼｯｸUB" panose="020B0909000000000000" pitchFamily="49" charset="-128"/>
              <a:ea typeface="HG創英角ｺﾞｼｯｸUB" panose="020B0909000000000000" pitchFamily="49" charset="-128"/>
            </a:defRPr>
          </a:pPr>
          <a:endParaRPr lang="ja-JP"/>
        </a:p>
      </c:txPr>
    </c:legend>
    <c:plotVisOnly val="1"/>
    <c:dispBlanksAs val="gap"/>
    <c:showDLblsOverMax val="0"/>
  </c:chart>
  <c:txPr>
    <a:bodyPr/>
    <a:lstStyle/>
    <a:p>
      <a:pPr>
        <a:defRPr>
          <a:latin typeface="ＭＳ 明朝" panose="02020609040205080304" pitchFamily="17" charset="-128"/>
          <a:ea typeface="ＭＳ 明朝" panose="02020609040205080304" pitchFamily="17"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6016927245953"/>
          <c:y val="0.31852224542219765"/>
          <c:w val="0.78962959305483349"/>
          <c:h val="0.46396896040168895"/>
        </c:manualLayout>
      </c:layout>
      <c:barChart>
        <c:barDir val="bar"/>
        <c:grouping val="stacked"/>
        <c:varyColors val="0"/>
        <c:ser>
          <c:idx val="4"/>
          <c:order val="4"/>
          <c:tx>
            <c:strRef>
              <c:f>Sheet1!$H$4</c:f>
              <c:strCache>
                <c:ptCount val="1"/>
                <c:pt idx="0">
                  <c:v>はい</c:v>
                </c:pt>
              </c:strCache>
            </c:strRef>
          </c:tx>
          <c:spPr>
            <a:solidFill>
              <a:schemeClr val="accent1"/>
            </a:solidFill>
          </c:spPr>
          <c:invertIfNegative val="0"/>
          <c:dLbls>
            <c:spPr>
              <a:noFill/>
              <a:ln>
                <a:noFill/>
              </a:ln>
              <a:effectLst/>
            </c:spPr>
            <c:txPr>
              <a:bodyPr rot="0" vert="horz"/>
              <a:lstStyle/>
              <a:p>
                <a:pPr>
                  <a:defRPr sz="1800">
                    <a:latin typeface="HG創英角ｺﾞｼｯｸUB" panose="020B0909000000000000" pitchFamily="49" charset="-128"/>
                    <a:ea typeface="HG創英角ｺﾞｼｯｸUB" panose="020B0909000000000000" pitchFamily="49"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Sheet1!$H$5:$H$11</c:f>
              <c:numCache>
                <c:formatCode>0_ </c:formatCode>
                <c:ptCount val="7"/>
                <c:pt idx="0">
                  <c:v>77</c:v>
                </c:pt>
                <c:pt idx="1">
                  <c:v>64</c:v>
                </c:pt>
                <c:pt idx="2">
                  <c:v>88</c:v>
                </c:pt>
                <c:pt idx="3">
                  <c:v>71</c:v>
                </c:pt>
                <c:pt idx="4">
                  <c:v>74</c:v>
                </c:pt>
                <c:pt idx="5">
                  <c:v>46</c:v>
                </c:pt>
                <c:pt idx="6">
                  <c:v>58</c:v>
                </c:pt>
              </c:numCache>
            </c:numRef>
          </c:val>
          <c:extLst>
            <c:ext xmlns:c16="http://schemas.microsoft.com/office/drawing/2014/chart" uri="{C3380CC4-5D6E-409C-BE32-E72D297353CC}">
              <c16:uniqueId val="{00000000-E508-4305-8048-682048FCBB15}"/>
            </c:ext>
          </c:extLst>
        </c:ser>
        <c:ser>
          <c:idx val="5"/>
          <c:order val="5"/>
          <c:tx>
            <c:strRef>
              <c:f>Sheet1!$I$4</c:f>
              <c:strCache>
                <c:ptCount val="1"/>
                <c:pt idx="0">
                  <c:v>どちらかといえば
はい</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Sheet1!$I$5:$I$11</c:f>
              <c:numCache>
                <c:formatCode>General</c:formatCode>
                <c:ptCount val="7"/>
                <c:pt idx="0" formatCode="0_ ">
                  <c:v>18</c:v>
                </c:pt>
              </c:numCache>
            </c:numRef>
          </c:val>
          <c:extLst>
            <c:ext xmlns:c16="http://schemas.microsoft.com/office/drawing/2014/chart" uri="{C3380CC4-5D6E-409C-BE32-E72D297353CC}">
              <c16:uniqueId val="{00000001-E508-4305-8048-682048FCBB15}"/>
            </c:ext>
          </c:extLst>
        </c:ser>
        <c:ser>
          <c:idx val="6"/>
          <c:order val="6"/>
          <c:tx>
            <c:strRef>
              <c:f>Sheet1!$J$4</c:f>
              <c:strCache>
                <c:ptCount val="1"/>
                <c:pt idx="0">
                  <c:v>どちらかといえば
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Sheet1!$J$5:$J$11</c:f>
              <c:numCache>
                <c:formatCode>General</c:formatCode>
                <c:ptCount val="7"/>
                <c:pt idx="0" formatCode="0_ ">
                  <c:v>5</c:v>
                </c:pt>
              </c:numCache>
            </c:numRef>
          </c:val>
          <c:extLst>
            <c:ext xmlns:c16="http://schemas.microsoft.com/office/drawing/2014/chart" uri="{C3380CC4-5D6E-409C-BE32-E72D297353CC}">
              <c16:uniqueId val="{00000002-E508-4305-8048-682048FCBB15}"/>
            </c:ext>
          </c:extLst>
        </c:ser>
        <c:ser>
          <c:idx val="7"/>
          <c:order val="7"/>
          <c:tx>
            <c:strRef>
              <c:f>Sheet1!$K$4</c:f>
              <c:strCache>
                <c:ptCount val="1"/>
                <c:pt idx="0">
                  <c:v>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Sheet1!$K$5:$K$11</c:f>
              <c:numCache>
                <c:formatCode>0_ </c:formatCode>
                <c:ptCount val="7"/>
                <c:pt idx="0">
                  <c:v>1</c:v>
                </c:pt>
                <c:pt idx="1">
                  <c:v>36</c:v>
                </c:pt>
                <c:pt idx="2">
                  <c:v>12</c:v>
                </c:pt>
                <c:pt idx="3">
                  <c:v>29</c:v>
                </c:pt>
                <c:pt idx="4">
                  <c:v>26</c:v>
                </c:pt>
                <c:pt idx="5">
                  <c:v>54</c:v>
                </c:pt>
                <c:pt idx="6">
                  <c:v>42</c:v>
                </c:pt>
              </c:numCache>
            </c:numRef>
          </c:val>
          <c:extLst>
            <c:ext xmlns:c16="http://schemas.microsoft.com/office/drawing/2014/chart" uri="{C3380CC4-5D6E-409C-BE32-E72D297353CC}">
              <c16:uniqueId val="{00000003-E508-4305-8048-682048FCBB15}"/>
            </c:ext>
          </c:extLst>
        </c:ser>
        <c:dLbls>
          <c:dLblPos val="ctr"/>
          <c:showLegendKey val="0"/>
          <c:showVal val="1"/>
          <c:showCatName val="0"/>
          <c:showSerName val="0"/>
          <c:showPercent val="0"/>
          <c:showBubbleSize val="0"/>
        </c:dLbls>
        <c:gapWidth val="90"/>
        <c:overlap val="100"/>
        <c:axId val="520135168"/>
        <c:axId val="519604480"/>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c:ext uri="{02D57815-91ED-43cb-92C2-25804820EDAC}">
                        <c15:formulaRef>
                          <c15:sqref>Sheet1!$D$5:$D$11</c15:sqref>
                        </c15:formulaRef>
                      </c:ext>
                    </c:extLst>
                    <c:numCache>
                      <c:formatCode>General</c:formatCode>
                      <c:ptCount val="7"/>
                    </c:numCache>
                  </c:numRef>
                </c:val>
                <c:extLst>
                  <c:ext xmlns:c16="http://schemas.microsoft.com/office/drawing/2014/chart" uri="{C3380CC4-5D6E-409C-BE32-E72D297353CC}">
                    <c16:uniqueId val="{00000004-E508-4305-8048-682048FCBB1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Sheet1!$E$5:$E$11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5-E508-4305-8048-682048FCBB1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Sheet1!$F$5:$F$11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6-E508-4305-8048-682048FCBB1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Sheet1!$G$5:$G$11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E508-4305-8048-682048FCBB15}"/>
                  </c:ext>
                </c:extLst>
              </c15:ser>
            </c15:filteredBarSeries>
          </c:ext>
        </c:extLst>
      </c:barChart>
      <c:catAx>
        <c:axId val="520135168"/>
        <c:scaling>
          <c:orientation val="maxMin"/>
        </c:scaling>
        <c:delete val="0"/>
        <c:axPos val="l"/>
        <c:numFmt formatCode="General" sourceLinked="1"/>
        <c:majorTickMark val="none"/>
        <c:minorTickMark val="none"/>
        <c:tickLblPos val="nextTo"/>
        <c:txPr>
          <a:bodyPr rot="-60000000" vert="horz"/>
          <a:lstStyle/>
          <a:p>
            <a:pPr>
              <a:defRPr/>
            </a:pPr>
            <a:endParaRPr lang="ja-JP"/>
          </a:p>
        </c:txPr>
        <c:crossAx val="519604480"/>
        <c:crosses val="autoZero"/>
        <c:auto val="1"/>
        <c:lblAlgn val="ctr"/>
        <c:lblOffset val="100"/>
        <c:noMultiLvlLbl val="0"/>
      </c:catAx>
      <c:valAx>
        <c:axId val="519604480"/>
        <c:scaling>
          <c:orientation val="minMax"/>
          <c:max val="100"/>
          <c:min val="0"/>
        </c:scaling>
        <c:delete val="0"/>
        <c:axPos val="t"/>
        <c:majorGridlines/>
        <c:numFmt formatCode="0_ " sourceLinked="1"/>
        <c:majorTickMark val="none"/>
        <c:minorTickMark val="none"/>
        <c:tickLblPos val="nextTo"/>
        <c:txPr>
          <a:bodyPr rot="-60000000" vert="horz"/>
          <a:lstStyle/>
          <a:p>
            <a:pPr>
              <a:defRPr sz="1800"/>
            </a:pPr>
            <a:endParaRPr lang="ja-JP"/>
          </a:p>
        </c:txPr>
        <c:crossAx val="520135168"/>
        <c:crosses val="autoZero"/>
        <c:crossBetween val="between"/>
        <c:majorUnit val="50"/>
      </c:valAx>
    </c:plotArea>
    <c:legend>
      <c:legendPos val="b"/>
      <c:layout>
        <c:manualLayout>
          <c:xMode val="edge"/>
          <c:yMode val="edge"/>
          <c:x val="7.8418632750212755E-2"/>
          <c:y val="0.78818142939800262"/>
          <c:w val="0.85073261693627966"/>
          <c:h val="0.18489204266425352"/>
        </c:manualLayout>
      </c:layout>
      <c:overlay val="0"/>
      <c:txPr>
        <a:bodyPr rot="0" vert="horz"/>
        <a:lstStyle/>
        <a:p>
          <a:pPr>
            <a:defRPr sz="1600">
              <a:latin typeface="HGP創英角ｺﾞｼｯｸUB" panose="020B0900000000000000" pitchFamily="50" charset="-128"/>
              <a:ea typeface="HGP創英角ｺﾞｼｯｸUB" panose="020B0900000000000000" pitchFamily="50" charset="-128"/>
            </a:defRPr>
          </a:pPr>
          <a:endParaRPr lang="ja-JP"/>
        </a:p>
      </c:txPr>
    </c:legend>
    <c:plotVisOnly val="1"/>
    <c:dispBlanksAs val="gap"/>
    <c:showDLblsOverMax val="0"/>
  </c:chart>
  <c:txPr>
    <a:bodyPr/>
    <a:lstStyle/>
    <a:p>
      <a:pPr>
        <a:defRPr>
          <a:latin typeface="ＭＳ 明朝" panose="02020609040205080304" pitchFamily="17" charset="-128"/>
          <a:ea typeface="ＭＳ 明朝" panose="02020609040205080304" pitchFamily="17"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04123520549647"/>
          <c:y val="0.31142249391350041"/>
          <c:w val="0.76203700758484882"/>
          <c:h val="0.46396896040168895"/>
        </c:manualLayout>
      </c:layout>
      <c:barChart>
        <c:barDir val="bar"/>
        <c:grouping val="stacked"/>
        <c:varyColors val="0"/>
        <c:ser>
          <c:idx val="4"/>
          <c:order val="4"/>
          <c:tx>
            <c:strRef>
              <c:f>Sheet1!$H$4</c:f>
              <c:strCache>
                <c:ptCount val="1"/>
                <c:pt idx="0">
                  <c:v>はい</c:v>
                </c:pt>
              </c:strCache>
            </c:strRef>
          </c:tx>
          <c:spPr>
            <a:solidFill>
              <a:schemeClr val="accent1"/>
            </a:solidFill>
          </c:spPr>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Sheet1!$H$5:$H$11</c:f>
              <c:numCache>
                <c:formatCode>0_ </c:formatCode>
                <c:ptCount val="7"/>
                <c:pt idx="0">
                  <c:v>58</c:v>
                </c:pt>
                <c:pt idx="1">
                  <c:v>67</c:v>
                </c:pt>
                <c:pt idx="2">
                  <c:v>88</c:v>
                </c:pt>
                <c:pt idx="3">
                  <c:v>65</c:v>
                </c:pt>
                <c:pt idx="4">
                  <c:v>74</c:v>
                </c:pt>
                <c:pt idx="5">
                  <c:v>44</c:v>
                </c:pt>
                <c:pt idx="6">
                  <c:v>73</c:v>
                </c:pt>
              </c:numCache>
            </c:numRef>
          </c:val>
          <c:extLst>
            <c:ext xmlns:c16="http://schemas.microsoft.com/office/drawing/2014/chart" uri="{C3380CC4-5D6E-409C-BE32-E72D297353CC}">
              <c16:uniqueId val="{00000000-CF81-47C0-9464-6472B3A220A1}"/>
            </c:ext>
          </c:extLst>
        </c:ser>
        <c:ser>
          <c:idx val="5"/>
          <c:order val="5"/>
          <c:tx>
            <c:strRef>
              <c:f>Sheet1!$I$4</c:f>
              <c:strCache>
                <c:ptCount val="1"/>
                <c:pt idx="0">
                  <c:v>どちらかといえば
はい</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Sheet1!$I$5:$I$11</c:f>
              <c:numCache>
                <c:formatCode>General</c:formatCode>
                <c:ptCount val="7"/>
                <c:pt idx="0" formatCode="0_ ">
                  <c:v>20</c:v>
                </c:pt>
              </c:numCache>
            </c:numRef>
          </c:val>
          <c:extLst>
            <c:ext xmlns:c16="http://schemas.microsoft.com/office/drawing/2014/chart" uri="{C3380CC4-5D6E-409C-BE32-E72D297353CC}">
              <c16:uniqueId val="{00000001-CF81-47C0-9464-6472B3A220A1}"/>
            </c:ext>
          </c:extLst>
        </c:ser>
        <c:ser>
          <c:idx val="6"/>
          <c:order val="6"/>
          <c:tx>
            <c:strRef>
              <c:f>Sheet1!$J$4</c:f>
              <c:strCache>
                <c:ptCount val="1"/>
                <c:pt idx="0">
                  <c:v>どちらかといえば
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Sheet1!$J$5:$J$11</c:f>
              <c:numCache>
                <c:formatCode>General</c:formatCode>
                <c:ptCount val="7"/>
                <c:pt idx="0" formatCode="0_ ">
                  <c:v>20</c:v>
                </c:pt>
              </c:numCache>
            </c:numRef>
          </c:val>
          <c:extLst>
            <c:ext xmlns:c16="http://schemas.microsoft.com/office/drawing/2014/chart" uri="{C3380CC4-5D6E-409C-BE32-E72D297353CC}">
              <c16:uniqueId val="{00000002-CF81-47C0-9464-6472B3A220A1}"/>
            </c:ext>
          </c:extLst>
        </c:ser>
        <c:ser>
          <c:idx val="7"/>
          <c:order val="7"/>
          <c:tx>
            <c:strRef>
              <c:f>Sheet1!$K$4</c:f>
              <c:strCache>
                <c:ptCount val="1"/>
                <c:pt idx="0">
                  <c:v>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Sheet1!$K$5:$K$11</c:f>
              <c:numCache>
                <c:formatCode>0_ </c:formatCode>
                <c:ptCount val="7"/>
                <c:pt idx="0">
                  <c:v>2</c:v>
                </c:pt>
                <c:pt idx="1">
                  <c:v>33</c:v>
                </c:pt>
                <c:pt idx="2">
                  <c:v>12</c:v>
                </c:pt>
                <c:pt idx="3">
                  <c:v>35</c:v>
                </c:pt>
                <c:pt idx="4">
                  <c:v>26</c:v>
                </c:pt>
                <c:pt idx="5">
                  <c:v>56</c:v>
                </c:pt>
                <c:pt idx="6">
                  <c:v>27</c:v>
                </c:pt>
              </c:numCache>
            </c:numRef>
          </c:val>
          <c:extLst>
            <c:ext xmlns:c16="http://schemas.microsoft.com/office/drawing/2014/chart" uri="{C3380CC4-5D6E-409C-BE32-E72D297353CC}">
              <c16:uniqueId val="{00000003-CF81-47C0-9464-6472B3A220A1}"/>
            </c:ext>
          </c:extLst>
        </c:ser>
        <c:dLbls>
          <c:dLblPos val="ctr"/>
          <c:showLegendKey val="0"/>
          <c:showVal val="1"/>
          <c:showCatName val="0"/>
          <c:showSerName val="0"/>
          <c:showPercent val="0"/>
          <c:showBubbleSize val="0"/>
        </c:dLbls>
        <c:gapWidth val="90"/>
        <c:overlap val="100"/>
        <c:axId val="661226496"/>
        <c:axId val="519606208"/>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c:ext uri="{02D57815-91ED-43cb-92C2-25804820EDAC}">
                        <c15:formulaRef>
                          <c15:sqref>Sheet1!$D$5:$D$11</c15:sqref>
                        </c15:formulaRef>
                      </c:ext>
                    </c:extLst>
                    <c:numCache>
                      <c:formatCode>General</c:formatCode>
                      <c:ptCount val="7"/>
                    </c:numCache>
                  </c:numRef>
                </c:val>
                <c:extLst>
                  <c:ext xmlns:c16="http://schemas.microsoft.com/office/drawing/2014/chart" uri="{C3380CC4-5D6E-409C-BE32-E72D297353CC}">
                    <c16:uniqueId val="{00000004-CF81-47C0-9464-6472B3A220A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Sheet1!$E$5:$E$11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5-CF81-47C0-9464-6472B3A220A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Sheet1!$F$5:$F$11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6-CF81-47C0-9464-6472B3A220A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Sheet1!$G$5:$G$11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CF81-47C0-9464-6472B3A220A1}"/>
                  </c:ext>
                </c:extLst>
              </c15:ser>
            </c15:filteredBarSeries>
          </c:ext>
        </c:extLst>
      </c:barChart>
      <c:catAx>
        <c:axId val="661226496"/>
        <c:scaling>
          <c:orientation val="maxMin"/>
        </c:scaling>
        <c:delete val="0"/>
        <c:axPos val="l"/>
        <c:numFmt formatCode="General" sourceLinked="1"/>
        <c:majorTickMark val="none"/>
        <c:minorTickMark val="none"/>
        <c:tickLblPos val="nextTo"/>
        <c:txPr>
          <a:bodyPr rot="-60000000" vert="horz"/>
          <a:lstStyle/>
          <a:p>
            <a:pPr>
              <a:defRPr/>
            </a:pPr>
            <a:endParaRPr lang="ja-JP"/>
          </a:p>
        </c:txPr>
        <c:crossAx val="519606208"/>
        <c:crosses val="autoZero"/>
        <c:auto val="1"/>
        <c:lblAlgn val="ctr"/>
        <c:lblOffset val="100"/>
        <c:noMultiLvlLbl val="0"/>
      </c:catAx>
      <c:valAx>
        <c:axId val="519606208"/>
        <c:scaling>
          <c:orientation val="minMax"/>
          <c:max val="100"/>
          <c:min val="0"/>
        </c:scaling>
        <c:delete val="0"/>
        <c:axPos val="t"/>
        <c:majorGridlines/>
        <c:numFmt formatCode="0_ " sourceLinked="1"/>
        <c:majorTickMark val="none"/>
        <c:minorTickMark val="none"/>
        <c:tickLblPos val="nextTo"/>
        <c:txPr>
          <a:bodyPr rot="-60000000" vert="horz"/>
          <a:lstStyle/>
          <a:p>
            <a:pPr>
              <a:defRPr sz="1800"/>
            </a:pPr>
            <a:endParaRPr lang="ja-JP"/>
          </a:p>
        </c:txPr>
        <c:crossAx val="661226496"/>
        <c:crosses val="autoZero"/>
        <c:crossBetween val="between"/>
        <c:majorUnit val="50"/>
      </c:valAx>
    </c:plotArea>
    <c:legend>
      <c:legendPos val="b"/>
      <c:layout>
        <c:manualLayout>
          <c:xMode val="edge"/>
          <c:yMode val="edge"/>
          <c:x val="4.7484688991719023E-2"/>
          <c:y val="0.78108179816481427"/>
          <c:w val="0.95251531100828102"/>
          <c:h val="0.21891820183518573"/>
        </c:manualLayout>
      </c:layout>
      <c:overlay val="0"/>
      <c:txPr>
        <a:bodyPr rot="0" vert="horz"/>
        <a:lstStyle/>
        <a:p>
          <a:pPr>
            <a:defRPr sz="1600">
              <a:latin typeface="HGS創英角ｺﾞｼｯｸUB" panose="020B0900000000000000" pitchFamily="50" charset="-128"/>
              <a:ea typeface="HGS創英角ｺﾞｼｯｸUB" panose="020B0900000000000000" pitchFamily="50" charset="-128"/>
            </a:defRPr>
          </a:pPr>
          <a:endParaRPr lang="ja-JP"/>
        </a:p>
      </c:txPr>
    </c:legend>
    <c:plotVisOnly val="1"/>
    <c:dispBlanksAs val="gap"/>
    <c:showDLblsOverMax val="0"/>
  </c:chart>
  <c:txPr>
    <a:bodyPr/>
    <a:lstStyle/>
    <a:p>
      <a:pPr>
        <a:defRPr>
          <a:latin typeface="ＭＳ 明朝" panose="02020609040205080304" pitchFamily="17" charset="-128"/>
          <a:ea typeface="ＭＳ 明朝" panose="02020609040205080304" pitchFamily="17" charset="-128"/>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7913458118505"/>
          <c:y val="0.31142249391350041"/>
          <c:w val="0.78039910820916025"/>
          <c:h val="0.46396896040168895"/>
        </c:manualLayout>
      </c:layout>
      <c:barChart>
        <c:barDir val="bar"/>
        <c:grouping val="stacked"/>
        <c:varyColors val="0"/>
        <c:ser>
          <c:idx val="4"/>
          <c:order val="4"/>
          <c:tx>
            <c:strRef>
              <c:f>Sheet1!$H$4</c:f>
              <c:strCache>
                <c:ptCount val="1"/>
                <c:pt idx="0">
                  <c:v>はい</c:v>
                </c:pt>
              </c:strCache>
            </c:strRef>
          </c:tx>
          <c:spPr>
            <a:solidFill>
              <a:schemeClr val="accent1"/>
            </a:solidFill>
          </c:spPr>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Sheet1!$H$5:$H$11</c:f>
              <c:numCache>
                <c:formatCode>0_ </c:formatCode>
                <c:ptCount val="7"/>
                <c:pt idx="0">
                  <c:v>69</c:v>
                </c:pt>
                <c:pt idx="1">
                  <c:v>69</c:v>
                </c:pt>
                <c:pt idx="2">
                  <c:v>94</c:v>
                </c:pt>
                <c:pt idx="3">
                  <c:v>81</c:v>
                </c:pt>
                <c:pt idx="4">
                  <c:v>88</c:v>
                </c:pt>
                <c:pt idx="5">
                  <c:v>69</c:v>
                </c:pt>
                <c:pt idx="6">
                  <c:v>78</c:v>
                </c:pt>
              </c:numCache>
            </c:numRef>
          </c:val>
          <c:extLst>
            <c:ext xmlns:c16="http://schemas.microsoft.com/office/drawing/2014/chart" uri="{C3380CC4-5D6E-409C-BE32-E72D297353CC}">
              <c16:uniqueId val="{00000000-AF12-4615-92B2-C3B0CF5B3A6C}"/>
            </c:ext>
          </c:extLst>
        </c:ser>
        <c:ser>
          <c:idx val="5"/>
          <c:order val="5"/>
          <c:tx>
            <c:strRef>
              <c:f>Sheet1!$I$4</c:f>
              <c:strCache>
                <c:ptCount val="1"/>
                <c:pt idx="0">
                  <c:v>どちらかといえば
はい</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Sheet1!$I$5:$I$11</c:f>
              <c:numCache>
                <c:formatCode>General</c:formatCode>
                <c:ptCount val="7"/>
                <c:pt idx="0" formatCode="0_ ">
                  <c:v>18</c:v>
                </c:pt>
              </c:numCache>
            </c:numRef>
          </c:val>
          <c:extLst>
            <c:ext xmlns:c16="http://schemas.microsoft.com/office/drawing/2014/chart" uri="{C3380CC4-5D6E-409C-BE32-E72D297353CC}">
              <c16:uniqueId val="{00000001-AF12-4615-92B2-C3B0CF5B3A6C}"/>
            </c:ext>
          </c:extLst>
        </c:ser>
        <c:ser>
          <c:idx val="6"/>
          <c:order val="6"/>
          <c:tx>
            <c:strRef>
              <c:f>Sheet1!$J$4</c:f>
              <c:strCache>
                <c:ptCount val="1"/>
                <c:pt idx="0">
                  <c:v>どちらかといえば
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Sheet1!$J$5:$J$11</c:f>
              <c:numCache>
                <c:formatCode>General</c:formatCode>
                <c:ptCount val="7"/>
                <c:pt idx="0" formatCode="0_ ">
                  <c:v>10</c:v>
                </c:pt>
              </c:numCache>
            </c:numRef>
          </c:val>
          <c:extLst>
            <c:ext xmlns:c16="http://schemas.microsoft.com/office/drawing/2014/chart" uri="{C3380CC4-5D6E-409C-BE32-E72D297353CC}">
              <c16:uniqueId val="{00000002-AF12-4615-92B2-C3B0CF5B3A6C}"/>
            </c:ext>
          </c:extLst>
        </c:ser>
        <c:ser>
          <c:idx val="7"/>
          <c:order val="7"/>
          <c:tx>
            <c:strRef>
              <c:f>Sheet1!$K$4</c:f>
              <c:strCache>
                <c:ptCount val="1"/>
                <c:pt idx="0">
                  <c:v>いいえ</c:v>
                </c:pt>
              </c:strCache>
            </c:strRef>
          </c:tx>
          <c:invertIfNegative val="0"/>
          <c:dLbls>
            <c:spPr>
              <a:noFill/>
              <a:ln>
                <a:noFill/>
              </a:ln>
              <a:effectLst/>
            </c:spPr>
            <c:txPr>
              <a:bodyPr rot="0" vert="horz"/>
              <a:lstStyle/>
              <a:p>
                <a:pPr>
                  <a:defRPr sz="1800">
                    <a:latin typeface="HGS創英角ｺﾞｼｯｸUB" panose="020B0900000000000000" pitchFamily="50" charset="-128"/>
                    <a:ea typeface="HGS創英角ｺﾞｼｯｸUB" panose="020B09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Sheet1!$C$5:$C$11</c:f>
              <c:strCache>
                <c:ptCount val="7"/>
                <c:pt idx="0">
                  <c:v>Ⅰ</c:v>
                </c:pt>
                <c:pt idx="1">
                  <c:v>Ⅱ</c:v>
                </c:pt>
                <c:pt idx="2">
                  <c:v>Ⅲ</c:v>
                </c:pt>
                <c:pt idx="3">
                  <c:v>Ⅳ‐①</c:v>
                </c:pt>
                <c:pt idx="4">
                  <c:v>Ⅳ‐②</c:v>
                </c:pt>
                <c:pt idx="5">
                  <c:v>Ⅳ‐③</c:v>
                </c:pt>
                <c:pt idx="6">
                  <c:v>Ⅳ‐④</c:v>
                </c:pt>
              </c:strCache>
            </c:strRef>
          </c:cat>
          <c:val>
            <c:numRef>
              <c:f>Sheet1!$K$5:$K$11</c:f>
              <c:numCache>
                <c:formatCode>0_ </c:formatCode>
                <c:ptCount val="7"/>
                <c:pt idx="0">
                  <c:v>3</c:v>
                </c:pt>
                <c:pt idx="1">
                  <c:v>31</c:v>
                </c:pt>
                <c:pt idx="2">
                  <c:v>6</c:v>
                </c:pt>
                <c:pt idx="3">
                  <c:v>19</c:v>
                </c:pt>
                <c:pt idx="4">
                  <c:v>12</c:v>
                </c:pt>
                <c:pt idx="5">
                  <c:v>31</c:v>
                </c:pt>
                <c:pt idx="6">
                  <c:v>22</c:v>
                </c:pt>
              </c:numCache>
            </c:numRef>
          </c:val>
          <c:extLst>
            <c:ext xmlns:c16="http://schemas.microsoft.com/office/drawing/2014/chart" uri="{C3380CC4-5D6E-409C-BE32-E72D297353CC}">
              <c16:uniqueId val="{00000003-AF12-4615-92B2-C3B0CF5B3A6C}"/>
            </c:ext>
          </c:extLst>
        </c:ser>
        <c:dLbls>
          <c:dLblPos val="ctr"/>
          <c:showLegendKey val="0"/>
          <c:showVal val="1"/>
          <c:showCatName val="0"/>
          <c:showSerName val="0"/>
          <c:showPercent val="0"/>
          <c:showBubbleSize val="0"/>
        </c:dLbls>
        <c:gapWidth val="90"/>
        <c:overlap val="100"/>
        <c:axId val="520215040"/>
        <c:axId val="519607936"/>
        <c:extLst>
          <c:ext xmlns:c15="http://schemas.microsoft.com/office/drawing/2012/chart" uri="{02D57815-91ED-43cb-92C2-25804820EDAC}">
            <c15:filteredBarSeries>
              <c15:ser>
                <c:idx val="0"/>
                <c:order val="0"/>
                <c:tx>
                  <c:strRef>
                    <c:extLst>
                      <c:ext uri="{02D57815-91ED-43cb-92C2-25804820EDAC}">
                        <c15:formulaRef>
                          <c15:sqref>Sheet1!$D$4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c:ext uri="{02D57815-91ED-43cb-92C2-25804820EDAC}">
                        <c15:formulaRef>
                          <c15:sqref>Sheet1!$D$5:$D$11</c15:sqref>
                        </c15:formulaRef>
                      </c:ext>
                    </c:extLst>
                    <c:numCache>
                      <c:formatCode>General</c:formatCode>
                      <c:ptCount val="7"/>
                    </c:numCache>
                  </c:numRef>
                </c:val>
                <c:extLst>
                  <c:ext xmlns:c16="http://schemas.microsoft.com/office/drawing/2014/chart" uri="{C3380CC4-5D6E-409C-BE32-E72D297353CC}">
                    <c16:uniqueId val="{00000004-AF12-4615-92B2-C3B0CF5B3A6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Sheet1!$E$5:$E$11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5-AF12-4615-92B2-C3B0CF5B3A6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Sheet1!$F$5:$F$11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6-AF12-4615-92B2-C3B0CF5B3A6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Sheet1!$C$5:$C$11</c15:sqref>
                        </c15:formulaRef>
                      </c:ext>
                    </c:extLst>
                    <c:strCache>
                      <c:ptCount val="7"/>
                      <c:pt idx="0">
                        <c:v>Ⅰ</c:v>
                      </c:pt>
                      <c:pt idx="1">
                        <c:v>Ⅱ</c:v>
                      </c:pt>
                      <c:pt idx="2">
                        <c:v>Ⅲ</c:v>
                      </c:pt>
                      <c:pt idx="3">
                        <c:v>Ⅳ‐①</c:v>
                      </c:pt>
                      <c:pt idx="4">
                        <c:v>Ⅳ‐②</c:v>
                      </c:pt>
                      <c:pt idx="5">
                        <c:v>Ⅳ‐③</c:v>
                      </c:pt>
                      <c:pt idx="6">
                        <c:v>Ⅳ‐④</c:v>
                      </c:pt>
                    </c:strCache>
                  </c:strRef>
                </c:cat>
                <c:val>
                  <c:numRef>
                    <c:extLst xmlns:c15="http://schemas.microsoft.com/office/drawing/2012/chart">
                      <c:ext xmlns:c15="http://schemas.microsoft.com/office/drawing/2012/chart" uri="{02D57815-91ED-43cb-92C2-25804820EDAC}">
                        <c15:formulaRef>
                          <c15:sqref>Sheet1!$G$5:$G$11</c15:sqref>
                        </c15:formulaRef>
                      </c:ext>
                    </c:extLst>
                    <c:numCache>
                      <c:formatCode>General</c:formatCode>
                      <c:ptCount val="7"/>
                    </c:numCache>
                  </c:numRef>
                </c:val>
                <c:extLst xmlns:c15="http://schemas.microsoft.com/office/drawing/2012/chart">
                  <c:ext xmlns:c16="http://schemas.microsoft.com/office/drawing/2014/chart" uri="{C3380CC4-5D6E-409C-BE32-E72D297353CC}">
                    <c16:uniqueId val="{00000007-AF12-4615-92B2-C3B0CF5B3A6C}"/>
                  </c:ext>
                </c:extLst>
              </c15:ser>
            </c15:filteredBarSeries>
          </c:ext>
        </c:extLst>
      </c:barChart>
      <c:catAx>
        <c:axId val="520215040"/>
        <c:scaling>
          <c:orientation val="maxMin"/>
        </c:scaling>
        <c:delete val="0"/>
        <c:axPos val="l"/>
        <c:numFmt formatCode="General" sourceLinked="1"/>
        <c:majorTickMark val="none"/>
        <c:minorTickMark val="none"/>
        <c:tickLblPos val="nextTo"/>
        <c:txPr>
          <a:bodyPr rot="-60000000" vert="horz"/>
          <a:lstStyle/>
          <a:p>
            <a:pPr>
              <a:defRPr/>
            </a:pPr>
            <a:endParaRPr lang="ja-JP"/>
          </a:p>
        </c:txPr>
        <c:crossAx val="519607936"/>
        <c:crosses val="autoZero"/>
        <c:auto val="1"/>
        <c:lblAlgn val="ctr"/>
        <c:lblOffset val="100"/>
        <c:noMultiLvlLbl val="0"/>
      </c:catAx>
      <c:valAx>
        <c:axId val="519607936"/>
        <c:scaling>
          <c:orientation val="minMax"/>
          <c:max val="100"/>
          <c:min val="0"/>
        </c:scaling>
        <c:delete val="0"/>
        <c:axPos val="t"/>
        <c:majorGridlines/>
        <c:numFmt formatCode="0_ " sourceLinked="1"/>
        <c:majorTickMark val="none"/>
        <c:minorTickMark val="none"/>
        <c:tickLblPos val="nextTo"/>
        <c:txPr>
          <a:bodyPr rot="-60000000" vert="horz"/>
          <a:lstStyle/>
          <a:p>
            <a:pPr>
              <a:defRPr sz="1800"/>
            </a:pPr>
            <a:endParaRPr lang="ja-JP"/>
          </a:p>
        </c:txPr>
        <c:crossAx val="520215040"/>
        <c:crosses val="autoZero"/>
        <c:crossBetween val="between"/>
        <c:majorUnit val="50"/>
      </c:valAx>
    </c:plotArea>
    <c:legend>
      <c:legendPos val="b"/>
      <c:layout>
        <c:manualLayout>
          <c:xMode val="edge"/>
          <c:yMode val="edge"/>
          <c:x val="2.893499331953317E-2"/>
          <c:y val="0.79528113038735193"/>
          <c:w val="0.92158137913739091"/>
          <c:h val="0.18489204266425352"/>
        </c:manualLayout>
      </c:layout>
      <c:overlay val="0"/>
      <c:txPr>
        <a:bodyPr rot="0" vert="horz"/>
        <a:lstStyle/>
        <a:p>
          <a:pPr>
            <a:defRPr sz="1600">
              <a:latin typeface="HGS創英角ｺﾞｼｯｸUB" panose="020B0900000000000000" pitchFamily="50" charset="-128"/>
              <a:ea typeface="HGS創英角ｺﾞｼｯｸUB" panose="020B0900000000000000" pitchFamily="50" charset="-128"/>
            </a:defRPr>
          </a:pPr>
          <a:endParaRPr lang="ja-JP"/>
        </a:p>
      </c:txPr>
    </c:legend>
    <c:plotVisOnly val="1"/>
    <c:dispBlanksAs val="gap"/>
    <c:showDLblsOverMax val="0"/>
  </c:chart>
  <c:txPr>
    <a:bodyPr/>
    <a:lstStyle/>
    <a:p>
      <a:pPr>
        <a:defRPr>
          <a:latin typeface="ＭＳ 明朝" panose="02020609040205080304" pitchFamily="17" charset="-128"/>
          <a:ea typeface="ＭＳ 明朝" panose="02020609040205080304" pitchFamily="17" charset="-128"/>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b="1">
                <a:latin typeface="HGS創英角ｺﾞｼｯｸUB" panose="020B0900000000000000" pitchFamily="50" charset="-128"/>
                <a:ea typeface="HGS創英角ｺﾞｼｯｸUB" panose="020B0900000000000000" pitchFamily="50" charset="-128"/>
              </a:defRPr>
            </a:pPr>
            <a:r>
              <a:rPr lang="ja-JP" altLang="en-US" sz="2400" b="1" dirty="0">
                <a:latin typeface="HGS創英角ｺﾞｼｯｸUB" panose="020B0900000000000000" pitchFamily="50" charset="-128"/>
                <a:ea typeface="HGS創英角ｺﾞｼｯｸUB" panose="020B0900000000000000" pitchFamily="50" charset="-128"/>
              </a:rPr>
              <a:t>平成</a:t>
            </a:r>
            <a:r>
              <a:rPr lang="en-US" altLang="ja-JP" sz="2400" b="1" dirty="0">
                <a:latin typeface="HGS創英角ｺﾞｼｯｸUB" panose="020B0900000000000000" pitchFamily="50" charset="-128"/>
                <a:ea typeface="HGS創英角ｺﾞｼｯｸUB" panose="020B0900000000000000" pitchFamily="50" charset="-128"/>
              </a:rPr>
              <a:t>30</a:t>
            </a:r>
            <a:r>
              <a:rPr lang="ja-JP" altLang="en-US" sz="2400" b="1" dirty="0">
                <a:latin typeface="HGS創英角ｺﾞｼｯｸUB" panose="020B0900000000000000" pitchFamily="50" charset="-128"/>
                <a:ea typeface="HGS創英角ｺﾞｼｯｸUB" panose="020B0900000000000000" pitchFamily="50" charset="-128"/>
              </a:rPr>
              <a:t>年度</a:t>
            </a:r>
            <a:endParaRPr lang="ja-JP" sz="2400" b="1" dirty="0">
              <a:latin typeface="HGS創英角ｺﾞｼｯｸUB" panose="020B0900000000000000" pitchFamily="50" charset="-128"/>
              <a:ea typeface="HGS創英角ｺﾞｼｯｸUB" panose="020B0900000000000000" pitchFamily="50" charset="-128"/>
            </a:endParaRPr>
          </a:p>
        </c:rich>
      </c:tx>
      <c:layout>
        <c:manualLayout>
          <c:xMode val="edge"/>
          <c:yMode val="edge"/>
          <c:x val="0.32316719032605068"/>
          <c:y val="5.6416675144354278E-2"/>
        </c:manualLayout>
      </c:layout>
      <c:overlay val="0"/>
    </c:title>
    <c:autoTitleDeleted val="0"/>
    <c:plotArea>
      <c:layout/>
      <c:barChart>
        <c:barDir val="bar"/>
        <c:grouping val="stacked"/>
        <c:varyColors val="0"/>
        <c:ser>
          <c:idx val="5"/>
          <c:order val="5"/>
          <c:tx>
            <c:strRef>
              <c:f>Sheet2!$I$4</c:f>
              <c:strCache>
                <c:ptCount val="1"/>
                <c:pt idx="0">
                  <c:v>はい</c:v>
                </c:pt>
              </c:strCache>
            </c:strRef>
          </c:tx>
          <c:spPr>
            <a:solidFill>
              <a:schemeClr val="accent1"/>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Sheet2!$I$5:$I$7</c:f>
              <c:numCache>
                <c:formatCode>0_ </c:formatCode>
                <c:ptCount val="3"/>
                <c:pt idx="0">
                  <c:v>84</c:v>
                </c:pt>
                <c:pt idx="1">
                  <c:v>97</c:v>
                </c:pt>
                <c:pt idx="2">
                  <c:v>72</c:v>
                </c:pt>
              </c:numCache>
            </c:numRef>
          </c:val>
          <c:extLst>
            <c:ext xmlns:c16="http://schemas.microsoft.com/office/drawing/2014/chart" uri="{C3380CC4-5D6E-409C-BE32-E72D297353CC}">
              <c16:uniqueId val="{00000000-6239-4401-BEB6-CA220231C401}"/>
            </c:ext>
          </c:extLst>
        </c:ser>
        <c:ser>
          <c:idx val="6"/>
          <c:order val="6"/>
          <c:tx>
            <c:strRef>
              <c:f>Sheet2!$J$4</c:f>
              <c:strCache>
                <c:ptCount val="1"/>
                <c:pt idx="0">
                  <c:v>どちらかといえば
はい</c:v>
                </c:pt>
              </c:strCache>
            </c:strRef>
          </c:tx>
          <c:spPr>
            <a:solidFill>
              <a:schemeClr val="accent6"/>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Sheet2!$J$5:$J$7</c:f>
              <c:numCache>
                <c:formatCode>0_ </c:formatCode>
                <c:ptCount val="3"/>
                <c:pt idx="0">
                  <c:v>12</c:v>
                </c:pt>
                <c:pt idx="1">
                  <c:v>3</c:v>
                </c:pt>
                <c:pt idx="2">
                  <c:v>13</c:v>
                </c:pt>
              </c:numCache>
            </c:numRef>
          </c:val>
          <c:extLst>
            <c:ext xmlns:c16="http://schemas.microsoft.com/office/drawing/2014/chart" uri="{C3380CC4-5D6E-409C-BE32-E72D297353CC}">
              <c16:uniqueId val="{00000001-6239-4401-BEB6-CA220231C401}"/>
            </c:ext>
          </c:extLst>
        </c:ser>
        <c:ser>
          <c:idx val="7"/>
          <c:order val="7"/>
          <c:tx>
            <c:strRef>
              <c:f>Sheet2!$K$4</c:f>
              <c:strCache>
                <c:ptCount val="1"/>
                <c:pt idx="0">
                  <c:v>どちらかといえば
いいえ</c:v>
                </c:pt>
              </c:strCache>
            </c:strRef>
          </c:tx>
          <c:spPr>
            <a:solidFill>
              <a:schemeClr val="accent1">
                <a:lumMod val="60000"/>
                <a:lumOff val="40000"/>
              </a:schemeClr>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Sheet2!$K$5:$K$7</c:f>
              <c:numCache>
                <c:formatCode>General</c:formatCode>
                <c:ptCount val="3"/>
                <c:pt idx="0" formatCode="0_ ">
                  <c:v>4</c:v>
                </c:pt>
                <c:pt idx="2" formatCode="0_ ">
                  <c:v>13</c:v>
                </c:pt>
              </c:numCache>
            </c:numRef>
          </c:val>
          <c:extLst>
            <c:ext xmlns:c16="http://schemas.microsoft.com/office/drawing/2014/chart" uri="{C3380CC4-5D6E-409C-BE32-E72D297353CC}">
              <c16:uniqueId val="{00000002-6239-4401-BEB6-CA220231C401}"/>
            </c:ext>
          </c:extLst>
        </c:ser>
        <c:ser>
          <c:idx val="8"/>
          <c:order val="8"/>
          <c:tx>
            <c:strRef>
              <c:f>Sheet2!$L$4</c:f>
              <c:strCache>
                <c:ptCount val="1"/>
                <c:pt idx="0">
                  <c:v>いいえ</c:v>
                </c:pt>
              </c:strCache>
            </c:strRef>
          </c:tx>
          <c:spPr>
            <a:solidFill>
              <a:schemeClr val="accent2">
                <a:lumMod val="60000"/>
                <a:lumOff val="40000"/>
              </a:schemeClr>
            </a:solidFill>
          </c:spPr>
          <c:invertIfNegative val="0"/>
          <c:dLbls>
            <c:dLbl>
              <c:idx val="2"/>
              <c:layout>
                <c:manualLayout>
                  <c:x val="-3.6055525509284298E-3"/>
                  <c:y val="5.59035551865920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4422210203713719E-2"/>
                      <c:h val="5.5378061767838126E-2"/>
                    </c:manualLayout>
                  </c15:layout>
                </c:ext>
                <c:ext xmlns:c16="http://schemas.microsoft.com/office/drawing/2014/chart" uri="{C3380CC4-5D6E-409C-BE32-E72D297353CC}">
                  <c16:uniqueId val="{00000003-6239-4401-BEB6-CA220231C401}"/>
                </c:ext>
              </c:extLst>
            </c:dLbl>
            <c:spPr>
              <a:solidFill>
                <a:schemeClr val="accent2">
                  <a:lumMod val="60000"/>
                  <a:lumOff val="40000"/>
                </a:schemeClr>
              </a:solid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Sheet2!$L$5:$L$7</c:f>
              <c:numCache>
                <c:formatCode>General</c:formatCode>
                <c:ptCount val="3"/>
                <c:pt idx="2" formatCode="0_ ">
                  <c:v>2</c:v>
                </c:pt>
              </c:numCache>
            </c:numRef>
          </c:val>
          <c:extLst>
            <c:ext xmlns:c16="http://schemas.microsoft.com/office/drawing/2014/chart" uri="{C3380CC4-5D6E-409C-BE32-E72D297353CC}">
              <c16:uniqueId val="{00000004-6239-4401-BEB6-CA220231C401}"/>
            </c:ext>
          </c:extLst>
        </c:ser>
        <c:dLbls>
          <c:dLblPos val="ctr"/>
          <c:showLegendKey val="0"/>
          <c:showVal val="1"/>
          <c:showCatName val="0"/>
          <c:showSerName val="0"/>
          <c:showPercent val="0"/>
          <c:showBubbleSize val="0"/>
        </c:dLbls>
        <c:gapWidth val="150"/>
        <c:overlap val="100"/>
        <c:axId val="520275456"/>
        <c:axId val="514893504"/>
        <c:extLst>
          <c:ext xmlns:c15="http://schemas.microsoft.com/office/drawing/2012/chart" uri="{02D57815-91ED-43cb-92C2-25804820EDAC}">
            <c15:filteredBarSeries>
              <c15:ser>
                <c:idx val="0"/>
                <c:order val="0"/>
                <c:tx>
                  <c:strRef>
                    <c:extLst>
                      <c:ext uri="{02D57815-91ED-43cb-92C2-25804820EDAC}">
                        <c15:formulaRef>
                          <c15:sqref>Sheet2!$D$4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Sheet2!$C$5:$C$7</c15:sqref>
                        </c15:formulaRef>
                      </c:ext>
                    </c:extLst>
                    <c:strCache>
                      <c:ptCount val="3"/>
                      <c:pt idx="0">
                        <c:v>Ⅰ</c:v>
                      </c:pt>
                      <c:pt idx="1">
                        <c:v>Ⅲ</c:v>
                      </c:pt>
                      <c:pt idx="2">
                        <c:v>Ⅳ</c:v>
                      </c:pt>
                    </c:strCache>
                  </c:strRef>
                </c:cat>
                <c:val>
                  <c:numRef>
                    <c:extLst>
                      <c:ext uri="{02D57815-91ED-43cb-92C2-25804820EDAC}">
                        <c15:formulaRef>
                          <c15:sqref>Sheet2!$D$5:$D$7</c15:sqref>
                        </c15:formulaRef>
                      </c:ext>
                    </c:extLst>
                    <c:numCache>
                      <c:formatCode>General</c:formatCode>
                      <c:ptCount val="3"/>
                    </c:numCache>
                  </c:numRef>
                </c:val>
                <c:extLst>
                  <c:ext xmlns:c16="http://schemas.microsoft.com/office/drawing/2014/chart" uri="{C3380CC4-5D6E-409C-BE32-E72D297353CC}">
                    <c16:uniqueId val="{00000005-6239-4401-BEB6-CA220231C40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Sheet2!$E$5:$E$7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6-6239-4401-BEB6-CA220231C40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Sheet2!$F$5:$F$7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7-6239-4401-BEB6-CA220231C40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Sheet2!$G$5:$G$7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6239-4401-BEB6-CA220231C40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Sheet2!$H$4</c15:sqref>
                        </c15:formulaRef>
                      </c:ext>
                    </c:extLst>
                    <c:strCache>
                      <c:ptCount val="1"/>
                    </c:strCache>
                  </c:strRef>
                </c:tx>
                <c:spPr>
                  <a:solidFill>
                    <a:schemeClr val="dk1">
                      <a:tint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Sheet2!$H$5:$H$7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9-6239-4401-BEB6-CA220231C401}"/>
                  </c:ext>
                </c:extLst>
              </c15:ser>
            </c15:filteredBarSeries>
          </c:ext>
        </c:extLst>
      </c:barChart>
      <c:catAx>
        <c:axId val="520275456"/>
        <c:scaling>
          <c:orientation val="maxMin"/>
        </c:scaling>
        <c:delete val="0"/>
        <c:axPos val="l"/>
        <c:numFmt formatCode="General" sourceLinked="1"/>
        <c:majorTickMark val="none"/>
        <c:minorTickMark val="none"/>
        <c:tickLblPos val="nextTo"/>
        <c:txPr>
          <a:bodyPr rot="-60000000" vert="horz"/>
          <a:lstStyle/>
          <a:p>
            <a:pPr>
              <a:defRPr sz="1000"/>
            </a:pPr>
            <a:endParaRPr lang="ja-JP"/>
          </a:p>
        </c:txPr>
        <c:crossAx val="514893504"/>
        <c:crosses val="autoZero"/>
        <c:auto val="1"/>
        <c:lblAlgn val="ctr"/>
        <c:lblOffset val="100"/>
        <c:noMultiLvlLbl val="0"/>
      </c:catAx>
      <c:valAx>
        <c:axId val="514893504"/>
        <c:scaling>
          <c:orientation val="minMax"/>
          <c:max val="100"/>
        </c:scaling>
        <c:delete val="0"/>
        <c:axPos val="t"/>
        <c:majorGridlines/>
        <c:numFmt formatCode="0_ " sourceLinked="1"/>
        <c:majorTickMark val="none"/>
        <c:minorTickMark val="none"/>
        <c:tickLblPos val="high"/>
        <c:txPr>
          <a:bodyPr rot="-60000000" vert="horz"/>
          <a:lstStyle/>
          <a:p>
            <a:pPr>
              <a:defRPr sz="1000"/>
            </a:pPr>
            <a:endParaRPr lang="ja-JP"/>
          </a:p>
        </c:txPr>
        <c:crossAx val="520275456"/>
        <c:crosses val="autoZero"/>
        <c:crossBetween val="between"/>
        <c:majorUnit val="50"/>
      </c:valAx>
    </c:plotArea>
    <c:legend>
      <c:legendPos val="b"/>
      <c:overlay val="0"/>
      <c:txPr>
        <a:bodyPr rot="0" vert="horz"/>
        <a:lstStyle/>
        <a:p>
          <a:pPr>
            <a:defRPr sz="1400">
              <a:latin typeface="HGP創英角ｺﾞｼｯｸUB" panose="020B0400000000000000" pitchFamily="34" charset="-128"/>
              <a:ea typeface="HGP創英角ｺﾞｼｯｸUB" panose="020B0400000000000000" pitchFamily="34" charset="-128"/>
            </a:defRPr>
          </a:pPr>
          <a:endParaRPr lang="ja-JP"/>
        </a:p>
      </c:txPr>
    </c:legend>
    <c:plotVisOnly val="1"/>
    <c:dispBlanksAs val="gap"/>
    <c:showDLblsOverMax val="0"/>
  </c:chart>
  <c:txPr>
    <a:bodyPr/>
    <a:lstStyle/>
    <a:p>
      <a:pPr>
        <a:defRPr sz="600">
          <a:latin typeface="ＭＳ 明朝" panose="02020609040205080304" pitchFamily="17" charset="-128"/>
          <a:ea typeface="ＭＳ 明朝" panose="02020609040205080304" pitchFamily="17"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b="1">
                <a:latin typeface="HGS創英角ｺﾞｼｯｸUB" panose="020B0900000000000000" pitchFamily="50" charset="-128"/>
                <a:ea typeface="HGS創英角ｺﾞｼｯｸUB" panose="020B0900000000000000" pitchFamily="50" charset="-128"/>
              </a:defRPr>
            </a:pPr>
            <a:r>
              <a:rPr lang="ja-JP" altLang="en-US" sz="2400" b="1" dirty="0">
                <a:latin typeface="HGS創英角ｺﾞｼｯｸUB" panose="020B0900000000000000" pitchFamily="50" charset="-128"/>
                <a:ea typeface="HGS創英角ｺﾞｼｯｸUB" panose="020B0900000000000000" pitchFamily="50" charset="-128"/>
              </a:rPr>
              <a:t>令和元年度</a:t>
            </a:r>
            <a:endParaRPr lang="ja-JP" sz="2400" b="1" dirty="0">
              <a:latin typeface="HGS創英角ｺﾞｼｯｸUB" panose="020B0900000000000000" pitchFamily="50" charset="-128"/>
              <a:ea typeface="HGS創英角ｺﾞｼｯｸUB" panose="020B0900000000000000" pitchFamily="50" charset="-128"/>
            </a:endParaRPr>
          </a:p>
        </c:rich>
      </c:tx>
      <c:layout>
        <c:manualLayout>
          <c:xMode val="edge"/>
          <c:yMode val="edge"/>
          <c:x val="0.33434117942703973"/>
          <c:y val="2.5320707672504498E-2"/>
        </c:manualLayout>
      </c:layout>
      <c:overlay val="0"/>
    </c:title>
    <c:autoTitleDeleted val="0"/>
    <c:plotArea>
      <c:layout/>
      <c:barChart>
        <c:barDir val="bar"/>
        <c:grouping val="stacked"/>
        <c:varyColors val="0"/>
        <c:ser>
          <c:idx val="5"/>
          <c:order val="5"/>
          <c:tx>
            <c:strRef>
              <c:f>Sheet2!$I$4</c:f>
              <c:strCache>
                <c:ptCount val="1"/>
                <c:pt idx="0">
                  <c:v>はい</c:v>
                </c:pt>
              </c:strCache>
            </c:strRef>
          </c:tx>
          <c:spPr>
            <a:solidFill>
              <a:schemeClr val="accent1"/>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Sheet2!$I$5:$I$7</c:f>
              <c:numCache>
                <c:formatCode>0_ </c:formatCode>
                <c:ptCount val="3"/>
                <c:pt idx="0">
                  <c:v>90</c:v>
                </c:pt>
                <c:pt idx="1">
                  <c:v>97</c:v>
                </c:pt>
                <c:pt idx="2">
                  <c:v>89</c:v>
                </c:pt>
              </c:numCache>
            </c:numRef>
          </c:val>
          <c:extLst>
            <c:ext xmlns:c16="http://schemas.microsoft.com/office/drawing/2014/chart" uri="{C3380CC4-5D6E-409C-BE32-E72D297353CC}">
              <c16:uniqueId val="{00000000-0673-4552-9863-2AF73B31E7E1}"/>
            </c:ext>
          </c:extLst>
        </c:ser>
        <c:ser>
          <c:idx val="6"/>
          <c:order val="6"/>
          <c:tx>
            <c:strRef>
              <c:f>Sheet2!$J$4</c:f>
              <c:strCache>
                <c:ptCount val="1"/>
                <c:pt idx="0">
                  <c:v>どちらかといえば
はい</c:v>
                </c:pt>
              </c:strCache>
            </c:strRef>
          </c:tx>
          <c:spPr>
            <a:solidFill>
              <a:schemeClr val="accent6"/>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Sheet2!$J$5:$J$7</c:f>
              <c:numCache>
                <c:formatCode>0_ </c:formatCode>
                <c:ptCount val="3"/>
                <c:pt idx="0">
                  <c:v>7</c:v>
                </c:pt>
                <c:pt idx="1">
                  <c:v>3</c:v>
                </c:pt>
                <c:pt idx="2">
                  <c:v>6</c:v>
                </c:pt>
              </c:numCache>
            </c:numRef>
          </c:val>
          <c:extLst>
            <c:ext xmlns:c16="http://schemas.microsoft.com/office/drawing/2014/chart" uri="{C3380CC4-5D6E-409C-BE32-E72D297353CC}">
              <c16:uniqueId val="{00000001-0673-4552-9863-2AF73B31E7E1}"/>
            </c:ext>
          </c:extLst>
        </c:ser>
        <c:ser>
          <c:idx val="7"/>
          <c:order val="7"/>
          <c:tx>
            <c:strRef>
              <c:f>Sheet2!$K$4</c:f>
              <c:strCache>
                <c:ptCount val="1"/>
                <c:pt idx="0">
                  <c:v>どちらかといえば
いいえ</c:v>
                </c:pt>
              </c:strCache>
            </c:strRef>
          </c:tx>
          <c:spPr>
            <a:solidFill>
              <a:schemeClr val="accent1">
                <a:lumMod val="40000"/>
                <a:lumOff val="60000"/>
              </a:schemeClr>
            </a:solidFill>
          </c:spPr>
          <c:invertIfNegative val="0"/>
          <c:dLbls>
            <c:dLbl>
              <c:idx val="2"/>
              <c:layout>
                <c:manualLayout>
                  <c:x val="-1.8027762754643472E-3"/>
                  <c:y val="-7.098633437593464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7041644131963222E-2"/>
                      <c:h val="5.4668086616968405E-2"/>
                    </c:manualLayout>
                  </c15:layout>
                </c:ext>
                <c:ext xmlns:c16="http://schemas.microsoft.com/office/drawing/2014/chart" uri="{C3380CC4-5D6E-409C-BE32-E72D297353CC}">
                  <c16:uniqueId val="{00000002-0673-4552-9863-2AF73B31E7E1}"/>
                </c:ext>
              </c:extLst>
            </c:dLbl>
            <c:spPr>
              <a:solidFill>
                <a:schemeClr val="accent1">
                  <a:lumMod val="40000"/>
                  <a:lumOff val="60000"/>
                </a:schemeClr>
              </a:solid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Sheet2!$K$5:$K$7</c:f>
              <c:numCache>
                <c:formatCode>General</c:formatCode>
                <c:ptCount val="3"/>
                <c:pt idx="0" formatCode="0_ ">
                  <c:v>1</c:v>
                </c:pt>
                <c:pt idx="2" formatCode="0_ ">
                  <c:v>4</c:v>
                </c:pt>
              </c:numCache>
            </c:numRef>
          </c:val>
          <c:extLst>
            <c:ext xmlns:c16="http://schemas.microsoft.com/office/drawing/2014/chart" uri="{C3380CC4-5D6E-409C-BE32-E72D297353CC}">
              <c16:uniqueId val="{00000003-0673-4552-9863-2AF73B31E7E1}"/>
            </c:ext>
          </c:extLst>
        </c:ser>
        <c:ser>
          <c:idx val="8"/>
          <c:order val="8"/>
          <c:tx>
            <c:strRef>
              <c:f>Sheet2!$L$4</c:f>
              <c:strCache>
                <c:ptCount val="1"/>
                <c:pt idx="0">
                  <c:v>いいえ</c:v>
                </c:pt>
              </c:strCache>
            </c:strRef>
          </c:tx>
          <c:spPr>
            <a:solidFill>
              <a:schemeClr val="accent2">
                <a:lumMod val="60000"/>
                <a:lumOff val="40000"/>
              </a:schemeClr>
            </a:solidFill>
          </c:spPr>
          <c:invertIfNegative val="0"/>
          <c:dLbls>
            <c:dLbl>
              <c:idx val="0"/>
              <c:layout>
                <c:manualLayout>
                  <c:x val="1.8027762754640828E-3"/>
                  <c:y val="-3.54931671879673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2619433928249504E-2"/>
                      <c:h val="5.4668086616968405E-2"/>
                    </c:manualLayout>
                  </c15:layout>
                </c:ext>
                <c:ext xmlns:c16="http://schemas.microsoft.com/office/drawing/2014/chart" uri="{C3380CC4-5D6E-409C-BE32-E72D297353CC}">
                  <c16:uniqueId val="{00000004-0673-4552-9863-2AF73B31E7E1}"/>
                </c:ext>
              </c:extLst>
            </c:dLbl>
            <c:dLbl>
              <c:idx val="2"/>
              <c:layout>
                <c:manualLayout>
                  <c:x val="1.8027762754642149E-3"/>
                  <c:y val="5.59035551993443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2619433928249504E-2"/>
                      <c:h val="6.1767838125665595E-2"/>
                    </c:manualLayout>
                  </c15:layout>
                </c:ext>
                <c:ext xmlns:c16="http://schemas.microsoft.com/office/drawing/2014/chart" uri="{C3380CC4-5D6E-409C-BE32-E72D297353CC}">
                  <c16:uniqueId val="{00000005-0673-4552-9863-2AF73B31E7E1}"/>
                </c:ext>
              </c:extLst>
            </c:dLbl>
            <c:spPr>
              <a:solidFill>
                <a:schemeClr val="accent2">
                  <a:lumMod val="60000"/>
                  <a:lumOff val="40000"/>
                </a:schemeClr>
              </a:solid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Sheet2!$L$5:$L$7</c:f>
              <c:numCache>
                <c:formatCode>General</c:formatCode>
                <c:ptCount val="3"/>
                <c:pt idx="0" formatCode="0_ ">
                  <c:v>2</c:v>
                </c:pt>
                <c:pt idx="2" formatCode="0_ ">
                  <c:v>0.77519379844961245</c:v>
                </c:pt>
              </c:numCache>
            </c:numRef>
          </c:val>
          <c:extLst>
            <c:ext xmlns:c16="http://schemas.microsoft.com/office/drawing/2014/chart" uri="{C3380CC4-5D6E-409C-BE32-E72D297353CC}">
              <c16:uniqueId val="{00000006-0673-4552-9863-2AF73B31E7E1}"/>
            </c:ext>
          </c:extLst>
        </c:ser>
        <c:dLbls>
          <c:dLblPos val="ctr"/>
          <c:showLegendKey val="0"/>
          <c:showVal val="1"/>
          <c:showCatName val="0"/>
          <c:showSerName val="0"/>
          <c:showPercent val="0"/>
          <c:showBubbleSize val="0"/>
        </c:dLbls>
        <c:gapWidth val="150"/>
        <c:overlap val="100"/>
        <c:axId val="663510528"/>
        <c:axId val="514896960"/>
        <c:extLst>
          <c:ext xmlns:c15="http://schemas.microsoft.com/office/drawing/2012/chart" uri="{02D57815-91ED-43cb-92C2-25804820EDAC}">
            <c15:filteredBarSeries>
              <c15:ser>
                <c:idx val="0"/>
                <c:order val="0"/>
                <c:tx>
                  <c:strRef>
                    <c:extLst>
                      <c:ext uri="{02D57815-91ED-43cb-92C2-25804820EDAC}">
                        <c15:formulaRef>
                          <c15:sqref>Sheet2!$D$4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Sheet2!$C$5:$C$7</c15:sqref>
                        </c15:formulaRef>
                      </c:ext>
                    </c:extLst>
                    <c:strCache>
                      <c:ptCount val="3"/>
                      <c:pt idx="0">
                        <c:v>Ⅰ</c:v>
                      </c:pt>
                      <c:pt idx="1">
                        <c:v>Ⅲ</c:v>
                      </c:pt>
                      <c:pt idx="2">
                        <c:v>Ⅳ</c:v>
                      </c:pt>
                    </c:strCache>
                  </c:strRef>
                </c:cat>
                <c:val>
                  <c:numRef>
                    <c:extLst>
                      <c:ext uri="{02D57815-91ED-43cb-92C2-25804820EDAC}">
                        <c15:formulaRef>
                          <c15:sqref>Sheet2!$D$5:$D$7</c15:sqref>
                        </c15:formulaRef>
                      </c:ext>
                    </c:extLst>
                    <c:numCache>
                      <c:formatCode>General</c:formatCode>
                      <c:ptCount val="3"/>
                    </c:numCache>
                  </c:numRef>
                </c:val>
                <c:extLst>
                  <c:ext xmlns:c16="http://schemas.microsoft.com/office/drawing/2014/chart" uri="{C3380CC4-5D6E-409C-BE32-E72D297353CC}">
                    <c16:uniqueId val="{00000007-0673-4552-9863-2AF73B31E7E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Sheet2!$E$5:$E$7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0673-4552-9863-2AF73B31E7E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Sheet2!$F$5:$F$7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9-0673-4552-9863-2AF73B31E7E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Sheet2!$G$5:$G$7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A-0673-4552-9863-2AF73B31E7E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Sheet2!$H$4</c15:sqref>
                        </c15:formulaRef>
                      </c:ext>
                    </c:extLst>
                    <c:strCache>
                      <c:ptCount val="1"/>
                    </c:strCache>
                  </c:strRef>
                </c:tx>
                <c:spPr>
                  <a:solidFill>
                    <a:schemeClr val="dk1">
                      <a:tint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Sheet2!$H$5:$H$7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B-0673-4552-9863-2AF73B31E7E1}"/>
                  </c:ext>
                </c:extLst>
              </c15:ser>
            </c15:filteredBarSeries>
          </c:ext>
        </c:extLst>
      </c:barChart>
      <c:catAx>
        <c:axId val="663510528"/>
        <c:scaling>
          <c:orientation val="maxMin"/>
        </c:scaling>
        <c:delete val="0"/>
        <c:axPos val="l"/>
        <c:numFmt formatCode="General" sourceLinked="1"/>
        <c:majorTickMark val="none"/>
        <c:minorTickMark val="none"/>
        <c:tickLblPos val="nextTo"/>
        <c:txPr>
          <a:bodyPr rot="-60000000" vert="horz"/>
          <a:lstStyle/>
          <a:p>
            <a:pPr>
              <a:defRPr sz="1000"/>
            </a:pPr>
            <a:endParaRPr lang="ja-JP"/>
          </a:p>
        </c:txPr>
        <c:crossAx val="514896960"/>
        <c:crosses val="autoZero"/>
        <c:auto val="1"/>
        <c:lblAlgn val="ctr"/>
        <c:lblOffset val="100"/>
        <c:noMultiLvlLbl val="0"/>
      </c:catAx>
      <c:valAx>
        <c:axId val="514896960"/>
        <c:scaling>
          <c:orientation val="minMax"/>
          <c:max val="100"/>
          <c:min val="0"/>
        </c:scaling>
        <c:delete val="0"/>
        <c:axPos val="t"/>
        <c:majorGridlines/>
        <c:numFmt formatCode="0_ " sourceLinked="1"/>
        <c:majorTickMark val="none"/>
        <c:minorTickMark val="none"/>
        <c:tickLblPos val="high"/>
        <c:txPr>
          <a:bodyPr rot="-60000000" vert="horz"/>
          <a:lstStyle/>
          <a:p>
            <a:pPr>
              <a:defRPr sz="1000"/>
            </a:pPr>
            <a:endParaRPr lang="ja-JP"/>
          </a:p>
        </c:txPr>
        <c:crossAx val="663510528"/>
        <c:crosses val="autoZero"/>
        <c:crossBetween val="between"/>
        <c:majorUnit val="50"/>
      </c:valAx>
    </c:plotArea>
    <c:legend>
      <c:legendPos val="b"/>
      <c:overlay val="0"/>
      <c:txPr>
        <a:bodyPr rot="0" vert="horz"/>
        <a:lstStyle/>
        <a:p>
          <a:pPr>
            <a:defRPr sz="1400">
              <a:latin typeface="HGP創英角ｺﾞｼｯｸUB" panose="020B0400000000000000" pitchFamily="34" charset="-128"/>
              <a:ea typeface="HGP創英角ｺﾞｼｯｸUB" panose="020B0400000000000000" pitchFamily="34" charset="-128"/>
            </a:defRPr>
          </a:pPr>
          <a:endParaRPr lang="ja-JP"/>
        </a:p>
      </c:txPr>
    </c:legend>
    <c:plotVisOnly val="1"/>
    <c:dispBlanksAs val="gap"/>
    <c:showDLblsOverMax val="0"/>
  </c:chart>
  <c:txPr>
    <a:bodyPr/>
    <a:lstStyle/>
    <a:p>
      <a:pPr>
        <a:defRPr sz="600">
          <a:latin typeface="ＭＳ 明朝" panose="02020609040205080304" pitchFamily="17" charset="-128"/>
          <a:ea typeface="ＭＳ 明朝" panose="02020609040205080304" pitchFamily="17"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b="1">
                <a:latin typeface="HGP創英角ｺﾞｼｯｸUB" panose="020B0400000000000000" pitchFamily="34" charset="-128"/>
                <a:ea typeface="HGP創英角ｺﾞｼｯｸUB" panose="020B0400000000000000" pitchFamily="34" charset="-128"/>
              </a:defRPr>
            </a:pPr>
            <a:r>
              <a:rPr lang="ja-JP" altLang="en-US" sz="2400" b="1" dirty="0">
                <a:latin typeface="HGP創英角ｺﾞｼｯｸUB" panose="020B0400000000000000" pitchFamily="34" charset="-128"/>
                <a:ea typeface="HGP創英角ｺﾞｼｯｸUB" panose="020B0400000000000000" pitchFamily="34" charset="-128"/>
              </a:rPr>
              <a:t>令和２年度</a:t>
            </a:r>
            <a:endParaRPr lang="ja-JP" sz="2400" b="1" dirty="0">
              <a:latin typeface="HGP創英角ｺﾞｼｯｸUB" panose="020B0400000000000000" pitchFamily="34" charset="-128"/>
              <a:ea typeface="HGP創英角ｺﾞｼｯｸUB" panose="020B0400000000000000" pitchFamily="34" charset="-128"/>
            </a:endParaRPr>
          </a:p>
        </c:rich>
      </c:tx>
      <c:layout>
        <c:manualLayout>
          <c:xMode val="edge"/>
          <c:yMode val="edge"/>
          <c:x val="0.33557894095596863"/>
          <c:y val="7.6706951913008678E-2"/>
        </c:manualLayout>
      </c:layout>
      <c:overlay val="0"/>
    </c:title>
    <c:autoTitleDeleted val="0"/>
    <c:plotArea>
      <c:layout/>
      <c:barChart>
        <c:barDir val="bar"/>
        <c:grouping val="stacked"/>
        <c:varyColors val="0"/>
        <c:ser>
          <c:idx val="5"/>
          <c:order val="5"/>
          <c:tx>
            <c:strRef>
              <c:f>Sheet2!$I$4</c:f>
              <c:strCache>
                <c:ptCount val="1"/>
                <c:pt idx="0">
                  <c:v>はい</c:v>
                </c:pt>
              </c:strCache>
            </c:strRef>
          </c:tx>
          <c:spPr>
            <a:solidFill>
              <a:schemeClr val="accent1"/>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Sheet2!$I$5:$I$7</c:f>
              <c:numCache>
                <c:formatCode>0_ </c:formatCode>
                <c:ptCount val="3"/>
                <c:pt idx="0">
                  <c:v>91</c:v>
                </c:pt>
                <c:pt idx="1">
                  <c:v>100</c:v>
                </c:pt>
                <c:pt idx="2">
                  <c:v>91</c:v>
                </c:pt>
              </c:numCache>
            </c:numRef>
          </c:val>
          <c:extLst>
            <c:ext xmlns:c16="http://schemas.microsoft.com/office/drawing/2014/chart" uri="{C3380CC4-5D6E-409C-BE32-E72D297353CC}">
              <c16:uniqueId val="{00000000-1592-49D8-9D39-6D6813F2A55F}"/>
            </c:ext>
          </c:extLst>
        </c:ser>
        <c:ser>
          <c:idx val="6"/>
          <c:order val="6"/>
          <c:tx>
            <c:strRef>
              <c:f>Sheet2!$J$4</c:f>
              <c:strCache>
                <c:ptCount val="1"/>
                <c:pt idx="0">
                  <c:v>どちらかといえば
はい</c:v>
                </c:pt>
              </c:strCache>
            </c:strRef>
          </c:tx>
          <c:spPr>
            <a:solidFill>
              <a:schemeClr val="accent6"/>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Sheet2!$J$5:$J$7</c:f>
              <c:numCache>
                <c:formatCode>General</c:formatCode>
                <c:ptCount val="3"/>
                <c:pt idx="0" formatCode="0_ ">
                  <c:v>6</c:v>
                </c:pt>
                <c:pt idx="2" formatCode="0_ ">
                  <c:v>5</c:v>
                </c:pt>
              </c:numCache>
            </c:numRef>
          </c:val>
          <c:extLst>
            <c:ext xmlns:c16="http://schemas.microsoft.com/office/drawing/2014/chart" uri="{C3380CC4-5D6E-409C-BE32-E72D297353CC}">
              <c16:uniqueId val="{00000001-1592-49D8-9D39-6D6813F2A55F}"/>
            </c:ext>
          </c:extLst>
        </c:ser>
        <c:ser>
          <c:idx val="7"/>
          <c:order val="7"/>
          <c:tx>
            <c:strRef>
              <c:f>Sheet2!$K$4</c:f>
              <c:strCache>
                <c:ptCount val="1"/>
                <c:pt idx="0">
                  <c:v>どちらかといえば
いいえ</c:v>
                </c:pt>
              </c:strCache>
            </c:strRef>
          </c:tx>
          <c:spPr>
            <a:solidFill>
              <a:schemeClr val="accent1">
                <a:lumMod val="40000"/>
                <a:lumOff val="60000"/>
              </a:schemeClr>
            </a:solidFill>
          </c:spPr>
          <c:invertIfNegative val="0"/>
          <c:dLbls>
            <c:dLbl>
              <c:idx val="2"/>
              <c:layout>
                <c:manualLayout>
                  <c:x val="0"/>
                  <c:y val="2.7951777592645244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92-49D8-9D39-6D6813F2A55F}"/>
                </c:ext>
              </c:extLst>
            </c:dLbl>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Sheet2!$K$5:$K$7</c:f>
              <c:numCache>
                <c:formatCode>General</c:formatCode>
                <c:ptCount val="3"/>
                <c:pt idx="0" formatCode="0_ ">
                  <c:v>3</c:v>
                </c:pt>
                <c:pt idx="2" formatCode="0_ ">
                  <c:v>3</c:v>
                </c:pt>
              </c:numCache>
            </c:numRef>
          </c:val>
          <c:extLst>
            <c:ext xmlns:c16="http://schemas.microsoft.com/office/drawing/2014/chart" uri="{C3380CC4-5D6E-409C-BE32-E72D297353CC}">
              <c16:uniqueId val="{00000003-1592-49D8-9D39-6D6813F2A55F}"/>
            </c:ext>
          </c:extLst>
        </c:ser>
        <c:ser>
          <c:idx val="8"/>
          <c:order val="8"/>
          <c:tx>
            <c:strRef>
              <c:f>Sheet2!$L$4</c:f>
              <c:strCache>
                <c:ptCount val="1"/>
                <c:pt idx="0">
                  <c:v>いいえ</c:v>
                </c:pt>
              </c:strCache>
            </c:strRef>
          </c:tx>
          <c:spPr>
            <a:solidFill>
              <a:schemeClr val="accent2">
                <a:lumMod val="60000"/>
                <a:lumOff val="40000"/>
              </a:schemeClr>
            </a:solidFill>
          </c:spPr>
          <c:invertIfNegative val="0"/>
          <c:dLbls>
            <c:dLbl>
              <c:idx val="2"/>
              <c:layout>
                <c:manualLayout>
                  <c:x val="-1.3220206632449101E-16"/>
                  <c:y val="1.1180711037318418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92-49D8-9D39-6D6813F2A55F}"/>
                </c:ext>
              </c:extLst>
            </c:dLbl>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Sheet2!$L$5:$L$7</c:f>
              <c:numCache>
                <c:formatCode>General</c:formatCode>
                <c:ptCount val="3"/>
                <c:pt idx="2" formatCode="0_ ">
                  <c:v>1</c:v>
                </c:pt>
              </c:numCache>
            </c:numRef>
          </c:val>
          <c:extLst>
            <c:ext xmlns:c16="http://schemas.microsoft.com/office/drawing/2014/chart" uri="{C3380CC4-5D6E-409C-BE32-E72D297353CC}">
              <c16:uniqueId val="{00000005-1592-49D8-9D39-6D6813F2A55F}"/>
            </c:ext>
          </c:extLst>
        </c:ser>
        <c:dLbls>
          <c:dLblPos val="ctr"/>
          <c:showLegendKey val="0"/>
          <c:showVal val="1"/>
          <c:showCatName val="0"/>
          <c:showSerName val="0"/>
          <c:showPercent val="0"/>
          <c:showBubbleSize val="0"/>
        </c:dLbls>
        <c:gapWidth val="150"/>
        <c:overlap val="100"/>
        <c:axId val="669356032"/>
        <c:axId val="514895808"/>
        <c:extLst>
          <c:ext xmlns:c15="http://schemas.microsoft.com/office/drawing/2012/chart" uri="{02D57815-91ED-43cb-92C2-25804820EDAC}">
            <c15:filteredBarSeries>
              <c15:ser>
                <c:idx val="0"/>
                <c:order val="0"/>
                <c:tx>
                  <c:strRef>
                    <c:extLst>
                      <c:ext uri="{02D57815-91ED-43cb-92C2-25804820EDAC}">
                        <c15:formulaRef>
                          <c15:sqref>Sheet2!$D$4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Sheet2!$C$5:$C$7</c15:sqref>
                        </c15:formulaRef>
                      </c:ext>
                    </c:extLst>
                    <c:strCache>
                      <c:ptCount val="3"/>
                      <c:pt idx="0">
                        <c:v>Ⅰ</c:v>
                      </c:pt>
                      <c:pt idx="1">
                        <c:v>Ⅲ</c:v>
                      </c:pt>
                      <c:pt idx="2">
                        <c:v>Ⅳ</c:v>
                      </c:pt>
                    </c:strCache>
                  </c:strRef>
                </c:cat>
                <c:val>
                  <c:numRef>
                    <c:extLst>
                      <c:ext uri="{02D57815-91ED-43cb-92C2-25804820EDAC}">
                        <c15:formulaRef>
                          <c15:sqref>Sheet2!$D$5:$D$7</c15:sqref>
                        </c15:formulaRef>
                      </c:ext>
                    </c:extLst>
                    <c:numCache>
                      <c:formatCode>General</c:formatCode>
                      <c:ptCount val="3"/>
                    </c:numCache>
                  </c:numRef>
                </c:val>
                <c:extLst>
                  <c:ext xmlns:c16="http://schemas.microsoft.com/office/drawing/2014/chart" uri="{C3380CC4-5D6E-409C-BE32-E72D297353CC}">
                    <c16:uniqueId val="{00000006-1592-49D8-9D39-6D6813F2A55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Sheet2!$E$5:$E$7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7-1592-49D8-9D39-6D6813F2A55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Sheet2!$F$5:$F$7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1592-49D8-9D39-6D6813F2A55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Sheet2!$G$5:$G$7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9-1592-49D8-9D39-6D6813F2A55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Sheet2!$H$4</c15:sqref>
                        </c15:formulaRef>
                      </c:ext>
                    </c:extLst>
                    <c:strCache>
                      <c:ptCount val="1"/>
                    </c:strCache>
                  </c:strRef>
                </c:tx>
                <c:spPr>
                  <a:solidFill>
                    <a:schemeClr val="dk1">
                      <a:tint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Sheet2!$H$5:$H$7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A-1592-49D8-9D39-6D6813F2A55F}"/>
                  </c:ext>
                </c:extLst>
              </c15:ser>
            </c15:filteredBarSeries>
          </c:ext>
        </c:extLst>
      </c:barChart>
      <c:catAx>
        <c:axId val="669356032"/>
        <c:scaling>
          <c:orientation val="maxMin"/>
        </c:scaling>
        <c:delete val="0"/>
        <c:axPos val="l"/>
        <c:numFmt formatCode="General" sourceLinked="1"/>
        <c:majorTickMark val="none"/>
        <c:minorTickMark val="none"/>
        <c:tickLblPos val="nextTo"/>
        <c:txPr>
          <a:bodyPr rot="-60000000" vert="horz"/>
          <a:lstStyle/>
          <a:p>
            <a:pPr>
              <a:defRPr sz="1000"/>
            </a:pPr>
            <a:endParaRPr lang="ja-JP"/>
          </a:p>
        </c:txPr>
        <c:crossAx val="514895808"/>
        <c:crosses val="autoZero"/>
        <c:auto val="1"/>
        <c:lblAlgn val="ctr"/>
        <c:lblOffset val="100"/>
        <c:noMultiLvlLbl val="0"/>
      </c:catAx>
      <c:valAx>
        <c:axId val="514895808"/>
        <c:scaling>
          <c:orientation val="minMax"/>
          <c:max val="100"/>
          <c:min val="0"/>
        </c:scaling>
        <c:delete val="0"/>
        <c:axPos val="t"/>
        <c:majorGridlines/>
        <c:numFmt formatCode="0_ " sourceLinked="1"/>
        <c:majorTickMark val="none"/>
        <c:minorTickMark val="none"/>
        <c:tickLblPos val="high"/>
        <c:txPr>
          <a:bodyPr rot="-60000000" vert="horz"/>
          <a:lstStyle/>
          <a:p>
            <a:pPr>
              <a:defRPr sz="1000"/>
            </a:pPr>
            <a:endParaRPr lang="ja-JP"/>
          </a:p>
        </c:txPr>
        <c:crossAx val="669356032"/>
        <c:crosses val="autoZero"/>
        <c:crossBetween val="between"/>
        <c:majorUnit val="50"/>
      </c:valAx>
    </c:plotArea>
    <c:legend>
      <c:legendPos val="b"/>
      <c:overlay val="0"/>
      <c:txPr>
        <a:bodyPr rot="0" vert="horz"/>
        <a:lstStyle/>
        <a:p>
          <a:pPr>
            <a:defRPr sz="1400">
              <a:latin typeface="HGP創英角ｺﾞｼｯｸUB" panose="020B0400000000000000" pitchFamily="34" charset="-128"/>
              <a:ea typeface="HGP創英角ｺﾞｼｯｸUB" panose="020B0400000000000000" pitchFamily="34" charset="-128"/>
            </a:defRPr>
          </a:pPr>
          <a:endParaRPr lang="ja-JP"/>
        </a:p>
      </c:txPr>
    </c:legend>
    <c:plotVisOnly val="1"/>
    <c:dispBlanksAs val="gap"/>
    <c:showDLblsOverMax val="0"/>
  </c:chart>
  <c:txPr>
    <a:bodyPr/>
    <a:lstStyle/>
    <a:p>
      <a:pPr>
        <a:defRPr sz="600">
          <a:latin typeface="ＭＳ 明朝" panose="02020609040205080304" pitchFamily="17" charset="-128"/>
          <a:ea typeface="ＭＳ 明朝" panose="02020609040205080304" pitchFamily="17"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2400" b="1">
                <a:latin typeface="HGP創英角ｺﾞｼｯｸUB" panose="020B0400000000000000" pitchFamily="34" charset="-128"/>
                <a:ea typeface="HGP創英角ｺﾞｼｯｸUB" panose="020B0400000000000000" pitchFamily="34" charset="-128"/>
              </a:defRPr>
            </a:pPr>
            <a:r>
              <a:rPr lang="ja-JP" altLang="en-US" sz="2400" b="1">
                <a:latin typeface="HGP創英角ｺﾞｼｯｸUB" panose="020B0400000000000000" pitchFamily="34" charset="-128"/>
                <a:ea typeface="HGP創英角ｺﾞｼｯｸUB" panose="020B0400000000000000" pitchFamily="34" charset="-128"/>
              </a:rPr>
              <a:t>令和</a:t>
            </a:r>
            <a:r>
              <a:rPr lang="en-US" altLang="ja-JP" sz="2400" b="1">
                <a:latin typeface="HGP創英角ｺﾞｼｯｸUB" panose="020B0400000000000000" pitchFamily="34" charset="-128"/>
                <a:ea typeface="HGP創英角ｺﾞｼｯｸUB" panose="020B0400000000000000" pitchFamily="34" charset="-128"/>
              </a:rPr>
              <a:t>3</a:t>
            </a:r>
            <a:r>
              <a:rPr lang="ja-JP" altLang="en-US" sz="2400" b="1">
                <a:latin typeface="HGP創英角ｺﾞｼｯｸUB" panose="020B0400000000000000" pitchFamily="34" charset="-128"/>
                <a:ea typeface="HGP創英角ｺﾞｼｯｸUB" panose="020B0400000000000000" pitchFamily="34" charset="-128"/>
              </a:rPr>
              <a:t>年度</a:t>
            </a:r>
            <a:endParaRPr lang="ja-JP" sz="2400" b="1">
              <a:latin typeface="HGP創英角ｺﾞｼｯｸUB" panose="020B0400000000000000" pitchFamily="34" charset="-128"/>
              <a:ea typeface="HGP創英角ｺﾞｼｯｸUB" panose="020B0400000000000000" pitchFamily="34" charset="-128"/>
            </a:endParaRPr>
          </a:p>
        </c:rich>
      </c:tx>
      <c:layout>
        <c:manualLayout>
          <c:xMode val="edge"/>
          <c:yMode val="edge"/>
          <c:x val="0.33280574635617355"/>
          <c:y val="7.700550710963476E-2"/>
        </c:manualLayout>
      </c:layout>
      <c:overlay val="0"/>
    </c:title>
    <c:autoTitleDeleted val="0"/>
    <c:plotArea>
      <c:layout/>
      <c:barChart>
        <c:barDir val="bar"/>
        <c:grouping val="stacked"/>
        <c:varyColors val="0"/>
        <c:ser>
          <c:idx val="5"/>
          <c:order val="5"/>
          <c:tx>
            <c:strRef>
              <c:f>Sheet2!$I$4</c:f>
              <c:strCache>
                <c:ptCount val="1"/>
                <c:pt idx="0">
                  <c:v>はい</c:v>
                </c:pt>
              </c:strCache>
            </c:strRef>
          </c:tx>
          <c:spPr>
            <a:solidFill>
              <a:schemeClr val="accent1"/>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Sheet2!$I$5:$I$7</c:f>
              <c:numCache>
                <c:formatCode>0_ </c:formatCode>
                <c:ptCount val="3"/>
                <c:pt idx="0">
                  <c:v>97</c:v>
                </c:pt>
                <c:pt idx="1">
                  <c:v>94</c:v>
                </c:pt>
                <c:pt idx="2">
                  <c:v>93</c:v>
                </c:pt>
              </c:numCache>
            </c:numRef>
          </c:val>
          <c:extLst>
            <c:ext xmlns:c16="http://schemas.microsoft.com/office/drawing/2014/chart" uri="{C3380CC4-5D6E-409C-BE32-E72D297353CC}">
              <c16:uniqueId val="{00000000-A262-4ABC-A14E-D3DF15677242}"/>
            </c:ext>
          </c:extLst>
        </c:ser>
        <c:ser>
          <c:idx val="6"/>
          <c:order val="6"/>
          <c:tx>
            <c:strRef>
              <c:f>Sheet2!$J$4</c:f>
              <c:strCache>
                <c:ptCount val="1"/>
                <c:pt idx="0">
                  <c:v>どちらかといえば
はい</c:v>
                </c:pt>
              </c:strCache>
            </c:strRef>
          </c:tx>
          <c:spPr>
            <a:solidFill>
              <a:schemeClr val="accent6"/>
            </a:solidFill>
          </c:spPr>
          <c:invertIfNegative val="0"/>
          <c:dLbls>
            <c:spPr>
              <a:no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Sheet2!$J$5:$J$7</c:f>
              <c:numCache>
                <c:formatCode>0_ </c:formatCode>
                <c:ptCount val="3"/>
                <c:pt idx="0">
                  <c:v>3</c:v>
                </c:pt>
                <c:pt idx="1">
                  <c:v>6</c:v>
                </c:pt>
                <c:pt idx="2">
                  <c:v>4</c:v>
                </c:pt>
              </c:numCache>
            </c:numRef>
          </c:val>
          <c:extLst>
            <c:ext xmlns:c16="http://schemas.microsoft.com/office/drawing/2014/chart" uri="{C3380CC4-5D6E-409C-BE32-E72D297353CC}">
              <c16:uniqueId val="{00000001-A262-4ABC-A14E-D3DF15677242}"/>
            </c:ext>
          </c:extLst>
        </c:ser>
        <c:ser>
          <c:idx val="7"/>
          <c:order val="7"/>
          <c:tx>
            <c:strRef>
              <c:f>Sheet2!$K$4</c:f>
              <c:strCache>
                <c:ptCount val="1"/>
                <c:pt idx="0">
                  <c:v>どちらかといえば
いいえ</c:v>
                </c:pt>
              </c:strCache>
            </c:strRef>
          </c:tx>
          <c:spPr>
            <a:solidFill>
              <a:schemeClr val="accent1">
                <a:lumMod val="40000"/>
                <a:lumOff val="60000"/>
              </a:schemeClr>
            </a:solidFill>
          </c:spPr>
          <c:invertIfNegative val="0"/>
          <c:dLbls>
            <c:dLbl>
              <c:idx val="2"/>
              <c:layout>
                <c:manualLayout>
                  <c:x val="0"/>
                  <c:y val="-3.54875768324473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6224986479177934E-2"/>
                      <c:h val="5.4668086616968405E-2"/>
                    </c:manualLayout>
                  </c15:layout>
                </c:ext>
                <c:ext xmlns:c16="http://schemas.microsoft.com/office/drawing/2014/chart" uri="{C3380CC4-5D6E-409C-BE32-E72D297353CC}">
                  <c16:uniqueId val="{00000002-A262-4ABC-A14E-D3DF15677242}"/>
                </c:ext>
              </c:extLst>
            </c:dLbl>
            <c:spPr>
              <a:solidFill>
                <a:schemeClr val="accent1">
                  <a:lumMod val="40000"/>
                  <a:lumOff val="60000"/>
                </a:schemeClr>
              </a:solidFill>
              <a:ln>
                <a:noFill/>
              </a:ln>
              <a:effectLst/>
            </c:spPr>
            <c:txPr>
              <a:bodyPr rot="0" vert="horz"/>
              <a:lstStyle/>
              <a:p>
                <a:pPr>
                  <a:defRPr sz="1800" baseline="0">
                    <a:latin typeface="HGP創英角ｺﾞｼｯｸUB" panose="020B0400000000000000" pitchFamily="34" charset="-128"/>
                    <a:ea typeface="HGP創英角ｺﾞｼｯｸUB" panose="020B0400000000000000"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Sheet2!$K$5:$K$7</c:f>
              <c:numCache>
                <c:formatCode>General</c:formatCode>
                <c:ptCount val="3"/>
                <c:pt idx="2" formatCode="0_ ">
                  <c:v>3</c:v>
                </c:pt>
              </c:numCache>
            </c:numRef>
          </c:val>
          <c:extLst>
            <c:ext xmlns:c16="http://schemas.microsoft.com/office/drawing/2014/chart" uri="{C3380CC4-5D6E-409C-BE32-E72D297353CC}">
              <c16:uniqueId val="{00000003-A262-4ABC-A14E-D3DF15677242}"/>
            </c:ext>
          </c:extLst>
        </c:ser>
        <c:ser>
          <c:idx val="8"/>
          <c:order val="8"/>
          <c:tx>
            <c:strRef>
              <c:f>Sheet2!$L$4</c:f>
              <c:strCache>
                <c:ptCount val="1"/>
                <c:pt idx="0">
                  <c:v>いいえ</c:v>
                </c:pt>
              </c:strCache>
            </c:strRef>
          </c:tx>
          <c:spPr>
            <a:solidFill>
              <a:schemeClr val="accent2">
                <a:lumMod val="60000"/>
                <a:lumOff val="40000"/>
              </a:schemeClr>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A262-4ABC-A14E-D3DF15677242}"/>
                </c:ext>
              </c:extLst>
            </c:dLbl>
            <c:spPr>
              <a:noFill/>
              <a:ln>
                <a:noFill/>
              </a:ln>
              <a:effectLst/>
            </c:spPr>
            <c:txPr>
              <a:bodyPr rot="0" vert="horz"/>
              <a:lstStyle/>
              <a:p>
                <a:pPr>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Sheet2!$C$5:$C$7</c:f>
              <c:strCache>
                <c:ptCount val="3"/>
                <c:pt idx="0">
                  <c:v>Ⅰ</c:v>
                </c:pt>
                <c:pt idx="1">
                  <c:v>Ⅲ</c:v>
                </c:pt>
                <c:pt idx="2">
                  <c:v>Ⅳ</c:v>
                </c:pt>
              </c:strCache>
            </c:strRef>
          </c:cat>
          <c:val>
            <c:numRef>
              <c:f>Sheet2!$L$5:$L$7</c:f>
              <c:numCache>
                <c:formatCode>General</c:formatCode>
                <c:ptCount val="3"/>
                <c:pt idx="2" formatCode="0_ ">
                  <c:v>0</c:v>
                </c:pt>
              </c:numCache>
            </c:numRef>
          </c:val>
          <c:extLst>
            <c:ext xmlns:c16="http://schemas.microsoft.com/office/drawing/2014/chart" uri="{C3380CC4-5D6E-409C-BE32-E72D297353CC}">
              <c16:uniqueId val="{00000005-A262-4ABC-A14E-D3DF15677242}"/>
            </c:ext>
          </c:extLst>
        </c:ser>
        <c:dLbls>
          <c:dLblPos val="ctr"/>
          <c:showLegendKey val="0"/>
          <c:showVal val="1"/>
          <c:showCatName val="0"/>
          <c:showSerName val="0"/>
          <c:showPercent val="0"/>
          <c:showBubbleSize val="0"/>
        </c:dLbls>
        <c:gapWidth val="150"/>
        <c:overlap val="100"/>
        <c:axId val="669358080"/>
        <c:axId val="514899264"/>
        <c:extLst>
          <c:ext xmlns:c15="http://schemas.microsoft.com/office/drawing/2012/chart" uri="{02D57815-91ED-43cb-92C2-25804820EDAC}">
            <c15:filteredBarSeries>
              <c15:ser>
                <c:idx val="0"/>
                <c:order val="0"/>
                <c:tx>
                  <c:strRef>
                    <c:extLst>
                      <c:ext uri="{02D57815-91ED-43cb-92C2-25804820EDAC}">
                        <c15:formulaRef>
                          <c15:sqref>Sheet2!$D$4</c15:sqref>
                        </c15:formulaRef>
                      </c:ext>
                    </c:extLst>
                    <c:strCache>
                      <c:ptCount val="1"/>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Sheet2!$C$5:$C$7</c15:sqref>
                        </c15:formulaRef>
                      </c:ext>
                    </c:extLst>
                    <c:strCache>
                      <c:ptCount val="3"/>
                      <c:pt idx="0">
                        <c:v>Ⅰ</c:v>
                      </c:pt>
                      <c:pt idx="1">
                        <c:v>Ⅲ</c:v>
                      </c:pt>
                      <c:pt idx="2">
                        <c:v>Ⅳ</c:v>
                      </c:pt>
                    </c:strCache>
                  </c:strRef>
                </c:cat>
                <c:val>
                  <c:numRef>
                    <c:extLst>
                      <c:ext uri="{02D57815-91ED-43cb-92C2-25804820EDAC}">
                        <c15:formulaRef>
                          <c15:sqref>Sheet2!$D$5:$D$7</c15:sqref>
                        </c15:formulaRef>
                      </c:ext>
                    </c:extLst>
                    <c:numCache>
                      <c:formatCode>General</c:formatCode>
                      <c:ptCount val="3"/>
                    </c:numCache>
                  </c:numRef>
                </c:val>
                <c:extLst>
                  <c:ext xmlns:c16="http://schemas.microsoft.com/office/drawing/2014/chart" uri="{C3380CC4-5D6E-409C-BE32-E72D297353CC}">
                    <c16:uniqueId val="{00000006-A262-4ABC-A14E-D3DF1567724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Sheet2!$E$4</c15:sqref>
                        </c15:formulaRef>
                      </c:ext>
                    </c:extLst>
                    <c:strCache>
                      <c:ptCount val="1"/>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Sheet2!$E$5:$E$7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7-A262-4ABC-A14E-D3DF1567724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Sheet2!$F$4</c15:sqref>
                        </c15:formulaRef>
                      </c:ext>
                    </c:extLst>
                    <c:strCache>
                      <c:ptCount val="1"/>
                    </c:strCache>
                  </c:strRef>
                </c:tx>
                <c:spPr>
                  <a:solidFill>
                    <a:schemeClr val="dk1">
                      <a:tint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Sheet2!$F$5:$F$7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8-A262-4ABC-A14E-D3DF1567724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Sheet2!$G$4</c15:sqref>
                        </c15:formulaRef>
                      </c:ext>
                    </c:extLst>
                    <c:strCache>
                      <c:ptCount val="1"/>
                    </c:strCache>
                  </c:strRef>
                </c:tx>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Sheet2!$G$5:$G$7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9-A262-4ABC-A14E-D3DF15677242}"/>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Sheet2!$H$4</c15:sqref>
                        </c15:formulaRef>
                      </c:ext>
                    </c:extLst>
                    <c:strCache>
                      <c:ptCount val="1"/>
                    </c:strCache>
                  </c:strRef>
                </c:tx>
                <c:spPr>
                  <a:solidFill>
                    <a:schemeClr val="dk1">
                      <a:tint val="3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Sheet2!$C$5:$C$7</c15:sqref>
                        </c15:formulaRef>
                      </c:ext>
                    </c:extLst>
                    <c:strCache>
                      <c:ptCount val="3"/>
                      <c:pt idx="0">
                        <c:v>Ⅰ</c:v>
                      </c:pt>
                      <c:pt idx="1">
                        <c:v>Ⅲ</c:v>
                      </c:pt>
                      <c:pt idx="2">
                        <c:v>Ⅳ</c:v>
                      </c:pt>
                    </c:strCache>
                  </c:strRef>
                </c:cat>
                <c:val>
                  <c:numRef>
                    <c:extLst xmlns:c15="http://schemas.microsoft.com/office/drawing/2012/chart">
                      <c:ext xmlns:c15="http://schemas.microsoft.com/office/drawing/2012/chart" uri="{02D57815-91ED-43cb-92C2-25804820EDAC}">
                        <c15:formulaRef>
                          <c15:sqref>Sheet2!$H$5:$H$7</c15:sqref>
                        </c15:formulaRef>
                      </c:ext>
                    </c:extLst>
                    <c:numCache>
                      <c:formatCode>General</c:formatCode>
                      <c:ptCount val="3"/>
                    </c:numCache>
                  </c:numRef>
                </c:val>
                <c:extLst xmlns:c15="http://schemas.microsoft.com/office/drawing/2012/chart">
                  <c:ext xmlns:c16="http://schemas.microsoft.com/office/drawing/2014/chart" uri="{C3380CC4-5D6E-409C-BE32-E72D297353CC}">
                    <c16:uniqueId val="{0000000A-A262-4ABC-A14E-D3DF15677242}"/>
                  </c:ext>
                </c:extLst>
              </c15:ser>
            </c15:filteredBarSeries>
          </c:ext>
        </c:extLst>
      </c:barChart>
      <c:catAx>
        <c:axId val="669358080"/>
        <c:scaling>
          <c:orientation val="maxMin"/>
        </c:scaling>
        <c:delete val="0"/>
        <c:axPos val="l"/>
        <c:numFmt formatCode="General" sourceLinked="1"/>
        <c:majorTickMark val="none"/>
        <c:minorTickMark val="none"/>
        <c:tickLblPos val="nextTo"/>
        <c:txPr>
          <a:bodyPr rot="-60000000" vert="horz"/>
          <a:lstStyle/>
          <a:p>
            <a:pPr>
              <a:defRPr sz="1000"/>
            </a:pPr>
            <a:endParaRPr lang="ja-JP"/>
          </a:p>
        </c:txPr>
        <c:crossAx val="514899264"/>
        <c:crosses val="autoZero"/>
        <c:auto val="1"/>
        <c:lblAlgn val="ctr"/>
        <c:lblOffset val="100"/>
        <c:noMultiLvlLbl val="0"/>
      </c:catAx>
      <c:valAx>
        <c:axId val="514899264"/>
        <c:scaling>
          <c:orientation val="minMax"/>
          <c:max val="100"/>
          <c:min val="0"/>
        </c:scaling>
        <c:delete val="0"/>
        <c:axPos val="t"/>
        <c:majorGridlines/>
        <c:numFmt formatCode="0_ " sourceLinked="1"/>
        <c:majorTickMark val="none"/>
        <c:minorTickMark val="none"/>
        <c:tickLblPos val="high"/>
        <c:txPr>
          <a:bodyPr rot="-60000000" vert="horz"/>
          <a:lstStyle/>
          <a:p>
            <a:pPr>
              <a:defRPr sz="1000"/>
            </a:pPr>
            <a:endParaRPr lang="ja-JP"/>
          </a:p>
        </c:txPr>
        <c:crossAx val="669358080"/>
        <c:crosses val="autoZero"/>
        <c:crossBetween val="between"/>
        <c:majorUnit val="50"/>
      </c:valAx>
    </c:plotArea>
    <c:legend>
      <c:legendPos val="b"/>
      <c:overlay val="0"/>
      <c:txPr>
        <a:bodyPr rot="0" vert="horz"/>
        <a:lstStyle/>
        <a:p>
          <a:pPr>
            <a:defRPr sz="1400">
              <a:latin typeface="HGP創英角ｺﾞｼｯｸUB" panose="020B0400000000000000" pitchFamily="34" charset="-128"/>
              <a:ea typeface="HGP創英角ｺﾞｼｯｸUB" panose="020B0400000000000000" pitchFamily="34" charset="-128"/>
            </a:defRPr>
          </a:pPr>
          <a:endParaRPr lang="ja-JP"/>
        </a:p>
      </c:txPr>
    </c:legend>
    <c:plotVisOnly val="1"/>
    <c:dispBlanksAs val="gap"/>
    <c:showDLblsOverMax val="0"/>
  </c:chart>
  <c:txPr>
    <a:bodyPr/>
    <a:lstStyle/>
    <a:p>
      <a:pPr>
        <a:defRPr sz="600">
          <a:latin typeface="ＭＳ 明朝" panose="02020609040205080304" pitchFamily="17" charset="-128"/>
          <a:ea typeface="ＭＳ 明朝" panose="02020609040205080304" pitchFamily="17"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0.30022</cdr:x>
      <cdr:y>0.0426</cdr:y>
    </cdr:from>
    <cdr:to>
      <cdr:x>0.52607</cdr:x>
      <cdr:y>0.17572</cdr:y>
    </cdr:to>
    <cdr:sp macro="" textlink="">
      <cdr:nvSpPr>
        <cdr:cNvPr id="2" name="テキスト ボックス 1"/>
        <cdr:cNvSpPr txBox="1"/>
      </cdr:nvSpPr>
      <cdr:spPr>
        <a:xfrm xmlns:a="http://schemas.openxmlformats.org/drawingml/2006/main">
          <a:off x="1038225" y="76200"/>
          <a:ext cx="78105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0.35441</cdr:x>
      <cdr:y>0.08962</cdr:y>
    </cdr:from>
    <cdr:to>
      <cdr:x>0.72376</cdr:x>
      <cdr:y>0.20829</cdr:y>
    </cdr:to>
    <cdr:sp macro="" textlink="">
      <cdr:nvSpPr>
        <cdr:cNvPr id="2" name="テキスト ボックス 10">
          <a:extLst xmlns:a="http://schemas.openxmlformats.org/drawingml/2006/main">
            <a:ext uri="{FF2B5EF4-FFF2-40B4-BE49-F238E27FC236}">
              <a16:creationId xmlns:a16="http://schemas.microsoft.com/office/drawing/2014/main" id="{ACCF42A4-AA45-4E8F-9EE5-2D2B4B9801C4}"/>
            </a:ext>
          </a:extLst>
        </cdr:cNvPr>
        <cdr:cNvSpPr txBox="1"/>
      </cdr:nvSpPr>
      <cdr:spPr>
        <a:xfrm xmlns:a="http://schemas.openxmlformats.org/drawingml/2006/main">
          <a:off x="2047695" y="349074"/>
          <a:ext cx="2134028" cy="462204"/>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just"/>
          <a:r>
            <a:rPr lang="ja-JP" altLang="en-US" sz="2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令和元</a:t>
          </a:r>
          <a:r>
            <a:rPr 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年度</a:t>
          </a:r>
        </a:p>
      </cdr:txBody>
    </cdr:sp>
  </cdr:relSizeAnchor>
</c:userShapes>
</file>

<file path=ppt/drawings/drawing3.xml><?xml version="1.0" encoding="utf-8"?>
<c:userShapes xmlns:c="http://schemas.openxmlformats.org/drawingml/2006/chart">
  <cdr:relSizeAnchor xmlns:cdr="http://schemas.openxmlformats.org/drawingml/2006/chartDrawing">
    <cdr:from>
      <cdr:x>0.30446</cdr:x>
      <cdr:y>0.04251</cdr:y>
    </cdr:from>
    <cdr:to>
      <cdr:x>0.71743</cdr:x>
      <cdr:y>0.17585</cdr:y>
    </cdr:to>
    <cdr:sp macro="" textlink="">
      <cdr:nvSpPr>
        <cdr:cNvPr id="2" name="テキスト ボックス 10">
          <a:extLst xmlns:a="http://schemas.openxmlformats.org/drawingml/2006/main">
            <a:ext uri="{FF2B5EF4-FFF2-40B4-BE49-F238E27FC236}">
              <a16:creationId xmlns:a16="http://schemas.microsoft.com/office/drawing/2014/main" id="{ACCF42A4-AA45-4E8F-9EE5-2D2B4B9801C4}"/>
            </a:ext>
          </a:extLst>
        </cdr:cNvPr>
        <cdr:cNvSpPr txBox="1"/>
      </cdr:nvSpPr>
      <cdr:spPr>
        <a:xfrm xmlns:a="http://schemas.openxmlformats.org/drawingml/2006/main">
          <a:off x="1624951" y="130253"/>
          <a:ext cx="2204092" cy="408582"/>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just"/>
          <a:r>
            <a:rPr lang="ja-JP" altLang="en-US" sz="280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令和</a:t>
          </a:r>
          <a:r>
            <a:rPr lang="ja-JP" altLang="en-US" sz="240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２</a:t>
          </a:r>
          <a:r>
            <a:rPr 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年度</a:t>
          </a:r>
          <a:endParaRPr lang="ja-JP" sz="28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0.32932</cdr:x>
      <cdr:y>0.0398</cdr:y>
    </cdr:from>
    <cdr:to>
      <cdr:x>0.6778</cdr:x>
      <cdr:y>0.15091</cdr:y>
    </cdr:to>
    <cdr:sp macro="" textlink="">
      <cdr:nvSpPr>
        <cdr:cNvPr id="2" name="テキスト ボックス 10">
          <a:extLst xmlns:a="http://schemas.openxmlformats.org/drawingml/2006/main">
            <a:ext uri="{FF2B5EF4-FFF2-40B4-BE49-F238E27FC236}">
              <a16:creationId xmlns:a16="http://schemas.microsoft.com/office/drawing/2014/main" id="{ACCF42A4-AA45-4E8F-9EE5-2D2B4B9801C4}"/>
            </a:ext>
          </a:extLst>
        </cdr:cNvPr>
        <cdr:cNvSpPr txBox="1"/>
      </cdr:nvSpPr>
      <cdr:spPr>
        <a:xfrm xmlns:a="http://schemas.openxmlformats.org/drawingml/2006/main">
          <a:off x="1859470" y="118072"/>
          <a:ext cx="1967627" cy="329591"/>
        </a:xfrm>
        <a:prstGeom xmlns:a="http://schemas.openxmlformats.org/drawingml/2006/main" prst="rect">
          <a:avLst/>
        </a:prstGeom>
        <a:solidFill xmlns:a="http://schemas.openxmlformats.org/drawingml/2006/main">
          <a:schemeClr val="lt1"/>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just"/>
          <a:r>
            <a:rPr lang="ja-JP" altLang="en-US" sz="2400" kern="100" dirty="0">
              <a:latin typeface="HGS創英角ｺﾞｼｯｸUB" panose="020B0900000000000000" pitchFamily="50" charset="-128"/>
              <a:ea typeface="HGS創英角ｺﾞｼｯｸUB" panose="020B0900000000000000" pitchFamily="50" charset="-128"/>
              <a:cs typeface="Times New Roman" panose="02020603050405020304" pitchFamily="18" charset="0"/>
            </a:rPr>
            <a:t>令和３</a:t>
          </a:r>
          <a:r>
            <a:rPr lang="ja-JP" sz="2400" kern="100" dirty="0">
              <a:effectLst/>
              <a:latin typeface="HGS創英角ｺﾞｼｯｸUB" panose="020B0900000000000000" pitchFamily="50" charset="-128"/>
              <a:ea typeface="HGS創英角ｺﾞｼｯｸUB" panose="020B0900000000000000" pitchFamily="50" charset="-128"/>
              <a:cs typeface="Times New Roman" panose="02020603050405020304" pitchFamily="18" charset="0"/>
            </a:rPr>
            <a:t>年度</a:t>
          </a:r>
        </a:p>
      </cdr:txBody>
    </cdr:sp>
  </cdr:relSizeAnchor>
</c:userShapes>
</file>

<file path=ppt/drawings/drawing5.xml><?xml version="1.0" encoding="utf-8"?>
<c:userShapes xmlns:c="http://schemas.openxmlformats.org/drawingml/2006/chart">
  <cdr:relSizeAnchor xmlns:cdr="http://schemas.openxmlformats.org/drawingml/2006/chartDrawing">
    <cdr:from>
      <cdr:x>0.76427</cdr:x>
      <cdr:y>0.12395</cdr:y>
    </cdr:from>
    <cdr:to>
      <cdr:x>0.85932</cdr:x>
      <cdr:y>0.21266</cdr:y>
    </cdr:to>
    <cdr:sp macro="" textlink="">
      <cdr:nvSpPr>
        <cdr:cNvPr id="2" name="楕円 1">
          <a:extLst xmlns:a="http://schemas.openxmlformats.org/drawingml/2006/main">
            <a:ext uri="{FF2B5EF4-FFF2-40B4-BE49-F238E27FC236}">
              <a16:creationId xmlns:a16="http://schemas.microsoft.com/office/drawing/2014/main" id="{D2821A97-029C-4944-91BA-0284DE13491F}"/>
            </a:ext>
          </a:extLst>
        </cdr:cNvPr>
        <cdr:cNvSpPr/>
      </cdr:nvSpPr>
      <cdr:spPr>
        <a:xfrm xmlns:a="http://schemas.openxmlformats.org/drawingml/2006/main">
          <a:off x="4377483" y="674547"/>
          <a:ext cx="544418" cy="482755"/>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DE22D4-EF09-4ED7-A79B-96B7377766C0}" type="datetimeFigureOut">
              <a:rPr kumimoji="1" lang="ja-JP" altLang="en-US" smtClean="0"/>
              <a:t>2022/4/14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1141F2-D687-494A-88DA-6E13CCF79AFD}" type="slidenum">
              <a:rPr kumimoji="1" lang="ja-JP" altLang="en-US" smtClean="0"/>
              <a:t>‹#›</a:t>
            </a:fld>
            <a:endParaRPr kumimoji="1" lang="ja-JP" altLang="en-US"/>
          </a:p>
        </p:txBody>
      </p:sp>
    </p:spTree>
    <p:extLst>
      <p:ext uri="{BB962C8B-B14F-4D97-AF65-F5344CB8AC3E}">
        <p14:creationId xmlns:p14="http://schemas.microsoft.com/office/powerpoint/2010/main" val="35383493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latin typeface="+mn-ea"/>
              <a:ea typeface="+mn-ea"/>
            </a:endParaRPr>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a:t>
            </a:fld>
            <a:endParaRPr kumimoji="1" lang="ja-JP" altLang="en-US"/>
          </a:p>
        </p:txBody>
      </p:sp>
    </p:spTree>
    <p:extLst>
      <p:ext uri="{BB962C8B-B14F-4D97-AF65-F5344CB8AC3E}">
        <p14:creationId xmlns:p14="http://schemas.microsoft.com/office/powerpoint/2010/main" val="113531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10</a:t>
            </a:fld>
            <a:endParaRPr kumimoji="1" lang="ja-JP" altLang="en-US"/>
          </a:p>
        </p:txBody>
      </p:sp>
    </p:spTree>
    <p:extLst>
      <p:ext uri="{BB962C8B-B14F-4D97-AF65-F5344CB8AC3E}">
        <p14:creationId xmlns:p14="http://schemas.microsoft.com/office/powerpoint/2010/main" val="78403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11</a:t>
            </a:fld>
            <a:endParaRPr kumimoji="1" lang="ja-JP" altLang="en-US"/>
          </a:p>
        </p:txBody>
      </p:sp>
    </p:spTree>
    <p:extLst>
      <p:ext uri="{BB962C8B-B14F-4D97-AF65-F5344CB8AC3E}">
        <p14:creationId xmlns:p14="http://schemas.microsoft.com/office/powerpoint/2010/main" val="112995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12</a:t>
            </a:fld>
            <a:endParaRPr kumimoji="1" lang="ja-JP" altLang="en-US"/>
          </a:p>
        </p:txBody>
      </p:sp>
    </p:spTree>
    <p:extLst>
      <p:ext uri="{BB962C8B-B14F-4D97-AF65-F5344CB8AC3E}">
        <p14:creationId xmlns:p14="http://schemas.microsoft.com/office/powerpoint/2010/main" val="87634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13</a:t>
            </a:fld>
            <a:endParaRPr kumimoji="1" lang="ja-JP" altLang="en-US"/>
          </a:p>
        </p:txBody>
      </p:sp>
    </p:spTree>
    <p:extLst>
      <p:ext uri="{BB962C8B-B14F-4D97-AF65-F5344CB8AC3E}">
        <p14:creationId xmlns:p14="http://schemas.microsoft.com/office/powerpoint/2010/main" val="67646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14</a:t>
            </a:fld>
            <a:endParaRPr kumimoji="1" lang="ja-JP" altLang="en-US"/>
          </a:p>
        </p:txBody>
      </p:sp>
    </p:spTree>
    <p:extLst>
      <p:ext uri="{BB962C8B-B14F-4D97-AF65-F5344CB8AC3E}">
        <p14:creationId xmlns:p14="http://schemas.microsoft.com/office/powerpoint/2010/main" val="138379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15</a:t>
            </a:fld>
            <a:endParaRPr kumimoji="1" lang="ja-JP" altLang="en-US"/>
          </a:p>
        </p:txBody>
      </p:sp>
    </p:spTree>
    <p:extLst>
      <p:ext uri="{BB962C8B-B14F-4D97-AF65-F5344CB8AC3E}">
        <p14:creationId xmlns:p14="http://schemas.microsoft.com/office/powerpoint/2010/main" val="2343246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16</a:t>
            </a:fld>
            <a:endParaRPr kumimoji="1" lang="ja-JP" altLang="en-US"/>
          </a:p>
        </p:txBody>
      </p:sp>
    </p:spTree>
    <p:extLst>
      <p:ext uri="{BB962C8B-B14F-4D97-AF65-F5344CB8AC3E}">
        <p14:creationId xmlns:p14="http://schemas.microsoft.com/office/powerpoint/2010/main" val="138509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17</a:t>
            </a:fld>
            <a:endParaRPr kumimoji="1" lang="ja-JP" altLang="en-US"/>
          </a:p>
        </p:txBody>
      </p:sp>
    </p:spTree>
    <p:extLst>
      <p:ext uri="{BB962C8B-B14F-4D97-AF65-F5344CB8AC3E}">
        <p14:creationId xmlns:p14="http://schemas.microsoft.com/office/powerpoint/2010/main" val="2056362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31141F2-D687-494A-88DA-6E13CCF79AFD}" type="slidenum">
              <a:rPr kumimoji="1" lang="ja-JP" altLang="en-US" smtClean="0"/>
              <a:t>18</a:t>
            </a:fld>
            <a:endParaRPr kumimoji="1" lang="ja-JP" altLang="en-US"/>
          </a:p>
        </p:txBody>
      </p:sp>
    </p:spTree>
    <p:extLst>
      <p:ext uri="{BB962C8B-B14F-4D97-AF65-F5344CB8AC3E}">
        <p14:creationId xmlns:p14="http://schemas.microsoft.com/office/powerpoint/2010/main" val="462046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050"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2</a:t>
            </a:fld>
            <a:endParaRPr kumimoji="1" lang="ja-JP" altLang="en-US"/>
          </a:p>
        </p:txBody>
      </p:sp>
    </p:spTree>
    <p:extLst>
      <p:ext uri="{BB962C8B-B14F-4D97-AF65-F5344CB8AC3E}">
        <p14:creationId xmlns:p14="http://schemas.microsoft.com/office/powerpoint/2010/main" val="149408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3</a:t>
            </a:fld>
            <a:endParaRPr kumimoji="1" lang="ja-JP" altLang="en-US"/>
          </a:p>
        </p:txBody>
      </p:sp>
    </p:spTree>
    <p:extLst>
      <p:ext uri="{BB962C8B-B14F-4D97-AF65-F5344CB8AC3E}">
        <p14:creationId xmlns:p14="http://schemas.microsoft.com/office/powerpoint/2010/main" val="405987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141F2-D687-494A-88DA-6E13CCF79AFD}" type="slidenum">
              <a:rPr kumimoji="1" lang="ja-JP" altLang="en-US" smtClean="0"/>
              <a:t>4</a:t>
            </a:fld>
            <a:endParaRPr kumimoji="1" lang="ja-JP" altLang="en-US"/>
          </a:p>
        </p:txBody>
      </p:sp>
    </p:spTree>
    <p:extLst>
      <p:ext uri="{BB962C8B-B14F-4D97-AF65-F5344CB8AC3E}">
        <p14:creationId xmlns:p14="http://schemas.microsoft.com/office/powerpoint/2010/main" val="304856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141F2-D687-494A-88DA-6E13CCF79AFD}" type="slidenum">
              <a:rPr kumimoji="1" lang="ja-JP" altLang="en-US" smtClean="0"/>
              <a:t>5</a:t>
            </a:fld>
            <a:endParaRPr kumimoji="1" lang="ja-JP" altLang="en-US"/>
          </a:p>
        </p:txBody>
      </p:sp>
    </p:spTree>
    <p:extLst>
      <p:ext uri="{BB962C8B-B14F-4D97-AF65-F5344CB8AC3E}">
        <p14:creationId xmlns:p14="http://schemas.microsoft.com/office/powerpoint/2010/main" val="416136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6</a:t>
            </a:fld>
            <a:endParaRPr kumimoji="1" lang="ja-JP" altLang="en-US"/>
          </a:p>
        </p:txBody>
      </p:sp>
    </p:spTree>
    <p:extLst>
      <p:ext uri="{BB962C8B-B14F-4D97-AF65-F5344CB8AC3E}">
        <p14:creationId xmlns:p14="http://schemas.microsoft.com/office/powerpoint/2010/main" val="32227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141F2-D687-494A-88DA-6E13CCF79AFD}" type="slidenum">
              <a:rPr kumimoji="1" lang="ja-JP" altLang="en-US" smtClean="0"/>
              <a:t>7</a:t>
            </a:fld>
            <a:endParaRPr kumimoji="1" lang="ja-JP" altLang="en-US"/>
          </a:p>
        </p:txBody>
      </p:sp>
    </p:spTree>
    <p:extLst>
      <p:ext uri="{BB962C8B-B14F-4D97-AF65-F5344CB8AC3E}">
        <p14:creationId xmlns:p14="http://schemas.microsoft.com/office/powerpoint/2010/main" val="397558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31141F2-D687-494A-88DA-6E13CCF79AFD}" type="slidenum">
              <a:rPr kumimoji="1" lang="ja-JP" altLang="en-US" smtClean="0"/>
              <a:t>8</a:t>
            </a:fld>
            <a:endParaRPr kumimoji="1" lang="ja-JP" altLang="en-US"/>
          </a:p>
        </p:txBody>
      </p:sp>
    </p:spTree>
    <p:extLst>
      <p:ext uri="{BB962C8B-B14F-4D97-AF65-F5344CB8AC3E}">
        <p14:creationId xmlns:p14="http://schemas.microsoft.com/office/powerpoint/2010/main" val="304711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31141F2-D687-494A-88DA-6E13CCF79AFD}" type="slidenum">
              <a:rPr kumimoji="1" lang="ja-JP" altLang="en-US" smtClean="0"/>
              <a:t>9</a:t>
            </a:fld>
            <a:endParaRPr kumimoji="1" lang="ja-JP" altLang="en-US"/>
          </a:p>
        </p:txBody>
      </p:sp>
    </p:spTree>
    <p:extLst>
      <p:ext uri="{BB962C8B-B14F-4D97-AF65-F5344CB8AC3E}">
        <p14:creationId xmlns:p14="http://schemas.microsoft.com/office/powerpoint/2010/main" val="306585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97290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400348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384742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191131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270863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141700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67302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240415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32594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307442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F2B518B-BAF8-406D-A8EA-EF5B5FB24050}" type="datetimeFigureOut">
              <a:rPr kumimoji="1" lang="ja-JP" altLang="en-US" smtClean="0"/>
              <a:t>2022/4/14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106822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B518B-BAF8-406D-A8EA-EF5B5FB24050}" type="datetimeFigureOut">
              <a:rPr kumimoji="1" lang="ja-JP" altLang="en-US" smtClean="0"/>
              <a:t>2022/4/14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95BAF-3581-4DA7-99C1-CB9155554DE8}" type="slidenum">
              <a:rPr kumimoji="1" lang="ja-JP" altLang="en-US" smtClean="0"/>
              <a:t>‹#›</a:t>
            </a:fld>
            <a:endParaRPr kumimoji="1" lang="ja-JP" altLang="en-US"/>
          </a:p>
        </p:txBody>
      </p:sp>
    </p:spTree>
    <p:extLst>
      <p:ext uri="{BB962C8B-B14F-4D97-AF65-F5344CB8AC3E}">
        <p14:creationId xmlns:p14="http://schemas.microsoft.com/office/powerpoint/2010/main" val="144921883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968188"/>
            <a:ext cx="9144000" cy="981916"/>
          </a:xfrm>
        </p:spPr>
        <p:txBody>
          <a:bodyPr/>
          <a:lstStyle/>
          <a:p>
            <a:r>
              <a:rPr lang="ja-JP" altLang="en-US" dirty="0"/>
              <a:t>令和３</a:t>
            </a:r>
            <a:r>
              <a:rPr kumimoji="1" lang="ja-JP" altLang="en-US" dirty="0"/>
              <a:t>年度</a:t>
            </a:r>
          </a:p>
        </p:txBody>
      </p:sp>
      <p:sp>
        <p:nvSpPr>
          <p:cNvPr id="3" name="サブタイトル 2"/>
          <p:cNvSpPr>
            <a:spLocks noGrp="1"/>
          </p:cNvSpPr>
          <p:nvPr>
            <p:ph type="subTitle" idx="1"/>
          </p:nvPr>
        </p:nvSpPr>
        <p:spPr>
          <a:xfrm>
            <a:off x="1524000" y="2284367"/>
            <a:ext cx="9144000" cy="660540"/>
          </a:xfrm>
        </p:spPr>
        <p:txBody>
          <a:bodyPr>
            <a:normAutofit/>
          </a:bodyPr>
          <a:lstStyle/>
          <a:p>
            <a:r>
              <a:rPr lang="ja-JP" altLang="en-US" sz="4000" dirty="0"/>
              <a:t>安芸地区中学校体育連盟</a:t>
            </a:r>
            <a:endParaRPr kumimoji="1" lang="ja-JP" altLang="en-US" sz="4000" dirty="0"/>
          </a:p>
        </p:txBody>
      </p:sp>
      <p:sp>
        <p:nvSpPr>
          <p:cNvPr id="5" name="テキスト ボックス 4"/>
          <p:cNvSpPr txBox="1"/>
          <p:nvPr/>
        </p:nvSpPr>
        <p:spPr>
          <a:xfrm>
            <a:off x="536831" y="3429279"/>
            <a:ext cx="2622834" cy="707886"/>
          </a:xfrm>
          <a:prstGeom prst="rect">
            <a:avLst/>
          </a:prstGeom>
          <a:noFill/>
        </p:spPr>
        <p:txBody>
          <a:bodyPr wrap="none" rtlCol="0">
            <a:spAutoFit/>
          </a:bodyPr>
          <a:lstStyle/>
          <a:p>
            <a:r>
              <a:rPr kumimoji="1" lang="ja-JP" altLang="en-US" sz="4000" dirty="0"/>
              <a:t>研究テーマ</a:t>
            </a:r>
          </a:p>
        </p:txBody>
      </p:sp>
      <p:sp>
        <p:nvSpPr>
          <p:cNvPr id="6" name="テキスト ボックス 5"/>
          <p:cNvSpPr txBox="1"/>
          <p:nvPr/>
        </p:nvSpPr>
        <p:spPr>
          <a:xfrm>
            <a:off x="451666" y="4424082"/>
            <a:ext cx="11630107" cy="1323439"/>
          </a:xfrm>
          <a:prstGeom prst="rect">
            <a:avLst/>
          </a:prstGeom>
          <a:noFill/>
        </p:spPr>
        <p:txBody>
          <a:bodyPr wrap="none" rtlCol="0">
            <a:spAutoFit/>
          </a:bodyPr>
          <a:lstStyle/>
          <a:p>
            <a:r>
              <a:rPr lang="ja-JP" altLang="en-US" sz="4000" dirty="0"/>
              <a:t>「自主的に運動に取り組み、</a:t>
            </a:r>
            <a:endParaRPr lang="en-US" altLang="ja-JP" sz="4000" dirty="0"/>
          </a:p>
          <a:p>
            <a:r>
              <a:rPr lang="ja-JP" altLang="en-US" sz="4000" dirty="0"/>
              <a:t>　互いに課題解決に向かって協力できる生徒の育成」</a:t>
            </a:r>
            <a:endParaRPr kumimoji="1" lang="ja-JP" altLang="en-US" sz="4000" dirty="0"/>
          </a:p>
        </p:txBody>
      </p:sp>
    </p:spTree>
    <p:extLst>
      <p:ext uri="{BB962C8B-B14F-4D97-AF65-F5344CB8AC3E}">
        <p14:creationId xmlns:p14="http://schemas.microsoft.com/office/powerpoint/2010/main" val="1551033969"/>
      </p:ext>
    </p:extLst>
  </p:cSld>
  <p:clrMapOvr>
    <a:masterClrMapping/>
  </p:clrMapOvr>
  <mc:AlternateContent xmlns:mc="http://schemas.openxmlformats.org/markup-compatibility/2006" xmlns:p14="http://schemas.microsoft.com/office/powerpoint/2010/main">
    <mc:Choice Requires="p14">
      <p:transition spd="slow" p14:dur="2000" advTm="4329"/>
    </mc:Choice>
    <mc:Fallback xmlns="">
      <p:transition spd="slow" advTm="43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7895" y="330061"/>
            <a:ext cx="11613776" cy="523220"/>
          </a:xfrm>
          <a:prstGeom prst="rect">
            <a:avLst/>
          </a:prstGeom>
          <a:noFill/>
        </p:spPr>
        <p:txBody>
          <a:bodyPr wrap="square" rtlCol="0">
            <a:spAutoFit/>
          </a:bodyPr>
          <a:lstStyle/>
          <a:p>
            <a:pPr algn="ctr"/>
            <a:r>
              <a:rPr lang="ja-JP" altLang="en-US" sz="2800" b="1" dirty="0">
                <a:latin typeface="HGP創英角ｺﾞｼｯｸUB" panose="020B0400000000000000" pitchFamily="34" charset="-128"/>
                <a:ea typeface="HGP創英角ｺﾞｼｯｸUB" panose="020B0400000000000000" pitchFamily="34" charset="-128"/>
              </a:rPr>
              <a:t>事前・事後のアンケート</a:t>
            </a:r>
            <a:endParaRPr lang="en-US" altLang="ja-JP" sz="2800" b="1" dirty="0">
              <a:latin typeface="HGP創英角ｺﾞｼｯｸUB" panose="020B0400000000000000" pitchFamily="34" charset="-128"/>
              <a:ea typeface="HGP創英角ｺﾞｼｯｸUB" panose="020B0400000000000000" pitchFamily="34" charset="-128"/>
            </a:endParaRPr>
          </a:p>
        </p:txBody>
      </p:sp>
      <p:pic>
        <p:nvPicPr>
          <p:cNvPr id="8" name="図 7"/>
          <p:cNvPicPr>
            <a:picLocks noChangeAspect="1"/>
          </p:cNvPicPr>
          <p:nvPr/>
        </p:nvPicPr>
        <p:blipFill>
          <a:blip r:embed="rId3"/>
          <a:stretch>
            <a:fillRect/>
          </a:stretch>
        </p:blipFill>
        <p:spPr>
          <a:xfrm>
            <a:off x="407895" y="1041400"/>
            <a:ext cx="5497558" cy="5339913"/>
          </a:xfrm>
          <a:prstGeom prst="rect">
            <a:avLst/>
          </a:prstGeom>
        </p:spPr>
      </p:pic>
      <p:pic>
        <p:nvPicPr>
          <p:cNvPr id="9" name="図 8"/>
          <p:cNvPicPr>
            <a:picLocks noChangeAspect="1"/>
          </p:cNvPicPr>
          <p:nvPr/>
        </p:nvPicPr>
        <p:blipFill>
          <a:blip r:embed="rId4"/>
          <a:stretch>
            <a:fillRect/>
          </a:stretch>
        </p:blipFill>
        <p:spPr>
          <a:xfrm>
            <a:off x="6095999" y="926416"/>
            <a:ext cx="5925671" cy="5339913"/>
          </a:xfrm>
          <a:prstGeom prst="rect">
            <a:avLst/>
          </a:prstGeom>
        </p:spPr>
      </p:pic>
    </p:spTree>
    <p:extLst>
      <p:ext uri="{BB962C8B-B14F-4D97-AF65-F5344CB8AC3E}">
        <p14:creationId xmlns:p14="http://schemas.microsoft.com/office/powerpoint/2010/main" val="713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921206597"/>
              </p:ext>
            </p:extLst>
          </p:nvPr>
        </p:nvGraphicFramePr>
        <p:xfrm>
          <a:off x="6212541" y="1290918"/>
          <a:ext cx="5069542" cy="3697941"/>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3746735" y="170988"/>
            <a:ext cx="4817344" cy="646331"/>
          </a:xfrm>
          <a:prstGeom prst="rect">
            <a:avLst/>
          </a:prstGeom>
          <a:noFill/>
        </p:spPr>
        <p:txBody>
          <a:bodyPr wrap="none" rtlCol="0">
            <a:spAutoFit/>
          </a:bodyPr>
          <a:lstStyle/>
          <a:p>
            <a:r>
              <a:rPr lang="ja-JP" altLang="en-US" sz="3600" b="1" dirty="0">
                <a:latin typeface="HGS創英角ｺﾞｼｯｸUB" panose="020B0900000000000000" pitchFamily="50" charset="-128"/>
                <a:ea typeface="HGS創英角ｺﾞｼｯｸUB" panose="020B0900000000000000" pitchFamily="50" charset="-128"/>
              </a:rPr>
              <a:t>事前アンケート結果　</a:t>
            </a:r>
            <a:endParaRPr kumimoji="1" lang="ja-JP" altLang="en-US" sz="3600" b="1" dirty="0">
              <a:latin typeface="HGS創英角ｺﾞｼｯｸUB" panose="020B0900000000000000" pitchFamily="50" charset="-128"/>
              <a:ea typeface="HGS創英角ｺﾞｼｯｸUB" panose="020B0900000000000000" pitchFamily="50" charset="-128"/>
            </a:endParaRPr>
          </a:p>
        </p:txBody>
      </p:sp>
      <p:graphicFrame>
        <p:nvGraphicFramePr>
          <p:cNvPr id="5" name="グラフ 4">
            <a:extLst>
              <a:ext uri="{FF2B5EF4-FFF2-40B4-BE49-F238E27FC236}">
                <a16:creationId xmlns:a16="http://schemas.microsoft.com/office/drawing/2014/main" id="{3E8F809B-18DA-4F34-BD87-95543197CAA4}"/>
              </a:ext>
            </a:extLst>
          </p:cNvPr>
          <p:cNvGraphicFramePr/>
          <p:nvPr>
            <p:extLst>
              <p:ext uri="{D42A27DB-BD31-4B8C-83A1-F6EECF244321}">
                <p14:modId xmlns:p14="http://schemas.microsoft.com/office/powerpoint/2010/main" val="3876180668"/>
              </p:ext>
            </p:extLst>
          </p:nvPr>
        </p:nvGraphicFramePr>
        <p:xfrm>
          <a:off x="107299" y="121158"/>
          <a:ext cx="5337174" cy="40702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a:extLst>
              <a:ext uri="{FF2B5EF4-FFF2-40B4-BE49-F238E27FC236}">
                <a16:creationId xmlns:a16="http://schemas.microsoft.com/office/drawing/2014/main" id="{185F9079-DA69-4E09-B135-23C2ADCFCDD1}"/>
              </a:ext>
            </a:extLst>
          </p:cNvPr>
          <p:cNvGraphicFramePr/>
          <p:nvPr>
            <p:extLst>
              <p:ext uri="{D42A27DB-BD31-4B8C-83A1-F6EECF244321}">
                <p14:modId xmlns:p14="http://schemas.microsoft.com/office/powerpoint/2010/main" val="1903269243"/>
              </p:ext>
            </p:extLst>
          </p:nvPr>
        </p:nvGraphicFramePr>
        <p:xfrm>
          <a:off x="6195012" y="170988"/>
          <a:ext cx="5777793" cy="38948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a:extLst>
              <a:ext uri="{FF2B5EF4-FFF2-40B4-BE49-F238E27FC236}">
                <a16:creationId xmlns:a16="http://schemas.microsoft.com/office/drawing/2014/main" id="{5ECBC7F8-755E-4817-BFEC-4437DD70AB97}"/>
              </a:ext>
            </a:extLst>
          </p:cNvPr>
          <p:cNvGraphicFramePr/>
          <p:nvPr>
            <p:extLst>
              <p:ext uri="{D42A27DB-BD31-4B8C-83A1-F6EECF244321}">
                <p14:modId xmlns:p14="http://schemas.microsoft.com/office/powerpoint/2010/main" val="3991657391"/>
              </p:ext>
            </p:extLst>
          </p:nvPr>
        </p:nvGraphicFramePr>
        <p:xfrm>
          <a:off x="180085" y="3793787"/>
          <a:ext cx="5337173" cy="30642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グラフ 19">
            <a:extLst>
              <a:ext uri="{FF2B5EF4-FFF2-40B4-BE49-F238E27FC236}">
                <a16:creationId xmlns:a16="http://schemas.microsoft.com/office/drawing/2014/main" id="{0DDA65AF-6834-4365-BFD0-A5548CF2C23E}"/>
              </a:ext>
            </a:extLst>
          </p:cNvPr>
          <p:cNvGraphicFramePr/>
          <p:nvPr>
            <p:extLst>
              <p:ext uri="{D42A27DB-BD31-4B8C-83A1-F6EECF244321}">
                <p14:modId xmlns:p14="http://schemas.microsoft.com/office/powerpoint/2010/main" val="2706443590"/>
              </p:ext>
            </p:extLst>
          </p:nvPr>
        </p:nvGraphicFramePr>
        <p:xfrm>
          <a:off x="6212541" y="3891654"/>
          <a:ext cx="5646312" cy="2966346"/>
        </p:xfrm>
        <a:graphic>
          <a:graphicData uri="http://schemas.openxmlformats.org/drawingml/2006/chart">
            <c:chart xmlns:c="http://schemas.openxmlformats.org/drawingml/2006/chart" xmlns:r="http://schemas.openxmlformats.org/officeDocument/2006/relationships" r:id="rId7"/>
          </a:graphicData>
        </a:graphic>
      </p:graphicFrame>
      <p:sp>
        <p:nvSpPr>
          <p:cNvPr id="21" name="テキスト ボックス 10">
            <a:extLst>
              <a:ext uri="{FF2B5EF4-FFF2-40B4-BE49-F238E27FC236}">
                <a16:creationId xmlns:a16="http://schemas.microsoft.com/office/drawing/2014/main" id="{ACCF42A4-AA45-4E8F-9EE5-2D2B4B9801C4}"/>
              </a:ext>
            </a:extLst>
          </p:cNvPr>
          <p:cNvSpPr txBox="1"/>
          <p:nvPr/>
        </p:nvSpPr>
        <p:spPr>
          <a:xfrm>
            <a:off x="1805036" y="561257"/>
            <a:ext cx="2052267" cy="43130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平成</a:t>
            </a:r>
            <a:r>
              <a:rPr lang="en-US"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30</a:t>
            </a:r>
            <a:r>
              <a:rPr lang="ja-JP" sz="24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年度</a:t>
            </a:r>
          </a:p>
        </p:txBody>
      </p:sp>
    </p:spTree>
    <p:extLst>
      <p:ext uri="{BB962C8B-B14F-4D97-AF65-F5344CB8AC3E}">
        <p14:creationId xmlns:p14="http://schemas.microsoft.com/office/powerpoint/2010/main" val="240521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37765" y="378478"/>
            <a:ext cx="3416320" cy="523220"/>
          </a:xfrm>
          <a:prstGeom prst="rect">
            <a:avLst/>
          </a:prstGeom>
          <a:noFill/>
        </p:spPr>
        <p:txBody>
          <a:bodyPr wrap="none" rtlCol="0">
            <a:spAutoFit/>
          </a:bodyPr>
          <a:lstStyle/>
          <a:p>
            <a:r>
              <a:rPr kumimoji="1" lang="ja-JP" altLang="en-US" sz="2800" b="1" dirty="0">
                <a:latin typeface="HGP創英角ｺﾞｼｯｸUB" panose="020B0400000000000000" pitchFamily="34" charset="-128"/>
                <a:ea typeface="HGP創英角ｺﾞｼｯｸUB" panose="020B0400000000000000" pitchFamily="34" charset="-128"/>
              </a:rPr>
              <a:t>事後アンケート結果</a:t>
            </a:r>
          </a:p>
        </p:txBody>
      </p:sp>
      <p:graphicFrame>
        <p:nvGraphicFramePr>
          <p:cNvPr id="4" name="グラフ 3">
            <a:extLst>
              <a:ext uri="{FF2B5EF4-FFF2-40B4-BE49-F238E27FC236}">
                <a16:creationId xmlns:a16="http://schemas.microsoft.com/office/drawing/2014/main" id="{C86A0120-1BC9-4A4D-975E-5813A629ACEF}"/>
              </a:ext>
            </a:extLst>
          </p:cNvPr>
          <p:cNvGraphicFramePr/>
          <p:nvPr>
            <p:extLst>
              <p:ext uri="{D42A27DB-BD31-4B8C-83A1-F6EECF244321}">
                <p14:modId xmlns:p14="http://schemas.microsoft.com/office/powerpoint/2010/main" val="3549403106"/>
              </p:ext>
            </p:extLst>
          </p:nvPr>
        </p:nvGraphicFramePr>
        <p:xfrm>
          <a:off x="668253" y="856295"/>
          <a:ext cx="4826720" cy="3175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4A66C3B4-0EF2-4662-8778-B58D78E2F68D}"/>
              </a:ext>
            </a:extLst>
          </p:cNvPr>
          <p:cNvGraphicFramePr/>
          <p:nvPr>
            <p:extLst>
              <p:ext uri="{D42A27DB-BD31-4B8C-83A1-F6EECF244321}">
                <p14:modId xmlns:p14="http://schemas.microsoft.com/office/powerpoint/2010/main" val="1831039576"/>
              </p:ext>
            </p:extLst>
          </p:nvPr>
        </p:nvGraphicFramePr>
        <p:xfrm>
          <a:off x="6248398" y="901698"/>
          <a:ext cx="4775200" cy="30841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B288C5EB-0742-402C-81FF-BD8B4BB0E141}"/>
              </a:ext>
            </a:extLst>
          </p:cNvPr>
          <p:cNvGraphicFramePr/>
          <p:nvPr>
            <p:extLst>
              <p:ext uri="{D42A27DB-BD31-4B8C-83A1-F6EECF244321}">
                <p14:modId xmlns:p14="http://schemas.microsoft.com/office/powerpoint/2010/main" val="3659597256"/>
              </p:ext>
            </p:extLst>
          </p:nvPr>
        </p:nvGraphicFramePr>
        <p:xfrm>
          <a:off x="636005" y="3715699"/>
          <a:ext cx="4858967" cy="3129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グラフ 6">
            <a:extLst>
              <a:ext uri="{FF2B5EF4-FFF2-40B4-BE49-F238E27FC236}">
                <a16:creationId xmlns:a16="http://schemas.microsoft.com/office/drawing/2014/main" id="{45320C04-A902-4AEC-9C42-9993B07C726C}"/>
              </a:ext>
            </a:extLst>
          </p:cNvPr>
          <p:cNvGraphicFramePr/>
          <p:nvPr>
            <p:extLst>
              <p:ext uri="{D42A27DB-BD31-4B8C-83A1-F6EECF244321}">
                <p14:modId xmlns:p14="http://schemas.microsoft.com/office/powerpoint/2010/main" val="2608693922"/>
              </p:ext>
            </p:extLst>
          </p:nvPr>
        </p:nvGraphicFramePr>
        <p:xfrm>
          <a:off x="6248398" y="3712712"/>
          <a:ext cx="4775200" cy="30841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1899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4752" y="-179343"/>
            <a:ext cx="5223696" cy="844205"/>
          </a:xfrm>
          <a:prstGeom prst="rect">
            <a:avLst/>
          </a:prstGeom>
          <a:noFill/>
        </p:spPr>
        <p:txBody>
          <a:bodyPr wrap="square" rtlCol="0">
            <a:spAutoFit/>
          </a:bodyPr>
          <a:lstStyle/>
          <a:p>
            <a:pPr>
              <a:lnSpc>
                <a:spcPct val="150000"/>
              </a:lnSpc>
              <a:tabLst>
                <a:tab pos="0" algn="l"/>
              </a:tabLst>
            </a:pPr>
            <a:r>
              <a:rPr lang="ja-JP" altLang="en-US" sz="3600" b="1" dirty="0">
                <a:latin typeface="HGP創英角ｺﾞｼｯｸUB" panose="020B0400000000000000" pitchFamily="34" charset="-128"/>
                <a:ea typeface="HGP創英角ｺﾞｼｯｸUB" panose="020B0400000000000000" pitchFamily="34" charset="-128"/>
              </a:rPr>
              <a:t>　　　実施後の考察</a:t>
            </a:r>
            <a:endParaRPr lang="en-US" altLang="ja-JP" sz="3600" b="1" dirty="0">
              <a:latin typeface="HGP創英角ｺﾞｼｯｸUB" panose="020B0400000000000000" pitchFamily="34" charset="-128"/>
              <a:ea typeface="HGP創英角ｺﾞｼｯｸUB" panose="020B0400000000000000" pitchFamily="34" charset="-128"/>
            </a:endParaRPr>
          </a:p>
        </p:txBody>
      </p:sp>
      <p:sp>
        <p:nvSpPr>
          <p:cNvPr id="3" name="テキスト ボックス 2"/>
          <p:cNvSpPr txBox="1"/>
          <p:nvPr/>
        </p:nvSpPr>
        <p:spPr>
          <a:xfrm>
            <a:off x="323850" y="664862"/>
            <a:ext cx="11658600" cy="7109639"/>
          </a:xfrm>
          <a:prstGeom prst="rect">
            <a:avLst/>
          </a:prstGeom>
          <a:noFill/>
        </p:spPr>
        <p:txBody>
          <a:bodyPr wrap="square" rtlCol="0">
            <a:spAutoFit/>
          </a:bodyPr>
          <a:lstStyle/>
          <a:p>
            <a:r>
              <a:rPr lang="ja-JP" altLang="en-US" sz="2800" b="1" dirty="0"/>
              <a:t>①全校体育</a:t>
            </a:r>
          </a:p>
          <a:p>
            <a:r>
              <a:rPr lang="ja-JP" altLang="en-US" sz="2800" dirty="0"/>
              <a:t>下級生は上級生に教えてもらうことで、できなかったことができるようになり達成感を味わうことができたと考えられる。運動が苦手な生徒も課題解決に向かう過程で仲間とかかわりながら前向きに授業を楽しく取り組めるようになったのではないかと考える。</a:t>
            </a:r>
          </a:p>
          <a:p>
            <a:endParaRPr lang="ja-JP" altLang="en-US" sz="1600" dirty="0"/>
          </a:p>
          <a:p>
            <a:r>
              <a:rPr lang="ja-JP" altLang="en-US" sz="2800" b="1" dirty="0"/>
              <a:t>②同学年男女共修</a:t>
            </a:r>
          </a:p>
          <a:p>
            <a:r>
              <a:rPr lang="ja-JP" altLang="en-US" sz="2800" dirty="0"/>
              <a:t>全員が意欲的に取り組むことができた。生徒が難しいと感じたのはラリーを行う中で、相手の打ちやすい方向や高さを意識して打つことの回答が多かったが、逆にやりがいや爽快感もあったようである。</a:t>
            </a:r>
          </a:p>
          <a:p>
            <a:endParaRPr lang="en-US" altLang="ja-JP" sz="1600" dirty="0"/>
          </a:p>
          <a:p>
            <a:r>
              <a:rPr lang="ja-JP" altLang="en-US" sz="2800" b="1" dirty="0"/>
              <a:t>③同学年男女別（男女別で</a:t>
            </a:r>
            <a:r>
              <a:rPr lang="en-US" altLang="ja-JP" sz="2800" b="1" dirty="0"/>
              <a:t>25</a:t>
            </a:r>
            <a:r>
              <a:rPr lang="ja-JP" altLang="en-US" sz="2800" b="1" dirty="0"/>
              <a:t>人以上）</a:t>
            </a:r>
          </a:p>
          <a:p>
            <a:r>
              <a:rPr lang="ja-JP" altLang="en-US" sz="2800" dirty="0"/>
              <a:t>体育館の大きさから、設営するコートの数と人数にも課題を感じており、運動量が十分確保できず工夫が必要になる。練習内容と時間の使い方を工夫し実施していかなければならない。</a:t>
            </a:r>
          </a:p>
          <a:p>
            <a:endParaRPr lang="ja-JP" altLang="en-US" sz="2800" dirty="0"/>
          </a:p>
          <a:p>
            <a:r>
              <a:rPr lang="ja-JP" altLang="en-US" sz="2800" dirty="0"/>
              <a:t>　　</a:t>
            </a:r>
          </a:p>
        </p:txBody>
      </p:sp>
    </p:spTree>
    <p:extLst>
      <p:ext uri="{BB962C8B-B14F-4D97-AF65-F5344CB8AC3E}">
        <p14:creationId xmlns:p14="http://schemas.microsoft.com/office/powerpoint/2010/main" val="258007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48731" y="0"/>
            <a:ext cx="4295169" cy="646331"/>
          </a:xfrm>
          <a:prstGeom prst="rect">
            <a:avLst/>
          </a:prstGeom>
          <a:noFill/>
        </p:spPr>
        <p:txBody>
          <a:bodyPr wrap="square" rtlCol="0">
            <a:spAutoFit/>
          </a:bodyPr>
          <a:lstStyle/>
          <a:p>
            <a:r>
              <a:rPr lang="ja-JP" altLang="en-US" sz="3600" b="1" dirty="0">
                <a:latin typeface="HGP創英角ｺﾞｼｯｸUB" panose="020B0400000000000000" pitchFamily="34" charset="-128"/>
                <a:ea typeface="HGP創英角ｺﾞｼｯｸUB" panose="020B0400000000000000" pitchFamily="34" charset="-128"/>
              </a:rPr>
              <a:t>　</a:t>
            </a:r>
            <a:r>
              <a:rPr lang="en-US" altLang="ja-JP" sz="2800" b="1" dirty="0">
                <a:latin typeface="HGP創英角ｺﾞｼｯｸUB" panose="020B0400000000000000" pitchFamily="34" charset="-128"/>
                <a:ea typeface="HGP創英角ｺﾞｼｯｸUB" panose="020B0400000000000000" pitchFamily="34" charset="-128"/>
              </a:rPr>
              <a:t>9</a:t>
            </a:r>
            <a:r>
              <a:rPr lang="ja-JP" altLang="en-US" sz="2800" b="1" dirty="0">
                <a:latin typeface="HGP創英角ｺﾞｼｯｸUB" panose="020B0400000000000000" pitchFamily="34" charset="-128"/>
                <a:ea typeface="HGP創英角ｺﾞｼｯｸUB" panose="020B0400000000000000" pitchFamily="34" charset="-128"/>
              </a:rPr>
              <a:t>項目アンケート分析</a:t>
            </a:r>
            <a:endParaRPr lang="en-US" altLang="ja-JP" sz="2800" b="1" dirty="0">
              <a:latin typeface="HGP創英角ｺﾞｼｯｸUB" panose="020B0400000000000000" pitchFamily="34" charset="-128"/>
              <a:ea typeface="HGP創英角ｺﾞｼｯｸUB" panose="020B0400000000000000" pitchFamily="34" charset="-128"/>
            </a:endParaRPr>
          </a:p>
        </p:txBody>
      </p:sp>
      <p:sp>
        <p:nvSpPr>
          <p:cNvPr id="3" name="テキスト ボックス 2">
            <a:extLst>
              <a:ext uri="{FF2B5EF4-FFF2-40B4-BE49-F238E27FC236}">
                <a16:creationId xmlns:a16="http://schemas.microsoft.com/office/drawing/2014/main" id="{85314801-F760-4A3C-82B5-084499C9598D}"/>
              </a:ext>
            </a:extLst>
          </p:cNvPr>
          <p:cNvSpPr txBox="1"/>
          <p:nvPr/>
        </p:nvSpPr>
        <p:spPr>
          <a:xfrm>
            <a:off x="819150" y="610136"/>
            <a:ext cx="10953750" cy="6247864"/>
          </a:xfrm>
          <a:prstGeom prst="rect">
            <a:avLst/>
          </a:prstGeom>
          <a:noFill/>
        </p:spPr>
        <p:txBody>
          <a:bodyPr wrap="square" rtlCol="0">
            <a:spAutoFit/>
          </a:bodyPr>
          <a:lstStyle/>
          <a:p>
            <a:r>
              <a:rPr lang="en-US" altLang="ja-JP" sz="2000" b="1" dirty="0"/>
              <a:t>   </a:t>
            </a:r>
            <a:r>
              <a:rPr lang="ja-JP" altLang="ja-JP" sz="2000" b="1" dirty="0"/>
              <a:t>１．深く心に残ることや感動することがありましたか。</a:t>
            </a:r>
            <a:r>
              <a:rPr lang="en-US" altLang="ja-JP" sz="2000" b="1" dirty="0"/>
              <a:t>                              </a:t>
            </a:r>
            <a:r>
              <a:rPr lang="ja-JP" altLang="ja-JP" sz="2000" b="1" dirty="0"/>
              <a:t>　　　　　　　　　　　　　</a:t>
            </a:r>
            <a:r>
              <a:rPr lang="en-US" altLang="ja-JP" sz="2000" b="1" dirty="0"/>
              <a:t>  </a:t>
            </a:r>
          </a:p>
          <a:p>
            <a:r>
              <a:rPr lang="ja-JP" altLang="en-US" sz="2000" b="1" dirty="0"/>
              <a:t>　　　　　　　　　　　　　　　　　　　　　　　　　　</a:t>
            </a:r>
            <a:r>
              <a:rPr lang="en-US" altLang="ja-JP" sz="2000" b="1" dirty="0"/>
              <a:t>  </a:t>
            </a:r>
            <a:r>
              <a:rPr lang="ja-JP" altLang="ja-JP" sz="2000" b="1" dirty="0"/>
              <a:t>（はい　　どちらでもない　　いいえ）</a:t>
            </a:r>
            <a:r>
              <a:rPr lang="en-US" altLang="ja-JP" sz="2000" b="1" dirty="0"/>
              <a:t>   </a:t>
            </a:r>
            <a:endParaRPr lang="ja-JP" altLang="ja-JP" sz="2000" b="1" dirty="0"/>
          </a:p>
          <a:p>
            <a:r>
              <a:rPr lang="en-US" altLang="ja-JP" sz="2000" b="1" dirty="0"/>
              <a:t>   </a:t>
            </a:r>
            <a:r>
              <a:rPr lang="ja-JP" altLang="ja-JP" sz="2000" b="1" dirty="0"/>
              <a:t>２．今までできなかったこと（運動や作戦）が、できるようになりましたか。</a:t>
            </a:r>
          </a:p>
          <a:p>
            <a:r>
              <a:rPr lang="en-US" altLang="ja-JP" sz="2000" b="1" dirty="0"/>
              <a:t>                                 </a:t>
            </a:r>
            <a:r>
              <a:rPr lang="ja-JP" altLang="ja-JP" sz="2000" b="1" dirty="0"/>
              <a:t>　</a:t>
            </a:r>
            <a:r>
              <a:rPr lang="en-US" altLang="ja-JP" sz="2000" b="1" dirty="0"/>
              <a:t> </a:t>
            </a:r>
            <a:r>
              <a:rPr lang="ja-JP" altLang="en-US" sz="2000" b="1" dirty="0"/>
              <a:t>　　　　　　　　　　　　　</a:t>
            </a:r>
            <a:r>
              <a:rPr lang="en-US" altLang="ja-JP" sz="2000" b="1" dirty="0"/>
              <a:t>   </a:t>
            </a:r>
            <a:r>
              <a:rPr lang="ja-JP" altLang="ja-JP" sz="2000" b="1" dirty="0"/>
              <a:t>（はい　</a:t>
            </a:r>
            <a:r>
              <a:rPr lang="en-US" altLang="ja-JP" sz="2000" b="1" dirty="0"/>
              <a:t>  </a:t>
            </a:r>
            <a:r>
              <a:rPr lang="ja-JP" altLang="ja-JP" sz="2000" b="1" dirty="0"/>
              <a:t>どちらでもない</a:t>
            </a:r>
            <a:r>
              <a:rPr lang="en-US" altLang="ja-JP" sz="2000" b="1" dirty="0"/>
              <a:t>    </a:t>
            </a:r>
            <a:r>
              <a:rPr lang="ja-JP" altLang="ja-JP" sz="2000" b="1" dirty="0"/>
              <a:t>いいえ）　</a:t>
            </a:r>
          </a:p>
          <a:p>
            <a:r>
              <a:rPr lang="ja-JP" altLang="en-US" sz="2000" b="1" dirty="0"/>
              <a:t>　</a:t>
            </a:r>
            <a:r>
              <a:rPr lang="ja-JP" altLang="ja-JP" sz="2000" b="1" dirty="0"/>
              <a:t>３．「あっわかった！」とか「あっそうか！」と思ったことがありましたか。　</a:t>
            </a:r>
            <a:r>
              <a:rPr lang="en-US" altLang="ja-JP" sz="2000" b="1" dirty="0"/>
              <a:t>                                     </a:t>
            </a:r>
          </a:p>
          <a:p>
            <a:r>
              <a:rPr lang="ja-JP" altLang="en-US" sz="2000" b="1" dirty="0"/>
              <a:t>　　　　　　　　　　　　　　　　　　　　　　　　　</a:t>
            </a:r>
            <a:r>
              <a:rPr lang="en-US" altLang="ja-JP" sz="2000" b="1" dirty="0"/>
              <a:t>      </a:t>
            </a:r>
            <a:r>
              <a:rPr lang="ja-JP" altLang="ja-JP" sz="2000" b="1" dirty="0"/>
              <a:t>（はい　</a:t>
            </a:r>
            <a:r>
              <a:rPr lang="en-US" altLang="ja-JP" sz="2000" b="1" dirty="0"/>
              <a:t>  </a:t>
            </a:r>
            <a:r>
              <a:rPr lang="ja-JP" altLang="ja-JP" sz="2000" b="1" dirty="0"/>
              <a:t>どちらでもない 　 いいえ）</a:t>
            </a:r>
          </a:p>
          <a:p>
            <a:r>
              <a:rPr lang="en-US" altLang="ja-JP" sz="2000" b="1" dirty="0"/>
              <a:t>   </a:t>
            </a:r>
            <a:r>
              <a:rPr lang="ja-JP" altLang="ja-JP" sz="2000" b="1" dirty="0"/>
              <a:t>４．精一杯、全力を尽くして、運動することができましたか。</a:t>
            </a:r>
          </a:p>
          <a:p>
            <a:r>
              <a:rPr lang="en-US" altLang="ja-JP" sz="2000" b="1" dirty="0"/>
              <a:t>                                    </a:t>
            </a:r>
            <a:r>
              <a:rPr lang="ja-JP" altLang="en-US" sz="2000" b="1" dirty="0"/>
              <a:t>　　　　　　　　　　　　　　</a:t>
            </a:r>
            <a:r>
              <a:rPr lang="en-US" altLang="ja-JP" sz="2000" b="1" dirty="0"/>
              <a:t>   </a:t>
            </a:r>
            <a:r>
              <a:rPr lang="ja-JP" altLang="ja-JP" sz="2000" b="1" dirty="0"/>
              <a:t>（はい　 どちらでもない</a:t>
            </a:r>
            <a:r>
              <a:rPr lang="en-US" altLang="ja-JP" sz="2000" b="1" dirty="0"/>
              <a:t>     </a:t>
            </a:r>
            <a:r>
              <a:rPr lang="ja-JP" altLang="ja-JP" sz="2000" b="1" dirty="0"/>
              <a:t>いいえ）</a:t>
            </a:r>
          </a:p>
          <a:p>
            <a:r>
              <a:rPr lang="en-US" altLang="ja-JP" sz="2000" b="1" dirty="0"/>
              <a:t>   </a:t>
            </a:r>
            <a:r>
              <a:rPr lang="ja-JP" altLang="ja-JP" sz="2000" b="1" dirty="0"/>
              <a:t>５．楽しかったですか。</a:t>
            </a:r>
            <a:r>
              <a:rPr lang="en-US" altLang="ja-JP" sz="2000" b="1" dirty="0"/>
              <a:t>             </a:t>
            </a:r>
            <a:endParaRPr lang="ja-JP" altLang="ja-JP" sz="2000" b="1" dirty="0"/>
          </a:p>
          <a:p>
            <a:r>
              <a:rPr lang="ja-JP" altLang="ja-JP" sz="2000" b="1" dirty="0"/>
              <a:t>　　　　　　　　　　　　　　　　　　</a:t>
            </a:r>
            <a:r>
              <a:rPr lang="ja-JP" altLang="en-US" sz="2000" b="1" dirty="0"/>
              <a:t>　　　　　　　　</a:t>
            </a:r>
            <a:r>
              <a:rPr lang="ja-JP" altLang="ja-JP" sz="2000" b="1" dirty="0"/>
              <a:t>　 （はい 　どちらでもない　</a:t>
            </a:r>
            <a:r>
              <a:rPr lang="en-US" altLang="ja-JP" sz="2000" b="1" dirty="0"/>
              <a:t>   </a:t>
            </a:r>
            <a:r>
              <a:rPr lang="ja-JP" altLang="ja-JP" sz="2000" b="1" dirty="0"/>
              <a:t>いいえ）</a:t>
            </a:r>
          </a:p>
          <a:p>
            <a:r>
              <a:rPr lang="en-US" altLang="ja-JP" sz="2000" b="1" dirty="0"/>
              <a:t>   </a:t>
            </a:r>
            <a:r>
              <a:rPr lang="ja-JP" altLang="ja-JP" sz="2000" b="1" dirty="0"/>
              <a:t>６．自分から進んで、学習することができましたか。</a:t>
            </a:r>
          </a:p>
          <a:p>
            <a:r>
              <a:rPr lang="en-US" altLang="ja-JP" sz="2000" b="1" dirty="0"/>
              <a:t>                                 </a:t>
            </a:r>
            <a:r>
              <a:rPr lang="ja-JP" altLang="en-US" sz="2000" b="1" dirty="0"/>
              <a:t>　　　　　　　　　　　　　　</a:t>
            </a:r>
            <a:r>
              <a:rPr lang="en-US" altLang="ja-JP" sz="2000" b="1" dirty="0"/>
              <a:t>      </a:t>
            </a:r>
            <a:r>
              <a:rPr lang="ja-JP" altLang="ja-JP" sz="2000" b="1" dirty="0"/>
              <a:t>（はい</a:t>
            </a:r>
            <a:r>
              <a:rPr lang="en-US" altLang="ja-JP" sz="2000" b="1" dirty="0"/>
              <a:t>   </a:t>
            </a:r>
            <a:r>
              <a:rPr lang="ja-JP" altLang="ja-JP" sz="2000" b="1" dirty="0"/>
              <a:t>どちらでもない　　 いいえ）</a:t>
            </a:r>
          </a:p>
          <a:p>
            <a:r>
              <a:rPr lang="en-US" altLang="ja-JP" sz="2000" b="1" dirty="0"/>
              <a:t>   </a:t>
            </a:r>
            <a:r>
              <a:rPr lang="ja-JP" altLang="ja-JP" sz="2000" b="1" dirty="0"/>
              <a:t>７．自分のめあてに向かって、何度も練習できましたか。</a:t>
            </a:r>
          </a:p>
          <a:p>
            <a:r>
              <a:rPr lang="en-US" altLang="ja-JP" sz="2000" b="1" dirty="0"/>
              <a:t>                                    </a:t>
            </a:r>
            <a:r>
              <a:rPr lang="ja-JP" altLang="en-US" sz="2000" b="1" dirty="0"/>
              <a:t>　　　　　　　　　　　　　　</a:t>
            </a:r>
            <a:r>
              <a:rPr lang="en-US" altLang="ja-JP" sz="2000" b="1" dirty="0"/>
              <a:t>   </a:t>
            </a:r>
            <a:r>
              <a:rPr lang="ja-JP" altLang="ja-JP" sz="2000" b="1" dirty="0"/>
              <a:t>（はい　 どちらでもない　</a:t>
            </a:r>
            <a:r>
              <a:rPr lang="en-US" altLang="ja-JP" sz="2000" b="1" dirty="0"/>
              <a:t>   </a:t>
            </a:r>
            <a:r>
              <a:rPr lang="ja-JP" altLang="ja-JP" sz="2000" b="1" dirty="0"/>
              <a:t>いいえ）　　</a:t>
            </a:r>
          </a:p>
          <a:p>
            <a:r>
              <a:rPr lang="ja-JP" altLang="en-US" sz="2000" b="1" dirty="0"/>
              <a:t>　</a:t>
            </a:r>
            <a:r>
              <a:rPr lang="ja-JP" altLang="ja-JP" sz="2000" b="1" dirty="0"/>
              <a:t>８．友達と協力して、仲良く学習できましたか。　　　</a:t>
            </a:r>
          </a:p>
          <a:p>
            <a:r>
              <a:rPr lang="en-US" altLang="ja-JP" sz="2000" b="1" dirty="0"/>
              <a:t>                                   </a:t>
            </a:r>
            <a:r>
              <a:rPr lang="ja-JP" altLang="en-US" sz="2000" b="1" dirty="0"/>
              <a:t>　　　　　　　　　　　　　　</a:t>
            </a:r>
            <a:r>
              <a:rPr lang="en-US" altLang="ja-JP" sz="2000" b="1" dirty="0"/>
              <a:t>    </a:t>
            </a:r>
            <a:r>
              <a:rPr lang="ja-JP" altLang="ja-JP" sz="2000" b="1" dirty="0"/>
              <a:t>（はい　 どちらでもない　　 いいえ）</a:t>
            </a:r>
          </a:p>
          <a:p>
            <a:r>
              <a:rPr lang="en-US" altLang="ja-JP" sz="2000" b="1" dirty="0"/>
              <a:t>   </a:t>
            </a:r>
            <a:r>
              <a:rPr lang="ja-JP" altLang="ja-JP" sz="2000" b="1" dirty="0"/>
              <a:t>９．友達とお互いに教えたり、助けたりしましたか。</a:t>
            </a:r>
          </a:p>
          <a:p>
            <a:r>
              <a:rPr lang="en-US" altLang="ja-JP" sz="2000" b="1" dirty="0"/>
              <a:t>                                   </a:t>
            </a:r>
            <a:r>
              <a:rPr lang="ja-JP" altLang="en-US" sz="2000" b="1" dirty="0"/>
              <a:t>　　　　　　　　　　　　　　</a:t>
            </a:r>
            <a:r>
              <a:rPr lang="en-US" altLang="ja-JP" sz="2000" b="1" dirty="0"/>
              <a:t>    </a:t>
            </a:r>
            <a:r>
              <a:rPr lang="ja-JP" altLang="ja-JP" sz="2000" b="1" dirty="0"/>
              <a:t>（はい　 どちらでもない　　 いいえ）</a:t>
            </a:r>
            <a:r>
              <a:rPr lang="en-US" altLang="ja-JP" sz="2000" b="1" dirty="0"/>
              <a:t>   </a:t>
            </a:r>
            <a:r>
              <a:rPr lang="ja-JP" altLang="ja-JP" sz="2000" b="1" dirty="0"/>
              <a:t>　　　　　　</a:t>
            </a:r>
          </a:p>
          <a:p>
            <a:r>
              <a:rPr lang="en-US" altLang="ja-JP" sz="2000" b="1" dirty="0"/>
              <a:t>   </a:t>
            </a:r>
            <a:r>
              <a:rPr lang="ja-JP" altLang="ja-JP" sz="2000" b="1" dirty="0"/>
              <a:t>項目</a:t>
            </a:r>
            <a:r>
              <a:rPr lang="en-US" altLang="ja-JP" sz="2000" b="1" dirty="0"/>
              <a:t>1</a:t>
            </a:r>
            <a:r>
              <a:rPr lang="ja-JP" altLang="ja-JP" sz="2000" b="1" dirty="0"/>
              <a:t>～３までが「成果」　４～５が「意欲・関心」　６～７が「学び方」 ８～９が「協力」である。それぞれの点数は「はい」が</a:t>
            </a:r>
            <a:r>
              <a:rPr lang="en-US" altLang="ja-JP" sz="2000" b="1" dirty="0"/>
              <a:t>3</a:t>
            </a:r>
            <a:r>
              <a:rPr lang="ja-JP" altLang="ja-JP" sz="2000" b="1" dirty="0"/>
              <a:t>点「どちらでもない」が</a:t>
            </a:r>
            <a:r>
              <a:rPr lang="en-US" altLang="ja-JP" sz="2000" b="1" dirty="0"/>
              <a:t>2</a:t>
            </a:r>
            <a:r>
              <a:rPr lang="ja-JP" altLang="ja-JP" sz="2000" b="1" dirty="0"/>
              <a:t>点 「いいえ」が</a:t>
            </a:r>
            <a:r>
              <a:rPr lang="en-US" altLang="ja-JP" sz="2000" b="1" dirty="0"/>
              <a:t>1</a:t>
            </a:r>
            <a:r>
              <a:rPr lang="ja-JP" altLang="ja-JP" sz="2000" b="1" dirty="0"/>
              <a:t>点</a:t>
            </a:r>
          </a:p>
        </p:txBody>
      </p:sp>
    </p:spTree>
    <p:extLst>
      <p:ext uri="{BB962C8B-B14F-4D97-AF65-F5344CB8AC3E}">
        <p14:creationId xmlns:p14="http://schemas.microsoft.com/office/powerpoint/2010/main" val="308510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174752" y="432598"/>
            <a:ext cx="3775393" cy="523220"/>
          </a:xfrm>
          <a:prstGeom prst="rect">
            <a:avLst/>
          </a:prstGeom>
          <a:noFill/>
        </p:spPr>
        <p:txBody>
          <a:bodyPr wrap="none" rtlCol="0">
            <a:spAutoFit/>
          </a:bodyPr>
          <a:lstStyle/>
          <a:p>
            <a:r>
              <a:rPr lang="ja-JP" altLang="en-US" sz="2800" b="1" dirty="0">
                <a:latin typeface="HGP創英角ｺﾞｼｯｸUB" panose="020B0400000000000000" pitchFamily="34" charset="-128"/>
                <a:ea typeface="HGP創英角ｺﾞｼｯｸUB" panose="020B0400000000000000" pitchFamily="34" charset="-128"/>
              </a:rPr>
              <a:t>９項目アンケート結果</a:t>
            </a:r>
            <a:endParaRPr kumimoji="1" lang="ja-JP" altLang="en-US" sz="2800" b="1" dirty="0">
              <a:latin typeface="HGP創英角ｺﾞｼｯｸUB" panose="020B0400000000000000" pitchFamily="34" charset="-128"/>
              <a:ea typeface="HGP創英角ｺﾞｼｯｸUB" panose="020B0400000000000000" pitchFamily="34" charset="-128"/>
            </a:endParaRPr>
          </a:p>
        </p:txBody>
      </p:sp>
      <p:graphicFrame>
        <p:nvGraphicFramePr>
          <p:cNvPr id="10" name="グラフ 9">
            <a:extLst>
              <a:ext uri="{FF2B5EF4-FFF2-40B4-BE49-F238E27FC236}">
                <a16:creationId xmlns:a16="http://schemas.microsoft.com/office/drawing/2014/main" id="{9163EF03-E22F-45D6-A151-2B5298869CB3}"/>
              </a:ext>
            </a:extLst>
          </p:cNvPr>
          <p:cNvGraphicFramePr/>
          <p:nvPr>
            <p:extLst>
              <p:ext uri="{D42A27DB-BD31-4B8C-83A1-F6EECF244321}">
                <p14:modId xmlns:p14="http://schemas.microsoft.com/office/powerpoint/2010/main" val="1022822575"/>
              </p:ext>
            </p:extLst>
          </p:nvPr>
        </p:nvGraphicFramePr>
        <p:xfrm>
          <a:off x="201700" y="1130300"/>
          <a:ext cx="5727699" cy="5441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0D403B45-1851-4540-93CE-DA8CF2D817E8}"/>
              </a:ext>
            </a:extLst>
          </p:cNvPr>
          <p:cNvGraphicFramePr/>
          <p:nvPr>
            <p:extLst>
              <p:ext uri="{D42A27DB-BD31-4B8C-83A1-F6EECF244321}">
                <p14:modId xmlns:p14="http://schemas.microsoft.com/office/powerpoint/2010/main" val="1098822515"/>
              </p:ext>
            </p:extLst>
          </p:nvPr>
        </p:nvGraphicFramePr>
        <p:xfrm>
          <a:off x="6113277" y="1192550"/>
          <a:ext cx="5727699" cy="5665450"/>
        </p:xfrm>
        <a:graphic>
          <a:graphicData uri="http://schemas.openxmlformats.org/drawingml/2006/chart">
            <c:chart xmlns:c="http://schemas.openxmlformats.org/drawingml/2006/chart" xmlns:r="http://schemas.openxmlformats.org/officeDocument/2006/relationships" r:id="rId4"/>
          </a:graphicData>
        </a:graphic>
      </p:graphicFrame>
      <p:sp>
        <p:nvSpPr>
          <p:cNvPr id="2" name="矢印: 上 1">
            <a:extLst>
              <a:ext uri="{FF2B5EF4-FFF2-40B4-BE49-F238E27FC236}">
                <a16:creationId xmlns:a16="http://schemas.microsoft.com/office/drawing/2014/main" id="{196061C8-9EDF-478F-B0EC-5A09A3F30C5F}"/>
              </a:ext>
            </a:extLst>
          </p:cNvPr>
          <p:cNvSpPr/>
          <p:nvPr/>
        </p:nvSpPr>
        <p:spPr>
          <a:xfrm>
            <a:off x="2808050" y="4889103"/>
            <a:ext cx="352425" cy="485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上 5">
            <a:extLst>
              <a:ext uri="{FF2B5EF4-FFF2-40B4-BE49-F238E27FC236}">
                <a16:creationId xmlns:a16="http://schemas.microsoft.com/office/drawing/2014/main" id="{E90B57A9-1AFA-49DE-8F3C-C71302B257C9}"/>
              </a:ext>
            </a:extLst>
          </p:cNvPr>
          <p:cNvSpPr/>
          <p:nvPr/>
        </p:nvSpPr>
        <p:spPr>
          <a:xfrm>
            <a:off x="4656929" y="4313085"/>
            <a:ext cx="352425" cy="485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 6">
            <a:extLst>
              <a:ext uri="{FF2B5EF4-FFF2-40B4-BE49-F238E27FC236}">
                <a16:creationId xmlns:a16="http://schemas.microsoft.com/office/drawing/2014/main" id="{D2C1086A-BB4F-4F28-90D8-11B84863B78A}"/>
              </a:ext>
            </a:extLst>
          </p:cNvPr>
          <p:cNvSpPr/>
          <p:nvPr/>
        </p:nvSpPr>
        <p:spPr>
          <a:xfrm>
            <a:off x="8740720" y="3589654"/>
            <a:ext cx="297367" cy="6463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上 7">
            <a:extLst>
              <a:ext uri="{FF2B5EF4-FFF2-40B4-BE49-F238E27FC236}">
                <a16:creationId xmlns:a16="http://schemas.microsoft.com/office/drawing/2014/main" id="{04939363-DC42-4E53-BF98-6B365D68C662}"/>
              </a:ext>
            </a:extLst>
          </p:cNvPr>
          <p:cNvSpPr/>
          <p:nvPr/>
        </p:nvSpPr>
        <p:spPr>
          <a:xfrm>
            <a:off x="10527254" y="2776947"/>
            <a:ext cx="352425" cy="4857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1EEE235-BCDC-4743-8DE4-91C8786A9CE9}"/>
              </a:ext>
            </a:extLst>
          </p:cNvPr>
          <p:cNvSpPr txBox="1"/>
          <p:nvPr/>
        </p:nvSpPr>
        <p:spPr>
          <a:xfrm>
            <a:off x="7672104" y="4355933"/>
            <a:ext cx="2390774" cy="646331"/>
          </a:xfrm>
          <a:prstGeom prst="rect">
            <a:avLst/>
          </a:prstGeom>
          <a:noFill/>
          <a:ln w="28575">
            <a:solidFill>
              <a:schemeClr val="tx1"/>
            </a:solidFill>
          </a:ln>
        </p:spPr>
        <p:txBody>
          <a:bodyPr wrap="square" rtlCol="0">
            <a:spAutoFit/>
          </a:bodyPr>
          <a:lstStyle/>
          <a:p>
            <a:r>
              <a:rPr kumimoji="1" lang="ja-JP" altLang="en-US" b="1" dirty="0">
                <a:solidFill>
                  <a:srgbClr val="FF0000"/>
                </a:solidFill>
              </a:rPr>
              <a:t>成果：０．</a:t>
            </a:r>
            <a:r>
              <a:rPr lang="ja-JP" altLang="en-US" b="1" dirty="0">
                <a:solidFill>
                  <a:srgbClr val="FF0000"/>
                </a:solidFill>
              </a:rPr>
              <a:t>２２Ｐ</a:t>
            </a:r>
            <a:r>
              <a:rPr kumimoji="1" lang="ja-JP" altLang="en-US" b="1" dirty="0">
                <a:solidFill>
                  <a:srgbClr val="FF0000"/>
                </a:solidFill>
              </a:rPr>
              <a:t>上昇</a:t>
            </a:r>
            <a:endParaRPr lang="en-US" altLang="ja-JP" b="1" dirty="0">
              <a:solidFill>
                <a:srgbClr val="FF0000"/>
              </a:solidFill>
            </a:endParaRPr>
          </a:p>
          <a:p>
            <a:r>
              <a:rPr kumimoji="1" lang="ja-JP" altLang="en-US" b="1" dirty="0">
                <a:solidFill>
                  <a:srgbClr val="FF0000"/>
                </a:solidFill>
              </a:rPr>
              <a:t>学び方：０．１３</a:t>
            </a:r>
            <a:r>
              <a:rPr lang="ja-JP" altLang="en-US" b="1" dirty="0">
                <a:solidFill>
                  <a:srgbClr val="FF0000"/>
                </a:solidFill>
              </a:rPr>
              <a:t>Ｐ</a:t>
            </a:r>
            <a:r>
              <a:rPr kumimoji="1" lang="ja-JP" altLang="en-US" b="1" dirty="0">
                <a:solidFill>
                  <a:srgbClr val="FF0000"/>
                </a:solidFill>
              </a:rPr>
              <a:t>上昇</a:t>
            </a:r>
          </a:p>
        </p:txBody>
      </p:sp>
      <p:sp>
        <p:nvSpPr>
          <p:cNvPr id="12" name="テキスト ボックス 11">
            <a:extLst>
              <a:ext uri="{FF2B5EF4-FFF2-40B4-BE49-F238E27FC236}">
                <a16:creationId xmlns:a16="http://schemas.microsoft.com/office/drawing/2014/main" id="{EBD242F3-DD33-48B3-B0C0-5484546DDF57}"/>
              </a:ext>
            </a:extLst>
          </p:cNvPr>
          <p:cNvSpPr txBox="1"/>
          <p:nvPr/>
        </p:nvSpPr>
        <p:spPr>
          <a:xfrm>
            <a:off x="9450202" y="3346767"/>
            <a:ext cx="2390774" cy="646331"/>
          </a:xfrm>
          <a:prstGeom prst="rect">
            <a:avLst/>
          </a:prstGeom>
          <a:noFill/>
          <a:ln w="28575">
            <a:solidFill>
              <a:schemeClr val="tx1"/>
            </a:solidFill>
          </a:ln>
        </p:spPr>
        <p:txBody>
          <a:bodyPr wrap="square" rtlCol="0">
            <a:spAutoFit/>
          </a:bodyPr>
          <a:lstStyle/>
          <a:p>
            <a:r>
              <a:rPr kumimoji="1" lang="ja-JP" altLang="en-US" b="1" dirty="0">
                <a:solidFill>
                  <a:srgbClr val="FF0000"/>
                </a:solidFill>
              </a:rPr>
              <a:t>学び方：０．</a:t>
            </a:r>
            <a:r>
              <a:rPr lang="ja-JP" altLang="en-US" b="1" dirty="0">
                <a:solidFill>
                  <a:srgbClr val="FF0000"/>
                </a:solidFill>
              </a:rPr>
              <a:t>２７Ｐ</a:t>
            </a:r>
            <a:r>
              <a:rPr kumimoji="1" lang="ja-JP" altLang="en-US" b="1" dirty="0">
                <a:solidFill>
                  <a:srgbClr val="FF0000"/>
                </a:solidFill>
              </a:rPr>
              <a:t>上昇</a:t>
            </a:r>
            <a:endParaRPr kumimoji="1" lang="en-US" altLang="ja-JP" b="1" dirty="0">
              <a:solidFill>
                <a:srgbClr val="FF0000"/>
              </a:solidFill>
            </a:endParaRPr>
          </a:p>
          <a:p>
            <a:r>
              <a:rPr lang="ja-JP" altLang="en-US" b="1" dirty="0">
                <a:solidFill>
                  <a:srgbClr val="FF0000"/>
                </a:solidFill>
              </a:rPr>
              <a:t>協力：０．０２Ｐ上昇</a:t>
            </a:r>
            <a:endParaRPr kumimoji="1" lang="ja-JP" altLang="en-US" b="1" dirty="0">
              <a:solidFill>
                <a:srgbClr val="FF0000"/>
              </a:solidFill>
            </a:endParaRPr>
          </a:p>
        </p:txBody>
      </p:sp>
      <p:sp>
        <p:nvSpPr>
          <p:cNvPr id="3" name="楕円 2">
            <a:extLst>
              <a:ext uri="{FF2B5EF4-FFF2-40B4-BE49-F238E27FC236}">
                <a16:creationId xmlns:a16="http://schemas.microsoft.com/office/drawing/2014/main" id="{D2821A97-029C-4944-91BA-0284DE13491F}"/>
              </a:ext>
            </a:extLst>
          </p:cNvPr>
          <p:cNvSpPr/>
          <p:nvPr/>
        </p:nvSpPr>
        <p:spPr>
          <a:xfrm>
            <a:off x="2672449" y="4365015"/>
            <a:ext cx="544426" cy="48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0B1C3845-1E11-40CD-9D52-5731F364B5FE}"/>
              </a:ext>
            </a:extLst>
          </p:cNvPr>
          <p:cNvSpPr/>
          <p:nvPr/>
        </p:nvSpPr>
        <p:spPr>
          <a:xfrm>
            <a:off x="2712050" y="3007568"/>
            <a:ext cx="544426" cy="48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B520760F-10B0-44BC-B8AA-C53B8338DE39}"/>
              </a:ext>
            </a:extLst>
          </p:cNvPr>
          <p:cNvSpPr/>
          <p:nvPr/>
        </p:nvSpPr>
        <p:spPr>
          <a:xfrm>
            <a:off x="8574078" y="2333196"/>
            <a:ext cx="544426" cy="48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D25E646B-60CE-42E3-AA7A-48CEA7C67598}"/>
              </a:ext>
            </a:extLst>
          </p:cNvPr>
          <p:cNvSpPr/>
          <p:nvPr/>
        </p:nvSpPr>
        <p:spPr>
          <a:xfrm>
            <a:off x="8626652" y="3103880"/>
            <a:ext cx="544426" cy="48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69CA95A5-F126-42FA-8270-CA3A7026AD93}"/>
              </a:ext>
            </a:extLst>
          </p:cNvPr>
          <p:cNvSpPr/>
          <p:nvPr/>
        </p:nvSpPr>
        <p:spPr>
          <a:xfrm>
            <a:off x="10470779" y="2289112"/>
            <a:ext cx="437172" cy="305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D2C8E093-EEAC-412D-8D6C-DA98B25575FE}"/>
              </a:ext>
            </a:extLst>
          </p:cNvPr>
          <p:cNvSpPr/>
          <p:nvPr/>
        </p:nvSpPr>
        <p:spPr>
          <a:xfrm>
            <a:off x="4560929" y="3750211"/>
            <a:ext cx="544426" cy="48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8E04207-8B7A-49E4-A048-DA0DB317E845}"/>
              </a:ext>
            </a:extLst>
          </p:cNvPr>
          <p:cNvSpPr/>
          <p:nvPr/>
        </p:nvSpPr>
        <p:spPr>
          <a:xfrm>
            <a:off x="10484881" y="1893239"/>
            <a:ext cx="437172" cy="305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989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21264" y="123773"/>
            <a:ext cx="2749471" cy="707886"/>
          </a:xfrm>
          <a:prstGeom prst="rect">
            <a:avLst/>
          </a:prstGeom>
          <a:noFill/>
        </p:spPr>
        <p:txBody>
          <a:bodyPr wrap="none" rtlCol="0">
            <a:spAutoFit/>
          </a:bodyPr>
          <a:lstStyle/>
          <a:p>
            <a:r>
              <a:rPr kumimoji="1" lang="ja-JP" altLang="en-US" sz="4000" b="1" dirty="0">
                <a:latin typeface="HGP創英角ｺﾞｼｯｸUB" panose="020B0400000000000000" pitchFamily="34" charset="-128"/>
                <a:ea typeface="HGP創英角ｺﾞｼｯｸUB" panose="020B0400000000000000" pitchFamily="34" charset="-128"/>
              </a:rPr>
              <a:t>研究の成果</a:t>
            </a:r>
            <a:endParaRPr kumimoji="1" lang="en-US" altLang="ja-JP" sz="4000" b="1" dirty="0">
              <a:latin typeface="HGP創英角ｺﾞｼｯｸUB" panose="020B0400000000000000" pitchFamily="34" charset="-128"/>
              <a:ea typeface="HGP創英角ｺﾞｼｯｸUB" panose="020B0400000000000000" pitchFamily="34" charset="-128"/>
            </a:endParaRPr>
          </a:p>
        </p:txBody>
      </p:sp>
      <p:sp>
        <p:nvSpPr>
          <p:cNvPr id="5" name="テキスト ボックス 4">
            <a:extLst>
              <a:ext uri="{FF2B5EF4-FFF2-40B4-BE49-F238E27FC236}">
                <a16:creationId xmlns:a16="http://schemas.microsoft.com/office/drawing/2014/main" id="{EC2D8C08-A7DB-432E-AF7C-424CDA52A5E6}"/>
              </a:ext>
            </a:extLst>
          </p:cNvPr>
          <p:cNvSpPr txBox="1"/>
          <p:nvPr/>
        </p:nvSpPr>
        <p:spPr>
          <a:xfrm>
            <a:off x="571500" y="1168400"/>
            <a:ext cx="11455400" cy="5262979"/>
          </a:xfrm>
          <a:prstGeom prst="rect">
            <a:avLst/>
          </a:prstGeom>
          <a:noFill/>
        </p:spPr>
        <p:txBody>
          <a:bodyPr wrap="square">
            <a:spAutoFit/>
          </a:bodyPr>
          <a:lstStyle/>
          <a:p>
            <a:r>
              <a:rPr lang="en-US" altLang="ja-JP" sz="2800" dirty="0"/>
              <a:t>【</a:t>
            </a:r>
            <a:r>
              <a:rPr lang="ja-JP" altLang="en-US" sz="2800" dirty="0"/>
              <a:t>生徒の反応</a:t>
            </a:r>
            <a:r>
              <a:rPr lang="en-US" altLang="ja-JP" sz="2800" dirty="0"/>
              <a:t>】</a:t>
            </a:r>
          </a:p>
          <a:p>
            <a:r>
              <a:rPr lang="ja-JP" altLang="en-US" sz="2800" dirty="0"/>
              <a:t>〇９０％以上の生徒が授業が楽しかったと回答し、その理由として「仲間と協</a:t>
            </a:r>
            <a:endParaRPr lang="en-US" altLang="ja-JP" sz="2800" dirty="0"/>
          </a:p>
          <a:p>
            <a:r>
              <a:rPr lang="ja-JP" altLang="en-US" sz="2800" dirty="0"/>
              <a:t>　力しながら上達できた」「できる技や知識が増えた」「ラリーが続いた」と答</a:t>
            </a:r>
            <a:endParaRPr lang="en-US" altLang="ja-JP" sz="2800" dirty="0"/>
          </a:p>
          <a:p>
            <a:r>
              <a:rPr lang="ja-JP" altLang="en-US" sz="2800" dirty="0"/>
              <a:t>　える生徒の増加が見られた。</a:t>
            </a:r>
          </a:p>
          <a:p>
            <a:r>
              <a:rPr lang="ja-JP" altLang="en-US" sz="2800" dirty="0"/>
              <a:t>〇授業展開において、専門的な技術や知識、用語を交えながら指導するこ</a:t>
            </a:r>
            <a:endParaRPr lang="en-US" altLang="ja-JP" sz="2800" dirty="0"/>
          </a:p>
          <a:p>
            <a:r>
              <a:rPr lang="ja-JP" altLang="en-US" sz="2800" dirty="0"/>
              <a:t>　とで、専門用語やルールの習得に関しても９０％以上の生徒が肯定的に捉</a:t>
            </a:r>
            <a:endParaRPr lang="en-US" altLang="ja-JP" sz="2800" dirty="0"/>
          </a:p>
          <a:p>
            <a:r>
              <a:rPr lang="ja-JP" altLang="en-US" sz="2800" dirty="0"/>
              <a:t>　えており、保健体育科ならではの見方・考え方が身に付き、自身の知見を</a:t>
            </a:r>
            <a:endParaRPr lang="en-US" altLang="ja-JP" sz="2800" dirty="0"/>
          </a:p>
          <a:p>
            <a:r>
              <a:rPr lang="ja-JP" altLang="en-US" sz="2800" dirty="0"/>
              <a:t>　広げることができたのではないだろうか。</a:t>
            </a:r>
          </a:p>
          <a:p>
            <a:r>
              <a:rPr lang="ja-JP" altLang="en-US" sz="2800" dirty="0"/>
              <a:t>〇授業内容についても、教師が時間管理等を行うことにより、活動する時　</a:t>
            </a:r>
            <a:endParaRPr lang="en-US" altLang="ja-JP" sz="2800" dirty="0"/>
          </a:p>
          <a:p>
            <a:r>
              <a:rPr lang="ja-JP" altLang="en-US" sz="2800" dirty="0"/>
              <a:t>　間、思考する時間のバランスを保つことができた。</a:t>
            </a:r>
          </a:p>
          <a:p>
            <a:r>
              <a:rPr lang="ja-JP" altLang="en-US" sz="2800" dirty="0"/>
              <a:t>〇</a:t>
            </a:r>
            <a:r>
              <a:rPr lang="en-US" altLang="ja-JP" sz="2800" dirty="0"/>
              <a:t>ICT</a:t>
            </a:r>
            <a:r>
              <a:rPr lang="ja-JP" altLang="en-US" sz="2800" dirty="0"/>
              <a:t>機器を用いて撮影・分析することで生徒自身が自他の動作分析を効果</a:t>
            </a:r>
            <a:endParaRPr lang="en-US" altLang="ja-JP" sz="2800" dirty="0"/>
          </a:p>
          <a:p>
            <a:r>
              <a:rPr lang="ja-JP" altLang="en-US" sz="2800" dirty="0"/>
              <a:t>　的に行え、学習効果が高まった。</a:t>
            </a:r>
          </a:p>
        </p:txBody>
      </p:sp>
    </p:spTree>
    <p:extLst>
      <p:ext uri="{BB962C8B-B14F-4D97-AF65-F5344CB8AC3E}">
        <p14:creationId xmlns:p14="http://schemas.microsoft.com/office/powerpoint/2010/main" val="392250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21264" y="123773"/>
            <a:ext cx="2749471" cy="707886"/>
          </a:xfrm>
          <a:prstGeom prst="rect">
            <a:avLst/>
          </a:prstGeom>
          <a:noFill/>
        </p:spPr>
        <p:txBody>
          <a:bodyPr wrap="none" rtlCol="0">
            <a:spAutoFit/>
          </a:bodyPr>
          <a:lstStyle/>
          <a:p>
            <a:r>
              <a:rPr kumimoji="1" lang="ja-JP" altLang="en-US" sz="4000" b="1" dirty="0">
                <a:latin typeface="HGP創英角ｺﾞｼｯｸUB" panose="020B0400000000000000" pitchFamily="34" charset="-128"/>
                <a:ea typeface="HGP創英角ｺﾞｼｯｸUB" panose="020B0400000000000000" pitchFamily="34" charset="-128"/>
              </a:rPr>
              <a:t>研究の成果</a:t>
            </a:r>
            <a:endParaRPr kumimoji="1" lang="en-US" altLang="ja-JP" sz="4000" b="1" dirty="0">
              <a:latin typeface="HGP創英角ｺﾞｼｯｸUB" panose="020B0400000000000000" pitchFamily="34" charset="-128"/>
              <a:ea typeface="HGP創英角ｺﾞｼｯｸUB" panose="020B0400000000000000" pitchFamily="34" charset="-128"/>
            </a:endParaRPr>
          </a:p>
        </p:txBody>
      </p:sp>
      <p:sp>
        <p:nvSpPr>
          <p:cNvPr id="5" name="テキスト ボックス 4">
            <a:extLst>
              <a:ext uri="{FF2B5EF4-FFF2-40B4-BE49-F238E27FC236}">
                <a16:creationId xmlns:a16="http://schemas.microsoft.com/office/drawing/2014/main" id="{EC2D8C08-A7DB-432E-AF7C-424CDA52A5E6}"/>
              </a:ext>
            </a:extLst>
          </p:cNvPr>
          <p:cNvSpPr txBox="1"/>
          <p:nvPr/>
        </p:nvSpPr>
        <p:spPr>
          <a:xfrm>
            <a:off x="190500" y="831659"/>
            <a:ext cx="11798300" cy="6524863"/>
          </a:xfrm>
          <a:prstGeom prst="rect">
            <a:avLst/>
          </a:prstGeom>
          <a:noFill/>
        </p:spPr>
        <p:txBody>
          <a:bodyPr wrap="square">
            <a:spAutoFit/>
          </a:bodyPr>
          <a:lstStyle/>
          <a:p>
            <a:r>
              <a:rPr lang="en-US" altLang="ja-JP" sz="2800" dirty="0"/>
              <a:t>【</a:t>
            </a:r>
            <a:r>
              <a:rPr lang="ja-JP" altLang="en-US" sz="2800" dirty="0"/>
              <a:t>教師の反応</a:t>
            </a:r>
            <a:r>
              <a:rPr lang="en-US" altLang="ja-JP" sz="2800" dirty="0"/>
              <a:t>】</a:t>
            </a:r>
            <a:r>
              <a:rPr lang="ja-JP" altLang="en-US" sz="2800" dirty="0"/>
              <a:t>　　〇：成果　　●：課題</a:t>
            </a:r>
            <a:endParaRPr lang="en-US" altLang="ja-JP" sz="2800" dirty="0"/>
          </a:p>
          <a:p>
            <a:r>
              <a:rPr lang="ja-JP" altLang="en-US" sz="2600" dirty="0"/>
              <a:t>〇実技研修会を行うことで多彩な練習法を学ぶことができ、指導の幅が広がった。</a:t>
            </a:r>
          </a:p>
          <a:p>
            <a:r>
              <a:rPr lang="ja-JP" altLang="en-US" sz="2600" dirty="0"/>
              <a:t>〇研究授業後の研究討議では、学習形態や時間配分、</a:t>
            </a:r>
            <a:r>
              <a:rPr lang="en-US" altLang="ja-JP" sz="2600" dirty="0"/>
              <a:t>ICT</a:t>
            </a:r>
            <a:r>
              <a:rPr lang="ja-JP" altLang="en-US" sz="2600" dirty="0"/>
              <a:t>の活用法などを再検　</a:t>
            </a:r>
            <a:endParaRPr lang="en-US" altLang="ja-JP" sz="2600" dirty="0"/>
          </a:p>
          <a:p>
            <a:r>
              <a:rPr lang="ja-JP" altLang="en-US" sz="2600" dirty="0"/>
              <a:t>　</a:t>
            </a:r>
            <a:r>
              <a:rPr lang="ja-JP" altLang="en-US" sz="2600" dirty="0" err="1"/>
              <a:t>討し</a:t>
            </a:r>
            <a:r>
              <a:rPr lang="ja-JP" altLang="en-US" sz="2600" dirty="0"/>
              <a:t>、それをもとに指導案の改善を行うことで、生徒にとって学びの多い授業展開　</a:t>
            </a:r>
            <a:endParaRPr lang="en-US" altLang="ja-JP" sz="2600" dirty="0"/>
          </a:p>
          <a:p>
            <a:r>
              <a:rPr lang="ja-JP" altLang="en-US" sz="2600" dirty="0"/>
              <a:t>　することができた。</a:t>
            </a:r>
          </a:p>
          <a:p>
            <a:r>
              <a:rPr lang="ja-JP" altLang="en-US" sz="2600" dirty="0"/>
              <a:t>●スムーズな授業展開を行う上で、授業規律の確立と、</a:t>
            </a:r>
            <a:r>
              <a:rPr lang="en-US" altLang="ja-JP" sz="2600" dirty="0"/>
              <a:t>ICT</a:t>
            </a:r>
            <a:r>
              <a:rPr lang="ja-JP" altLang="en-US" sz="2600" dirty="0"/>
              <a:t>機器を教師・生徒が十分</a:t>
            </a:r>
            <a:endParaRPr lang="en-US" altLang="ja-JP" sz="2600" dirty="0"/>
          </a:p>
          <a:p>
            <a:r>
              <a:rPr lang="ja-JP" altLang="en-US" sz="2600" dirty="0"/>
              <a:t>　に操作できなければならない。</a:t>
            </a:r>
          </a:p>
          <a:p>
            <a:r>
              <a:rPr lang="ja-JP" altLang="en-US" sz="2600" dirty="0"/>
              <a:t>●体育館の広さから、設営するコートの数と人数にも課題を感じており、運動量が　</a:t>
            </a:r>
            <a:endParaRPr lang="en-US" altLang="ja-JP" sz="2600" dirty="0"/>
          </a:p>
          <a:p>
            <a:r>
              <a:rPr lang="ja-JP" altLang="en-US" sz="2600" dirty="0"/>
              <a:t>　十分確保できず工夫が必要になる。練習内容と時間の使い方を工夫し実施して</a:t>
            </a:r>
            <a:r>
              <a:rPr lang="ja-JP" altLang="en-US" sz="2600" dirty="0" err="1"/>
              <a:t>い</a:t>
            </a:r>
            <a:endParaRPr lang="en-US" altLang="ja-JP" sz="2600" dirty="0"/>
          </a:p>
          <a:p>
            <a:r>
              <a:rPr lang="ja-JP" altLang="en-US" sz="2600" dirty="0"/>
              <a:t>　</a:t>
            </a:r>
            <a:r>
              <a:rPr lang="ja-JP" altLang="en-US" sz="2600" dirty="0" err="1"/>
              <a:t>か</a:t>
            </a:r>
            <a:r>
              <a:rPr lang="ja-JP" altLang="en-US" sz="2600" dirty="0"/>
              <a:t>なければならない。</a:t>
            </a:r>
          </a:p>
          <a:p>
            <a:r>
              <a:rPr lang="ja-JP" altLang="en-US" sz="2600" dirty="0"/>
              <a:t>●新型コロナウイルス感染症の影響もあり、実技講習会を毎年実施できなかった。</a:t>
            </a:r>
            <a:endParaRPr lang="en-US" altLang="ja-JP" sz="2600" dirty="0"/>
          </a:p>
          <a:p>
            <a:r>
              <a:rPr lang="ja-JP" altLang="en-US" sz="2600" dirty="0"/>
              <a:t>●事後アンケート内容の「</a:t>
            </a:r>
            <a:r>
              <a:rPr lang="en-US" altLang="ja-JP" sz="2600" dirty="0"/>
              <a:t>Ⅳ</a:t>
            </a:r>
            <a:r>
              <a:rPr lang="ja-JP" altLang="en-US" sz="2600" dirty="0"/>
              <a:t>　またバドミントンの授業をやりたいと思いますか」の理</a:t>
            </a:r>
            <a:endParaRPr lang="en-US" altLang="ja-JP" sz="2600" dirty="0"/>
          </a:p>
          <a:p>
            <a:r>
              <a:rPr lang="ja-JP" altLang="en-US" sz="2600" dirty="0"/>
              <a:t>　由として「楽しかったから」と抽象的な回答をする生徒が多かったため、楽しいと感</a:t>
            </a:r>
            <a:endParaRPr lang="en-US" altLang="ja-JP" sz="2600" dirty="0"/>
          </a:p>
          <a:p>
            <a:r>
              <a:rPr lang="ja-JP" altLang="en-US" sz="2600" dirty="0"/>
              <a:t>　</a:t>
            </a:r>
            <a:r>
              <a:rPr lang="ja-JP" altLang="en-US" sz="2600" dirty="0" err="1"/>
              <a:t>じた</a:t>
            </a:r>
            <a:r>
              <a:rPr lang="ja-JP" altLang="en-US" sz="2600" dirty="0"/>
              <a:t>理由を具体的に記入するよう改善していきたい。</a:t>
            </a:r>
          </a:p>
          <a:p>
            <a:endParaRPr lang="ja-JP" altLang="en-US" sz="2400" dirty="0"/>
          </a:p>
          <a:p>
            <a:endParaRPr lang="en-US" altLang="ja-JP" sz="2800" dirty="0"/>
          </a:p>
        </p:txBody>
      </p:sp>
    </p:spTree>
    <p:extLst>
      <p:ext uri="{BB962C8B-B14F-4D97-AF65-F5344CB8AC3E}">
        <p14:creationId xmlns:p14="http://schemas.microsoft.com/office/powerpoint/2010/main" val="28383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9D4DBA-83A5-4C66-BF85-76597BA5393E}"/>
              </a:ext>
            </a:extLst>
          </p:cNvPr>
          <p:cNvSpPr>
            <a:spLocks noGrp="1"/>
          </p:cNvSpPr>
          <p:nvPr>
            <p:ph type="title"/>
          </p:nvPr>
        </p:nvSpPr>
        <p:spPr/>
        <p:txBody>
          <a:bodyPr>
            <a:normAutofit/>
          </a:bodyPr>
          <a:lstStyle/>
          <a:p>
            <a:pPr algn="ctr"/>
            <a:r>
              <a:rPr kumimoji="1" lang="ja-JP" altLang="en-US" sz="4800" b="1" dirty="0">
                <a:latin typeface="HGP創英角ｺﾞｼｯｸUB" panose="020B0400000000000000" pitchFamily="34" charset="-128"/>
                <a:ea typeface="HGP創英角ｺﾞｼｯｸUB" panose="020B0400000000000000" pitchFamily="34" charset="-128"/>
              </a:rPr>
              <a:t>今後の課題</a:t>
            </a:r>
          </a:p>
        </p:txBody>
      </p:sp>
      <p:sp>
        <p:nvSpPr>
          <p:cNvPr id="3" name="縦書きテキスト プレースホルダー 2">
            <a:extLst>
              <a:ext uri="{FF2B5EF4-FFF2-40B4-BE49-F238E27FC236}">
                <a16:creationId xmlns:a16="http://schemas.microsoft.com/office/drawing/2014/main" id="{A16EF2A6-984A-4111-ACD7-76C1C0DC4424}"/>
              </a:ext>
            </a:extLst>
          </p:cNvPr>
          <p:cNvSpPr>
            <a:spLocks noGrp="1"/>
          </p:cNvSpPr>
          <p:nvPr>
            <p:ph type="body" orient="vert" idx="1"/>
          </p:nvPr>
        </p:nvSpPr>
        <p:spPr/>
        <p:txBody>
          <a:bodyPr vert="horz">
            <a:normAutofit/>
          </a:bodyPr>
          <a:lstStyle/>
          <a:p>
            <a:pPr marL="0" indent="0">
              <a:buNone/>
            </a:pPr>
            <a:r>
              <a:rPr kumimoji="1" lang="ja-JP" altLang="en-US" sz="4000" dirty="0"/>
              <a:t>・２年目以降の発展させた授業指導計画の流れ</a:t>
            </a:r>
            <a:endParaRPr kumimoji="1" lang="en-US" altLang="ja-JP" sz="4000" dirty="0"/>
          </a:p>
          <a:p>
            <a:pPr marL="0" indent="0">
              <a:buNone/>
            </a:pPr>
            <a:r>
              <a:rPr lang="ja-JP" altLang="en-US" sz="4000" dirty="0"/>
              <a:t>　</a:t>
            </a:r>
            <a:r>
              <a:rPr kumimoji="1" lang="ja-JP" altLang="en-US" sz="4000" dirty="0"/>
              <a:t>を具体的に工夫・改善に取り組む。</a:t>
            </a:r>
            <a:endParaRPr kumimoji="1" lang="en-US" altLang="ja-JP" sz="4000" dirty="0"/>
          </a:p>
          <a:p>
            <a:pPr marL="0" indent="0">
              <a:buNone/>
            </a:pPr>
            <a:r>
              <a:rPr lang="ja-JP" altLang="en-US" sz="4000" dirty="0"/>
              <a:t>・</a:t>
            </a:r>
            <a:r>
              <a:rPr kumimoji="1" lang="en-US" altLang="ja-JP" sz="4000" dirty="0"/>
              <a:t>ICT</a:t>
            </a:r>
            <a:r>
              <a:rPr kumimoji="1" lang="ja-JP" altLang="en-US" sz="4000" dirty="0"/>
              <a:t>機器の活用の幅を広げていく。</a:t>
            </a:r>
          </a:p>
          <a:p>
            <a:pPr marL="0" indent="0">
              <a:buNone/>
            </a:pPr>
            <a:r>
              <a:rPr lang="ja-JP" altLang="en-US" sz="4000" dirty="0"/>
              <a:t>・</a:t>
            </a:r>
            <a:r>
              <a:rPr kumimoji="1" lang="ja-JP" altLang="en-US" sz="4000" dirty="0"/>
              <a:t>運動量を十分確保した大人数でも実施可能な</a:t>
            </a:r>
            <a:endParaRPr kumimoji="1" lang="en-US" altLang="ja-JP" sz="4000" dirty="0"/>
          </a:p>
          <a:p>
            <a:pPr marL="0" indent="0">
              <a:buNone/>
            </a:pPr>
            <a:r>
              <a:rPr lang="ja-JP" altLang="en-US" sz="4000" dirty="0"/>
              <a:t>　</a:t>
            </a:r>
            <a:r>
              <a:rPr kumimoji="1" lang="ja-JP" altLang="en-US" sz="4000" dirty="0"/>
              <a:t>単元計画を可能な限り作成する。</a:t>
            </a:r>
            <a:endParaRPr kumimoji="1" lang="en-US" altLang="ja-JP" sz="4000" dirty="0"/>
          </a:p>
        </p:txBody>
      </p:sp>
    </p:spTree>
    <p:extLst>
      <p:ext uri="{BB962C8B-B14F-4D97-AF65-F5344CB8AC3E}">
        <p14:creationId xmlns:p14="http://schemas.microsoft.com/office/powerpoint/2010/main" val="286662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28959" y="310849"/>
            <a:ext cx="8579224" cy="769441"/>
          </a:xfrm>
          <a:prstGeom prst="rect">
            <a:avLst/>
          </a:prstGeom>
          <a:noFill/>
        </p:spPr>
        <p:txBody>
          <a:bodyPr wrap="square" rtlCol="0">
            <a:spAutoFit/>
          </a:bodyPr>
          <a:lstStyle/>
          <a:p>
            <a:pPr algn="ctr"/>
            <a:r>
              <a:rPr lang="ja-JP" altLang="en-US" sz="4400" dirty="0"/>
              <a:t>　　具体的な研究内容</a:t>
            </a:r>
            <a:endParaRPr lang="en-US" altLang="ja-JP" sz="4400" dirty="0"/>
          </a:p>
        </p:txBody>
      </p:sp>
      <p:sp>
        <p:nvSpPr>
          <p:cNvPr id="4" name="テキスト ボックス 3"/>
          <p:cNvSpPr txBox="1"/>
          <p:nvPr/>
        </p:nvSpPr>
        <p:spPr>
          <a:xfrm>
            <a:off x="220302" y="1264896"/>
            <a:ext cx="4467890" cy="707886"/>
          </a:xfrm>
          <a:prstGeom prst="rect">
            <a:avLst/>
          </a:prstGeom>
          <a:noFill/>
        </p:spPr>
        <p:txBody>
          <a:bodyPr wrap="none" rtlCol="0">
            <a:spAutoFit/>
          </a:bodyPr>
          <a:lstStyle/>
          <a:p>
            <a:r>
              <a:rPr lang="ja-JP" altLang="en-US" sz="4000" dirty="0"/>
              <a:t>１　</a:t>
            </a:r>
            <a:r>
              <a:rPr kumimoji="1" lang="ja-JP" altLang="en-US" sz="4000" dirty="0"/>
              <a:t>授業研究の単元</a:t>
            </a:r>
          </a:p>
        </p:txBody>
      </p:sp>
      <p:sp>
        <p:nvSpPr>
          <p:cNvPr id="5" name="テキスト ボックス 4"/>
          <p:cNvSpPr txBox="1"/>
          <p:nvPr/>
        </p:nvSpPr>
        <p:spPr>
          <a:xfrm>
            <a:off x="726142" y="2124633"/>
            <a:ext cx="11219424" cy="5539978"/>
          </a:xfrm>
          <a:prstGeom prst="rect">
            <a:avLst/>
          </a:prstGeom>
          <a:noFill/>
        </p:spPr>
        <p:txBody>
          <a:bodyPr wrap="square" rtlCol="0">
            <a:spAutoFit/>
          </a:bodyPr>
          <a:lstStyle/>
          <a:p>
            <a:pPr>
              <a:lnSpc>
                <a:spcPct val="150000"/>
              </a:lnSpc>
            </a:pPr>
            <a:r>
              <a:rPr kumimoji="1" lang="ja-JP" altLang="en-US" sz="3600" b="1" dirty="0"/>
              <a:t>「　球技　ネット型　バドミントン　」</a:t>
            </a:r>
            <a:endParaRPr lang="en-US" altLang="ja-JP" sz="3600" b="1" dirty="0"/>
          </a:p>
          <a:p>
            <a:pPr>
              <a:lnSpc>
                <a:spcPct val="150000"/>
              </a:lnSpc>
            </a:pPr>
            <a:r>
              <a:rPr kumimoji="1" lang="ja-JP" altLang="en-US" sz="3600" b="1" dirty="0"/>
              <a:t>研究する単元を決めるため、各学校にアンケートを実施</a:t>
            </a:r>
            <a:endParaRPr kumimoji="1" lang="en-US" altLang="ja-JP" sz="3600" b="1" dirty="0"/>
          </a:p>
          <a:p>
            <a:pPr>
              <a:lnSpc>
                <a:spcPct val="150000"/>
              </a:lnSpc>
            </a:pPr>
            <a:r>
              <a:rPr kumimoji="1" lang="ja-JP" altLang="en-US" sz="3600" b="1" dirty="0"/>
              <a:t>＜決定の理由＞</a:t>
            </a:r>
            <a:endParaRPr kumimoji="1" lang="en-US" altLang="ja-JP" sz="3600" b="1" dirty="0"/>
          </a:p>
          <a:p>
            <a:pPr>
              <a:lnSpc>
                <a:spcPct val="150000"/>
              </a:lnSpc>
            </a:pPr>
            <a:r>
              <a:rPr lang="ja-JP" altLang="en-US" sz="3600" b="1" dirty="0"/>
              <a:t>○生徒数の減少・小規模校化（少人数でも競技が行える）</a:t>
            </a:r>
            <a:endParaRPr lang="en-US" altLang="ja-JP" sz="3600" b="1" dirty="0"/>
          </a:p>
          <a:p>
            <a:pPr>
              <a:lnSpc>
                <a:spcPct val="150000"/>
              </a:lnSpc>
            </a:pPr>
            <a:r>
              <a:rPr lang="ja-JP" altLang="en-US" sz="3600" b="1" dirty="0"/>
              <a:t>〇男女共修で学ぶことが容易な種目</a:t>
            </a:r>
            <a:endParaRPr lang="en-US" altLang="ja-JP" sz="3600" b="1" dirty="0"/>
          </a:p>
          <a:p>
            <a:pPr>
              <a:lnSpc>
                <a:spcPct val="150000"/>
              </a:lnSpc>
            </a:pPr>
            <a:endParaRPr lang="en-US" altLang="ja-JP" sz="2800" b="1" dirty="0"/>
          </a:p>
          <a:p>
            <a:pPr>
              <a:lnSpc>
                <a:spcPct val="150000"/>
              </a:lnSpc>
            </a:pPr>
            <a:endParaRPr kumimoji="1" lang="en-US" altLang="ja-JP" sz="2800" b="1" dirty="0"/>
          </a:p>
        </p:txBody>
      </p:sp>
    </p:spTree>
    <p:extLst>
      <p:ext uri="{BB962C8B-B14F-4D97-AF65-F5344CB8AC3E}">
        <p14:creationId xmlns:p14="http://schemas.microsoft.com/office/powerpoint/2010/main" val="657772944"/>
      </p:ext>
    </p:extLst>
  </p:cSld>
  <p:clrMapOvr>
    <a:masterClrMapping/>
  </p:clrMapOvr>
  <mc:AlternateContent xmlns:mc="http://schemas.openxmlformats.org/markup-compatibility/2006" xmlns:p14="http://schemas.microsoft.com/office/powerpoint/2010/main">
    <mc:Choice Requires="p14">
      <p:transition spd="slow" p14:dur="2000" advTm="871"/>
    </mc:Choice>
    <mc:Fallback xmlns="">
      <p:transition spd="slow" advTm="8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93669" y="537185"/>
            <a:ext cx="3227294" cy="646331"/>
          </a:xfrm>
          <a:prstGeom prst="rect">
            <a:avLst/>
          </a:prstGeom>
          <a:noFill/>
        </p:spPr>
        <p:txBody>
          <a:bodyPr wrap="square" rtlCol="0">
            <a:spAutoFit/>
          </a:bodyPr>
          <a:lstStyle/>
          <a:p>
            <a:pPr algn="ctr"/>
            <a:r>
              <a:rPr kumimoji="1" lang="ja-JP" altLang="en-US" sz="3600" dirty="0"/>
              <a:t>　研究組織</a:t>
            </a:r>
          </a:p>
        </p:txBody>
      </p:sp>
      <p:graphicFrame>
        <p:nvGraphicFramePr>
          <p:cNvPr id="3" name="表 2"/>
          <p:cNvGraphicFramePr>
            <a:graphicFrameLocks noGrp="1"/>
          </p:cNvGraphicFramePr>
          <p:nvPr>
            <p:extLst>
              <p:ext uri="{D42A27DB-BD31-4B8C-83A1-F6EECF244321}">
                <p14:modId xmlns:p14="http://schemas.microsoft.com/office/powerpoint/2010/main" val="1906950906"/>
              </p:ext>
            </p:extLst>
          </p:nvPr>
        </p:nvGraphicFramePr>
        <p:xfrm>
          <a:off x="996575" y="1687855"/>
          <a:ext cx="9021483" cy="4632960"/>
        </p:xfrm>
        <a:graphic>
          <a:graphicData uri="http://schemas.openxmlformats.org/drawingml/2006/table">
            <a:tbl>
              <a:tblPr firstRow="1" bandRow="1">
                <a:tableStyleId>{5940675A-B579-460E-94D1-54222C63F5DA}</a:tableStyleId>
              </a:tblPr>
              <a:tblGrid>
                <a:gridCol w="2163484">
                  <a:extLst>
                    <a:ext uri="{9D8B030D-6E8A-4147-A177-3AD203B41FA5}">
                      <a16:colId xmlns:a16="http://schemas.microsoft.com/office/drawing/2014/main" val="20000"/>
                    </a:ext>
                  </a:extLst>
                </a:gridCol>
                <a:gridCol w="6857999">
                  <a:extLst>
                    <a:ext uri="{9D8B030D-6E8A-4147-A177-3AD203B41FA5}">
                      <a16:colId xmlns:a16="http://schemas.microsoft.com/office/drawing/2014/main" val="20001"/>
                    </a:ext>
                  </a:extLst>
                </a:gridCol>
              </a:tblGrid>
              <a:tr h="185420">
                <a:tc>
                  <a:txBody>
                    <a:bodyPr/>
                    <a:lstStyle/>
                    <a:p>
                      <a:pPr algn="ctr"/>
                      <a:r>
                        <a:rPr kumimoji="1" lang="ja-JP" altLang="en-US" sz="2800" b="1" dirty="0"/>
                        <a:t>支　部</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ja-JP" altLang="en-US" sz="2800" b="1" dirty="0"/>
                        <a:t>学　校　名</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71600">
                <a:tc>
                  <a:txBody>
                    <a:bodyPr/>
                    <a:lstStyle/>
                    <a:p>
                      <a:pPr algn="ctr"/>
                      <a:r>
                        <a:rPr kumimoji="1" lang="ja-JP" altLang="en-US" sz="2800" b="1" dirty="0"/>
                        <a:t>安芸・芸西</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2800" b="1" dirty="0"/>
                        <a:t>芸西中学校　市立安芸中学校</a:t>
                      </a:r>
                      <a:endParaRPr kumimoji="1" lang="en-US" altLang="ja-JP" sz="2800" b="1" dirty="0"/>
                    </a:p>
                    <a:p>
                      <a:r>
                        <a:rPr kumimoji="1" lang="ja-JP" altLang="en-US" sz="2800" b="1" dirty="0"/>
                        <a:t>清水ヶ丘中学校　県立安芸中学校</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71600">
                <a:tc>
                  <a:txBody>
                    <a:bodyPr/>
                    <a:lstStyle/>
                    <a:p>
                      <a:pPr algn="ctr"/>
                      <a:r>
                        <a:rPr kumimoji="1" lang="ja-JP" altLang="en-US" sz="2800" b="1" dirty="0"/>
                        <a:t>中芸</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2800" b="1" dirty="0"/>
                        <a:t>安田中学校　馬路中学校　魚梁瀬中学校　</a:t>
                      </a:r>
                      <a:endParaRPr kumimoji="1" lang="en-US" altLang="ja-JP" sz="2800" b="1" dirty="0"/>
                    </a:p>
                    <a:p>
                      <a:r>
                        <a:rPr kumimoji="1" lang="ja-JP" altLang="en-US" sz="2800" b="1" dirty="0"/>
                        <a:t>田野中学校　奈半利中学校　北川中学校</a:t>
                      </a:r>
                      <a:endParaRPr kumimoji="1" lang="en-US" altLang="ja-JP" sz="2800"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1600">
                <a:tc>
                  <a:txBody>
                    <a:bodyPr/>
                    <a:lstStyle/>
                    <a:p>
                      <a:pPr algn="ctr"/>
                      <a:r>
                        <a:rPr kumimoji="1" lang="ja-JP" altLang="en-US" sz="2800" b="1" dirty="0"/>
                        <a:t>東洋・室戸</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dirty="0"/>
                        <a:t>甲浦中学校　　　 野根中学校　</a:t>
                      </a:r>
                    </a:p>
                    <a:p>
                      <a:r>
                        <a:rPr kumimoji="1" lang="ja-JP" altLang="en-US" sz="2800" b="1" dirty="0"/>
                        <a:t>佐喜浜中学校　　室戸中学校　</a:t>
                      </a:r>
                      <a:endParaRPr kumimoji="1" lang="en-US" altLang="ja-JP" sz="2800" b="1" dirty="0"/>
                    </a:p>
                    <a:p>
                      <a:r>
                        <a:rPr kumimoji="1" lang="ja-JP" altLang="en-US" sz="2800" b="1" dirty="0"/>
                        <a:t>吉良川中学校　　</a:t>
                      </a:r>
                      <a:r>
                        <a:rPr kumimoji="1" lang="ja-JP" altLang="en-US" sz="2800" b="1" i="0" u="none" strike="noStrike" kern="1200" cap="none" spc="0" normalizeH="0" baseline="0" noProof="0" dirty="0">
                          <a:ln>
                            <a:noFill/>
                          </a:ln>
                          <a:solidFill>
                            <a:prstClr val="black"/>
                          </a:solidFill>
                          <a:effectLst/>
                          <a:uLnTx/>
                          <a:uFillTx/>
                          <a:latin typeface="+mn-lt"/>
                          <a:ea typeface="+mn-ea"/>
                          <a:cs typeface="+mn-cs"/>
                        </a:rPr>
                        <a:t>羽根中学校　</a:t>
                      </a:r>
                      <a:r>
                        <a:rPr kumimoji="1" lang="ja-JP" altLang="en-US" sz="2800" b="1" dirty="0"/>
                        <a:t>　</a:t>
                      </a:r>
                      <a:endParaRPr kumimoji="1" lang="en-US" altLang="ja-JP" sz="2800" b="1"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575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EE597-3E7D-4A06-B29B-9012EF48BAE0}"/>
              </a:ext>
            </a:extLst>
          </p:cNvPr>
          <p:cNvSpPr>
            <a:spLocks noGrp="1"/>
          </p:cNvSpPr>
          <p:nvPr>
            <p:ph type="title"/>
          </p:nvPr>
        </p:nvSpPr>
        <p:spPr>
          <a:xfrm>
            <a:off x="838200" y="18255"/>
            <a:ext cx="10515600" cy="1325563"/>
          </a:xfrm>
        </p:spPr>
        <p:txBody>
          <a:bodyPr/>
          <a:lstStyle/>
          <a:p>
            <a:pPr algn="ctr"/>
            <a:r>
              <a:rPr kumimoji="1" lang="ja-JP" altLang="en-US" dirty="0"/>
              <a:t>研究のあゆみ</a:t>
            </a:r>
          </a:p>
        </p:txBody>
      </p:sp>
      <p:sp>
        <p:nvSpPr>
          <p:cNvPr id="3" name="縦書きテキスト プレースホルダー 2">
            <a:extLst>
              <a:ext uri="{FF2B5EF4-FFF2-40B4-BE49-F238E27FC236}">
                <a16:creationId xmlns:a16="http://schemas.microsoft.com/office/drawing/2014/main" id="{1A83A4F9-A01D-4F1B-90FF-6096F5F2DE41}"/>
              </a:ext>
            </a:extLst>
          </p:cNvPr>
          <p:cNvSpPr>
            <a:spLocks noGrp="1"/>
          </p:cNvSpPr>
          <p:nvPr>
            <p:ph type="body" orient="vert" idx="1"/>
          </p:nvPr>
        </p:nvSpPr>
        <p:spPr>
          <a:xfrm>
            <a:off x="838200" y="1272348"/>
            <a:ext cx="10515600" cy="5567397"/>
          </a:xfrm>
        </p:spPr>
        <p:txBody>
          <a:bodyPr vert="horz">
            <a:normAutofit fontScale="92500" lnSpcReduction="10000"/>
          </a:bodyPr>
          <a:lstStyle/>
          <a:p>
            <a:pPr marL="0" indent="0">
              <a:buNone/>
            </a:pPr>
            <a:r>
              <a:rPr lang="en-US" altLang="ja-JP" sz="3500" b="1" dirty="0"/>
              <a:t>【</a:t>
            </a:r>
            <a:r>
              <a:rPr lang="ja-JP" altLang="en-US" sz="3500" b="1" dirty="0"/>
              <a:t>研究１年目　平成３０年度</a:t>
            </a:r>
            <a:r>
              <a:rPr lang="en-US" altLang="ja-JP" sz="3500" b="1" dirty="0"/>
              <a:t>】</a:t>
            </a:r>
          </a:p>
          <a:p>
            <a:pPr marL="0" indent="0">
              <a:buNone/>
            </a:pPr>
            <a:r>
              <a:rPr lang="ja-JP" altLang="en-US" b="1" dirty="0"/>
              <a:t>〇講師招聘　～学習指導法についての研修～</a:t>
            </a:r>
            <a:endParaRPr lang="en-US" altLang="ja-JP" b="1" dirty="0"/>
          </a:p>
          <a:p>
            <a:pPr marL="0" indent="0">
              <a:buNone/>
            </a:pPr>
            <a:r>
              <a:rPr lang="ja-JP" altLang="en-US" b="1" dirty="0"/>
              <a:t>　　体育実技夏季研修会（結いの丘ドーム）</a:t>
            </a:r>
          </a:p>
          <a:p>
            <a:pPr marL="0" indent="0">
              <a:buNone/>
            </a:pPr>
            <a:r>
              <a:rPr lang="ja-JP" altLang="en-US" b="1" dirty="0"/>
              <a:t>　　講師：公文　耕次郎さん　（清和女子中高バドミントン部外部コーチ）</a:t>
            </a:r>
          </a:p>
          <a:p>
            <a:pPr marL="0" indent="0">
              <a:buNone/>
            </a:pPr>
            <a:r>
              <a:rPr lang="ja-JP" altLang="en-US" b="1" dirty="0"/>
              <a:t>　　　　　　山﨑　都先生　　　 （清和女子中高バトミントン部顧問）</a:t>
            </a:r>
            <a:endParaRPr lang="en-US" altLang="ja-JP" b="1" dirty="0"/>
          </a:p>
          <a:p>
            <a:pPr marL="0" indent="0">
              <a:buNone/>
            </a:pPr>
            <a:r>
              <a:rPr lang="ja-JP" altLang="en-US" b="1" dirty="0"/>
              <a:t>〇研究授業及び指導計画検討会（３回）</a:t>
            </a:r>
          </a:p>
          <a:p>
            <a:pPr marL="0" indent="0">
              <a:buNone/>
            </a:pPr>
            <a:endParaRPr lang="en-US" altLang="ja-JP" b="1" dirty="0"/>
          </a:p>
          <a:p>
            <a:pPr marL="0" indent="0">
              <a:buNone/>
            </a:pPr>
            <a:r>
              <a:rPr lang="en-US" altLang="ja-JP" sz="3500" b="1" dirty="0"/>
              <a:t>【</a:t>
            </a:r>
            <a:r>
              <a:rPr lang="ja-JP" altLang="en-US" sz="3500" b="1" dirty="0"/>
              <a:t>研究２年目　令和元年度</a:t>
            </a:r>
            <a:r>
              <a:rPr lang="en-US" altLang="ja-JP" sz="3500" b="1" dirty="0"/>
              <a:t>】</a:t>
            </a:r>
          </a:p>
          <a:p>
            <a:pPr marL="0" indent="0">
              <a:buNone/>
            </a:pPr>
            <a:r>
              <a:rPr lang="ja-JP" altLang="en-US" b="1" dirty="0"/>
              <a:t>〇講師招聘　～学習指導法についての研修～</a:t>
            </a:r>
            <a:endParaRPr lang="en-US" altLang="ja-JP" b="1" dirty="0"/>
          </a:p>
          <a:p>
            <a:pPr marL="0" indent="0">
              <a:buNone/>
            </a:pPr>
            <a:r>
              <a:rPr lang="ja-JP" altLang="en-US" b="1" dirty="0"/>
              <a:t>　　体育実技夏季研修会（結いの丘ドーム）</a:t>
            </a:r>
          </a:p>
          <a:p>
            <a:pPr marL="0" indent="0">
              <a:buNone/>
            </a:pPr>
            <a:r>
              <a:rPr lang="ja-JP" altLang="en-US" b="1" dirty="0"/>
              <a:t>　　講師：蘭　和真先生（日本経済大学）</a:t>
            </a:r>
            <a:endParaRPr lang="en-US" altLang="ja-JP" b="1" dirty="0"/>
          </a:p>
          <a:p>
            <a:pPr marL="0" indent="0">
              <a:buNone/>
            </a:pPr>
            <a:r>
              <a:rPr lang="ja-JP" altLang="en-US" b="1" dirty="0"/>
              <a:t>〇研究授業及び指導計画検討会（３回）</a:t>
            </a:r>
          </a:p>
          <a:p>
            <a:pPr marL="0" indent="0">
              <a:buNone/>
            </a:pPr>
            <a:endParaRPr lang="en-US" altLang="ja-JP" b="1" dirty="0"/>
          </a:p>
          <a:p>
            <a:pPr marL="0" indent="0">
              <a:buNone/>
            </a:pPr>
            <a:endParaRPr lang="en-US" altLang="ja-JP" b="1" dirty="0"/>
          </a:p>
          <a:p>
            <a:pPr marL="0" indent="0">
              <a:buNone/>
            </a:pPr>
            <a:endParaRPr lang="ja-JP" altLang="en-US" b="1" dirty="0"/>
          </a:p>
          <a:p>
            <a:pPr marL="0" indent="0">
              <a:buNone/>
            </a:pPr>
            <a:endParaRPr lang="en-US" altLang="ja-JP" b="1" dirty="0"/>
          </a:p>
        </p:txBody>
      </p:sp>
    </p:spTree>
    <p:extLst>
      <p:ext uri="{BB962C8B-B14F-4D97-AF65-F5344CB8AC3E}">
        <p14:creationId xmlns:p14="http://schemas.microsoft.com/office/powerpoint/2010/main" val="350524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EE597-3E7D-4A06-B29B-9012EF48BAE0}"/>
              </a:ext>
            </a:extLst>
          </p:cNvPr>
          <p:cNvSpPr>
            <a:spLocks noGrp="1"/>
          </p:cNvSpPr>
          <p:nvPr>
            <p:ph type="title"/>
          </p:nvPr>
        </p:nvSpPr>
        <p:spPr>
          <a:xfrm>
            <a:off x="838200" y="18255"/>
            <a:ext cx="10515600" cy="1325563"/>
          </a:xfrm>
        </p:spPr>
        <p:txBody>
          <a:bodyPr/>
          <a:lstStyle/>
          <a:p>
            <a:pPr algn="ctr"/>
            <a:r>
              <a:rPr kumimoji="1" lang="ja-JP" altLang="en-US" dirty="0"/>
              <a:t>研究のあゆみ</a:t>
            </a:r>
          </a:p>
        </p:txBody>
      </p:sp>
      <p:sp>
        <p:nvSpPr>
          <p:cNvPr id="3" name="縦書きテキスト プレースホルダー 2">
            <a:extLst>
              <a:ext uri="{FF2B5EF4-FFF2-40B4-BE49-F238E27FC236}">
                <a16:creationId xmlns:a16="http://schemas.microsoft.com/office/drawing/2014/main" id="{1A83A4F9-A01D-4F1B-90FF-6096F5F2DE41}"/>
              </a:ext>
            </a:extLst>
          </p:cNvPr>
          <p:cNvSpPr>
            <a:spLocks noGrp="1"/>
          </p:cNvSpPr>
          <p:nvPr>
            <p:ph type="body" orient="vert" idx="1"/>
          </p:nvPr>
        </p:nvSpPr>
        <p:spPr>
          <a:xfrm>
            <a:off x="419100" y="1272348"/>
            <a:ext cx="11353800" cy="5567397"/>
          </a:xfrm>
        </p:spPr>
        <p:txBody>
          <a:bodyPr vert="horz">
            <a:normAutofit/>
          </a:bodyPr>
          <a:lstStyle/>
          <a:p>
            <a:pPr marL="0" indent="0">
              <a:buNone/>
            </a:pPr>
            <a:r>
              <a:rPr lang="en-US" altLang="ja-JP" sz="3200" b="1" dirty="0"/>
              <a:t>【</a:t>
            </a:r>
            <a:r>
              <a:rPr lang="ja-JP" altLang="en-US" sz="3200" b="1" dirty="0"/>
              <a:t>研究３年目　令和２年度</a:t>
            </a:r>
            <a:r>
              <a:rPr lang="en-US" altLang="ja-JP" sz="3200" b="1" dirty="0"/>
              <a:t>】</a:t>
            </a:r>
          </a:p>
          <a:p>
            <a:pPr marL="0" indent="0">
              <a:buNone/>
            </a:pPr>
            <a:r>
              <a:rPr lang="ja-JP" altLang="en-US" b="1" dirty="0"/>
              <a:t>〇研究授業及び指導計画検討会（２回）</a:t>
            </a:r>
          </a:p>
          <a:p>
            <a:pPr marL="0" indent="0">
              <a:buNone/>
            </a:pPr>
            <a:endParaRPr lang="en-US" altLang="ja-JP" b="1" dirty="0"/>
          </a:p>
          <a:p>
            <a:pPr marL="0" indent="0">
              <a:buNone/>
            </a:pPr>
            <a:r>
              <a:rPr lang="en-US" altLang="ja-JP" sz="3200" b="1" dirty="0"/>
              <a:t>【</a:t>
            </a:r>
            <a:r>
              <a:rPr lang="ja-JP" altLang="en-US" sz="3200" b="1" dirty="0"/>
              <a:t>研究４年目　令和３年度</a:t>
            </a:r>
            <a:r>
              <a:rPr lang="en-US" altLang="ja-JP" sz="3200" b="1" dirty="0"/>
              <a:t>】</a:t>
            </a:r>
          </a:p>
          <a:p>
            <a:pPr marL="0" indent="0">
              <a:buNone/>
            </a:pPr>
            <a:r>
              <a:rPr lang="ja-JP" altLang="en-US" b="1" dirty="0"/>
              <a:t>〇講師招聘　～研究授業及び指導計画への助言～</a:t>
            </a:r>
          </a:p>
          <a:p>
            <a:pPr marL="0" indent="0">
              <a:buNone/>
            </a:pPr>
            <a:r>
              <a:rPr lang="ja-JP" altLang="en-US" b="1" dirty="0"/>
              <a:t>　　講師：長谷川　尚子先生（高知県教育委員会　保健体育課　指導主事）</a:t>
            </a:r>
            <a:endParaRPr lang="en-US" altLang="ja-JP" b="1" dirty="0"/>
          </a:p>
          <a:p>
            <a:pPr marL="0" indent="0">
              <a:buNone/>
            </a:pPr>
            <a:r>
              <a:rPr lang="ja-JP" altLang="en-US" b="1" dirty="0"/>
              <a:t>〇研究授業及び指導計画検討会（１回）</a:t>
            </a:r>
          </a:p>
          <a:p>
            <a:pPr marL="0" indent="0">
              <a:buNone/>
            </a:pPr>
            <a:endParaRPr lang="en-US" altLang="ja-JP" b="1" dirty="0"/>
          </a:p>
          <a:p>
            <a:pPr marL="0" indent="0">
              <a:buNone/>
            </a:pPr>
            <a:endParaRPr lang="en-US" altLang="ja-JP" b="1" dirty="0"/>
          </a:p>
          <a:p>
            <a:pPr marL="0" indent="0">
              <a:buNone/>
            </a:pPr>
            <a:endParaRPr lang="ja-JP" altLang="en-US" b="1" dirty="0"/>
          </a:p>
          <a:p>
            <a:pPr marL="0" indent="0">
              <a:buNone/>
            </a:pPr>
            <a:endParaRPr lang="en-US" altLang="ja-JP" b="1" dirty="0"/>
          </a:p>
        </p:txBody>
      </p:sp>
    </p:spTree>
    <p:extLst>
      <p:ext uri="{BB962C8B-B14F-4D97-AF65-F5344CB8AC3E}">
        <p14:creationId xmlns:p14="http://schemas.microsoft.com/office/powerpoint/2010/main" val="298246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70684" y="294280"/>
            <a:ext cx="4906421" cy="707886"/>
          </a:xfrm>
          <a:prstGeom prst="rect">
            <a:avLst/>
          </a:prstGeom>
          <a:noFill/>
        </p:spPr>
        <p:txBody>
          <a:bodyPr wrap="square" rtlCol="0">
            <a:spAutoFit/>
          </a:bodyPr>
          <a:lstStyle/>
          <a:p>
            <a:pPr algn="ctr"/>
            <a:r>
              <a:rPr lang="ja-JP" altLang="en-US" sz="4000" dirty="0"/>
              <a:t>　具体的な研究内容</a:t>
            </a:r>
            <a:endParaRPr lang="en-US" altLang="ja-JP" sz="4000" dirty="0"/>
          </a:p>
        </p:txBody>
      </p:sp>
      <p:sp>
        <p:nvSpPr>
          <p:cNvPr id="7" name="テキスト ボックス 6"/>
          <p:cNvSpPr txBox="1"/>
          <p:nvPr/>
        </p:nvSpPr>
        <p:spPr>
          <a:xfrm>
            <a:off x="283509" y="940611"/>
            <a:ext cx="9336742" cy="6664004"/>
          </a:xfrm>
          <a:prstGeom prst="rect">
            <a:avLst/>
          </a:prstGeom>
          <a:noFill/>
        </p:spPr>
        <p:txBody>
          <a:bodyPr wrap="square" rtlCol="0">
            <a:spAutoFit/>
          </a:bodyPr>
          <a:lstStyle/>
          <a:p>
            <a:pPr>
              <a:lnSpc>
                <a:spcPct val="150000"/>
              </a:lnSpc>
              <a:tabLst>
                <a:tab pos="0" algn="l"/>
              </a:tabLst>
            </a:pPr>
            <a:r>
              <a:rPr lang="ja-JP" altLang="en-US" sz="3200" b="1" dirty="0"/>
              <a:t>①体育担当教員対象の実技講習会を実施。</a:t>
            </a:r>
            <a:endParaRPr lang="en-US" altLang="ja-JP" sz="3200" b="1" dirty="0"/>
          </a:p>
          <a:p>
            <a:pPr>
              <a:lnSpc>
                <a:spcPct val="150000"/>
              </a:lnSpc>
              <a:tabLst>
                <a:tab pos="0" algn="l"/>
              </a:tabLst>
            </a:pPr>
            <a:r>
              <a:rPr lang="ja-JP" altLang="en-US" sz="3200" b="1" dirty="0"/>
              <a:t>②単元指導計画、指導案を基に授業を実施。</a:t>
            </a:r>
            <a:endParaRPr lang="en-US" altLang="ja-JP" sz="3200" b="1" dirty="0"/>
          </a:p>
          <a:p>
            <a:pPr>
              <a:lnSpc>
                <a:spcPct val="150000"/>
              </a:lnSpc>
              <a:tabLst>
                <a:tab pos="0" algn="l"/>
              </a:tabLst>
            </a:pPr>
            <a:r>
              <a:rPr lang="ja-JP" altLang="en-US" sz="3200" b="1" dirty="0"/>
              <a:t>③第１学年を対象</a:t>
            </a:r>
            <a:endParaRPr lang="en-US" altLang="ja-JP" sz="3200" b="1" dirty="0"/>
          </a:p>
          <a:p>
            <a:pPr>
              <a:lnSpc>
                <a:spcPct val="150000"/>
              </a:lnSpc>
              <a:tabLst>
                <a:tab pos="0" algn="l"/>
              </a:tabLst>
            </a:pPr>
            <a:r>
              <a:rPr lang="ja-JP" altLang="en-US" sz="3200" b="1" dirty="0"/>
              <a:t>　　・事前事後のアンケート</a:t>
            </a:r>
            <a:endParaRPr lang="en-US" altLang="ja-JP" sz="3200" b="1" dirty="0"/>
          </a:p>
          <a:p>
            <a:pPr>
              <a:lnSpc>
                <a:spcPct val="150000"/>
              </a:lnSpc>
              <a:tabLst>
                <a:tab pos="0" algn="l"/>
              </a:tabLst>
            </a:pPr>
            <a:r>
              <a:rPr lang="ja-JP" altLang="en-US" sz="3200" b="1" dirty="0"/>
              <a:t>　　・毎授業後のアンケート</a:t>
            </a:r>
            <a:endParaRPr lang="en-US" altLang="ja-JP" sz="3200" b="1" dirty="0"/>
          </a:p>
          <a:p>
            <a:pPr>
              <a:lnSpc>
                <a:spcPct val="150000"/>
              </a:lnSpc>
              <a:tabLst>
                <a:tab pos="0" algn="l"/>
              </a:tabLst>
            </a:pPr>
            <a:r>
              <a:rPr lang="ja-JP" altLang="en-US" sz="3200" b="1" dirty="0"/>
              <a:t>④各学期に１回、研究授業を実施。</a:t>
            </a:r>
            <a:endParaRPr lang="en-US" altLang="ja-JP" sz="3200" b="1" dirty="0"/>
          </a:p>
          <a:p>
            <a:pPr>
              <a:lnSpc>
                <a:spcPct val="150000"/>
              </a:lnSpc>
              <a:tabLst>
                <a:tab pos="0" algn="l"/>
              </a:tabLst>
            </a:pPr>
            <a:r>
              <a:rPr lang="ja-JP" altLang="en-US" sz="3200" b="1" dirty="0"/>
              <a:t>⑤生徒の意欲を向上させるための指導方法の研究。</a:t>
            </a:r>
            <a:endParaRPr lang="en-US" altLang="ja-JP" sz="3200" b="1" dirty="0"/>
          </a:p>
          <a:p>
            <a:pPr>
              <a:lnSpc>
                <a:spcPct val="150000"/>
              </a:lnSpc>
              <a:tabLst>
                <a:tab pos="0" algn="l"/>
              </a:tabLst>
            </a:pPr>
            <a:r>
              <a:rPr lang="ja-JP" altLang="en-US" sz="3200" b="1" dirty="0"/>
              <a:t>　（ラリーコンテスト、ターゲットショット）</a:t>
            </a:r>
            <a:endParaRPr lang="en-US" altLang="ja-JP" sz="3200" b="1" dirty="0"/>
          </a:p>
          <a:p>
            <a:pPr>
              <a:lnSpc>
                <a:spcPct val="150000"/>
              </a:lnSpc>
              <a:tabLst>
                <a:tab pos="0" algn="l"/>
              </a:tabLst>
            </a:pPr>
            <a:endParaRPr lang="ja-JP" altLang="en-US" sz="3200" b="1" dirty="0"/>
          </a:p>
        </p:txBody>
      </p:sp>
      <p:sp>
        <p:nvSpPr>
          <p:cNvPr id="3" name="テキスト ボックス 2">
            <a:extLst>
              <a:ext uri="{FF2B5EF4-FFF2-40B4-BE49-F238E27FC236}">
                <a16:creationId xmlns:a16="http://schemas.microsoft.com/office/drawing/2014/main" id="{F84BF267-7387-4F8B-9227-0A7A2CC8D2E8}"/>
              </a:ext>
            </a:extLst>
          </p:cNvPr>
          <p:cNvSpPr txBox="1"/>
          <p:nvPr/>
        </p:nvSpPr>
        <p:spPr>
          <a:xfrm>
            <a:off x="5554270" y="3687838"/>
            <a:ext cx="4906421" cy="584775"/>
          </a:xfrm>
          <a:prstGeom prst="rect">
            <a:avLst/>
          </a:prstGeom>
          <a:noFill/>
        </p:spPr>
        <p:txBody>
          <a:bodyPr wrap="square" rtlCol="0">
            <a:spAutoFit/>
          </a:bodyPr>
          <a:lstStyle/>
          <a:p>
            <a:r>
              <a:rPr kumimoji="1" lang="ja-JP" altLang="en-US" sz="3200" b="1" dirty="0"/>
              <a:t>⇒分析、検証⇒授業改善</a:t>
            </a:r>
          </a:p>
        </p:txBody>
      </p:sp>
    </p:spTree>
    <p:extLst>
      <p:ext uri="{BB962C8B-B14F-4D97-AF65-F5344CB8AC3E}">
        <p14:creationId xmlns:p14="http://schemas.microsoft.com/office/powerpoint/2010/main" val="140475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FC7C8-B940-4742-A897-C27374623278}"/>
              </a:ext>
            </a:extLst>
          </p:cNvPr>
          <p:cNvSpPr>
            <a:spLocks noGrp="1"/>
          </p:cNvSpPr>
          <p:nvPr>
            <p:ph type="title"/>
          </p:nvPr>
        </p:nvSpPr>
        <p:spPr>
          <a:xfrm>
            <a:off x="3819415" y="41275"/>
            <a:ext cx="3657600" cy="820738"/>
          </a:xfrm>
        </p:spPr>
        <p:txBody>
          <a:bodyPr/>
          <a:lstStyle/>
          <a:p>
            <a:pPr algn="ctr"/>
            <a:r>
              <a:rPr lang="ja-JP" altLang="en-US" dirty="0"/>
              <a:t>実技</a:t>
            </a:r>
            <a:r>
              <a:rPr kumimoji="1" lang="ja-JP" altLang="en-US" dirty="0"/>
              <a:t>講習会</a:t>
            </a:r>
          </a:p>
        </p:txBody>
      </p:sp>
      <p:pic>
        <p:nvPicPr>
          <p:cNvPr id="4" name="図 3">
            <a:extLst>
              <a:ext uri="{FF2B5EF4-FFF2-40B4-BE49-F238E27FC236}">
                <a16:creationId xmlns:a16="http://schemas.microsoft.com/office/drawing/2014/main" id="{610912FD-F50D-4B32-B1C9-ECDC6584EE3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83115" y="3601243"/>
            <a:ext cx="6543785" cy="3067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a:extLst>
              <a:ext uri="{FF2B5EF4-FFF2-40B4-BE49-F238E27FC236}">
                <a16:creationId xmlns:a16="http://schemas.microsoft.com/office/drawing/2014/main" id="{E3870AEE-EDB6-4BCD-9F19-C39586D47A80}"/>
              </a:ext>
            </a:extLst>
          </p:cNvPr>
          <p:cNvPicPr>
            <a:picLocks noChangeAspect="1"/>
          </p:cNvPicPr>
          <p:nvPr/>
        </p:nvPicPr>
        <p:blipFill>
          <a:blip r:embed="rId4"/>
          <a:stretch>
            <a:fillRect/>
          </a:stretch>
        </p:blipFill>
        <p:spPr>
          <a:xfrm>
            <a:off x="559075" y="4267200"/>
            <a:ext cx="4019224" cy="2401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5EC73AA5-8B84-4E80-AAB2-5376CD881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387" y="923925"/>
            <a:ext cx="4292600" cy="3219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a:extLst>
              <a:ext uri="{FF2B5EF4-FFF2-40B4-BE49-F238E27FC236}">
                <a16:creationId xmlns:a16="http://schemas.microsoft.com/office/drawing/2014/main" id="{63768944-747C-456C-AB14-88E2EBAD2A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7014" y="585165"/>
            <a:ext cx="3895835" cy="2921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156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5AC37B9-FA90-418C-A022-B0F0504E564D}"/>
              </a:ext>
            </a:extLst>
          </p:cNvPr>
          <p:cNvSpPr>
            <a:spLocks noGrp="1"/>
          </p:cNvSpPr>
          <p:nvPr>
            <p:ph type="title"/>
          </p:nvPr>
        </p:nvSpPr>
        <p:spPr>
          <a:xfrm>
            <a:off x="3771900" y="145799"/>
            <a:ext cx="4648200" cy="879475"/>
          </a:xfrm>
        </p:spPr>
        <p:txBody>
          <a:bodyPr/>
          <a:lstStyle/>
          <a:p>
            <a:pPr algn="ctr"/>
            <a:r>
              <a:rPr kumimoji="1" lang="ja-JP" altLang="en-US" dirty="0"/>
              <a:t>単元計画について</a:t>
            </a:r>
          </a:p>
        </p:txBody>
      </p:sp>
      <p:sp>
        <p:nvSpPr>
          <p:cNvPr id="4" name="縦書きテキスト プレースホルダー 3">
            <a:extLst>
              <a:ext uri="{FF2B5EF4-FFF2-40B4-BE49-F238E27FC236}">
                <a16:creationId xmlns:a16="http://schemas.microsoft.com/office/drawing/2014/main" id="{6FBB1B67-ECB9-40D8-81C3-04477A51DC67}"/>
              </a:ext>
            </a:extLst>
          </p:cNvPr>
          <p:cNvSpPr>
            <a:spLocks noGrp="1"/>
          </p:cNvSpPr>
          <p:nvPr>
            <p:ph type="body" orient="vert" idx="1"/>
          </p:nvPr>
        </p:nvSpPr>
        <p:spPr>
          <a:xfrm>
            <a:off x="0" y="1466850"/>
            <a:ext cx="11868150" cy="6003925"/>
          </a:xfrm>
        </p:spPr>
        <p:txBody>
          <a:bodyPr vert="horz">
            <a:normAutofit/>
          </a:bodyPr>
          <a:lstStyle/>
          <a:p>
            <a:pPr marL="0" indent="0">
              <a:buNone/>
            </a:pPr>
            <a:r>
              <a:rPr kumimoji="1" lang="ja-JP" altLang="en-US" sz="3200" b="1" dirty="0"/>
              <a:t>・課題解決に向けての学習</a:t>
            </a:r>
            <a:endParaRPr lang="en-US" altLang="ja-JP" sz="3200" b="1" dirty="0"/>
          </a:p>
          <a:p>
            <a:pPr marL="0" indent="0">
              <a:buNone/>
            </a:pPr>
            <a:r>
              <a:rPr lang="ja-JP" altLang="en-US" sz="3200" b="1" dirty="0"/>
              <a:t>・ラリー</a:t>
            </a:r>
            <a:endParaRPr lang="en-US" altLang="ja-JP" sz="3200" b="1" dirty="0"/>
          </a:p>
          <a:p>
            <a:pPr marL="0" indent="0">
              <a:buNone/>
            </a:pPr>
            <a:r>
              <a:rPr kumimoji="1" lang="ja-JP" altLang="en-US" sz="3200" b="1" dirty="0"/>
              <a:t>・アンダーハンド技能</a:t>
            </a:r>
            <a:endParaRPr kumimoji="1" lang="en-US" altLang="ja-JP" sz="3200" b="1" dirty="0"/>
          </a:p>
          <a:p>
            <a:pPr marL="0" indent="0">
              <a:buNone/>
            </a:pPr>
            <a:r>
              <a:rPr lang="ja-JP" altLang="en-US" sz="3200" b="1" dirty="0"/>
              <a:t>・専門用語</a:t>
            </a:r>
            <a:endParaRPr lang="en-US" altLang="ja-JP" sz="3200" b="1" dirty="0"/>
          </a:p>
          <a:p>
            <a:pPr marL="0" indent="0">
              <a:buNone/>
            </a:pPr>
            <a:r>
              <a:rPr lang="ja-JP" altLang="en-US" sz="3200" b="1" dirty="0"/>
              <a:t>・見方、考え方や着眼点</a:t>
            </a:r>
            <a:endParaRPr lang="en-US" altLang="ja-JP" sz="3200" b="1" dirty="0"/>
          </a:p>
          <a:p>
            <a:pPr marL="0" indent="0">
              <a:buNone/>
            </a:pPr>
            <a:r>
              <a:rPr lang="ja-JP" altLang="en-US" sz="3200" b="1" dirty="0"/>
              <a:t>・生徒の意欲向上につなげるため、</a:t>
            </a:r>
            <a:endParaRPr lang="en-US" altLang="ja-JP" sz="3200" b="1" dirty="0"/>
          </a:p>
          <a:p>
            <a:pPr marL="0" indent="0">
              <a:buNone/>
            </a:pPr>
            <a:r>
              <a:rPr lang="ja-JP" altLang="en-US" sz="3200" b="1" dirty="0"/>
              <a:t>・「ラリーコンテスト」「ターゲットショット」</a:t>
            </a:r>
            <a:endParaRPr lang="en-US" altLang="ja-JP" sz="3200" b="1" dirty="0"/>
          </a:p>
          <a:p>
            <a:pPr marL="0" indent="0">
              <a:buNone/>
            </a:pPr>
            <a:r>
              <a:rPr lang="ja-JP" altLang="en-US" sz="3200" b="1" dirty="0"/>
              <a:t>・</a:t>
            </a:r>
            <a:r>
              <a:rPr lang="en-US" altLang="ja-JP" sz="3200" b="1" dirty="0"/>
              <a:t>ICT</a:t>
            </a:r>
            <a:r>
              <a:rPr lang="ja-JP" altLang="en-US" sz="3200" b="1" dirty="0"/>
              <a:t>機器活用</a:t>
            </a:r>
            <a:endParaRPr lang="en-US" altLang="ja-JP" sz="3200" b="1" dirty="0"/>
          </a:p>
          <a:p>
            <a:pPr marL="0" indent="0">
              <a:buNone/>
            </a:pPr>
            <a:endParaRPr lang="en-US" altLang="ja-JP" sz="3200" b="1" dirty="0"/>
          </a:p>
          <a:p>
            <a:pPr marL="0" indent="0">
              <a:buNone/>
            </a:pPr>
            <a:endParaRPr lang="en-US" altLang="ja-JP" sz="3200" b="1" dirty="0"/>
          </a:p>
          <a:p>
            <a:pPr marL="0" indent="0">
              <a:buNone/>
            </a:pPr>
            <a:endParaRPr lang="en-US" altLang="ja-JP" sz="3200" b="1" dirty="0"/>
          </a:p>
          <a:p>
            <a:pPr marL="0" indent="0">
              <a:buNone/>
            </a:pPr>
            <a:endParaRPr kumimoji="1" lang="ja-JP" altLang="en-US" sz="3200" b="1" dirty="0"/>
          </a:p>
        </p:txBody>
      </p:sp>
      <p:graphicFrame>
        <p:nvGraphicFramePr>
          <p:cNvPr id="2" name="表 1">
            <a:extLst>
              <a:ext uri="{FF2B5EF4-FFF2-40B4-BE49-F238E27FC236}">
                <a16:creationId xmlns:a16="http://schemas.microsoft.com/office/drawing/2014/main" id="{1F8E57D5-9A4F-46DF-92C2-3BEF4872CA87}"/>
              </a:ext>
            </a:extLst>
          </p:cNvPr>
          <p:cNvGraphicFramePr>
            <a:graphicFrameLocks noGrp="1"/>
          </p:cNvGraphicFramePr>
          <p:nvPr>
            <p:extLst>
              <p:ext uri="{D42A27DB-BD31-4B8C-83A1-F6EECF244321}">
                <p14:modId xmlns:p14="http://schemas.microsoft.com/office/powerpoint/2010/main" val="3009214570"/>
              </p:ext>
            </p:extLst>
          </p:nvPr>
        </p:nvGraphicFramePr>
        <p:xfrm>
          <a:off x="6999422" y="1466850"/>
          <a:ext cx="4963978" cy="4854579"/>
        </p:xfrm>
        <a:graphic>
          <a:graphicData uri="http://schemas.openxmlformats.org/drawingml/2006/table">
            <a:tbl>
              <a:tblPr firstRow="1" bandRow="1"/>
              <a:tblGrid>
                <a:gridCol w="501539">
                  <a:extLst>
                    <a:ext uri="{9D8B030D-6E8A-4147-A177-3AD203B41FA5}">
                      <a16:colId xmlns:a16="http://schemas.microsoft.com/office/drawing/2014/main" val="3619447596"/>
                    </a:ext>
                  </a:extLst>
                </a:gridCol>
                <a:gridCol w="2897864">
                  <a:extLst>
                    <a:ext uri="{9D8B030D-6E8A-4147-A177-3AD203B41FA5}">
                      <a16:colId xmlns:a16="http://schemas.microsoft.com/office/drawing/2014/main" val="3325439039"/>
                    </a:ext>
                  </a:extLst>
                </a:gridCol>
                <a:gridCol w="1564575">
                  <a:extLst>
                    <a:ext uri="{9D8B030D-6E8A-4147-A177-3AD203B41FA5}">
                      <a16:colId xmlns:a16="http://schemas.microsoft.com/office/drawing/2014/main" val="4106921771"/>
                    </a:ext>
                  </a:extLst>
                </a:gridCol>
              </a:tblGrid>
              <a:tr h="556420">
                <a:tc>
                  <a:txBody>
                    <a:bodyPr/>
                    <a:lstStyle/>
                    <a:p>
                      <a:pPr algn="ctr"/>
                      <a:r>
                        <a:rPr kumimoji="1" lang="ja-JP" sz="1600" b="1" kern="1200" dirty="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１</a:t>
                      </a:r>
                      <a:endParaRPr lang="ja-JP" sz="900" b="1" kern="100" dirty="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rowSpan="3">
                  <a:txBody>
                    <a:bodyPr/>
                    <a:lstStyle/>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・基礎的な知識</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・ラケット操作</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a:t>
                      </a:r>
                      <a:r>
                        <a:rPr kumimoji="1" lang="ja-JP" sz="14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アンダーハンドストローク</a:t>
                      </a: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endParaRPr lang="ja-JP" sz="900" b="1" kern="100" dirty="0">
                        <a:effectLst/>
                        <a:latin typeface="HGP創英角ｺﾞｼｯｸUB" panose="020B0400000000000000" pitchFamily="34" charset="-128"/>
                        <a:ea typeface="HGP創英角ｺﾞｼｯｸUB" panose="020B0400000000000000" pitchFamily="34" charset="-128"/>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674159"/>
                  </a:ext>
                </a:extLst>
              </a:tr>
              <a:tr h="705329">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２</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r>
                        <a:rPr kumimoji="1" lang="en-US" sz="1400" b="1" kern="1200">
                          <a:solidFill>
                            <a:srgbClr val="000000"/>
                          </a:solidFill>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rPr>
                        <a:t>←</a:t>
                      </a:r>
                      <a:r>
                        <a:rPr kumimoji="1" lang="ja-JP" sz="12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ラリーコンテスト</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293799"/>
                  </a:ext>
                </a:extLst>
              </a:tr>
              <a:tr h="81073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３</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l"/>
                      <a:r>
                        <a:rPr kumimoji="1" lang="en-US"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rPr>
                        <a:t>←</a:t>
                      </a:r>
                      <a:r>
                        <a:rPr kumimoji="1" 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ターゲット</a:t>
                      </a:r>
                      <a:r>
                        <a:rPr kumimoji="1" lang="ja-JP" altLang="en-US"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　　</a:t>
                      </a:r>
                      <a:endParaRPr kumimoji="1" lang="en-US" alt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endParaRPr>
                    </a:p>
                    <a:p>
                      <a:pPr algn="l"/>
                      <a:r>
                        <a:rPr kumimoji="1" lang="ja-JP" altLang="en-US"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　</a:t>
                      </a:r>
                      <a:r>
                        <a:rPr kumimoji="1" 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ショット</a:t>
                      </a:r>
                      <a:endParaRPr lang="ja-JP" sz="900" b="1" kern="100" dirty="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181436"/>
                  </a:ext>
                </a:extLst>
              </a:tr>
              <a:tr h="55642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４</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rowSpan="3">
                  <a:txBody>
                    <a:bodyPr/>
                    <a:lstStyle/>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・ラケット操作</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a:t>
                      </a:r>
                      <a:r>
                        <a:rPr kumimoji="1" lang="ja-JP" sz="14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オーバーヘッドストローク</a:t>
                      </a: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・ラリー練習</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l"/>
                      <a:r>
                        <a:rPr kumimoji="1" lang="en-US"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rPr>
                        <a:t>←</a:t>
                      </a:r>
                      <a:r>
                        <a:rPr kumimoji="1" 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ターゲット</a:t>
                      </a:r>
                      <a:endParaRPr kumimoji="1" lang="en-US" alt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endParaRPr>
                    </a:p>
                    <a:p>
                      <a:pPr algn="l"/>
                      <a:r>
                        <a:rPr kumimoji="1" lang="ja-JP" altLang="en-US"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　</a:t>
                      </a:r>
                      <a:r>
                        <a:rPr kumimoji="1" lang="ja-JP" sz="1400" b="1" kern="1200" dirty="0">
                          <a:solidFill>
                            <a:srgbClr val="000000"/>
                          </a:solidFill>
                          <a:effectLst/>
                          <a:latin typeface="HGP創英角ｺﾞｼｯｸUB" panose="020B0400000000000000" pitchFamily="34" charset="-128"/>
                          <a:ea typeface="HGP創英角ｺﾞｼｯｸUB" panose="020B0400000000000000" pitchFamily="34" charset="-128"/>
                          <a:cs typeface="Calibri" panose="020F0502020204030204" pitchFamily="34" charset="0"/>
                        </a:rPr>
                        <a:t>ショット</a:t>
                      </a:r>
                      <a:endParaRPr lang="ja-JP" sz="900" b="1" kern="100" dirty="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142344"/>
                  </a:ext>
                </a:extLst>
              </a:tr>
              <a:tr h="55642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５</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endParaRPr lang="ja-JP" sz="900" b="1" kern="100">
                        <a:effectLst/>
                        <a:latin typeface="HGP創英角ｺﾞｼｯｸUB" panose="020B0400000000000000" pitchFamily="34" charset="-128"/>
                        <a:ea typeface="HGP創英角ｺﾞｼｯｸUB" panose="020B0400000000000000" pitchFamily="34" charset="-128"/>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087045"/>
                  </a:ext>
                </a:extLst>
              </a:tr>
              <a:tr h="55642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６</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endParaRPr lang="ja-JP" sz="900" b="1" kern="100">
                        <a:effectLst/>
                        <a:latin typeface="HGP創英角ｺﾞｼｯｸUB" panose="020B0400000000000000" pitchFamily="34" charset="-128"/>
                        <a:ea typeface="HGP創英角ｺﾞｼｯｸUB" panose="020B0400000000000000" pitchFamily="34" charset="-128"/>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105163"/>
                  </a:ext>
                </a:extLst>
              </a:tr>
              <a:tr h="55642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７</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・ラリーコンテスト</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l"/>
                      <a:r>
                        <a:rPr kumimoji="1" lang="en-US" sz="1400" b="1" kern="1200">
                          <a:solidFill>
                            <a:srgbClr val="000000"/>
                          </a:solidFill>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rPr>
                        <a:t>←</a:t>
                      </a:r>
                      <a:r>
                        <a:rPr kumimoji="1" lang="ja-JP" sz="12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ラリーコンテスト</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07732"/>
                  </a:ext>
                </a:extLst>
              </a:tr>
              <a:tr h="556420">
                <a:tc>
                  <a:txBody>
                    <a:bodyPr/>
                    <a:lstStyle/>
                    <a:p>
                      <a:pPr algn="ctr"/>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８</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571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l"/>
                      <a:r>
                        <a:rPr kumimoji="1" lang="ja-JP" sz="1600" b="1" kern="1200">
                          <a:solidFill>
                            <a:srgbClr val="000000"/>
                          </a:solidFill>
                          <a:effectLst/>
                          <a:latin typeface="HGP創英角ｺﾞｼｯｸUB" panose="020B0400000000000000" pitchFamily="34" charset="-128"/>
                          <a:ea typeface="HGP創英角ｺﾞｼｯｸUB" panose="020B0400000000000000" pitchFamily="34" charset="-128"/>
                          <a:cs typeface="Arial" panose="020B0604020202020204" pitchFamily="34" charset="0"/>
                        </a:rPr>
                        <a:t>・試合（シングルス）</a:t>
                      </a:r>
                      <a:endParaRPr lang="ja-JP" sz="900" b="1" kern="100">
                        <a:effectLst/>
                        <a:latin typeface="HGP創英角ｺﾞｼｯｸUB" panose="020B0400000000000000" pitchFamily="34" charset="-128"/>
                        <a:ea typeface="HGP創英角ｺﾞｼｯｸUB" panose="020B0400000000000000" pitchFamily="34" charset="-128"/>
                        <a:cs typeface="Times New Roman" panose="02020603050405020304" pitchFamily="18" charset="0"/>
                      </a:endParaRPr>
                    </a:p>
                  </a:txBody>
                  <a:tcPr marL="79095" marR="79095" marT="39548" marB="3954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endParaRPr lang="ja-JP" sz="900" b="1" kern="100" dirty="0">
                        <a:effectLst/>
                        <a:latin typeface="HGP創英角ｺﾞｼｯｸUB" panose="020B0400000000000000" pitchFamily="34" charset="-128"/>
                        <a:ea typeface="HGP創英角ｺﾞｼｯｸUB" panose="020B0400000000000000" pitchFamily="34" charset="-128"/>
                      </a:endParaRPr>
                    </a:p>
                  </a:txBody>
                  <a:tcPr marL="79095" marR="79095" marT="39548" marB="39548" anchor="ctr">
                    <a:lnL w="127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397200"/>
                  </a:ext>
                </a:extLst>
              </a:tr>
            </a:tbl>
          </a:graphicData>
        </a:graphic>
      </p:graphicFrame>
    </p:spTree>
    <p:extLst>
      <p:ext uri="{BB962C8B-B14F-4D97-AF65-F5344CB8AC3E}">
        <p14:creationId xmlns:p14="http://schemas.microsoft.com/office/powerpoint/2010/main" val="190919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81695-2746-48F6-A3D7-27F522177CFB}"/>
              </a:ext>
            </a:extLst>
          </p:cNvPr>
          <p:cNvSpPr>
            <a:spLocks noGrp="1"/>
          </p:cNvSpPr>
          <p:nvPr>
            <p:ph type="title"/>
          </p:nvPr>
        </p:nvSpPr>
        <p:spPr>
          <a:xfrm>
            <a:off x="-1828800" y="0"/>
            <a:ext cx="10515600" cy="1325563"/>
          </a:xfrm>
        </p:spPr>
        <p:txBody>
          <a:bodyPr>
            <a:normAutofit/>
          </a:bodyPr>
          <a:lstStyle/>
          <a:p>
            <a:pPr algn="ctr"/>
            <a:r>
              <a:rPr kumimoji="1" lang="ja-JP" altLang="en-US" sz="6000" b="1" dirty="0">
                <a:solidFill>
                  <a:srgbClr val="FF0000"/>
                </a:solidFill>
                <a:latin typeface="ＤＦ特太ゴシック体" panose="020B0509000000000000" pitchFamily="49" charset="-128"/>
                <a:ea typeface="ＤＦ特太ゴシック体" panose="020B0509000000000000" pitchFamily="49" charset="-128"/>
              </a:rPr>
              <a:t>〇ラリーコンテスト</a:t>
            </a:r>
          </a:p>
        </p:txBody>
      </p:sp>
      <p:sp>
        <p:nvSpPr>
          <p:cNvPr id="3" name="縦書きテキスト プレースホルダー 2">
            <a:extLst>
              <a:ext uri="{FF2B5EF4-FFF2-40B4-BE49-F238E27FC236}">
                <a16:creationId xmlns:a16="http://schemas.microsoft.com/office/drawing/2014/main" id="{91ADD758-F5A2-475E-B720-D09013FDDA6D}"/>
              </a:ext>
            </a:extLst>
          </p:cNvPr>
          <p:cNvSpPr>
            <a:spLocks noGrp="1"/>
          </p:cNvSpPr>
          <p:nvPr>
            <p:ph type="body" orient="vert" idx="1"/>
          </p:nvPr>
        </p:nvSpPr>
        <p:spPr>
          <a:xfrm>
            <a:off x="342900" y="1239838"/>
            <a:ext cx="11849100" cy="1736725"/>
          </a:xfrm>
        </p:spPr>
        <p:txBody>
          <a:bodyPr vert="horz">
            <a:noAutofit/>
          </a:bodyPr>
          <a:lstStyle/>
          <a:p>
            <a:pPr marL="0" indent="0">
              <a:buNone/>
            </a:pPr>
            <a:r>
              <a:rPr kumimoji="1" lang="ja-JP" altLang="en-US" sz="3600" b="1" dirty="0"/>
              <a:t>・２分間で実施。</a:t>
            </a:r>
            <a:endParaRPr kumimoji="1" lang="en-US" altLang="ja-JP" sz="3600" b="1" dirty="0"/>
          </a:p>
          <a:p>
            <a:pPr marL="0" indent="0">
              <a:buNone/>
            </a:pPr>
            <a:r>
              <a:rPr lang="ja-JP" altLang="en-US" sz="3600" b="1" dirty="0"/>
              <a:t>・シャトルを床に落とした回数がなるだけ</a:t>
            </a:r>
            <a:endParaRPr lang="en-US" altLang="ja-JP" sz="3600" b="1" dirty="0"/>
          </a:p>
          <a:p>
            <a:pPr marL="0" indent="0">
              <a:buNone/>
            </a:pPr>
            <a:r>
              <a:rPr lang="ja-JP" altLang="en-US" sz="3600" b="1" dirty="0"/>
              <a:t>　少ないようにラリーを続ける。</a:t>
            </a:r>
            <a:endParaRPr lang="en-US" altLang="ja-JP" sz="3600" b="1" dirty="0"/>
          </a:p>
          <a:p>
            <a:pPr marL="0" indent="0">
              <a:buNone/>
            </a:pPr>
            <a:endParaRPr kumimoji="1" lang="ja-JP" altLang="en-US" sz="3600" b="1" dirty="0"/>
          </a:p>
        </p:txBody>
      </p:sp>
      <p:sp>
        <p:nvSpPr>
          <p:cNvPr id="4" name="タイトル 1">
            <a:extLst>
              <a:ext uri="{FF2B5EF4-FFF2-40B4-BE49-F238E27FC236}">
                <a16:creationId xmlns:a16="http://schemas.microsoft.com/office/drawing/2014/main" id="{5D15D3C2-0920-4852-A930-AB4C89F672DC}"/>
              </a:ext>
            </a:extLst>
          </p:cNvPr>
          <p:cNvSpPr txBox="1">
            <a:spLocks/>
          </p:cNvSpPr>
          <p:nvPr/>
        </p:nvSpPr>
        <p:spPr>
          <a:xfrm>
            <a:off x="-1431047" y="3548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b="1" dirty="0">
                <a:solidFill>
                  <a:srgbClr val="FF0000"/>
                </a:solidFill>
                <a:latin typeface="ＤＦ特太ゴシック体" panose="020B0509000000000000" pitchFamily="49" charset="-128"/>
                <a:ea typeface="ＤＦ特太ゴシック体" panose="020B0509000000000000" pitchFamily="49" charset="-128"/>
              </a:rPr>
              <a:t>〇ターゲットショット</a:t>
            </a:r>
          </a:p>
        </p:txBody>
      </p:sp>
      <p:sp>
        <p:nvSpPr>
          <p:cNvPr id="5" name="縦書きテキスト プレースホルダー 2">
            <a:extLst>
              <a:ext uri="{FF2B5EF4-FFF2-40B4-BE49-F238E27FC236}">
                <a16:creationId xmlns:a16="http://schemas.microsoft.com/office/drawing/2014/main" id="{9639F69E-F29F-4C3C-9879-17E9CCEE4BDC}"/>
              </a:ext>
            </a:extLst>
          </p:cNvPr>
          <p:cNvSpPr txBox="1">
            <a:spLocks/>
          </p:cNvSpPr>
          <p:nvPr/>
        </p:nvSpPr>
        <p:spPr>
          <a:xfrm>
            <a:off x="342900" y="4940297"/>
            <a:ext cx="11677650" cy="1733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b="1" dirty="0"/>
              <a:t>・傘の中に何球入ったのか数える。</a:t>
            </a:r>
            <a:endParaRPr lang="en-US" altLang="ja-JP" sz="3600" b="1" dirty="0"/>
          </a:p>
          <a:p>
            <a:pPr marL="0" indent="0">
              <a:buFont typeface="Arial" panose="020B0604020202020204" pitchFamily="34" charset="0"/>
              <a:buNone/>
            </a:pPr>
            <a:r>
              <a:rPr lang="ja-JP" altLang="en-US" sz="3600" b="1" dirty="0"/>
              <a:t>・アンダーハンド、オーバーヘッド</a:t>
            </a:r>
            <a:endParaRPr lang="en-US" altLang="ja-JP" sz="3600" b="1" dirty="0"/>
          </a:p>
          <a:p>
            <a:pPr marL="0" indent="0">
              <a:buFont typeface="Arial" panose="020B0604020202020204" pitchFamily="34" charset="0"/>
              <a:buNone/>
            </a:pPr>
            <a:r>
              <a:rPr lang="ja-JP" altLang="en-US" sz="3600" b="1" dirty="0"/>
              <a:t>　両方で実施。</a:t>
            </a:r>
            <a:endParaRPr lang="en-US" altLang="ja-JP" sz="3600" b="1" dirty="0"/>
          </a:p>
          <a:p>
            <a:pPr marL="0" indent="0">
              <a:buFont typeface="Arial" panose="020B0604020202020204" pitchFamily="34" charset="0"/>
              <a:buNone/>
            </a:pPr>
            <a:endParaRPr lang="ja-JP" altLang="en-US" sz="3600" b="1" dirty="0"/>
          </a:p>
        </p:txBody>
      </p:sp>
      <p:pic>
        <p:nvPicPr>
          <p:cNvPr id="6" name="図 5">
            <a:extLst>
              <a:ext uri="{FF2B5EF4-FFF2-40B4-BE49-F238E27FC236}">
                <a16:creationId xmlns:a16="http://schemas.microsoft.com/office/drawing/2014/main" id="{9BB31CAC-185B-4F51-AF69-D2EB1685FE50}"/>
              </a:ext>
            </a:extLst>
          </p:cNvPr>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899400" y="3575044"/>
            <a:ext cx="4121150" cy="3098803"/>
          </a:xfrm>
          <a:prstGeom prst="rect">
            <a:avLst/>
          </a:prstGeom>
          <a:noFill/>
          <a:ln>
            <a:noFill/>
          </a:ln>
        </p:spPr>
      </p:pic>
    </p:spTree>
    <p:extLst>
      <p:ext uri="{BB962C8B-B14F-4D97-AF65-F5344CB8AC3E}">
        <p14:creationId xmlns:p14="http://schemas.microsoft.com/office/powerpoint/2010/main" val="25783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1556</Words>
  <Application>Microsoft Office PowerPoint</Application>
  <PresentationFormat>ワイド画面</PresentationFormat>
  <Paragraphs>204</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ＤＦ特太ゴシック体</vt:lpstr>
      <vt:lpstr>HGP創英角ｺﾞｼｯｸUB</vt:lpstr>
      <vt:lpstr>HGS創英角ｺﾞｼｯｸUB</vt:lpstr>
      <vt:lpstr>ＭＳ Ｐゴシック</vt:lpstr>
      <vt:lpstr>Arial</vt:lpstr>
      <vt:lpstr>Calibri</vt:lpstr>
      <vt:lpstr>Calibri Light</vt:lpstr>
      <vt:lpstr>Office テーマ</vt:lpstr>
      <vt:lpstr>令和３年度</vt:lpstr>
      <vt:lpstr>PowerPoint プレゼンテーション</vt:lpstr>
      <vt:lpstr>PowerPoint プレゼンテーション</vt:lpstr>
      <vt:lpstr>研究のあゆみ</vt:lpstr>
      <vt:lpstr>研究のあゆみ</vt:lpstr>
      <vt:lpstr>PowerPoint プレゼンテーション</vt:lpstr>
      <vt:lpstr>実技講習会</vt:lpstr>
      <vt:lpstr>単元計画について</vt:lpstr>
      <vt:lpstr>〇ラリーコンテスト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今後の課題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2022-01-30T15:20:51Z</dcterms:created>
  <dcterms:modified xsi:type="dcterms:W3CDTF">2022-04-13T23:50:23Z</dcterms:modified>
</cp:coreProperties>
</file>