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303" r:id="rId3"/>
    <p:sldId id="305" r:id="rId4"/>
    <p:sldId id="304" r:id="rId5"/>
    <p:sldId id="257" r:id="rId6"/>
    <p:sldId id="258" r:id="rId7"/>
    <p:sldId id="277" r:id="rId8"/>
    <p:sldId id="306" r:id="rId9"/>
    <p:sldId id="289" r:id="rId10"/>
    <p:sldId id="290" r:id="rId11"/>
    <p:sldId id="291" r:id="rId12"/>
    <p:sldId id="292" r:id="rId13"/>
    <p:sldId id="293" r:id="rId14"/>
    <p:sldId id="265" r:id="rId15"/>
    <p:sldId id="294" r:id="rId16"/>
    <p:sldId id="296" r:id="rId17"/>
    <p:sldId id="278" r:id="rId18"/>
    <p:sldId id="295" r:id="rId19"/>
    <p:sldId id="297" r:id="rId20"/>
    <p:sldId id="298" r:id="rId21"/>
    <p:sldId id="299" r:id="rId22"/>
    <p:sldId id="300" r:id="rId23"/>
    <p:sldId id="301" r:id="rId24"/>
    <p:sldId id="302" r:id="rId25"/>
    <p:sldId id="270" r:id="rId26"/>
  </p:sldIdLst>
  <p:sldSz cx="9144000" cy="6858000" type="screen4x3"/>
  <p:notesSz cx="6735763" cy="9866313"/>
  <p:custDataLst>
    <p:tags r:id="rId29"/>
  </p:custDataLst>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000000"/>
    <a:srgbClr val="FF69B4"/>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12" autoAdjust="0"/>
    <p:restoredTop sz="94660" autoAdjust="0"/>
  </p:normalViewPr>
  <p:slideViewPr>
    <p:cSldViewPr>
      <p:cViewPr>
        <p:scale>
          <a:sx n="74" d="100"/>
          <a:sy n="74" d="100"/>
        </p:scale>
        <p:origin x="-112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18830" cy="493315"/>
          </a:xfrm>
          <a:prstGeom prst="rect">
            <a:avLst/>
          </a:prstGeom>
        </p:spPr>
        <p:txBody>
          <a:bodyPr vert="horz" lIns="91358" tIns="45678" rIns="91358" bIns="4567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2"/>
            <a:ext cx="2918830" cy="493315"/>
          </a:xfrm>
          <a:prstGeom prst="rect">
            <a:avLst/>
          </a:prstGeom>
        </p:spPr>
        <p:txBody>
          <a:bodyPr vert="horz" lIns="91358" tIns="45678" rIns="91358" bIns="45678" rtlCol="0"/>
          <a:lstStyle>
            <a:lvl1pPr algn="r">
              <a:defRPr sz="1200"/>
            </a:lvl1pPr>
          </a:lstStyle>
          <a:p>
            <a:r>
              <a:rPr kumimoji="1" lang="en-US" altLang="ja-JP" smtClean="0"/>
              <a:t>2016/5/12</a:t>
            </a:r>
            <a:endParaRPr kumimoji="1" lang="ja-JP" altLang="en-US"/>
          </a:p>
        </p:txBody>
      </p:sp>
      <p:sp>
        <p:nvSpPr>
          <p:cNvPr id="4" name="フッター プレースホルダー 3"/>
          <p:cNvSpPr>
            <a:spLocks noGrp="1"/>
          </p:cNvSpPr>
          <p:nvPr>
            <p:ph type="ftr" sz="quarter" idx="2"/>
          </p:nvPr>
        </p:nvSpPr>
        <p:spPr>
          <a:xfrm>
            <a:off x="0" y="9371287"/>
            <a:ext cx="2918830" cy="493315"/>
          </a:xfrm>
          <a:prstGeom prst="rect">
            <a:avLst/>
          </a:prstGeom>
        </p:spPr>
        <p:txBody>
          <a:bodyPr vert="horz" lIns="91358" tIns="45678" rIns="91358" bIns="4567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1287"/>
            <a:ext cx="2918830" cy="493315"/>
          </a:xfrm>
          <a:prstGeom prst="rect">
            <a:avLst/>
          </a:prstGeom>
        </p:spPr>
        <p:txBody>
          <a:bodyPr vert="horz" lIns="91358" tIns="45678" rIns="91358" bIns="45678" rtlCol="0" anchor="b"/>
          <a:lstStyle>
            <a:lvl1pPr algn="r">
              <a:defRPr sz="1200"/>
            </a:lvl1pPr>
          </a:lstStyle>
          <a:p>
            <a:fld id="{DEB88C9C-0FA3-494B-905F-C0E2B14E5FE0}" type="slidenum">
              <a:rPr kumimoji="1" lang="ja-JP" altLang="en-US" smtClean="0"/>
              <a:t>‹#›</a:t>
            </a:fld>
            <a:endParaRPr kumimoji="1" lang="ja-JP" altLang="en-US"/>
          </a:p>
        </p:txBody>
      </p:sp>
    </p:spTree>
    <p:extLst>
      <p:ext uri="{BB962C8B-B14F-4D97-AF65-F5344CB8AC3E}">
        <p14:creationId xmlns:p14="http://schemas.microsoft.com/office/powerpoint/2010/main" val="427223280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18830" cy="493315"/>
          </a:xfrm>
          <a:prstGeom prst="rect">
            <a:avLst/>
          </a:prstGeom>
        </p:spPr>
        <p:txBody>
          <a:bodyPr vert="horz" lIns="91358" tIns="45678" rIns="91358" bIns="4567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765" y="2"/>
            <a:ext cx="2918830" cy="493315"/>
          </a:xfrm>
          <a:prstGeom prst="rect">
            <a:avLst/>
          </a:prstGeom>
        </p:spPr>
        <p:txBody>
          <a:bodyPr vert="horz" lIns="91358" tIns="45678" rIns="91358" bIns="45678" rtlCol="0"/>
          <a:lstStyle>
            <a:lvl1pPr algn="r">
              <a:defRPr sz="1200"/>
            </a:lvl1pPr>
          </a:lstStyle>
          <a:p>
            <a:r>
              <a:rPr kumimoji="1" lang="en-US" altLang="ja-JP" smtClean="0"/>
              <a:t>2016/5/12</a:t>
            </a:r>
            <a:endParaRPr kumimoji="1" lang="ja-JP" altLang="en-US"/>
          </a:p>
        </p:txBody>
      </p:sp>
      <p:sp>
        <p:nvSpPr>
          <p:cNvPr id="4" name="スライド イメージ プレースホルダー 3"/>
          <p:cNvSpPr>
            <a:spLocks noGrp="1" noRot="1" noChangeAspect="1"/>
          </p:cNvSpPr>
          <p:nvPr>
            <p:ph type="sldImg" idx="2"/>
          </p:nvPr>
        </p:nvSpPr>
        <p:spPr>
          <a:xfrm>
            <a:off x="903288" y="739775"/>
            <a:ext cx="4929187" cy="3698875"/>
          </a:xfrm>
          <a:prstGeom prst="rect">
            <a:avLst/>
          </a:prstGeom>
          <a:noFill/>
          <a:ln w="12700">
            <a:solidFill>
              <a:prstClr val="black"/>
            </a:solidFill>
          </a:ln>
        </p:spPr>
        <p:txBody>
          <a:bodyPr vert="horz" lIns="91358" tIns="45678" rIns="91358" bIns="45678" rtlCol="0" anchor="ctr"/>
          <a:lstStyle/>
          <a:p>
            <a:endParaRPr lang="ja-JP" altLang="en-US"/>
          </a:p>
        </p:txBody>
      </p:sp>
      <p:sp>
        <p:nvSpPr>
          <p:cNvPr id="5" name="ノート プレースホルダー 4"/>
          <p:cNvSpPr>
            <a:spLocks noGrp="1"/>
          </p:cNvSpPr>
          <p:nvPr>
            <p:ph type="body" sz="quarter" idx="3"/>
          </p:nvPr>
        </p:nvSpPr>
        <p:spPr>
          <a:xfrm>
            <a:off x="673577" y="4686502"/>
            <a:ext cx="5388610" cy="4439840"/>
          </a:xfrm>
          <a:prstGeom prst="rect">
            <a:avLst/>
          </a:prstGeom>
        </p:spPr>
        <p:txBody>
          <a:bodyPr vert="horz" lIns="91358" tIns="45678" rIns="91358" bIns="4567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0716"/>
            <a:ext cx="2918830" cy="493315"/>
          </a:xfrm>
          <a:prstGeom prst="rect">
            <a:avLst/>
          </a:prstGeom>
        </p:spPr>
        <p:txBody>
          <a:bodyPr vert="horz" lIns="91358" tIns="45678" rIns="91358" bIns="4567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765" y="9370716"/>
            <a:ext cx="2918830" cy="493315"/>
          </a:xfrm>
          <a:prstGeom prst="rect">
            <a:avLst/>
          </a:prstGeom>
        </p:spPr>
        <p:txBody>
          <a:bodyPr vert="horz" lIns="91358" tIns="45678" rIns="91358" bIns="45678" rtlCol="0" anchor="b"/>
          <a:lstStyle>
            <a:lvl1pPr algn="r">
              <a:defRPr sz="1200"/>
            </a:lvl1pPr>
          </a:lstStyle>
          <a:p>
            <a:fld id="{A1359CD6-2B5B-4BE9-AF4C-AAF356A354AA}" type="slidenum">
              <a:rPr kumimoji="1" lang="ja-JP" altLang="en-US" smtClean="0"/>
              <a:t>‹#›</a:t>
            </a:fld>
            <a:endParaRPr kumimoji="1" lang="ja-JP" altLang="en-US"/>
          </a:p>
        </p:txBody>
      </p:sp>
    </p:spTree>
    <p:extLst>
      <p:ext uri="{BB962C8B-B14F-4D97-AF65-F5344CB8AC3E}">
        <p14:creationId xmlns:p14="http://schemas.microsoft.com/office/powerpoint/2010/main" val="2753428656"/>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1359CD6-2B5B-4BE9-AF4C-AAF356A354AA}" type="slidenum">
              <a:rPr kumimoji="1" lang="ja-JP" altLang="en-US" smtClean="0"/>
              <a:t>1</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2016/5/12</a:t>
            </a:r>
            <a:endParaRPr kumimoji="1" lang="ja-JP" altLang="en-US"/>
          </a:p>
        </p:txBody>
      </p:sp>
    </p:spTree>
    <p:extLst>
      <p:ext uri="{BB962C8B-B14F-4D97-AF65-F5344CB8AC3E}">
        <p14:creationId xmlns:p14="http://schemas.microsoft.com/office/powerpoint/2010/main" val="283477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1359CD6-2B5B-4BE9-AF4C-AAF356A354AA}" type="slidenum">
              <a:rPr kumimoji="1" lang="ja-JP" altLang="en-US" smtClean="0"/>
              <a:t>23</a:t>
            </a:fld>
            <a:endParaRPr kumimoji="1" lang="ja-JP" altLang="en-US"/>
          </a:p>
        </p:txBody>
      </p:sp>
      <p:sp>
        <p:nvSpPr>
          <p:cNvPr id="5" name="日付プレースホルダー 4"/>
          <p:cNvSpPr>
            <a:spLocks noGrp="1"/>
          </p:cNvSpPr>
          <p:nvPr>
            <p:ph type="dt" idx="11"/>
          </p:nvPr>
        </p:nvSpPr>
        <p:spPr/>
        <p:txBody>
          <a:bodyPr/>
          <a:lstStyle/>
          <a:p>
            <a:r>
              <a:rPr kumimoji="1" lang="en-US" altLang="ja-JP" smtClean="0"/>
              <a:t>2016/5/12</a:t>
            </a:r>
            <a:endParaRPr kumimoji="1" lang="ja-JP" altLang="en-US"/>
          </a:p>
        </p:txBody>
      </p:sp>
    </p:spTree>
    <p:extLst>
      <p:ext uri="{BB962C8B-B14F-4D97-AF65-F5344CB8AC3E}">
        <p14:creationId xmlns:p14="http://schemas.microsoft.com/office/powerpoint/2010/main" val="2192235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146" name="Picture 2" descr="黒板"/>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6147" name="Rectangle 3"/>
          <p:cNvSpPr>
            <a:spLocks noGrp="1" noChangeArrowheads="1"/>
          </p:cNvSpPr>
          <p:nvPr>
            <p:ph type="ctrTitle"/>
          </p:nvPr>
        </p:nvSpPr>
        <p:spPr>
          <a:xfrm>
            <a:off x="685800" y="2130425"/>
            <a:ext cx="7772400" cy="1470025"/>
          </a:xfrm>
        </p:spPr>
        <p:txBody>
          <a:bodyPr/>
          <a:lstStyle>
            <a:lvl1pPr algn="ctr">
              <a:defRPr sz="3600">
                <a:solidFill>
                  <a:srgbClr val="FFFF00"/>
                </a:solidFill>
              </a:defRPr>
            </a:lvl1pPr>
          </a:lstStyle>
          <a:p>
            <a:pPr lvl="0"/>
            <a:r>
              <a:rPr lang="ja-JP" altLang="en-US" noProof="0" smtClean="0"/>
              <a:t>マスター タイトルの書式設定</a:t>
            </a:r>
          </a:p>
        </p:txBody>
      </p:sp>
      <p:sp>
        <p:nvSpPr>
          <p:cNvPr id="6148" name="Rectangle 4"/>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pPr lvl="0"/>
            <a:r>
              <a:rPr lang="ja-JP" altLang="en-US" noProof="0" smtClean="0"/>
              <a:t>マスター サブタイトルの書式設定</a:t>
            </a:r>
          </a:p>
        </p:txBody>
      </p:sp>
      <p:sp>
        <p:nvSpPr>
          <p:cNvPr id="6149" name="Rectangle 5"/>
          <p:cNvSpPr>
            <a:spLocks noGrp="1" noChangeArrowheads="1"/>
          </p:cNvSpPr>
          <p:nvPr>
            <p:ph type="dt" sz="half" idx="2"/>
          </p:nvPr>
        </p:nvSpPr>
        <p:spPr/>
        <p:txBody>
          <a:bodyPr/>
          <a:lstStyle>
            <a:lvl1pPr>
              <a:defRPr/>
            </a:lvl1pPr>
          </a:lstStyle>
          <a:p>
            <a:endParaRPr lang="en-US" altLang="ja-JP"/>
          </a:p>
        </p:txBody>
      </p:sp>
      <p:sp>
        <p:nvSpPr>
          <p:cNvPr id="6150" name="Rectangle 6"/>
          <p:cNvSpPr>
            <a:spLocks noGrp="1" noChangeArrowheads="1"/>
          </p:cNvSpPr>
          <p:nvPr>
            <p:ph type="ftr" sz="quarter" idx="3"/>
          </p:nvPr>
        </p:nvSpPr>
        <p:spPr/>
        <p:txBody>
          <a:bodyPr/>
          <a:lstStyle>
            <a:lvl1pPr>
              <a:defRPr/>
            </a:lvl1pPr>
          </a:lstStyle>
          <a:p>
            <a:endParaRPr lang="en-US" altLang="ja-JP"/>
          </a:p>
        </p:txBody>
      </p:sp>
      <p:sp>
        <p:nvSpPr>
          <p:cNvPr id="6151" name="Rectangle 7"/>
          <p:cNvSpPr>
            <a:spLocks noGrp="1" noChangeArrowheads="1"/>
          </p:cNvSpPr>
          <p:nvPr>
            <p:ph type="sldNum" sz="quarter" idx="4"/>
          </p:nvPr>
        </p:nvSpPr>
        <p:spPr/>
        <p:txBody>
          <a:bodyPr/>
          <a:lstStyle>
            <a:lvl1pPr>
              <a:defRPr/>
            </a:lvl1pPr>
          </a:lstStyle>
          <a:p>
            <a:fld id="{1C05791B-C887-4520-BB8F-3F275C64551D}" type="slidenum">
              <a:rPr lang="en-US" altLang="ja-JP"/>
              <a:pPr/>
              <a:t>‹#›</a:t>
            </a:fld>
            <a:endParaRPr lang="en-US" altLang="ja-JP"/>
          </a:p>
        </p:txBody>
      </p:sp>
      <p:pic>
        <p:nvPicPr>
          <p:cNvPr id="615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3284538"/>
            <a:ext cx="7253288"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0"/>
                                  </p:iterate>
                                  <p:childTnLst>
                                    <p:set>
                                      <p:cBhvr>
                                        <p:cTn id="6" dur="1" fill="hold">
                                          <p:stCondLst>
                                            <p:cond delay="0"/>
                                          </p:stCondLst>
                                        </p:cTn>
                                        <p:tgtEl>
                                          <p:spTgt spid="6147"/>
                                        </p:tgtEl>
                                        <p:attrNameLst>
                                          <p:attrName>style.visibility</p:attrName>
                                        </p:attrNameLst>
                                      </p:cBhvr>
                                      <p:to>
                                        <p:strVal val="visible"/>
                                      </p:to>
                                    </p:set>
                                    <p:anim calcmode="discrete" valueType="clr">
                                      <p:cBhvr override="childStyle">
                                        <p:cTn id="7" dur="500"/>
                                        <p:tgtEl>
                                          <p:spTgt spid="6147"/>
                                        </p:tgtEl>
                                        <p:attrNameLst>
                                          <p:attrName>style.color</p:attrName>
                                        </p:attrNameLst>
                                      </p:cBhvr>
                                      <p:tavLst>
                                        <p:tav tm="0">
                                          <p:val>
                                            <p:clrVal>
                                              <a:srgbClr val="FFFF00"/>
                                            </p:clrVal>
                                          </p:val>
                                        </p:tav>
                                        <p:tav tm="50000">
                                          <p:val>
                                            <p:clrVal>
                                              <a:srgbClr val="FFFF00"/>
                                            </p:clrVal>
                                          </p:val>
                                        </p:tav>
                                      </p:tavLst>
                                    </p:anim>
                                    <p:anim calcmode="discrete" valueType="clr">
                                      <p:cBhvr>
                                        <p:cTn id="8" dur="500"/>
                                        <p:tgtEl>
                                          <p:spTgt spid="6147"/>
                                        </p:tgtEl>
                                        <p:attrNameLst>
                                          <p:attrName>fillcolor</p:attrName>
                                        </p:attrNameLst>
                                      </p:cBhvr>
                                      <p:tavLst>
                                        <p:tav tm="0">
                                          <p:val>
                                            <p:clrVal>
                                              <a:schemeClr val="accent2"/>
                                            </p:clrVal>
                                          </p:val>
                                        </p:tav>
                                        <p:tav tm="50000">
                                          <p:val>
                                            <p:clrVal>
                                              <a:schemeClr val="hlink"/>
                                            </p:clrVal>
                                          </p:val>
                                        </p:tav>
                                      </p:tavLst>
                                    </p:anim>
                                    <p:set>
                                      <p:cBhvr>
                                        <p:cTn id="9" dur="500"/>
                                        <p:tgtEl>
                                          <p:spTgt spid="6147"/>
                                        </p:tgtEl>
                                        <p:attrNameLst>
                                          <p:attrName>fill.type</p:attrName>
                                        </p:attrNameLst>
                                      </p:cBhvr>
                                      <p:to>
                                        <p:strVal val="solid"/>
                                      </p:to>
                                    </p:set>
                                  </p:childTnLst>
                                </p:cTn>
                              </p:par>
                            </p:childTnLst>
                          </p:cTn>
                        </p:par>
                        <p:par>
                          <p:cTn id="10" fill="hold" nodeType="afterGroup">
                            <p:stCondLst>
                              <p:cond delay="500"/>
                            </p:stCondLst>
                            <p:childTnLst>
                              <p:par>
                                <p:cTn id="11" presetID="22" presetClass="entr" presetSubtype="8" fill="hold" nodeType="afterEffect">
                                  <p:stCondLst>
                                    <p:cond delay="0"/>
                                  </p:stCondLst>
                                  <p:childTnLst>
                                    <p:set>
                                      <p:cBhvr>
                                        <p:cTn id="12" dur="1" fill="hold">
                                          <p:stCondLst>
                                            <p:cond delay="0"/>
                                          </p:stCondLst>
                                        </p:cTn>
                                        <p:tgtEl>
                                          <p:spTgt spid="6153"/>
                                        </p:tgtEl>
                                        <p:attrNameLst>
                                          <p:attrName>style.visibility</p:attrName>
                                        </p:attrNameLst>
                                      </p:cBhvr>
                                      <p:to>
                                        <p:strVal val="visible"/>
                                      </p:to>
                                    </p:set>
                                    <p:animEffect transition="in" filter="wipe(left)">
                                      <p:cBhvr>
                                        <p:cTn id="13" dur="500"/>
                                        <p:tgtEl>
                                          <p:spTgt spid="615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500"/>
                                  </p:stCondLst>
                                  <p:childTnLst>
                                    <p:set>
                                      <p:cBhvr>
                                        <p:cTn id="16" dur="1" fill="hold">
                                          <p:stCondLst>
                                            <p:cond delay="0"/>
                                          </p:stCondLst>
                                        </p:cTn>
                                        <p:tgtEl>
                                          <p:spTgt spid="6148">
                                            <p:txEl>
                                              <p:pRg st="0" end="0"/>
                                            </p:txEl>
                                          </p:spTgt>
                                        </p:tgtEl>
                                        <p:attrNameLst>
                                          <p:attrName>style.visibility</p:attrName>
                                        </p:attrNameLst>
                                      </p:cBhvr>
                                      <p:to>
                                        <p:strVal val="visible"/>
                                      </p:to>
                                    </p:set>
                                    <p:animEffect transition="in" filter="fade">
                                      <p:cBhvr>
                                        <p:cTn id="17" dur="500"/>
                                        <p:tgtEl>
                                          <p:spTgt spid="61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build="p">
        <p:tmplLst>
          <p:tmpl lvl="1">
            <p:tnLst>
              <p:par>
                <p:cTn presetID="10" presetClass="entr" presetSubtype="0" fill="hold" nodeType="afterEffect">
                  <p:stCondLst>
                    <p:cond delay="500"/>
                  </p:stCondLst>
                  <p:childTnLst>
                    <p:set>
                      <p:cBhvr>
                        <p:cTn dur="1" fill="hold">
                          <p:stCondLst>
                            <p:cond delay="0"/>
                          </p:stCondLst>
                        </p:cTn>
                        <p:tgtEl>
                          <p:spTgt spid="6148"/>
                        </p:tgtEl>
                        <p:attrNameLst>
                          <p:attrName>style.visibility</p:attrName>
                        </p:attrNameLst>
                      </p:cBhvr>
                      <p:to>
                        <p:strVal val="visible"/>
                      </p:to>
                    </p:set>
                    <p:animEffect transition="in" filter="fade">
                      <p:cBhvr>
                        <p:cTn dur="500"/>
                        <p:tgtEl>
                          <p:spTgt spid="6148"/>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F2F57B4-7EEF-49EB-851B-E68C46CD9A8E}" type="slidenum">
              <a:rPr lang="en-US" altLang="ja-JP"/>
              <a:pPr/>
              <a:t>‹#›</a:t>
            </a:fld>
            <a:endParaRPr lang="en-US" altLang="ja-JP"/>
          </a:p>
        </p:txBody>
      </p:sp>
    </p:spTree>
    <p:extLst>
      <p:ext uri="{BB962C8B-B14F-4D97-AF65-F5344CB8AC3E}">
        <p14:creationId xmlns:p14="http://schemas.microsoft.com/office/powerpoint/2010/main" val="3528212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262A3F69-FEB9-4BA6-896B-553F858F7D0A}" type="slidenum">
              <a:rPr lang="en-US" altLang="ja-JP"/>
              <a:pPr/>
              <a:t>‹#›</a:t>
            </a:fld>
            <a:endParaRPr lang="en-US" altLang="ja-JP"/>
          </a:p>
        </p:txBody>
      </p:sp>
    </p:spTree>
    <p:extLst>
      <p:ext uri="{BB962C8B-B14F-4D97-AF65-F5344CB8AC3E}">
        <p14:creationId xmlns:p14="http://schemas.microsoft.com/office/powerpoint/2010/main" val="1368579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473AB799-923D-4505-AF40-1B1463056123}" type="slidenum">
              <a:rPr lang="en-US" altLang="ja-JP"/>
              <a:pPr/>
              <a:t>‹#›</a:t>
            </a:fld>
            <a:endParaRPr lang="en-US" altLang="ja-JP"/>
          </a:p>
        </p:txBody>
      </p:sp>
    </p:spTree>
    <p:extLst>
      <p:ext uri="{BB962C8B-B14F-4D97-AF65-F5344CB8AC3E}">
        <p14:creationId xmlns:p14="http://schemas.microsoft.com/office/powerpoint/2010/main" val="1994586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4EB36283-4D7A-4392-9844-D3FBC3A49A5C}" type="slidenum">
              <a:rPr lang="en-US" altLang="ja-JP"/>
              <a:pPr/>
              <a:t>‹#›</a:t>
            </a:fld>
            <a:endParaRPr lang="en-US" altLang="ja-JP"/>
          </a:p>
        </p:txBody>
      </p:sp>
    </p:spTree>
    <p:extLst>
      <p:ext uri="{BB962C8B-B14F-4D97-AF65-F5344CB8AC3E}">
        <p14:creationId xmlns:p14="http://schemas.microsoft.com/office/powerpoint/2010/main" val="40480096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412875"/>
            <a:ext cx="4038600" cy="4713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412875"/>
            <a:ext cx="4038600" cy="4713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D65D3844-BF83-42AC-BC9E-83D3412B7FF5}" type="slidenum">
              <a:rPr lang="en-US" altLang="ja-JP"/>
              <a:pPr/>
              <a:t>‹#›</a:t>
            </a:fld>
            <a:endParaRPr lang="en-US" altLang="ja-JP"/>
          </a:p>
        </p:txBody>
      </p:sp>
    </p:spTree>
    <p:extLst>
      <p:ext uri="{BB962C8B-B14F-4D97-AF65-F5344CB8AC3E}">
        <p14:creationId xmlns:p14="http://schemas.microsoft.com/office/powerpoint/2010/main" val="3068354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2AE883C2-B2F5-40F3-944A-811CA0A9F6CB}" type="slidenum">
              <a:rPr lang="en-US" altLang="ja-JP"/>
              <a:pPr/>
              <a:t>‹#›</a:t>
            </a:fld>
            <a:endParaRPr lang="en-US" altLang="ja-JP"/>
          </a:p>
        </p:txBody>
      </p:sp>
    </p:spTree>
    <p:extLst>
      <p:ext uri="{BB962C8B-B14F-4D97-AF65-F5344CB8AC3E}">
        <p14:creationId xmlns:p14="http://schemas.microsoft.com/office/powerpoint/2010/main" val="1655670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72FEB10E-F6E1-4B12-B2FD-DD0FC4783E59}" type="slidenum">
              <a:rPr lang="en-US" altLang="ja-JP"/>
              <a:pPr/>
              <a:t>‹#›</a:t>
            </a:fld>
            <a:endParaRPr lang="en-US" altLang="ja-JP"/>
          </a:p>
        </p:txBody>
      </p:sp>
    </p:spTree>
    <p:extLst>
      <p:ext uri="{BB962C8B-B14F-4D97-AF65-F5344CB8AC3E}">
        <p14:creationId xmlns:p14="http://schemas.microsoft.com/office/powerpoint/2010/main" val="3986831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7B90073F-8651-479B-85D8-C7003AFB6876}" type="slidenum">
              <a:rPr lang="en-US" altLang="ja-JP"/>
              <a:pPr/>
              <a:t>‹#›</a:t>
            </a:fld>
            <a:endParaRPr lang="en-US" altLang="ja-JP"/>
          </a:p>
        </p:txBody>
      </p:sp>
    </p:spTree>
    <p:extLst>
      <p:ext uri="{BB962C8B-B14F-4D97-AF65-F5344CB8AC3E}">
        <p14:creationId xmlns:p14="http://schemas.microsoft.com/office/powerpoint/2010/main" val="3165450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287308B3-DF2E-42BD-90F5-1F7FEF7A3F93}" type="slidenum">
              <a:rPr lang="en-US" altLang="ja-JP"/>
              <a:pPr/>
              <a:t>‹#›</a:t>
            </a:fld>
            <a:endParaRPr lang="en-US" altLang="ja-JP"/>
          </a:p>
        </p:txBody>
      </p:sp>
    </p:spTree>
    <p:extLst>
      <p:ext uri="{BB962C8B-B14F-4D97-AF65-F5344CB8AC3E}">
        <p14:creationId xmlns:p14="http://schemas.microsoft.com/office/powerpoint/2010/main" val="1234466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BA31FB7-A7CF-4130-9C54-46E39929AF81}" type="slidenum">
              <a:rPr lang="en-US" altLang="ja-JP"/>
              <a:pPr/>
              <a:t>‹#›</a:t>
            </a:fld>
            <a:endParaRPr lang="en-US" altLang="ja-JP"/>
          </a:p>
        </p:txBody>
      </p:sp>
    </p:spTree>
    <p:extLst>
      <p:ext uri="{BB962C8B-B14F-4D97-AF65-F5344CB8AC3E}">
        <p14:creationId xmlns:p14="http://schemas.microsoft.com/office/powerpoint/2010/main" val="967881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31" name="Picture 7" descr="黒板"/>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1588"/>
            <a:ext cx="9144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274638"/>
            <a:ext cx="8229600" cy="633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457200" y="1412875"/>
            <a:ext cx="8229600" cy="4713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bg1"/>
                </a:solidFill>
                <a:latin typeface="+mn-lt"/>
              </a:defRPr>
            </a:lvl1pPr>
          </a:lstStyle>
          <a:p>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mn-lt"/>
              </a:defRPr>
            </a:lvl1pPr>
          </a:lstStyle>
          <a:p>
            <a:endParaRPr lang="en-US"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5440D463-FFF9-4EFB-9DBF-A449A39B8147}" type="slidenum">
              <a:rPr lang="en-US" altLang="ja-JP"/>
              <a:pPr/>
              <a:t>‹#›</a:t>
            </a:fld>
            <a:endParaRPr lang="en-US" altLang="ja-JP"/>
          </a:p>
        </p:txBody>
      </p:sp>
      <p:pic>
        <p:nvPicPr>
          <p:cNvPr id="1032" name="Picture 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5288" y="836613"/>
            <a:ext cx="856932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p:titleStyle>
    <p:bodyStyle>
      <a:lvl1pPr marL="342900" indent="-342900" algn="l" rtl="0" eaLnBrk="1" fontAlgn="base" hangingPunct="1">
        <a:lnSpc>
          <a:spcPct val="120000"/>
        </a:lnSpc>
        <a:spcBef>
          <a:spcPct val="20000"/>
        </a:spcBef>
        <a:spcAft>
          <a:spcPct val="0"/>
        </a:spcAft>
        <a:buSzPct val="75000"/>
        <a:buFont typeface="Wingdings" pitchFamily="2" charset="2"/>
        <a:buChar char="l"/>
        <a:defRPr kumimoji="1" sz="3200">
          <a:solidFill>
            <a:schemeClr val="bg1"/>
          </a:solidFill>
          <a:latin typeface="+mn-lt"/>
          <a:ea typeface="+mn-ea"/>
          <a:cs typeface="+mn-cs"/>
        </a:defRPr>
      </a:lvl1pPr>
      <a:lvl2pPr marL="742950" indent="-285750" algn="l" rtl="0" eaLnBrk="1" fontAlgn="base" hangingPunct="1">
        <a:lnSpc>
          <a:spcPct val="120000"/>
        </a:lnSpc>
        <a:spcBef>
          <a:spcPct val="20000"/>
        </a:spcBef>
        <a:spcAft>
          <a:spcPct val="0"/>
        </a:spcAft>
        <a:buSzPct val="65000"/>
        <a:buFont typeface="Wingdings" pitchFamily="2" charset="2"/>
        <a:buChar char="n"/>
        <a:defRPr kumimoji="1" sz="2800">
          <a:solidFill>
            <a:schemeClr val="bg1"/>
          </a:solidFill>
          <a:latin typeface="+mn-lt"/>
          <a:ea typeface="+mn-ea"/>
        </a:defRPr>
      </a:lvl2pPr>
      <a:lvl3pPr marL="1143000" indent="-228600" algn="l" rtl="0" eaLnBrk="1" fontAlgn="base" hangingPunct="1">
        <a:lnSpc>
          <a:spcPct val="120000"/>
        </a:lnSpc>
        <a:spcBef>
          <a:spcPct val="20000"/>
        </a:spcBef>
        <a:spcAft>
          <a:spcPct val="0"/>
        </a:spcAft>
        <a:buFont typeface="ＭＳ Ｐゴシック" charset="-128"/>
        <a:buChar char="-"/>
        <a:defRPr kumimoji="1" sz="2400">
          <a:solidFill>
            <a:schemeClr val="bg1"/>
          </a:solidFill>
          <a:latin typeface="+mn-lt"/>
          <a:ea typeface="+mn-ea"/>
        </a:defRPr>
      </a:lvl3pPr>
      <a:lvl4pPr marL="1600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4pPr>
      <a:lvl5pPr marL="20574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5pPr>
      <a:lvl6pPr marL="25146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6pPr>
      <a:lvl7pPr marL="29718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7pPr>
      <a:lvl8pPr marL="34290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8pPr>
      <a:lvl9pPr marL="3886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130425"/>
            <a:ext cx="7772400" cy="1010543"/>
          </a:xfrm>
        </p:spPr>
        <p:txBody>
          <a:bodyPr/>
          <a:lstStyle/>
          <a:p>
            <a:r>
              <a:rPr lang="ja-JP" altLang="en-US" sz="4800" dirty="0" smtClean="0">
                <a:latin typeface="HGP創英角ﾎﾟｯﾌﾟ体" panose="040B0A00000000000000" pitchFamily="50" charset="-128"/>
                <a:ea typeface="HGP創英角ﾎﾟｯﾌﾟ体" panose="040B0A00000000000000" pitchFamily="50" charset="-128"/>
                <a:cs typeface="メイリオ" panose="020B0604030504040204" pitchFamily="50" charset="-128"/>
              </a:rPr>
              <a:t>服務について</a:t>
            </a:r>
            <a:endParaRPr lang="ja-JP" altLang="ja-JP" sz="4800" dirty="0">
              <a:latin typeface="HGP創英角ﾎﾟｯﾌﾟ体" panose="040B0A00000000000000" pitchFamily="50" charset="-128"/>
              <a:ea typeface="HGP創英角ﾎﾟｯﾌﾟ体" panose="040B0A00000000000000" pitchFamily="50" charset="-128"/>
              <a:cs typeface="メイリオ" panose="020B0604030504040204" pitchFamily="50" charset="-128"/>
            </a:endParaRPr>
          </a:p>
        </p:txBody>
      </p:sp>
      <p:sp>
        <p:nvSpPr>
          <p:cNvPr id="2051" name="Rectangle 3"/>
          <p:cNvSpPr>
            <a:spLocks noGrp="1" noChangeArrowheads="1"/>
          </p:cNvSpPr>
          <p:nvPr>
            <p:ph type="subTitle" idx="1"/>
          </p:nvPr>
        </p:nvSpPr>
        <p:spPr>
          <a:xfrm>
            <a:off x="2699792" y="5013175"/>
            <a:ext cx="6192688" cy="625625"/>
          </a:xfrm>
        </p:spPr>
        <p:txBody>
          <a:bodyPr/>
          <a:lstStyle/>
          <a:p>
            <a:pPr algn="l"/>
            <a:r>
              <a:rPr lang="ja-JP" altLang="en-US" sz="2400" dirty="0" smtClean="0"/>
              <a:t>担当：大豊町、本山町</a:t>
            </a:r>
            <a:endParaRPr lang="ja-JP" altLang="ja-JP" sz="2400" dirty="0"/>
          </a:p>
        </p:txBody>
      </p:sp>
      <p:sp>
        <p:nvSpPr>
          <p:cNvPr id="6" name="Rectangle 3"/>
          <p:cNvSpPr txBox="1">
            <a:spLocks noChangeArrowheads="1"/>
          </p:cNvSpPr>
          <p:nvPr/>
        </p:nvSpPr>
        <p:spPr bwMode="auto">
          <a:xfrm>
            <a:off x="251520" y="260648"/>
            <a:ext cx="8640960" cy="841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rtl="0" eaLnBrk="1" fontAlgn="base" hangingPunct="1">
              <a:lnSpc>
                <a:spcPct val="120000"/>
              </a:lnSpc>
              <a:spcBef>
                <a:spcPct val="20000"/>
              </a:spcBef>
              <a:spcAft>
                <a:spcPct val="0"/>
              </a:spcAft>
              <a:buSzPct val="75000"/>
              <a:buFont typeface="Wingdings" pitchFamily="2" charset="2"/>
              <a:buNone/>
              <a:defRPr kumimoji="1" sz="3200">
                <a:solidFill>
                  <a:schemeClr val="bg1"/>
                </a:solidFill>
                <a:latin typeface="+mn-lt"/>
                <a:ea typeface="+mn-ea"/>
                <a:cs typeface="+mn-cs"/>
              </a:defRPr>
            </a:lvl1pPr>
            <a:lvl2pPr marL="742950" indent="-285750" algn="l" rtl="0" eaLnBrk="1" fontAlgn="base" hangingPunct="1">
              <a:lnSpc>
                <a:spcPct val="120000"/>
              </a:lnSpc>
              <a:spcBef>
                <a:spcPct val="20000"/>
              </a:spcBef>
              <a:spcAft>
                <a:spcPct val="0"/>
              </a:spcAft>
              <a:buSzPct val="65000"/>
              <a:buFont typeface="Wingdings" pitchFamily="2" charset="2"/>
              <a:buChar char="n"/>
              <a:defRPr kumimoji="1" sz="2800">
                <a:solidFill>
                  <a:schemeClr val="bg1"/>
                </a:solidFill>
                <a:latin typeface="+mn-lt"/>
                <a:ea typeface="+mn-ea"/>
              </a:defRPr>
            </a:lvl2pPr>
            <a:lvl3pPr marL="1143000" indent="-228600" algn="l" rtl="0" eaLnBrk="1" fontAlgn="base" hangingPunct="1">
              <a:lnSpc>
                <a:spcPct val="120000"/>
              </a:lnSpc>
              <a:spcBef>
                <a:spcPct val="20000"/>
              </a:spcBef>
              <a:spcAft>
                <a:spcPct val="0"/>
              </a:spcAft>
              <a:buFont typeface="ＭＳ Ｐゴシック" charset="-128"/>
              <a:buChar char="-"/>
              <a:defRPr kumimoji="1" sz="2400">
                <a:solidFill>
                  <a:schemeClr val="bg1"/>
                </a:solidFill>
                <a:latin typeface="+mn-lt"/>
                <a:ea typeface="+mn-ea"/>
              </a:defRPr>
            </a:lvl3pPr>
            <a:lvl4pPr marL="1600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4pPr>
            <a:lvl5pPr marL="20574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5pPr>
            <a:lvl6pPr marL="25146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6pPr>
            <a:lvl7pPr marL="29718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7pPr>
            <a:lvl8pPr marL="34290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8pPr>
            <a:lvl9pPr marL="3886200" indent="-228600" algn="l" rtl="0" eaLnBrk="1" fontAlgn="base" hangingPunct="1">
              <a:lnSpc>
                <a:spcPct val="120000"/>
              </a:lnSpc>
              <a:spcBef>
                <a:spcPct val="20000"/>
              </a:spcBef>
              <a:spcAft>
                <a:spcPct val="0"/>
              </a:spcAft>
              <a:buFont typeface="ＭＳ Ｐゴシック" charset="-128"/>
              <a:buChar char="-"/>
              <a:defRPr kumimoji="1" sz="2000">
                <a:solidFill>
                  <a:schemeClr val="bg1"/>
                </a:solidFill>
                <a:latin typeface="+mn-lt"/>
                <a:ea typeface="+mn-ea"/>
              </a:defRPr>
            </a:lvl9pPr>
          </a:lstStyle>
          <a:p>
            <a:r>
              <a:rPr lang="en-US" altLang="ja-JP" kern="0" dirty="0" smtClean="0">
                <a:solidFill>
                  <a:srgbClr val="FFFF00"/>
                </a:solidFill>
              </a:rPr>
              <a:t>H28.5.12</a:t>
            </a:r>
          </a:p>
          <a:p>
            <a:r>
              <a:rPr lang="ja-JP" altLang="en-US" kern="0" dirty="0" smtClean="0">
                <a:solidFill>
                  <a:srgbClr val="FFFF00"/>
                </a:solidFill>
              </a:rPr>
              <a:t>第</a:t>
            </a:r>
            <a:r>
              <a:rPr lang="ja-JP" altLang="en-US" kern="0" dirty="0">
                <a:solidFill>
                  <a:srgbClr val="FFFF00"/>
                </a:solidFill>
              </a:rPr>
              <a:t>２</a:t>
            </a:r>
            <a:r>
              <a:rPr lang="ja-JP" altLang="en-US" kern="0" dirty="0" smtClean="0">
                <a:solidFill>
                  <a:srgbClr val="FFFF00"/>
                </a:solidFill>
              </a:rPr>
              <a:t>回嶺北事務職員会実務研修</a:t>
            </a:r>
            <a:endParaRPr lang="ja-JP" altLang="ja-JP" kern="0" dirty="0">
              <a:solidFill>
                <a:srgbClr val="FFFF00"/>
              </a:solidFill>
            </a:endParaRPr>
          </a:p>
        </p:txBody>
      </p:sp>
      <p:sp>
        <p:nvSpPr>
          <p:cNvPr id="2" name="スライド番号プレースホルダー 1"/>
          <p:cNvSpPr>
            <a:spLocks noGrp="1"/>
          </p:cNvSpPr>
          <p:nvPr>
            <p:ph type="sldNum" sz="quarter" idx="4"/>
          </p:nvPr>
        </p:nvSpPr>
        <p:spPr/>
        <p:txBody>
          <a:bodyPr/>
          <a:lstStyle/>
          <a:p>
            <a:fld id="{1C05791B-C887-4520-BB8F-3F275C64551D}" type="slidenum">
              <a:rPr lang="en-US" altLang="ja-JP" smtClean="0"/>
              <a:pPr/>
              <a:t>1</a:t>
            </a:fld>
            <a:endParaRPr lang="en-US" altLang="ja-JP"/>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HGP創英角ﾎﾟｯﾌﾟ体" panose="040B0A00000000000000" pitchFamily="50" charset="-128"/>
                <a:ea typeface="HGP創英角ﾎﾟｯﾌﾟ体" panose="040B0A00000000000000" pitchFamily="50" charset="-128"/>
              </a:rPr>
              <a:t>職務</a:t>
            </a:r>
            <a:r>
              <a:rPr lang="ja-JP" altLang="en-US" dirty="0" smtClean="0">
                <a:latin typeface="HGP創英角ﾎﾟｯﾌﾟ体" panose="040B0A00000000000000" pitchFamily="50" charset="-128"/>
                <a:ea typeface="HGP創英角ﾎﾟｯﾌﾟ体" panose="040B0A00000000000000" pitchFamily="50" charset="-128"/>
              </a:rPr>
              <a:t>に専念する義務免除について</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p:txBody>
          <a:bodyPr/>
          <a:lstStyle/>
          <a:p>
            <a:r>
              <a:rPr kumimoji="1" lang="ja-JP" altLang="en-US" dirty="0" smtClean="0"/>
              <a:t>県費負担教職員の場合、市町村の条例・規則で定められている。</a:t>
            </a:r>
            <a:endParaRPr kumimoji="1" lang="en-US" altLang="ja-JP" dirty="0" smtClean="0"/>
          </a:p>
          <a:p>
            <a:pPr marL="0" indent="0">
              <a:buNone/>
            </a:pPr>
            <a:r>
              <a:rPr lang="ja-JP" altLang="en-US" dirty="0" smtClean="0"/>
              <a:t>　</a:t>
            </a:r>
            <a:endParaRPr lang="en-US" altLang="ja-JP" dirty="0" smtClean="0"/>
          </a:p>
          <a:p>
            <a:pPr>
              <a:buFont typeface="Wingdings" panose="05000000000000000000" pitchFamily="2" charset="2"/>
              <a:buChar char="Ø"/>
            </a:pPr>
            <a:r>
              <a:rPr lang="ja-JP" altLang="en-US" dirty="0"/>
              <a:t>　</a:t>
            </a:r>
            <a:r>
              <a:rPr lang="ja-JP" altLang="en-US" dirty="0" smtClean="0"/>
              <a:t>事務計画　「</a:t>
            </a:r>
            <a:r>
              <a:rPr lang="en-US" altLang="ja-JP" sz="2800" dirty="0" smtClean="0"/>
              <a:t>Ⅰ</a:t>
            </a:r>
            <a:r>
              <a:rPr lang="ja-JP" altLang="en-US" sz="2800" dirty="0" smtClean="0"/>
              <a:t>服務　職務専念義務免除５－１」</a:t>
            </a:r>
            <a:endParaRPr lang="en-US" altLang="ja-JP" sz="2800" dirty="0" smtClean="0"/>
          </a:p>
          <a:p>
            <a:pPr marL="0" indent="0">
              <a:buNone/>
            </a:pPr>
            <a:endParaRPr lang="en-US" altLang="ja-JP" dirty="0"/>
          </a:p>
          <a:p>
            <a:pPr marL="360363" indent="-360363">
              <a:buNone/>
            </a:pPr>
            <a:r>
              <a:rPr lang="en-US" altLang="ja-JP" sz="2400" dirty="0" smtClean="0"/>
              <a:t>※</a:t>
            </a:r>
            <a:r>
              <a:rPr lang="ja-JP" altLang="en-US" sz="2400" dirty="0" smtClean="0"/>
              <a:t>高知県教育委員会が実施する教員採用審査については、平成</a:t>
            </a:r>
            <a:r>
              <a:rPr lang="en-US" altLang="ja-JP" sz="2400" dirty="0" smtClean="0"/>
              <a:t>25</a:t>
            </a:r>
            <a:r>
              <a:rPr lang="ja-JP" altLang="en-US" sz="2400" dirty="0" smtClean="0"/>
              <a:t>年度に各教育員会より通知されている。</a:t>
            </a:r>
            <a:endParaRPr lang="en-US" altLang="ja-JP" sz="2400" dirty="0"/>
          </a:p>
        </p:txBody>
      </p:sp>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10</a:t>
            </a:fld>
            <a:endParaRPr lang="en-US" altLang="ja-JP"/>
          </a:p>
        </p:txBody>
      </p:sp>
    </p:spTree>
    <p:extLst>
      <p:ext uri="{BB962C8B-B14F-4D97-AF65-F5344CB8AC3E}">
        <p14:creationId xmlns:p14="http://schemas.microsoft.com/office/powerpoint/2010/main" val="25652199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latin typeface="HGP創英角ﾎﾟｯﾌﾟ体" panose="040B0A00000000000000" pitchFamily="50" charset="-128"/>
                <a:ea typeface="HGP創英角ﾎﾟｯﾌﾟ体" panose="040B0A00000000000000" pitchFamily="50" charset="-128"/>
              </a:rPr>
              <a:t>職務</a:t>
            </a:r>
            <a:r>
              <a:rPr lang="ja-JP" altLang="en-US" sz="2400" dirty="0" smtClean="0">
                <a:latin typeface="HGP創英角ﾎﾟｯﾌﾟ体" panose="040B0A00000000000000" pitchFamily="50" charset="-128"/>
                <a:ea typeface="HGP創英角ﾎﾟｯﾌﾟ体" panose="040B0A00000000000000" pitchFamily="50" charset="-128"/>
              </a:rPr>
              <a:t>に専念する義務免除について（教育公務員特例法）</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57200" y="1196752"/>
            <a:ext cx="8229600" cy="4929411"/>
          </a:xfrm>
        </p:spPr>
        <p:txBody>
          <a:bodyPr/>
          <a:lstStyle/>
          <a:p>
            <a:pPr marL="0" indent="0">
              <a:buNone/>
            </a:pPr>
            <a:r>
              <a:rPr lang="ja-JP" altLang="en-US" sz="1800" dirty="0">
                <a:latin typeface="ＭＳ Ｐ明朝" panose="02020600040205080304" pitchFamily="18" charset="-128"/>
                <a:ea typeface="ＭＳ Ｐ明朝" panose="02020600040205080304" pitchFamily="18" charset="-128"/>
              </a:rPr>
              <a:t>（研修） </a:t>
            </a:r>
          </a:p>
          <a:p>
            <a:pPr marL="0" indent="0">
              <a:buNone/>
            </a:pPr>
            <a:r>
              <a:rPr lang="ja-JP" altLang="en-US" sz="1800" dirty="0">
                <a:latin typeface="ＭＳ Ｐ明朝" panose="02020600040205080304" pitchFamily="18" charset="-128"/>
                <a:ea typeface="ＭＳ Ｐ明朝" panose="02020600040205080304" pitchFamily="18" charset="-128"/>
              </a:rPr>
              <a:t>第二十一条 　教育公務員は、その職責を遂行するために、絶えず研究と修養に努めなければならない。 </a:t>
            </a:r>
          </a:p>
          <a:p>
            <a:pPr marL="0" indent="0">
              <a:buNone/>
            </a:pPr>
            <a:r>
              <a:rPr lang="ja-JP" altLang="en-US" sz="1800" dirty="0">
                <a:latin typeface="ＭＳ Ｐ明朝" panose="02020600040205080304" pitchFamily="18" charset="-128"/>
                <a:ea typeface="ＭＳ Ｐ明朝" panose="02020600040205080304" pitchFamily="18" charset="-128"/>
              </a:rPr>
              <a:t>２ 　教育公務員の任命権者は、教育公務員の研修について、それに要する施設、研修を奨励するための方途その他研修に関する計画を樹立し、その実施に努めなければならない。 </a:t>
            </a:r>
          </a:p>
          <a:p>
            <a:pPr marL="0" indent="0">
              <a:buNone/>
            </a:pPr>
            <a:endParaRPr lang="ja-JP" altLang="en-US" sz="1800" dirty="0">
              <a:latin typeface="ＭＳ Ｐ明朝" panose="02020600040205080304" pitchFamily="18" charset="-128"/>
              <a:ea typeface="ＭＳ Ｐ明朝" panose="02020600040205080304" pitchFamily="18" charset="-128"/>
            </a:endParaRPr>
          </a:p>
          <a:p>
            <a:pPr marL="0" indent="0">
              <a:buNone/>
            </a:pPr>
            <a:r>
              <a:rPr lang="ja-JP" altLang="en-US" sz="1800" dirty="0">
                <a:latin typeface="ＭＳ Ｐ明朝" panose="02020600040205080304" pitchFamily="18" charset="-128"/>
                <a:ea typeface="ＭＳ Ｐ明朝" panose="02020600040205080304" pitchFamily="18" charset="-128"/>
              </a:rPr>
              <a:t>（研修の機会） </a:t>
            </a:r>
          </a:p>
          <a:p>
            <a:pPr marL="0" indent="0">
              <a:buNone/>
            </a:pPr>
            <a:r>
              <a:rPr lang="ja-JP" altLang="en-US" sz="1800" dirty="0">
                <a:latin typeface="ＭＳ Ｐ明朝" panose="02020600040205080304" pitchFamily="18" charset="-128"/>
                <a:ea typeface="ＭＳ Ｐ明朝" panose="02020600040205080304" pitchFamily="18" charset="-128"/>
              </a:rPr>
              <a:t>第二十二条 　教育公務員には、研修を受ける機会が与えられなければならない。 </a:t>
            </a:r>
          </a:p>
          <a:p>
            <a:pPr marL="0" indent="0">
              <a:buNone/>
            </a:pPr>
            <a:r>
              <a:rPr lang="ja-JP" altLang="en-US" sz="1800" b="1" u="sng" dirty="0"/>
              <a:t>２ 　教員は、授業に支障のない限り、本属長の承認を受けて、勤務場所を離れて研修を行うことができる。 </a:t>
            </a:r>
          </a:p>
          <a:p>
            <a:pPr marL="0" indent="0">
              <a:buNone/>
            </a:pPr>
            <a:r>
              <a:rPr lang="ja-JP" altLang="en-US" sz="1800" dirty="0">
                <a:latin typeface="ＭＳ Ｐ明朝" panose="02020600040205080304" pitchFamily="18" charset="-128"/>
                <a:ea typeface="ＭＳ Ｐ明朝" panose="02020600040205080304" pitchFamily="18" charset="-128"/>
              </a:rPr>
              <a:t>３ 　教育公務員は、任命権者の定めるところにより、現職のままで、長期にわたる研修を受けることができる。 </a:t>
            </a:r>
          </a:p>
        </p:txBody>
      </p:sp>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11</a:t>
            </a:fld>
            <a:endParaRPr lang="en-US" altLang="ja-JP"/>
          </a:p>
        </p:txBody>
      </p:sp>
    </p:spTree>
    <p:extLst>
      <p:ext uri="{BB962C8B-B14F-4D97-AF65-F5344CB8AC3E}">
        <p14:creationId xmlns:p14="http://schemas.microsoft.com/office/powerpoint/2010/main" val="3139045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latin typeface="HGP創英角ﾎﾟｯﾌﾟ体" panose="040B0A00000000000000" pitchFamily="50" charset="-128"/>
                <a:ea typeface="HGP創英角ﾎﾟｯﾌﾟ体" panose="040B0A00000000000000" pitchFamily="50" charset="-128"/>
              </a:rPr>
              <a:t>職務</a:t>
            </a:r>
            <a:r>
              <a:rPr lang="ja-JP" altLang="en-US" sz="2400" dirty="0" smtClean="0">
                <a:latin typeface="HGP創英角ﾎﾟｯﾌﾟ体" panose="040B0A00000000000000" pitchFamily="50" charset="-128"/>
                <a:ea typeface="HGP創英角ﾎﾟｯﾌﾟ体" panose="040B0A00000000000000" pitchFamily="50" charset="-128"/>
              </a:rPr>
              <a:t>に専念する義務免除について（教育公務員特例法）</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57200" y="1196752"/>
            <a:ext cx="8229600" cy="4929411"/>
          </a:xfrm>
        </p:spPr>
        <p:txBody>
          <a:bodyPr/>
          <a:lstStyle/>
          <a:p>
            <a:pPr>
              <a:buFont typeface="Wingdings" panose="05000000000000000000" pitchFamily="2" charset="2"/>
              <a:buChar char="Ø"/>
            </a:pPr>
            <a:r>
              <a:rPr lang="ja-JP" altLang="en-US" sz="2400" dirty="0" smtClean="0"/>
              <a:t>事務計画　「</a:t>
            </a:r>
            <a:r>
              <a:rPr lang="en-US" altLang="ja-JP" sz="2400" dirty="0" smtClean="0"/>
              <a:t>Ⅰ</a:t>
            </a:r>
            <a:r>
              <a:rPr lang="ja-JP" altLang="en-US" sz="2400" dirty="0" smtClean="0"/>
              <a:t>服務　長期休業中の研修４－１」　</a:t>
            </a:r>
            <a:endParaRPr lang="en-US" altLang="ja-JP" sz="2400" dirty="0" smtClean="0"/>
          </a:p>
          <a:p>
            <a:pPr marL="0" indent="0">
              <a:buNone/>
            </a:pPr>
            <a:endParaRPr lang="en-US" altLang="ja-JP" sz="2400" dirty="0" smtClean="0"/>
          </a:p>
          <a:p>
            <a:pPr marL="0" indent="0">
              <a:buNone/>
            </a:pPr>
            <a:r>
              <a:rPr lang="ja-JP" altLang="en-US" sz="2200" dirty="0" smtClean="0"/>
              <a:t>職専免</a:t>
            </a:r>
            <a:r>
              <a:rPr lang="ja-JP" altLang="en-US" sz="2200" dirty="0"/>
              <a:t>研修（承認研修）の意義</a:t>
            </a:r>
          </a:p>
          <a:p>
            <a:pPr marL="0" indent="0">
              <a:buNone/>
            </a:pPr>
            <a:r>
              <a:rPr lang="ja-JP" altLang="en-US" sz="2200" dirty="0"/>
              <a:t>教特法第２２条２項の規定は、教員の職責遂行上、研修が不断に行われる必要があることに照らして特に設けられたものである。</a:t>
            </a:r>
          </a:p>
          <a:p>
            <a:pPr marL="0" indent="0">
              <a:buNone/>
            </a:pPr>
            <a:r>
              <a:rPr lang="ja-JP" altLang="en-US" sz="2200" dirty="0"/>
              <a:t>勤務時間中であっても授業等校務に支障がないことを前提に、教員が勤務場所を離れて自主的に研修を行うことができるよう、一定の要件のもとに職務専念義務を免除するものである。そして、その間は勤務したと同様有給の取り扱いがなされる。</a:t>
            </a:r>
          </a:p>
          <a:p>
            <a:pPr marL="0" indent="0">
              <a:buNone/>
            </a:pPr>
            <a:r>
              <a:rPr lang="ja-JP" altLang="en-US" sz="2200" dirty="0"/>
              <a:t>これらのことから、教員が自主的に企画するものとはいえ、職務研修に準ずる内容を持つことが要求される。</a:t>
            </a:r>
          </a:p>
          <a:p>
            <a:pPr marL="0" indent="0">
              <a:buNone/>
            </a:pPr>
            <a:endParaRPr lang="ja-JP" altLang="en-US" sz="2200" dirty="0"/>
          </a:p>
        </p:txBody>
      </p:sp>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12</a:t>
            </a:fld>
            <a:endParaRPr lang="en-US" altLang="ja-JP"/>
          </a:p>
        </p:txBody>
      </p:sp>
    </p:spTree>
    <p:extLst>
      <p:ext uri="{BB962C8B-B14F-4D97-AF65-F5344CB8AC3E}">
        <p14:creationId xmlns:p14="http://schemas.microsoft.com/office/powerpoint/2010/main" val="303671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2400" dirty="0">
                <a:latin typeface="HGP創英角ﾎﾟｯﾌﾟ体" panose="040B0A00000000000000" pitchFamily="50" charset="-128"/>
                <a:ea typeface="HGP創英角ﾎﾟｯﾌﾟ体" panose="040B0A00000000000000" pitchFamily="50" charset="-128"/>
              </a:rPr>
              <a:t>職務</a:t>
            </a:r>
            <a:r>
              <a:rPr lang="ja-JP" altLang="en-US" sz="2400" dirty="0" smtClean="0">
                <a:latin typeface="HGP創英角ﾎﾟｯﾌﾟ体" panose="040B0A00000000000000" pitchFamily="50" charset="-128"/>
                <a:ea typeface="HGP創英角ﾎﾟｯﾌﾟ体" panose="040B0A00000000000000" pitchFamily="50" charset="-128"/>
              </a:rPr>
              <a:t>に専念する義務免除について（教育公務員特例法）</a:t>
            </a:r>
            <a:endParaRPr kumimoji="1" lang="ja-JP" altLang="en-US" sz="2400"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57200" y="1484784"/>
            <a:ext cx="8229600" cy="4641379"/>
          </a:xfrm>
        </p:spPr>
        <p:txBody>
          <a:bodyPr/>
          <a:lstStyle/>
          <a:p>
            <a:pPr marL="0" indent="0">
              <a:buNone/>
            </a:pPr>
            <a:r>
              <a:rPr lang="ja-JP" altLang="en-US" dirty="0"/>
              <a:t>教育公務員特例法第 </a:t>
            </a:r>
            <a:r>
              <a:rPr lang="en-US" altLang="ja-JP" dirty="0"/>
              <a:t>22 </a:t>
            </a:r>
            <a:r>
              <a:rPr lang="ja-JP" altLang="en-US" dirty="0"/>
              <a:t>条第２項に基づく研修（職専免研修）についてのＱ＆Ａ </a:t>
            </a:r>
            <a:endParaRPr lang="en-US" altLang="ja-JP" dirty="0" smtClean="0"/>
          </a:p>
          <a:p>
            <a:pPr marL="0" indent="0">
              <a:buNone/>
            </a:pPr>
            <a:endParaRPr lang="en-US" altLang="ja-JP" dirty="0" smtClean="0"/>
          </a:p>
          <a:p>
            <a:pPr marL="0" indent="0">
              <a:buNone/>
            </a:pPr>
            <a:r>
              <a:rPr lang="en-US" altLang="ja-JP" sz="2400" dirty="0" smtClean="0"/>
              <a:t>【</a:t>
            </a:r>
            <a:r>
              <a:rPr lang="ja-JP" altLang="en-US" sz="2400" dirty="0"/>
              <a:t>通知</a:t>
            </a:r>
            <a:r>
              <a:rPr lang="en-US" altLang="ja-JP" sz="2400" dirty="0" smtClean="0"/>
              <a:t>】</a:t>
            </a:r>
          </a:p>
          <a:p>
            <a:pPr marL="0" indent="0">
              <a:buNone/>
            </a:pPr>
            <a:r>
              <a:rPr lang="ja-JP" altLang="en-US" sz="2400" dirty="0" smtClean="0"/>
              <a:t>平成</a:t>
            </a:r>
            <a:r>
              <a:rPr lang="ja-JP" altLang="en-US" sz="2400" dirty="0"/>
              <a:t>２７年７月</a:t>
            </a:r>
            <a:r>
              <a:rPr lang="ja-JP" altLang="en-US" sz="2400" dirty="0" smtClean="0"/>
              <a:t>１５日付け</a:t>
            </a:r>
            <a:r>
              <a:rPr lang="zh-CN" altLang="en-US" sz="2400" dirty="0"/>
              <a:t>２７高教福</a:t>
            </a:r>
            <a:r>
              <a:rPr lang="zh-CN" altLang="en-US" sz="2400" dirty="0" smtClean="0"/>
              <a:t>第３８９号</a:t>
            </a:r>
            <a:endParaRPr lang="en-US" altLang="zh-CN" sz="2400" dirty="0" smtClean="0"/>
          </a:p>
          <a:p>
            <a:pPr marL="0" indent="0">
              <a:buNone/>
            </a:pPr>
            <a:r>
              <a:rPr lang="ja-JP" altLang="en-US" sz="2400" dirty="0"/>
              <a:t>「夏季休業期間中における公立学校の教員研修状況について（依頼</a:t>
            </a:r>
            <a:r>
              <a:rPr lang="ja-JP" altLang="en-US" sz="2400" dirty="0" smtClean="0"/>
              <a:t>）」</a:t>
            </a:r>
            <a:endParaRPr lang="ja-JP" altLang="en-US" sz="2400" dirty="0"/>
          </a:p>
        </p:txBody>
      </p:sp>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13</a:t>
            </a:fld>
            <a:endParaRPr lang="en-US" altLang="ja-JP"/>
          </a:p>
        </p:txBody>
      </p:sp>
    </p:spTree>
    <p:extLst>
      <p:ext uri="{BB962C8B-B14F-4D97-AF65-F5344CB8AC3E}">
        <p14:creationId xmlns:p14="http://schemas.microsoft.com/office/powerpoint/2010/main" val="29965218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勤務について（祝日）</a:t>
            </a:r>
            <a:endParaRPr kumimoji="1" lang="ja-JP" altLang="en-US" dirty="0">
              <a:latin typeface="HGP創英角ﾎﾟｯﾌﾟ体" panose="040B0A00000000000000" pitchFamily="50" charset="-128"/>
              <a:ea typeface="HGP創英角ﾎﾟｯﾌﾟ体" panose="040B0A00000000000000" pitchFamily="50" charset="-128"/>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8933" y="1628800"/>
            <a:ext cx="8275349" cy="4392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14</a:t>
            </a:fld>
            <a:endParaRPr lang="en-US" altLang="ja-JP"/>
          </a:p>
        </p:txBody>
      </p:sp>
    </p:spTree>
    <p:extLst>
      <p:ext uri="{BB962C8B-B14F-4D97-AF65-F5344CB8AC3E}">
        <p14:creationId xmlns:p14="http://schemas.microsoft.com/office/powerpoint/2010/main" val="1121549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勤務について（祝日）</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539552" y="1556792"/>
            <a:ext cx="813690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400" kern="0" dirty="0"/>
              <a:t>○公立学校職員の勤務時間、休日及び休暇に関する</a:t>
            </a:r>
            <a:r>
              <a:rPr lang="ja-JP" altLang="en-US" sz="2400" kern="0" dirty="0" smtClean="0"/>
              <a:t>条例</a:t>
            </a:r>
            <a:endParaRPr lang="en-US" altLang="ja-JP" sz="2400" kern="0" dirty="0" smtClean="0"/>
          </a:p>
          <a:p>
            <a:r>
              <a:rPr lang="ja-JP" altLang="en-US" sz="2400" kern="0" dirty="0" smtClean="0"/>
              <a:t> </a:t>
            </a:r>
            <a:endParaRPr lang="en-US" altLang="ja-JP" sz="2400" kern="0" dirty="0" smtClean="0"/>
          </a:p>
          <a:p>
            <a:r>
              <a:rPr lang="en-US" altLang="ja-JP" sz="2800" kern="0" dirty="0" smtClean="0"/>
              <a:t>(</a:t>
            </a:r>
            <a:r>
              <a:rPr lang="ja-JP" altLang="en-US" sz="2800" kern="0" dirty="0" smtClean="0"/>
              <a:t>休日</a:t>
            </a:r>
            <a:r>
              <a:rPr lang="en-US" altLang="ja-JP" sz="2800" kern="0" dirty="0"/>
              <a:t>)</a:t>
            </a:r>
          </a:p>
          <a:p>
            <a:r>
              <a:rPr lang="ja-JP" altLang="en-US" sz="2800" kern="0" dirty="0"/>
              <a:t>第</a:t>
            </a:r>
            <a:r>
              <a:rPr lang="en-US" altLang="ja-JP" sz="2800" kern="0" dirty="0"/>
              <a:t>10</a:t>
            </a:r>
            <a:r>
              <a:rPr lang="ja-JP" altLang="en-US" sz="2800" kern="0" dirty="0"/>
              <a:t>条　職員は、国民の祝日に関する法律</a:t>
            </a:r>
            <a:r>
              <a:rPr lang="en-US" altLang="ja-JP" sz="2800" kern="0" dirty="0"/>
              <a:t>(</a:t>
            </a:r>
            <a:r>
              <a:rPr lang="ja-JP" altLang="en-US" sz="2800" kern="0" dirty="0"/>
              <a:t>昭和</a:t>
            </a:r>
            <a:r>
              <a:rPr lang="en-US" altLang="ja-JP" sz="2800" kern="0" dirty="0"/>
              <a:t>23</a:t>
            </a:r>
            <a:r>
              <a:rPr lang="ja-JP" altLang="en-US" sz="2800" kern="0" dirty="0"/>
              <a:t>年法律第</a:t>
            </a:r>
            <a:r>
              <a:rPr lang="en-US" altLang="ja-JP" sz="2800" kern="0" dirty="0"/>
              <a:t>178</a:t>
            </a:r>
            <a:r>
              <a:rPr lang="ja-JP" altLang="en-US" sz="2800" kern="0" dirty="0"/>
              <a:t>号</a:t>
            </a:r>
            <a:r>
              <a:rPr lang="en-US" altLang="ja-JP" sz="2800" kern="0" dirty="0"/>
              <a:t>)</a:t>
            </a:r>
            <a:r>
              <a:rPr lang="ja-JP" altLang="en-US" sz="2800" kern="0" dirty="0"/>
              <a:t>に規定する休日</a:t>
            </a:r>
            <a:r>
              <a:rPr lang="en-US" altLang="ja-JP" sz="2800" kern="0" dirty="0"/>
              <a:t>(</a:t>
            </a:r>
            <a:r>
              <a:rPr lang="ja-JP" altLang="en-US" sz="2800" kern="0" dirty="0"/>
              <a:t>以下「祝日法による休日」という。</a:t>
            </a:r>
            <a:r>
              <a:rPr lang="en-US" altLang="ja-JP" sz="2800" kern="0" dirty="0"/>
              <a:t>)</a:t>
            </a:r>
            <a:r>
              <a:rPr lang="ja-JP" altLang="en-US" sz="2800" kern="0" dirty="0"/>
              <a:t>には、特に勤務することを命ぜられる者を除き、正規の勤務時間においても勤務することを要しない。</a:t>
            </a:r>
            <a:r>
              <a:rPr lang="en-US" altLang="ja-JP" sz="2800" kern="0" dirty="0"/>
              <a:t>12</a:t>
            </a:r>
            <a:r>
              <a:rPr lang="ja-JP" altLang="en-US" sz="2800" kern="0" dirty="0"/>
              <a:t>月</a:t>
            </a:r>
            <a:r>
              <a:rPr lang="en-US" altLang="ja-JP" sz="2800" kern="0" dirty="0"/>
              <a:t>29</a:t>
            </a:r>
            <a:r>
              <a:rPr lang="ja-JP" altLang="en-US" sz="2800" kern="0" dirty="0"/>
              <a:t>日から翌年の</a:t>
            </a:r>
            <a:r>
              <a:rPr lang="en-US" altLang="ja-JP" sz="2800" kern="0" dirty="0"/>
              <a:t>1</a:t>
            </a:r>
            <a:r>
              <a:rPr lang="ja-JP" altLang="en-US" sz="2800" kern="0" dirty="0"/>
              <a:t>月</a:t>
            </a:r>
            <a:r>
              <a:rPr lang="en-US" altLang="ja-JP" sz="2800" kern="0" dirty="0"/>
              <a:t>3</a:t>
            </a:r>
            <a:r>
              <a:rPr lang="ja-JP" altLang="en-US" sz="2800" kern="0" dirty="0"/>
              <a:t>日までの日</a:t>
            </a:r>
            <a:r>
              <a:rPr lang="en-US" altLang="ja-JP" sz="2800" kern="0" dirty="0"/>
              <a:t>(</a:t>
            </a:r>
            <a:r>
              <a:rPr lang="ja-JP" altLang="en-US" sz="2800" kern="0" dirty="0"/>
              <a:t>祝日法による休日を除く。次条第</a:t>
            </a:r>
            <a:r>
              <a:rPr lang="en-US" altLang="ja-JP" sz="2800" kern="0" dirty="0"/>
              <a:t>1</a:t>
            </a:r>
            <a:r>
              <a:rPr lang="ja-JP" altLang="en-US" sz="2800" kern="0" dirty="0"/>
              <a:t>項において「年末年始の休日」という。</a:t>
            </a:r>
            <a:r>
              <a:rPr lang="en-US" altLang="ja-JP" sz="2800" kern="0" dirty="0"/>
              <a:t>)</a:t>
            </a:r>
            <a:r>
              <a:rPr lang="ja-JP" altLang="en-US" sz="2800" kern="0" dirty="0"/>
              <a:t>についても、同様とする。</a:t>
            </a: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15</a:t>
            </a:fld>
            <a:endParaRPr lang="en-US" altLang="ja-JP"/>
          </a:p>
        </p:txBody>
      </p:sp>
    </p:spTree>
    <p:extLst>
      <p:ext uri="{BB962C8B-B14F-4D97-AF65-F5344CB8AC3E}">
        <p14:creationId xmlns:p14="http://schemas.microsoft.com/office/powerpoint/2010/main" val="1760687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勤務について（祝日）</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611560" y="1556792"/>
            <a:ext cx="813690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800" kern="0" dirty="0" smtClean="0"/>
              <a:t>つまり、</a:t>
            </a:r>
            <a:endParaRPr lang="en-US" altLang="ja-JP" sz="2800" kern="0" dirty="0" smtClean="0"/>
          </a:p>
          <a:p>
            <a:endParaRPr lang="en-US" altLang="ja-JP" sz="2800" kern="0" dirty="0"/>
          </a:p>
          <a:p>
            <a:r>
              <a:rPr lang="ja-JP" altLang="en-US" sz="2800" kern="0" dirty="0" smtClean="0">
                <a:latin typeface="ＭＳ Ｐ明朝" panose="02020600040205080304" pitchFamily="18" charset="-128"/>
                <a:ea typeface="ＭＳ Ｐ明朝" panose="02020600040205080304" pitchFamily="18" charset="-128"/>
              </a:rPr>
              <a:t>「特</a:t>
            </a:r>
            <a:r>
              <a:rPr lang="ja-JP" altLang="en-US" sz="2800" kern="0" dirty="0">
                <a:latin typeface="ＭＳ Ｐ明朝" panose="02020600040205080304" pitchFamily="18" charset="-128"/>
                <a:ea typeface="ＭＳ Ｐ明朝" panose="02020600040205080304" pitchFamily="18" charset="-128"/>
              </a:rPr>
              <a:t>に勤務することを命ぜられる者を除き、正規の勤務時間においても勤務することを要しない</a:t>
            </a:r>
            <a:r>
              <a:rPr lang="ja-JP" altLang="en-US" sz="2800" kern="0" dirty="0" smtClean="0">
                <a:latin typeface="ＭＳ Ｐ明朝" panose="02020600040205080304" pitchFamily="18" charset="-128"/>
                <a:ea typeface="ＭＳ Ｐ明朝" panose="02020600040205080304" pitchFamily="18" charset="-128"/>
              </a:rPr>
              <a:t>。」とあるのは、逆にいえば、</a:t>
            </a:r>
            <a:r>
              <a:rPr lang="ja-JP" altLang="en-US" sz="2800" u="sng" kern="0" dirty="0" smtClean="0"/>
              <a:t>休日は勤務時間が割り振られており、給料の支給対象であり、本来、職務専念義務が発生する日であるものの、条例で「正規の勤務時間において勤務をすることを要しない」と定められていることによって勤務をしなくてよい</a:t>
            </a:r>
            <a:r>
              <a:rPr lang="ja-JP" altLang="en-US" sz="2800" kern="0" dirty="0" smtClean="0">
                <a:latin typeface="ＭＳ Ｐ明朝" panose="02020600040205080304" pitchFamily="18" charset="-128"/>
                <a:ea typeface="ＭＳ Ｐ明朝" panose="02020600040205080304" pitchFamily="18" charset="-128"/>
              </a:rPr>
              <a:t>ことになっています。　　</a:t>
            </a:r>
            <a:endParaRPr lang="en-US" altLang="ja-JP" sz="2800" kern="0" dirty="0" smtClean="0">
              <a:latin typeface="ＭＳ Ｐ明朝" panose="02020600040205080304" pitchFamily="18" charset="-128"/>
              <a:ea typeface="ＭＳ Ｐ明朝" panose="02020600040205080304" pitchFamily="18" charset="-128"/>
            </a:endParaRPr>
          </a:p>
          <a:p>
            <a:r>
              <a:rPr lang="ja-JP" altLang="en-US" sz="2800" kern="0" dirty="0"/>
              <a:t>　　　　　　　　　　　　</a:t>
            </a:r>
            <a:r>
              <a:rPr lang="en-US" altLang="ja-JP" sz="1800" kern="0" dirty="0" smtClean="0"/>
              <a:t>【</a:t>
            </a:r>
            <a:r>
              <a:rPr lang="ja-JP" altLang="en-US" sz="1800" kern="0" dirty="0" smtClean="0"/>
              <a:t>参考通知</a:t>
            </a:r>
            <a:r>
              <a:rPr lang="en-US" altLang="ja-JP" sz="1800" kern="0" dirty="0" smtClean="0"/>
              <a:t>】</a:t>
            </a:r>
            <a:r>
              <a:rPr lang="ja-JP" altLang="en-US" sz="1800" kern="0" dirty="0" smtClean="0"/>
              <a:t>平成</a:t>
            </a:r>
            <a:r>
              <a:rPr lang="en-US" altLang="ja-JP" sz="1800" kern="0" dirty="0" smtClean="0"/>
              <a:t>7</a:t>
            </a:r>
            <a:r>
              <a:rPr lang="ja-JP" altLang="en-US" sz="1800" kern="0" dirty="0" smtClean="0"/>
              <a:t>年</a:t>
            </a:r>
            <a:r>
              <a:rPr lang="en-US" altLang="ja-JP" sz="1800" kern="0" dirty="0" smtClean="0"/>
              <a:t>3</a:t>
            </a:r>
            <a:r>
              <a:rPr lang="ja-JP" altLang="en-US" sz="1800" kern="0" dirty="0" smtClean="0"/>
              <a:t>月</a:t>
            </a:r>
            <a:r>
              <a:rPr lang="en-US" altLang="ja-JP" sz="1800" kern="0" dirty="0" smtClean="0"/>
              <a:t>30</a:t>
            </a:r>
            <a:r>
              <a:rPr lang="ja-JP" altLang="en-US" sz="1800" kern="0" dirty="0" smtClean="0"/>
              <a:t>日付け６</a:t>
            </a:r>
            <a:r>
              <a:rPr lang="ja-JP" altLang="en-US" sz="1800" kern="0" dirty="0"/>
              <a:t>教義第１４１２号</a:t>
            </a: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16</a:t>
            </a:fld>
            <a:endParaRPr lang="en-US" altLang="ja-JP"/>
          </a:p>
        </p:txBody>
      </p:sp>
    </p:spTree>
    <p:extLst>
      <p:ext uri="{BB962C8B-B14F-4D97-AF65-F5344CB8AC3E}">
        <p14:creationId xmlns:p14="http://schemas.microsoft.com/office/powerpoint/2010/main" val="15202988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勤務について（祝日）</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539552" y="1268760"/>
            <a:ext cx="813690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4000" kern="0" dirty="0" smtClean="0"/>
              <a:t>休日（祝日）は、国民がこぞって祝い、感謝し、または記念するという趣旨のもと、休日に学校行事を実施するのは、校長が特に学校運営上やむを得ないと判断した場合に限ること。</a:t>
            </a:r>
          </a:p>
        </p:txBody>
      </p:sp>
      <p:pic>
        <p:nvPicPr>
          <p:cNvPr id="1026" name="Picture 2" descr="C:\Users\yuichi\AppData\Local\Microsoft\Windows\Temporary Internet Files\Content.IE5\ILL7933G\MC90039417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86920" y="4197529"/>
            <a:ext cx="1574597" cy="1919326"/>
          </a:xfrm>
          <a:prstGeom prst="rect">
            <a:avLst/>
          </a:prstGeom>
          <a:noFill/>
          <a:extLst>
            <a:ext uri="{909E8E84-426E-40DD-AFC4-6F175D3DCCD1}">
              <a14:hiddenFill xmlns:a14="http://schemas.microsoft.com/office/drawing/2010/main">
                <a:solidFill>
                  <a:srgbClr val="FFFFFF"/>
                </a:solidFill>
              </a14:hiddenFill>
            </a:ext>
          </a:extLst>
        </p:spPr>
      </p:pic>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17</a:t>
            </a:fld>
            <a:endParaRPr lang="en-US" altLang="ja-JP"/>
          </a:p>
        </p:txBody>
      </p:sp>
    </p:spTree>
    <p:extLst>
      <p:ext uri="{BB962C8B-B14F-4D97-AF65-F5344CB8AC3E}">
        <p14:creationId xmlns:p14="http://schemas.microsoft.com/office/powerpoint/2010/main" val="781457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勤務について（祝日）</a:t>
            </a:r>
            <a:endParaRPr kumimoji="1" lang="ja-JP" altLang="en-US" dirty="0">
              <a:latin typeface="HGP創英角ﾎﾟｯﾌﾟ体" panose="040B0A00000000000000" pitchFamily="50" charset="-128"/>
              <a:ea typeface="HGP創英角ﾎﾟｯﾌﾟ体" panose="040B0A00000000000000"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949386921"/>
              </p:ext>
            </p:extLst>
          </p:nvPr>
        </p:nvGraphicFramePr>
        <p:xfrm>
          <a:off x="179511" y="1397000"/>
          <a:ext cx="8784979" cy="4119144"/>
        </p:xfrm>
        <a:graphic>
          <a:graphicData uri="http://schemas.openxmlformats.org/drawingml/2006/table">
            <a:tbl>
              <a:tblPr firstRow="1" bandRow="1">
                <a:tableStyleId>{93296810-A885-4BE3-A3E7-6D5BEEA58F35}</a:tableStyleId>
              </a:tblPr>
              <a:tblGrid>
                <a:gridCol w="1440161"/>
                <a:gridCol w="3672409"/>
                <a:gridCol w="3672409"/>
              </a:tblGrid>
              <a:tr h="418008">
                <a:tc>
                  <a:txBody>
                    <a:bodyPr/>
                    <a:lstStyle/>
                    <a:p>
                      <a:endParaRPr kumimoji="1" lang="ja-JP" altLang="en-US" dirty="0"/>
                    </a:p>
                  </a:txBody>
                  <a:tcPr/>
                </a:tc>
                <a:tc>
                  <a:txBody>
                    <a:bodyPr/>
                    <a:lstStyle/>
                    <a:p>
                      <a:pPr algn="ctr"/>
                      <a:r>
                        <a:rPr kumimoji="1" lang="ja-JP" altLang="en-US" dirty="0" smtClean="0"/>
                        <a:t>教員</a:t>
                      </a:r>
                      <a:endParaRPr kumimoji="1" lang="ja-JP" altLang="en-US" dirty="0"/>
                    </a:p>
                  </a:txBody>
                  <a:tcPr/>
                </a:tc>
                <a:tc>
                  <a:txBody>
                    <a:bodyPr/>
                    <a:lstStyle/>
                    <a:p>
                      <a:pPr algn="ctr"/>
                      <a:r>
                        <a:rPr kumimoji="1" lang="ja-JP" altLang="en-US" dirty="0" smtClean="0"/>
                        <a:t>行政職</a:t>
                      </a:r>
                      <a:r>
                        <a:rPr kumimoji="1" lang="en-US" altLang="ja-JP" dirty="0" smtClean="0"/>
                        <a:t>(</a:t>
                      </a:r>
                      <a:r>
                        <a:rPr kumimoji="1" lang="ja-JP" altLang="en-US" dirty="0" smtClean="0"/>
                        <a:t>事務職員）</a:t>
                      </a:r>
                      <a:endParaRPr kumimoji="1" lang="ja-JP" altLang="en-US" dirty="0"/>
                    </a:p>
                  </a:txBody>
                  <a:tcPr/>
                </a:tc>
              </a:tr>
              <a:tr h="418008">
                <a:tc>
                  <a:txBody>
                    <a:bodyPr/>
                    <a:lstStyle/>
                    <a:p>
                      <a:r>
                        <a:rPr kumimoji="1" lang="ja-JP" altLang="en-US" dirty="0" smtClean="0"/>
                        <a:t>給与</a:t>
                      </a:r>
                      <a:endParaRPr kumimoji="1" lang="ja-JP" altLang="en-US" dirty="0"/>
                    </a:p>
                  </a:txBody>
                  <a:tcPr/>
                </a:tc>
                <a:tc gridSpan="2">
                  <a:txBody>
                    <a:bodyPr/>
                    <a:lstStyle/>
                    <a:p>
                      <a:pPr algn="ctr"/>
                      <a:r>
                        <a:rPr kumimoji="1" lang="ja-JP" altLang="en-US" sz="1600" dirty="0" smtClean="0"/>
                        <a:t>あり</a:t>
                      </a:r>
                      <a:endParaRPr kumimoji="1" lang="ja-JP" altLang="en-US" sz="1600" dirty="0"/>
                    </a:p>
                  </a:txBody>
                  <a:tcPr/>
                </a:tc>
                <a:tc hMerge="1">
                  <a:txBody>
                    <a:bodyPr/>
                    <a:lstStyle/>
                    <a:p>
                      <a:endParaRPr kumimoji="1" lang="ja-JP" altLang="en-US"/>
                    </a:p>
                  </a:txBody>
                  <a:tcPr/>
                </a:tc>
              </a:tr>
              <a:tr h="418008">
                <a:tc>
                  <a:txBody>
                    <a:bodyPr/>
                    <a:lstStyle/>
                    <a:p>
                      <a:r>
                        <a:rPr kumimoji="1" lang="ja-JP" altLang="en-US" dirty="0" smtClean="0"/>
                        <a:t>勤務時間</a:t>
                      </a:r>
                      <a:endParaRPr kumimoji="1" lang="ja-JP" altLang="en-US" dirty="0"/>
                    </a:p>
                  </a:txBody>
                  <a:tcPr/>
                </a:tc>
                <a:tc gridSpan="2">
                  <a:txBody>
                    <a:bodyPr/>
                    <a:lstStyle/>
                    <a:p>
                      <a:pPr algn="ctr"/>
                      <a:r>
                        <a:rPr kumimoji="1" lang="ja-JP" altLang="en-US" sz="1600" dirty="0" smtClean="0"/>
                        <a:t>割り振られた日</a:t>
                      </a:r>
                      <a:endParaRPr kumimoji="1" lang="ja-JP" altLang="en-US" sz="1600" dirty="0"/>
                    </a:p>
                  </a:txBody>
                  <a:tcPr/>
                </a:tc>
                <a:tc hMerge="1">
                  <a:txBody>
                    <a:bodyPr/>
                    <a:lstStyle/>
                    <a:p>
                      <a:endParaRPr kumimoji="1" lang="ja-JP" altLang="en-US"/>
                    </a:p>
                  </a:txBody>
                  <a:tcPr/>
                </a:tc>
              </a:tr>
              <a:tr h="1138016">
                <a:tc>
                  <a:txBody>
                    <a:bodyPr/>
                    <a:lstStyle/>
                    <a:p>
                      <a:r>
                        <a:rPr kumimoji="1" lang="ja-JP" altLang="en-US" dirty="0" smtClean="0"/>
                        <a:t>勤務時間すべてを勤務した場合</a:t>
                      </a:r>
                      <a:endParaRPr kumimoji="1" lang="ja-JP" altLang="en-US" dirty="0"/>
                    </a:p>
                  </a:txBody>
                  <a:tcPr/>
                </a:tc>
                <a:tc>
                  <a:txBody>
                    <a:bodyPr/>
                    <a:lstStyle/>
                    <a:p>
                      <a:r>
                        <a:rPr kumimoji="1" lang="ja-JP" altLang="en-US" sz="1600" dirty="0" smtClean="0"/>
                        <a:t>代休日の指定することができる。</a:t>
                      </a:r>
                      <a:endParaRPr kumimoji="1" lang="ja-JP"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代休日の指定することができる。</a:t>
                      </a:r>
                      <a:endParaRPr kumimoji="1" lang="en-US" altLang="ja-JP"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または</a:t>
                      </a:r>
                      <a:endParaRPr kumimoji="1" lang="en-US" altLang="ja-JP"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時間外勤務命令</a:t>
                      </a:r>
                      <a:endParaRPr kumimoji="1" lang="en-US" altLang="ja-JP"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（休日勤務手当</a:t>
                      </a:r>
                      <a:r>
                        <a:rPr kumimoji="1" lang="en-US" altLang="ja-JP" sz="1600" dirty="0" smtClean="0"/>
                        <a:t>135/100</a:t>
                      </a:r>
                      <a:r>
                        <a:rPr kumimoji="1" lang="ja-JP" altLang="en-US" sz="1600" dirty="0" smtClean="0"/>
                        <a:t>を支給）</a:t>
                      </a:r>
                    </a:p>
                    <a:p>
                      <a:endParaRPr kumimoji="1" lang="ja-JP" altLang="en-US" sz="1600" dirty="0"/>
                    </a:p>
                  </a:txBody>
                  <a:tcPr/>
                </a:tc>
              </a:tr>
              <a:tr h="1030705">
                <a:tc>
                  <a:txBody>
                    <a:bodyPr/>
                    <a:lstStyle/>
                    <a:p>
                      <a:r>
                        <a:rPr kumimoji="1" lang="ja-JP" altLang="en-US" dirty="0" smtClean="0"/>
                        <a:t>時間単位で勤務を命じた場合</a:t>
                      </a:r>
                      <a:endParaRPr kumimoji="1" lang="ja-JP" altLang="en-US" dirty="0"/>
                    </a:p>
                  </a:txBody>
                  <a:tcPr/>
                </a:tc>
                <a:tc>
                  <a:txBody>
                    <a:bodyPr/>
                    <a:lstStyle/>
                    <a:p>
                      <a:r>
                        <a:rPr kumimoji="1" lang="ja-JP" altLang="en-US" sz="1600" dirty="0" smtClean="0"/>
                        <a:t>代休日を指定することはできない。</a:t>
                      </a:r>
                      <a:endParaRPr kumimoji="1" lang="en-US" altLang="ja-JP" sz="1600" dirty="0" smtClean="0"/>
                    </a:p>
                    <a:p>
                      <a:r>
                        <a:rPr kumimoji="1" lang="ja-JP" altLang="en-US" sz="1600" dirty="0" smtClean="0"/>
                        <a:t>時間外勤務命令</a:t>
                      </a:r>
                      <a:endParaRPr kumimoji="1" lang="en-US" altLang="ja-JP" sz="1600" dirty="0" smtClean="0"/>
                    </a:p>
                    <a:p>
                      <a:r>
                        <a:rPr kumimoji="1" lang="ja-JP" altLang="en-US" sz="1600" dirty="0" smtClean="0"/>
                        <a:t>（休日勤務手当の支給なし）　</a:t>
                      </a:r>
                      <a:endParaRPr kumimoji="1" lang="en-US" altLang="ja-JP" sz="1600" dirty="0" smtClean="0"/>
                    </a:p>
                    <a:p>
                      <a:endParaRPr kumimoji="1" lang="en-US" altLang="ja-JP" sz="1600" dirty="0" smtClean="0"/>
                    </a:p>
                    <a:p>
                      <a:r>
                        <a:rPr kumimoji="1" lang="en-US" altLang="ja-JP" sz="1600" b="1" dirty="0" smtClean="0">
                          <a:solidFill>
                            <a:srgbClr val="FF0000"/>
                          </a:solidFill>
                        </a:rPr>
                        <a:t>※</a:t>
                      </a:r>
                      <a:r>
                        <a:rPr kumimoji="1" lang="ja-JP" altLang="en-US" sz="1600" b="1" dirty="0" smtClean="0">
                          <a:solidFill>
                            <a:srgbClr val="FF0000"/>
                          </a:solidFill>
                        </a:rPr>
                        <a:t>注意　教員に対し時間外勤務を命ずることができる場合</a:t>
                      </a:r>
                      <a:endParaRPr kumimoji="1" lang="ja-JP" altLang="en-US" sz="1600" b="1" dirty="0">
                        <a:solidFill>
                          <a:srgbClr val="FF0000"/>
                        </a:solidFill>
                      </a:endParaRPr>
                    </a:p>
                  </a:txBody>
                  <a:tcPr/>
                </a:tc>
                <a:tc>
                  <a:txBody>
                    <a:bodyPr/>
                    <a:lstStyle/>
                    <a:p>
                      <a:r>
                        <a:rPr kumimoji="1" lang="ja-JP" altLang="en-US" sz="1600" dirty="0" smtClean="0"/>
                        <a:t>代休日を指定することはできない。</a:t>
                      </a:r>
                      <a:endParaRPr kumimoji="1" lang="en-US" altLang="ja-JP"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時間外勤務命令</a:t>
                      </a:r>
                      <a:endParaRPr kumimoji="1" lang="en-US" altLang="ja-JP"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（休日勤務手当</a:t>
                      </a:r>
                      <a:r>
                        <a:rPr kumimoji="1" lang="en-US" altLang="ja-JP" sz="1600" dirty="0" smtClean="0"/>
                        <a:t>135/100</a:t>
                      </a:r>
                      <a:r>
                        <a:rPr kumimoji="1" lang="ja-JP" altLang="en-US" sz="1600" dirty="0" smtClean="0"/>
                        <a:t>を支給）</a:t>
                      </a:r>
                    </a:p>
                  </a:txBody>
                  <a:tcPr/>
                </a:tc>
              </a:tr>
            </a:tbl>
          </a:graphicData>
        </a:graphic>
      </p:graphicFrame>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18</a:t>
            </a:fld>
            <a:endParaRPr lang="en-US" altLang="ja-JP"/>
          </a:p>
        </p:txBody>
      </p:sp>
    </p:spTree>
    <p:extLst>
      <p:ext uri="{BB962C8B-B14F-4D97-AF65-F5344CB8AC3E}">
        <p14:creationId xmlns:p14="http://schemas.microsoft.com/office/powerpoint/2010/main" val="21412971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勤務について（超勤４項目）</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323528" y="1916832"/>
            <a:ext cx="8712968"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en-US" altLang="ja-JP" sz="2800" kern="0" dirty="0"/>
              <a:t>【</a:t>
            </a:r>
            <a:r>
              <a:rPr lang="ja-JP" altLang="en-US" sz="2800" kern="0" dirty="0" smtClean="0"/>
              <a:t>教員の勤務についての特殊な仕組み</a:t>
            </a:r>
            <a:r>
              <a:rPr lang="en-US" altLang="ja-JP" sz="2800" kern="0" dirty="0" smtClean="0"/>
              <a:t>】</a:t>
            </a:r>
          </a:p>
          <a:p>
            <a:endParaRPr lang="en-US" altLang="ja-JP" sz="2800" kern="0" dirty="0"/>
          </a:p>
          <a:p>
            <a:r>
              <a:rPr lang="ja-JP" altLang="en-US" sz="2600" dirty="0" smtClean="0"/>
              <a:t>○公立</a:t>
            </a:r>
            <a:r>
              <a:rPr lang="ja-JP" altLang="en-US" sz="2600" dirty="0"/>
              <a:t>の義務教育諸学校等の教育職員の給与等に関する特別</a:t>
            </a:r>
            <a:r>
              <a:rPr lang="ja-JP" altLang="en-US" sz="2600" dirty="0" smtClean="0"/>
              <a:t>措置法</a:t>
            </a:r>
            <a:endParaRPr lang="en-US" altLang="ja-JP" sz="2600" dirty="0" smtClean="0"/>
          </a:p>
          <a:p>
            <a:endParaRPr lang="en-US" altLang="ja-JP" sz="2600" dirty="0" smtClean="0"/>
          </a:p>
          <a:p>
            <a:r>
              <a:rPr lang="ja-JP" altLang="en-US" sz="2600" dirty="0"/>
              <a:t>○公立の義務教育諸学校等の教育職員を正規の勤務時間を超えて勤務させる場合等の基準を定める</a:t>
            </a:r>
            <a:r>
              <a:rPr lang="ja-JP" altLang="en-US" sz="2600" dirty="0" smtClean="0"/>
              <a:t>政令</a:t>
            </a:r>
            <a:endParaRPr lang="en-US" altLang="ja-JP" sz="2600" dirty="0" smtClean="0"/>
          </a:p>
          <a:p>
            <a:endParaRPr lang="ja-JP" altLang="en-US" sz="2600" dirty="0"/>
          </a:p>
          <a:p>
            <a:r>
              <a:rPr lang="ja-JP" altLang="en-US" sz="2600" dirty="0"/>
              <a:t>○公立学校の教育職員の給与その他の勤務条件の特別措置に関する条例 </a:t>
            </a:r>
            <a:br>
              <a:rPr lang="ja-JP" altLang="en-US" sz="2600" dirty="0"/>
            </a:br>
            <a:endParaRPr lang="ja-JP" altLang="en-US" sz="2600" kern="0" dirty="0" smtClean="0"/>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19</a:t>
            </a:fld>
            <a:endParaRPr lang="en-US" altLang="ja-JP"/>
          </a:p>
        </p:txBody>
      </p:sp>
    </p:spTree>
    <p:extLst>
      <p:ext uri="{BB962C8B-B14F-4D97-AF65-F5344CB8AC3E}">
        <p14:creationId xmlns:p14="http://schemas.microsoft.com/office/powerpoint/2010/main" val="2884111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服務</a:t>
            </a:r>
            <a:r>
              <a:rPr lang="ja-JP" altLang="en-US" dirty="0">
                <a:latin typeface="HGP創英角ﾎﾟｯﾌﾟ体" panose="040B0A00000000000000" pitchFamily="50" charset="-128"/>
                <a:ea typeface="HGP創英角ﾎﾟｯﾌﾟ体" panose="040B0A00000000000000" pitchFamily="50" charset="-128"/>
              </a:rPr>
              <a:t>と</a:t>
            </a:r>
            <a:r>
              <a:rPr lang="ja-JP" altLang="en-US" dirty="0" smtClean="0">
                <a:latin typeface="HGP創英角ﾎﾟｯﾌﾟ体" panose="040B0A00000000000000" pitchFamily="50" charset="-128"/>
                <a:ea typeface="HGP創英角ﾎﾟｯﾌﾟ体" panose="040B0A00000000000000" pitchFamily="50" charset="-128"/>
              </a:rPr>
              <a:t>は？</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正方形/長方形 5"/>
          <p:cNvSpPr/>
          <p:nvPr/>
        </p:nvSpPr>
        <p:spPr>
          <a:xfrm>
            <a:off x="457200" y="2204864"/>
            <a:ext cx="8363272" cy="2308324"/>
          </a:xfrm>
          <a:prstGeom prst="rect">
            <a:avLst/>
          </a:prstGeom>
        </p:spPr>
        <p:txBody>
          <a:bodyPr wrap="square">
            <a:spAutoFit/>
          </a:bodyPr>
          <a:lstStyle/>
          <a:p>
            <a:pPr>
              <a:spcBef>
                <a:spcPct val="0"/>
              </a:spcBef>
            </a:pPr>
            <a:r>
              <a:rPr kumimoji="0" lang="ja-JP" altLang="en-US" sz="48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公務員としての地位に基づき、職務上又は、職務外において課せられる規律に服する義務</a:t>
            </a: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a:t>
            </a:fld>
            <a:endParaRPr lang="en-US" altLang="ja-JP"/>
          </a:p>
        </p:txBody>
      </p:sp>
    </p:spTree>
    <p:extLst>
      <p:ext uri="{BB962C8B-B14F-4D97-AF65-F5344CB8AC3E}">
        <p14:creationId xmlns:p14="http://schemas.microsoft.com/office/powerpoint/2010/main" val="672546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勤務について（超勤４項目）</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323528" y="1412776"/>
            <a:ext cx="871296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600" b="1" dirty="0" smtClean="0"/>
              <a:t>○公立</a:t>
            </a:r>
            <a:r>
              <a:rPr lang="ja-JP" altLang="en-US" sz="2600" b="1" dirty="0"/>
              <a:t>の義務教育諸学校等の教育職員の給与等に関する特別</a:t>
            </a:r>
            <a:r>
              <a:rPr lang="ja-JP" altLang="en-US" sz="2600" b="1" dirty="0" smtClean="0"/>
              <a:t>措置法</a:t>
            </a:r>
            <a:endParaRPr lang="en-US" altLang="ja-JP" sz="2600" b="1" dirty="0" smtClean="0"/>
          </a:p>
          <a:p>
            <a:endParaRPr lang="en-US" altLang="ja-JP" sz="2600" b="1" dirty="0" smtClean="0"/>
          </a:p>
          <a:p>
            <a:r>
              <a:rPr lang="ja-JP" altLang="en-US" sz="2400" dirty="0" smtClean="0">
                <a:latin typeface="ＭＳ 明朝" panose="02020609040205080304" pitchFamily="17" charset="-128"/>
                <a:ea typeface="ＭＳ 明朝" panose="02020609040205080304" pitchFamily="17" charset="-128"/>
              </a:rPr>
              <a:t>（教育職員の正規の勤務時間を超える勤務等） </a:t>
            </a:r>
          </a:p>
          <a:p>
            <a:r>
              <a:rPr lang="ja-JP" altLang="en-US" sz="2400" dirty="0" smtClean="0">
                <a:latin typeface="ＭＳ 明朝" panose="02020609040205080304" pitchFamily="17" charset="-128"/>
                <a:ea typeface="ＭＳ 明朝" panose="02020609040205080304" pitchFamily="17" charset="-128"/>
              </a:rPr>
              <a:t>第六条 　</a:t>
            </a:r>
            <a:r>
              <a:rPr lang="ja-JP" altLang="en-US" sz="2400" b="1" u="sng" dirty="0" smtClean="0">
                <a:latin typeface="+mn-ea"/>
                <a:ea typeface="+mn-ea"/>
              </a:rPr>
              <a:t>教育職員</a:t>
            </a:r>
            <a:r>
              <a:rPr lang="ja-JP" altLang="en-US" sz="2400" dirty="0" smtClean="0">
                <a:latin typeface="ＭＳ 明朝" panose="02020609040205080304" pitchFamily="17" charset="-128"/>
                <a:ea typeface="ＭＳ 明朝" panose="02020609040205080304" pitchFamily="17" charset="-128"/>
              </a:rPr>
              <a:t>（管理職手当を受ける者を除く。以下この条において同じ。）</a:t>
            </a:r>
            <a:r>
              <a:rPr lang="ja-JP" altLang="en-US" sz="2400" b="1" u="sng" dirty="0" smtClean="0">
                <a:latin typeface="+mn-ea"/>
                <a:ea typeface="+mn-ea"/>
              </a:rPr>
              <a:t>を正規の勤務時間</a:t>
            </a:r>
            <a:r>
              <a:rPr lang="ja-JP" altLang="en-US" sz="2400" dirty="0" smtClean="0">
                <a:latin typeface="ＭＳ 明朝" panose="02020609040205080304" pitchFamily="17" charset="-128"/>
                <a:ea typeface="ＭＳ 明朝" panose="02020609040205080304" pitchFamily="17" charset="-128"/>
              </a:rPr>
              <a:t>（一般職の職員の勤務時間、休暇等に関する法律 （平成六年法律第三十三号）第五条 から第八条 まで、第十一条及び第十二条の規定に相当する条例の規定による勤務時間をいう。第三項において同じ。）</a:t>
            </a:r>
            <a:r>
              <a:rPr lang="ja-JP" altLang="en-US" sz="2400" b="1" u="sng" dirty="0" smtClean="0">
                <a:latin typeface="+mn-ea"/>
                <a:ea typeface="+mn-ea"/>
              </a:rPr>
              <a:t>を超えて勤務させる場合は、政令で定める基準に従い条例で定める場合に限るものとする</a:t>
            </a:r>
            <a:r>
              <a:rPr lang="ja-JP" altLang="en-US" sz="1800" b="1" u="sng" dirty="0" smtClean="0">
                <a:latin typeface="+mn-ea"/>
                <a:ea typeface="+mn-ea"/>
              </a:rPr>
              <a:t>。 </a:t>
            </a:r>
            <a:endParaRPr lang="ja-JP" altLang="en-US" sz="1800" b="1" u="sng" dirty="0">
              <a:latin typeface="+mn-ea"/>
              <a:ea typeface="+mn-ea"/>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20</a:t>
            </a:fld>
            <a:endParaRPr lang="en-US" altLang="ja-JP"/>
          </a:p>
        </p:txBody>
      </p:sp>
    </p:spTree>
    <p:extLst>
      <p:ext uri="{BB962C8B-B14F-4D97-AF65-F5344CB8AC3E}">
        <p14:creationId xmlns:p14="http://schemas.microsoft.com/office/powerpoint/2010/main" val="21161677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勤務について（超勤４項目）</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323528" y="1412776"/>
            <a:ext cx="8712968"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600" b="1" dirty="0" smtClean="0"/>
              <a:t>○公立</a:t>
            </a:r>
            <a:r>
              <a:rPr lang="ja-JP" altLang="en-US" sz="2600" b="1" dirty="0"/>
              <a:t>の義務教育諸学校等の教育職員の給与等に関する特別</a:t>
            </a:r>
            <a:r>
              <a:rPr lang="ja-JP" altLang="en-US" sz="2600" b="1" dirty="0" smtClean="0"/>
              <a:t>措置法</a:t>
            </a:r>
            <a:endParaRPr lang="en-US" altLang="ja-JP" sz="2600" b="1" dirty="0" smtClean="0"/>
          </a:p>
          <a:p>
            <a:endParaRPr lang="en-US" altLang="ja-JP" sz="2600" b="1" dirty="0" smtClean="0"/>
          </a:p>
          <a:p>
            <a:r>
              <a:rPr lang="ja-JP" altLang="en-US" sz="2600" b="1" dirty="0" smtClean="0">
                <a:latin typeface="ＭＳ Ｐ明朝" panose="02020600040205080304" pitchFamily="18" charset="-128"/>
                <a:ea typeface="ＭＳ Ｐ明朝" panose="02020600040205080304" pitchFamily="18" charset="-128"/>
              </a:rPr>
              <a:t>３ </a:t>
            </a:r>
            <a:r>
              <a:rPr lang="ja-JP" altLang="en-US" sz="2600" b="1" dirty="0">
                <a:latin typeface="ＭＳ Ｐ明朝" panose="02020600040205080304" pitchFamily="18" charset="-128"/>
                <a:ea typeface="ＭＳ Ｐ明朝" panose="02020600040205080304" pitchFamily="18" charset="-128"/>
              </a:rPr>
              <a:t>　第一項の規定は、次に掲げる日において教育職員を正規の勤務時間中に勤務させる場合について準用する。 </a:t>
            </a:r>
          </a:p>
          <a:p>
            <a:r>
              <a:rPr lang="ja-JP" altLang="en-US" sz="2600" b="1" dirty="0">
                <a:latin typeface="ＭＳ Ｐ明朝" panose="02020600040205080304" pitchFamily="18" charset="-128"/>
                <a:ea typeface="ＭＳ Ｐ明朝" panose="02020600040205080304" pitchFamily="18" charset="-128"/>
              </a:rPr>
              <a:t>一 　一般職の職員の勤務時間、休暇等に関する法律第十四条 に規定する</a:t>
            </a:r>
            <a:r>
              <a:rPr lang="ja-JP" altLang="en-US" sz="2600" b="1" u="sng" dirty="0">
                <a:latin typeface="+mn-ea"/>
                <a:ea typeface="+mn-ea"/>
              </a:rPr>
              <a:t>祝日法による休日及び年末年始の休日に相当する日 </a:t>
            </a:r>
          </a:p>
          <a:p>
            <a:endParaRPr lang="en-US" altLang="ja-JP" sz="2600" b="1" dirty="0" smtClean="0"/>
          </a:p>
          <a:p>
            <a:pPr marL="285750" indent="-285750">
              <a:buFont typeface="Wingdings" panose="05000000000000000000" pitchFamily="2" charset="2"/>
              <a:buChar char="Ø"/>
            </a:pPr>
            <a:r>
              <a:rPr lang="ja-JP" altLang="en-US" sz="2000" dirty="0" smtClean="0">
                <a:latin typeface="+mn-ea"/>
                <a:ea typeface="+mn-ea"/>
              </a:rPr>
              <a:t>この規程により、教員を休日に勤務させることができるのは、時間外勤務の場合と同様、「超勤４項目」の場合であって臨時または緊急のやむを得ない必要があるとき限られています。</a:t>
            </a:r>
            <a:endParaRPr lang="ja-JP" altLang="en-US" sz="2000" dirty="0">
              <a:latin typeface="+mn-ea"/>
              <a:ea typeface="+mn-ea"/>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21</a:t>
            </a:fld>
            <a:endParaRPr lang="en-US" altLang="ja-JP"/>
          </a:p>
        </p:txBody>
      </p:sp>
    </p:spTree>
    <p:extLst>
      <p:ext uri="{BB962C8B-B14F-4D97-AF65-F5344CB8AC3E}">
        <p14:creationId xmlns:p14="http://schemas.microsoft.com/office/powerpoint/2010/main" val="24624551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勤務について（超勤４項目）</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539552" y="1412776"/>
            <a:ext cx="8208912"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600" b="1" dirty="0" smtClean="0"/>
              <a:t>実際</a:t>
            </a:r>
            <a:r>
              <a:rPr lang="ja-JP" altLang="en-US" sz="2600" b="1" dirty="0"/>
              <a:t>には</a:t>
            </a:r>
            <a:r>
              <a:rPr lang="ja-JP" altLang="en-US" sz="2600" b="1" dirty="0" smtClean="0"/>
              <a:t>、</a:t>
            </a:r>
            <a:endParaRPr lang="en-US" altLang="ja-JP" sz="2600" b="1" dirty="0" smtClean="0"/>
          </a:p>
          <a:p>
            <a:endParaRPr lang="en-US" altLang="ja-JP" sz="2600" b="1" dirty="0">
              <a:latin typeface="+mn-ea"/>
              <a:ea typeface="+mn-ea"/>
            </a:endParaRPr>
          </a:p>
          <a:p>
            <a:r>
              <a:rPr lang="ja-JP" altLang="en-US" sz="2600" dirty="0" smtClean="0">
                <a:latin typeface="+mn-ea"/>
                <a:ea typeface="+mn-ea"/>
              </a:rPr>
              <a:t>○平成</a:t>
            </a:r>
            <a:r>
              <a:rPr lang="en-US" altLang="ja-JP" sz="2600" dirty="0" smtClean="0">
                <a:latin typeface="+mn-ea"/>
                <a:ea typeface="+mn-ea"/>
              </a:rPr>
              <a:t>11</a:t>
            </a:r>
            <a:r>
              <a:rPr lang="ja-JP" altLang="en-US" sz="2600" dirty="0" smtClean="0">
                <a:latin typeface="+mn-ea"/>
                <a:ea typeface="+mn-ea"/>
              </a:rPr>
              <a:t>年</a:t>
            </a:r>
            <a:r>
              <a:rPr lang="en-US" altLang="ja-JP" sz="2600" dirty="0" smtClean="0">
                <a:latin typeface="+mn-ea"/>
                <a:ea typeface="+mn-ea"/>
              </a:rPr>
              <a:t>9</a:t>
            </a:r>
            <a:r>
              <a:rPr lang="ja-JP" altLang="en-US" sz="2600" dirty="0" smtClean="0">
                <a:latin typeface="+mn-ea"/>
                <a:ea typeface="+mn-ea"/>
              </a:rPr>
              <a:t>月</a:t>
            </a:r>
            <a:r>
              <a:rPr lang="en-US" altLang="ja-JP" sz="2600" dirty="0" smtClean="0">
                <a:latin typeface="+mn-ea"/>
                <a:ea typeface="+mn-ea"/>
              </a:rPr>
              <a:t>22</a:t>
            </a:r>
            <a:r>
              <a:rPr lang="ja-JP" altLang="en-US" sz="2600" dirty="0" smtClean="0">
                <a:latin typeface="+mn-ea"/>
                <a:ea typeface="+mn-ea"/>
              </a:rPr>
              <a:t>日付け１１教職第２９９号</a:t>
            </a:r>
            <a:endParaRPr lang="en-US" altLang="ja-JP" sz="2600" dirty="0" smtClean="0">
              <a:latin typeface="+mn-ea"/>
              <a:ea typeface="+mn-ea"/>
            </a:endParaRPr>
          </a:p>
          <a:p>
            <a:r>
              <a:rPr lang="ja-JP" altLang="en-US" sz="2600" dirty="0">
                <a:latin typeface="+mn-ea"/>
                <a:ea typeface="+mn-ea"/>
              </a:rPr>
              <a:t>　</a:t>
            </a:r>
            <a:r>
              <a:rPr lang="en-US" altLang="ja-JP" sz="2600" dirty="0" smtClean="0">
                <a:latin typeface="+mn-ea"/>
                <a:ea typeface="+mn-ea"/>
              </a:rPr>
              <a:t>『</a:t>
            </a:r>
            <a:r>
              <a:rPr lang="ja-JP" altLang="en-US" sz="2600" dirty="0" smtClean="0">
                <a:latin typeface="+mn-ea"/>
                <a:ea typeface="+mn-ea"/>
              </a:rPr>
              <a:t>「公立学校の教育職員の給与その他の勤務条件の特別措置に関する条例について（通知）」の一部改正について（通知）</a:t>
            </a:r>
            <a:r>
              <a:rPr lang="en-US" altLang="ja-JP" sz="2600" dirty="0" smtClean="0">
                <a:latin typeface="+mn-ea"/>
                <a:ea typeface="+mn-ea"/>
              </a:rPr>
              <a:t>』</a:t>
            </a:r>
          </a:p>
          <a:p>
            <a:endParaRPr lang="en-US" altLang="ja-JP" sz="2600" dirty="0">
              <a:latin typeface="+mn-ea"/>
              <a:ea typeface="+mn-ea"/>
            </a:endParaRPr>
          </a:p>
          <a:p>
            <a:r>
              <a:rPr lang="ja-JP" altLang="en-US" sz="2600" dirty="0" smtClean="0">
                <a:latin typeface="+mn-ea"/>
                <a:ea typeface="+mn-ea"/>
              </a:rPr>
              <a:t>をみてみましょう。</a:t>
            </a:r>
            <a:endParaRPr lang="en-US" altLang="ja-JP" sz="2600" dirty="0" smtClean="0">
              <a:latin typeface="+mn-ea"/>
              <a:ea typeface="+mn-ea"/>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22</a:t>
            </a:fld>
            <a:endParaRPr lang="en-US" altLang="ja-JP"/>
          </a:p>
        </p:txBody>
      </p:sp>
    </p:spTree>
    <p:extLst>
      <p:ext uri="{BB962C8B-B14F-4D97-AF65-F5344CB8AC3E}">
        <p14:creationId xmlns:p14="http://schemas.microsoft.com/office/powerpoint/2010/main" val="10457291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勤務について（休日のおまけ）</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539552" y="1412776"/>
            <a:ext cx="8208912"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600" dirty="0" smtClean="0">
                <a:latin typeface="+mn-ea"/>
                <a:ea typeface="+mn-ea"/>
              </a:rPr>
              <a:t>○週休日と祝日が重なった場合は？</a:t>
            </a:r>
            <a:endParaRPr lang="en-US" altLang="ja-JP" sz="2600" dirty="0" smtClean="0">
              <a:latin typeface="+mn-ea"/>
              <a:ea typeface="+mn-ea"/>
            </a:endParaRPr>
          </a:p>
          <a:p>
            <a:endParaRPr lang="en-US" altLang="ja-JP" sz="2600" dirty="0">
              <a:latin typeface="+mn-ea"/>
              <a:ea typeface="+mn-ea"/>
            </a:endParaRPr>
          </a:p>
          <a:p>
            <a:r>
              <a:rPr lang="ja-JP" altLang="en-US" sz="2600" b="1" u="sng" dirty="0" smtClean="0">
                <a:latin typeface="+mn-ea"/>
                <a:ea typeface="+mn-ea"/>
              </a:rPr>
              <a:t>「週休日として扱う」</a:t>
            </a:r>
            <a:endParaRPr lang="en-US" altLang="ja-JP" sz="2600" b="1" u="sng" dirty="0" smtClean="0">
              <a:latin typeface="+mn-ea"/>
              <a:ea typeface="+mn-ea"/>
            </a:endParaRPr>
          </a:p>
          <a:p>
            <a:endParaRPr lang="en-US" altLang="ja-JP" sz="2600" b="1" u="sng" dirty="0">
              <a:latin typeface="+mn-ea"/>
              <a:ea typeface="+mn-ea"/>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23</a:t>
            </a:fld>
            <a:endParaRPr lang="en-US" altLang="ja-JP"/>
          </a:p>
        </p:txBody>
      </p:sp>
    </p:spTree>
    <p:extLst>
      <p:ext uri="{BB962C8B-B14F-4D97-AF65-F5344CB8AC3E}">
        <p14:creationId xmlns:p14="http://schemas.microsoft.com/office/powerpoint/2010/main" val="1918956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勤務について（休日のおまけ）</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6" name="タイトル 1"/>
          <p:cNvSpPr txBox="1">
            <a:spLocks/>
          </p:cNvSpPr>
          <p:nvPr/>
        </p:nvSpPr>
        <p:spPr bwMode="auto">
          <a:xfrm>
            <a:off x="539552" y="1412776"/>
            <a:ext cx="8208912"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kumimoji="1" sz="3200">
                <a:solidFill>
                  <a:schemeClr val="bg1"/>
                </a:solidFill>
                <a:latin typeface="+mj-lt"/>
                <a:ea typeface="+mj-ea"/>
                <a:cs typeface="+mj-cs"/>
              </a:defRPr>
            </a:lvl1pPr>
            <a:lvl2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2pPr>
            <a:lvl3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3pPr>
            <a:lvl4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4pPr>
            <a:lvl5pPr algn="l" rtl="0" eaLnBrk="1" fontAlgn="base" hangingPunct="1">
              <a:spcBef>
                <a:spcPct val="0"/>
              </a:spcBef>
              <a:spcAft>
                <a:spcPct val="0"/>
              </a:spcAft>
              <a:defRPr kumimoji="1" sz="3200">
                <a:solidFill>
                  <a:schemeClr val="bg1"/>
                </a:solidFill>
                <a:latin typeface="ＭＳ Ｐゴシック" charset="-128"/>
                <a:ea typeface="ＭＳ Ｐゴシック" charset="-128"/>
              </a:defRPr>
            </a:lvl5pPr>
            <a:lvl6pPr marL="4572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6pPr>
            <a:lvl7pPr marL="9144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7pPr>
            <a:lvl8pPr marL="13716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8pPr>
            <a:lvl9pPr marL="1828800" algn="l" rtl="0" eaLnBrk="1" fontAlgn="base" hangingPunct="1">
              <a:spcBef>
                <a:spcPct val="0"/>
              </a:spcBef>
              <a:spcAft>
                <a:spcPct val="0"/>
              </a:spcAft>
              <a:defRPr kumimoji="1" sz="3200">
                <a:solidFill>
                  <a:schemeClr val="bg1"/>
                </a:solidFill>
                <a:latin typeface="ＭＳ Ｐゴシック" charset="-128"/>
                <a:ea typeface="ＭＳ Ｐゴシック" charset="-128"/>
              </a:defRPr>
            </a:lvl9pPr>
          </a:lstStyle>
          <a:p>
            <a:r>
              <a:rPr lang="ja-JP" altLang="en-US" sz="2600" dirty="0" smtClean="0">
                <a:latin typeface="+mn-ea"/>
                <a:ea typeface="+mn-ea"/>
              </a:rPr>
              <a:t>○週休日と祝日が重なった日に週休日の振替を行った場合振替後は依然として祝日ですが、その場合代休日も指定できますか？</a:t>
            </a:r>
            <a:endParaRPr lang="en-US" altLang="ja-JP" sz="2600" dirty="0" smtClean="0">
              <a:latin typeface="+mn-ea"/>
              <a:ea typeface="+mn-ea"/>
            </a:endParaRPr>
          </a:p>
          <a:p>
            <a:endParaRPr lang="en-US" altLang="ja-JP" sz="2600" dirty="0">
              <a:latin typeface="+mn-ea"/>
              <a:ea typeface="+mn-ea"/>
            </a:endParaRPr>
          </a:p>
          <a:p>
            <a:r>
              <a:rPr lang="ja-JP" altLang="en-US" sz="2600" dirty="0">
                <a:latin typeface="+mn-ea"/>
                <a:ea typeface="+mn-ea"/>
              </a:rPr>
              <a:t>　</a:t>
            </a:r>
            <a:r>
              <a:rPr lang="ja-JP" altLang="en-US" sz="2600" dirty="0" smtClean="0">
                <a:latin typeface="+mn-ea"/>
                <a:ea typeface="+mn-ea"/>
              </a:rPr>
              <a:t>給与制度上は、休日勤務手当（</a:t>
            </a:r>
            <a:r>
              <a:rPr lang="en-US" altLang="ja-JP" sz="2600" dirty="0" smtClean="0">
                <a:latin typeface="+mn-ea"/>
                <a:ea typeface="+mn-ea"/>
              </a:rPr>
              <a:t>135/100</a:t>
            </a:r>
            <a:r>
              <a:rPr lang="ja-JP" altLang="en-US" sz="2600" dirty="0" smtClean="0">
                <a:latin typeface="+mn-ea"/>
                <a:ea typeface="+mn-ea"/>
              </a:rPr>
              <a:t>）が支給されるが</a:t>
            </a:r>
            <a:r>
              <a:rPr lang="en-US" altLang="ja-JP" sz="2600" dirty="0" smtClean="0">
                <a:latin typeface="+mn-ea"/>
                <a:ea typeface="+mn-ea"/>
              </a:rPr>
              <a:t>…</a:t>
            </a:r>
            <a:endParaRPr lang="en-US" altLang="ja-JP" sz="2600" dirty="0">
              <a:latin typeface="+mn-ea"/>
              <a:ea typeface="+mn-ea"/>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24</a:t>
            </a:fld>
            <a:endParaRPr lang="en-US" altLang="ja-JP"/>
          </a:p>
        </p:txBody>
      </p:sp>
    </p:spTree>
    <p:extLst>
      <p:ext uri="{BB962C8B-B14F-4D97-AF65-F5344CB8AC3E}">
        <p14:creationId xmlns:p14="http://schemas.microsoft.com/office/powerpoint/2010/main" val="2686643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idx="1"/>
          </p:nvPr>
        </p:nvSpPr>
        <p:spPr>
          <a:xfrm>
            <a:off x="457200" y="2204863"/>
            <a:ext cx="8229600" cy="3921299"/>
          </a:xfrm>
        </p:spPr>
        <p:txBody>
          <a:bodyPr/>
          <a:lstStyle/>
          <a:p>
            <a:pPr marL="0" indent="0" algn="ctr">
              <a:buNone/>
            </a:pPr>
            <a:r>
              <a:rPr lang="ja-JP" altLang="en-US" sz="5400" dirty="0" smtClean="0"/>
              <a:t>続いて休暇です。</a:t>
            </a:r>
          </a:p>
        </p:txBody>
      </p:sp>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184" y="3717032"/>
            <a:ext cx="2592288" cy="2352405"/>
          </a:xfrm>
          <a:prstGeom prst="rect">
            <a:avLst/>
          </a:prstGeom>
        </p:spPr>
      </p:pic>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25</a:t>
            </a:fld>
            <a:endParaRPr lang="en-US" altLang="ja-JP"/>
          </a:p>
        </p:txBody>
      </p:sp>
    </p:spTree>
    <p:extLst>
      <p:ext uri="{BB962C8B-B14F-4D97-AF65-F5344CB8AC3E}">
        <p14:creationId xmlns:p14="http://schemas.microsoft.com/office/powerpoint/2010/main" val="27040322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服務</a:t>
            </a:r>
            <a:r>
              <a:rPr lang="ja-JP" altLang="en-US" dirty="0">
                <a:latin typeface="HGP創英角ﾎﾟｯﾌﾟ体" panose="040B0A00000000000000" pitchFamily="50" charset="-128"/>
                <a:ea typeface="HGP創英角ﾎﾟｯﾌﾟ体" panose="040B0A00000000000000" pitchFamily="50" charset="-128"/>
              </a:rPr>
              <a:t>と</a:t>
            </a:r>
            <a:r>
              <a:rPr lang="ja-JP" altLang="en-US" dirty="0" smtClean="0">
                <a:latin typeface="HGP創英角ﾎﾟｯﾌﾟ体" panose="040B0A00000000000000" pitchFamily="50" charset="-128"/>
                <a:ea typeface="HGP創英角ﾎﾟｯﾌﾟ体" panose="040B0A00000000000000" pitchFamily="50" charset="-128"/>
              </a:rPr>
              <a:t>は？</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4" name="正方形/長方形 3"/>
          <p:cNvSpPr/>
          <p:nvPr/>
        </p:nvSpPr>
        <p:spPr>
          <a:xfrm>
            <a:off x="457200" y="1916832"/>
            <a:ext cx="8363272" cy="3970318"/>
          </a:xfrm>
          <a:prstGeom prst="rect">
            <a:avLst/>
          </a:prstGeom>
          <a:ln w="38100">
            <a:solidFill>
              <a:schemeClr val="bg1"/>
            </a:solidFill>
          </a:ln>
        </p:spPr>
        <p:txBody>
          <a:bodyPr wrap="square">
            <a:spAutoFit/>
          </a:bodyPr>
          <a:lstStyle/>
          <a:p>
            <a:pPr>
              <a:spcBef>
                <a:spcPct val="0"/>
              </a:spcBef>
            </a:pPr>
            <a:endParaRPr kumimoji="0" lang="en-US" altLang="ja-JP" sz="3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r>
              <a:rPr kumimoji="0" lang="ja-JP" altLang="en-US" sz="36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r>
              <a:rPr kumimoji="0" lang="ja-JP" altLang="en-US" sz="3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服務の根本基準） </a:t>
            </a:r>
          </a:p>
          <a:p>
            <a:pPr>
              <a:spcBef>
                <a:spcPct val="0"/>
              </a:spcBef>
            </a:pPr>
            <a:r>
              <a:rPr kumimoji="0" lang="ja-JP" altLang="en-US" sz="3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第三十条 　すべて職員は、全体の奉仕者として公共の利益のために勤務し、且つ、職務の遂行に当つては、全力を挙げてこれに専念しなければならない</a:t>
            </a:r>
            <a:r>
              <a:rPr kumimoji="0" lang="ja-JP" altLang="en-US" sz="36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0" lang="en-US" altLang="ja-JP" sz="36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ct val="0"/>
              </a:spcBef>
            </a:pPr>
            <a:endParaRPr kumimoji="0" lang="en-US" altLang="ja-JP" sz="3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683568" y="1581492"/>
            <a:ext cx="2952328" cy="646331"/>
          </a:xfrm>
          <a:prstGeom prst="rect">
            <a:avLst/>
          </a:prstGeom>
          <a:ln/>
        </p:spPr>
        <p:style>
          <a:lnRef idx="3">
            <a:schemeClr val="lt1"/>
          </a:lnRef>
          <a:fillRef idx="1">
            <a:schemeClr val="accent2"/>
          </a:fillRef>
          <a:effectRef idx="1">
            <a:schemeClr val="accent2"/>
          </a:effectRef>
          <a:fontRef idx="minor">
            <a:schemeClr val="lt1"/>
          </a:fontRef>
        </p:style>
        <p:txBody>
          <a:bodyPr wrap="square" anchor="ctr">
            <a:spAutoFit/>
          </a:bodyPr>
          <a:lstStyle/>
          <a:p>
            <a:pPr>
              <a:spcBef>
                <a:spcPct val="0"/>
              </a:spcBef>
            </a:pPr>
            <a:r>
              <a:rPr kumimoji="0" lang="ja-JP" altLang="en-US" sz="3600" b="1" dirty="0" smtClean="0">
                <a:latin typeface="メイリオ" panose="020B0604030504040204" pitchFamily="50" charset="-128"/>
                <a:ea typeface="メイリオ" panose="020B0604030504040204" pitchFamily="50" charset="-128"/>
                <a:cs typeface="メイリオ" panose="020B0604030504040204" pitchFamily="50" charset="-128"/>
              </a:rPr>
              <a:t>地方公務員法</a:t>
            </a:r>
            <a:endParaRPr kumimoji="0" lang="en-US" altLang="ja-JP" sz="36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3</a:t>
            </a:fld>
            <a:endParaRPr lang="en-US" altLang="ja-JP"/>
          </a:p>
        </p:txBody>
      </p:sp>
    </p:spTree>
    <p:extLst>
      <p:ext uri="{BB962C8B-B14F-4D97-AF65-F5344CB8AC3E}">
        <p14:creationId xmlns:p14="http://schemas.microsoft.com/office/powerpoint/2010/main" val="3204398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HGP創英角ﾎﾟｯﾌﾟ体" panose="040B0A00000000000000" pitchFamily="50" charset="-128"/>
                <a:ea typeface="HGP創英角ﾎﾟｯﾌﾟ体" panose="040B0A00000000000000" pitchFamily="50" charset="-128"/>
              </a:rPr>
              <a:t>服務義務の種類と内容</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56792"/>
            <a:ext cx="9187182"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4</a:t>
            </a:fld>
            <a:endParaRPr lang="en-US" altLang="ja-JP"/>
          </a:p>
        </p:txBody>
      </p:sp>
    </p:spTree>
    <p:extLst>
      <p:ext uri="{BB962C8B-B14F-4D97-AF65-F5344CB8AC3E}">
        <p14:creationId xmlns:p14="http://schemas.microsoft.com/office/powerpoint/2010/main" val="28389195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P創英角ﾎﾟｯﾌﾟ体" panose="040B0A00000000000000" pitchFamily="50" charset="-128"/>
                <a:ea typeface="HGP創英角ﾎﾟｯﾌﾟ体" panose="040B0A00000000000000" pitchFamily="50" charset="-128"/>
              </a:rPr>
              <a:t>教職員の地位とはどのようなものでしょうか。</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84201" y="1412875"/>
            <a:ext cx="8229600" cy="1440061"/>
          </a:xfrm>
        </p:spPr>
        <p:txBody>
          <a:bodyPr/>
          <a:lstStyle/>
          <a:p>
            <a:r>
              <a:rPr kumimoji="1" lang="ja-JP" altLang="en-US" dirty="0" smtClean="0"/>
              <a:t>教職員は地方公務員</a:t>
            </a:r>
            <a:endParaRPr kumimoji="1" lang="en-US" altLang="ja-JP" dirty="0" smtClean="0"/>
          </a:p>
          <a:p>
            <a:pPr marL="0" indent="0">
              <a:buNone/>
            </a:pPr>
            <a:r>
              <a:rPr lang="ja-JP" altLang="en-US" dirty="0"/>
              <a:t>　</a:t>
            </a:r>
            <a:r>
              <a:rPr lang="ja-JP" altLang="en-US" dirty="0" smtClean="0"/>
              <a:t>　教育公務員特例法では、</a:t>
            </a:r>
            <a:endParaRPr lang="en-US" altLang="ja-JP" dirty="0" smtClean="0"/>
          </a:p>
          <a:p>
            <a:pPr marL="0" indent="0">
              <a:buNone/>
            </a:pPr>
            <a:r>
              <a:rPr kumimoji="1" lang="ja-JP" altLang="en-US" dirty="0"/>
              <a:t>　</a:t>
            </a:r>
            <a:r>
              <a:rPr kumimoji="1" lang="ja-JP" altLang="en-US" dirty="0" smtClean="0"/>
              <a:t>　</a:t>
            </a:r>
            <a:endParaRPr kumimoji="1" lang="en-US" altLang="ja-JP" dirty="0" smtClean="0"/>
          </a:p>
          <a:p>
            <a:pPr marL="0" indent="0">
              <a:buNone/>
            </a:pPr>
            <a:endParaRPr kumimoji="1" lang="en-US" altLang="ja-JP" dirty="0" smtClean="0"/>
          </a:p>
          <a:p>
            <a:pPr marL="0" indent="0">
              <a:buNone/>
            </a:pPr>
            <a:r>
              <a:rPr kumimoji="1" lang="ja-JP" altLang="en-US" dirty="0" smtClean="0"/>
              <a:t>　</a:t>
            </a:r>
            <a:r>
              <a:rPr lang="ja-JP" altLang="en-US" dirty="0"/>
              <a:t>　</a:t>
            </a:r>
            <a:endParaRPr kumimoji="1" lang="ja-JP" altLang="en-US" dirty="0"/>
          </a:p>
        </p:txBody>
      </p:sp>
      <p:sp>
        <p:nvSpPr>
          <p:cNvPr id="4" name="正方形/長方形 3"/>
          <p:cNvSpPr/>
          <p:nvPr/>
        </p:nvSpPr>
        <p:spPr>
          <a:xfrm>
            <a:off x="611560" y="3478076"/>
            <a:ext cx="8136904" cy="1895140"/>
          </a:xfrm>
          <a:prstGeom prst="rect">
            <a:avLst/>
          </a:prstGeom>
          <a:noFill/>
          <a:ln w="571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200" dirty="0" smtClean="0"/>
              <a:t>公立学校の校長、教員について「地方公務員としての身分を有する。」</a:t>
            </a:r>
            <a:endParaRPr kumimoji="1" lang="ja-JP" altLang="en-US" sz="3200" dirty="0"/>
          </a:p>
        </p:txBody>
      </p:sp>
      <p:sp>
        <p:nvSpPr>
          <p:cNvPr id="5" name="スライド番号プレースホルダー 4"/>
          <p:cNvSpPr>
            <a:spLocks noGrp="1"/>
          </p:cNvSpPr>
          <p:nvPr>
            <p:ph type="sldNum" sz="quarter" idx="12"/>
          </p:nvPr>
        </p:nvSpPr>
        <p:spPr/>
        <p:txBody>
          <a:bodyPr/>
          <a:lstStyle/>
          <a:p>
            <a:fld id="{473AB799-923D-4505-AF40-1B1463056123}" type="slidenum">
              <a:rPr lang="en-US" altLang="ja-JP" smtClean="0"/>
              <a:pPr/>
              <a:t>5</a:t>
            </a:fld>
            <a:endParaRPr lang="en-US" altLang="ja-JP"/>
          </a:p>
        </p:txBody>
      </p:sp>
    </p:spTree>
    <p:extLst>
      <p:ext uri="{BB962C8B-B14F-4D97-AF65-F5344CB8AC3E}">
        <p14:creationId xmlns:p14="http://schemas.microsoft.com/office/powerpoint/2010/main" val="8781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latin typeface="HGP創英角ﾎﾟｯﾌﾟ体" panose="040B0A00000000000000" pitchFamily="50" charset="-128"/>
                <a:ea typeface="HGP創英角ﾎﾟｯﾌﾟ体" panose="040B0A00000000000000" pitchFamily="50" charset="-128"/>
              </a:rPr>
              <a:t>教職員の地位とはどのようなものでしょうか。</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84201" y="1412875"/>
            <a:ext cx="8229600" cy="1967196"/>
          </a:xfrm>
        </p:spPr>
        <p:txBody>
          <a:bodyPr/>
          <a:lstStyle/>
          <a:p>
            <a:r>
              <a:rPr kumimoji="1" lang="ja-JP" altLang="en-US" dirty="0" smtClean="0"/>
              <a:t>市町村立学校の教職員は</a:t>
            </a:r>
            <a:endParaRPr kumimoji="1" lang="en-US" altLang="ja-JP" dirty="0" smtClean="0"/>
          </a:p>
          <a:p>
            <a:pPr marL="0" indent="0">
              <a:buNone/>
            </a:pPr>
            <a:endParaRPr kumimoji="1" lang="en-US" altLang="ja-JP" dirty="0" smtClean="0"/>
          </a:p>
          <a:p>
            <a:pPr marL="0" indent="0">
              <a:buNone/>
            </a:pPr>
            <a:r>
              <a:rPr lang="ja-JP" altLang="en-US" dirty="0"/>
              <a:t>　　</a:t>
            </a:r>
            <a:r>
              <a:rPr lang="ja-JP" altLang="en-US" dirty="0" smtClean="0"/>
              <a:t>任命権者</a:t>
            </a:r>
            <a:endParaRPr lang="en-US" altLang="ja-JP" dirty="0" smtClean="0"/>
          </a:p>
          <a:p>
            <a:pPr marL="0" indent="0">
              <a:buNone/>
            </a:pPr>
            <a:r>
              <a:rPr lang="ja-JP" altLang="en-US" dirty="0"/>
              <a:t>　</a:t>
            </a:r>
            <a:r>
              <a:rPr lang="ja-JP" altLang="en-US" dirty="0" smtClean="0"/>
              <a:t>　　</a:t>
            </a:r>
            <a:endParaRPr lang="en-US" altLang="ja-JP" dirty="0" smtClean="0"/>
          </a:p>
          <a:p>
            <a:pPr marL="0" indent="0">
              <a:buNone/>
            </a:pPr>
            <a:r>
              <a:rPr lang="ja-JP" altLang="en-US" dirty="0" smtClean="0"/>
              <a:t>　　服務監督権者</a:t>
            </a:r>
            <a:endParaRPr lang="en-US" altLang="ja-JP" dirty="0" smtClean="0"/>
          </a:p>
          <a:p>
            <a:pPr marL="0" indent="0">
              <a:buNone/>
            </a:pPr>
            <a:r>
              <a:rPr lang="ja-JP" altLang="en-US" dirty="0"/>
              <a:t>　</a:t>
            </a:r>
            <a:r>
              <a:rPr lang="ja-JP" altLang="en-US" dirty="0" smtClean="0"/>
              <a:t>　</a:t>
            </a:r>
            <a:r>
              <a:rPr kumimoji="1" lang="ja-JP" altLang="en-US" dirty="0"/>
              <a:t>　</a:t>
            </a:r>
            <a:r>
              <a:rPr kumimoji="1" lang="ja-JP" altLang="en-US" dirty="0" smtClean="0"/>
              <a:t>　</a:t>
            </a:r>
            <a:endParaRPr kumimoji="1" lang="en-US" altLang="ja-JP" dirty="0" smtClean="0"/>
          </a:p>
          <a:p>
            <a:pPr marL="0" indent="0">
              <a:buNone/>
            </a:pPr>
            <a:endParaRPr kumimoji="1" lang="en-US" altLang="ja-JP" dirty="0" smtClean="0"/>
          </a:p>
          <a:p>
            <a:pPr marL="0" indent="0">
              <a:buNone/>
            </a:pPr>
            <a:r>
              <a:rPr kumimoji="1" lang="ja-JP" altLang="en-US" dirty="0" smtClean="0"/>
              <a:t>　</a:t>
            </a:r>
            <a:r>
              <a:rPr lang="ja-JP" altLang="en-US" dirty="0"/>
              <a:t>　</a:t>
            </a:r>
            <a:endParaRPr kumimoji="1" lang="ja-JP" altLang="en-US" dirty="0"/>
          </a:p>
        </p:txBody>
      </p:sp>
      <p:sp>
        <p:nvSpPr>
          <p:cNvPr id="6" name="メモ 5"/>
          <p:cNvSpPr/>
          <p:nvPr/>
        </p:nvSpPr>
        <p:spPr>
          <a:xfrm>
            <a:off x="5004048" y="3937992"/>
            <a:ext cx="4032448" cy="864096"/>
          </a:xfrm>
          <a:prstGeom prst="foldedCorne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県費負担教職員制度</a:t>
            </a:r>
            <a:endParaRPr kumimoji="1" lang="ja-JP" altLang="en-US" sz="3200" dirty="0"/>
          </a:p>
        </p:txBody>
      </p:sp>
      <p:sp>
        <p:nvSpPr>
          <p:cNvPr id="5" name="テキスト ボックス 4"/>
          <p:cNvSpPr txBox="1"/>
          <p:nvPr/>
        </p:nvSpPr>
        <p:spPr>
          <a:xfrm>
            <a:off x="1547664" y="3356992"/>
            <a:ext cx="3744416" cy="584775"/>
          </a:xfrm>
          <a:prstGeom prst="rect">
            <a:avLst/>
          </a:prstGeom>
          <a:noFill/>
        </p:spPr>
        <p:txBody>
          <a:bodyPr wrap="square" rtlCol="0">
            <a:spAutoFit/>
          </a:bodyPr>
          <a:lstStyle/>
          <a:p>
            <a:pPr marL="0" indent="0">
              <a:buNone/>
            </a:pPr>
            <a:r>
              <a:rPr lang="ja-JP" altLang="en-US" sz="3200" dirty="0" smtClean="0">
                <a:solidFill>
                  <a:schemeClr val="bg1"/>
                </a:solidFill>
              </a:rPr>
              <a:t>→高知県</a:t>
            </a:r>
            <a:r>
              <a:rPr lang="ja-JP" altLang="en-US" sz="3200" dirty="0">
                <a:solidFill>
                  <a:schemeClr val="bg1"/>
                </a:solidFill>
              </a:rPr>
              <a:t>教育員会</a:t>
            </a:r>
            <a:endParaRPr lang="en-US" altLang="ja-JP" sz="3200" dirty="0">
              <a:solidFill>
                <a:schemeClr val="bg1"/>
              </a:solidFill>
            </a:endParaRPr>
          </a:p>
        </p:txBody>
      </p:sp>
      <p:sp>
        <p:nvSpPr>
          <p:cNvPr id="7" name="テキスト ボックス 6"/>
          <p:cNvSpPr txBox="1"/>
          <p:nvPr/>
        </p:nvSpPr>
        <p:spPr>
          <a:xfrm>
            <a:off x="1547664" y="4802088"/>
            <a:ext cx="4528120" cy="584775"/>
          </a:xfrm>
          <a:prstGeom prst="rect">
            <a:avLst/>
          </a:prstGeom>
          <a:noFill/>
        </p:spPr>
        <p:txBody>
          <a:bodyPr wrap="square" rtlCol="0">
            <a:spAutoFit/>
          </a:bodyPr>
          <a:lstStyle/>
          <a:p>
            <a:pPr marL="0" indent="0">
              <a:buNone/>
            </a:pPr>
            <a:r>
              <a:rPr lang="ja-JP" altLang="en-US" sz="3200" dirty="0" smtClean="0">
                <a:solidFill>
                  <a:schemeClr val="bg1"/>
                </a:solidFill>
              </a:rPr>
              <a:t>→</a:t>
            </a:r>
            <a:r>
              <a:rPr lang="ja-JP" altLang="en-US" sz="3200" dirty="0">
                <a:solidFill>
                  <a:schemeClr val="bg1"/>
                </a:solidFill>
              </a:rPr>
              <a:t>市町村教育委員会</a:t>
            </a:r>
            <a:endParaRPr lang="en-US" altLang="ja-JP" sz="3200" dirty="0">
              <a:solidFill>
                <a:schemeClr val="bg1"/>
              </a:solidFill>
            </a:endParaRPr>
          </a:p>
        </p:txBody>
      </p:sp>
      <p:sp>
        <p:nvSpPr>
          <p:cNvPr id="4" name="スライド番号プレースホルダー 3"/>
          <p:cNvSpPr>
            <a:spLocks noGrp="1"/>
          </p:cNvSpPr>
          <p:nvPr>
            <p:ph type="sldNum" sz="quarter" idx="12"/>
          </p:nvPr>
        </p:nvSpPr>
        <p:spPr/>
        <p:txBody>
          <a:bodyPr/>
          <a:lstStyle/>
          <a:p>
            <a:fld id="{473AB799-923D-4505-AF40-1B1463056123}" type="slidenum">
              <a:rPr lang="en-US" altLang="ja-JP" smtClean="0"/>
              <a:pPr/>
              <a:t>6</a:t>
            </a:fld>
            <a:endParaRPr lang="en-US" altLang="ja-JP"/>
          </a:p>
        </p:txBody>
      </p:sp>
    </p:spTree>
    <p:extLst>
      <p:ext uri="{BB962C8B-B14F-4D97-AF65-F5344CB8AC3E}">
        <p14:creationId xmlns:p14="http://schemas.microsoft.com/office/powerpoint/2010/main" val="381912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覚えて</a:t>
            </a:r>
            <a:r>
              <a:rPr lang="ja-JP" altLang="en-US" dirty="0">
                <a:latin typeface="HGP創英角ﾎﾟｯﾌﾟ体" panose="040B0A00000000000000" pitchFamily="50" charset="-128"/>
                <a:ea typeface="HGP創英角ﾎﾟｯﾌﾟ体" panose="040B0A00000000000000" pitchFamily="50" charset="-128"/>
              </a:rPr>
              <a:t>います</a:t>
            </a:r>
            <a:r>
              <a:rPr lang="ja-JP" altLang="en-US" dirty="0" smtClean="0">
                <a:latin typeface="HGP創英角ﾎﾟｯﾌﾟ体" panose="040B0A00000000000000" pitchFamily="50" charset="-128"/>
                <a:ea typeface="HGP創英角ﾎﾟｯﾌﾟ体" panose="040B0A00000000000000" pitchFamily="50" charset="-128"/>
              </a:rPr>
              <a:t>か？</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3" name="コンテンツ プレースホルダー 2"/>
          <p:cNvSpPr>
            <a:spLocks noGrp="1"/>
          </p:cNvSpPr>
          <p:nvPr>
            <p:ph idx="1"/>
          </p:nvPr>
        </p:nvSpPr>
        <p:spPr>
          <a:xfrm>
            <a:off x="421937" y="1916832"/>
            <a:ext cx="8229600" cy="3960341"/>
          </a:xfrm>
        </p:spPr>
        <p:txBody>
          <a:bodyPr/>
          <a:lstStyle/>
          <a:p>
            <a:pPr marL="0" indent="0" algn="ctr">
              <a:buNone/>
            </a:pPr>
            <a:r>
              <a:rPr lang="ja-JP" altLang="en-US" sz="2400" dirty="0" smtClean="0"/>
              <a:t>宣</a:t>
            </a:r>
            <a:r>
              <a:rPr lang="ja-JP" altLang="en-US" sz="2400" dirty="0"/>
              <a:t>　　誓　　書</a:t>
            </a:r>
          </a:p>
          <a:p>
            <a:pPr marL="0" indent="0">
              <a:buNone/>
            </a:pPr>
            <a:r>
              <a:rPr lang="ja-JP" altLang="en-US" sz="2400" dirty="0"/>
              <a:t>　私は、ここに、主権が国民に存することを認める日本国憲法を尊重し、且つ、擁護することを固く誓います。</a:t>
            </a:r>
          </a:p>
          <a:p>
            <a:pPr marL="0" indent="0">
              <a:buNone/>
            </a:pPr>
            <a:r>
              <a:rPr lang="ja-JP" altLang="en-US" sz="2400" dirty="0"/>
              <a:t>　私は、地方自治の本旨を体するとともに公務を民主的且つ能率的に運営すべき責務を深く自覚し、全体の奉仕者として誠実且つ公正に職務を執行することを固く誓います。</a:t>
            </a:r>
          </a:p>
          <a:p>
            <a:pPr marL="0" indent="0" algn="r">
              <a:buNone/>
            </a:pPr>
            <a:r>
              <a:rPr lang="ja-JP" altLang="en-US" sz="2400" dirty="0"/>
              <a:t>　　年　　月　　日</a:t>
            </a:r>
          </a:p>
          <a:p>
            <a:pPr marL="0" indent="0" algn="r">
              <a:buNone/>
            </a:pPr>
            <a:r>
              <a:rPr lang="ja-JP" altLang="en-US" sz="2400" dirty="0"/>
              <a:t>氏　　　　　名㊞</a:t>
            </a:r>
          </a:p>
          <a:p>
            <a:pPr marL="0" indent="0">
              <a:buNone/>
            </a:pPr>
            <a:r>
              <a:rPr lang="ja-JP" altLang="en-US" sz="2400" dirty="0"/>
              <a:t>　</a:t>
            </a:r>
            <a:r>
              <a:rPr lang="ja-JP" altLang="en-US" sz="2400" dirty="0" smtClean="0"/>
              <a:t>　</a:t>
            </a:r>
            <a:r>
              <a:rPr kumimoji="1" lang="ja-JP" altLang="en-US" sz="2400" dirty="0"/>
              <a:t>　</a:t>
            </a:r>
            <a:r>
              <a:rPr kumimoji="1" lang="ja-JP" altLang="en-US" sz="2400" dirty="0" smtClean="0"/>
              <a:t>　</a:t>
            </a:r>
            <a:endParaRPr kumimoji="1" lang="en-US" altLang="ja-JP" sz="2400" dirty="0" smtClean="0"/>
          </a:p>
          <a:p>
            <a:pPr marL="0" indent="0">
              <a:buNone/>
            </a:pPr>
            <a:endParaRPr kumimoji="1" lang="en-US" altLang="ja-JP" dirty="0" smtClean="0"/>
          </a:p>
          <a:p>
            <a:pPr marL="0" indent="0">
              <a:buNone/>
            </a:pPr>
            <a:r>
              <a:rPr kumimoji="1" lang="ja-JP" altLang="en-US" dirty="0" smtClean="0"/>
              <a:t>　</a:t>
            </a:r>
            <a:r>
              <a:rPr lang="ja-JP" altLang="en-US" dirty="0"/>
              <a:t>　</a:t>
            </a:r>
            <a:endParaRPr kumimoji="1" lang="ja-JP" altLang="en-US" dirty="0"/>
          </a:p>
        </p:txBody>
      </p:sp>
      <p:sp>
        <p:nvSpPr>
          <p:cNvPr id="4" name="テキスト ボックス 3"/>
          <p:cNvSpPr txBox="1"/>
          <p:nvPr/>
        </p:nvSpPr>
        <p:spPr>
          <a:xfrm>
            <a:off x="395536" y="1268760"/>
            <a:ext cx="3168352" cy="584775"/>
          </a:xfrm>
          <a:prstGeom prst="rect">
            <a:avLst/>
          </a:prstGeom>
          <a:noFill/>
        </p:spPr>
        <p:txBody>
          <a:bodyPr wrap="square" rtlCol="0">
            <a:spAutoFit/>
          </a:bodyPr>
          <a:lstStyle/>
          <a:p>
            <a:r>
              <a:rPr lang="ja-JP" altLang="en-US" sz="3200" dirty="0">
                <a:solidFill>
                  <a:schemeClr val="bg1"/>
                </a:solidFill>
                <a:latin typeface="HGS創英角ﾎﾟｯﾌﾟ体" panose="040B0A00000000000000" pitchFamily="50" charset="-128"/>
                <a:ea typeface="HGS創英角ﾎﾟｯﾌﾟ体" panose="040B0A00000000000000" pitchFamily="50" charset="-128"/>
              </a:rPr>
              <a:t>服務の</a:t>
            </a:r>
            <a:r>
              <a:rPr lang="ja-JP" altLang="en-US" sz="3200" dirty="0" smtClean="0">
                <a:solidFill>
                  <a:schemeClr val="bg1"/>
                </a:solidFill>
                <a:latin typeface="HGS創英角ﾎﾟｯﾌﾟ体" panose="040B0A00000000000000" pitchFamily="50" charset="-128"/>
                <a:ea typeface="HGS創英角ﾎﾟｯﾌﾟ体" panose="040B0A00000000000000" pitchFamily="50" charset="-128"/>
              </a:rPr>
              <a:t>宣誓</a:t>
            </a:r>
            <a:endParaRPr lang="en-US" altLang="ja-JP" sz="3200" dirty="0">
              <a:solidFill>
                <a:schemeClr val="bg1"/>
              </a:solidFill>
              <a:latin typeface="HGS創英角ﾎﾟｯﾌﾟ体" panose="040B0A00000000000000" pitchFamily="50" charset="-128"/>
              <a:ea typeface="HGS創英角ﾎﾟｯﾌﾟ体" panose="040B0A00000000000000" pitchFamily="50" charset="-128"/>
            </a:endParaRPr>
          </a:p>
        </p:txBody>
      </p:sp>
      <p:sp>
        <p:nvSpPr>
          <p:cNvPr id="5" name="スライド番号プレースホルダー 4"/>
          <p:cNvSpPr>
            <a:spLocks noGrp="1"/>
          </p:cNvSpPr>
          <p:nvPr>
            <p:ph type="sldNum" sz="quarter" idx="12"/>
          </p:nvPr>
        </p:nvSpPr>
        <p:spPr/>
        <p:txBody>
          <a:bodyPr/>
          <a:lstStyle/>
          <a:p>
            <a:fld id="{473AB799-923D-4505-AF40-1B1463056123}" type="slidenum">
              <a:rPr lang="en-US" altLang="ja-JP" smtClean="0"/>
              <a:pPr/>
              <a:t>7</a:t>
            </a:fld>
            <a:endParaRPr lang="en-US" altLang="ja-JP"/>
          </a:p>
        </p:txBody>
      </p:sp>
    </p:spTree>
    <p:extLst>
      <p:ext uri="{BB962C8B-B14F-4D97-AF65-F5344CB8AC3E}">
        <p14:creationId xmlns:p14="http://schemas.microsoft.com/office/powerpoint/2010/main" val="3324644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a:t>
            </a:r>
            <a:endParaRPr kumimoji="1" lang="ja-JP" altLang="en-US" dirty="0">
              <a:latin typeface="HGP創英角ﾎﾟｯﾌﾟ体" panose="040B0A00000000000000" pitchFamily="50" charset="-128"/>
              <a:ea typeface="HGP創英角ﾎﾟｯﾌﾟ体" panose="040B0A00000000000000" pitchFamily="50" charset="-128"/>
            </a:endParaRPr>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8</a:t>
            </a:fld>
            <a:endParaRPr lang="en-US" altLang="ja-JP"/>
          </a:p>
        </p:txBody>
      </p:sp>
      <p:sp>
        <p:nvSpPr>
          <p:cNvPr id="7" name="コンテンツ プレースホルダー 2"/>
          <p:cNvSpPr>
            <a:spLocks noGrp="1"/>
          </p:cNvSpPr>
          <p:nvPr>
            <p:ph idx="1"/>
          </p:nvPr>
        </p:nvSpPr>
        <p:spPr>
          <a:xfrm>
            <a:off x="395536" y="1268760"/>
            <a:ext cx="8229600" cy="4176365"/>
          </a:xfrm>
        </p:spPr>
        <p:txBody>
          <a:bodyPr/>
          <a:lstStyle/>
          <a:p>
            <a:pPr marL="0" indent="0">
              <a:buNone/>
            </a:pPr>
            <a:r>
              <a:rPr lang="ja-JP" altLang="en-US" sz="2400" dirty="0"/>
              <a:t>○公立学校職員の勤務時間、休日及び休暇に関する</a:t>
            </a:r>
            <a:r>
              <a:rPr lang="ja-JP" altLang="en-US" sz="2400" dirty="0" smtClean="0"/>
              <a:t>条例</a:t>
            </a:r>
            <a:endParaRPr lang="en-US" altLang="ja-JP" sz="2400" dirty="0" smtClean="0"/>
          </a:p>
          <a:p>
            <a:pPr marL="0" indent="0">
              <a:buNone/>
            </a:pPr>
            <a:r>
              <a:rPr lang="ja-JP" altLang="en-US" sz="2400" dirty="0" smtClean="0"/>
              <a:t>　</a:t>
            </a:r>
            <a:r>
              <a:rPr kumimoji="1" lang="ja-JP" altLang="en-US" sz="2400" dirty="0"/>
              <a:t>　</a:t>
            </a:r>
            <a:r>
              <a:rPr kumimoji="1" lang="ja-JP" altLang="en-US" sz="2400" dirty="0" smtClean="0"/>
              <a:t>　</a:t>
            </a:r>
            <a:endParaRPr kumimoji="1" lang="en-US" altLang="ja-JP" sz="2400" dirty="0" smtClean="0"/>
          </a:p>
          <a:p>
            <a:pPr marL="0" indent="0">
              <a:buNone/>
            </a:pPr>
            <a:r>
              <a:rPr lang="ja-JP" altLang="en-US" sz="2400" dirty="0" smtClean="0"/>
              <a:t>■日曜日及び土曜日は「週休日」とする。</a:t>
            </a:r>
            <a:endParaRPr lang="en-US" altLang="ja-JP" sz="2400" dirty="0" smtClean="0"/>
          </a:p>
          <a:p>
            <a:pPr marL="0" indent="0">
              <a:buNone/>
            </a:pPr>
            <a:r>
              <a:rPr lang="ja-JP" altLang="en-US" sz="2400" dirty="0" smtClean="0"/>
              <a:t>■勤務時間</a:t>
            </a:r>
            <a:endParaRPr lang="en-US" altLang="ja-JP" sz="2400" dirty="0" smtClean="0"/>
          </a:p>
          <a:p>
            <a:pPr marL="0" indent="0">
              <a:buNone/>
            </a:pPr>
            <a:r>
              <a:rPr lang="ja-JP" altLang="en-US" sz="2400" dirty="0"/>
              <a:t>　</a:t>
            </a:r>
            <a:r>
              <a:rPr lang="ja-JP" altLang="en-US" sz="2400" dirty="0" smtClean="0"/>
              <a:t>　</a:t>
            </a:r>
            <a:r>
              <a:rPr lang="en-US" altLang="ja-JP" sz="2400" dirty="0" smtClean="0"/>
              <a:t>1</a:t>
            </a:r>
            <a:r>
              <a:rPr lang="ja-JP" altLang="en-US" sz="2400" dirty="0" smtClean="0"/>
              <a:t>週間あたり</a:t>
            </a:r>
            <a:r>
              <a:rPr lang="en-US" altLang="ja-JP" sz="2400" dirty="0" smtClean="0"/>
              <a:t>38</a:t>
            </a:r>
            <a:r>
              <a:rPr lang="ja-JP" altLang="en-US" sz="2400" dirty="0" smtClean="0"/>
              <a:t>時間</a:t>
            </a:r>
            <a:r>
              <a:rPr lang="en-US" altLang="ja-JP" sz="2400" dirty="0" smtClean="0"/>
              <a:t>45</a:t>
            </a:r>
            <a:r>
              <a:rPr lang="ja-JP" altLang="en-US" sz="2400" dirty="0" smtClean="0"/>
              <a:t>分</a:t>
            </a:r>
            <a:endParaRPr lang="en-US" altLang="ja-JP" sz="2400" dirty="0" smtClean="0"/>
          </a:p>
          <a:p>
            <a:pPr marL="0" indent="0">
              <a:buNone/>
            </a:pPr>
            <a:r>
              <a:rPr lang="ja-JP" altLang="en-US" sz="2400" dirty="0"/>
              <a:t>　</a:t>
            </a:r>
            <a:r>
              <a:rPr lang="ja-JP" altLang="en-US" sz="2400" dirty="0" smtClean="0"/>
              <a:t>　</a:t>
            </a:r>
            <a:r>
              <a:rPr lang="en-US" altLang="ja-JP" sz="2400" dirty="0" smtClean="0"/>
              <a:t>1</a:t>
            </a:r>
            <a:r>
              <a:rPr lang="ja-JP" altLang="en-US" sz="2400" dirty="0" smtClean="0"/>
              <a:t>日につき</a:t>
            </a:r>
            <a:r>
              <a:rPr lang="en-US" altLang="ja-JP" sz="2400" dirty="0" smtClean="0"/>
              <a:t>7</a:t>
            </a:r>
            <a:r>
              <a:rPr lang="ja-JP" altLang="en-US" sz="2400" dirty="0" smtClean="0"/>
              <a:t>時間</a:t>
            </a:r>
            <a:r>
              <a:rPr lang="en-US" altLang="ja-JP" sz="2400" dirty="0" smtClean="0"/>
              <a:t>45</a:t>
            </a:r>
            <a:r>
              <a:rPr lang="ja-JP" altLang="en-US" sz="2400" dirty="0" smtClean="0"/>
              <a:t>分</a:t>
            </a:r>
            <a:endParaRPr lang="en-US" altLang="ja-JP" sz="2400" dirty="0"/>
          </a:p>
          <a:p>
            <a:pPr marL="0" indent="0">
              <a:buNone/>
            </a:pPr>
            <a:r>
              <a:rPr lang="ja-JP" altLang="en-US" sz="2400" dirty="0"/>
              <a:t>■</a:t>
            </a:r>
            <a:r>
              <a:rPr lang="ja-JP" altLang="en-US" sz="2400" dirty="0" smtClean="0"/>
              <a:t>休憩時間</a:t>
            </a:r>
            <a:endParaRPr lang="en-US" altLang="ja-JP" sz="2400" dirty="0" smtClean="0"/>
          </a:p>
          <a:p>
            <a:pPr marL="360363" indent="-360363">
              <a:buNone/>
            </a:pPr>
            <a:r>
              <a:rPr lang="ja-JP" altLang="en-US" sz="2400" dirty="0"/>
              <a:t>　</a:t>
            </a:r>
            <a:r>
              <a:rPr lang="ja-JP" altLang="en-US" sz="2400" dirty="0" smtClean="0"/>
              <a:t>　</a:t>
            </a:r>
            <a:r>
              <a:rPr lang="en-US" altLang="ja-JP" sz="2400" dirty="0" smtClean="0"/>
              <a:t>6</a:t>
            </a:r>
            <a:r>
              <a:rPr lang="ja-JP" altLang="en-US" sz="2400" dirty="0" smtClean="0"/>
              <a:t>時間を超える場合は、少なくとも</a:t>
            </a:r>
            <a:r>
              <a:rPr lang="en-US" altLang="ja-JP" sz="2400" dirty="0" smtClean="0"/>
              <a:t>45</a:t>
            </a:r>
            <a:r>
              <a:rPr lang="ja-JP" altLang="en-US" sz="2400" dirty="0" smtClean="0"/>
              <a:t>分勤務時間の途中に置　　</a:t>
            </a:r>
            <a:r>
              <a:rPr lang="ja-JP" altLang="en-US" sz="2400" dirty="0" err="1" smtClean="0"/>
              <a:t>か</a:t>
            </a:r>
            <a:r>
              <a:rPr lang="ja-JP" altLang="en-US" sz="2400" dirty="0" smtClean="0"/>
              <a:t>なければならない。</a:t>
            </a:r>
            <a:endParaRPr lang="en-US" altLang="ja-JP" sz="2400" dirty="0" smtClean="0"/>
          </a:p>
          <a:p>
            <a:pPr marL="0" indent="0">
              <a:buNone/>
            </a:pPr>
            <a:r>
              <a:rPr lang="ja-JP" altLang="en-US" sz="2400" dirty="0"/>
              <a:t>　</a:t>
            </a:r>
            <a:r>
              <a:rPr lang="ja-JP" altLang="en-US" sz="2400" dirty="0" smtClean="0"/>
              <a:t>　</a:t>
            </a:r>
            <a:r>
              <a:rPr lang="ja-JP" altLang="en-US" sz="2400" dirty="0"/>
              <a:t>　</a:t>
            </a:r>
            <a:endParaRPr lang="en-US" altLang="ja-JP" sz="2400" dirty="0" smtClean="0"/>
          </a:p>
        </p:txBody>
      </p:sp>
    </p:spTree>
    <p:extLst>
      <p:ext uri="{BB962C8B-B14F-4D97-AF65-F5344CB8AC3E}">
        <p14:creationId xmlns:p14="http://schemas.microsoft.com/office/powerpoint/2010/main" val="32504810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HGP創英角ﾎﾟｯﾌﾟ体" panose="040B0A00000000000000" pitchFamily="50" charset="-128"/>
                <a:ea typeface="HGP創英角ﾎﾟｯﾌﾟ体" panose="040B0A00000000000000" pitchFamily="50" charset="-128"/>
              </a:rPr>
              <a:t>勤務について</a:t>
            </a:r>
            <a:endParaRPr kumimoji="1" lang="ja-JP" altLang="en-US" dirty="0">
              <a:latin typeface="HGP創英角ﾎﾟｯﾌﾟ体" panose="040B0A00000000000000" pitchFamily="50" charset="-128"/>
              <a:ea typeface="HGP創英角ﾎﾟｯﾌﾟ体" panose="040B0A00000000000000" pitchFamily="50" charset="-128"/>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052736"/>
            <a:ext cx="8662097" cy="4923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正方形/長方形 3"/>
          <p:cNvSpPr/>
          <p:nvPr/>
        </p:nvSpPr>
        <p:spPr>
          <a:xfrm>
            <a:off x="3635896" y="3429000"/>
            <a:ext cx="5328592" cy="2304256"/>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473AB799-923D-4505-AF40-1B1463056123}" type="slidenum">
              <a:rPr lang="en-US" altLang="ja-JP" smtClean="0"/>
              <a:pPr/>
              <a:t>9</a:t>
            </a:fld>
            <a:endParaRPr lang="en-US" altLang="ja-JP"/>
          </a:p>
        </p:txBody>
      </p:sp>
    </p:spTree>
    <p:extLst>
      <p:ext uri="{BB962C8B-B14F-4D97-AF65-F5344CB8AC3E}">
        <p14:creationId xmlns:p14="http://schemas.microsoft.com/office/powerpoint/2010/main" val="414005761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スライド 1&quot;/&gt;&lt;property id=&quot;20307&quot; value=&quot;256&quot;/&gt;&lt;/object&gt;&lt;/object&gt;&lt;/object&gt;&lt;/database&gt;"/>
  <p:tag name="SECTOMILLISECCONVERTED" val="1"/>
</p:tagLst>
</file>

<file path=ppt/theme/theme1.xml><?xml version="1.0" encoding="utf-8"?>
<a:theme xmlns:a="http://schemas.openxmlformats.org/drawingml/2006/main" name="blackboard">
  <a:themeElements>
    <a:clrScheme name="blackboar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ckboard">
      <a:majorFont>
        <a:latin typeface="ＭＳ Ｐゴシック"/>
        <a:ea typeface="ＭＳ Ｐゴシック"/>
        <a:cs typeface=""/>
      </a:majorFont>
      <a:minorFont>
        <a:latin typeface="ＭＳ Ｐゴシック"/>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ckboar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ckboar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ckboar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ckboar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ckboar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ckboar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ckboard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ckboar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ckboar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ckboar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ckboar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ckboar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1030</TotalTime>
  <Words>825</Words>
  <Application>Microsoft Office PowerPoint</Application>
  <PresentationFormat>画面に合わせる (4:3)</PresentationFormat>
  <Paragraphs>180</Paragraphs>
  <Slides>25</Slides>
  <Notes>2</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blackboard</vt:lpstr>
      <vt:lpstr>服務について</vt:lpstr>
      <vt:lpstr>服務とは？</vt:lpstr>
      <vt:lpstr>服務とは？</vt:lpstr>
      <vt:lpstr>服務義務の種類と内容</vt:lpstr>
      <vt:lpstr>教職員の地位とはどのようなものでしょうか。</vt:lpstr>
      <vt:lpstr>教職員の地位とはどのようなものでしょうか。</vt:lpstr>
      <vt:lpstr>覚えていますか？</vt:lpstr>
      <vt:lpstr>勤務について</vt:lpstr>
      <vt:lpstr>勤務について</vt:lpstr>
      <vt:lpstr>職務に専念する義務免除について</vt:lpstr>
      <vt:lpstr>職務に専念する義務免除について（教育公務員特例法）</vt:lpstr>
      <vt:lpstr>職務に専念する義務免除について（教育公務員特例法）</vt:lpstr>
      <vt:lpstr>職務に専念する義務免除について（教育公務員特例法）</vt:lpstr>
      <vt:lpstr>勤務について（祝日）</vt:lpstr>
      <vt:lpstr>勤務について（祝日）</vt:lpstr>
      <vt:lpstr>勤務について（祝日）</vt:lpstr>
      <vt:lpstr>勤務について（祝日）</vt:lpstr>
      <vt:lpstr>勤務について（祝日）</vt:lpstr>
      <vt:lpstr>勤務について（超勤４項目）</vt:lpstr>
      <vt:lpstr>勤務について（超勤４項目）</vt:lpstr>
      <vt:lpstr>勤務について（超勤４項目）</vt:lpstr>
      <vt:lpstr>勤務について（超勤４項目）</vt:lpstr>
      <vt:lpstr>勤務について（休日のおまけ）</vt:lpstr>
      <vt:lpstr>勤務について（休日のおまけ）</vt:lpstr>
      <vt:lpstr>PowerPoint プレゼンテーション</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服務について</dc:title>
  <dc:creator>RC-T008</dc:creator>
  <cp:keywords>PowerPoint,template,パワーポイント,テンプレート,黒板</cp:keywords>
  <cp:lastModifiedBy> </cp:lastModifiedBy>
  <cp:revision>90</cp:revision>
  <cp:lastPrinted>2016-05-11T06:18:08Z</cp:lastPrinted>
  <dcterms:created xsi:type="dcterms:W3CDTF">2014-07-28T05:45:34Z</dcterms:created>
  <dcterms:modified xsi:type="dcterms:W3CDTF">2016-05-11T06:28:11Z</dcterms:modified>
  <cp:category>PowerPointテンプレート</cp:category>
</cp:coreProperties>
</file>