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notesMasterIdLst>
    <p:notesMasterId r:id="rId22"/>
  </p:notesMasterIdLst>
  <p:handoutMasterIdLst>
    <p:handoutMasterId r:id="rId23"/>
  </p:handoutMasterIdLst>
  <p:sldIdLst>
    <p:sldId id="256" r:id="rId2"/>
    <p:sldId id="261" r:id="rId3"/>
    <p:sldId id="303" r:id="rId4"/>
    <p:sldId id="304" r:id="rId5"/>
    <p:sldId id="305" r:id="rId6"/>
    <p:sldId id="307" r:id="rId7"/>
    <p:sldId id="308" r:id="rId8"/>
    <p:sldId id="309" r:id="rId9"/>
    <p:sldId id="310" r:id="rId10"/>
    <p:sldId id="312" r:id="rId11"/>
    <p:sldId id="313" r:id="rId12"/>
    <p:sldId id="316" r:id="rId13"/>
    <p:sldId id="314" r:id="rId14"/>
    <p:sldId id="315" r:id="rId15"/>
    <p:sldId id="318" r:id="rId16"/>
    <p:sldId id="317" r:id="rId17"/>
    <p:sldId id="319" r:id="rId18"/>
    <p:sldId id="320" r:id="rId19"/>
    <p:sldId id="321" r:id="rId20"/>
    <p:sldId id="302" r:id="rId21"/>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0660B408-B3CF-4A94-85FC-2B1E0A45F4A2}" styleName="濃色スタイル 2 - アクセント 1/アクセント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7AC3CCA-C797-4891-BE02-D94E43425B78}" styleName="スタイル (中間)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0" d="100"/>
          <a:sy n="90" d="100"/>
        </p:scale>
        <p:origin x="-918"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18830" cy="493316"/>
          </a:xfrm>
          <a:prstGeom prst="rect">
            <a:avLst/>
          </a:prstGeom>
        </p:spPr>
        <p:txBody>
          <a:bodyPr vert="horz" lIns="91353" tIns="45675" rIns="91353" bIns="45675"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5374" y="0"/>
            <a:ext cx="2918830" cy="493316"/>
          </a:xfrm>
          <a:prstGeom prst="rect">
            <a:avLst/>
          </a:prstGeom>
        </p:spPr>
        <p:txBody>
          <a:bodyPr vert="horz" lIns="91353" tIns="45675" rIns="91353" bIns="45675" rtlCol="0"/>
          <a:lstStyle>
            <a:lvl1pPr algn="r">
              <a:defRPr sz="1200"/>
            </a:lvl1pPr>
          </a:lstStyle>
          <a:p>
            <a:r>
              <a:rPr kumimoji="1" lang="en-US" altLang="ja-JP" smtClean="0"/>
              <a:t>2015/8/6</a:t>
            </a:r>
            <a:endParaRPr kumimoji="1" lang="ja-JP" altLang="en-US"/>
          </a:p>
        </p:txBody>
      </p:sp>
      <p:sp>
        <p:nvSpPr>
          <p:cNvPr id="4" name="フッター プレースホルダー 3"/>
          <p:cNvSpPr>
            <a:spLocks noGrp="1"/>
          </p:cNvSpPr>
          <p:nvPr>
            <p:ph type="ftr" sz="quarter" idx="2"/>
          </p:nvPr>
        </p:nvSpPr>
        <p:spPr>
          <a:xfrm>
            <a:off x="1" y="9371285"/>
            <a:ext cx="2918830" cy="493316"/>
          </a:xfrm>
          <a:prstGeom prst="rect">
            <a:avLst/>
          </a:prstGeom>
        </p:spPr>
        <p:txBody>
          <a:bodyPr vert="horz" lIns="91353" tIns="45675" rIns="91353" bIns="45675"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5374" y="9371285"/>
            <a:ext cx="2918830" cy="493316"/>
          </a:xfrm>
          <a:prstGeom prst="rect">
            <a:avLst/>
          </a:prstGeom>
        </p:spPr>
        <p:txBody>
          <a:bodyPr vert="horz" lIns="91353" tIns="45675" rIns="91353" bIns="45675" rtlCol="0" anchor="b"/>
          <a:lstStyle>
            <a:lvl1pPr algn="r">
              <a:defRPr sz="1200"/>
            </a:lvl1pPr>
          </a:lstStyle>
          <a:p>
            <a:fld id="{785D7338-70D6-45F2-95F4-50D5FD7AB339}" type="slidenum">
              <a:rPr kumimoji="1" lang="ja-JP" altLang="en-US" smtClean="0"/>
              <a:t>‹#›</a:t>
            </a:fld>
            <a:endParaRPr kumimoji="1" lang="ja-JP" altLang="en-US"/>
          </a:p>
        </p:txBody>
      </p:sp>
    </p:spTree>
    <p:extLst>
      <p:ext uri="{BB962C8B-B14F-4D97-AF65-F5344CB8AC3E}">
        <p14:creationId xmlns:p14="http://schemas.microsoft.com/office/powerpoint/2010/main" val="2485999979"/>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18830" cy="493316"/>
          </a:xfrm>
          <a:prstGeom prst="rect">
            <a:avLst/>
          </a:prstGeom>
        </p:spPr>
        <p:txBody>
          <a:bodyPr vert="horz" lIns="91353" tIns="45675" rIns="91353" bIns="45675"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764" y="0"/>
            <a:ext cx="2918830" cy="493316"/>
          </a:xfrm>
          <a:prstGeom prst="rect">
            <a:avLst/>
          </a:prstGeom>
        </p:spPr>
        <p:txBody>
          <a:bodyPr vert="horz" lIns="91353" tIns="45675" rIns="91353" bIns="45675" rtlCol="0"/>
          <a:lstStyle>
            <a:lvl1pPr algn="r">
              <a:defRPr sz="1200"/>
            </a:lvl1pPr>
          </a:lstStyle>
          <a:p>
            <a:r>
              <a:rPr kumimoji="1" lang="en-US" altLang="ja-JP" smtClean="0"/>
              <a:t>2015/8/6</a:t>
            </a:r>
            <a:endParaRPr kumimoji="1" lang="ja-JP" altLang="en-US"/>
          </a:p>
        </p:txBody>
      </p:sp>
      <p:sp>
        <p:nvSpPr>
          <p:cNvPr id="4" name="スライド イメージ プレースホルダー 3"/>
          <p:cNvSpPr>
            <a:spLocks noGrp="1" noRot="1" noChangeAspect="1"/>
          </p:cNvSpPr>
          <p:nvPr>
            <p:ph type="sldImg" idx="2"/>
          </p:nvPr>
        </p:nvSpPr>
        <p:spPr>
          <a:xfrm>
            <a:off x="903288" y="741363"/>
            <a:ext cx="4929187" cy="3697287"/>
          </a:xfrm>
          <a:prstGeom prst="rect">
            <a:avLst/>
          </a:prstGeom>
          <a:noFill/>
          <a:ln w="12700">
            <a:solidFill>
              <a:prstClr val="black"/>
            </a:solidFill>
          </a:ln>
        </p:spPr>
        <p:txBody>
          <a:bodyPr vert="horz" lIns="91353" tIns="45675" rIns="91353" bIns="45675" rtlCol="0" anchor="ctr"/>
          <a:lstStyle/>
          <a:p>
            <a:endParaRPr lang="ja-JP" altLang="en-US"/>
          </a:p>
        </p:txBody>
      </p:sp>
      <p:sp>
        <p:nvSpPr>
          <p:cNvPr id="5" name="ノート プレースホルダー 4"/>
          <p:cNvSpPr>
            <a:spLocks noGrp="1"/>
          </p:cNvSpPr>
          <p:nvPr>
            <p:ph type="body" sz="quarter" idx="3"/>
          </p:nvPr>
        </p:nvSpPr>
        <p:spPr>
          <a:xfrm>
            <a:off x="673577" y="4686501"/>
            <a:ext cx="5388610" cy="4439841"/>
          </a:xfrm>
          <a:prstGeom prst="rect">
            <a:avLst/>
          </a:prstGeom>
        </p:spPr>
        <p:txBody>
          <a:bodyPr vert="horz" lIns="91353" tIns="45675" rIns="91353" bIns="45675"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370714"/>
            <a:ext cx="2918830" cy="493316"/>
          </a:xfrm>
          <a:prstGeom prst="rect">
            <a:avLst/>
          </a:prstGeom>
        </p:spPr>
        <p:txBody>
          <a:bodyPr vert="horz" lIns="91353" tIns="45675" rIns="91353" bIns="4567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764" y="9370714"/>
            <a:ext cx="2918830" cy="493316"/>
          </a:xfrm>
          <a:prstGeom prst="rect">
            <a:avLst/>
          </a:prstGeom>
        </p:spPr>
        <p:txBody>
          <a:bodyPr vert="horz" lIns="91353" tIns="45675" rIns="91353" bIns="45675" rtlCol="0" anchor="b"/>
          <a:lstStyle>
            <a:lvl1pPr algn="r">
              <a:defRPr sz="1200"/>
            </a:lvl1pPr>
          </a:lstStyle>
          <a:p>
            <a:fld id="{09ACAC57-61A6-4417-A4D5-1D8871913185}" type="slidenum">
              <a:rPr kumimoji="1" lang="ja-JP" altLang="en-US" smtClean="0"/>
              <a:t>‹#›</a:t>
            </a:fld>
            <a:endParaRPr kumimoji="1" lang="ja-JP" altLang="en-US"/>
          </a:p>
        </p:txBody>
      </p:sp>
    </p:spTree>
    <p:extLst>
      <p:ext uri="{BB962C8B-B14F-4D97-AF65-F5344CB8AC3E}">
        <p14:creationId xmlns:p14="http://schemas.microsoft.com/office/powerpoint/2010/main" val="31876497"/>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09ACAC57-61A6-4417-A4D5-1D8871913185}" type="slidenum">
              <a:rPr kumimoji="1" lang="ja-JP" altLang="en-US" smtClean="0"/>
              <a:t>1</a:t>
            </a:fld>
            <a:endParaRPr kumimoji="1" lang="ja-JP" altLang="en-US"/>
          </a:p>
        </p:txBody>
      </p:sp>
      <p:sp>
        <p:nvSpPr>
          <p:cNvPr id="5" name="日付プレースホルダー 4"/>
          <p:cNvSpPr>
            <a:spLocks noGrp="1"/>
          </p:cNvSpPr>
          <p:nvPr>
            <p:ph type="dt" idx="11"/>
          </p:nvPr>
        </p:nvSpPr>
        <p:spPr/>
        <p:txBody>
          <a:bodyPr/>
          <a:lstStyle/>
          <a:p>
            <a:r>
              <a:rPr kumimoji="1" lang="en-US" altLang="ja-JP" smtClean="0"/>
              <a:t>2015/8/6</a:t>
            </a:r>
            <a:endParaRPr kumimoji="1" lang="ja-JP" altLang="en-US"/>
          </a:p>
        </p:txBody>
      </p:sp>
    </p:spTree>
    <p:extLst>
      <p:ext uri="{BB962C8B-B14F-4D97-AF65-F5344CB8AC3E}">
        <p14:creationId xmlns:p14="http://schemas.microsoft.com/office/powerpoint/2010/main" val="17231425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ja-JP" altLang="en-US" smtClean="0"/>
              <a:t>マスター タイトルの書式設定</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smtClean="0"/>
              <a:t>マスター サブタイトルの書式設定</a:t>
            </a:r>
            <a:endParaRPr kumimoji="0" lang="en-US"/>
          </a:p>
        </p:txBody>
      </p:sp>
      <p:sp>
        <p:nvSpPr>
          <p:cNvPr id="30" name="Date Placeholder 29"/>
          <p:cNvSpPr>
            <a:spLocks noGrp="1"/>
          </p:cNvSpPr>
          <p:nvPr>
            <p:ph type="dt" sz="half" idx="10"/>
          </p:nvPr>
        </p:nvSpPr>
        <p:spPr/>
        <p:txBody>
          <a:bodyPr/>
          <a:lstStyle/>
          <a:p>
            <a:fld id="{06D2A102-69A0-4C80-90AF-CBFBDDB53A5A}" type="datetimeFigureOut">
              <a:rPr kumimoji="1" lang="ja-JP" altLang="en-US" smtClean="0"/>
              <a:t>2017/10/18</a:t>
            </a:fld>
            <a:endParaRPr kumimoji="1" lang="ja-JP" altLang="en-US" dirty="0"/>
          </a:p>
        </p:txBody>
      </p:sp>
      <p:sp>
        <p:nvSpPr>
          <p:cNvPr id="19" name="Footer Placeholder 18"/>
          <p:cNvSpPr>
            <a:spLocks noGrp="1"/>
          </p:cNvSpPr>
          <p:nvPr>
            <p:ph type="ftr" sz="quarter" idx="11"/>
          </p:nvPr>
        </p:nvSpPr>
        <p:spPr/>
        <p:txBody>
          <a:bodyPr/>
          <a:lstStyle/>
          <a:p>
            <a:endParaRPr kumimoji="1" lang="ja-JP" altLang="en-US" dirty="0"/>
          </a:p>
        </p:txBody>
      </p:sp>
      <p:sp>
        <p:nvSpPr>
          <p:cNvPr id="27" name="Slide Number Placeholder 26"/>
          <p:cNvSpPr>
            <a:spLocks noGrp="1"/>
          </p:cNvSpPr>
          <p:nvPr>
            <p:ph type="sldNum" sz="quarter" idx="12"/>
          </p:nvPr>
        </p:nvSpPr>
        <p:spPr/>
        <p:txBody>
          <a:bodyPr/>
          <a:lstStyle/>
          <a:p>
            <a:fld id="{63B7ED74-A052-43C1-97B8-E120E0803EC2}" type="slidenum">
              <a:rPr kumimoji="1" lang="ja-JP" altLang="en-US" smtClean="0"/>
              <a:t>‹#›</a:t>
            </a:fld>
            <a:endParaRPr kumimoji="1" lang="ja-JP" alt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ja-JP" altLang="en-US" smtClean="0"/>
              <a:t>マスター タイトルの書式設定</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Date Placeholder 3"/>
          <p:cNvSpPr>
            <a:spLocks noGrp="1"/>
          </p:cNvSpPr>
          <p:nvPr>
            <p:ph type="dt" sz="half" idx="10"/>
          </p:nvPr>
        </p:nvSpPr>
        <p:spPr/>
        <p:txBody>
          <a:bodyPr/>
          <a:lstStyle/>
          <a:p>
            <a:fld id="{06D2A102-69A0-4C80-90AF-CBFBDDB53A5A}" type="datetimeFigureOut">
              <a:rPr kumimoji="1" lang="ja-JP" altLang="en-US" smtClean="0"/>
              <a:t>2017/10/18</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63B7ED74-A052-43C1-97B8-E120E0803EC2}" type="slidenum">
              <a:rPr kumimoji="1" lang="ja-JP" altLang="en-US" smtClean="0"/>
              <a:t>‹#›</a:t>
            </a:fld>
            <a:endParaRPr kumimoji="1" lang="ja-JP"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ja-JP" altLang="en-US" smtClean="0"/>
              <a:t>マスター タイトルの書式設定</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Date Placeholder 3"/>
          <p:cNvSpPr>
            <a:spLocks noGrp="1"/>
          </p:cNvSpPr>
          <p:nvPr>
            <p:ph type="dt" sz="half" idx="10"/>
          </p:nvPr>
        </p:nvSpPr>
        <p:spPr/>
        <p:txBody>
          <a:bodyPr/>
          <a:lstStyle/>
          <a:p>
            <a:fld id="{06D2A102-69A0-4C80-90AF-CBFBDDB53A5A}" type="datetimeFigureOut">
              <a:rPr kumimoji="1" lang="ja-JP" altLang="en-US" smtClean="0"/>
              <a:t>2017/10/18</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63B7ED74-A052-43C1-97B8-E120E0803EC2}" type="slidenum">
              <a:rPr kumimoji="1" lang="ja-JP" altLang="en-US" smtClean="0"/>
              <a:t>‹#›</a:t>
            </a:fld>
            <a:endParaRPr kumimoji="1" lang="ja-JP"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ja-JP" altLang="en-US" smtClean="0"/>
              <a:t>マスター タイトルの書式設定</a:t>
            </a:r>
            <a:endParaRPr kumimoji="0" lang="en-US"/>
          </a:p>
        </p:txBody>
      </p:sp>
      <p:sp>
        <p:nvSpPr>
          <p:cNvPr id="3" name="Content Placeholder 2"/>
          <p:cNvSpPr>
            <a:spLocks noGrp="1"/>
          </p:cNvSpPr>
          <p:nvPr>
            <p:ph idx="1"/>
          </p:nvPr>
        </p:nvSpPr>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Date Placeholder 3"/>
          <p:cNvSpPr>
            <a:spLocks noGrp="1"/>
          </p:cNvSpPr>
          <p:nvPr>
            <p:ph type="dt" sz="half" idx="10"/>
          </p:nvPr>
        </p:nvSpPr>
        <p:spPr/>
        <p:txBody>
          <a:bodyPr/>
          <a:lstStyle/>
          <a:p>
            <a:fld id="{06D2A102-69A0-4C80-90AF-CBFBDDB53A5A}" type="datetimeFigureOut">
              <a:rPr kumimoji="1" lang="ja-JP" altLang="en-US" smtClean="0"/>
              <a:t>2017/10/18</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63B7ED74-A052-43C1-97B8-E120E0803EC2}" type="slidenum">
              <a:rPr kumimoji="1" lang="ja-JP" altLang="en-US" smtClean="0"/>
              <a:t>‹#›</a:t>
            </a:fld>
            <a:endParaRPr kumimoji="1" lang="ja-JP"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ja-JP" altLang="en-US" smtClean="0"/>
              <a:t>マスター タイトルの書式設定</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smtClean="0"/>
              <a:t>マスター テキストの書式設定</a:t>
            </a:r>
          </a:p>
        </p:txBody>
      </p:sp>
      <p:sp>
        <p:nvSpPr>
          <p:cNvPr id="4" name="Date Placeholder 3"/>
          <p:cNvSpPr>
            <a:spLocks noGrp="1"/>
          </p:cNvSpPr>
          <p:nvPr>
            <p:ph type="dt" sz="half" idx="10"/>
          </p:nvPr>
        </p:nvSpPr>
        <p:spPr/>
        <p:txBody>
          <a:bodyPr/>
          <a:lstStyle/>
          <a:p>
            <a:fld id="{06D2A102-69A0-4C80-90AF-CBFBDDB53A5A}" type="datetimeFigureOut">
              <a:rPr kumimoji="1" lang="ja-JP" altLang="en-US" smtClean="0"/>
              <a:t>2017/10/18</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63B7ED74-A052-43C1-97B8-E120E0803EC2}" type="slidenum">
              <a:rPr kumimoji="1" lang="ja-JP" altLang="en-US" smtClean="0"/>
              <a:t>‹#›</a:t>
            </a:fld>
            <a:endParaRPr kumimoji="1" lang="ja-JP" alt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ja-JP" altLang="en-US" smtClean="0"/>
              <a:t>マスター タイトルの書式設定</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Date Placeholder 4"/>
          <p:cNvSpPr>
            <a:spLocks noGrp="1"/>
          </p:cNvSpPr>
          <p:nvPr>
            <p:ph type="dt" sz="half" idx="10"/>
          </p:nvPr>
        </p:nvSpPr>
        <p:spPr/>
        <p:txBody>
          <a:bodyPr/>
          <a:lstStyle/>
          <a:p>
            <a:fld id="{06D2A102-69A0-4C80-90AF-CBFBDDB53A5A}" type="datetimeFigureOut">
              <a:rPr kumimoji="1" lang="ja-JP" altLang="en-US" smtClean="0"/>
              <a:t>2017/10/18</a:t>
            </a:fld>
            <a:endParaRPr kumimoji="1" lang="ja-JP" altLang="en-US" dirty="0"/>
          </a:p>
        </p:txBody>
      </p:sp>
      <p:sp>
        <p:nvSpPr>
          <p:cNvPr id="6" name="Footer Placeholder 5"/>
          <p:cNvSpPr>
            <a:spLocks noGrp="1"/>
          </p:cNvSpPr>
          <p:nvPr>
            <p:ph type="ftr" sz="quarter" idx="11"/>
          </p:nvPr>
        </p:nvSpPr>
        <p:spPr/>
        <p:txBody>
          <a:bodyPr/>
          <a:lstStyle/>
          <a:p>
            <a:endParaRPr kumimoji="1" lang="ja-JP" altLang="en-US" dirty="0"/>
          </a:p>
        </p:txBody>
      </p:sp>
      <p:sp>
        <p:nvSpPr>
          <p:cNvPr id="7" name="Slide Number Placeholder 6"/>
          <p:cNvSpPr>
            <a:spLocks noGrp="1"/>
          </p:cNvSpPr>
          <p:nvPr>
            <p:ph type="sldNum" sz="quarter" idx="12"/>
          </p:nvPr>
        </p:nvSpPr>
        <p:spPr/>
        <p:txBody>
          <a:bodyPr/>
          <a:lstStyle/>
          <a:p>
            <a:fld id="{63B7ED74-A052-43C1-97B8-E120E0803EC2}" type="slidenum">
              <a:rPr kumimoji="1" lang="ja-JP" altLang="en-US" smtClean="0"/>
              <a:t>‹#›</a:t>
            </a:fld>
            <a:endParaRPr kumimoji="1" lang="ja-JP"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ja-JP" altLang="en-US" smtClean="0"/>
              <a:t>マスター タイトルの書式設定</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マスター テキストの書式設定</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マスター テキストの書式設定</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7" name="Date Placeholder 6"/>
          <p:cNvSpPr>
            <a:spLocks noGrp="1"/>
          </p:cNvSpPr>
          <p:nvPr>
            <p:ph type="dt" sz="half" idx="10"/>
          </p:nvPr>
        </p:nvSpPr>
        <p:spPr/>
        <p:txBody>
          <a:bodyPr/>
          <a:lstStyle/>
          <a:p>
            <a:fld id="{06D2A102-69A0-4C80-90AF-CBFBDDB53A5A}" type="datetimeFigureOut">
              <a:rPr kumimoji="1" lang="ja-JP" altLang="en-US" smtClean="0"/>
              <a:t>2017/10/18</a:t>
            </a:fld>
            <a:endParaRPr kumimoji="1" lang="ja-JP" altLang="en-US" dirty="0"/>
          </a:p>
        </p:txBody>
      </p:sp>
      <p:sp>
        <p:nvSpPr>
          <p:cNvPr id="8" name="Footer Placeholder 7"/>
          <p:cNvSpPr>
            <a:spLocks noGrp="1"/>
          </p:cNvSpPr>
          <p:nvPr>
            <p:ph type="ftr" sz="quarter" idx="11"/>
          </p:nvPr>
        </p:nvSpPr>
        <p:spPr/>
        <p:txBody>
          <a:bodyPr/>
          <a:lstStyle/>
          <a:p>
            <a:endParaRPr kumimoji="1" lang="ja-JP" altLang="en-US" dirty="0"/>
          </a:p>
        </p:txBody>
      </p:sp>
      <p:sp>
        <p:nvSpPr>
          <p:cNvPr id="9" name="Slide Number Placeholder 8"/>
          <p:cNvSpPr>
            <a:spLocks noGrp="1"/>
          </p:cNvSpPr>
          <p:nvPr>
            <p:ph type="sldNum" sz="quarter" idx="12"/>
          </p:nvPr>
        </p:nvSpPr>
        <p:spPr/>
        <p:txBody>
          <a:bodyPr/>
          <a:lstStyle/>
          <a:p>
            <a:fld id="{63B7ED74-A052-43C1-97B8-E120E0803EC2}" type="slidenum">
              <a:rPr kumimoji="1" lang="ja-JP" altLang="en-US" smtClean="0"/>
              <a:t>‹#›</a:t>
            </a:fld>
            <a:endParaRPr kumimoji="1" lang="ja-JP"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ja-JP" altLang="en-US" smtClean="0"/>
              <a:t>マスター タイトルの書式設定</a:t>
            </a:r>
            <a:endParaRPr kumimoji="0" lang="en-US"/>
          </a:p>
        </p:txBody>
      </p:sp>
      <p:sp>
        <p:nvSpPr>
          <p:cNvPr id="3" name="Date Placeholder 2"/>
          <p:cNvSpPr>
            <a:spLocks noGrp="1"/>
          </p:cNvSpPr>
          <p:nvPr>
            <p:ph type="dt" sz="half" idx="10"/>
          </p:nvPr>
        </p:nvSpPr>
        <p:spPr/>
        <p:txBody>
          <a:bodyPr/>
          <a:lstStyle/>
          <a:p>
            <a:fld id="{06D2A102-69A0-4C80-90AF-CBFBDDB53A5A}" type="datetimeFigureOut">
              <a:rPr kumimoji="1" lang="ja-JP" altLang="en-US" smtClean="0"/>
              <a:t>2017/10/18</a:t>
            </a:fld>
            <a:endParaRPr kumimoji="1" lang="ja-JP" altLang="en-US" dirty="0"/>
          </a:p>
        </p:txBody>
      </p:sp>
      <p:sp>
        <p:nvSpPr>
          <p:cNvPr id="4" name="Footer Placeholder 3"/>
          <p:cNvSpPr>
            <a:spLocks noGrp="1"/>
          </p:cNvSpPr>
          <p:nvPr>
            <p:ph type="ftr" sz="quarter" idx="11"/>
          </p:nvPr>
        </p:nvSpPr>
        <p:spPr/>
        <p:txBody>
          <a:bodyPr/>
          <a:lstStyle/>
          <a:p>
            <a:endParaRPr kumimoji="1" lang="ja-JP" altLang="en-US" dirty="0"/>
          </a:p>
        </p:txBody>
      </p:sp>
      <p:sp>
        <p:nvSpPr>
          <p:cNvPr id="5" name="Slide Number Placeholder 4"/>
          <p:cNvSpPr>
            <a:spLocks noGrp="1"/>
          </p:cNvSpPr>
          <p:nvPr>
            <p:ph type="sldNum" sz="quarter" idx="12"/>
          </p:nvPr>
        </p:nvSpPr>
        <p:spPr/>
        <p:txBody>
          <a:bodyPr/>
          <a:lstStyle/>
          <a:p>
            <a:fld id="{63B7ED74-A052-43C1-97B8-E120E0803EC2}" type="slidenum">
              <a:rPr kumimoji="1" lang="ja-JP" altLang="en-US" smtClean="0"/>
              <a:t>‹#›</a:t>
            </a:fld>
            <a:endParaRPr kumimoji="1" lang="ja-JP"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D2A102-69A0-4C80-90AF-CBFBDDB53A5A}" type="datetimeFigureOut">
              <a:rPr kumimoji="1" lang="ja-JP" altLang="en-US" smtClean="0"/>
              <a:t>2017/10/18</a:t>
            </a:fld>
            <a:endParaRPr kumimoji="1" lang="ja-JP" altLang="en-US" dirty="0"/>
          </a:p>
        </p:txBody>
      </p:sp>
      <p:sp>
        <p:nvSpPr>
          <p:cNvPr id="3" name="Footer Placeholder 2"/>
          <p:cNvSpPr>
            <a:spLocks noGrp="1"/>
          </p:cNvSpPr>
          <p:nvPr>
            <p:ph type="ftr" sz="quarter" idx="11"/>
          </p:nvPr>
        </p:nvSpPr>
        <p:spPr/>
        <p:txBody>
          <a:bodyPr/>
          <a:lstStyle/>
          <a:p>
            <a:endParaRPr kumimoji="1" lang="ja-JP" altLang="en-US" dirty="0"/>
          </a:p>
        </p:txBody>
      </p:sp>
      <p:sp>
        <p:nvSpPr>
          <p:cNvPr id="4" name="Slide Number Placeholder 3"/>
          <p:cNvSpPr>
            <a:spLocks noGrp="1"/>
          </p:cNvSpPr>
          <p:nvPr>
            <p:ph type="sldNum" sz="quarter" idx="12"/>
          </p:nvPr>
        </p:nvSpPr>
        <p:spPr/>
        <p:txBody>
          <a:bodyPr/>
          <a:lstStyle/>
          <a:p>
            <a:fld id="{63B7ED74-A052-43C1-97B8-E120E0803EC2}" type="slidenum">
              <a:rPr kumimoji="1" lang="ja-JP" altLang="en-US" smtClean="0"/>
              <a:t>‹#›</a:t>
            </a:fld>
            <a:endParaRPr kumimoji="1" lang="ja-JP"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ja-JP" altLang="en-US" smtClean="0"/>
              <a:t>マスター タイトルの書式設定</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ja-JP" altLang="en-US" smtClean="0"/>
              <a:t>マスター テキストの書式設定</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Date Placeholder 4"/>
          <p:cNvSpPr>
            <a:spLocks noGrp="1"/>
          </p:cNvSpPr>
          <p:nvPr>
            <p:ph type="dt" sz="half" idx="10"/>
          </p:nvPr>
        </p:nvSpPr>
        <p:spPr/>
        <p:txBody>
          <a:bodyPr/>
          <a:lstStyle/>
          <a:p>
            <a:fld id="{06D2A102-69A0-4C80-90AF-CBFBDDB53A5A}" type="datetimeFigureOut">
              <a:rPr kumimoji="1" lang="ja-JP" altLang="en-US" smtClean="0"/>
              <a:t>2017/10/18</a:t>
            </a:fld>
            <a:endParaRPr kumimoji="1" lang="ja-JP" altLang="en-US" dirty="0"/>
          </a:p>
        </p:txBody>
      </p:sp>
      <p:sp>
        <p:nvSpPr>
          <p:cNvPr id="6" name="Footer Placeholder 5"/>
          <p:cNvSpPr>
            <a:spLocks noGrp="1"/>
          </p:cNvSpPr>
          <p:nvPr>
            <p:ph type="ftr" sz="quarter" idx="11"/>
          </p:nvPr>
        </p:nvSpPr>
        <p:spPr/>
        <p:txBody>
          <a:bodyPr/>
          <a:lstStyle/>
          <a:p>
            <a:endParaRPr kumimoji="1" lang="ja-JP" altLang="en-US" dirty="0"/>
          </a:p>
        </p:txBody>
      </p:sp>
      <p:sp>
        <p:nvSpPr>
          <p:cNvPr id="7" name="Slide Number Placeholder 6"/>
          <p:cNvSpPr>
            <a:spLocks noGrp="1"/>
          </p:cNvSpPr>
          <p:nvPr>
            <p:ph type="sldNum" sz="quarter" idx="12"/>
          </p:nvPr>
        </p:nvSpPr>
        <p:spPr/>
        <p:txBody>
          <a:bodyPr/>
          <a:lstStyle/>
          <a:p>
            <a:fld id="{63B7ED74-A052-43C1-97B8-E120E0803EC2}" type="slidenum">
              <a:rPr kumimoji="1" lang="ja-JP" altLang="en-US" smtClean="0"/>
              <a:t>‹#›</a:t>
            </a:fld>
            <a:endParaRPr kumimoji="1" lang="ja-JP"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ja-JP" altLang="en-US" smtClean="0"/>
              <a:t>マスター タイトルの書式設定</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ja-JP" altLang="en-US" smtClean="0"/>
              <a:t>マスター テキストの書式設定</a:t>
            </a:r>
          </a:p>
        </p:txBody>
      </p:sp>
      <p:sp>
        <p:nvSpPr>
          <p:cNvPr id="5" name="Date Placeholder 4"/>
          <p:cNvSpPr>
            <a:spLocks noGrp="1"/>
          </p:cNvSpPr>
          <p:nvPr>
            <p:ph type="dt" sz="half" idx="10"/>
          </p:nvPr>
        </p:nvSpPr>
        <p:spPr/>
        <p:txBody>
          <a:bodyPr/>
          <a:lstStyle/>
          <a:p>
            <a:fld id="{06D2A102-69A0-4C80-90AF-CBFBDDB53A5A}" type="datetimeFigureOut">
              <a:rPr kumimoji="1" lang="ja-JP" altLang="en-US" smtClean="0"/>
              <a:t>2017/10/18</a:t>
            </a:fld>
            <a:endParaRPr kumimoji="1" lang="ja-JP" altLang="en-US" dirty="0"/>
          </a:p>
        </p:txBody>
      </p:sp>
      <p:sp>
        <p:nvSpPr>
          <p:cNvPr id="6" name="Footer Placeholder 5"/>
          <p:cNvSpPr>
            <a:spLocks noGrp="1"/>
          </p:cNvSpPr>
          <p:nvPr>
            <p:ph type="ftr" sz="quarter" idx="11"/>
          </p:nvPr>
        </p:nvSpPr>
        <p:spPr/>
        <p:txBody>
          <a:bodyPr/>
          <a:lstStyle/>
          <a:p>
            <a:endParaRPr kumimoji="1" lang="ja-JP" altLang="en-US" dirty="0"/>
          </a:p>
        </p:txBody>
      </p:sp>
      <p:sp>
        <p:nvSpPr>
          <p:cNvPr id="7" name="Slide Number Placeholder 6"/>
          <p:cNvSpPr>
            <a:spLocks noGrp="1"/>
          </p:cNvSpPr>
          <p:nvPr>
            <p:ph type="sldNum" sz="quarter" idx="12"/>
          </p:nvPr>
        </p:nvSpPr>
        <p:spPr>
          <a:xfrm>
            <a:off x="8077200" y="6356350"/>
            <a:ext cx="609600" cy="365125"/>
          </a:xfrm>
        </p:spPr>
        <p:txBody>
          <a:bodyPr/>
          <a:lstStyle/>
          <a:p>
            <a:fld id="{63B7ED74-A052-43C1-97B8-E120E0803EC2}" type="slidenum">
              <a:rPr kumimoji="1" lang="ja-JP" altLang="en-US" smtClean="0"/>
              <a:t>‹#›</a:t>
            </a:fld>
            <a:endParaRPr kumimoji="1" lang="ja-JP" alt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ja-JP" altLang="en-US" dirty="0" smtClean="0"/>
              <a:t>アイコンをクリックして図を追加</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ja-JP" altLang="en-US" smtClean="0"/>
              <a:t>マスター タイトルの書式設定</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ja-JP" altLang="en-US" smtClean="0"/>
              <a:t>マスター テキストの書式設定</a:t>
            </a:r>
          </a:p>
          <a:p>
            <a:pPr lvl="1" eaLnBrk="1" latinLnBrk="0" hangingPunct="1"/>
            <a:r>
              <a:rPr kumimoji="0" lang="ja-JP" altLang="en-US" smtClean="0"/>
              <a:t>第 </a:t>
            </a:r>
            <a:r>
              <a:rPr kumimoji="0" lang="en-US" altLang="ja-JP" smtClean="0"/>
              <a:t>2 </a:t>
            </a:r>
            <a:r>
              <a:rPr kumimoji="0" lang="ja-JP" altLang="en-US" smtClean="0"/>
              <a:t>レベル</a:t>
            </a:r>
          </a:p>
          <a:p>
            <a:pPr lvl="2" eaLnBrk="1" latinLnBrk="0" hangingPunct="1"/>
            <a:r>
              <a:rPr kumimoji="0" lang="ja-JP" altLang="en-US" smtClean="0"/>
              <a:t>第 </a:t>
            </a:r>
            <a:r>
              <a:rPr kumimoji="0" lang="en-US" altLang="ja-JP" smtClean="0"/>
              <a:t>3 </a:t>
            </a:r>
            <a:r>
              <a:rPr kumimoji="0" lang="ja-JP" altLang="en-US" smtClean="0"/>
              <a:t>レベル</a:t>
            </a:r>
          </a:p>
          <a:p>
            <a:pPr lvl="3" eaLnBrk="1" latinLnBrk="0" hangingPunct="1"/>
            <a:r>
              <a:rPr kumimoji="0" lang="ja-JP" altLang="en-US" smtClean="0"/>
              <a:t>第 </a:t>
            </a:r>
            <a:r>
              <a:rPr kumimoji="0" lang="en-US" altLang="ja-JP" smtClean="0"/>
              <a:t>4 </a:t>
            </a:r>
            <a:r>
              <a:rPr kumimoji="0" lang="ja-JP" altLang="en-US" smtClean="0"/>
              <a:t>レベル</a:t>
            </a:r>
          </a:p>
          <a:p>
            <a:pPr lvl="4" eaLnBrk="1" latinLnBrk="0" hangingPunct="1"/>
            <a:r>
              <a:rPr kumimoji="0" lang="ja-JP" altLang="en-US" smtClean="0"/>
              <a:t>第 </a:t>
            </a:r>
            <a:r>
              <a:rPr kumimoji="0" lang="en-US" altLang="ja-JP" smtClean="0"/>
              <a:t>5 </a:t>
            </a:r>
            <a:r>
              <a:rPr kumimoji="0" lang="ja-JP" altLang="en-US" smtClean="0"/>
              <a:t>レベル</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6D2A102-69A0-4C80-90AF-CBFBDDB53A5A}" type="datetimeFigureOut">
              <a:rPr kumimoji="1" lang="ja-JP" altLang="en-US" smtClean="0"/>
              <a:t>2017/10/18</a:t>
            </a:fld>
            <a:endParaRPr kumimoji="1" lang="ja-JP" alt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kumimoji="1" lang="ja-JP" alt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3B7ED74-A052-43C1-97B8-E120E0803EC2}" type="slidenum">
              <a:rPr kumimoji="1" lang="ja-JP" altLang="en-US" smtClean="0"/>
              <a:t>‹#›</a:t>
            </a:fld>
            <a:endParaRPr kumimoji="1" lang="ja-JP" alt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0" eaLnBrk="1" latinLnBrk="0" hangingPunct="1">
        <a:spcBef>
          <a:spcPct val="0"/>
        </a:spcBef>
        <a:buNone/>
        <a:defRPr kumimoji="1"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1"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1"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1"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1"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1"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1"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1"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1"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1" sz="1400" kern="1200" baseline="0">
          <a:solidFill>
            <a:schemeClr val="tx1"/>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51520" y="908720"/>
            <a:ext cx="8640960" cy="841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0" indent="0" algn="ctr" rtl="0" eaLnBrk="1" fontAlgn="base" hangingPunct="1">
              <a:lnSpc>
                <a:spcPct val="120000"/>
              </a:lnSpc>
              <a:spcBef>
                <a:spcPct val="20000"/>
              </a:spcBef>
              <a:spcAft>
                <a:spcPct val="0"/>
              </a:spcAft>
              <a:buSzPct val="75000"/>
              <a:buFont typeface="Wingdings" pitchFamily="2" charset="2"/>
              <a:buNone/>
              <a:defRPr kumimoji="1" sz="3200">
                <a:solidFill>
                  <a:schemeClr val="bg1"/>
                </a:solidFill>
                <a:latin typeface="+mn-lt"/>
                <a:ea typeface="+mn-ea"/>
                <a:cs typeface="+mn-cs"/>
              </a:defRPr>
            </a:lvl1pPr>
            <a:lvl2pPr marL="742950" indent="-285750" algn="l" rtl="0" eaLnBrk="1" fontAlgn="base" hangingPunct="1">
              <a:lnSpc>
                <a:spcPct val="120000"/>
              </a:lnSpc>
              <a:spcBef>
                <a:spcPct val="20000"/>
              </a:spcBef>
              <a:spcAft>
                <a:spcPct val="0"/>
              </a:spcAft>
              <a:buSzPct val="65000"/>
              <a:buFont typeface="Wingdings" pitchFamily="2" charset="2"/>
              <a:buChar char="n"/>
              <a:defRPr kumimoji="1" sz="2800">
                <a:solidFill>
                  <a:schemeClr val="bg1"/>
                </a:solidFill>
                <a:latin typeface="+mn-lt"/>
                <a:ea typeface="+mn-ea"/>
              </a:defRPr>
            </a:lvl2pPr>
            <a:lvl3pPr marL="1143000" indent="-228600" algn="l" rtl="0" eaLnBrk="1" fontAlgn="base" hangingPunct="1">
              <a:lnSpc>
                <a:spcPct val="120000"/>
              </a:lnSpc>
              <a:spcBef>
                <a:spcPct val="20000"/>
              </a:spcBef>
              <a:spcAft>
                <a:spcPct val="0"/>
              </a:spcAft>
              <a:buFont typeface="ＭＳ Ｐゴシック" charset="-128"/>
              <a:buChar char="-"/>
              <a:defRPr kumimoji="1" sz="2400">
                <a:solidFill>
                  <a:schemeClr val="bg1"/>
                </a:solidFill>
                <a:latin typeface="+mn-lt"/>
                <a:ea typeface="+mn-ea"/>
              </a:defRPr>
            </a:lvl3pPr>
            <a:lvl4pPr marL="1600200" indent="-228600" algn="l" rtl="0" eaLnBrk="1" fontAlgn="base" hangingPunct="1">
              <a:lnSpc>
                <a:spcPct val="120000"/>
              </a:lnSpc>
              <a:spcBef>
                <a:spcPct val="20000"/>
              </a:spcBef>
              <a:spcAft>
                <a:spcPct val="0"/>
              </a:spcAft>
              <a:buFont typeface="ＭＳ Ｐゴシック" charset="-128"/>
              <a:buChar char="-"/>
              <a:defRPr kumimoji="1" sz="2000">
                <a:solidFill>
                  <a:schemeClr val="bg1"/>
                </a:solidFill>
                <a:latin typeface="+mn-lt"/>
                <a:ea typeface="+mn-ea"/>
              </a:defRPr>
            </a:lvl4pPr>
            <a:lvl5pPr marL="2057400" indent="-228600" algn="l" rtl="0" eaLnBrk="1" fontAlgn="base" hangingPunct="1">
              <a:lnSpc>
                <a:spcPct val="120000"/>
              </a:lnSpc>
              <a:spcBef>
                <a:spcPct val="20000"/>
              </a:spcBef>
              <a:spcAft>
                <a:spcPct val="0"/>
              </a:spcAft>
              <a:buFont typeface="ＭＳ Ｐゴシック" charset="-128"/>
              <a:buChar char="-"/>
              <a:defRPr kumimoji="1" sz="2000">
                <a:solidFill>
                  <a:schemeClr val="bg1"/>
                </a:solidFill>
                <a:latin typeface="+mn-lt"/>
                <a:ea typeface="+mn-ea"/>
              </a:defRPr>
            </a:lvl5pPr>
            <a:lvl6pPr marL="2514600" indent="-228600" algn="l" rtl="0" eaLnBrk="1" fontAlgn="base" hangingPunct="1">
              <a:lnSpc>
                <a:spcPct val="120000"/>
              </a:lnSpc>
              <a:spcBef>
                <a:spcPct val="20000"/>
              </a:spcBef>
              <a:spcAft>
                <a:spcPct val="0"/>
              </a:spcAft>
              <a:buFont typeface="ＭＳ Ｐゴシック" charset="-128"/>
              <a:buChar char="-"/>
              <a:defRPr kumimoji="1" sz="2000">
                <a:solidFill>
                  <a:schemeClr val="bg1"/>
                </a:solidFill>
                <a:latin typeface="+mn-lt"/>
                <a:ea typeface="+mn-ea"/>
              </a:defRPr>
            </a:lvl6pPr>
            <a:lvl7pPr marL="2971800" indent="-228600" algn="l" rtl="0" eaLnBrk="1" fontAlgn="base" hangingPunct="1">
              <a:lnSpc>
                <a:spcPct val="120000"/>
              </a:lnSpc>
              <a:spcBef>
                <a:spcPct val="20000"/>
              </a:spcBef>
              <a:spcAft>
                <a:spcPct val="0"/>
              </a:spcAft>
              <a:buFont typeface="ＭＳ Ｐゴシック" charset="-128"/>
              <a:buChar char="-"/>
              <a:defRPr kumimoji="1" sz="2000">
                <a:solidFill>
                  <a:schemeClr val="bg1"/>
                </a:solidFill>
                <a:latin typeface="+mn-lt"/>
                <a:ea typeface="+mn-ea"/>
              </a:defRPr>
            </a:lvl7pPr>
            <a:lvl8pPr marL="3429000" indent="-228600" algn="l" rtl="0" eaLnBrk="1" fontAlgn="base" hangingPunct="1">
              <a:lnSpc>
                <a:spcPct val="120000"/>
              </a:lnSpc>
              <a:spcBef>
                <a:spcPct val="20000"/>
              </a:spcBef>
              <a:spcAft>
                <a:spcPct val="0"/>
              </a:spcAft>
              <a:buFont typeface="ＭＳ Ｐゴシック" charset="-128"/>
              <a:buChar char="-"/>
              <a:defRPr kumimoji="1" sz="2000">
                <a:solidFill>
                  <a:schemeClr val="bg1"/>
                </a:solidFill>
                <a:latin typeface="+mn-lt"/>
                <a:ea typeface="+mn-ea"/>
              </a:defRPr>
            </a:lvl8pPr>
            <a:lvl9pPr marL="3886200" indent="-228600" algn="l" rtl="0" eaLnBrk="1" fontAlgn="base" hangingPunct="1">
              <a:lnSpc>
                <a:spcPct val="120000"/>
              </a:lnSpc>
              <a:spcBef>
                <a:spcPct val="20000"/>
              </a:spcBef>
              <a:spcAft>
                <a:spcPct val="0"/>
              </a:spcAft>
              <a:buFont typeface="ＭＳ Ｐゴシック" charset="-128"/>
              <a:buChar char="-"/>
              <a:defRPr kumimoji="1" sz="2000">
                <a:solidFill>
                  <a:schemeClr val="bg1"/>
                </a:solidFill>
                <a:latin typeface="+mn-lt"/>
                <a:ea typeface="+mn-ea"/>
              </a:defRPr>
            </a:lvl9pPr>
          </a:lstStyle>
          <a:p>
            <a:r>
              <a:rPr lang="en-US" altLang="ja-JP" kern="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H29.10.18</a:t>
            </a:r>
          </a:p>
          <a:p>
            <a:r>
              <a:rPr lang="ja-JP" altLang="en-US" kern="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第</a:t>
            </a:r>
            <a:r>
              <a:rPr lang="en-US" altLang="ja-JP" kern="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7</a:t>
            </a:r>
            <a:r>
              <a:rPr lang="ja-JP" altLang="en-US" kern="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回嶺北事務職員会</a:t>
            </a:r>
            <a:endParaRPr lang="ja-JP" altLang="ja-JP" kern="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Rectangle 2"/>
          <p:cNvSpPr>
            <a:spLocks noGrp="1" noChangeArrowheads="1"/>
          </p:cNvSpPr>
          <p:nvPr>
            <p:ph type="ctrTitle"/>
          </p:nvPr>
        </p:nvSpPr>
        <p:spPr>
          <a:xfrm>
            <a:off x="685800" y="3140968"/>
            <a:ext cx="7772400" cy="1010543"/>
          </a:xfrm>
        </p:spPr>
        <p:txBody>
          <a:bodyPr>
            <a:noAutofit/>
          </a:bodyPr>
          <a:lstStyle/>
          <a:p>
            <a:pPr algn="ctr"/>
            <a:r>
              <a:rPr lang="ja-JP" altLang="en-US" sz="7200" dirty="0" smtClean="0">
                <a:solidFill>
                  <a:schemeClr val="tx1"/>
                </a:solidFill>
                <a:latin typeface="HGP創英角ﾎﾟｯﾌﾟ体" panose="040B0A00000000000000" pitchFamily="50" charset="-128"/>
                <a:ea typeface="HGP創英角ﾎﾟｯﾌﾟ体" panose="040B0A00000000000000" pitchFamily="50" charset="-128"/>
                <a:cs typeface="メイリオ" panose="020B0604030504040204" pitchFamily="50" charset="-128"/>
              </a:rPr>
              <a:t>所得税について</a:t>
            </a:r>
            <a:endParaRPr lang="ja-JP" altLang="ja-JP" sz="7200" dirty="0">
              <a:solidFill>
                <a:schemeClr val="tx1"/>
              </a:solidFill>
              <a:latin typeface="HGP創英角ﾎﾟｯﾌﾟ体" panose="040B0A00000000000000" pitchFamily="50" charset="-128"/>
              <a:ea typeface="HGP創英角ﾎﾟｯﾌﾟ体" panose="040B0A00000000000000" pitchFamily="50" charset="-128"/>
              <a:cs typeface="メイリオ" panose="020B0604030504040204" pitchFamily="50" charset="-128"/>
            </a:endParaRPr>
          </a:p>
        </p:txBody>
      </p:sp>
      <p:sp>
        <p:nvSpPr>
          <p:cNvPr id="6" name="Rectangle 3"/>
          <p:cNvSpPr>
            <a:spLocks noGrp="1" noChangeArrowheads="1"/>
          </p:cNvSpPr>
          <p:nvPr>
            <p:ph type="subTitle" idx="1"/>
          </p:nvPr>
        </p:nvSpPr>
        <p:spPr>
          <a:xfrm>
            <a:off x="2555776" y="4581128"/>
            <a:ext cx="4176464" cy="432048"/>
          </a:xfrm>
        </p:spPr>
        <p:txBody>
          <a:bodyPr>
            <a:normAutofit lnSpcReduction="10000"/>
          </a:bodyPr>
          <a:lstStyle/>
          <a:p>
            <a:pPr algn="l"/>
            <a:r>
              <a:rPr lang="en-US" altLang="ja-JP" sz="2400" b="1"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年末調整をやってみよう</a:t>
            </a:r>
            <a:r>
              <a:rPr lang="en-US" altLang="ja-JP" sz="2400" b="1"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ja-JP" altLang="ja-JP" sz="2400" b="1"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026" name="Picture 2" descr="C:\Users\RC-T008\Desktop\work_s03\work_s03.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09158" y="4941168"/>
            <a:ext cx="1783322" cy="16763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17529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9144000" cy="6462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角丸四角形吹き出し 6"/>
          <p:cNvSpPr/>
          <p:nvPr/>
        </p:nvSpPr>
        <p:spPr>
          <a:xfrm>
            <a:off x="1475656" y="1484784"/>
            <a:ext cx="7416824" cy="1368152"/>
          </a:xfrm>
          <a:prstGeom prst="wedgeRoundRectCallout">
            <a:avLst>
              <a:gd name="adj1" fmla="val -41191"/>
              <a:gd name="adj2" fmla="val -12763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甲欄・乙欄を選択し、所属・職名・住所・氏名・整理番号を記入します。</a:t>
            </a:r>
            <a:endParaRPr kumimoji="1" lang="ja-JP" altLang="en-US" sz="2400" b="1"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052736"/>
            <a:ext cx="390525" cy="4000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294938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457200" y="591344"/>
            <a:ext cx="8229600" cy="633412"/>
          </a:xfrm>
          <a:prstGeom prst="rect">
            <a:avLst/>
          </a:prstGeom>
          <a:ln>
            <a:noFill/>
          </a:ln>
        </p:spPr>
        <p:txBody>
          <a:bodyPr vert="horz" lIns="0" tIns="0" rIns="18288" bIns="0" anchor="b">
            <a:normAutofit fontScale="850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dirty="0">
                <a:solidFill>
                  <a:schemeClr val="tx1"/>
                </a:solidFill>
                <a:latin typeface="HGP創英角ﾎﾟｯﾌﾟ体" panose="040B0A00000000000000" pitchFamily="50" charset="-128"/>
                <a:ea typeface="HGP創英角ﾎﾟｯﾌﾟ体" panose="040B0A00000000000000" pitchFamily="50" charset="-128"/>
              </a:rPr>
              <a:t>毎月</a:t>
            </a:r>
            <a:r>
              <a:rPr lang="ja-JP" altLang="en-US" dirty="0" smtClean="0">
                <a:solidFill>
                  <a:schemeClr val="tx1"/>
                </a:solidFill>
                <a:latin typeface="HGP創英角ﾎﾟｯﾌﾟ体" panose="040B0A00000000000000" pitchFamily="50" charset="-128"/>
                <a:ea typeface="HGP創英角ﾎﾟｯﾌﾟ体" panose="040B0A00000000000000" pitchFamily="50" charset="-128"/>
              </a:rPr>
              <a:t>の所得税について</a:t>
            </a:r>
            <a:endParaRPr lang="ja-JP" altLang="en-US" dirty="0">
              <a:solidFill>
                <a:schemeClr val="tx1"/>
              </a:solidFill>
              <a:latin typeface="HGP創英角ﾎﾟｯﾌﾟ体" panose="040B0A00000000000000" pitchFamily="50" charset="-128"/>
              <a:ea typeface="HGP創英角ﾎﾟｯﾌﾟ体" panose="040B0A00000000000000" pitchFamily="50" charset="-128"/>
            </a:endParaRPr>
          </a:p>
        </p:txBody>
      </p:sp>
      <p:sp>
        <p:nvSpPr>
          <p:cNvPr id="5" name="正方形/長方形 4"/>
          <p:cNvSpPr/>
          <p:nvPr/>
        </p:nvSpPr>
        <p:spPr>
          <a:xfrm>
            <a:off x="255855" y="2579906"/>
            <a:ext cx="8632290" cy="4278094"/>
          </a:xfrm>
          <a:prstGeom prst="rect">
            <a:avLst/>
          </a:prstGeom>
        </p:spPr>
        <p:txBody>
          <a:bodyPr wrap="square">
            <a:spAutoFit/>
          </a:bodyPr>
          <a:lstStyle/>
          <a:p>
            <a:pPr marL="725488" indent="-725488">
              <a:spcBef>
                <a:spcPct val="0"/>
              </a:spcBef>
            </a:pPr>
            <a:r>
              <a:rPr kumimoji="0"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１　毎月の総支給金額</a:t>
            </a:r>
            <a:r>
              <a:rPr kumimoji="0" lang="ja-JP" altLang="en-US" sz="2800" dirty="0">
                <a:latin typeface="メイリオ" panose="020B0604030504040204" pitchFamily="50" charset="-128"/>
                <a:ea typeface="メイリオ" panose="020B0604030504040204" pitchFamily="50" charset="-128"/>
                <a:cs typeface="メイリオ" panose="020B0604030504040204" pitchFamily="50" charset="-128"/>
              </a:rPr>
              <a:t>（定期代など非課税通勤費を</a:t>
            </a:r>
            <a:r>
              <a:rPr kumimoji="0"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除く）を記入</a:t>
            </a:r>
            <a:endParaRPr kumimoji="0"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725488" indent="-725488">
              <a:spcBef>
                <a:spcPct val="0"/>
              </a:spcBef>
            </a:pPr>
            <a:endParaRPr kumimoji="0"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725488" indent="-725488">
              <a:spcBef>
                <a:spcPct val="0"/>
              </a:spcBef>
            </a:pPr>
            <a:r>
              <a:rPr kumimoji="0"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２　社会</a:t>
            </a:r>
            <a:r>
              <a:rPr kumimoji="0" lang="ja-JP" altLang="en-US" sz="2800" dirty="0">
                <a:latin typeface="メイリオ" panose="020B0604030504040204" pitchFamily="50" charset="-128"/>
                <a:ea typeface="メイリオ" panose="020B0604030504040204" pitchFamily="50" charset="-128"/>
                <a:cs typeface="メイリオ" panose="020B0604030504040204" pitchFamily="50" charset="-128"/>
              </a:rPr>
              <a:t>保険料等（健康保険・厚生年金保険・雇用保険等）</a:t>
            </a:r>
            <a:r>
              <a:rPr kumimoji="0"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の控除額を記入</a:t>
            </a:r>
            <a:endParaRPr kumimoji="0"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725488" indent="-725488">
              <a:spcBef>
                <a:spcPct val="0"/>
              </a:spcBef>
            </a:pPr>
            <a:endParaRPr kumimoji="0"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725488" indent="-725488">
              <a:spcBef>
                <a:spcPct val="0"/>
              </a:spcBef>
            </a:pPr>
            <a:r>
              <a:rPr kumimoji="0"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３　総支給</a:t>
            </a:r>
            <a:r>
              <a:rPr kumimoji="0" lang="ja-JP" altLang="en-US" sz="2800" dirty="0">
                <a:latin typeface="メイリオ" panose="020B0604030504040204" pitchFamily="50" charset="-128"/>
                <a:ea typeface="メイリオ" panose="020B0604030504040204" pitchFamily="50" charset="-128"/>
                <a:cs typeface="メイリオ" panose="020B0604030504040204" pitchFamily="50" charset="-128"/>
              </a:rPr>
              <a:t>額－社会保険料等を社会保険料等控除後の給与等の</a:t>
            </a:r>
            <a:r>
              <a:rPr kumimoji="0"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金額に</a:t>
            </a:r>
            <a:r>
              <a:rPr kumimoji="0" lang="ja-JP" altLang="en-US" sz="2800" dirty="0">
                <a:latin typeface="メイリオ" panose="020B0604030504040204" pitchFamily="50" charset="-128"/>
                <a:ea typeface="メイリオ" panose="020B0604030504040204" pitchFamily="50" charset="-128"/>
                <a:cs typeface="メイリオ" panose="020B0604030504040204" pitchFamily="50" charset="-128"/>
              </a:rPr>
              <a:t>記入</a:t>
            </a:r>
          </a:p>
          <a:p>
            <a:pPr>
              <a:spcBef>
                <a:spcPct val="0"/>
              </a:spcBef>
            </a:pPr>
            <a:endParaRPr kumimoji="0"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en-US" altLang="ja-JP" sz="2000" dirty="0">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扶養</a:t>
            </a: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控除等の申告書で確認した扶養親族等の数を合わせて</a:t>
            </a:r>
            <a:r>
              <a:rPr kumimoji="0"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書いて</a:t>
            </a: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おく。</a:t>
            </a:r>
          </a:p>
        </p:txBody>
      </p:sp>
      <p:sp>
        <p:nvSpPr>
          <p:cNvPr id="6" name="正方形/長方形 5"/>
          <p:cNvSpPr/>
          <p:nvPr/>
        </p:nvSpPr>
        <p:spPr>
          <a:xfrm>
            <a:off x="243338" y="1624444"/>
            <a:ext cx="8632290" cy="584775"/>
          </a:xfrm>
          <a:prstGeom prst="rect">
            <a:avLst/>
          </a:prstGeom>
        </p:spPr>
        <p:txBody>
          <a:bodyPr wrap="square">
            <a:spAutoFit/>
          </a:bodyPr>
          <a:lstStyle/>
          <a:p>
            <a:pPr>
              <a:spcBef>
                <a:spcPct val="0"/>
              </a:spcBef>
            </a:pPr>
            <a:r>
              <a:rPr kumimoji="0" lang="ja-JP" altLang="en-US" sz="3200" b="1" dirty="0" smtClean="0">
                <a:latin typeface="メイリオ" panose="020B0604030504040204" pitchFamily="50" charset="-128"/>
                <a:ea typeface="メイリオ" panose="020B0604030504040204" pitchFamily="50" charset="-128"/>
                <a:cs typeface="メイリオ" panose="020B0604030504040204" pitchFamily="50" charset="-128"/>
              </a:rPr>
              <a:t>源泉徴収簿の利用</a:t>
            </a:r>
            <a:endParaRPr kumimoji="0"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2607236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457200" y="591344"/>
            <a:ext cx="8229600" cy="633412"/>
          </a:xfrm>
          <a:prstGeom prst="rect">
            <a:avLst/>
          </a:prstGeom>
          <a:ln>
            <a:noFill/>
          </a:ln>
        </p:spPr>
        <p:txBody>
          <a:bodyPr vert="horz" lIns="0" tIns="0" rIns="18288" bIns="0" anchor="b">
            <a:normAutofit fontScale="850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dirty="0">
                <a:solidFill>
                  <a:schemeClr val="tx1"/>
                </a:solidFill>
                <a:latin typeface="HGP創英角ﾎﾟｯﾌﾟ体" panose="040B0A00000000000000" pitchFamily="50" charset="-128"/>
                <a:ea typeface="HGP創英角ﾎﾟｯﾌﾟ体" panose="040B0A00000000000000" pitchFamily="50" charset="-128"/>
              </a:rPr>
              <a:t>毎月</a:t>
            </a:r>
            <a:r>
              <a:rPr lang="ja-JP" altLang="en-US" dirty="0" smtClean="0">
                <a:solidFill>
                  <a:schemeClr val="tx1"/>
                </a:solidFill>
                <a:latin typeface="HGP創英角ﾎﾟｯﾌﾟ体" panose="040B0A00000000000000" pitchFamily="50" charset="-128"/>
                <a:ea typeface="HGP創英角ﾎﾟｯﾌﾟ体" panose="040B0A00000000000000" pitchFamily="50" charset="-128"/>
              </a:rPr>
              <a:t>の所得税について</a:t>
            </a:r>
            <a:endParaRPr lang="ja-JP" altLang="en-US" dirty="0">
              <a:solidFill>
                <a:schemeClr val="tx1"/>
              </a:solidFill>
              <a:latin typeface="HGP創英角ﾎﾟｯﾌﾟ体" panose="040B0A00000000000000" pitchFamily="50" charset="-128"/>
              <a:ea typeface="HGP創英角ﾎﾟｯﾌﾟ体" panose="040B0A00000000000000" pitchFamily="50" charset="-128"/>
            </a:endParaRPr>
          </a:p>
        </p:txBody>
      </p:sp>
      <p:sp>
        <p:nvSpPr>
          <p:cNvPr id="5" name="正方形/長方形 4"/>
          <p:cNvSpPr/>
          <p:nvPr/>
        </p:nvSpPr>
        <p:spPr>
          <a:xfrm>
            <a:off x="255855" y="2579906"/>
            <a:ext cx="8632290" cy="2123658"/>
          </a:xfrm>
          <a:prstGeom prst="rect">
            <a:avLst/>
          </a:prstGeom>
        </p:spPr>
        <p:txBody>
          <a:bodyPr wrap="square">
            <a:spAutoFit/>
          </a:bodyPr>
          <a:lstStyle/>
          <a:p>
            <a:pPr marL="725488" indent="-725488">
              <a:spcBef>
                <a:spcPct val="0"/>
              </a:spcBef>
            </a:pPr>
            <a:r>
              <a:rPr kumimoji="0" lang="ja-JP" altLang="en-US" sz="2800" dirty="0">
                <a:latin typeface="メイリオ" panose="020B0604030504040204" pitchFamily="50" charset="-128"/>
                <a:ea typeface="メイリオ" panose="020B0604030504040204" pitchFamily="50" charset="-128"/>
                <a:cs typeface="メイリオ" panose="020B0604030504040204" pitchFamily="50" charset="-128"/>
              </a:rPr>
              <a:t>４</a:t>
            </a:r>
            <a:r>
              <a:rPr kumimoji="0"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　</a:t>
            </a:r>
            <a:r>
              <a:rPr kumimoji="0" lang="ja-JP" altLang="en-US" sz="2800" b="1" u="sng" dirty="0" smtClean="0">
                <a:latin typeface="メイリオ" panose="020B0604030504040204" pitchFamily="50" charset="-128"/>
                <a:ea typeface="メイリオ" panose="020B0604030504040204" pitchFamily="50" charset="-128"/>
                <a:cs typeface="メイリオ" panose="020B0604030504040204" pitchFamily="50" charset="-128"/>
              </a:rPr>
              <a:t>社会</a:t>
            </a:r>
            <a:r>
              <a:rPr kumimoji="0" lang="ja-JP" altLang="en-US" sz="2800" b="1" u="sng" dirty="0">
                <a:latin typeface="メイリオ" panose="020B0604030504040204" pitchFamily="50" charset="-128"/>
                <a:ea typeface="メイリオ" panose="020B0604030504040204" pitchFamily="50" charset="-128"/>
                <a:cs typeface="メイリオ" panose="020B0604030504040204" pitchFamily="50" charset="-128"/>
              </a:rPr>
              <a:t>保険料等控除後</a:t>
            </a:r>
            <a:r>
              <a:rPr kumimoji="0" lang="ja-JP" altLang="en-US" sz="2800" dirty="0">
                <a:latin typeface="メイリオ" panose="020B0604030504040204" pitchFamily="50" charset="-128"/>
                <a:ea typeface="メイリオ" panose="020B0604030504040204" pitchFamily="50" charset="-128"/>
                <a:cs typeface="メイリオ" panose="020B0604030504040204" pitchFamily="50" charset="-128"/>
              </a:rPr>
              <a:t>の給与等の</a:t>
            </a:r>
            <a:r>
              <a:rPr kumimoji="0"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金額をもとに税額表で所得税を算出します。</a:t>
            </a:r>
            <a:endParaRPr kumimoji="0"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725488" indent="-725488">
              <a:spcBef>
                <a:spcPct val="0"/>
              </a:spcBef>
            </a:pPr>
            <a:endParaRPr kumimoji="0" lang="en-US" altLang="ja-JP" sz="2800" dirty="0">
              <a:latin typeface="メイリオ" panose="020B0604030504040204" pitchFamily="50" charset="-128"/>
              <a:ea typeface="メイリオ" panose="020B0604030504040204" pitchFamily="50" charset="-128"/>
              <a:cs typeface="メイリオ" panose="020B0604030504040204" pitchFamily="50" charset="-128"/>
            </a:endParaRPr>
          </a:p>
          <a:p>
            <a:pPr marL="725488" indent="-725488">
              <a:spcBef>
                <a:spcPct val="0"/>
              </a:spcBef>
            </a:pPr>
            <a:r>
              <a:rPr kumimoji="0"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　　　　　　　　　　　　　　　　　　</a:t>
            </a:r>
            <a:r>
              <a:rPr kumimoji="0"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2800" dirty="0">
                <a:latin typeface="メイリオ" panose="020B0604030504040204" pitchFamily="50" charset="-128"/>
                <a:ea typeface="メイリオ" panose="020B0604030504040204" pitchFamily="50" charset="-128"/>
                <a:cs typeface="メイリオ" panose="020B0604030504040204" pitchFamily="50" charset="-128"/>
              </a:rPr>
              <a:t>資料２</a:t>
            </a:r>
            <a:endParaRPr kumimoji="0" lang="en-US" altLang="ja-JP" sz="2800" dirty="0">
              <a:latin typeface="メイリオ" panose="020B0604030504040204" pitchFamily="50" charset="-128"/>
              <a:ea typeface="メイリオ" panose="020B0604030504040204" pitchFamily="50" charset="-128"/>
              <a:cs typeface="メイリオ" panose="020B0604030504040204" pitchFamily="50" charset="-128"/>
            </a:endParaRPr>
          </a:p>
          <a:p>
            <a:pPr marL="725488" indent="-725488">
              <a:spcBef>
                <a:spcPct val="0"/>
              </a:spcBef>
            </a:pPr>
            <a:endPar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正方形/長方形 5"/>
          <p:cNvSpPr/>
          <p:nvPr/>
        </p:nvSpPr>
        <p:spPr>
          <a:xfrm>
            <a:off x="243338" y="1624444"/>
            <a:ext cx="8632290" cy="584775"/>
          </a:xfrm>
          <a:prstGeom prst="rect">
            <a:avLst/>
          </a:prstGeom>
        </p:spPr>
        <p:txBody>
          <a:bodyPr wrap="square">
            <a:spAutoFit/>
          </a:bodyPr>
          <a:lstStyle/>
          <a:p>
            <a:pPr>
              <a:spcBef>
                <a:spcPct val="0"/>
              </a:spcBef>
            </a:pPr>
            <a:r>
              <a:rPr kumimoji="0" lang="ja-JP" altLang="en-US" sz="3200" b="1" dirty="0" smtClean="0">
                <a:latin typeface="メイリオ" panose="020B0604030504040204" pitchFamily="50" charset="-128"/>
                <a:ea typeface="メイリオ" panose="020B0604030504040204" pitchFamily="50" charset="-128"/>
                <a:cs typeface="メイリオ" panose="020B0604030504040204" pitchFamily="50" charset="-128"/>
              </a:rPr>
              <a:t>源泉徴収簿の利用</a:t>
            </a:r>
            <a:endParaRPr kumimoji="0"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026" name="Picture 2" descr="C:\Users\RC-T008\Desktop\money06\money06.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04248" y="5201046"/>
            <a:ext cx="1660912" cy="10644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03952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62253" y="3933056"/>
            <a:ext cx="9003729" cy="26689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886" y="0"/>
            <a:ext cx="9128236" cy="32928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 name="直線コネクタ 4"/>
          <p:cNvCxnSpPr/>
          <p:nvPr/>
        </p:nvCxnSpPr>
        <p:spPr>
          <a:xfrm>
            <a:off x="395537" y="4797152"/>
            <a:ext cx="8748463"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正方形/長方形 5"/>
          <p:cNvSpPr/>
          <p:nvPr/>
        </p:nvSpPr>
        <p:spPr>
          <a:xfrm>
            <a:off x="2699792" y="1312864"/>
            <a:ext cx="792088" cy="544988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フローチャート : せん孔テープ 1"/>
          <p:cNvSpPr/>
          <p:nvPr/>
        </p:nvSpPr>
        <p:spPr>
          <a:xfrm>
            <a:off x="-180528" y="2941687"/>
            <a:ext cx="9577064" cy="1152128"/>
          </a:xfrm>
          <a:prstGeom prst="flowChartPunchedTap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8166934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547664" y="2492896"/>
            <a:ext cx="6120680" cy="2308324"/>
          </a:xfrm>
          <a:prstGeom prst="rect">
            <a:avLst/>
          </a:prstGeom>
        </p:spPr>
        <p:txBody>
          <a:bodyPr wrap="square">
            <a:spAutoFit/>
          </a:bodyPr>
          <a:lstStyle/>
          <a:p>
            <a:pPr>
              <a:spcBef>
                <a:spcPct val="0"/>
              </a:spcBef>
            </a:pPr>
            <a:r>
              <a:rPr kumimoji="0" lang="ja-JP" altLang="en-US" sz="4800" b="1" dirty="0" smtClean="0">
                <a:latin typeface="メイリオ" panose="020B0604030504040204" pitchFamily="50" charset="-128"/>
                <a:ea typeface="メイリオ" panose="020B0604030504040204" pitchFamily="50" charset="-128"/>
                <a:cs typeface="メイリオ" panose="020B0604030504040204" pitchFamily="50" charset="-128"/>
              </a:rPr>
              <a:t>では、</a:t>
            </a:r>
            <a:r>
              <a:rPr kumimoji="0" lang="en-US" altLang="ja-JP" sz="4800" b="1" dirty="0" smtClean="0">
                <a:latin typeface="メイリオ" panose="020B0604030504040204" pitchFamily="50" charset="-128"/>
                <a:ea typeface="メイリオ" panose="020B0604030504040204" pitchFamily="50" charset="-128"/>
                <a:cs typeface="メイリオ" panose="020B0604030504040204" pitchFamily="50" charset="-128"/>
              </a:rPr>
              <a:t>12</a:t>
            </a:r>
            <a:r>
              <a:rPr kumimoji="0" lang="ja-JP" altLang="en-US" sz="4800" b="1" dirty="0" smtClean="0">
                <a:latin typeface="メイリオ" panose="020B0604030504040204" pitchFamily="50" charset="-128"/>
                <a:ea typeface="メイリオ" panose="020B0604030504040204" pitchFamily="50" charset="-128"/>
                <a:cs typeface="メイリオ" panose="020B0604030504040204" pitchFamily="50" charset="-128"/>
              </a:rPr>
              <a:t>月まで「算出税額」を記入してみてください。</a:t>
            </a:r>
            <a:endParaRPr kumimoji="0" lang="ja-JP" altLang="en-US" sz="4800" b="1"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5122" name="Picture 2" descr="C:\Users\RC-T008\Desktop\tokei_a07\tokei_a07.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36296" y="4653136"/>
            <a:ext cx="1478759" cy="19640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23520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9144000" cy="64565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296039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457200" y="591344"/>
            <a:ext cx="8229600" cy="633412"/>
          </a:xfrm>
          <a:prstGeom prst="rect">
            <a:avLst/>
          </a:prstGeom>
          <a:ln>
            <a:noFill/>
          </a:ln>
        </p:spPr>
        <p:txBody>
          <a:bodyPr vert="horz" lIns="0" tIns="0" rIns="18288" bIns="0" anchor="b">
            <a:normAutofit fontScale="850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dirty="0" smtClean="0">
                <a:solidFill>
                  <a:schemeClr val="tx1"/>
                </a:solidFill>
                <a:latin typeface="HGP創英角ﾎﾟｯﾌﾟ体" panose="040B0A00000000000000" pitchFamily="50" charset="-128"/>
                <a:ea typeface="HGP創英角ﾎﾟｯﾌﾟ体" panose="040B0A00000000000000" pitchFamily="50" charset="-128"/>
              </a:rPr>
              <a:t>年末</a:t>
            </a:r>
            <a:r>
              <a:rPr lang="ja-JP" altLang="en-US" dirty="0">
                <a:solidFill>
                  <a:schemeClr val="tx1"/>
                </a:solidFill>
                <a:latin typeface="HGP創英角ﾎﾟｯﾌﾟ体" panose="040B0A00000000000000" pitchFamily="50" charset="-128"/>
                <a:ea typeface="HGP創英角ﾎﾟｯﾌﾟ体" panose="040B0A00000000000000" pitchFamily="50" charset="-128"/>
              </a:rPr>
              <a:t>調整</a:t>
            </a:r>
            <a:r>
              <a:rPr lang="ja-JP" altLang="en-US" dirty="0" smtClean="0">
                <a:solidFill>
                  <a:schemeClr val="tx1"/>
                </a:solidFill>
                <a:latin typeface="HGP創英角ﾎﾟｯﾌﾟ体" panose="040B0A00000000000000" pitchFamily="50" charset="-128"/>
                <a:ea typeface="HGP創英角ﾎﾟｯﾌﾟ体" panose="040B0A00000000000000" pitchFamily="50" charset="-128"/>
              </a:rPr>
              <a:t>について</a:t>
            </a:r>
            <a:endParaRPr lang="ja-JP" altLang="en-US" dirty="0">
              <a:solidFill>
                <a:schemeClr val="tx1"/>
              </a:solidFill>
              <a:latin typeface="HGP創英角ﾎﾟｯﾌﾟ体" panose="040B0A00000000000000" pitchFamily="50" charset="-128"/>
              <a:ea typeface="HGP創英角ﾎﾟｯﾌﾟ体" panose="040B0A00000000000000" pitchFamily="50" charset="-128"/>
            </a:endParaRPr>
          </a:p>
        </p:txBody>
      </p:sp>
      <p:sp>
        <p:nvSpPr>
          <p:cNvPr id="4" name="正方形/長方形 3"/>
          <p:cNvSpPr/>
          <p:nvPr/>
        </p:nvSpPr>
        <p:spPr>
          <a:xfrm>
            <a:off x="255855" y="1844824"/>
            <a:ext cx="8632290" cy="4031873"/>
          </a:xfrm>
          <a:prstGeom prst="rect">
            <a:avLst/>
          </a:prstGeom>
        </p:spPr>
        <p:txBody>
          <a:bodyPr wrap="square">
            <a:spAutoFit/>
          </a:bodyPr>
          <a:lstStyle/>
          <a:p>
            <a:pPr>
              <a:spcBef>
                <a:spcPct val="0"/>
              </a:spcBef>
            </a:pPr>
            <a:r>
              <a:rPr kumimoji="0"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rPr>
              <a:t>12</a:t>
            </a: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月の所得税</a:t>
            </a:r>
            <a:endParaRPr kumimoji="0"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3200" dirty="0">
                <a:latin typeface="メイリオ" panose="020B0604030504040204" pitchFamily="50" charset="-128"/>
                <a:ea typeface="メイリオ" panose="020B0604030504040204" pitchFamily="50" charset="-128"/>
                <a:cs typeface="メイリオ" panose="020B0604030504040204" pitchFamily="50" charset="-128"/>
              </a:rPr>
              <a:t>　</a:t>
            </a:r>
            <a:endParaRPr kumimoji="0"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marL="1162050" indent="-1162050">
              <a:spcBef>
                <a:spcPct val="0"/>
              </a:spcBef>
            </a:pP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　１　本年最後に支払う給与から所得税を</a:t>
            </a:r>
            <a:r>
              <a:rPr kumimoji="0" lang="ja-JP" altLang="en-US" sz="3200" b="1" u="sng" dirty="0" smtClean="0">
                <a:latin typeface="メイリオ" panose="020B0604030504040204" pitchFamily="50" charset="-128"/>
                <a:ea typeface="メイリオ" panose="020B0604030504040204" pitchFamily="50" charset="-128"/>
                <a:cs typeface="メイリオ" panose="020B0604030504040204" pitchFamily="50" charset="-128"/>
              </a:rPr>
              <a:t>計算をして</a:t>
            </a: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年末調整を行う</a:t>
            </a:r>
            <a:endParaRPr kumimoji="0"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0"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0"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marL="1162050" indent="-1162050">
              <a:spcBef>
                <a:spcPct val="0"/>
              </a:spcBef>
            </a:pP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　２　</a:t>
            </a:r>
            <a:r>
              <a:rPr kumimoji="0" lang="ja-JP" altLang="en-US" sz="3200" dirty="0">
                <a:latin typeface="メイリオ" panose="020B0604030504040204" pitchFamily="50" charset="-128"/>
                <a:ea typeface="メイリオ" panose="020B0604030504040204" pitchFamily="50" charset="-128"/>
                <a:cs typeface="メイリオ" panose="020B0604030504040204" pitchFamily="50" charset="-128"/>
              </a:rPr>
              <a:t>本年最後に支払う給与から所得税</a:t>
            </a: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を</a:t>
            </a:r>
            <a:r>
              <a:rPr kumimoji="0" lang="ja-JP" altLang="en-US" sz="3200" b="1" u="sng" dirty="0">
                <a:latin typeface="メイリオ" panose="020B0604030504040204" pitchFamily="50" charset="-128"/>
                <a:ea typeface="メイリオ" panose="020B0604030504040204" pitchFamily="50" charset="-128"/>
                <a:cs typeface="メイリオ" panose="020B0604030504040204" pitchFamily="50" charset="-128"/>
              </a:rPr>
              <a:t>計算</a:t>
            </a:r>
            <a:r>
              <a:rPr kumimoji="0" lang="ja-JP" altLang="en-US" sz="3200" b="1" u="sng" dirty="0" smtClean="0">
                <a:latin typeface="メイリオ" panose="020B0604030504040204" pitchFamily="50" charset="-128"/>
                <a:ea typeface="メイリオ" panose="020B0604030504040204" pitchFamily="50" charset="-128"/>
                <a:cs typeface="メイリオ" panose="020B0604030504040204" pitchFamily="50" charset="-128"/>
              </a:rPr>
              <a:t>を</a:t>
            </a:r>
            <a:r>
              <a:rPr kumimoji="0" lang="ja-JP" altLang="en-US" sz="3200" b="1" u="sng" dirty="0">
                <a:latin typeface="メイリオ" panose="020B0604030504040204" pitchFamily="50" charset="-128"/>
                <a:ea typeface="メイリオ" panose="020B0604030504040204" pitchFamily="50" charset="-128"/>
                <a:cs typeface="メイリオ" panose="020B0604030504040204" pitchFamily="50" charset="-128"/>
              </a:rPr>
              <a:t>せずに</a:t>
            </a: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年末</a:t>
            </a:r>
            <a:r>
              <a:rPr kumimoji="0" lang="ja-JP" altLang="en-US" sz="3200" dirty="0">
                <a:latin typeface="メイリオ" panose="020B0604030504040204" pitchFamily="50" charset="-128"/>
                <a:ea typeface="メイリオ" panose="020B0604030504040204" pitchFamily="50" charset="-128"/>
                <a:cs typeface="メイリオ" panose="020B0604030504040204" pitchFamily="50" charset="-128"/>
              </a:rPr>
              <a:t>調整を行う</a:t>
            </a:r>
            <a:endParaRPr kumimoji="0"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角丸四角形吹き出し 1"/>
          <p:cNvSpPr/>
          <p:nvPr/>
        </p:nvSpPr>
        <p:spPr>
          <a:xfrm>
            <a:off x="4211960" y="6093296"/>
            <a:ext cx="4104456" cy="720368"/>
          </a:xfrm>
          <a:prstGeom prst="wedgeRoundRectCallout">
            <a:avLst>
              <a:gd name="adj1" fmla="val -79172"/>
              <a:gd name="adj2" fmla="val -98813"/>
              <a:gd name="adj3" fmla="val 16667"/>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教職員はこちら</a:t>
            </a:r>
            <a:endParaRPr kumimoji="1" lang="en-US" altLang="ja-JP"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lang="en-US" altLang="ja-JP" b="1" dirty="0">
                <a:latin typeface="メイリオ" panose="020B0604030504040204" pitchFamily="50" charset="-128"/>
                <a:ea typeface="メイリオ" panose="020B0604030504040204" pitchFamily="50" charset="-128"/>
                <a:cs typeface="メイリオ" panose="020B0604030504040204" pitchFamily="50" charset="-128"/>
              </a:rPr>
              <a:t>12</a:t>
            </a:r>
            <a:r>
              <a:rPr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月の給与調書に注目！！</a:t>
            </a:r>
            <a:endParaRPr kumimoji="1" lang="ja-JP" altLang="en-US" b="1"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543662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457200" y="591344"/>
            <a:ext cx="8229600" cy="633412"/>
          </a:xfrm>
          <a:prstGeom prst="rect">
            <a:avLst/>
          </a:prstGeom>
          <a:ln>
            <a:noFill/>
          </a:ln>
        </p:spPr>
        <p:txBody>
          <a:bodyPr vert="horz" lIns="0" tIns="0" rIns="18288" bIns="0" anchor="b">
            <a:normAutofit fontScale="850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dirty="0" smtClean="0">
                <a:solidFill>
                  <a:schemeClr val="tx1"/>
                </a:solidFill>
                <a:latin typeface="HGP創英角ﾎﾟｯﾌﾟ体" panose="040B0A00000000000000" pitchFamily="50" charset="-128"/>
                <a:ea typeface="HGP創英角ﾎﾟｯﾌﾟ体" panose="040B0A00000000000000" pitchFamily="50" charset="-128"/>
              </a:rPr>
              <a:t>年末</a:t>
            </a:r>
            <a:r>
              <a:rPr lang="ja-JP" altLang="en-US" dirty="0">
                <a:solidFill>
                  <a:schemeClr val="tx1"/>
                </a:solidFill>
                <a:latin typeface="HGP創英角ﾎﾟｯﾌﾟ体" panose="040B0A00000000000000" pitchFamily="50" charset="-128"/>
                <a:ea typeface="HGP創英角ﾎﾟｯﾌﾟ体" panose="040B0A00000000000000" pitchFamily="50" charset="-128"/>
              </a:rPr>
              <a:t>調整</a:t>
            </a:r>
            <a:r>
              <a:rPr lang="ja-JP" altLang="en-US" dirty="0" smtClean="0">
                <a:solidFill>
                  <a:schemeClr val="tx1"/>
                </a:solidFill>
                <a:latin typeface="HGP創英角ﾎﾟｯﾌﾟ体" panose="040B0A00000000000000" pitchFamily="50" charset="-128"/>
                <a:ea typeface="HGP創英角ﾎﾟｯﾌﾟ体" panose="040B0A00000000000000" pitchFamily="50" charset="-128"/>
              </a:rPr>
              <a:t>について</a:t>
            </a:r>
            <a:endParaRPr lang="ja-JP" altLang="en-US" dirty="0">
              <a:solidFill>
                <a:schemeClr val="tx1"/>
              </a:solidFill>
              <a:latin typeface="HGP創英角ﾎﾟｯﾌﾟ体" panose="040B0A00000000000000" pitchFamily="50" charset="-128"/>
              <a:ea typeface="HGP創英角ﾎﾟｯﾌﾟ体" panose="040B0A00000000000000" pitchFamily="50" charset="-128"/>
            </a:endParaRPr>
          </a:p>
        </p:txBody>
      </p:sp>
      <p:sp>
        <p:nvSpPr>
          <p:cNvPr id="4" name="正方形/長方形 3"/>
          <p:cNvSpPr/>
          <p:nvPr/>
        </p:nvSpPr>
        <p:spPr>
          <a:xfrm>
            <a:off x="255855" y="1556792"/>
            <a:ext cx="8632290" cy="4462760"/>
          </a:xfrm>
          <a:prstGeom prst="rect">
            <a:avLst/>
          </a:prstGeom>
        </p:spPr>
        <p:txBody>
          <a:bodyPr wrap="square">
            <a:spAutoFit/>
          </a:bodyPr>
          <a:lstStyle/>
          <a:p>
            <a:pPr>
              <a:spcBef>
                <a:spcPct val="0"/>
              </a:spcBef>
            </a:pP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年末調整を行うわけ</a:t>
            </a:r>
            <a:r>
              <a:rPr kumimoji="0" lang="ja-JP" altLang="en-US" sz="3200" dirty="0">
                <a:latin typeface="メイリオ" panose="020B0604030504040204" pitchFamily="50" charset="-128"/>
                <a:ea typeface="メイリオ" panose="020B0604030504040204" pitchFamily="50" charset="-128"/>
                <a:cs typeface="メイリオ" panose="020B0604030504040204" pitchFamily="50" charset="-128"/>
              </a:rPr>
              <a:t>　</a:t>
            </a:r>
            <a:endParaRPr kumimoji="0"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0"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1162050" indent="-1162050">
              <a:spcBef>
                <a:spcPct val="0"/>
              </a:spcBef>
            </a:pPr>
            <a:r>
              <a:rPr kumimoji="0"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◆年</a:t>
            </a: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税額</a:t>
            </a:r>
            <a:r>
              <a:rPr kumimoji="0"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と毎月の所得税額の不一致</a:t>
            </a:r>
            <a:endParaRPr kumimoji="0"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714375" indent="-714375">
              <a:spcBef>
                <a:spcPct val="0"/>
              </a:spcBef>
            </a:pP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　</a:t>
            </a:r>
            <a:r>
              <a:rPr kumimoji="0"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１　源泉徴収税額表は、年間を通して毎月の給与に変動がないものとして作られている。</a:t>
            </a:r>
            <a:endParaRPr kumimoji="0"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714375" indent="-714375">
              <a:spcBef>
                <a:spcPct val="0"/>
              </a:spcBef>
            </a:pPr>
            <a:endParaRPr kumimoji="0"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714375" indent="-714375">
              <a:spcBef>
                <a:spcPct val="0"/>
              </a:spcBef>
            </a:pP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　</a:t>
            </a:r>
            <a:r>
              <a:rPr kumimoji="0"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２　年の中途で控除対象扶養親族の数に異動があっても、その異動後の支払い分から修正するだけで、遡って各月の源泉徴収税額を修正することとされていない。</a:t>
            </a:r>
            <a:endParaRPr kumimoji="0"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714375" indent="-714375">
              <a:spcBef>
                <a:spcPct val="0"/>
              </a:spcBef>
            </a:pPr>
            <a:endParaRPr kumimoji="0"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714375" indent="-714375">
              <a:spcBef>
                <a:spcPct val="0"/>
              </a:spcBef>
            </a:pP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　</a:t>
            </a:r>
            <a:r>
              <a:rPr kumimoji="0"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３　配偶者特別控除や生命保険料控除、地震保険料の控除などは年末調整で控除することとされている。　</a:t>
            </a:r>
            <a:endParaRPr kumimoji="0"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1162050" indent="-1162050">
              <a:spcBef>
                <a:spcPct val="0"/>
              </a:spcBef>
            </a:pPr>
            <a:endParaRPr kumimoji="0"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正方形/長方形 4"/>
          <p:cNvSpPr/>
          <p:nvPr/>
        </p:nvSpPr>
        <p:spPr>
          <a:xfrm>
            <a:off x="255855" y="5661248"/>
            <a:ext cx="8780641" cy="1008112"/>
          </a:xfrm>
          <a:prstGeom prst="rect">
            <a:avLst/>
          </a:prstGeom>
          <a:solidFill>
            <a:srgbClr val="FF0000"/>
          </a:solidFill>
          <a:ln w="381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このような不一致を精算するため、</a:t>
            </a:r>
            <a:r>
              <a:rPr kumimoji="1"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1</a:t>
            </a:r>
            <a:r>
              <a:rPr kumimoji="1"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年間の給与総額が確定する年末にその年に納めるべき税額を正しく計算し、それまでに徴収した税額との過不足額を求め、その差額を徴収または還付し精算することが必要をなります。この精算の手続きを「年末調整」と呼んでいます。</a:t>
            </a:r>
            <a:endPar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6" name="図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68178" y="5009138"/>
            <a:ext cx="608468" cy="720080"/>
          </a:xfrm>
          <a:prstGeom prst="rect">
            <a:avLst/>
          </a:prstGeom>
        </p:spPr>
      </p:pic>
    </p:spTree>
    <p:extLst>
      <p:ext uri="{BB962C8B-B14F-4D97-AF65-F5344CB8AC3E}">
        <p14:creationId xmlns:p14="http://schemas.microsoft.com/office/powerpoint/2010/main" val="4146601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457200" y="591344"/>
            <a:ext cx="8229600" cy="633412"/>
          </a:xfrm>
          <a:prstGeom prst="rect">
            <a:avLst/>
          </a:prstGeom>
          <a:ln>
            <a:noFill/>
          </a:ln>
        </p:spPr>
        <p:txBody>
          <a:bodyPr vert="horz" lIns="0" tIns="0" rIns="18288" bIns="0" anchor="b">
            <a:normAutofit fontScale="850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dirty="0" smtClean="0">
                <a:solidFill>
                  <a:schemeClr val="tx1"/>
                </a:solidFill>
                <a:latin typeface="HGP創英角ﾎﾟｯﾌﾟ体" panose="040B0A00000000000000" pitchFamily="50" charset="-128"/>
                <a:ea typeface="HGP創英角ﾎﾟｯﾌﾟ体" panose="040B0A00000000000000" pitchFamily="50" charset="-128"/>
              </a:rPr>
              <a:t>年末</a:t>
            </a:r>
            <a:r>
              <a:rPr lang="ja-JP" altLang="en-US" dirty="0">
                <a:solidFill>
                  <a:schemeClr val="tx1"/>
                </a:solidFill>
                <a:latin typeface="HGP創英角ﾎﾟｯﾌﾟ体" panose="040B0A00000000000000" pitchFamily="50" charset="-128"/>
                <a:ea typeface="HGP創英角ﾎﾟｯﾌﾟ体" panose="040B0A00000000000000" pitchFamily="50" charset="-128"/>
              </a:rPr>
              <a:t>調整</a:t>
            </a:r>
            <a:r>
              <a:rPr lang="ja-JP" altLang="en-US" dirty="0" smtClean="0">
                <a:solidFill>
                  <a:schemeClr val="tx1"/>
                </a:solidFill>
                <a:latin typeface="HGP創英角ﾎﾟｯﾌﾟ体" panose="040B0A00000000000000" pitchFamily="50" charset="-128"/>
                <a:ea typeface="HGP創英角ﾎﾟｯﾌﾟ体" panose="040B0A00000000000000" pitchFamily="50" charset="-128"/>
              </a:rPr>
              <a:t>について</a:t>
            </a:r>
            <a:endParaRPr lang="ja-JP" altLang="en-US" dirty="0">
              <a:solidFill>
                <a:schemeClr val="tx1"/>
              </a:solidFill>
              <a:latin typeface="HGP創英角ﾎﾟｯﾌﾟ体" panose="040B0A00000000000000" pitchFamily="50" charset="-128"/>
              <a:ea typeface="HGP創英角ﾎﾟｯﾌﾟ体" panose="040B0A00000000000000" pitchFamily="50" charset="-128"/>
            </a:endParaRPr>
          </a:p>
        </p:txBody>
      </p:sp>
      <p:sp>
        <p:nvSpPr>
          <p:cNvPr id="4" name="正方形/長方形 3"/>
          <p:cNvSpPr/>
          <p:nvPr/>
        </p:nvSpPr>
        <p:spPr>
          <a:xfrm>
            <a:off x="255855" y="1844824"/>
            <a:ext cx="8632290" cy="5416868"/>
          </a:xfrm>
          <a:prstGeom prst="rect">
            <a:avLst/>
          </a:prstGeom>
        </p:spPr>
        <p:txBody>
          <a:bodyPr wrap="square">
            <a:spAutoFit/>
          </a:bodyPr>
          <a:lstStyle/>
          <a:p>
            <a:pPr>
              <a:spcBef>
                <a:spcPct val="0"/>
              </a:spcBef>
            </a:pPr>
            <a:r>
              <a:rPr kumimoji="0" lang="ja-JP" altLang="en-US" sz="3200" b="1" dirty="0" smtClean="0">
                <a:latin typeface="メイリオ" panose="020B0604030504040204" pitchFamily="50" charset="-128"/>
                <a:ea typeface="メイリオ" panose="020B0604030504040204" pitchFamily="50" charset="-128"/>
                <a:cs typeface="メイリオ" panose="020B0604030504040204" pitchFamily="50" charset="-128"/>
              </a:rPr>
              <a:t>年末調整での中村　拓哉さんの申告</a:t>
            </a:r>
            <a:endParaRPr kumimoji="0" lang="en-US" altLang="ja-JP" sz="32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0" lang="en-US" altLang="ja-JP" sz="32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marL="450850" indent="-450850">
              <a:spcBef>
                <a:spcPct val="0"/>
              </a:spcBef>
            </a:pPr>
            <a:r>
              <a:rPr kumimoji="0" lang="ja-JP" altLang="en-US" sz="2200" dirty="0">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控除対象扶養親族　１名　妻（子は</a:t>
            </a:r>
            <a:r>
              <a:rPr kumimoji="0" lang="en-US" altLang="ja-JP" sz="2200" dirty="0" smtClean="0">
                <a:latin typeface="メイリオ" panose="020B0604030504040204" pitchFamily="50" charset="-128"/>
                <a:ea typeface="メイリオ" panose="020B0604030504040204" pitchFamily="50" charset="-128"/>
                <a:cs typeface="メイリオ" panose="020B0604030504040204" pitchFamily="50" charset="-128"/>
              </a:rPr>
              <a:t>16</a:t>
            </a:r>
            <a:r>
              <a:rPr kumimoji="0"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歳未満のため対象外）</a:t>
            </a:r>
            <a:endParaRPr kumimoji="0" lang="en-US" altLang="ja-JP" sz="22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450850" indent="-450850">
              <a:spcBef>
                <a:spcPct val="0"/>
              </a:spcBef>
            </a:pPr>
            <a:endParaRPr kumimoji="0" lang="en-US" altLang="ja-JP" sz="22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450850" indent="-450850">
              <a:spcBef>
                <a:spcPct val="0"/>
              </a:spcBef>
            </a:pPr>
            <a:r>
              <a:rPr kumimoji="0" lang="ja-JP" altLang="en-US" sz="2200" dirty="0">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支払った一般の生命保険料のうち旧生命保険料分　　</a:t>
            </a:r>
            <a:r>
              <a:rPr kumimoji="0" lang="en-US" altLang="ja-JP" sz="2200" dirty="0" smtClean="0">
                <a:latin typeface="メイリオ" panose="020B0604030504040204" pitchFamily="50" charset="-128"/>
                <a:ea typeface="メイリオ" panose="020B0604030504040204" pitchFamily="50" charset="-128"/>
                <a:cs typeface="メイリオ" panose="020B0604030504040204" pitchFamily="50" charset="-128"/>
              </a:rPr>
              <a:t>53,000</a:t>
            </a:r>
            <a:r>
              <a:rPr kumimoji="0"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円</a:t>
            </a:r>
            <a:endParaRPr kumimoji="0" lang="en-US" altLang="ja-JP" sz="22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450850" indent="-450850">
              <a:spcBef>
                <a:spcPct val="0"/>
              </a:spcBef>
            </a:pPr>
            <a:endParaRPr kumimoji="0" lang="en-US" altLang="ja-JP" sz="22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450850" indent="-450850">
              <a:spcBef>
                <a:spcPct val="0"/>
              </a:spcBef>
            </a:pPr>
            <a:r>
              <a:rPr kumimoji="0" lang="ja-JP" altLang="en-US" sz="2200" dirty="0">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支払った</a:t>
            </a:r>
            <a:r>
              <a:rPr kumimoji="0" lang="ja-JP" altLang="en-US" sz="2200" dirty="0">
                <a:latin typeface="メイリオ" panose="020B0604030504040204" pitchFamily="50" charset="-128"/>
                <a:ea typeface="メイリオ" panose="020B0604030504040204" pitchFamily="50" charset="-128"/>
                <a:cs typeface="メイリオ" panose="020B0604030504040204" pitchFamily="50" charset="-128"/>
              </a:rPr>
              <a:t>個人年金保険料の</a:t>
            </a:r>
            <a:r>
              <a:rPr kumimoji="0"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うち新個人</a:t>
            </a:r>
            <a:r>
              <a:rPr kumimoji="0" lang="ja-JP" altLang="en-US" sz="2200" dirty="0">
                <a:latin typeface="メイリオ" panose="020B0604030504040204" pitchFamily="50" charset="-128"/>
                <a:ea typeface="メイリオ" panose="020B0604030504040204" pitchFamily="50" charset="-128"/>
                <a:cs typeface="メイリオ" panose="020B0604030504040204" pitchFamily="50" charset="-128"/>
              </a:rPr>
              <a:t>年金保険料分　</a:t>
            </a:r>
            <a:r>
              <a:rPr kumimoji="0" lang="en-US" altLang="ja-JP" sz="2200" dirty="0">
                <a:latin typeface="メイリオ" panose="020B0604030504040204" pitchFamily="50" charset="-128"/>
                <a:ea typeface="メイリオ" panose="020B0604030504040204" pitchFamily="50" charset="-128"/>
                <a:cs typeface="メイリオ" panose="020B0604030504040204" pitchFamily="50" charset="-128"/>
              </a:rPr>
              <a:t>59,000</a:t>
            </a:r>
            <a:r>
              <a:rPr kumimoji="0"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円</a:t>
            </a:r>
            <a:endParaRPr kumimoji="0" lang="en-US" altLang="ja-JP" sz="2200" dirty="0">
              <a:latin typeface="メイリオ" panose="020B0604030504040204" pitchFamily="50" charset="-128"/>
              <a:ea typeface="メイリオ" panose="020B0604030504040204" pitchFamily="50" charset="-128"/>
              <a:cs typeface="メイリオ" panose="020B0604030504040204" pitchFamily="50" charset="-128"/>
            </a:endParaRPr>
          </a:p>
          <a:p>
            <a:pPr marL="450850" indent="-450850">
              <a:spcBef>
                <a:spcPct val="0"/>
              </a:spcBef>
            </a:pPr>
            <a:endParaRPr kumimoji="0" lang="en-US" altLang="ja-JP" sz="22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450850" indent="-450850">
              <a:spcBef>
                <a:spcPct val="0"/>
              </a:spcBef>
            </a:pPr>
            <a:r>
              <a:rPr kumimoji="0" lang="ja-JP" altLang="en-US" sz="2200" dirty="0">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支払った個人年金保険料のうち旧個人年金保険料分　</a:t>
            </a:r>
            <a:r>
              <a:rPr kumimoji="0" lang="en-US" altLang="ja-JP" sz="2200" dirty="0" smtClean="0">
                <a:latin typeface="メイリオ" panose="020B0604030504040204" pitchFamily="50" charset="-128"/>
                <a:ea typeface="メイリオ" panose="020B0604030504040204" pitchFamily="50" charset="-128"/>
                <a:cs typeface="メイリオ" panose="020B0604030504040204" pitchFamily="50" charset="-128"/>
              </a:rPr>
              <a:t>89,000</a:t>
            </a:r>
            <a:r>
              <a:rPr kumimoji="0"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円</a:t>
            </a:r>
            <a:endParaRPr kumimoji="0" lang="en-US" altLang="ja-JP" sz="22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450850" indent="-450850">
              <a:spcBef>
                <a:spcPct val="0"/>
              </a:spcBef>
            </a:pPr>
            <a:endParaRPr kumimoji="0" lang="en-US" altLang="ja-JP" sz="2200" dirty="0">
              <a:latin typeface="メイリオ" panose="020B0604030504040204" pitchFamily="50" charset="-128"/>
              <a:ea typeface="メイリオ" panose="020B0604030504040204" pitchFamily="50" charset="-128"/>
              <a:cs typeface="メイリオ" panose="020B0604030504040204" pitchFamily="50" charset="-128"/>
            </a:endParaRPr>
          </a:p>
          <a:p>
            <a:pPr marL="450850" indent="-450850">
              <a:spcBef>
                <a:spcPct val="0"/>
              </a:spcBef>
            </a:pPr>
            <a:r>
              <a:rPr kumimoji="0" lang="ja-JP" altLang="en-US" sz="2200" dirty="0">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支払った損害保険料のうち旧長期損害保険料分　　　</a:t>
            </a:r>
            <a:r>
              <a:rPr kumimoji="0" lang="en-US" altLang="ja-JP" sz="2200" dirty="0" smtClean="0">
                <a:latin typeface="メイリオ" panose="020B0604030504040204" pitchFamily="50" charset="-128"/>
                <a:ea typeface="メイリオ" panose="020B0604030504040204" pitchFamily="50" charset="-128"/>
                <a:cs typeface="メイリオ" panose="020B0604030504040204" pitchFamily="50" charset="-128"/>
              </a:rPr>
              <a:t>28,000</a:t>
            </a:r>
            <a:r>
              <a:rPr kumimoji="0"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円</a:t>
            </a:r>
            <a:r>
              <a:rPr kumimoji="0" lang="ja-JP" altLang="en-US" sz="2200" dirty="0">
                <a:latin typeface="メイリオ" panose="020B0604030504040204" pitchFamily="50" charset="-128"/>
                <a:ea typeface="メイリオ" panose="020B0604030504040204" pitchFamily="50" charset="-128"/>
                <a:cs typeface="メイリオ" panose="020B0604030504040204" pitchFamily="50" charset="-128"/>
              </a:rPr>
              <a:t>　</a:t>
            </a:r>
            <a:endParaRPr kumimoji="0" lang="en-US" altLang="ja-JP" sz="2200" dirty="0">
              <a:latin typeface="メイリオ" panose="020B0604030504040204" pitchFamily="50" charset="-128"/>
              <a:ea typeface="メイリオ" panose="020B0604030504040204" pitchFamily="50" charset="-128"/>
              <a:cs typeface="メイリオ" panose="020B0604030504040204" pitchFamily="50" charset="-128"/>
            </a:endParaRPr>
          </a:p>
          <a:p>
            <a:pPr marL="1162050" indent="-1162050">
              <a:spcBef>
                <a:spcPct val="0"/>
              </a:spcBef>
            </a:pP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　</a:t>
            </a:r>
            <a:endParaRPr kumimoji="0"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1162050" indent="-1162050">
              <a:spcBef>
                <a:spcPct val="0"/>
              </a:spcBef>
            </a:pPr>
            <a:r>
              <a:rPr kumimoji="0"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a:t>
            </a:r>
            <a:endParaRPr kumimoji="0"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1162050" indent="-1162050">
              <a:spcBef>
                <a:spcPct val="0"/>
              </a:spcBef>
            </a:pPr>
            <a:endParaRPr kumimoji="0"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78471373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283" y="-15865"/>
            <a:ext cx="9343360" cy="65973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テキスト ボックス 3"/>
          <p:cNvSpPr txBox="1"/>
          <p:nvPr/>
        </p:nvSpPr>
        <p:spPr>
          <a:xfrm>
            <a:off x="6588224" y="2125934"/>
            <a:ext cx="1008112" cy="253916"/>
          </a:xfrm>
          <a:prstGeom prst="rect">
            <a:avLst/>
          </a:prstGeom>
          <a:noFill/>
        </p:spPr>
        <p:txBody>
          <a:bodyPr wrap="square" rtlCol="0">
            <a:spAutoFit/>
          </a:bodyPr>
          <a:lstStyle/>
          <a:p>
            <a:pPr algn="r"/>
            <a:r>
              <a:rPr kumimoji="1" lang="en-US" altLang="ja-JP" sz="1050" b="1" dirty="0" smtClean="0">
                <a:solidFill>
                  <a:srgbClr val="FF0000"/>
                </a:solidFill>
                <a:latin typeface="ＭＳ ゴシック" panose="020B0609070205080204" pitchFamily="49" charset="-128"/>
                <a:ea typeface="ＭＳ ゴシック" panose="020B0609070205080204" pitchFamily="49" charset="-128"/>
                <a:cs typeface="メイリオ" panose="020B0604030504040204" pitchFamily="50" charset="-128"/>
              </a:rPr>
              <a:t>3,600,000</a:t>
            </a:r>
            <a:endParaRPr kumimoji="1" lang="ja-JP" altLang="en-US" sz="1050" b="1" dirty="0">
              <a:solidFill>
                <a:srgbClr val="FF0000"/>
              </a:solidFill>
              <a:latin typeface="ＭＳ ゴシック" panose="020B0609070205080204" pitchFamily="49" charset="-128"/>
              <a:ea typeface="ＭＳ ゴシック" panose="020B0609070205080204" pitchFamily="49" charset="-128"/>
              <a:cs typeface="メイリオ" panose="020B0604030504040204" pitchFamily="50" charset="-128"/>
            </a:endParaRPr>
          </a:p>
        </p:txBody>
      </p:sp>
      <p:sp>
        <p:nvSpPr>
          <p:cNvPr id="5" name="線吹き出し 1 (枠付き) 4"/>
          <p:cNvSpPr/>
          <p:nvPr/>
        </p:nvSpPr>
        <p:spPr>
          <a:xfrm>
            <a:off x="107504" y="836712"/>
            <a:ext cx="5112568" cy="792088"/>
          </a:xfrm>
          <a:prstGeom prst="borderCallout1">
            <a:avLst>
              <a:gd name="adj1" fmla="val 52415"/>
              <a:gd name="adj2" fmla="val 101530"/>
              <a:gd name="adj3" fmla="val 246368"/>
              <a:gd name="adj4" fmla="val 130261"/>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r>
              <a:rPr kumimoji="1"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資料３</a:t>
            </a:r>
            <a:endParaRPr kumimoji="1" lang="en-US" altLang="ja-JP"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「年末調整のための給与所得控除の給与等の金額の表で」確認</a:t>
            </a:r>
            <a:endParaRPr kumimoji="1" lang="en-US" altLang="ja-JP"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kumimoji="1" lang="en-US" altLang="ja-JP"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3,600,000</a:t>
            </a:r>
            <a:r>
              <a:rPr kumimoji="1"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　</a:t>
            </a:r>
            <a:r>
              <a:rPr kumimoji="1" lang="en-US" altLang="ja-JP"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2,340,000</a:t>
            </a:r>
            <a:endParaRPr kumimoji="1" lang="ja-JP" altLang="en-US"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6" name="線吹き出し 1 (枠付き) 25"/>
          <p:cNvSpPr/>
          <p:nvPr/>
        </p:nvSpPr>
        <p:spPr>
          <a:xfrm>
            <a:off x="99120" y="1916652"/>
            <a:ext cx="5112568" cy="1825927"/>
          </a:xfrm>
          <a:prstGeom prst="borderCallout1">
            <a:avLst>
              <a:gd name="adj1" fmla="val 52415"/>
              <a:gd name="adj2" fmla="val 101530"/>
              <a:gd name="adj3" fmla="val 84998"/>
              <a:gd name="adj4" fmla="val 135665"/>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r>
              <a:rPr lang="en-US" altLang="ja-JP"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一般生命保険料</a:t>
            </a:r>
            <a:r>
              <a:rPr lang="en-US" altLang="ja-JP"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en-US" altLang="ja-JP"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旧</a:t>
            </a:r>
            <a:r>
              <a:rPr kumimoji="1" lang="en-US" altLang="ja-JP"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53,000</a:t>
            </a:r>
            <a:r>
              <a:rPr kumimoji="1"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1/4</a:t>
            </a:r>
            <a:r>
              <a:rPr kumimoji="1"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25,000</a:t>
            </a:r>
            <a:r>
              <a:rPr kumimoji="1"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　</a:t>
            </a:r>
            <a:r>
              <a:rPr kumimoji="1" lang="en-US" altLang="ja-JP"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38,250</a:t>
            </a:r>
            <a:r>
              <a:rPr kumimoji="1" lang="ja-JP" altLang="en-US"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円</a:t>
            </a:r>
            <a:r>
              <a:rPr kumimoji="1" lang="en-US" altLang="ja-JP"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ア</a:t>
            </a:r>
            <a:endParaRPr kumimoji="1" lang="en-US" altLang="ja-JP"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kumimoji="1" lang="en-US" altLang="ja-JP"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個人年金保険料</a:t>
            </a:r>
            <a:r>
              <a:rPr kumimoji="1" lang="en-US" altLang="ja-JP"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p>
          <a:p>
            <a:r>
              <a:rPr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新</a:t>
            </a:r>
            <a:r>
              <a:rPr lang="en-US" altLang="ja-JP"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5</a:t>
            </a:r>
            <a:r>
              <a:rPr lang="en-US" altLang="ja-JP"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9,000</a:t>
            </a:r>
            <a:r>
              <a:rPr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1/4</a:t>
            </a:r>
            <a:r>
              <a:rPr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20,000</a:t>
            </a:r>
            <a:r>
              <a:rPr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　</a:t>
            </a:r>
            <a:r>
              <a:rPr lang="en-US" altLang="ja-JP"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34,750</a:t>
            </a:r>
            <a:r>
              <a:rPr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円</a:t>
            </a:r>
            <a:endParaRPr lang="en-US" altLang="ja-JP"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旧</a:t>
            </a:r>
            <a:r>
              <a:rPr kumimoji="1" lang="en-US" altLang="ja-JP"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89,000</a:t>
            </a:r>
            <a:r>
              <a:rPr kumimoji="1"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1/4</a:t>
            </a:r>
            <a:r>
              <a:rPr kumimoji="1"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25,000</a:t>
            </a:r>
            <a:r>
              <a:rPr kumimoji="1"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　</a:t>
            </a:r>
            <a:r>
              <a:rPr kumimoji="1" lang="en-US" altLang="ja-JP"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47,250</a:t>
            </a:r>
            <a:r>
              <a:rPr kumimoji="1" lang="ja-JP" altLang="en-US"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円</a:t>
            </a:r>
            <a:r>
              <a:rPr kumimoji="1" lang="en-US" altLang="ja-JP"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イ</a:t>
            </a:r>
            <a:endParaRPr kumimoji="1" lang="en-US" altLang="ja-JP"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endParaRPr kumimoji="1" lang="en-US" altLang="ja-JP"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4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ア　＋　イ　＝　</a:t>
            </a:r>
            <a:r>
              <a:rPr lang="en-US" altLang="ja-JP"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85,500</a:t>
            </a:r>
            <a:r>
              <a:rPr lang="ja-JP" altLang="en-US"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円</a:t>
            </a:r>
            <a:r>
              <a:rPr kumimoji="1" lang="ja-JP" altLang="en-US"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endParaRPr kumimoji="1" lang="ja-JP" altLang="en-US" sz="14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7" name="線吹き出し 1 (枠付き) 26"/>
          <p:cNvSpPr/>
          <p:nvPr/>
        </p:nvSpPr>
        <p:spPr>
          <a:xfrm>
            <a:off x="134865" y="4100326"/>
            <a:ext cx="5112568" cy="624818"/>
          </a:xfrm>
          <a:prstGeom prst="borderCallout1">
            <a:avLst>
              <a:gd name="adj1" fmla="val 52415"/>
              <a:gd name="adj2" fmla="val 101530"/>
              <a:gd name="adj3" fmla="val -18655"/>
              <a:gd name="adj4" fmla="val 130489"/>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r>
              <a:rPr kumimoji="1"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資料</a:t>
            </a:r>
            <a:r>
              <a:rPr kumimoji="1" lang="en-US" altLang="ja-JP"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4</a:t>
            </a:r>
          </a:p>
          <a:p>
            <a:r>
              <a:rPr kumimoji="1"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基礎控除</a:t>
            </a:r>
            <a:r>
              <a:rPr kumimoji="1" lang="en-US" altLang="ja-JP"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380,000</a:t>
            </a:r>
            <a:r>
              <a:rPr kumimoji="1"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円　＋　配偶者控除</a:t>
            </a:r>
            <a:r>
              <a:rPr kumimoji="1" lang="en-US" altLang="ja-JP"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380,000</a:t>
            </a:r>
            <a:r>
              <a:rPr kumimoji="1"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円</a:t>
            </a:r>
            <a:endParaRPr kumimoji="1" lang="ja-JP" altLang="en-US"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1" name="線吹き出し 1 (枠付き) 30"/>
          <p:cNvSpPr/>
          <p:nvPr/>
        </p:nvSpPr>
        <p:spPr>
          <a:xfrm>
            <a:off x="145531" y="5397593"/>
            <a:ext cx="5112568" cy="624818"/>
          </a:xfrm>
          <a:prstGeom prst="borderCallout1">
            <a:avLst>
              <a:gd name="adj1" fmla="val 52415"/>
              <a:gd name="adj2" fmla="val 101530"/>
              <a:gd name="adj3" fmla="val -163480"/>
              <a:gd name="adj4" fmla="val 155827"/>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r>
              <a:rPr kumimoji="1"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資料</a:t>
            </a:r>
            <a:r>
              <a:rPr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５</a:t>
            </a:r>
            <a:endParaRPr lang="en-US" altLang="ja-JP"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968,000</a:t>
            </a:r>
            <a:r>
              <a:rPr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円</a:t>
            </a:r>
            <a:r>
              <a:rPr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5</a:t>
            </a:r>
            <a:r>
              <a:rPr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48,400</a:t>
            </a:r>
            <a:r>
              <a:rPr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円</a:t>
            </a:r>
            <a:endParaRPr kumimoji="1" lang="en-US" altLang="ja-JP"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7" name="テキスト ボックス 36"/>
          <p:cNvSpPr txBox="1"/>
          <p:nvPr/>
        </p:nvSpPr>
        <p:spPr>
          <a:xfrm>
            <a:off x="6588224" y="2295984"/>
            <a:ext cx="1008112" cy="253916"/>
          </a:xfrm>
          <a:prstGeom prst="rect">
            <a:avLst/>
          </a:prstGeom>
          <a:noFill/>
        </p:spPr>
        <p:txBody>
          <a:bodyPr wrap="square" rtlCol="0">
            <a:spAutoFit/>
          </a:bodyPr>
          <a:lstStyle/>
          <a:p>
            <a:pPr algn="r"/>
            <a:r>
              <a:rPr kumimoji="1" lang="en-US" altLang="ja-JP" sz="1050" b="1" dirty="0" smtClean="0">
                <a:solidFill>
                  <a:srgbClr val="FF0000"/>
                </a:solidFill>
                <a:latin typeface="ＭＳ ゴシック" panose="020B0609070205080204" pitchFamily="49" charset="-128"/>
                <a:ea typeface="ＭＳ ゴシック" panose="020B0609070205080204" pitchFamily="49" charset="-128"/>
                <a:cs typeface="メイリオ" panose="020B0604030504040204" pitchFamily="50" charset="-128"/>
              </a:rPr>
              <a:t>0</a:t>
            </a:r>
            <a:endParaRPr kumimoji="1" lang="ja-JP" altLang="en-US" sz="1050" b="1" dirty="0">
              <a:solidFill>
                <a:srgbClr val="FF0000"/>
              </a:solidFill>
              <a:latin typeface="ＭＳ ゴシック" panose="020B0609070205080204" pitchFamily="49" charset="-128"/>
              <a:ea typeface="ＭＳ ゴシック" panose="020B0609070205080204" pitchFamily="49" charset="-128"/>
              <a:cs typeface="メイリオ" panose="020B0604030504040204" pitchFamily="50" charset="-128"/>
            </a:endParaRPr>
          </a:p>
        </p:txBody>
      </p:sp>
      <p:sp>
        <p:nvSpPr>
          <p:cNvPr id="38" name="テキスト ボックス 37"/>
          <p:cNvSpPr txBox="1"/>
          <p:nvPr/>
        </p:nvSpPr>
        <p:spPr>
          <a:xfrm>
            <a:off x="7740352" y="2142310"/>
            <a:ext cx="899642" cy="253916"/>
          </a:xfrm>
          <a:prstGeom prst="rect">
            <a:avLst/>
          </a:prstGeom>
          <a:noFill/>
        </p:spPr>
        <p:txBody>
          <a:bodyPr wrap="square" rtlCol="0">
            <a:spAutoFit/>
          </a:bodyPr>
          <a:lstStyle/>
          <a:p>
            <a:pPr algn="r"/>
            <a:r>
              <a:rPr kumimoji="1" lang="en-US" altLang="ja-JP" sz="1050" b="1" dirty="0" smtClean="0">
                <a:solidFill>
                  <a:srgbClr val="FF0000"/>
                </a:solidFill>
                <a:latin typeface="ＭＳ ゴシック" panose="020B0609070205080204" pitchFamily="49" charset="-128"/>
                <a:ea typeface="ＭＳ ゴシック" panose="020B0609070205080204" pitchFamily="49" charset="-128"/>
                <a:cs typeface="メイリオ" panose="020B0604030504040204" pitchFamily="50" charset="-128"/>
              </a:rPr>
              <a:t>62,880</a:t>
            </a:r>
            <a:endParaRPr kumimoji="1" lang="ja-JP" altLang="en-US" sz="1050" b="1" dirty="0">
              <a:solidFill>
                <a:srgbClr val="FF0000"/>
              </a:solidFill>
              <a:latin typeface="ＭＳ ゴシック" panose="020B0609070205080204" pitchFamily="49" charset="-128"/>
              <a:ea typeface="ＭＳ ゴシック" panose="020B0609070205080204" pitchFamily="49" charset="-128"/>
              <a:cs typeface="メイリオ" panose="020B0604030504040204" pitchFamily="50" charset="-128"/>
            </a:endParaRPr>
          </a:p>
        </p:txBody>
      </p:sp>
      <p:sp>
        <p:nvSpPr>
          <p:cNvPr id="39" name="テキスト ボックス 38"/>
          <p:cNvSpPr txBox="1"/>
          <p:nvPr/>
        </p:nvSpPr>
        <p:spPr>
          <a:xfrm>
            <a:off x="7631882" y="2300827"/>
            <a:ext cx="1008112" cy="253916"/>
          </a:xfrm>
          <a:prstGeom prst="rect">
            <a:avLst/>
          </a:prstGeom>
          <a:noFill/>
        </p:spPr>
        <p:txBody>
          <a:bodyPr wrap="square" rtlCol="0">
            <a:spAutoFit/>
          </a:bodyPr>
          <a:lstStyle/>
          <a:p>
            <a:pPr algn="r"/>
            <a:r>
              <a:rPr kumimoji="1" lang="en-US" altLang="ja-JP" sz="1050" b="1" dirty="0" smtClean="0">
                <a:solidFill>
                  <a:srgbClr val="FF0000"/>
                </a:solidFill>
                <a:latin typeface="ＭＳ ゴシック" panose="020B0609070205080204" pitchFamily="49" charset="-128"/>
                <a:ea typeface="ＭＳ ゴシック" panose="020B0609070205080204" pitchFamily="49" charset="-128"/>
                <a:cs typeface="メイリオ" panose="020B0604030504040204" pitchFamily="50" charset="-128"/>
              </a:rPr>
              <a:t>0</a:t>
            </a:r>
            <a:endParaRPr kumimoji="1" lang="ja-JP" altLang="en-US" sz="1050" b="1" dirty="0">
              <a:solidFill>
                <a:srgbClr val="FF0000"/>
              </a:solidFill>
              <a:latin typeface="ＭＳ ゴシック" panose="020B0609070205080204" pitchFamily="49" charset="-128"/>
              <a:ea typeface="ＭＳ ゴシック" panose="020B0609070205080204" pitchFamily="49" charset="-128"/>
              <a:cs typeface="メイリオ" panose="020B0604030504040204" pitchFamily="50" charset="-128"/>
            </a:endParaRPr>
          </a:p>
        </p:txBody>
      </p:sp>
      <p:sp>
        <p:nvSpPr>
          <p:cNvPr id="40" name="テキスト ボックス 39"/>
          <p:cNvSpPr txBox="1"/>
          <p:nvPr/>
        </p:nvSpPr>
        <p:spPr>
          <a:xfrm>
            <a:off x="6588224" y="2464485"/>
            <a:ext cx="1008112" cy="253916"/>
          </a:xfrm>
          <a:prstGeom prst="rect">
            <a:avLst/>
          </a:prstGeom>
          <a:noFill/>
        </p:spPr>
        <p:txBody>
          <a:bodyPr wrap="square" rtlCol="0">
            <a:spAutoFit/>
          </a:bodyPr>
          <a:lstStyle/>
          <a:p>
            <a:pPr algn="r"/>
            <a:r>
              <a:rPr kumimoji="1" lang="en-US" altLang="ja-JP" sz="1050" b="1" dirty="0" smtClean="0">
                <a:solidFill>
                  <a:srgbClr val="FF0000"/>
                </a:solidFill>
                <a:latin typeface="ＭＳ ゴシック" panose="020B0609070205080204" pitchFamily="49" charset="-128"/>
                <a:ea typeface="ＭＳ ゴシック" panose="020B0609070205080204" pitchFamily="49" charset="-128"/>
                <a:cs typeface="メイリオ" panose="020B0604030504040204" pitchFamily="50" charset="-128"/>
              </a:rPr>
              <a:t>3,600,000</a:t>
            </a:r>
            <a:endParaRPr kumimoji="1" lang="ja-JP" altLang="en-US" sz="1050" b="1" dirty="0">
              <a:solidFill>
                <a:srgbClr val="FF0000"/>
              </a:solidFill>
              <a:latin typeface="ＭＳ ゴシック" panose="020B0609070205080204" pitchFamily="49" charset="-128"/>
              <a:ea typeface="ＭＳ ゴシック" panose="020B0609070205080204" pitchFamily="49" charset="-128"/>
              <a:cs typeface="メイリオ" panose="020B0604030504040204" pitchFamily="50" charset="-128"/>
            </a:endParaRPr>
          </a:p>
        </p:txBody>
      </p:sp>
      <p:sp>
        <p:nvSpPr>
          <p:cNvPr id="41" name="テキスト ボックス 40"/>
          <p:cNvSpPr txBox="1"/>
          <p:nvPr/>
        </p:nvSpPr>
        <p:spPr>
          <a:xfrm>
            <a:off x="7740352" y="2464944"/>
            <a:ext cx="899642" cy="253916"/>
          </a:xfrm>
          <a:prstGeom prst="rect">
            <a:avLst/>
          </a:prstGeom>
          <a:noFill/>
        </p:spPr>
        <p:txBody>
          <a:bodyPr wrap="square" rtlCol="0">
            <a:spAutoFit/>
          </a:bodyPr>
          <a:lstStyle/>
          <a:p>
            <a:pPr algn="r"/>
            <a:r>
              <a:rPr kumimoji="1" lang="en-US" altLang="ja-JP" sz="1050" b="1" dirty="0" smtClean="0">
                <a:solidFill>
                  <a:srgbClr val="FF0000"/>
                </a:solidFill>
                <a:latin typeface="ＭＳ ゴシック" panose="020B0609070205080204" pitchFamily="49" charset="-128"/>
                <a:ea typeface="ＭＳ ゴシック" panose="020B0609070205080204" pitchFamily="49" charset="-128"/>
                <a:cs typeface="メイリオ" panose="020B0604030504040204" pitchFamily="50" charset="-128"/>
              </a:rPr>
              <a:t>62,880</a:t>
            </a:r>
            <a:endParaRPr kumimoji="1" lang="ja-JP" altLang="en-US" sz="1050" b="1" dirty="0">
              <a:solidFill>
                <a:srgbClr val="FF0000"/>
              </a:solidFill>
              <a:latin typeface="ＭＳ ゴシック" panose="020B0609070205080204" pitchFamily="49" charset="-128"/>
              <a:ea typeface="ＭＳ ゴシック" panose="020B0609070205080204" pitchFamily="49" charset="-128"/>
              <a:cs typeface="メイリオ" panose="020B0604030504040204" pitchFamily="50" charset="-128"/>
            </a:endParaRPr>
          </a:p>
        </p:txBody>
      </p:sp>
      <p:sp>
        <p:nvSpPr>
          <p:cNvPr id="42" name="テキスト ボックス 41"/>
          <p:cNvSpPr txBox="1"/>
          <p:nvPr/>
        </p:nvSpPr>
        <p:spPr>
          <a:xfrm>
            <a:off x="6588224" y="2686397"/>
            <a:ext cx="1008112" cy="253916"/>
          </a:xfrm>
          <a:prstGeom prst="rect">
            <a:avLst/>
          </a:prstGeom>
          <a:noFill/>
        </p:spPr>
        <p:txBody>
          <a:bodyPr wrap="square" rtlCol="0">
            <a:spAutoFit/>
          </a:bodyPr>
          <a:lstStyle/>
          <a:p>
            <a:pPr algn="r"/>
            <a:r>
              <a:rPr kumimoji="1" lang="en-US" altLang="ja-JP" sz="1050" b="1" dirty="0" smtClean="0">
                <a:solidFill>
                  <a:srgbClr val="FF0000"/>
                </a:solidFill>
                <a:latin typeface="ＭＳ ゴシック" panose="020B0609070205080204" pitchFamily="49" charset="-128"/>
                <a:ea typeface="ＭＳ ゴシック" panose="020B0609070205080204" pitchFamily="49" charset="-128"/>
                <a:cs typeface="メイリオ" panose="020B0604030504040204" pitchFamily="50" charset="-128"/>
              </a:rPr>
              <a:t>2,340,000</a:t>
            </a:r>
            <a:endParaRPr kumimoji="1" lang="ja-JP" altLang="en-US" sz="1050" b="1" dirty="0">
              <a:solidFill>
                <a:srgbClr val="FF0000"/>
              </a:solidFill>
              <a:latin typeface="ＭＳ ゴシック" panose="020B0609070205080204" pitchFamily="49" charset="-128"/>
              <a:ea typeface="ＭＳ ゴシック" panose="020B0609070205080204" pitchFamily="49" charset="-128"/>
              <a:cs typeface="メイリオ" panose="020B0604030504040204" pitchFamily="50" charset="-128"/>
            </a:endParaRPr>
          </a:p>
        </p:txBody>
      </p:sp>
      <p:sp>
        <p:nvSpPr>
          <p:cNvPr id="43" name="テキスト ボックス 42"/>
          <p:cNvSpPr txBox="1"/>
          <p:nvPr/>
        </p:nvSpPr>
        <p:spPr>
          <a:xfrm>
            <a:off x="6588224" y="2838797"/>
            <a:ext cx="1008112" cy="253916"/>
          </a:xfrm>
          <a:prstGeom prst="rect">
            <a:avLst/>
          </a:prstGeom>
          <a:noFill/>
        </p:spPr>
        <p:txBody>
          <a:bodyPr wrap="square" rtlCol="0">
            <a:spAutoFit/>
          </a:bodyPr>
          <a:lstStyle/>
          <a:p>
            <a:pPr algn="r"/>
            <a:r>
              <a:rPr kumimoji="1" lang="en-US" altLang="ja-JP" sz="1050" b="1" dirty="0" smtClean="0">
                <a:solidFill>
                  <a:srgbClr val="FF0000"/>
                </a:solidFill>
                <a:latin typeface="ＭＳ ゴシック" panose="020B0609070205080204" pitchFamily="49" charset="-128"/>
                <a:ea typeface="ＭＳ ゴシック" panose="020B0609070205080204" pitchFamily="49" charset="-128"/>
                <a:cs typeface="メイリオ" panose="020B0604030504040204" pitchFamily="50" charset="-128"/>
              </a:rPr>
              <a:t>510,687</a:t>
            </a:r>
            <a:endParaRPr kumimoji="1" lang="ja-JP" altLang="en-US" sz="1050" b="1" dirty="0">
              <a:solidFill>
                <a:srgbClr val="FF0000"/>
              </a:solidFill>
              <a:latin typeface="ＭＳ ゴシック" panose="020B0609070205080204" pitchFamily="49" charset="-128"/>
              <a:ea typeface="ＭＳ ゴシック" panose="020B0609070205080204" pitchFamily="49" charset="-128"/>
              <a:cs typeface="メイリオ" panose="020B0604030504040204" pitchFamily="50" charset="-128"/>
            </a:endParaRPr>
          </a:p>
        </p:txBody>
      </p:sp>
      <p:sp>
        <p:nvSpPr>
          <p:cNvPr id="44" name="テキスト ボックス 43"/>
          <p:cNvSpPr txBox="1"/>
          <p:nvPr/>
        </p:nvSpPr>
        <p:spPr>
          <a:xfrm>
            <a:off x="6588224" y="2991197"/>
            <a:ext cx="1008112" cy="253916"/>
          </a:xfrm>
          <a:prstGeom prst="rect">
            <a:avLst/>
          </a:prstGeom>
          <a:noFill/>
        </p:spPr>
        <p:txBody>
          <a:bodyPr wrap="square" rtlCol="0">
            <a:spAutoFit/>
          </a:bodyPr>
          <a:lstStyle/>
          <a:p>
            <a:pPr algn="r"/>
            <a:r>
              <a:rPr kumimoji="1" lang="en-US" altLang="ja-JP" sz="1050" b="1" dirty="0" smtClean="0">
                <a:solidFill>
                  <a:srgbClr val="FF0000"/>
                </a:solidFill>
                <a:latin typeface="ＭＳ ゴシック" panose="020B0609070205080204" pitchFamily="49" charset="-128"/>
                <a:ea typeface="ＭＳ ゴシック" panose="020B0609070205080204" pitchFamily="49" charset="-128"/>
                <a:cs typeface="メイリオ" panose="020B0604030504040204" pitchFamily="50" charset="-128"/>
              </a:rPr>
              <a:t>0</a:t>
            </a:r>
            <a:endParaRPr kumimoji="1" lang="ja-JP" altLang="en-US" sz="1050" b="1" dirty="0">
              <a:solidFill>
                <a:srgbClr val="FF0000"/>
              </a:solidFill>
              <a:latin typeface="ＭＳ ゴシック" panose="020B0609070205080204" pitchFamily="49" charset="-128"/>
              <a:ea typeface="ＭＳ ゴシック" panose="020B0609070205080204" pitchFamily="49" charset="-128"/>
              <a:cs typeface="メイリオ" panose="020B0604030504040204" pitchFamily="50" charset="-128"/>
            </a:endParaRPr>
          </a:p>
        </p:txBody>
      </p:sp>
      <p:sp>
        <p:nvSpPr>
          <p:cNvPr id="45" name="テキスト ボックス 44"/>
          <p:cNvSpPr txBox="1"/>
          <p:nvPr/>
        </p:nvSpPr>
        <p:spPr>
          <a:xfrm>
            <a:off x="6588224" y="3140685"/>
            <a:ext cx="1008112" cy="253916"/>
          </a:xfrm>
          <a:prstGeom prst="rect">
            <a:avLst/>
          </a:prstGeom>
          <a:noFill/>
        </p:spPr>
        <p:txBody>
          <a:bodyPr wrap="square" rtlCol="0">
            <a:spAutoFit/>
          </a:bodyPr>
          <a:lstStyle/>
          <a:p>
            <a:pPr algn="r"/>
            <a:r>
              <a:rPr kumimoji="1" lang="en-US" altLang="ja-JP" sz="1050" b="1" dirty="0" smtClean="0">
                <a:solidFill>
                  <a:srgbClr val="FF0000"/>
                </a:solidFill>
                <a:latin typeface="ＭＳ ゴシック" panose="020B0609070205080204" pitchFamily="49" charset="-128"/>
                <a:ea typeface="ＭＳ ゴシック" panose="020B0609070205080204" pitchFamily="49" charset="-128"/>
                <a:cs typeface="メイリオ" panose="020B0604030504040204" pitchFamily="50" charset="-128"/>
              </a:rPr>
              <a:t>0</a:t>
            </a:r>
            <a:endParaRPr kumimoji="1" lang="ja-JP" altLang="en-US" sz="1050" b="1" dirty="0">
              <a:solidFill>
                <a:srgbClr val="FF0000"/>
              </a:solidFill>
              <a:latin typeface="ＭＳ ゴシック" panose="020B0609070205080204" pitchFamily="49" charset="-128"/>
              <a:ea typeface="ＭＳ ゴシック" panose="020B0609070205080204" pitchFamily="49" charset="-128"/>
              <a:cs typeface="メイリオ" panose="020B0604030504040204" pitchFamily="50" charset="-128"/>
            </a:endParaRPr>
          </a:p>
        </p:txBody>
      </p:sp>
      <p:sp>
        <p:nvSpPr>
          <p:cNvPr id="46" name="テキスト ボックス 45"/>
          <p:cNvSpPr txBox="1"/>
          <p:nvPr/>
        </p:nvSpPr>
        <p:spPr>
          <a:xfrm>
            <a:off x="6588224" y="3325361"/>
            <a:ext cx="1008112" cy="253916"/>
          </a:xfrm>
          <a:prstGeom prst="rect">
            <a:avLst/>
          </a:prstGeom>
          <a:noFill/>
        </p:spPr>
        <p:txBody>
          <a:bodyPr wrap="square" rtlCol="0">
            <a:spAutoFit/>
          </a:bodyPr>
          <a:lstStyle/>
          <a:p>
            <a:pPr algn="r"/>
            <a:r>
              <a:rPr lang="en-US" altLang="ja-JP" sz="1050" b="1" dirty="0">
                <a:solidFill>
                  <a:srgbClr val="FF0000"/>
                </a:solidFill>
                <a:latin typeface="ＭＳ ゴシック" panose="020B0609070205080204" pitchFamily="49" charset="-128"/>
                <a:ea typeface="ＭＳ ゴシック" panose="020B0609070205080204" pitchFamily="49" charset="-128"/>
                <a:cs typeface="メイリオ" panose="020B0604030504040204" pitchFamily="50" charset="-128"/>
              </a:rPr>
              <a:t>85,500</a:t>
            </a:r>
            <a:endParaRPr kumimoji="1" lang="ja-JP" altLang="en-US" sz="1050" b="1" dirty="0">
              <a:solidFill>
                <a:srgbClr val="FF0000"/>
              </a:solidFill>
              <a:latin typeface="ＭＳ ゴシック" panose="020B0609070205080204" pitchFamily="49" charset="-128"/>
              <a:ea typeface="ＭＳ ゴシック" panose="020B0609070205080204" pitchFamily="49" charset="-128"/>
              <a:cs typeface="メイリオ" panose="020B0604030504040204" pitchFamily="50" charset="-128"/>
            </a:endParaRPr>
          </a:p>
        </p:txBody>
      </p:sp>
      <p:sp>
        <p:nvSpPr>
          <p:cNvPr id="47" name="テキスト ボックス 46"/>
          <p:cNvSpPr txBox="1"/>
          <p:nvPr/>
        </p:nvSpPr>
        <p:spPr>
          <a:xfrm>
            <a:off x="7598568" y="2991197"/>
            <a:ext cx="1008112" cy="253916"/>
          </a:xfrm>
          <a:prstGeom prst="rect">
            <a:avLst/>
          </a:prstGeom>
          <a:noFill/>
        </p:spPr>
        <p:txBody>
          <a:bodyPr wrap="square" rtlCol="0">
            <a:spAutoFit/>
          </a:bodyPr>
          <a:lstStyle/>
          <a:p>
            <a:pPr algn="r"/>
            <a:r>
              <a:rPr kumimoji="1" lang="en-US" altLang="ja-JP" sz="1050" b="1" dirty="0" smtClean="0">
                <a:solidFill>
                  <a:srgbClr val="FF0000"/>
                </a:solidFill>
                <a:latin typeface="ＭＳ ゴシック" panose="020B0609070205080204" pitchFamily="49" charset="-128"/>
                <a:ea typeface="ＭＳ ゴシック" panose="020B0609070205080204" pitchFamily="49" charset="-128"/>
                <a:cs typeface="メイリオ" panose="020B0604030504040204" pitchFamily="50" charset="-128"/>
              </a:rPr>
              <a:t>28,000</a:t>
            </a:r>
            <a:endParaRPr kumimoji="1" lang="ja-JP" altLang="en-US" sz="1050" b="1" dirty="0">
              <a:solidFill>
                <a:srgbClr val="FF0000"/>
              </a:solidFill>
              <a:latin typeface="ＭＳ ゴシック" panose="020B0609070205080204" pitchFamily="49" charset="-128"/>
              <a:ea typeface="ＭＳ ゴシック" panose="020B0609070205080204" pitchFamily="49" charset="-128"/>
              <a:cs typeface="メイリオ" panose="020B0604030504040204" pitchFamily="50" charset="-128"/>
            </a:endParaRPr>
          </a:p>
        </p:txBody>
      </p:sp>
      <p:sp>
        <p:nvSpPr>
          <p:cNvPr id="48" name="テキスト ボックス 47"/>
          <p:cNvSpPr txBox="1"/>
          <p:nvPr/>
        </p:nvSpPr>
        <p:spPr>
          <a:xfrm>
            <a:off x="6588224" y="3488663"/>
            <a:ext cx="1008112" cy="253916"/>
          </a:xfrm>
          <a:prstGeom prst="rect">
            <a:avLst/>
          </a:prstGeom>
          <a:noFill/>
        </p:spPr>
        <p:txBody>
          <a:bodyPr wrap="square" rtlCol="0">
            <a:spAutoFit/>
          </a:bodyPr>
          <a:lstStyle/>
          <a:p>
            <a:pPr algn="r"/>
            <a:r>
              <a:rPr kumimoji="1" lang="en-US" altLang="ja-JP" sz="1050" b="1" dirty="0" smtClean="0">
                <a:solidFill>
                  <a:srgbClr val="FF0000"/>
                </a:solidFill>
                <a:latin typeface="ＭＳ ゴシック" panose="020B0609070205080204" pitchFamily="49" charset="-128"/>
                <a:ea typeface="ＭＳ ゴシック" panose="020B0609070205080204" pitchFamily="49" charset="-128"/>
                <a:cs typeface="メイリオ" panose="020B0604030504040204" pitchFamily="50" charset="-128"/>
              </a:rPr>
              <a:t>15,000</a:t>
            </a:r>
            <a:endParaRPr kumimoji="1" lang="ja-JP" altLang="en-US" sz="1050" b="1" dirty="0">
              <a:solidFill>
                <a:srgbClr val="FF0000"/>
              </a:solidFill>
              <a:latin typeface="ＭＳ ゴシック" panose="020B0609070205080204" pitchFamily="49" charset="-128"/>
              <a:ea typeface="ＭＳ ゴシック" panose="020B0609070205080204" pitchFamily="49" charset="-128"/>
              <a:cs typeface="メイリオ" panose="020B0604030504040204" pitchFamily="50" charset="-128"/>
            </a:endParaRPr>
          </a:p>
        </p:txBody>
      </p:sp>
      <p:sp>
        <p:nvSpPr>
          <p:cNvPr id="49" name="テキスト ボックス 48"/>
          <p:cNvSpPr txBox="1"/>
          <p:nvPr/>
        </p:nvSpPr>
        <p:spPr>
          <a:xfrm>
            <a:off x="6595195" y="3674550"/>
            <a:ext cx="1008112" cy="253916"/>
          </a:xfrm>
          <a:prstGeom prst="rect">
            <a:avLst/>
          </a:prstGeom>
          <a:noFill/>
        </p:spPr>
        <p:txBody>
          <a:bodyPr wrap="square" rtlCol="0">
            <a:spAutoFit/>
          </a:bodyPr>
          <a:lstStyle/>
          <a:p>
            <a:pPr algn="r"/>
            <a:r>
              <a:rPr kumimoji="1" lang="en-US" altLang="ja-JP" sz="1050" b="1" dirty="0" smtClean="0">
                <a:solidFill>
                  <a:srgbClr val="FF0000"/>
                </a:solidFill>
                <a:latin typeface="ＭＳ ゴシック" panose="020B0609070205080204" pitchFamily="49" charset="-128"/>
                <a:ea typeface="ＭＳ ゴシック" panose="020B0609070205080204" pitchFamily="49" charset="-128"/>
                <a:cs typeface="メイリオ" panose="020B0604030504040204" pitchFamily="50" charset="-128"/>
              </a:rPr>
              <a:t>0</a:t>
            </a:r>
            <a:endParaRPr kumimoji="1" lang="ja-JP" altLang="en-US" sz="1050" b="1" dirty="0">
              <a:solidFill>
                <a:srgbClr val="FF0000"/>
              </a:solidFill>
              <a:latin typeface="ＭＳ ゴシック" panose="020B0609070205080204" pitchFamily="49" charset="-128"/>
              <a:ea typeface="ＭＳ ゴシック" panose="020B0609070205080204" pitchFamily="49" charset="-128"/>
              <a:cs typeface="メイリオ" panose="020B0604030504040204" pitchFamily="50" charset="-128"/>
            </a:endParaRPr>
          </a:p>
        </p:txBody>
      </p:sp>
      <p:sp>
        <p:nvSpPr>
          <p:cNvPr id="50" name="テキスト ボックス 49"/>
          <p:cNvSpPr txBox="1"/>
          <p:nvPr/>
        </p:nvSpPr>
        <p:spPr>
          <a:xfrm>
            <a:off x="6588224" y="3848923"/>
            <a:ext cx="1008112" cy="253916"/>
          </a:xfrm>
          <a:prstGeom prst="rect">
            <a:avLst/>
          </a:prstGeom>
          <a:noFill/>
        </p:spPr>
        <p:txBody>
          <a:bodyPr wrap="square" rtlCol="0">
            <a:spAutoFit/>
          </a:bodyPr>
          <a:lstStyle/>
          <a:p>
            <a:pPr algn="r"/>
            <a:r>
              <a:rPr lang="en-US" altLang="ja-JP" sz="1050" b="1" dirty="0">
                <a:solidFill>
                  <a:srgbClr val="FF0000"/>
                </a:solidFill>
                <a:latin typeface="ＭＳ ゴシック" panose="020B0609070205080204" pitchFamily="49" charset="-128"/>
                <a:ea typeface="ＭＳ ゴシック" panose="020B0609070205080204" pitchFamily="49" charset="-128"/>
                <a:cs typeface="メイリオ" panose="020B0604030504040204" pitchFamily="50" charset="-128"/>
              </a:rPr>
              <a:t>760,000</a:t>
            </a:r>
            <a:endParaRPr kumimoji="1" lang="ja-JP" altLang="en-US" sz="1050" b="1" dirty="0">
              <a:solidFill>
                <a:srgbClr val="FF0000"/>
              </a:solidFill>
              <a:latin typeface="ＭＳ ゴシック" panose="020B0609070205080204" pitchFamily="49" charset="-128"/>
              <a:ea typeface="ＭＳ ゴシック" panose="020B0609070205080204" pitchFamily="49" charset="-128"/>
              <a:cs typeface="メイリオ" panose="020B0604030504040204" pitchFamily="50" charset="-128"/>
            </a:endParaRPr>
          </a:p>
        </p:txBody>
      </p:sp>
      <p:sp>
        <p:nvSpPr>
          <p:cNvPr id="51" name="テキスト ボックス 50"/>
          <p:cNvSpPr txBox="1"/>
          <p:nvPr/>
        </p:nvSpPr>
        <p:spPr>
          <a:xfrm>
            <a:off x="6586661" y="4009806"/>
            <a:ext cx="1008112" cy="253916"/>
          </a:xfrm>
          <a:prstGeom prst="rect">
            <a:avLst/>
          </a:prstGeom>
          <a:noFill/>
        </p:spPr>
        <p:txBody>
          <a:bodyPr wrap="square" rtlCol="0">
            <a:spAutoFit/>
          </a:bodyPr>
          <a:lstStyle/>
          <a:p>
            <a:pPr algn="r"/>
            <a:r>
              <a:rPr kumimoji="1" lang="en-US" altLang="ja-JP" sz="1050" b="1" dirty="0" smtClean="0">
                <a:solidFill>
                  <a:srgbClr val="FF0000"/>
                </a:solidFill>
                <a:latin typeface="ＭＳ ゴシック" panose="020B0609070205080204" pitchFamily="49" charset="-128"/>
                <a:ea typeface="ＭＳ ゴシック" panose="020B0609070205080204" pitchFamily="49" charset="-128"/>
                <a:cs typeface="メイリオ" panose="020B0604030504040204" pitchFamily="50" charset="-128"/>
              </a:rPr>
              <a:t>1,371,187</a:t>
            </a:r>
            <a:endParaRPr kumimoji="1" lang="ja-JP" altLang="en-US" sz="1050" b="1" dirty="0">
              <a:solidFill>
                <a:srgbClr val="FF0000"/>
              </a:solidFill>
              <a:latin typeface="ＭＳ ゴシック" panose="020B0609070205080204" pitchFamily="49" charset="-128"/>
              <a:ea typeface="ＭＳ ゴシック" panose="020B0609070205080204" pitchFamily="49" charset="-128"/>
              <a:cs typeface="メイリオ" panose="020B0604030504040204" pitchFamily="50" charset="-128"/>
            </a:endParaRPr>
          </a:p>
        </p:txBody>
      </p:sp>
      <p:sp>
        <p:nvSpPr>
          <p:cNvPr id="52" name="テキスト ボックス 51"/>
          <p:cNvSpPr txBox="1"/>
          <p:nvPr/>
        </p:nvSpPr>
        <p:spPr>
          <a:xfrm>
            <a:off x="6586661" y="4263722"/>
            <a:ext cx="1008112" cy="253916"/>
          </a:xfrm>
          <a:prstGeom prst="rect">
            <a:avLst/>
          </a:prstGeom>
          <a:noFill/>
        </p:spPr>
        <p:txBody>
          <a:bodyPr wrap="square" rtlCol="0">
            <a:spAutoFit/>
          </a:bodyPr>
          <a:lstStyle/>
          <a:p>
            <a:pPr algn="r"/>
            <a:r>
              <a:rPr kumimoji="1" lang="en-US" altLang="ja-JP" sz="1050" b="1" dirty="0" smtClean="0">
                <a:solidFill>
                  <a:srgbClr val="FF0000"/>
                </a:solidFill>
                <a:latin typeface="ＭＳ ゴシック" panose="020B0609070205080204" pitchFamily="49" charset="-128"/>
                <a:ea typeface="ＭＳ ゴシック" panose="020B0609070205080204" pitchFamily="49" charset="-128"/>
                <a:cs typeface="メイリオ" panose="020B0604030504040204" pitchFamily="50" charset="-128"/>
              </a:rPr>
              <a:t>968,000</a:t>
            </a:r>
            <a:endParaRPr kumimoji="1" lang="ja-JP" altLang="en-US" sz="1050" b="1" dirty="0">
              <a:solidFill>
                <a:srgbClr val="FF0000"/>
              </a:solidFill>
              <a:latin typeface="ＭＳ ゴシック" panose="020B0609070205080204" pitchFamily="49" charset="-128"/>
              <a:ea typeface="ＭＳ ゴシック" panose="020B0609070205080204" pitchFamily="49" charset="-128"/>
              <a:cs typeface="メイリオ" panose="020B0604030504040204" pitchFamily="50" charset="-128"/>
            </a:endParaRPr>
          </a:p>
        </p:txBody>
      </p:sp>
      <p:sp>
        <p:nvSpPr>
          <p:cNvPr id="53" name="テキスト ボックス 52"/>
          <p:cNvSpPr txBox="1"/>
          <p:nvPr/>
        </p:nvSpPr>
        <p:spPr>
          <a:xfrm>
            <a:off x="7668344" y="4263722"/>
            <a:ext cx="1008112" cy="253916"/>
          </a:xfrm>
          <a:prstGeom prst="rect">
            <a:avLst/>
          </a:prstGeom>
          <a:noFill/>
        </p:spPr>
        <p:txBody>
          <a:bodyPr wrap="square" rtlCol="0">
            <a:spAutoFit/>
          </a:bodyPr>
          <a:lstStyle/>
          <a:p>
            <a:pPr algn="r"/>
            <a:r>
              <a:rPr kumimoji="1" lang="en-US" altLang="ja-JP" sz="1050" b="1" dirty="0" smtClean="0">
                <a:solidFill>
                  <a:srgbClr val="FF0000"/>
                </a:solidFill>
                <a:latin typeface="ＭＳ ゴシック" panose="020B0609070205080204" pitchFamily="49" charset="-128"/>
                <a:ea typeface="ＭＳ ゴシック" panose="020B0609070205080204" pitchFamily="49" charset="-128"/>
                <a:cs typeface="メイリオ" panose="020B0604030504040204" pitchFamily="50" charset="-128"/>
              </a:rPr>
              <a:t>48,400</a:t>
            </a:r>
            <a:endParaRPr kumimoji="1" lang="ja-JP" altLang="en-US" sz="1050" b="1" dirty="0">
              <a:solidFill>
                <a:srgbClr val="FF0000"/>
              </a:solidFill>
              <a:latin typeface="ＭＳ ゴシック" panose="020B0609070205080204" pitchFamily="49" charset="-128"/>
              <a:ea typeface="ＭＳ ゴシック" panose="020B0609070205080204" pitchFamily="49" charset="-128"/>
              <a:cs typeface="メイリオ" panose="020B0604030504040204" pitchFamily="50" charset="-128"/>
            </a:endParaRPr>
          </a:p>
        </p:txBody>
      </p:sp>
      <p:sp>
        <p:nvSpPr>
          <p:cNvPr id="54" name="テキスト ボックス 53"/>
          <p:cNvSpPr txBox="1"/>
          <p:nvPr/>
        </p:nvSpPr>
        <p:spPr>
          <a:xfrm>
            <a:off x="7668344" y="4404208"/>
            <a:ext cx="1008112" cy="253916"/>
          </a:xfrm>
          <a:prstGeom prst="rect">
            <a:avLst/>
          </a:prstGeom>
          <a:noFill/>
        </p:spPr>
        <p:txBody>
          <a:bodyPr wrap="square" rtlCol="0">
            <a:spAutoFit/>
          </a:bodyPr>
          <a:lstStyle/>
          <a:p>
            <a:pPr algn="r"/>
            <a:r>
              <a:rPr kumimoji="1" lang="en-US" altLang="ja-JP" sz="1050" b="1" dirty="0" smtClean="0">
                <a:solidFill>
                  <a:srgbClr val="FF0000"/>
                </a:solidFill>
                <a:latin typeface="ＭＳ ゴシック" panose="020B0609070205080204" pitchFamily="49" charset="-128"/>
                <a:ea typeface="ＭＳ ゴシック" panose="020B0609070205080204" pitchFamily="49" charset="-128"/>
                <a:cs typeface="メイリオ" panose="020B0604030504040204" pitchFamily="50" charset="-128"/>
              </a:rPr>
              <a:t>0</a:t>
            </a:r>
            <a:endParaRPr kumimoji="1" lang="ja-JP" altLang="en-US" sz="1050" b="1" dirty="0">
              <a:solidFill>
                <a:srgbClr val="FF0000"/>
              </a:solidFill>
              <a:latin typeface="ＭＳ ゴシック" panose="020B0609070205080204" pitchFamily="49" charset="-128"/>
              <a:ea typeface="ＭＳ ゴシック" panose="020B0609070205080204" pitchFamily="49" charset="-128"/>
              <a:cs typeface="メイリオ" panose="020B0604030504040204" pitchFamily="50" charset="-128"/>
            </a:endParaRPr>
          </a:p>
        </p:txBody>
      </p:sp>
      <p:sp>
        <p:nvSpPr>
          <p:cNvPr id="55" name="テキスト ボックス 54"/>
          <p:cNvSpPr txBox="1"/>
          <p:nvPr/>
        </p:nvSpPr>
        <p:spPr>
          <a:xfrm>
            <a:off x="7668344" y="4569266"/>
            <a:ext cx="1008112" cy="253916"/>
          </a:xfrm>
          <a:prstGeom prst="rect">
            <a:avLst/>
          </a:prstGeom>
          <a:noFill/>
        </p:spPr>
        <p:txBody>
          <a:bodyPr wrap="square" rtlCol="0">
            <a:spAutoFit/>
          </a:bodyPr>
          <a:lstStyle/>
          <a:p>
            <a:pPr algn="r"/>
            <a:r>
              <a:rPr kumimoji="1" lang="en-US" altLang="ja-JP" sz="1050" b="1" dirty="0" smtClean="0">
                <a:solidFill>
                  <a:srgbClr val="FF0000"/>
                </a:solidFill>
                <a:latin typeface="ＭＳ ゴシック" panose="020B0609070205080204" pitchFamily="49" charset="-128"/>
                <a:ea typeface="ＭＳ ゴシック" panose="020B0609070205080204" pitchFamily="49" charset="-128"/>
                <a:cs typeface="メイリオ" panose="020B0604030504040204" pitchFamily="50" charset="-128"/>
              </a:rPr>
              <a:t>48,400</a:t>
            </a:r>
            <a:endParaRPr kumimoji="1" lang="ja-JP" altLang="en-US" sz="1050" b="1" dirty="0">
              <a:solidFill>
                <a:srgbClr val="FF0000"/>
              </a:solidFill>
              <a:latin typeface="ＭＳ ゴシック" panose="020B0609070205080204" pitchFamily="49" charset="-128"/>
              <a:ea typeface="ＭＳ ゴシック" panose="020B0609070205080204" pitchFamily="49" charset="-128"/>
              <a:cs typeface="メイリオ" panose="020B0604030504040204" pitchFamily="50" charset="-128"/>
            </a:endParaRPr>
          </a:p>
        </p:txBody>
      </p:sp>
      <p:sp>
        <p:nvSpPr>
          <p:cNvPr id="56" name="テキスト ボックス 55"/>
          <p:cNvSpPr txBox="1"/>
          <p:nvPr/>
        </p:nvSpPr>
        <p:spPr>
          <a:xfrm>
            <a:off x="7686117" y="4785082"/>
            <a:ext cx="1008112" cy="253916"/>
          </a:xfrm>
          <a:prstGeom prst="rect">
            <a:avLst/>
          </a:prstGeom>
          <a:noFill/>
        </p:spPr>
        <p:txBody>
          <a:bodyPr wrap="square" rtlCol="0">
            <a:spAutoFit/>
          </a:bodyPr>
          <a:lstStyle/>
          <a:p>
            <a:pPr algn="r"/>
            <a:r>
              <a:rPr kumimoji="1" lang="en-US" altLang="ja-JP" sz="1050" b="1" dirty="0" smtClean="0">
                <a:solidFill>
                  <a:srgbClr val="FF0000"/>
                </a:solidFill>
                <a:latin typeface="ＭＳ ゴシック" panose="020B0609070205080204" pitchFamily="49" charset="-128"/>
                <a:ea typeface="ＭＳ ゴシック" panose="020B0609070205080204" pitchFamily="49" charset="-128"/>
                <a:cs typeface="メイリオ" panose="020B0604030504040204" pitchFamily="50" charset="-128"/>
              </a:rPr>
              <a:t>49,400</a:t>
            </a:r>
            <a:endParaRPr kumimoji="1" lang="ja-JP" altLang="en-US" sz="1050" b="1" dirty="0">
              <a:solidFill>
                <a:srgbClr val="FF0000"/>
              </a:solidFill>
              <a:latin typeface="ＭＳ ゴシック" panose="020B0609070205080204" pitchFamily="49" charset="-128"/>
              <a:ea typeface="ＭＳ ゴシック" panose="020B0609070205080204" pitchFamily="49" charset="-128"/>
              <a:cs typeface="メイリオ" panose="020B0604030504040204" pitchFamily="50" charset="-128"/>
            </a:endParaRPr>
          </a:p>
        </p:txBody>
      </p:sp>
      <p:sp>
        <p:nvSpPr>
          <p:cNvPr id="57" name="テキスト ボックス 56"/>
          <p:cNvSpPr txBox="1"/>
          <p:nvPr/>
        </p:nvSpPr>
        <p:spPr>
          <a:xfrm>
            <a:off x="7691722" y="4958226"/>
            <a:ext cx="1008112" cy="253916"/>
          </a:xfrm>
          <a:prstGeom prst="rect">
            <a:avLst/>
          </a:prstGeom>
          <a:noFill/>
        </p:spPr>
        <p:txBody>
          <a:bodyPr wrap="square" rtlCol="0">
            <a:spAutoFit/>
          </a:bodyPr>
          <a:lstStyle/>
          <a:p>
            <a:pPr algn="r"/>
            <a:r>
              <a:rPr kumimoji="1" lang="ja-JP" altLang="en-US" sz="1050" b="1" dirty="0" smtClean="0">
                <a:solidFill>
                  <a:srgbClr val="FF0000"/>
                </a:solidFill>
                <a:latin typeface="ＭＳ ゴシック" panose="020B0609070205080204" pitchFamily="49" charset="-128"/>
                <a:ea typeface="ＭＳ ゴシック" panose="020B0609070205080204" pitchFamily="49" charset="-128"/>
                <a:cs typeface="メイリオ" panose="020B0604030504040204" pitchFamily="50" charset="-128"/>
              </a:rPr>
              <a:t>▲</a:t>
            </a:r>
            <a:r>
              <a:rPr kumimoji="1" lang="en-US" altLang="ja-JP" sz="1050" b="1" dirty="0" smtClean="0">
                <a:solidFill>
                  <a:srgbClr val="FF0000"/>
                </a:solidFill>
                <a:latin typeface="ＭＳ ゴシック" panose="020B0609070205080204" pitchFamily="49" charset="-128"/>
                <a:ea typeface="ＭＳ ゴシック" panose="020B0609070205080204" pitchFamily="49" charset="-128"/>
                <a:cs typeface="メイリオ" panose="020B0604030504040204" pitchFamily="50" charset="-128"/>
              </a:rPr>
              <a:t>13,480</a:t>
            </a:r>
            <a:endParaRPr kumimoji="1" lang="ja-JP" altLang="en-US" sz="1050" b="1" dirty="0">
              <a:solidFill>
                <a:srgbClr val="FF0000"/>
              </a:solidFill>
              <a:latin typeface="ＭＳ ゴシック" panose="020B0609070205080204" pitchFamily="49" charset="-128"/>
              <a:ea typeface="ＭＳ ゴシック" panose="020B0609070205080204" pitchFamily="49" charset="-128"/>
              <a:cs typeface="メイリオ" panose="020B0604030504040204" pitchFamily="50" charset="-128"/>
            </a:endParaRPr>
          </a:p>
        </p:txBody>
      </p:sp>
      <p:sp>
        <p:nvSpPr>
          <p:cNvPr id="2" name="円/楕円 1"/>
          <p:cNvSpPr/>
          <p:nvPr/>
        </p:nvSpPr>
        <p:spPr>
          <a:xfrm>
            <a:off x="5652120" y="4998612"/>
            <a:ext cx="648072" cy="182988"/>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テキスト ボックス 57"/>
          <p:cNvSpPr txBox="1"/>
          <p:nvPr/>
        </p:nvSpPr>
        <p:spPr>
          <a:xfrm>
            <a:off x="7697874" y="5134649"/>
            <a:ext cx="1008112" cy="253916"/>
          </a:xfrm>
          <a:prstGeom prst="rect">
            <a:avLst/>
          </a:prstGeom>
          <a:noFill/>
        </p:spPr>
        <p:txBody>
          <a:bodyPr wrap="square" rtlCol="0">
            <a:spAutoFit/>
          </a:bodyPr>
          <a:lstStyle/>
          <a:p>
            <a:pPr algn="r"/>
            <a:r>
              <a:rPr kumimoji="1" lang="en-US" altLang="ja-JP" sz="1050" b="1" dirty="0" smtClean="0">
                <a:solidFill>
                  <a:srgbClr val="FF0000"/>
                </a:solidFill>
                <a:latin typeface="ＭＳ ゴシック" panose="020B0609070205080204" pitchFamily="49" charset="-128"/>
                <a:ea typeface="ＭＳ ゴシック" panose="020B0609070205080204" pitchFamily="49" charset="-128"/>
                <a:cs typeface="メイリオ" panose="020B0604030504040204" pitchFamily="50" charset="-128"/>
              </a:rPr>
              <a:t>5,240</a:t>
            </a:r>
            <a:endParaRPr kumimoji="1" lang="ja-JP" altLang="en-US" sz="1050" b="1" dirty="0">
              <a:solidFill>
                <a:srgbClr val="FF0000"/>
              </a:solidFill>
              <a:latin typeface="ＭＳ ゴシック" panose="020B0609070205080204" pitchFamily="49" charset="-128"/>
              <a:ea typeface="ＭＳ ゴシック" panose="020B0609070205080204" pitchFamily="49" charset="-128"/>
              <a:cs typeface="メイリオ" panose="020B0604030504040204" pitchFamily="50" charset="-128"/>
            </a:endParaRPr>
          </a:p>
        </p:txBody>
      </p:sp>
      <p:sp>
        <p:nvSpPr>
          <p:cNvPr id="59" name="テキスト ボックス 58"/>
          <p:cNvSpPr txBox="1"/>
          <p:nvPr/>
        </p:nvSpPr>
        <p:spPr>
          <a:xfrm>
            <a:off x="7697874" y="5404533"/>
            <a:ext cx="1008112" cy="253916"/>
          </a:xfrm>
          <a:prstGeom prst="rect">
            <a:avLst/>
          </a:prstGeom>
          <a:noFill/>
        </p:spPr>
        <p:txBody>
          <a:bodyPr wrap="square" rtlCol="0">
            <a:spAutoFit/>
          </a:bodyPr>
          <a:lstStyle/>
          <a:p>
            <a:pPr algn="r"/>
            <a:r>
              <a:rPr lang="en-US" altLang="ja-JP" sz="1050" b="1" dirty="0" smtClean="0">
                <a:solidFill>
                  <a:srgbClr val="FF0000"/>
                </a:solidFill>
                <a:latin typeface="ＭＳ ゴシック" panose="020B0609070205080204" pitchFamily="49" charset="-128"/>
                <a:ea typeface="ＭＳ ゴシック" panose="020B0609070205080204" pitchFamily="49" charset="-128"/>
                <a:cs typeface="メイリオ" panose="020B0604030504040204" pitchFamily="50" charset="-128"/>
              </a:rPr>
              <a:t>8</a:t>
            </a:r>
            <a:r>
              <a:rPr kumimoji="1" lang="en-US" altLang="ja-JP" sz="1050" b="1" dirty="0" smtClean="0">
                <a:solidFill>
                  <a:srgbClr val="FF0000"/>
                </a:solidFill>
                <a:latin typeface="ＭＳ ゴシック" panose="020B0609070205080204" pitchFamily="49" charset="-128"/>
                <a:ea typeface="ＭＳ ゴシック" panose="020B0609070205080204" pitchFamily="49" charset="-128"/>
                <a:cs typeface="メイリオ" panose="020B0604030504040204" pitchFamily="50" charset="-128"/>
              </a:rPr>
              <a:t>,240</a:t>
            </a:r>
            <a:endParaRPr kumimoji="1" lang="ja-JP" altLang="en-US" sz="1050" b="1" dirty="0">
              <a:solidFill>
                <a:srgbClr val="FF0000"/>
              </a:solidFill>
              <a:latin typeface="ＭＳ ゴシック" panose="020B0609070205080204" pitchFamily="49" charset="-128"/>
              <a:ea typeface="ＭＳ ゴシック" panose="020B0609070205080204" pitchFamily="49" charset="-128"/>
              <a:cs typeface="メイリオ" panose="020B0604030504040204" pitchFamily="50" charset="-128"/>
            </a:endParaRPr>
          </a:p>
        </p:txBody>
      </p:sp>
      <p:sp>
        <p:nvSpPr>
          <p:cNvPr id="60" name="テキスト ボックス 59"/>
          <p:cNvSpPr txBox="1"/>
          <p:nvPr/>
        </p:nvSpPr>
        <p:spPr>
          <a:xfrm>
            <a:off x="7697874" y="5583044"/>
            <a:ext cx="1008112" cy="253916"/>
          </a:xfrm>
          <a:prstGeom prst="rect">
            <a:avLst/>
          </a:prstGeom>
          <a:noFill/>
        </p:spPr>
        <p:txBody>
          <a:bodyPr wrap="square" rtlCol="0">
            <a:spAutoFit/>
          </a:bodyPr>
          <a:lstStyle/>
          <a:p>
            <a:pPr algn="r"/>
            <a:r>
              <a:rPr kumimoji="1" lang="en-US" altLang="ja-JP" sz="1050" b="1" dirty="0" smtClean="0">
                <a:solidFill>
                  <a:srgbClr val="FF0000"/>
                </a:solidFill>
                <a:latin typeface="ＭＳ ゴシック" panose="020B0609070205080204" pitchFamily="49" charset="-128"/>
                <a:ea typeface="ＭＳ ゴシック" panose="020B0609070205080204" pitchFamily="49" charset="-128"/>
                <a:cs typeface="メイリオ" panose="020B0604030504040204" pitchFamily="50" charset="-128"/>
              </a:rPr>
              <a:t>8,240</a:t>
            </a:r>
            <a:endParaRPr kumimoji="1" lang="ja-JP" altLang="en-US" sz="1050" b="1" dirty="0">
              <a:solidFill>
                <a:srgbClr val="FF0000"/>
              </a:solidFill>
              <a:latin typeface="ＭＳ ゴシック" panose="020B0609070205080204" pitchFamily="49" charset="-128"/>
              <a:ea typeface="ＭＳ ゴシック" panose="020B0609070205080204" pitchFamily="49" charset="-128"/>
              <a:cs typeface="メイリオ" panose="020B0604030504040204" pitchFamily="50" charset="-128"/>
            </a:endParaRPr>
          </a:p>
        </p:txBody>
      </p:sp>
    </p:spTree>
    <p:extLst>
      <p:ext uri="{BB962C8B-B14F-4D97-AF65-F5344CB8AC3E}">
        <p14:creationId xmlns:p14="http://schemas.microsoft.com/office/powerpoint/2010/main" val="2973701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fade">
                                      <p:cBhvr>
                                        <p:cTn id="12" dur="500"/>
                                        <p:tgtEl>
                                          <p:spTgt spid="3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fade">
                                      <p:cBhvr>
                                        <p:cTn id="17" dur="500"/>
                                        <p:tgtEl>
                                          <p:spTgt spid="3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9"/>
                                        </p:tgtEl>
                                        <p:attrNameLst>
                                          <p:attrName>style.visibility</p:attrName>
                                        </p:attrNameLst>
                                      </p:cBhvr>
                                      <p:to>
                                        <p:strVal val="visible"/>
                                      </p:to>
                                    </p:set>
                                    <p:animEffect transition="in" filter="fade">
                                      <p:cBhvr>
                                        <p:cTn id="22" dur="500"/>
                                        <p:tgtEl>
                                          <p:spTgt spid="3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fade">
                                      <p:cBhvr>
                                        <p:cTn id="27" dur="500"/>
                                        <p:tgtEl>
                                          <p:spTgt spid="4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1"/>
                                        </p:tgtEl>
                                        <p:attrNameLst>
                                          <p:attrName>style.visibility</p:attrName>
                                        </p:attrNameLst>
                                      </p:cBhvr>
                                      <p:to>
                                        <p:strVal val="visible"/>
                                      </p:to>
                                    </p:set>
                                    <p:animEffect transition="in" filter="fade">
                                      <p:cBhvr>
                                        <p:cTn id="32" dur="500"/>
                                        <p:tgtEl>
                                          <p:spTgt spid="41"/>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42"/>
                                        </p:tgtEl>
                                        <p:attrNameLst>
                                          <p:attrName>style.visibility</p:attrName>
                                        </p:attrNameLst>
                                      </p:cBhvr>
                                      <p:to>
                                        <p:strVal val="visible"/>
                                      </p:to>
                                    </p:set>
                                    <p:animEffect transition="in" filter="fade">
                                      <p:cBhvr>
                                        <p:cTn id="42" dur="500"/>
                                        <p:tgtEl>
                                          <p:spTgt spid="42"/>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3"/>
                                        </p:tgtEl>
                                        <p:attrNameLst>
                                          <p:attrName>style.visibility</p:attrName>
                                        </p:attrNameLst>
                                      </p:cBhvr>
                                      <p:to>
                                        <p:strVal val="visible"/>
                                      </p:to>
                                    </p:set>
                                    <p:animEffect transition="in" filter="fade">
                                      <p:cBhvr>
                                        <p:cTn id="47" dur="500"/>
                                        <p:tgtEl>
                                          <p:spTgt spid="43"/>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44"/>
                                        </p:tgtEl>
                                        <p:attrNameLst>
                                          <p:attrName>style.visibility</p:attrName>
                                        </p:attrNameLst>
                                      </p:cBhvr>
                                      <p:to>
                                        <p:strVal val="visible"/>
                                      </p:to>
                                    </p:set>
                                    <p:animEffect transition="in" filter="fade">
                                      <p:cBhvr>
                                        <p:cTn id="52" dur="500"/>
                                        <p:tgtEl>
                                          <p:spTgt spid="44"/>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45"/>
                                        </p:tgtEl>
                                        <p:attrNameLst>
                                          <p:attrName>style.visibility</p:attrName>
                                        </p:attrNameLst>
                                      </p:cBhvr>
                                      <p:to>
                                        <p:strVal val="visible"/>
                                      </p:to>
                                    </p:set>
                                    <p:animEffect transition="in" filter="fade">
                                      <p:cBhvr>
                                        <p:cTn id="57" dur="500"/>
                                        <p:tgtEl>
                                          <p:spTgt spid="45"/>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26"/>
                                        </p:tgtEl>
                                        <p:attrNameLst>
                                          <p:attrName>style.visibility</p:attrName>
                                        </p:attrNameLst>
                                      </p:cBhvr>
                                      <p:to>
                                        <p:strVal val="visible"/>
                                      </p:to>
                                    </p:set>
                                    <p:animEffect transition="in" filter="fade">
                                      <p:cBhvr>
                                        <p:cTn id="62" dur="500"/>
                                        <p:tgtEl>
                                          <p:spTgt spid="26"/>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46"/>
                                        </p:tgtEl>
                                        <p:attrNameLst>
                                          <p:attrName>style.visibility</p:attrName>
                                        </p:attrNameLst>
                                      </p:cBhvr>
                                      <p:to>
                                        <p:strVal val="visible"/>
                                      </p:to>
                                    </p:set>
                                    <p:animEffect transition="in" filter="fade">
                                      <p:cBhvr>
                                        <p:cTn id="67" dur="500"/>
                                        <p:tgtEl>
                                          <p:spTgt spid="46"/>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47"/>
                                        </p:tgtEl>
                                        <p:attrNameLst>
                                          <p:attrName>style.visibility</p:attrName>
                                        </p:attrNameLst>
                                      </p:cBhvr>
                                      <p:to>
                                        <p:strVal val="visible"/>
                                      </p:to>
                                    </p:set>
                                    <p:animEffect transition="in" filter="fade">
                                      <p:cBhvr>
                                        <p:cTn id="72" dur="500"/>
                                        <p:tgtEl>
                                          <p:spTgt spid="47"/>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48"/>
                                        </p:tgtEl>
                                        <p:attrNameLst>
                                          <p:attrName>style.visibility</p:attrName>
                                        </p:attrNameLst>
                                      </p:cBhvr>
                                      <p:to>
                                        <p:strVal val="visible"/>
                                      </p:to>
                                    </p:set>
                                    <p:animEffect transition="in" filter="fade">
                                      <p:cBhvr>
                                        <p:cTn id="77" dur="500"/>
                                        <p:tgtEl>
                                          <p:spTgt spid="48"/>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49"/>
                                        </p:tgtEl>
                                        <p:attrNameLst>
                                          <p:attrName>style.visibility</p:attrName>
                                        </p:attrNameLst>
                                      </p:cBhvr>
                                      <p:to>
                                        <p:strVal val="visible"/>
                                      </p:to>
                                    </p:set>
                                    <p:animEffect transition="in" filter="fade">
                                      <p:cBhvr>
                                        <p:cTn id="82" dur="500"/>
                                        <p:tgtEl>
                                          <p:spTgt spid="49"/>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27"/>
                                        </p:tgtEl>
                                        <p:attrNameLst>
                                          <p:attrName>style.visibility</p:attrName>
                                        </p:attrNameLst>
                                      </p:cBhvr>
                                      <p:to>
                                        <p:strVal val="visible"/>
                                      </p:to>
                                    </p:set>
                                    <p:animEffect transition="in" filter="fade">
                                      <p:cBhvr>
                                        <p:cTn id="87" dur="500"/>
                                        <p:tgtEl>
                                          <p:spTgt spid="27"/>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50"/>
                                        </p:tgtEl>
                                        <p:attrNameLst>
                                          <p:attrName>style.visibility</p:attrName>
                                        </p:attrNameLst>
                                      </p:cBhvr>
                                      <p:to>
                                        <p:strVal val="visible"/>
                                      </p:to>
                                    </p:set>
                                    <p:animEffect transition="in" filter="fade">
                                      <p:cBhvr>
                                        <p:cTn id="92" dur="500"/>
                                        <p:tgtEl>
                                          <p:spTgt spid="50"/>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51"/>
                                        </p:tgtEl>
                                        <p:attrNameLst>
                                          <p:attrName>style.visibility</p:attrName>
                                        </p:attrNameLst>
                                      </p:cBhvr>
                                      <p:to>
                                        <p:strVal val="visible"/>
                                      </p:to>
                                    </p:set>
                                    <p:animEffect transition="in" filter="fade">
                                      <p:cBhvr>
                                        <p:cTn id="97" dur="500"/>
                                        <p:tgtEl>
                                          <p:spTgt spid="51"/>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grpId="0" nodeType="clickEffect">
                                  <p:stCondLst>
                                    <p:cond delay="0"/>
                                  </p:stCondLst>
                                  <p:childTnLst>
                                    <p:set>
                                      <p:cBhvr>
                                        <p:cTn id="101" dur="1" fill="hold">
                                          <p:stCondLst>
                                            <p:cond delay="0"/>
                                          </p:stCondLst>
                                        </p:cTn>
                                        <p:tgtEl>
                                          <p:spTgt spid="52"/>
                                        </p:tgtEl>
                                        <p:attrNameLst>
                                          <p:attrName>style.visibility</p:attrName>
                                        </p:attrNameLst>
                                      </p:cBhvr>
                                      <p:to>
                                        <p:strVal val="visible"/>
                                      </p:to>
                                    </p:set>
                                    <p:animEffect transition="in" filter="fade">
                                      <p:cBhvr>
                                        <p:cTn id="102" dur="500"/>
                                        <p:tgtEl>
                                          <p:spTgt spid="52"/>
                                        </p:tgtEl>
                                      </p:cBhvr>
                                    </p:animEffec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grpId="0" nodeType="clickEffect">
                                  <p:stCondLst>
                                    <p:cond delay="0"/>
                                  </p:stCondLst>
                                  <p:childTnLst>
                                    <p:set>
                                      <p:cBhvr>
                                        <p:cTn id="106" dur="1" fill="hold">
                                          <p:stCondLst>
                                            <p:cond delay="0"/>
                                          </p:stCondLst>
                                        </p:cTn>
                                        <p:tgtEl>
                                          <p:spTgt spid="31"/>
                                        </p:tgtEl>
                                        <p:attrNameLst>
                                          <p:attrName>style.visibility</p:attrName>
                                        </p:attrNameLst>
                                      </p:cBhvr>
                                      <p:to>
                                        <p:strVal val="visible"/>
                                      </p:to>
                                    </p:set>
                                    <p:animEffect transition="in" filter="fade">
                                      <p:cBhvr>
                                        <p:cTn id="107" dur="500"/>
                                        <p:tgtEl>
                                          <p:spTgt spid="31"/>
                                        </p:tgtEl>
                                      </p:cBhvr>
                                    </p:animEffect>
                                  </p:childTnLst>
                                </p:cTn>
                              </p:par>
                            </p:childTnLst>
                          </p:cTn>
                        </p:par>
                      </p:childTnLst>
                    </p:cTn>
                  </p:par>
                  <p:par>
                    <p:cTn id="108" fill="hold">
                      <p:stCondLst>
                        <p:cond delay="indefinite"/>
                      </p:stCondLst>
                      <p:childTnLst>
                        <p:par>
                          <p:cTn id="109" fill="hold">
                            <p:stCondLst>
                              <p:cond delay="0"/>
                            </p:stCondLst>
                            <p:childTnLst>
                              <p:par>
                                <p:cTn id="110" presetID="10" presetClass="entr" presetSubtype="0" fill="hold" grpId="0" nodeType="clickEffect">
                                  <p:stCondLst>
                                    <p:cond delay="0"/>
                                  </p:stCondLst>
                                  <p:childTnLst>
                                    <p:set>
                                      <p:cBhvr>
                                        <p:cTn id="111" dur="1" fill="hold">
                                          <p:stCondLst>
                                            <p:cond delay="0"/>
                                          </p:stCondLst>
                                        </p:cTn>
                                        <p:tgtEl>
                                          <p:spTgt spid="53"/>
                                        </p:tgtEl>
                                        <p:attrNameLst>
                                          <p:attrName>style.visibility</p:attrName>
                                        </p:attrNameLst>
                                      </p:cBhvr>
                                      <p:to>
                                        <p:strVal val="visible"/>
                                      </p:to>
                                    </p:set>
                                    <p:animEffect transition="in" filter="fade">
                                      <p:cBhvr>
                                        <p:cTn id="112" dur="500"/>
                                        <p:tgtEl>
                                          <p:spTgt spid="53"/>
                                        </p:tgtEl>
                                      </p:cBhvr>
                                    </p:animEffect>
                                  </p:childTnLst>
                                </p:cTn>
                              </p:par>
                            </p:childTnLst>
                          </p:cTn>
                        </p:par>
                      </p:childTnLst>
                    </p:cTn>
                  </p:par>
                  <p:par>
                    <p:cTn id="113" fill="hold">
                      <p:stCondLst>
                        <p:cond delay="indefinite"/>
                      </p:stCondLst>
                      <p:childTnLst>
                        <p:par>
                          <p:cTn id="114" fill="hold">
                            <p:stCondLst>
                              <p:cond delay="0"/>
                            </p:stCondLst>
                            <p:childTnLst>
                              <p:par>
                                <p:cTn id="115" presetID="10" presetClass="entr" presetSubtype="0" fill="hold" grpId="0" nodeType="clickEffect">
                                  <p:stCondLst>
                                    <p:cond delay="0"/>
                                  </p:stCondLst>
                                  <p:childTnLst>
                                    <p:set>
                                      <p:cBhvr>
                                        <p:cTn id="116" dur="1" fill="hold">
                                          <p:stCondLst>
                                            <p:cond delay="0"/>
                                          </p:stCondLst>
                                        </p:cTn>
                                        <p:tgtEl>
                                          <p:spTgt spid="54"/>
                                        </p:tgtEl>
                                        <p:attrNameLst>
                                          <p:attrName>style.visibility</p:attrName>
                                        </p:attrNameLst>
                                      </p:cBhvr>
                                      <p:to>
                                        <p:strVal val="visible"/>
                                      </p:to>
                                    </p:set>
                                    <p:animEffect transition="in" filter="fade">
                                      <p:cBhvr>
                                        <p:cTn id="117" dur="500"/>
                                        <p:tgtEl>
                                          <p:spTgt spid="54"/>
                                        </p:tgtEl>
                                      </p:cBhvr>
                                    </p:animEffect>
                                  </p:childTnLst>
                                </p:cTn>
                              </p:par>
                            </p:childTnLst>
                          </p:cTn>
                        </p:par>
                      </p:childTnLst>
                    </p:cTn>
                  </p:par>
                  <p:par>
                    <p:cTn id="118" fill="hold">
                      <p:stCondLst>
                        <p:cond delay="indefinite"/>
                      </p:stCondLst>
                      <p:childTnLst>
                        <p:par>
                          <p:cTn id="119" fill="hold">
                            <p:stCondLst>
                              <p:cond delay="0"/>
                            </p:stCondLst>
                            <p:childTnLst>
                              <p:par>
                                <p:cTn id="120" presetID="10" presetClass="entr" presetSubtype="0" fill="hold" grpId="0" nodeType="clickEffect">
                                  <p:stCondLst>
                                    <p:cond delay="0"/>
                                  </p:stCondLst>
                                  <p:childTnLst>
                                    <p:set>
                                      <p:cBhvr>
                                        <p:cTn id="121" dur="1" fill="hold">
                                          <p:stCondLst>
                                            <p:cond delay="0"/>
                                          </p:stCondLst>
                                        </p:cTn>
                                        <p:tgtEl>
                                          <p:spTgt spid="55"/>
                                        </p:tgtEl>
                                        <p:attrNameLst>
                                          <p:attrName>style.visibility</p:attrName>
                                        </p:attrNameLst>
                                      </p:cBhvr>
                                      <p:to>
                                        <p:strVal val="visible"/>
                                      </p:to>
                                    </p:set>
                                    <p:animEffect transition="in" filter="fade">
                                      <p:cBhvr>
                                        <p:cTn id="122" dur="500"/>
                                        <p:tgtEl>
                                          <p:spTgt spid="55"/>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56"/>
                                        </p:tgtEl>
                                        <p:attrNameLst>
                                          <p:attrName>style.visibility</p:attrName>
                                        </p:attrNameLst>
                                      </p:cBhvr>
                                      <p:to>
                                        <p:strVal val="visible"/>
                                      </p:to>
                                    </p:set>
                                    <p:animEffect transition="in" filter="fade">
                                      <p:cBhvr>
                                        <p:cTn id="127" dur="500"/>
                                        <p:tgtEl>
                                          <p:spTgt spid="56"/>
                                        </p:tgtEl>
                                      </p:cBhvr>
                                    </p:animEffect>
                                  </p:childTnLst>
                                </p:cTn>
                              </p:par>
                            </p:childTnLst>
                          </p:cTn>
                        </p:par>
                      </p:childTnLst>
                    </p:cTn>
                  </p:par>
                  <p:par>
                    <p:cTn id="128" fill="hold">
                      <p:stCondLst>
                        <p:cond delay="indefinite"/>
                      </p:stCondLst>
                      <p:childTnLst>
                        <p:par>
                          <p:cTn id="129" fill="hold">
                            <p:stCondLst>
                              <p:cond delay="0"/>
                            </p:stCondLst>
                            <p:childTnLst>
                              <p:par>
                                <p:cTn id="130" presetID="10" presetClass="entr" presetSubtype="0" fill="hold" grpId="0" nodeType="clickEffect">
                                  <p:stCondLst>
                                    <p:cond delay="0"/>
                                  </p:stCondLst>
                                  <p:childTnLst>
                                    <p:set>
                                      <p:cBhvr>
                                        <p:cTn id="131" dur="1" fill="hold">
                                          <p:stCondLst>
                                            <p:cond delay="0"/>
                                          </p:stCondLst>
                                        </p:cTn>
                                        <p:tgtEl>
                                          <p:spTgt spid="57"/>
                                        </p:tgtEl>
                                        <p:attrNameLst>
                                          <p:attrName>style.visibility</p:attrName>
                                        </p:attrNameLst>
                                      </p:cBhvr>
                                      <p:to>
                                        <p:strVal val="visible"/>
                                      </p:to>
                                    </p:set>
                                    <p:animEffect transition="in" filter="fade">
                                      <p:cBhvr>
                                        <p:cTn id="132" dur="500"/>
                                        <p:tgtEl>
                                          <p:spTgt spid="57"/>
                                        </p:tgtEl>
                                      </p:cBhvr>
                                    </p:animEffect>
                                  </p:childTnLst>
                                </p:cTn>
                              </p:par>
                            </p:childTnLst>
                          </p:cTn>
                        </p:par>
                      </p:childTnLst>
                    </p:cTn>
                  </p:par>
                  <p:par>
                    <p:cTn id="133" fill="hold">
                      <p:stCondLst>
                        <p:cond delay="indefinite"/>
                      </p:stCondLst>
                      <p:childTnLst>
                        <p:par>
                          <p:cTn id="134" fill="hold">
                            <p:stCondLst>
                              <p:cond delay="0"/>
                            </p:stCondLst>
                            <p:childTnLst>
                              <p:par>
                                <p:cTn id="135" presetID="10" presetClass="entr" presetSubtype="0" fill="hold" grpId="0" nodeType="clickEffect">
                                  <p:stCondLst>
                                    <p:cond delay="0"/>
                                  </p:stCondLst>
                                  <p:childTnLst>
                                    <p:set>
                                      <p:cBhvr>
                                        <p:cTn id="136" dur="1" fill="hold">
                                          <p:stCondLst>
                                            <p:cond delay="0"/>
                                          </p:stCondLst>
                                        </p:cTn>
                                        <p:tgtEl>
                                          <p:spTgt spid="2"/>
                                        </p:tgtEl>
                                        <p:attrNameLst>
                                          <p:attrName>style.visibility</p:attrName>
                                        </p:attrNameLst>
                                      </p:cBhvr>
                                      <p:to>
                                        <p:strVal val="visible"/>
                                      </p:to>
                                    </p:set>
                                    <p:animEffect transition="in" filter="fade">
                                      <p:cBhvr>
                                        <p:cTn id="137" dur="500"/>
                                        <p:tgtEl>
                                          <p:spTgt spid="2"/>
                                        </p:tgtEl>
                                      </p:cBhvr>
                                    </p:animEffect>
                                  </p:childTnLst>
                                </p:cTn>
                              </p:par>
                            </p:childTnLst>
                          </p:cTn>
                        </p:par>
                      </p:childTnLst>
                    </p:cTn>
                  </p:par>
                  <p:par>
                    <p:cTn id="138" fill="hold">
                      <p:stCondLst>
                        <p:cond delay="indefinite"/>
                      </p:stCondLst>
                      <p:childTnLst>
                        <p:par>
                          <p:cTn id="139" fill="hold">
                            <p:stCondLst>
                              <p:cond delay="0"/>
                            </p:stCondLst>
                            <p:childTnLst>
                              <p:par>
                                <p:cTn id="140" presetID="10" presetClass="entr" presetSubtype="0" fill="hold" grpId="0" nodeType="clickEffect">
                                  <p:stCondLst>
                                    <p:cond delay="0"/>
                                  </p:stCondLst>
                                  <p:childTnLst>
                                    <p:set>
                                      <p:cBhvr>
                                        <p:cTn id="141" dur="1" fill="hold">
                                          <p:stCondLst>
                                            <p:cond delay="0"/>
                                          </p:stCondLst>
                                        </p:cTn>
                                        <p:tgtEl>
                                          <p:spTgt spid="58"/>
                                        </p:tgtEl>
                                        <p:attrNameLst>
                                          <p:attrName>style.visibility</p:attrName>
                                        </p:attrNameLst>
                                      </p:cBhvr>
                                      <p:to>
                                        <p:strVal val="visible"/>
                                      </p:to>
                                    </p:set>
                                    <p:animEffect transition="in" filter="fade">
                                      <p:cBhvr>
                                        <p:cTn id="142" dur="500"/>
                                        <p:tgtEl>
                                          <p:spTgt spid="58"/>
                                        </p:tgtEl>
                                      </p:cBhvr>
                                    </p:animEffect>
                                  </p:childTnLst>
                                </p:cTn>
                              </p:par>
                            </p:childTnLst>
                          </p:cTn>
                        </p:par>
                      </p:childTnLst>
                    </p:cTn>
                  </p:par>
                  <p:par>
                    <p:cTn id="143" fill="hold">
                      <p:stCondLst>
                        <p:cond delay="indefinite"/>
                      </p:stCondLst>
                      <p:childTnLst>
                        <p:par>
                          <p:cTn id="144" fill="hold">
                            <p:stCondLst>
                              <p:cond delay="0"/>
                            </p:stCondLst>
                            <p:childTnLst>
                              <p:par>
                                <p:cTn id="145" presetID="10" presetClass="entr" presetSubtype="0" fill="hold" grpId="0" nodeType="clickEffect">
                                  <p:stCondLst>
                                    <p:cond delay="0"/>
                                  </p:stCondLst>
                                  <p:childTnLst>
                                    <p:set>
                                      <p:cBhvr>
                                        <p:cTn id="146" dur="1" fill="hold">
                                          <p:stCondLst>
                                            <p:cond delay="0"/>
                                          </p:stCondLst>
                                        </p:cTn>
                                        <p:tgtEl>
                                          <p:spTgt spid="59"/>
                                        </p:tgtEl>
                                        <p:attrNameLst>
                                          <p:attrName>style.visibility</p:attrName>
                                        </p:attrNameLst>
                                      </p:cBhvr>
                                      <p:to>
                                        <p:strVal val="visible"/>
                                      </p:to>
                                    </p:set>
                                    <p:animEffect transition="in" filter="fade">
                                      <p:cBhvr>
                                        <p:cTn id="147" dur="500"/>
                                        <p:tgtEl>
                                          <p:spTgt spid="59"/>
                                        </p:tgtEl>
                                      </p:cBhvr>
                                    </p:animEffect>
                                  </p:childTnLst>
                                </p:cTn>
                              </p:par>
                            </p:childTnLst>
                          </p:cTn>
                        </p:par>
                      </p:childTnLst>
                    </p:cTn>
                  </p:par>
                  <p:par>
                    <p:cTn id="148" fill="hold">
                      <p:stCondLst>
                        <p:cond delay="indefinite"/>
                      </p:stCondLst>
                      <p:childTnLst>
                        <p:par>
                          <p:cTn id="149" fill="hold">
                            <p:stCondLst>
                              <p:cond delay="0"/>
                            </p:stCondLst>
                            <p:childTnLst>
                              <p:par>
                                <p:cTn id="150" presetID="10" presetClass="entr" presetSubtype="0" fill="hold" grpId="0" nodeType="clickEffect">
                                  <p:stCondLst>
                                    <p:cond delay="0"/>
                                  </p:stCondLst>
                                  <p:childTnLst>
                                    <p:set>
                                      <p:cBhvr>
                                        <p:cTn id="151" dur="1" fill="hold">
                                          <p:stCondLst>
                                            <p:cond delay="0"/>
                                          </p:stCondLst>
                                        </p:cTn>
                                        <p:tgtEl>
                                          <p:spTgt spid="60"/>
                                        </p:tgtEl>
                                        <p:attrNameLst>
                                          <p:attrName>style.visibility</p:attrName>
                                        </p:attrNameLst>
                                      </p:cBhvr>
                                      <p:to>
                                        <p:strVal val="visible"/>
                                      </p:to>
                                    </p:set>
                                    <p:animEffect transition="in" filter="fade">
                                      <p:cBhvr>
                                        <p:cTn id="152"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26" grpId="0" animBg="1"/>
      <p:bldP spid="27" grpId="0" animBg="1"/>
      <p:bldP spid="31" grpId="0" animBg="1"/>
      <p:bldP spid="37" grpId="0"/>
      <p:bldP spid="38" grpId="0"/>
      <p:bldP spid="39" grpId="0"/>
      <p:bldP spid="40" grpId="0"/>
      <p:bldP spid="41" grpId="0"/>
      <p:bldP spid="42" grpId="0"/>
      <p:bldP spid="43" grpId="0"/>
      <p:bldP spid="44" grpId="0"/>
      <p:bldP spid="45" grpId="0"/>
      <p:bldP spid="46" grpId="0"/>
      <p:bldP spid="47" grpId="0"/>
      <p:bldP spid="48" grpId="0"/>
      <p:bldP spid="49" grpId="0"/>
      <p:bldP spid="50" grpId="0"/>
      <p:bldP spid="51" grpId="0"/>
      <p:bldP spid="52" grpId="0"/>
      <p:bldP spid="53" grpId="0"/>
      <p:bldP spid="54" grpId="0"/>
      <p:bldP spid="55" grpId="0"/>
      <p:bldP spid="56" grpId="0"/>
      <p:bldP spid="57" grpId="0"/>
      <p:bldP spid="2" grpId="0" animBg="1"/>
      <p:bldP spid="58" grpId="0"/>
      <p:bldP spid="59" grpId="0"/>
      <p:bldP spid="6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457200" y="591344"/>
            <a:ext cx="8229600" cy="633412"/>
          </a:xfrm>
          <a:prstGeom prst="rect">
            <a:avLst/>
          </a:prstGeom>
          <a:ln>
            <a:noFill/>
          </a:ln>
        </p:spPr>
        <p:txBody>
          <a:bodyPr vert="horz" lIns="0" tIns="0" rIns="18288" bIns="0" anchor="b">
            <a:normAutofit fontScale="850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dirty="0">
                <a:solidFill>
                  <a:schemeClr val="tx1"/>
                </a:solidFill>
                <a:latin typeface="HGP創英角ﾎﾟｯﾌﾟ体" panose="040B0A00000000000000" pitchFamily="50" charset="-128"/>
                <a:ea typeface="HGP創英角ﾎﾟｯﾌﾟ体" panose="040B0A00000000000000" pitchFamily="50" charset="-128"/>
              </a:rPr>
              <a:t>今日</a:t>
            </a:r>
            <a:r>
              <a:rPr lang="ja-JP" altLang="en-US" dirty="0" smtClean="0">
                <a:solidFill>
                  <a:schemeClr val="tx1"/>
                </a:solidFill>
                <a:latin typeface="HGP創英角ﾎﾟｯﾌﾟ体" panose="040B0A00000000000000" pitchFamily="50" charset="-128"/>
                <a:ea typeface="HGP創英角ﾎﾟｯﾌﾟ体" panose="040B0A00000000000000" pitchFamily="50" charset="-128"/>
              </a:rPr>
              <a:t>の目的</a:t>
            </a:r>
            <a:endParaRPr lang="ja-JP" altLang="en-US" dirty="0">
              <a:solidFill>
                <a:schemeClr val="tx1"/>
              </a:solidFill>
              <a:latin typeface="HGP創英角ﾎﾟｯﾌﾟ体" panose="040B0A00000000000000" pitchFamily="50" charset="-128"/>
              <a:ea typeface="HGP創英角ﾎﾟｯﾌﾟ体" panose="040B0A00000000000000" pitchFamily="50" charset="-128"/>
            </a:endParaRPr>
          </a:p>
        </p:txBody>
      </p:sp>
      <p:sp>
        <p:nvSpPr>
          <p:cNvPr id="4" name="正方形/長方形 3"/>
          <p:cNvSpPr/>
          <p:nvPr/>
        </p:nvSpPr>
        <p:spPr>
          <a:xfrm>
            <a:off x="243338" y="1844824"/>
            <a:ext cx="8632290" cy="4031873"/>
          </a:xfrm>
          <a:prstGeom prst="rect">
            <a:avLst/>
          </a:prstGeom>
        </p:spPr>
        <p:txBody>
          <a:bodyPr wrap="square">
            <a:spAutoFit/>
          </a:bodyPr>
          <a:lstStyle/>
          <a:p>
            <a:pPr>
              <a:spcBef>
                <a:spcPct val="0"/>
              </a:spcBef>
            </a:pP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　教職員の年末調整は、給与の支払者である高知県（総務事務センター）が行っている。</a:t>
            </a:r>
            <a:endParaRPr kumimoji="0"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3200" dirty="0">
                <a:latin typeface="メイリオ" panose="020B0604030504040204" pitchFamily="50" charset="-128"/>
                <a:ea typeface="メイリオ" panose="020B0604030504040204" pitchFamily="50" charset="-128"/>
                <a:cs typeface="メイリオ" panose="020B0604030504040204" pitchFamily="50" charset="-128"/>
              </a:rPr>
              <a:t>　</a:t>
            </a: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学校では、教職員から提出された各申告書を学校事務職員が取りまとめて提出している。その際に追加、訂正箇所をチェックしているが実際には、計算事務を行っていない。</a:t>
            </a:r>
            <a:endParaRPr kumimoji="0"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3200" dirty="0">
                <a:latin typeface="メイリオ" panose="020B0604030504040204" pitchFamily="50" charset="-128"/>
                <a:ea typeface="メイリオ" panose="020B0604030504040204" pitchFamily="50" charset="-128"/>
                <a:cs typeface="メイリオ" panose="020B0604030504040204" pitchFamily="50" charset="-128"/>
              </a:rPr>
              <a:t>　年末調整</a:t>
            </a: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のしくみを知ることにより、スキルアップを図るものである。</a:t>
            </a:r>
            <a:endParaRPr kumimoji="0"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427837337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p:cNvSpPr txBox="1">
            <a:spLocks/>
          </p:cNvSpPr>
          <p:nvPr/>
        </p:nvSpPr>
        <p:spPr>
          <a:xfrm>
            <a:off x="504933" y="1988840"/>
            <a:ext cx="8229600" cy="633412"/>
          </a:xfrm>
          <a:prstGeom prst="rect">
            <a:avLst/>
          </a:prstGeom>
          <a:ln>
            <a:noFill/>
          </a:ln>
        </p:spPr>
        <p:txBody>
          <a:bodyPr vert="horz" lIns="0" tIns="0" rIns="18288" bIns="0" anchor="b">
            <a:normAutofit fontScale="850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ctr"/>
            <a:r>
              <a:rPr lang="ja-JP" altLang="en-US" dirty="0" smtClean="0">
                <a:solidFill>
                  <a:schemeClr val="tx1"/>
                </a:solidFill>
                <a:latin typeface="HGP創英角ﾎﾟｯﾌﾟ体" panose="040B0A00000000000000" pitchFamily="50" charset="-128"/>
                <a:ea typeface="HGP創英角ﾎﾟｯﾌﾟ体" panose="040B0A00000000000000" pitchFamily="50" charset="-128"/>
              </a:rPr>
              <a:t>おつかれさまでした。</a:t>
            </a:r>
            <a:endParaRPr lang="ja-JP" altLang="en-US" dirty="0">
              <a:solidFill>
                <a:schemeClr val="tx1"/>
              </a:solidFill>
              <a:latin typeface="HGP創英角ﾎﾟｯﾌﾟ体" panose="040B0A00000000000000" pitchFamily="50" charset="-128"/>
              <a:ea typeface="HGP創英角ﾎﾟｯﾌﾟ体" panose="040B0A00000000000000" pitchFamily="50" charset="-128"/>
            </a:endParaRPr>
          </a:p>
        </p:txBody>
      </p:sp>
      <p:pic>
        <p:nvPicPr>
          <p:cNvPr id="6" name="図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47816" y="4221088"/>
            <a:ext cx="2479617" cy="1900600"/>
          </a:xfrm>
          <a:prstGeom prst="rect">
            <a:avLst/>
          </a:prstGeom>
        </p:spPr>
      </p:pic>
    </p:spTree>
    <p:extLst>
      <p:ext uri="{BB962C8B-B14F-4D97-AF65-F5344CB8AC3E}">
        <p14:creationId xmlns:p14="http://schemas.microsoft.com/office/powerpoint/2010/main" val="37749417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457200" y="591344"/>
            <a:ext cx="8229600" cy="633412"/>
          </a:xfrm>
          <a:prstGeom prst="rect">
            <a:avLst/>
          </a:prstGeom>
          <a:ln>
            <a:noFill/>
          </a:ln>
        </p:spPr>
        <p:txBody>
          <a:bodyPr vert="horz" lIns="0" tIns="0" rIns="18288" bIns="0" anchor="b">
            <a:normAutofit fontScale="850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dirty="0">
                <a:solidFill>
                  <a:schemeClr val="tx1"/>
                </a:solidFill>
                <a:latin typeface="HGP創英角ﾎﾟｯﾌﾟ体" panose="040B0A00000000000000" pitchFamily="50" charset="-128"/>
                <a:ea typeface="HGP創英角ﾎﾟｯﾌﾟ体" panose="040B0A00000000000000" pitchFamily="50" charset="-128"/>
              </a:rPr>
              <a:t>毎月</a:t>
            </a:r>
            <a:r>
              <a:rPr lang="ja-JP" altLang="en-US" dirty="0" smtClean="0">
                <a:solidFill>
                  <a:schemeClr val="tx1"/>
                </a:solidFill>
                <a:latin typeface="HGP創英角ﾎﾟｯﾌﾟ体" panose="040B0A00000000000000" pitchFamily="50" charset="-128"/>
                <a:ea typeface="HGP創英角ﾎﾟｯﾌﾟ体" panose="040B0A00000000000000" pitchFamily="50" charset="-128"/>
              </a:rPr>
              <a:t>の所得税について</a:t>
            </a:r>
            <a:endParaRPr lang="ja-JP" altLang="en-US" dirty="0">
              <a:solidFill>
                <a:schemeClr val="tx1"/>
              </a:solidFill>
              <a:latin typeface="HGP創英角ﾎﾟｯﾌﾟ体" panose="040B0A00000000000000" pitchFamily="50" charset="-128"/>
              <a:ea typeface="HGP創英角ﾎﾟｯﾌﾟ体" panose="040B0A00000000000000" pitchFamily="50" charset="-128"/>
            </a:endParaRPr>
          </a:p>
        </p:txBody>
      </p:sp>
      <p:sp>
        <p:nvSpPr>
          <p:cNvPr id="5" name="正方形/長方形 4"/>
          <p:cNvSpPr/>
          <p:nvPr/>
        </p:nvSpPr>
        <p:spPr>
          <a:xfrm>
            <a:off x="243338" y="2996952"/>
            <a:ext cx="8632290" cy="3046988"/>
          </a:xfrm>
          <a:prstGeom prst="rect">
            <a:avLst/>
          </a:prstGeom>
        </p:spPr>
        <p:txBody>
          <a:bodyPr wrap="square">
            <a:spAutoFit/>
          </a:bodyPr>
          <a:lstStyle/>
          <a:p>
            <a:pPr>
              <a:spcBef>
                <a:spcPct val="0"/>
              </a:spcBef>
            </a:pP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　給与等の支払を受ける人は、毎年最初に給与等の支払を受ける日の前日までに「給与所得者の扶養控除等（異動）申告書」を給与等の支払者（２か所以上の場合は、主たる支払者）に提出しなければならない。</a:t>
            </a:r>
            <a:endParaRPr kumimoji="0"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3200" dirty="0">
                <a:latin typeface="メイリオ" panose="020B0604030504040204" pitchFamily="50" charset="-128"/>
                <a:ea typeface="メイリオ" panose="020B0604030504040204" pitchFamily="50" charset="-128"/>
                <a:cs typeface="メイリオ" panose="020B0604030504040204" pitchFamily="50" charset="-128"/>
              </a:rPr>
              <a:t>　</a:t>
            </a: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　　　　　　　　　　</a:t>
            </a:r>
            <a:r>
              <a:rPr kumimoji="0"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（所得税法第</a:t>
            </a:r>
            <a:r>
              <a:rPr kumimoji="0"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rPr>
              <a:t>194</a:t>
            </a:r>
            <a:r>
              <a:rPr kumimoji="0"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条第</a:t>
            </a:r>
            <a:r>
              <a:rPr kumimoji="0"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rPr>
              <a:t>1</a:t>
            </a:r>
            <a:r>
              <a:rPr kumimoji="0"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項）</a:t>
            </a:r>
            <a:endParaRPr kumimoji="0"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正方形/長方形 5"/>
          <p:cNvSpPr/>
          <p:nvPr/>
        </p:nvSpPr>
        <p:spPr>
          <a:xfrm>
            <a:off x="243338" y="1916832"/>
            <a:ext cx="8632290" cy="584775"/>
          </a:xfrm>
          <a:prstGeom prst="rect">
            <a:avLst/>
          </a:prstGeom>
        </p:spPr>
        <p:txBody>
          <a:bodyPr wrap="square">
            <a:spAutoFit/>
          </a:bodyPr>
          <a:lstStyle/>
          <a:p>
            <a:pPr>
              <a:spcBef>
                <a:spcPct val="0"/>
              </a:spcBef>
            </a:pPr>
            <a:r>
              <a:rPr kumimoji="0" lang="ja-JP" altLang="en-US" sz="3200" b="1" dirty="0" smtClean="0">
                <a:latin typeface="メイリオ" panose="020B0604030504040204" pitchFamily="50" charset="-128"/>
                <a:ea typeface="メイリオ" panose="020B0604030504040204" pitchFamily="50" charset="-128"/>
                <a:cs typeface="メイリオ" panose="020B0604030504040204" pitchFamily="50" charset="-128"/>
              </a:rPr>
              <a:t>「給与</a:t>
            </a:r>
            <a:r>
              <a:rPr kumimoji="0" lang="ja-JP" altLang="en-US" sz="3200" b="1" dirty="0">
                <a:latin typeface="メイリオ" panose="020B0604030504040204" pitchFamily="50" charset="-128"/>
                <a:ea typeface="メイリオ" panose="020B0604030504040204" pitchFamily="50" charset="-128"/>
                <a:cs typeface="メイリオ" panose="020B0604030504040204" pitchFamily="50" charset="-128"/>
              </a:rPr>
              <a:t>所得者</a:t>
            </a:r>
            <a:r>
              <a:rPr kumimoji="0" lang="ja-JP" altLang="en-US" sz="3200" b="1" dirty="0" smtClean="0">
                <a:latin typeface="メイリオ" panose="020B0604030504040204" pitchFamily="50" charset="-128"/>
                <a:ea typeface="メイリオ" panose="020B0604030504040204" pitchFamily="50" charset="-128"/>
                <a:cs typeface="メイリオ" panose="020B0604030504040204" pitchFamily="50" charset="-128"/>
              </a:rPr>
              <a:t>の扶養控除等（異動）申告書」</a:t>
            </a:r>
            <a:endParaRPr kumimoji="0" lang="en-US" altLang="ja-JP" sz="3200" b="1"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3467718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457200" y="591344"/>
            <a:ext cx="8229600" cy="633412"/>
          </a:xfrm>
          <a:prstGeom prst="rect">
            <a:avLst/>
          </a:prstGeom>
          <a:ln>
            <a:noFill/>
          </a:ln>
        </p:spPr>
        <p:txBody>
          <a:bodyPr vert="horz" lIns="0" tIns="0" rIns="18288" bIns="0" anchor="b">
            <a:normAutofit fontScale="850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dirty="0">
                <a:solidFill>
                  <a:schemeClr val="tx1"/>
                </a:solidFill>
                <a:latin typeface="HGP創英角ﾎﾟｯﾌﾟ体" panose="040B0A00000000000000" pitchFamily="50" charset="-128"/>
                <a:ea typeface="HGP創英角ﾎﾟｯﾌﾟ体" panose="040B0A00000000000000" pitchFamily="50" charset="-128"/>
              </a:rPr>
              <a:t>毎月</a:t>
            </a:r>
            <a:r>
              <a:rPr lang="ja-JP" altLang="en-US" dirty="0" smtClean="0">
                <a:solidFill>
                  <a:schemeClr val="tx1"/>
                </a:solidFill>
                <a:latin typeface="HGP創英角ﾎﾟｯﾌﾟ体" panose="040B0A00000000000000" pitchFamily="50" charset="-128"/>
                <a:ea typeface="HGP創英角ﾎﾟｯﾌﾟ体" panose="040B0A00000000000000" pitchFamily="50" charset="-128"/>
              </a:rPr>
              <a:t>の所得税について</a:t>
            </a:r>
            <a:endParaRPr lang="ja-JP" altLang="en-US" dirty="0">
              <a:solidFill>
                <a:schemeClr val="tx1"/>
              </a:solidFill>
              <a:latin typeface="HGP創英角ﾎﾟｯﾌﾟ体" panose="040B0A00000000000000" pitchFamily="50" charset="-128"/>
              <a:ea typeface="HGP創英角ﾎﾟｯﾌﾟ体" panose="040B0A00000000000000" pitchFamily="50" charset="-128"/>
            </a:endParaRPr>
          </a:p>
        </p:txBody>
      </p:sp>
      <p:sp>
        <p:nvSpPr>
          <p:cNvPr id="5" name="正方形/長方形 4"/>
          <p:cNvSpPr/>
          <p:nvPr/>
        </p:nvSpPr>
        <p:spPr>
          <a:xfrm>
            <a:off x="243338" y="2996952"/>
            <a:ext cx="8632290" cy="3539430"/>
          </a:xfrm>
          <a:prstGeom prst="rect">
            <a:avLst/>
          </a:prstGeom>
        </p:spPr>
        <p:txBody>
          <a:bodyPr wrap="square">
            <a:spAutoFit/>
          </a:bodyPr>
          <a:lstStyle/>
          <a:p>
            <a:pPr>
              <a:spcBef>
                <a:spcPct val="0"/>
              </a:spcBef>
            </a:pPr>
            <a:r>
              <a:rPr kumimoji="0" lang="ja-JP" altLang="en-US" sz="3200" dirty="0">
                <a:latin typeface="メイリオ" panose="020B0604030504040204" pitchFamily="50" charset="-128"/>
                <a:ea typeface="メイリオ" panose="020B0604030504040204" pitchFamily="50" charset="-128"/>
                <a:cs typeface="メイリオ" panose="020B0604030504040204" pitchFamily="50" charset="-128"/>
              </a:rPr>
              <a:t>　給与計算の際、源泉徴収税額を確認するために、必ず見るのが、「給与所得の源泉徴収税額表」</a:t>
            </a: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である。</a:t>
            </a:r>
            <a:r>
              <a:rPr kumimoji="0" lang="ja-JP" altLang="en-US" sz="3200" dirty="0">
                <a:latin typeface="メイリオ" panose="020B0604030504040204" pitchFamily="50" charset="-128"/>
                <a:ea typeface="メイリオ" panose="020B0604030504040204" pitchFamily="50" charset="-128"/>
                <a:cs typeface="メイリオ" panose="020B0604030504040204" pitchFamily="50" charset="-128"/>
              </a:rPr>
              <a:t>この税額表には、</a:t>
            </a:r>
            <a:r>
              <a:rPr kumimoji="0" lang="ja-JP" altLang="en-US" sz="32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月額表</a:t>
            </a:r>
            <a:r>
              <a:rPr kumimoji="0" lang="ja-JP" altLang="en-US" sz="3200" dirty="0">
                <a:latin typeface="メイリオ" panose="020B0604030504040204" pitchFamily="50" charset="-128"/>
                <a:ea typeface="メイリオ" panose="020B0604030504040204" pitchFamily="50" charset="-128"/>
                <a:cs typeface="メイリオ" panose="020B0604030504040204" pitchFamily="50" charset="-128"/>
              </a:rPr>
              <a:t>と日額表と賞与に対する源泉所得税額の算出率の表の</a:t>
            </a:r>
            <a:r>
              <a:rPr kumimoji="0" lang="en-US" altLang="ja-JP" sz="3200" dirty="0">
                <a:latin typeface="メイリオ" panose="020B0604030504040204" pitchFamily="50" charset="-128"/>
                <a:ea typeface="メイリオ" panose="020B0604030504040204" pitchFamily="50" charset="-128"/>
                <a:cs typeface="メイリオ" panose="020B0604030504040204" pitchFamily="50" charset="-128"/>
              </a:rPr>
              <a:t>3</a:t>
            </a:r>
            <a:r>
              <a:rPr kumimoji="0" lang="ja-JP" altLang="en-US" sz="3200" dirty="0">
                <a:latin typeface="メイリオ" panose="020B0604030504040204" pitchFamily="50" charset="-128"/>
                <a:ea typeface="メイリオ" panose="020B0604030504040204" pitchFamily="50" charset="-128"/>
                <a:cs typeface="メイリオ" panose="020B0604030504040204" pitchFamily="50" charset="-128"/>
              </a:rPr>
              <a:t>種類が</a:t>
            </a: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ある。</a:t>
            </a:r>
            <a:endParaRPr kumimoji="0"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0"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　→資料１参照</a:t>
            </a:r>
            <a:endParaRPr kumimoji="0"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正方形/長方形 5"/>
          <p:cNvSpPr/>
          <p:nvPr/>
        </p:nvSpPr>
        <p:spPr>
          <a:xfrm>
            <a:off x="243338" y="1916832"/>
            <a:ext cx="8632290" cy="584775"/>
          </a:xfrm>
          <a:prstGeom prst="rect">
            <a:avLst/>
          </a:prstGeom>
        </p:spPr>
        <p:txBody>
          <a:bodyPr wrap="square">
            <a:spAutoFit/>
          </a:bodyPr>
          <a:lstStyle/>
          <a:p>
            <a:pPr>
              <a:spcBef>
                <a:spcPct val="0"/>
              </a:spcBef>
            </a:pPr>
            <a:r>
              <a:rPr kumimoji="0" lang="ja-JP" altLang="en-US" sz="3200" b="1" dirty="0" smtClean="0">
                <a:latin typeface="メイリオ" panose="020B0604030504040204" pitchFamily="50" charset="-128"/>
                <a:ea typeface="メイリオ" panose="020B0604030504040204" pitchFamily="50" charset="-128"/>
                <a:cs typeface="メイリオ" panose="020B0604030504040204" pitchFamily="50" charset="-128"/>
              </a:rPr>
              <a:t>「給与</a:t>
            </a:r>
            <a:r>
              <a:rPr kumimoji="0" lang="ja-JP" altLang="en-US" sz="3200" b="1" dirty="0">
                <a:latin typeface="メイリオ" panose="020B0604030504040204" pitchFamily="50" charset="-128"/>
                <a:ea typeface="メイリオ" panose="020B0604030504040204" pitchFamily="50" charset="-128"/>
                <a:cs typeface="メイリオ" panose="020B0604030504040204" pitchFamily="50" charset="-128"/>
              </a:rPr>
              <a:t>所得の源泉徴収</a:t>
            </a:r>
            <a:r>
              <a:rPr kumimoji="0" lang="ja-JP" altLang="en-US" sz="3200" b="1" dirty="0" smtClean="0">
                <a:latin typeface="メイリオ" panose="020B0604030504040204" pitchFamily="50" charset="-128"/>
                <a:ea typeface="メイリオ" panose="020B0604030504040204" pitchFamily="50" charset="-128"/>
                <a:cs typeface="メイリオ" panose="020B0604030504040204" pitchFamily="50" charset="-128"/>
              </a:rPr>
              <a:t>税額表」</a:t>
            </a:r>
            <a:endParaRPr kumimoji="0" lang="en-US" altLang="ja-JP" sz="3200" b="1"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0628059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457200" y="591344"/>
            <a:ext cx="8229600" cy="633412"/>
          </a:xfrm>
          <a:prstGeom prst="rect">
            <a:avLst/>
          </a:prstGeom>
          <a:ln>
            <a:noFill/>
          </a:ln>
        </p:spPr>
        <p:txBody>
          <a:bodyPr vert="horz" lIns="0" tIns="0" rIns="18288" bIns="0" anchor="b">
            <a:normAutofit fontScale="850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dirty="0">
                <a:solidFill>
                  <a:schemeClr val="tx1"/>
                </a:solidFill>
                <a:latin typeface="HGP創英角ﾎﾟｯﾌﾟ体" panose="040B0A00000000000000" pitchFamily="50" charset="-128"/>
                <a:ea typeface="HGP創英角ﾎﾟｯﾌﾟ体" panose="040B0A00000000000000" pitchFamily="50" charset="-128"/>
              </a:rPr>
              <a:t>毎月</a:t>
            </a:r>
            <a:r>
              <a:rPr lang="ja-JP" altLang="en-US" dirty="0" smtClean="0">
                <a:solidFill>
                  <a:schemeClr val="tx1"/>
                </a:solidFill>
                <a:latin typeface="HGP創英角ﾎﾟｯﾌﾟ体" panose="040B0A00000000000000" pitchFamily="50" charset="-128"/>
                <a:ea typeface="HGP創英角ﾎﾟｯﾌﾟ体" panose="040B0A00000000000000" pitchFamily="50" charset="-128"/>
              </a:rPr>
              <a:t>の所得税について</a:t>
            </a:r>
            <a:endParaRPr lang="ja-JP" altLang="en-US" dirty="0">
              <a:solidFill>
                <a:schemeClr val="tx1"/>
              </a:solidFill>
              <a:latin typeface="HGP創英角ﾎﾟｯﾌﾟ体" panose="040B0A00000000000000" pitchFamily="50" charset="-128"/>
              <a:ea typeface="HGP創英角ﾎﾟｯﾌﾟ体" panose="040B0A00000000000000" pitchFamily="50" charset="-128"/>
            </a:endParaRPr>
          </a:p>
        </p:txBody>
      </p:sp>
      <p:sp>
        <p:nvSpPr>
          <p:cNvPr id="5" name="正方形/長方形 4"/>
          <p:cNvSpPr/>
          <p:nvPr/>
        </p:nvSpPr>
        <p:spPr>
          <a:xfrm>
            <a:off x="243338" y="2708920"/>
            <a:ext cx="8632290" cy="4154984"/>
          </a:xfrm>
          <a:prstGeom prst="rect">
            <a:avLst/>
          </a:prstGeom>
        </p:spPr>
        <p:txBody>
          <a:bodyPr wrap="square">
            <a:spAutoFit/>
          </a:bodyPr>
          <a:lstStyle/>
          <a:p>
            <a:pPr>
              <a:spcBef>
                <a:spcPct val="0"/>
              </a:spcBef>
            </a:pPr>
            <a:r>
              <a:rPr kumimoji="0"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月額表</a:t>
            </a:r>
            <a:r>
              <a:rPr kumimoji="0"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0" lang="en-US" altLang="ja-JP" sz="2400" b="1" dirty="0">
              <a:latin typeface="メイリオ" panose="020B0604030504040204" pitchFamily="50" charset="-128"/>
              <a:ea typeface="メイリオ" panose="020B0604030504040204" pitchFamily="50" charset="-128"/>
              <a:cs typeface="メイリオ" panose="020B0604030504040204" pitchFamily="50" charset="-128"/>
            </a:endParaRPr>
          </a:p>
          <a:p>
            <a:pPr marL="269875">
              <a:spcBef>
                <a:spcPct val="0"/>
              </a:spcBef>
            </a:pPr>
            <a:r>
              <a:rPr kumimoji="0"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給与</a:t>
            </a:r>
            <a:r>
              <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rPr>
              <a:t>を毎月支払っている場合や、半月ごとや</a:t>
            </a:r>
            <a:r>
              <a:rPr kumimoji="0" lang="en-US" altLang="ja-JP" sz="2400" dirty="0">
                <a:latin typeface="メイリオ" panose="020B0604030504040204" pitchFamily="50" charset="-128"/>
                <a:ea typeface="メイリオ" panose="020B0604030504040204" pitchFamily="50" charset="-128"/>
                <a:cs typeface="メイリオ" panose="020B0604030504040204" pitchFamily="50" charset="-128"/>
              </a:rPr>
              <a:t>10</a:t>
            </a:r>
            <a:r>
              <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rPr>
              <a:t>日ごと、</a:t>
            </a:r>
            <a:r>
              <a:rPr kumimoji="0" lang="en-US" altLang="ja-JP" sz="2400" dirty="0">
                <a:latin typeface="メイリオ" panose="020B0604030504040204" pitchFamily="50" charset="-128"/>
                <a:ea typeface="メイリオ" panose="020B0604030504040204" pitchFamily="50" charset="-128"/>
                <a:cs typeface="メイリオ" panose="020B0604030504040204" pitchFamily="50" charset="-128"/>
              </a:rPr>
              <a:t>3</a:t>
            </a:r>
            <a:r>
              <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rPr>
              <a:t>ヶ月ごと</a:t>
            </a:r>
            <a:r>
              <a:rPr kumimoji="0"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、半年</a:t>
            </a:r>
            <a:r>
              <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rPr>
              <a:t>ごとなどに給与を支払う場合に</a:t>
            </a:r>
            <a:r>
              <a:rPr kumimoji="0"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使用</a:t>
            </a:r>
            <a:endParaRPr kumimoji="0"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69875">
              <a:spcBef>
                <a:spcPct val="0"/>
              </a:spcBef>
            </a:pPr>
            <a:endPar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日額表</a:t>
            </a:r>
            <a:r>
              <a:rPr kumimoji="0"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0"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p>
            <a:pPr marL="269875">
              <a:spcBef>
                <a:spcPct val="0"/>
              </a:spcBef>
            </a:pPr>
            <a:r>
              <a:rPr kumimoji="0"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働いた</a:t>
            </a:r>
            <a:r>
              <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rPr>
              <a:t>その日ごとに給与を支払う場合、</a:t>
            </a:r>
            <a:r>
              <a:rPr kumimoji="0" lang="en-US" altLang="ja-JP" sz="2400" dirty="0">
                <a:latin typeface="メイリオ" panose="020B0604030504040204" pitchFamily="50" charset="-128"/>
                <a:ea typeface="メイリオ" panose="020B0604030504040204" pitchFamily="50" charset="-128"/>
                <a:cs typeface="メイリオ" panose="020B0604030504040204" pitchFamily="50" charset="-128"/>
              </a:rPr>
              <a:t>1</a:t>
            </a:r>
            <a:r>
              <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rPr>
              <a:t>週間ごとに給与を支払う場合に</a:t>
            </a:r>
            <a:r>
              <a:rPr kumimoji="0"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使用</a:t>
            </a:r>
            <a:endPar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賞与に対する源泉所得税の算出率の表</a:t>
            </a:r>
            <a:r>
              <a:rPr kumimoji="0"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0" lang="en-US" altLang="ja-JP" sz="2400" b="1" dirty="0">
              <a:latin typeface="メイリオ" panose="020B0604030504040204" pitchFamily="50" charset="-128"/>
              <a:ea typeface="メイリオ" panose="020B0604030504040204" pitchFamily="50" charset="-128"/>
              <a:cs typeface="メイリオ" panose="020B0604030504040204" pitchFamily="50" charset="-128"/>
            </a:endParaRPr>
          </a:p>
          <a:p>
            <a:pPr indent="269875">
              <a:spcBef>
                <a:spcPct val="0"/>
              </a:spcBef>
            </a:pPr>
            <a:r>
              <a:rPr kumimoji="0"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ボーナス</a:t>
            </a:r>
            <a:r>
              <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rPr>
              <a:t>を支払う時に</a:t>
            </a:r>
            <a:r>
              <a:rPr kumimoji="0"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使用</a:t>
            </a:r>
            <a:endPar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0"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正方形/長方形 5"/>
          <p:cNvSpPr/>
          <p:nvPr/>
        </p:nvSpPr>
        <p:spPr>
          <a:xfrm>
            <a:off x="243338" y="1916832"/>
            <a:ext cx="8632290" cy="584775"/>
          </a:xfrm>
          <a:prstGeom prst="rect">
            <a:avLst/>
          </a:prstGeom>
        </p:spPr>
        <p:txBody>
          <a:bodyPr wrap="square">
            <a:spAutoFit/>
          </a:bodyPr>
          <a:lstStyle/>
          <a:p>
            <a:pPr>
              <a:spcBef>
                <a:spcPct val="0"/>
              </a:spcBef>
            </a:pPr>
            <a:r>
              <a:rPr kumimoji="0" lang="ja-JP" altLang="en-US" sz="3200" b="1" dirty="0" smtClean="0">
                <a:latin typeface="メイリオ" panose="020B0604030504040204" pitchFamily="50" charset="-128"/>
                <a:ea typeface="メイリオ" panose="020B0604030504040204" pitchFamily="50" charset="-128"/>
                <a:cs typeface="メイリオ" panose="020B0604030504040204" pitchFamily="50" charset="-128"/>
              </a:rPr>
              <a:t>「給与</a:t>
            </a:r>
            <a:r>
              <a:rPr kumimoji="0" lang="ja-JP" altLang="en-US" sz="3200" b="1" dirty="0">
                <a:latin typeface="メイリオ" panose="020B0604030504040204" pitchFamily="50" charset="-128"/>
                <a:ea typeface="メイリオ" panose="020B0604030504040204" pitchFamily="50" charset="-128"/>
                <a:cs typeface="メイリオ" panose="020B0604030504040204" pitchFamily="50" charset="-128"/>
              </a:rPr>
              <a:t>所得の源泉徴収</a:t>
            </a:r>
            <a:r>
              <a:rPr kumimoji="0" lang="ja-JP" altLang="en-US" sz="3200" b="1" dirty="0" smtClean="0">
                <a:latin typeface="メイリオ" panose="020B0604030504040204" pitchFamily="50" charset="-128"/>
                <a:ea typeface="メイリオ" panose="020B0604030504040204" pitchFamily="50" charset="-128"/>
                <a:cs typeface="メイリオ" panose="020B0604030504040204" pitchFamily="50" charset="-128"/>
              </a:rPr>
              <a:t>税額表」</a:t>
            </a:r>
            <a:endParaRPr kumimoji="0" lang="en-US" altLang="ja-JP" sz="3200" b="1"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2203056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457200" y="591344"/>
            <a:ext cx="8229600" cy="633412"/>
          </a:xfrm>
          <a:prstGeom prst="rect">
            <a:avLst/>
          </a:prstGeom>
          <a:ln>
            <a:noFill/>
          </a:ln>
        </p:spPr>
        <p:txBody>
          <a:bodyPr vert="horz" lIns="0" tIns="0" rIns="18288" bIns="0" anchor="b">
            <a:normAutofit fontScale="850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dirty="0">
                <a:solidFill>
                  <a:schemeClr val="tx1"/>
                </a:solidFill>
                <a:latin typeface="HGP創英角ﾎﾟｯﾌﾟ体" panose="040B0A00000000000000" pitchFamily="50" charset="-128"/>
                <a:ea typeface="HGP創英角ﾎﾟｯﾌﾟ体" panose="040B0A00000000000000" pitchFamily="50" charset="-128"/>
              </a:rPr>
              <a:t>毎月</a:t>
            </a:r>
            <a:r>
              <a:rPr lang="ja-JP" altLang="en-US" dirty="0" smtClean="0">
                <a:solidFill>
                  <a:schemeClr val="tx1"/>
                </a:solidFill>
                <a:latin typeface="HGP創英角ﾎﾟｯﾌﾟ体" panose="040B0A00000000000000" pitchFamily="50" charset="-128"/>
                <a:ea typeface="HGP創英角ﾎﾟｯﾌﾟ体" panose="040B0A00000000000000" pitchFamily="50" charset="-128"/>
              </a:rPr>
              <a:t>の所得税について</a:t>
            </a:r>
            <a:endParaRPr lang="ja-JP" altLang="en-US" dirty="0">
              <a:solidFill>
                <a:schemeClr val="tx1"/>
              </a:solidFill>
              <a:latin typeface="HGP創英角ﾎﾟｯﾌﾟ体" panose="040B0A00000000000000" pitchFamily="50" charset="-128"/>
              <a:ea typeface="HGP創英角ﾎﾟｯﾌﾟ体" panose="040B0A00000000000000" pitchFamily="50" charset="-128"/>
            </a:endParaRPr>
          </a:p>
        </p:txBody>
      </p:sp>
      <p:sp>
        <p:nvSpPr>
          <p:cNvPr id="5" name="正方形/長方形 4"/>
          <p:cNvSpPr/>
          <p:nvPr/>
        </p:nvSpPr>
        <p:spPr>
          <a:xfrm>
            <a:off x="255855" y="2428349"/>
            <a:ext cx="8632290" cy="4401205"/>
          </a:xfrm>
          <a:prstGeom prst="rect">
            <a:avLst/>
          </a:prstGeom>
        </p:spPr>
        <p:txBody>
          <a:bodyPr wrap="square">
            <a:spAutoFit/>
          </a:bodyPr>
          <a:lstStyle/>
          <a:p>
            <a:pPr>
              <a:spcBef>
                <a:spcPct val="0"/>
              </a:spcBef>
            </a:pPr>
            <a:r>
              <a:rPr kumimoji="0"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甲」</a:t>
            </a:r>
            <a:r>
              <a:rPr kumimoji="0"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欄</a:t>
            </a:r>
            <a:endParaRPr kumimoji="0" lang="en-US" altLang="ja-JP" sz="2000" b="1" dirty="0">
              <a:latin typeface="メイリオ" panose="020B0604030504040204" pitchFamily="50" charset="-128"/>
              <a:ea typeface="メイリオ" panose="020B0604030504040204" pitchFamily="50" charset="-128"/>
              <a:cs typeface="メイリオ" panose="020B0604030504040204" pitchFamily="50" charset="-128"/>
            </a:endParaRPr>
          </a:p>
          <a:p>
            <a:pPr marL="360363">
              <a:spcBef>
                <a:spcPct val="0"/>
              </a:spcBef>
            </a:pPr>
            <a:r>
              <a:rPr kumimoji="0"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給与</a:t>
            </a: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所得者の扶養控除等申告書」の提出がある方に適用されます。</a:t>
            </a:r>
          </a:p>
          <a:p>
            <a:pPr marL="360363">
              <a:spcBef>
                <a:spcPct val="0"/>
              </a:spcBef>
            </a:pP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 「給与所得者の扶養控除等申告書</a:t>
            </a:r>
            <a:r>
              <a:rPr kumimoji="0"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」の提出先が</a:t>
            </a: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、主たる給与の支払先となり</a:t>
            </a:r>
            <a:r>
              <a:rPr kumimoji="0"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、源泉</a:t>
            </a: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徴収税額は「甲」欄が適用されます</a:t>
            </a:r>
            <a:r>
              <a:rPr kumimoji="0"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0"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360363">
              <a:spcBef>
                <a:spcPct val="0"/>
              </a:spcBef>
            </a:pPr>
            <a:endParaRPr kumimoji="0"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360363" indent="-360363">
              <a:spcBef>
                <a:spcPct val="0"/>
              </a:spcBef>
            </a:pPr>
            <a:r>
              <a:rPr kumimoji="0"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「乙」</a:t>
            </a:r>
            <a:r>
              <a:rPr kumimoji="0"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欄</a:t>
            </a:r>
            <a:endParaRPr kumimoji="0" lang="en-US" altLang="ja-JP" sz="20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marL="360363">
              <a:spcBef>
                <a:spcPct val="0"/>
              </a:spcBef>
            </a:pPr>
            <a:r>
              <a:rPr kumimoji="0"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給与所得者の扶養控除等申告書」の提出がない方に適用されます。</a:t>
            </a:r>
          </a:p>
          <a:p>
            <a:pPr marL="360363">
              <a:spcBef>
                <a:spcPct val="0"/>
              </a:spcBef>
            </a:pPr>
            <a:r>
              <a:rPr kumimoji="0" lang="en-US" altLang="ja-JP" sz="2000" dirty="0">
                <a:latin typeface="メイリオ" panose="020B0604030504040204" pitchFamily="50" charset="-128"/>
                <a:ea typeface="メイリオ" panose="020B0604030504040204" pitchFamily="50" charset="-128"/>
                <a:cs typeface="メイリオ" panose="020B0604030504040204" pitchFamily="50" charset="-128"/>
              </a:rPr>
              <a:t>2</a:t>
            </a: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か所以上から給与を貰っていて</a:t>
            </a:r>
            <a:r>
              <a:rPr kumimoji="0"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給与所得者の扶養控除等申告書」を提出して</a:t>
            </a:r>
            <a:r>
              <a:rPr kumimoji="0"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いない事業所等で適用されます。</a:t>
            </a:r>
            <a:endPar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endParaRPr>
          </a:p>
          <a:p>
            <a:pPr marL="360363">
              <a:spcBef>
                <a:spcPct val="0"/>
              </a:spcBef>
            </a:pPr>
            <a:endPar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endParaRPr>
          </a:p>
          <a:p>
            <a:pPr marL="360363" indent="-360363">
              <a:spcBef>
                <a:spcPct val="0"/>
              </a:spcBef>
            </a:pPr>
            <a:r>
              <a:rPr kumimoji="0"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「丙」</a:t>
            </a:r>
            <a:r>
              <a:rPr kumimoji="0"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欄</a:t>
            </a:r>
            <a:endParaRPr kumimoji="0" lang="en-US" altLang="ja-JP" sz="2000" b="1" dirty="0">
              <a:latin typeface="メイリオ" panose="020B0604030504040204" pitchFamily="50" charset="-128"/>
              <a:ea typeface="メイリオ" panose="020B0604030504040204" pitchFamily="50" charset="-128"/>
              <a:cs typeface="メイリオ" panose="020B0604030504040204" pitchFamily="50" charset="-128"/>
            </a:endParaRPr>
          </a:p>
          <a:p>
            <a:pPr marL="360363">
              <a:spcBef>
                <a:spcPct val="0"/>
              </a:spcBef>
            </a:pPr>
            <a:r>
              <a:rPr kumimoji="0"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日額表</a:t>
            </a: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だけにあり、日雇いの人や短期間雇い入れるアルバイトなどに一定の給与を支払う場合に適用して下さい。</a:t>
            </a:r>
          </a:p>
          <a:p>
            <a:pPr marL="360363">
              <a:spcBef>
                <a:spcPct val="0"/>
              </a:spcBef>
            </a:pPr>
            <a:endParaRPr kumimoji="0"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正方形/長方形 5"/>
          <p:cNvSpPr/>
          <p:nvPr/>
        </p:nvSpPr>
        <p:spPr>
          <a:xfrm>
            <a:off x="255855" y="1655222"/>
            <a:ext cx="8632290" cy="523220"/>
          </a:xfrm>
          <a:prstGeom prst="rect">
            <a:avLst/>
          </a:prstGeom>
        </p:spPr>
        <p:txBody>
          <a:bodyPr wrap="square">
            <a:spAutoFit/>
          </a:bodyPr>
          <a:lstStyle/>
          <a:p>
            <a:pPr>
              <a:spcBef>
                <a:spcPct val="0"/>
              </a:spcBef>
            </a:pPr>
            <a:r>
              <a:rPr kumimoji="0" lang="ja-JP" altLang="en-US" sz="2800" b="1"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2800" b="1" dirty="0">
                <a:latin typeface="メイリオ" panose="020B0604030504040204" pitchFamily="50" charset="-128"/>
                <a:ea typeface="メイリオ" panose="020B0604030504040204" pitchFamily="50" charset="-128"/>
                <a:cs typeface="メイリオ" panose="020B0604030504040204" pitchFamily="50" charset="-128"/>
              </a:rPr>
              <a:t>甲」欄・「乙」欄・「丙（日額表のみ）</a:t>
            </a:r>
            <a:r>
              <a:rPr kumimoji="0" lang="ja-JP" altLang="en-US" sz="2800" b="1" dirty="0" smtClean="0">
                <a:latin typeface="メイリオ" panose="020B0604030504040204" pitchFamily="50" charset="-128"/>
                <a:ea typeface="メイリオ" panose="020B0604030504040204" pitchFamily="50" charset="-128"/>
                <a:cs typeface="メイリオ" panose="020B0604030504040204" pitchFamily="50" charset="-128"/>
              </a:rPr>
              <a:t>」欄と</a:t>
            </a:r>
            <a:r>
              <a:rPr kumimoji="0" lang="ja-JP" altLang="en-US" sz="2800" b="1" dirty="0">
                <a:latin typeface="メイリオ" panose="020B0604030504040204" pitchFamily="50" charset="-128"/>
                <a:ea typeface="メイリオ" panose="020B0604030504040204" pitchFamily="50" charset="-128"/>
                <a:cs typeface="メイリオ" panose="020B0604030504040204" pitchFamily="50" charset="-128"/>
              </a:rPr>
              <a:t>は</a:t>
            </a:r>
            <a:r>
              <a:rPr kumimoji="0" lang="en-US" altLang="ja-JP" sz="2800" b="1" dirty="0">
                <a:latin typeface="メイリオ" panose="020B0604030504040204" pitchFamily="50" charset="-128"/>
                <a:ea typeface="メイリオ" panose="020B0604030504040204" pitchFamily="50" charset="-128"/>
                <a:cs typeface="メイリオ" panose="020B0604030504040204" pitchFamily="50" charset="-128"/>
              </a:rPr>
              <a:t>?</a:t>
            </a:r>
            <a:endParaRPr kumimoji="0" lang="en-US" altLang="ja-JP" sz="2800" b="1"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正方形/長方形 1"/>
          <p:cNvSpPr/>
          <p:nvPr/>
        </p:nvSpPr>
        <p:spPr>
          <a:xfrm>
            <a:off x="255855" y="2276873"/>
            <a:ext cx="8632290" cy="1512168"/>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488146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457200" y="591344"/>
            <a:ext cx="8229600" cy="633412"/>
          </a:xfrm>
          <a:prstGeom prst="rect">
            <a:avLst/>
          </a:prstGeom>
          <a:ln>
            <a:noFill/>
          </a:ln>
        </p:spPr>
        <p:txBody>
          <a:bodyPr vert="horz" lIns="0" tIns="0" rIns="18288" bIns="0" anchor="b">
            <a:normAutofit fontScale="850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dirty="0">
                <a:solidFill>
                  <a:schemeClr val="tx1"/>
                </a:solidFill>
                <a:latin typeface="HGP創英角ﾎﾟｯﾌﾟ体" panose="040B0A00000000000000" pitchFamily="50" charset="-128"/>
                <a:ea typeface="HGP創英角ﾎﾟｯﾌﾟ体" panose="040B0A00000000000000" pitchFamily="50" charset="-128"/>
              </a:rPr>
              <a:t>毎月</a:t>
            </a:r>
            <a:r>
              <a:rPr lang="ja-JP" altLang="en-US" dirty="0" smtClean="0">
                <a:solidFill>
                  <a:schemeClr val="tx1"/>
                </a:solidFill>
                <a:latin typeface="HGP創英角ﾎﾟｯﾌﾟ体" panose="040B0A00000000000000" pitchFamily="50" charset="-128"/>
                <a:ea typeface="HGP創英角ﾎﾟｯﾌﾟ体" panose="040B0A00000000000000" pitchFamily="50" charset="-128"/>
              </a:rPr>
              <a:t>の所得税について</a:t>
            </a:r>
            <a:endParaRPr lang="ja-JP" altLang="en-US" dirty="0">
              <a:solidFill>
                <a:schemeClr val="tx1"/>
              </a:solidFill>
              <a:latin typeface="HGP創英角ﾎﾟｯﾌﾟ体" panose="040B0A00000000000000" pitchFamily="50" charset="-128"/>
              <a:ea typeface="HGP創英角ﾎﾟｯﾌﾟ体" panose="040B0A00000000000000" pitchFamily="50" charset="-128"/>
            </a:endParaRPr>
          </a:p>
        </p:txBody>
      </p:sp>
      <p:sp>
        <p:nvSpPr>
          <p:cNvPr id="5" name="正方形/長方形 4"/>
          <p:cNvSpPr/>
          <p:nvPr/>
        </p:nvSpPr>
        <p:spPr>
          <a:xfrm>
            <a:off x="243338" y="2852936"/>
            <a:ext cx="8632290" cy="1569660"/>
          </a:xfrm>
          <a:prstGeom prst="rect">
            <a:avLst/>
          </a:prstGeom>
        </p:spPr>
        <p:txBody>
          <a:bodyPr wrap="square">
            <a:spAutoFit/>
          </a:bodyPr>
          <a:lstStyle/>
          <a:p>
            <a:pPr>
              <a:spcBef>
                <a:spcPct val="0"/>
              </a:spcBef>
            </a:pPr>
            <a:r>
              <a:rPr kumimoji="0" lang="ja-JP" altLang="en-US" sz="3200" dirty="0">
                <a:latin typeface="メイリオ" panose="020B0604030504040204" pitchFamily="50" charset="-128"/>
                <a:ea typeface="メイリオ" panose="020B0604030504040204" pitchFamily="50" charset="-128"/>
                <a:cs typeface="メイリオ" panose="020B0604030504040204" pitchFamily="50" charset="-128"/>
              </a:rPr>
              <a:t>「税額表」の種類が</a:t>
            </a:r>
            <a:r>
              <a:rPr kumimoji="0" lang="ja-JP" altLang="en-US" sz="2800" dirty="0">
                <a:latin typeface="メイリオ" panose="020B0604030504040204" pitchFamily="50" charset="-128"/>
                <a:ea typeface="メイリオ" panose="020B0604030504040204" pitchFamily="50" charset="-128"/>
                <a:cs typeface="メイリオ" panose="020B0604030504040204" pitchFamily="50" charset="-128"/>
              </a:rPr>
              <a:t>月額表</a:t>
            </a: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、甲</a:t>
            </a:r>
            <a:r>
              <a:rPr kumimoji="0" lang="ja-JP" altLang="en-US" sz="3200" dirty="0">
                <a:latin typeface="メイリオ" panose="020B0604030504040204" pitchFamily="50" charset="-128"/>
                <a:ea typeface="メイリオ" panose="020B0604030504040204" pitchFamily="50" charset="-128"/>
                <a:cs typeface="メイリオ" panose="020B0604030504040204" pitchFamily="50" charset="-128"/>
              </a:rPr>
              <a:t>」欄が適用されることが、確認できたら</a:t>
            </a: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、実際に源泉</a:t>
            </a:r>
            <a:r>
              <a:rPr kumimoji="0" lang="ja-JP" altLang="en-US" sz="3200" dirty="0">
                <a:latin typeface="メイリオ" panose="020B0604030504040204" pitchFamily="50" charset="-128"/>
                <a:ea typeface="メイリオ" panose="020B0604030504040204" pitchFamily="50" charset="-128"/>
                <a:cs typeface="メイリオ" panose="020B0604030504040204" pitchFamily="50" charset="-128"/>
              </a:rPr>
              <a:t>徴収税額を確認</a:t>
            </a: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してみましょう。</a:t>
            </a:r>
            <a:endParaRPr kumimoji="0"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正方形/長方形 5"/>
          <p:cNvSpPr/>
          <p:nvPr/>
        </p:nvSpPr>
        <p:spPr>
          <a:xfrm>
            <a:off x="243338" y="1916832"/>
            <a:ext cx="8632290" cy="584775"/>
          </a:xfrm>
          <a:prstGeom prst="rect">
            <a:avLst/>
          </a:prstGeom>
        </p:spPr>
        <p:txBody>
          <a:bodyPr wrap="square">
            <a:spAutoFit/>
          </a:bodyPr>
          <a:lstStyle/>
          <a:p>
            <a:pPr>
              <a:spcBef>
                <a:spcPct val="0"/>
              </a:spcBef>
            </a:pPr>
            <a:r>
              <a:rPr kumimoji="0" lang="en-US" altLang="ja-JP" sz="3200" b="1"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3200" b="1" dirty="0" smtClean="0">
                <a:latin typeface="メイリオ" panose="020B0604030504040204" pitchFamily="50" charset="-128"/>
                <a:ea typeface="メイリオ" panose="020B0604030504040204" pitchFamily="50" charset="-128"/>
                <a:cs typeface="メイリオ" panose="020B0604030504040204" pitchFamily="50" charset="-128"/>
              </a:rPr>
              <a:t>「源泉</a:t>
            </a:r>
            <a:r>
              <a:rPr kumimoji="0" lang="ja-JP" altLang="en-US" sz="3200" b="1" dirty="0">
                <a:latin typeface="メイリオ" panose="020B0604030504040204" pitchFamily="50" charset="-128"/>
                <a:ea typeface="メイリオ" panose="020B0604030504040204" pitchFamily="50" charset="-128"/>
                <a:cs typeface="メイリオ" panose="020B0604030504040204" pitchFamily="50" charset="-128"/>
              </a:rPr>
              <a:t>徴収</a:t>
            </a:r>
            <a:r>
              <a:rPr kumimoji="0" lang="ja-JP" altLang="en-US" sz="3200" b="1" dirty="0" smtClean="0">
                <a:latin typeface="メイリオ" panose="020B0604030504040204" pitchFamily="50" charset="-128"/>
                <a:ea typeface="メイリオ" panose="020B0604030504040204" pitchFamily="50" charset="-128"/>
                <a:cs typeface="メイリオ" panose="020B0604030504040204" pitchFamily="50" charset="-128"/>
              </a:rPr>
              <a:t>税額表」月額表</a:t>
            </a:r>
            <a:r>
              <a:rPr kumimoji="0" lang="ja-JP" altLang="en-US" sz="3200" b="1" dirty="0">
                <a:latin typeface="メイリオ" panose="020B0604030504040204" pitchFamily="50" charset="-128"/>
                <a:ea typeface="メイリオ" panose="020B0604030504040204" pitchFamily="50" charset="-128"/>
                <a:cs typeface="メイリオ" panose="020B0604030504040204" pitchFamily="50" charset="-128"/>
              </a:rPr>
              <a:t>の</a:t>
            </a:r>
            <a:r>
              <a:rPr kumimoji="0" lang="ja-JP" altLang="en-US" sz="3200" b="1" dirty="0" smtClean="0">
                <a:latin typeface="メイリオ" panose="020B0604030504040204" pitchFamily="50" charset="-128"/>
                <a:ea typeface="メイリオ" panose="020B0604030504040204" pitchFamily="50" charset="-128"/>
                <a:cs typeface="メイリオ" panose="020B0604030504040204" pitchFamily="50" charset="-128"/>
              </a:rPr>
              <a:t>見方</a:t>
            </a:r>
            <a:r>
              <a:rPr kumimoji="0" lang="en-US" altLang="ja-JP" sz="3200" b="1" dirty="0" smtClean="0">
                <a:latin typeface="メイリオ" panose="020B0604030504040204" pitchFamily="50" charset="-128"/>
                <a:ea typeface="メイリオ" panose="020B0604030504040204" pitchFamily="50" charset="-128"/>
                <a:cs typeface="メイリオ" panose="020B0604030504040204" pitchFamily="50" charset="-128"/>
              </a:rPr>
              <a:t>』</a:t>
            </a:r>
          </a:p>
        </p:txBody>
      </p:sp>
      <p:pic>
        <p:nvPicPr>
          <p:cNvPr id="2050" name="Picture 2" descr="C:\Users\RC-T008\Desktop\person_0228\person_0228.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80112" y="4077072"/>
            <a:ext cx="2376264" cy="2709988"/>
          </a:xfrm>
          <a:prstGeom prst="rect">
            <a:avLst/>
          </a:prstGeom>
          <a:noFill/>
          <a:extLst>
            <a:ext uri="{909E8E84-426E-40DD-AFC4-6F175D3DCCD1}">
              <a14:hiddenFill xmlns:a14="http://schemas.microsoft.com/office/drawing/2010/main">
                <a:solidFill>
                  <a:srgbClr val="FFFFFF"/>
                </a:solidFill>
              </a14:hiddenFill>
            </a:ext>
          </a:extLst>
        </p:spPr>
      </p:pic>
      <p:sp>
        <p:nvSpPr>
          <p:cNvPr id="2" name="角丸四角形 1"/>
          <p:cNvSpPr/>
          <p:nvPr/>
        </p:nvSpPr>
        <p:spPr>
          <a:xfrm>
            <a:off x="971600" y="4941168"/>
            <a:ext cx="4104456" cy="1296144"/>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b="1" dirty="0" smtClean="0">
                <a:latin typeface="メイリオ" panose="020B0604030504040204" pitchFamily="50" charset="-128"/>
                <a:ea typeface="メイリオ" panose="020B0604030504040204" pitchFamily="50" charset="-128"/>
                <a:cs typeface="メイリオ" panose="020B0604030504040204" pitchFamily="50" charset="-128"/>
              </a:rPr>
              <a:t>演習の時間です</a:t>
            </a:r>
            <a:endParaRPr kumimoji="1" lang="ja-JP" altLang="en-US" sz="3600" b="1"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922957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457200" y="591344"/>
            <a:ext cx="8229600" cy="633412"/>
          </a:xfrm>
          <a:prstGeom prst="rect">
            <a:avLst/>
          </a:prstGeom>
          <a:ln>
            <a:noFill/>
          </a:ln>
        </p:spPr>
        <p:txBody>
          <a:bodyPr vert="horz" lIns="0" tIns="0" rIns="18288" bIns="0" anchor="b">
            <a:normAutofit fontScale="850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dirty="0">
                <a:solidFill>
                  <a:schemeClr val="tx1"/>
                </a:solidFill>
                <a:latin typeface="HGP創英角ﾎﾟｯﾌﾟ体" panose="040B0A00000000000000" pitchFamily="50" charset="-128"/>
                <a:ea typeface="HGP創英角ﾎﾟｯﾌﾟ体" panose="040B0A00000000000000" pitchFamily="50" charset="-128"/>
              </a:rPr>
              <a:t>毎月</a:t>
            </a:r>
            <a:r>
              <a:rPr lang="ja-JP" altLang="en-US" dirty="0" smtClean="0">
                <a:solidFill>
                  <a:schemeClr val="tx1"/>
                </a:solidFill>
                <a:latin typeface="HGP創英角ﾎﾟｯﾌﾟ体" panose="040B0A00000000000000" pitchFamily="50" charset="-128"/>
                <a:ea typeface="HGP創英角ﾎﾟｯﾌﾟ体" panose="040B0A00000000000000" pitchFamily="50" charset="-128"/>
              </a:rPr>
              <a:t>の所得税について</a:t>
            </a:r>
            <a:endParaRPr lang="ja-JP" altLang="en-US" dirty="0">
              <a:solidFill>
                <a:schemeClr val="tx1"/>
              </a:solidFill>
              <a:latin typeface="HGP創英角ﾎﾟｯﾌﾟ体" panose="040B0A00000000000000" pitchFamily="50" charset="-128"/>
              <a:ea typeface="HGP創英角ﾎﾟｯﾌﾟ体" panose="040B0A00000000000000" pitchFamily="50" charset="-128"/>
            </a:endParaRPr>
          </a:p>
        </p:txBody>
      </p:sp>
      <p:sp>
        <p:nvSpPr>
          <p:cNvPr id="5" name="正方形/長方形 4"/>
          <p:cNvSpPr/>
          <p:nvPr/>
        </p:nvSpPr>
        <p:spPr>
          <a:xfrm>
            <a:off x="243338" y="2852936"/>
            <a:ext cx="8632290" cy="3539430"/>
          </a:xfrm>
          <a:prstGeom prst="rect">
            <a:avLst/>
          </a:prstGeom>
        </p:spPr>
        <p:txBody>
          <a:bodyPr wrap="square">
            <a:spAutoFit/>
          </a:bodyPr>
          <a:lstStyle/>
          <a:p>
            <a:pPr>
              <a:spcBef>
                <a:spcPct val="0"/>
              </a:spcBef>
            </a:pPr>
            <a:endParaRPr kumimoji="0"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扶養親族　妻（専業主婦）</a:t>
            </a:r>
            <a:r>
              <a:rPr kumimoji="0"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収入なし</a:t>
            </a:r>
            <a:endParaRPr kumimoji="0"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3200" dirty="0">
                <a:latin typeface="メイリオ" panose="020B0604030504040204" pitchFamily="50" charset="-128"/>
                <a:ea typeface="メイリオ" panose="020B0604030504040204" pitchFamily="50" charset="-128"/>
                <a:cs typeface="メイリオ" panose="020B0604030504040204" pitchFamily="50" charset="-128"/>
              </a:rPr>
              <a:t>　</a:t>
            </a: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　　　　子（８歳）</a:t>
            </a:r>
            <a:endParaRPr kumimoji="0"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賃　　金：</a:t>
            </a:r>
            <a:r>
              <a:rPr kumimoji="0"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rPr>
              <a:t>300,000</a:t>
            </a: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円（月）</a:t>
            </a:r>
            <a:endParaRPr kumimoji="0"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3200" dirty="0">
                <a:latin typeface="メイリオ" panose="020B0604030504040204" pitchFamily="50" charset="-128"/>
                <a:ea typeface="メイリオ" panose="020B0604030504040204" pitchFamily="50" charset="-128"/>
                <a:cs typeface="メイリオ" panose="020B0604030504040204" pitchFamily="50" charset="-128"/>
              </a:rPr>
              <a:t>通勤</a:t>
            </a: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手当：</a:t>
            </a:r>
            <a:r>
              <a:rPr kumimoji="0"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rPr>
              <a:t>3,000</a:t>
            </a: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円（非課税）</a:t>
            </a:r>
            <a:endParaRPr kumimoji="0"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ボーナス：なし</a:t>
            </a:r>
            <a:endParaRPr kumimoji="0"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3200" dirty="0">
                <a:latin typeface="メイリオ" panose="020B0604030504040204" pitchFamily="50" charset="-128"/>
                <a:ea typeface="メイリオ" panose="020B0604030504040204" pitchFamily="50" charset="-128"/>
                <a:cs typeface="メイリオ" panose="020B0604030504040204" pitchFamily="50" charset="-128"/>
              </a:rPr>
              <a:t>　</a:t>
            </a: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　　　　　　　　　　　</a:t>
            </a:r>
            <a:r>
              <a:rPr kumimoji="0"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社会保険適用</a:t>
            </a:r>
            <a:endParaRPr kumimoji="0"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正方形/長方形 5"/>
          <p:cNvSpPr/>
          <p:nvPr/>
        </p:nvSpPr>
        <p:spPr>
          <a:xfrm>
            <a:off x="243338" y="1916832"/>
            <a:ext cx="8632290" cy="1569660"/>
          </a:xfrm>
          <a:prstGeom prst="rect">
            <a:avLst/>
          </a:prstGeom>
        </p:spPr>
        <p:txBody>
          <a:bodyPr wrap="square">
            <a:spAutoFit/>
          </a:bodyPr>
          <a:lstStyle/>
          <a:p>
            <a:pPr>
              <a:spcBef>
                <a:spcPct val="0"/>
              </a:spcBef>
            </a:pPr>
            <a:r>
              <a:rPr kumimoji="0" lang="ja-JP" altLang="en-US" sz="3200" b="1" dirty="0" smtClean="0">
                <a:latin typeface="メイリオ" panose="020B0604030504040204" pitchFamily="50" charset="-128"/>
                <a:ea typeface="メイリオ" panose="020B0604030504040204" pitchFamily="50" charset="-128"/>
                <a:cs typeface="メイリオ" panose="020B0604030504040204" pitchFamily="50" charset="-128"/>
              </a:rPr>
              <a:t>例：「</a:t>
            </a:r>
            <a:r>
              <a:rPr kumimoji="0" lang="en-US" altLang="ja-JP" sz="3200" b="1" dirty="0" smtClean="0">
                <a:latin typeface="メイリオ" panose="020B0604030504040204" pitchFamily="50" charset="-128"/>
                <a:ea typeface="メイリオ" panose="020B0604030504040204" pitchFamily="50" charset="-128"/>
                <a:cs typeface="メイリオ" panose="020B0604030504040204" pitchFamily="50" charset="-128"/>
              </a:rPr>
              <a:t>A</a:t>
            </a:r>
            <a:r>
              <a:rPr kumimoji="0" lang="ja-JP" altLang="en-US" sz="3200" b="1" dirty="0" smtClean="0">
                <a:latin typeface="メイリオ" panose="020B0604030504040204" pitchFamily="50" charset="-128"/>
                <a:ea typeface="メイリオ" panose="020B0604030504040204" pitchFamily="50" charset="-128"/>
                <a:cs typeface="メイリオ" panose="020B0604030504040204" pitchFamily="50" charset="-128"/>
              </a:rPr>
              <a:t>小学校臨時的任用事務職員（町費）」</a:t>
            </a:r>
            <a:endParaRPr kumimoji="0" lang="en-US" altLang="ja-JP" sz="32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3200" b="1" dirty="0">
                <a:latin typeface="メイリオ" panose="020B0604030504040204" pitchFamily="50" charset="-128"/>
                <a:ea typeface="メイリオ" panose="020B0604030504040204" pitchFamily="50" charset="-128"/>
                <a:cs typeface="メイリオ" panose="020B0604030504040204" pitchFamily="50" charset="-128"/>
              </a:rPr>
              <a:t>　</a:t>
            </a:r>
            <a:r>
              <a:rPr kumimoji="0" lang="ja-JP" altLang="en-US" sz="3200" b="1" dirty="0" smtClean="0">
                <a:latin typeface="メイリオ" panose="020B0604030504040204" pitchFamily="50" charset="-128"/>
                <a:ea typeface="メイリオ" panose="020B0604030504040204" pitchFamily="50" charset="-128"/>
                <a:cs typeface="メイリオ" panose="020B0604030504040204" pitchFamily="50" charset="-128"/>
              </a:rPr>
              <a:t>　　</a:t>
            </a:r>
            <a:r>
              <a:rPr kumimoji="0" lang="ja-JP" altLang="en-US" sz="3200" b="1" dirty="0">
                <a:latin typeface="メイリオ" panose="020B0604030504040204" pitchFamily="50" charset="-128"/>
                <a:ea typeface="メイリオ" panose="020B0604030504040204" pitchFamily="50" charset="-128"/>
                <a:cs typeface="メイリオ" panose="020B0604030504040204" pitchFamily="50" charset="-128"/>
              </a:rPr>
              <a:t>中村　拓哉　さん　</a:t>
            </a:r>
            <a:r>
              <a:rPr kumimoji="0" lang="en-US" altLang="ja-JP" sz="3200" b="1" dirty="0">
                <a:latin typeface="メイリオ" panose="020B0604030504040204" pitchFamily="50" charset="-128"/>
                <a:ea typeface="メイリオ" panose="020B0604030504040204" pitchFamily="50" charset="-128"/>
                <a:cs typeface="メイリオ" panose="020B0604030504040204" pitchFamily="50" charset="-128"/>
              </a:rPr>
              <a:t>30</a:t>
            </a:r>
            <a:r>
              <a:rPr kumimoji="0" lang="ja-JP" altLang="en-US" sz="3200" b="1" dirty="0">
                <a:latin typeface="メイリオ" panose="020B0604030504040204" pitchFamily="50" charset="-128"/>
                <a:ea typeface="メイリオ" panose="020B0604030504040204" pitchFamily="50" charset="-128"/>
                <a:cs typeface="メイリオ" panose="020B0604030504040204" pitchFamily="50" charset="-128"/>
              </a:rPr>
              <a:t>歳</a:t>
            </a:r>
            <a:endParaRPr kumimoji="0" lang="en-US" altLang="ja-JP" sz="3200" b="1" dirty="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0" lang="en-US" altLang="ja-JP" sz="3200" b="1"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2613364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457200" y="591344"/>
            <a:ext cx="8229600" cy="633412"/>
          </a:xfrm>
          <a:prstGeom prst="rect">
            <a:avLst/>
          </a:prstGeom>
          <a:ln>
            <a:noFill/>
          </a:ln>
        </p:spPr>
        <p:txBody>
          <a:bodyPr vert="horz" lIns="0" tIns="0" rIns="18288" bIns="0" anchor="b">
            <a:normAutofit fontScale="85000" lnSpcReduction="20000"/>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1"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l"/>
            <a:r>
              <a:rPr lang="ja-JP" altLang="en-US" dirty="0">
                <a:solidFill>
                  <a:schemeClr val="tx1"/>
                </a:solidFill>
                <a:latin typeface="HGP創英角ﾎﾟｯﾌﾟ体" panose="040B0A00000000000000" pitchFamily="50" charset="-128"/>
                <a:ea typeface="HGP創英角ﾎﾟｯﾌﾟ体" panose="040B0A00000000000000" pitchFamily="50" charset="-128"/>
              </a:rPr>
              <a:t>毎月</a:t>
            </a:r>
            <a:r>
              <a:rPr lang="ja-JP" altLang="en-US" dirty="0" smtClean="0">
                <a:solidFill>
                  <a:schemeClr val="tx1"/>
                </a:solidFill>
                <a:latin typeface="HGP創英角ﾎﾟｯﾌﾟ体" panose="040B0A00000000000000" pitchFamily="50" charset="-128"/>
                <a:ea typeface="HGP創英角ﾎﾟｯﾌﾟ体" panose="040B0A00000000000000" pitchFamily="50" charset="-128"/>
              </a:rPr>
              <a:t>の所得税について</a:t>
            </a:r>
            <a:endParaRPr lang="ja-JP" altLang="en-US" dirty="0">
              <a:solidFill>
                <a:schemeClr val="tx1"/>
              </a:solidFill>
              <a:latin typeface="HGP創英角ﾎﾟｯﾌﾟ体" panose="040B0A00000000000000" pitchFamily="50" charset="-128"/>
              <a:ea typeface="HGP創英角ﾎﾟｯﾌﾟ体" panose="040B0A00000000000000" pitchFamily="50" charset="-128"/>
            </a:endParaRPr>
          </a:p>
        </p:txBody>
      </p:sp>
      <p:sp>
        <p:nvSpPr>
          <p:cNvPr id="5" name="正方形/長方形 4"/>
          <p:cNvSpPr/>
          <p:nvPr/>
        </p:nvSpPr>
        <p:spPr>
          <a:xfrm>
            <a:off x="243338" y="2852936"/>
            <a:ext cx="8632290" cy="3108543"/>
          </a:xfrm>
          <a:prstGeom prst="rect">
            <a:avLst/>
          </a:prstGeom>
        </p:spPr>
        <p:txBody>
          <a:bodyPr wrap="square">
            <a:spAutoFit/>
          </a:bodyPr>
          <a:lstStyle/>
          <a:p>
            <a:pPr>
              <a:spcBef>
                <a:spcPct val="0"/>
              </a:spcBef>
            </a:pPr>
            <a:r>
              <a:rPr kumimoji="0" lang="ja-JP" altLang="en-US" sz="2800" dirty="0">
                <a:latin typeface="メイリオ" panose="020B0604030504040204" pitchFamily="50" charset="-128"/>
                <a:ea typeface="メイリオ" panose="020B0604030504040204" pitchFamily="50" charset="-128"/>
                <a:cs typeface="メイリオ" panose="020B0604030504040204" pitchFamily="50" charset="-128"/>
              </a:rPr>
              <a:t>年末調整をするため</a:t>
            </a:r>
            <a:r>
              <a:rPr kumimoji="0"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の基礎と</a:t>
            </a:r>
            <a:r>
              <a:rPr kumimoji="0" lang="ja-JP" altLang="en-US" sz="2800" dirty="0">
                <a:latin typeface="メイリオ" panose="020B0604030504040204" pitchFamily="50" charset="-128"/>
                <a:ea typeface="メイリオ" panose="020B0604030504040204" pitchFamily="50" charset="-128"/>
                <a:cs typeface="メイリオ" panose="020B0604030504040204" pitchFamily="50" charset="-128"/>
              </a:rPr>
              <a:t>なる資料として、「源泉徴収簿」という書類</a:t>
            </a:r>
            <a:r>
              <a:rPr kumimoji="0"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が</a:t>
            </a:r>
            <a:r>
              <a:rPr kumimoji="0" lang="ja-JP" altLang="en-US" sz="2800" dirty="0">
                <a:latin typeface="メイリオ" panose="020B0604030504040204" pitchFamily="50" charset="-128"/>
                <a:ea typeface="メイリオ" panose="020B0604030504040204" pitchFamily="50" charset="-128"/>
                <a:cs typeface="メイリオ" panose="020B0604030504040204" pitchFamily="50" charset="-128"/>
              </a:rPr>
              <a:t>あり</a:t>
            </a:r>
            <a:r>
              <a:rPr kumimoji="0"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ます</a:t>
            </a:r>
            <a:r>
              <a:rPr kumimoji="0" lang="ja-JP" altLang="en-US" sz="2800" dirty="0">
                <a:latin typeface="メイリオ" panose="020B0604030504040204" pitchFamily="50" charset="-128"/>
                <a:ea typeface="メイリオ" panose="020B0604030504040204" pitchFamily="50" charset="-128"/>
                <a:cs typeface="メイリオ" panose="020B0604030504040204" pitchFamily="50" charset="-128"/>
              </a:rPr>
              <a:t>。これは毎月の支払額や源泉徴収額などを記録していく書類で、また年末調整の計算としても使える書類となっています。</a:t>
            </a:r>
          </a:p>
          <a:p>
            <a:pPr>
              <a:spcBef>
                <a:spcPct val="0"/>
              </a:spcBef>
            </a:pPr>
            <a:endParaRPr kumimoji="0"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2800" dirty="0">
                <a:latin typeface="メイリオ" panose="020B0604030504040204" pitchFamily="50" charset="-128"/>
                <a:ea typeface="メイリオ" panose="020B0604030504040204" pitchFamily="50" charset="-128"/>
                <a:cs typeface="メイリオ" panose="020B0604030504040204" pitchFamily="50" charset="-128"/>
              </a:rPr>
              <a:t>決まった様式はありませんが、一般的に</a:t>
            </a:r>
            <a:r>
              <a:rPr kumimoji="0"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は国税庁</a:t>
            </a:r>
            <a:r>
              <a:rPr kumimoji="0" lang="ja-JP" altLang="en-US" sz="2800" dirty="0">
                <a:latin typeface="メイリオ" panose="020B0604030504040204" pitchFamily="50" charset="-128"/>
                <a:ea typeface="メイリオ" panose="020B0604030504040204" pitchFamily="50" charset="-128"/>
                <a:cs typeface="メイリオ" panose="020B0604030504040204" pitchFamily="50" charset="-128"/>
              </a:rPr>
              <a:t>が公表している様式で作る事が</a:t>
            </a:r>
            <a:r>
              <a:rPr kumimoji="0"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多いです。</a:t>
            </a:r>
            <a:endParaRPr kumimoji="0"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正方形/長方形 5"/>
          <p:cNvSpPr/>
          <p:nvPr/>
        </p:nvSpPr>
        <p:spPr>
          <a:xfrm>
            <a:off x="243338" y="1916832"/>
            <a:ext cx="8632290" cy="584775"/>
          </a:xfrm>
          <a:prstGeom prst="rect">
            <a:avLst/>
          </a:prstGeom>
        </p:spPr>
        <p:txBody>
          <a:bodyPr wrap="square">
            <a:spAutoFit/>
          </a:bodyPr>
          <a:lstStyle/>
          <a:p>
            <a:pPr>
              <a:spcBef>
                <a:spcPct val="0"/>
              </a:spcBef>
            </a:pPr>
            <a:r>
              <a:rPr kumimoji="0" lang="ja-JP" altLang="en-US" sz="3200" b="1" dirty="0" smtClean="0">
                <a:latin typeface="メイリオ" panose="020B0604030504040204" pitchFamily="50" charset="-128"/>
                <a:ea typeface="メイリオ" panose="020B0604030504040204" pitchFamily="50" charset="-128"/>
                <a:cs typeface="メイリオ" panose="020B0604030504040204" pitchFamily="50" charset="-128"/>
              </a:rPr>
              <a:t>源泉徴収簿の利用　</a:t>
            </a:r>
            <a:r>
              <a:rPr kumimoji="0"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資料２</a:t>
            </a:r>
            <a:endParaRPr kumimoji="0"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51189238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リゾート">
  <a:themeElements>
    <a:clrScheme name="リゾート">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リゾート">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リゾート">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2369</TotalTime>
  <Words>687</Words>
  <Application>Microsoft Office PowerPoint</Application>
  <PresentationFormat>画面に合わせる (4:3)</PresentationFormat>
  <Paragraphs>150</Paragraphs>
  <Slides>20</Slides>
  <Notes>1</Notes>
  <HiddenSlides>0</HiddenSlides>
  <MMClips>0</MMClips>
  <ScaleCrop>false</ScaleCrop>
  <HeadingPairs>
    <vt:vector size="4" baseType="variant">
      <vt:variant>
        <vt:lpstr>テーマ</vt:lpstr>
      </vt:variant>
      <vt:variant>
        <vt:i4>1</vt:i4>
      </vt:variant>
      <vt:variant>
        <vt:lpstr>スライド タイトル</vt:lpstr>
      </vt:variant>
      <vt:variant>
        <vt:i4>20</vt:i4>
      </vt:variant>
    </vt:vector>
  </HeadingPairs>
  <TitlesOfParts>
    <vt:vector size="21" baseType="lpstr">
      <vt:lpstr>リゾート</vt:lpstr>
      <vt:lpstr>所得税について</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RC-T008</dc:creator>
  <cp:lastModifiedBy> </cp:lastModifiedBy>
  <cp:revision>146</cp:revision>
  <cp:lastPrinted>2017-10-13T05:28:42Z</cp:lastPrinted>
  <dcterms:created xsi:type="dcterms:W3CDTF">2015-07-31T03:08:32Z</dcterms:created>
  <dcterms:modified xsi:type="dcterms:W3CDTF">2017-10-18T03:49:19Z</dcterms:modified>
</cp:coreProperties>
</file>