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handoutMasterIdLst>
    <p:handoutMasterId r:id="rId76"/>
  </p:handoutMasterIdLst>
  <p:sldIdLst>
    <p:sldId id="256" r:id="rId2"/>
    <p:sldId id="261" r:id="rId3"/>
    <p:sldId id="266" r:id="rId4"/>
    <p:sldId id="270" r:id="rId5"/>
    <p:sldId id="272" r:id="rId6"/>
    <p:sldId id="271" r:id="rId7"/>
    <p:sldId id="327" r:id="rId8"/>
    <p:sldId id="328" r:id="rId9"/>
    <p:sldId id="273" r:id="rId10"/>
    <p:sldId id="257" r:id="rId11"/>
    <p:sldId id="258" r:id="rId12"/>
    <p:sldId id="259" r:id="rId13"/>
    <p:sldId id="260" r:id="rId14"/>
    <p:sldId id="263" r:id="rId15"/>
    <p:sldId id="264" r:id="rId16"/>
    <p:sldId id="274" r:id="rId17"/>
    <p:sldId id="275" r:id="rId18"/>
    <p:sldId id="276" r:id="rId19"/>
    <p:sldId id="277" r:id="rId20"/>
    <p:sldId id="278" r:id="rId21"/>
    <p:sldId id="279" r:id="rId22"/>
    <p:sldId id="280" r:id="rId23"/>
    <p:sldId id="281" r:id="rId24"/>
    <p:sldId id="33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333" r:id="rId41"/>
    <p:sldId id="265" r:id="rId42"/>
    <p:sldId id="267" r:id="rId43"/>
    <p:sldId id="268" r:id="rId44"/>
    <p:sldId id="269" r:id="rId45"/>
    <p:sldId id="297" r:id="rId46"/>
    <p:sldId id="298" r:id="rId47"/>
    <p:sldId id="299" r:id="rId48"/>
    <p:sldId id="300" r:id="rId49"/>
    <p:sldId id="301" r:id="rId50"/>
    <p:sldId id="304" r:id="rId51"/>
    <p:sldId id="305" r:id="rId52"/>
    <p:sldId id="306" r:id="rId53"/>
    <p:sldId id="307" r:id="rId54"/>
    <p:sldId id="308" r:id="rId55"/>
    <p:sldId id="309" r:id="rId56"/>
    <p:sldId id="330" r:id="rId57"/>
    <p:sldId id="310" r:id="rId58"/>
    <p:sldId id="311" r:id="rId59"/>
    <p:sldId id="326" r:id="rId60"/>
    <p:sldId id="312" r:id="rId61"/>
    <p:sldId id="313" r:id="rId62"/>
    <p:sldId id="314" r:id="rId63"/>
    <p:sldId id="315" r:id="rId64"/>
    <p:sldId id="316" r:id="rId65"/>
    <p:sldId id="318" r:id="rId66"/>
    <p:sldId id="329" r:id="rId67"/>
    <p:sldId id="319" r:id="rId68"/>
    <p:sldId id="320" r:id="rId69"/>
    <p:sldId id="321" r:id="rId70"/>
    <p:sldId id="322" r:id="rId71"/>
    <p:sldId id="323" r:id="rId72"/>
    <p:sldId id="324" r:id="rId73"/>
    <p:sldId id="325" r:id="rId74"/>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BF8D3"/>
    <a:srgbClr val="FAFAD4"/>
    <a:srgbClr val="F3FED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835" autoAdjust="0"/>
  </p:normalViewPr>
  <p:slideViewPr>
    <p:cSldViewPr>
      <p:cViewPr varScale="1">
        <p:scale>
          <a:sx n="65" d="100"/>
          <a:sy n="65" d="100"/>
        </p:scale>
        <p:origin x="-123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50529" cy="497524"/>
          </a:xfrm>
          <a:prstGeom prst="rect">
            <a:avLst/>
          </a:prstGeom>
        </p:spPr>
        <p:txBody>
          <a:bodyPr vert="horz" lIns="91559" tIns="45779" rIns="91559" bIns="45779"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55082" y="0"/>
            <a:ext cx="2950529" cy="497524"/>
          </a:xfrm>
          <a:prstGeom prst="rect">
            <a:avLst/>
          </a:prstGeom>
        </p:spPr>
        <p:txBody>
          <a:bodyPr vert="horz" lIns="91559" tIns="45779" rIns="91559" bIns="45779" rtlCol="0"/>
          <a:lstStyle>
            <a:lvl1pPr algn="r">
              <a:defRPr sz="1200"/>
            </a:lvl1pPr>
          </a:lstStyle>
          <a:p>
            <a:fld id="{B75EE875-4097-4FD0-9BF1-0B33BB5F4BC5}" type="datetimeFigureOut">
              <a:rPr kumimoji="1" lang="ja-JP" altLang="en-US" smtClean="0"/>
              <a:pPr/>
              <a:t>2015/6/18</a:t>
            </a:fld>
            <a:endParaRPr kumimoji="1" lang="ja-JP" altLang="en-US"/>
          </a:p>
        </p:txBody>
      </p:sp>
      <p:sp>
        <p:nvSpPr>
          <p:cNvPr id="4" name="フッター プレースホルダ 3"/>
          <p:cNvSpPr>
            <a:spLocks noGrp="1"/>
          </p:cNvSpPr>
          <p:nvPr>
            <p:ph type="ftr" sz="quarter" idx="2"/>
          </p:nvPr>
        </p:nvSpPr>
        <p:spPr>
          <a:xfrm>
            <a:off x="0" y="9440226"/>
            <a:ext cx="2950529" cy="497523"/>
          </a:xfrm>
          <a:prstGeom prst="rect">
            <a:avLst/>
          </a:prstGeom>
        </p:spPr>
        <p:txBody>
          <a:bodyPr vert="horz" lIns="91559" tIns="45779" rIns="91559" bIns="45779"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55082" y="9440226"/>
            <a:ext cx="2950529" cy="497523"/>
          </a:xfrm>
          <a:prstGeom prst="rect">
            <a:avLst/>
          </a:prstGeom>
        </p:spPr>
        <p:txBody>
          <a:bodyPr vert="horz" lIns="91559" tIns="45779" rIns="91559" bIns="45779" rtlCol="0" anchor="b"/>
          <a:lstStyle>
            <a:lvl1pPr algn="r">
              <a:defRPr sz="1200"/>
            </a:lvl1pPr>
          </a:lstStyle>
          <a:p>
            <a:fld id="{AE56D6AD-7D0F-4DC2-8FD1-8CDC585A88A9}"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50529" cy="497524"/>
          </a:xfrm>
          <a:prstGeom prst="rect">
            <a:avLst/>
          </a:prstGeom>
        </p:spPr>
        <p:txBody>
          <a:bodyPr vert="horz" lIns="91559" tIns="45779" rIns="91559" bIns="45779" rtlCol="0"/>
          <a:lstStyle>
            <a:lvl1pPr algn="l">
              <a:defRPr sz="1200"/>
            </a:lvl1pPr>
          </a:lstStyle>
          <a:p>
            <a:endParaRPr kumimoji="1" lang="ja-JP" altLang="en-US"/>
          </a:p>
        </p:txBody>
      </p:sp>
      <p:sp>
        <p:nvSpPr>
          <p:cNvPr id="3" name="日付プレースホルダ 2"/>
          <p:cNvSpPr>
            <a:spLocks noGrp="1"/>
          </p:cNvSpPr>
          <p:nvPr>
            <p:ph type="dt" idx="1"/>
          </p:nvPr>
        </p:nvSpPr>
        <p:spPr>
          <a:xfrm>
            <a:off x="3855082" y="0"/>
            <a:ext cx="2950529" cy="497524"/>
          </a:xfrm>
          <a:prstGeom prst="rect">
            <a:avLst/>
          </a:prstGeom>
        </p:spPr>
        <p:txBody>
          <a:bodyPr vert="horz" lIns="91559" tIns="45779" rIns="91559" bIns="45779" rtlCol="0"/>
          <a:lstStyle>
            <a:lvl1pPr algn="r">
              <a:defRPr sz="1200"/>
            </a:lvl1pPr>
          </a:lstStyle>
          <a:p>
            <a:fld id="{F0E2238A-F823-410A-B7DC-C702D48F3710}" type="datetimeFigureOut">
              <a:rPr kumimoji="1" lang="ja-JP" altLang="en-US" smtClean="0"/>
              <a:pPr/>
              <a:t>2015/6/18</a:t>
            </a:fld>
            <a:endParaRPr kumimoji="1" lang="ja-JP" altLang="en-US"/>
          </a:p>
        </p:txBody>
      </p:sp>
      <p:sp>
        <p:nvSpPr>
          <p:cNvPr id="4" name="スライド イメージ プレースホルダ 3"/>
          <p:cNvSpPr>
            <a:spLocks noGrp="1" noRot="1" noChangeAspect="1"/>
          </p:cNvSpPr>
          <p:nvPr>
            <p:ph type="sldImg" idx="2"/>
          </p:nvPr>
        </p:nvSpPr>
        <p:spPr>
          <a:xfrm>
            <a:off x="919163" y="746125"/>
            <a:ext cx="4968875" cy="3727450"/>
          </a:xfrm>
          <a:prstGeom prst="rect">
            <a:avLst/>
          </a:prstGeom>
          <a:noFill/>
          <a:ln w="12700">
            <a:solidFill>
              <a:prstClr val="black"/>
            </a:solidFill>
          </a:ln>
        </p:spPr>
        <p:txBody>
          <a:bodyPr vert="horz" lIns="91559" tIns="45779" rIns="91559" bIns="45779" rtlCol="0" anchor="ctr"/>
          <a:lstStyle/>
          <a:p>
            <a:endParaRPr lang="ja-JP" altLang="en-US"/>
          </a:p>
        </p:txBody>
      </p:sp>
      <p:sp>
        <p:nvSpPr>
          <p:cNvPr id="5" name="ノート プレースホルダ 4"/>
          <p:cNvSpPr>
            <a:spLocks noGrp="1"/>
          </p:cNvSpPr>
          <p:nvPr>
            <p:ph type="body" sz="quarter" idx="3"/>
          </p:nvPr>
        </p:nvSpPr>
        <p:spPr>
          <a:xfrm>
            <a:off x="680403" y="4720908"/>
            <a:ext cx="5446396" cy="4472940"/>
          </a:xfrm>
          <a:prstGeom prst="rect">
            <a:avLst/>
          </a:prstGeom>
        </p:spPr>
        <p:txBody>
          <a:bodyPr vert="horz" lIns="91559" tIns="45779" rIns="91559" bIns="45779"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9440226"/>
            <a:ext cx="2950529" cy="497523"/>
          </a:xfrm>
          <a:prstGeom prst="rect">
            <a:avLst/>
          </a:prstGeom>
        </p:spPr>
        <p:txBody>
          <a:bodyPr vert="horz" lIns="91559" tIns="45779" rIns="91559" bIns="45779"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5082" y="9440226"/>
            <a:ext cx="2950529" cy="497523"/>
          </a:xfrm>
          <a:prstGeom prst="rect">
            <a:avLst/>
          </a:prstGeom>
        </p:spPr>
        <p:txBody>
          <a:bodyPr vert="horz" lIns="91559" tIns="45779" rIns="91559" bIns="45779" rtlCol="0" anchor="b"/>
          <a:lstStyle>
            <a:lvl1pPr algn="r">
              <a:defRPr sz="1200"/>
            </a:lvl1pPr>
          </a:lstStyle>
          <a:p>
            <a:fld id="{131037E6-1F73-44CB-B44D-8011A639C248}"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en-US" altLang="ja-JP" dirty="0" smtClean="0"/>
              <a:t>1.3</a:t>
            </a:r>
            <a:r>
              <a:rPr kumimoji="1" lang="ja-JP" altLang="en-US" dirty="0" smtClean="0"/>
              <a:t>月下旬、前年当初配当予算額　システムで確認</a:t>
            </a:r>
            <a:endParaRPr kumimoji="1" lang="en-US" altLang="ja-JP" dirty="0" smtClean="0"/>
          </a:p>
          <a:p>
            <a:r>
              <a:rPr kumimoji="1" lang="en-US" altLang="ja-JP" dirty="0" smtClean="0"/>
              <a:t>2.</a:t>
            </a:r>
            <a:r>
              <a:rPr kumimoji="1" lang="ja-JP" altLang="en-US" dirty="0" smtClean="0"/>
              <a:t>今年</a:t>
            </a:r>
            <a:r>
              <a:rPr kumimoji="1" lang="en-US" altLang="ja-JP" dirty="0" smtClean="0"/>
              <a:t>6/15</a:t>
            </a:r>
            <a:r>
              <a:rPr kumimoji="1" lang="ja-JP" altLang="en-US" dirty="0" smtClean="0"/>
              <a:t>付け、県教委〆切</a:t>
            </a:r>
            <a:r>
              <a:rPr kumimoji="1" lang="en-US" altLang="ja-JP" dirty="0" smtClean="0"/>
              <a:t>7/7</a:t>
            </a:r>
            <a:r>
              <a:rPr kumimoji="1" lang="ja-JP" altLang="en-US" dirty="0" smtClean="0"/>
              <a:t>　　土佐町</a:t>
            </a:r>
            <a:r>
              <a:rPr kumimoji="1" lang="en-US" altLang="ja-JP" dirty="0" smtClean="0"/>
              <a:t>7/3</a:t>
            </a:r>
            <a:r>
              <a:rPr kumimoji="1" lang="ja-JP" altLang="en-US" dirty="0" smtClean="0"/>
              <a:t>　教委に記入　提出</a:t>
            </a:r>
            <a:endParaRPr kumimoji="1" lang="en-US" altLang="ja-JP" dirty="0" smtClean="0"/>
          </a:p>
          <a:p>
            <a:r>
              <a:rPr kumimoji="1" lang="en-US" altLang="ja-JP" dirty="0" smtClean="0"/>
              <a:t>3.</a:t>
            </a:r>
            <a:r>
              <a:rPr kumimoji="1" lang="ja-JP" altLang="en-US" dirty="0" smtClean="0"/>
              <a:t>土佐町　</a:t>
            </a:r>
            <a:r>
              <a:rPr kumimoji="1" lang="en-US" altLang="ja-JP" dirty="0" smtClean="0"/>
              <a:t>6/3</a:t>
            </a:r>
            <a:r>
              <a:rPr kumimoji="1" lang="ja-JP" altLang="en-US" dirty="0" smtClean="0"/>
              <a:t>付けでたより・資料準備し配布</a:t>
            </a:r>
            <a:endParaRPr kumimoji="1" lang="en-US" altLang="ja-JP" dirty="0" smtClean="0"/>
          </a:p>
          <a:p>
            <a:endParaRPr kumimoji="1" lang="en-US" altLang="ja-JP" dirty="0" smtClean="0"/>
          </a:p>
          <a:p>
            <a:r>
              <a:rPr kumimoji="1" lang="en-US" altLang="ja-JP" dirty="0" smtClean="0"/>
              <a:t>1</a:t>
            </a:r>
            <a:r>
              <a:rPr kumimoji="1" lang="ja-JP" altLang="en-US" dirty="0" smtClean="0"/>
              <a:t>月頃　特に中学校は進路で大きく変動あり</a:t>
            </a:r>
            <a:endParaRPr kumimoji="1" lang="en-US" altLang="ja-JP" dirty="0" smtClean="0"/>
          </a:p>
          <a:p>
            <a:r>
              <a:rPr kumimoji="1" lang="ja-JP" altLang="en-US" dirty="0" smtClean="0"/>
              <a:t>　　　　　なるだけ、合理的かつ経済的な　旅行日程と計画</a:t>
            </a:r>
            <a:endParaRPr kumimoji="1" lang="en-US" altLang="ja-JP" dirty="0" smtClean="0"/>
          </a:p>
          <a:p>
            <a:endParaRPr kumimoji="1" lang="en-US" altLang="ja-JP" dirty="0" smtClean="0"/>
          </a:p>
          <a:p>
            <a:r>
              <a:rPr kumimoji="1" lang="ja-JP" altLang="en-US" dirty="0" smtClean="0"/>
              <a:t>③　添付書類（積算根拠）を求められた経緯もある。</a:t>
            </a:r>
            <a:endParaRPr kumimoji="1" lang="en-US" altLang="ja-JP" dirty="0" smtClean="0"/>
          </a:p>
          <a:p>
            <a:r>
              <a:rPr kumimoji="1" lang="ja-JP" altLang="en-US" dirty="0" smtClean="0"/>
              <a:t>　　　確実な、出張計画を常に準備しておけば、対応も早くできる　</a:t>
            </a:r>
            <a:endParaRPr kumimoji="1" lang="en-US" altLang="ja-JP" dirty="0" smtClean="0"/>
          </a:p>
          <a:p>
            <a:endParaRPr kumimoji="1" lang="en-US" altLang="ja-JP" dirty="0" smtClean="0"/>
          </a:p>
          <a:p>
            <a:r>
              <a:rPr kumimoji="1" lang="ja-JP" altLang="en-US" dirty="0" smtClean="0"/>
              <a:t>年度末注意！！</a:t>
            </a:r>
            <a:endParaRPr kumimoji="1" lang="en-US" altLang="ja-JP" dirty="0" smtClean="0"/>
          </a:p>
          <a:p>
            <a:r>
              <a:rPr kumimoji="1" lang="ja-JP" altLang="en-US" dirty="0" smtClean="0"/>
              <a:t>　昇任による、辞令交付式や退職の辞令？　異動・進路に関わる急な用務</a:t>
            </a:r>
            <a:endParaRPr kumimoji="1" lang="en-US" altLang="ja-JP" dirty="0" smtClean="0"/>
          </a:p>
          <a:p>
            <a:endParaRPr kumimoji="1" lang="en-US" altLang="ja-JP" dirty="0" smtClean="0"/>
          </a:p>
          <a:p>
            <a:r>
              <a:rPr kumimoji="1" lang="ja-JP" altLang="en-US" dirty="0" smtClean="0"/>
              <a:t>決算は、特に学校独自に作成必要はない。・・・が、結果の周知は？</a:t>
            </a:r>
            <a:endParaRPr kumimoji="1" lang="en-US" altLang="ja-JP" dirty="0" smtClean="0"/>
          </a:p>
          <a:p>
            <a:r>
              <a:rPr kumimoji="1" lang="ja-JP" altLang="en-US" smtClean="0"/>
              <a:t>書類の整理</a:t>
            </a:r>
            <a:endParaRPr kumimoji="1" lang="en-US" altLang="ja-JP" dirty="0" smtClean="0"/>
          </a:p>
          <a:p>
            <a:endParaRPr kumimoji="1" lang="en-US" altLang="ja-JP" dirty="0" smtClean="0"/>
          </a:p>
          <a:p>
            <a:endParaRPr kumimoji="1" lang="en-US" altLang="ja-JP" dirty="0" smtClean="0"/>
          </a:p>
          <a:p>
            <a:r>
              <a:rPr kumimoji="1" lang="ja-JP" altLang="en-US" dirty="0" smtClean="0"/>
              <a:t>　</a:t>
            </a:r>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2</a:t>
            </a:fld>
            <a:endParaRPr kumimoji="1"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欄外に、留意点があるように・・・</a:t>
            </a:r>
            <a:endParaRPr kumimoji="1" lang="en-US" altLang="ja-JP" dirty="0" smtClean="0"/>
          </a:p>
          <a:p>
            <a:r>
              <a:rPr kumimoji="1" lang="ja-JP" altLang="en-US" dirty="0" smtClean="0"/>
              <a:t>出発地　と帰着地</a:t>
            </a:r>
            <a:endParaRPr kumimoji="1" lang="en-US" altLang="ja-JP" dirty="0" smtClean="0"/>
          </a:p>
          <a:p>
            <a:r>
              <a:rPr kumimoji="1" lang="ja-JP" altLang="en-US" dirty="0" smtClean="0"/>
              <a:t>交通手段</a:t>
            </a:r>
            <a:endParaRPr kumimoji="1" lang="en-US" altLang="ja-JP" dirty="0" smtClean="0"/>
          </a:p>
          <a:p>
            <a:r>
              <a:rPr kumimoji="1" lang="ja-JP" altLang="en-US" dirty="0" smtClean="0"/>
              <a:t>泊ありなし　まで　記入　＝　正確な旅費額が求められる</a:t>
            </a:r>
            <a:endParaRPr kumimoji="1" lang="en-US" altLang="ja-JP" dirty="0" smtClean="0"/>
          </a:p>
          <a:p>
            <a:endParaRPr kumimoji="1" lang="en-US" altLang="ja-JP" dirty="0" smtClean="0"/>
          </a:p>
          <a:p>
            <a:r>
              <a:rPr kumimoji="1" lang="ja-JP" altLang="en-US" dirty="0" smtClean="0"/>
              <a:t>　</a:t>
            </a:r>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5</a:t>
            </a:fld>
            <a:endParaRPr kumimoji="1"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データでも　手書きでも　実績に＋</a:t>
            </a:r>
            <a:r>
              <a:rPr kumimoji="1" lang="en-US" altLang="ja-JP" dirty="0" smtClean="0"/>
              <a:t>―</a:t>
            </a:r>
            <a:r>
              <a:rPr kumimoji="1" lang="ja-JP" altLang="en-US" dirty="0" smtClean="0"/>
              <a:t>　もＯＫ</a:t>
            </a:r>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6</a:t>
            </a:fld>
            <a:endParaRPr kumimoji="1"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他に参考があれば、共有したい</a:t>
            </a:r>
            <a:endParaRPr kumimoji="1" lang="en-US" altLang="ja-JP" dirty="0" smtClean="0"/>
          </a:p>
          <a:p>
            <a:endParaRPr kumimoji="1" lang="en-US" altLang="ja-JP" dirty="0" smtClean="0"/>
          </a:p>
          <a:p>
            <a:r>
              <a:rPr kumimoji="1" lang="ja-JP" altLang="en-US" dirty="0" smtClean="0"/>
              <a:t>この資料を、職員に配付している</a:t>
            </a:r>
            <a:endParaRPr kumimoji="1" lang="en-US" altLang="ja-JP" dirty="0" smtClean="0"/>
          </a:p>
          <a:p>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9</a:t>
            </a:fld>
            <a:endParaRPr kumimoji="1"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14</a:t>
            </a:fld>
            <a:endParaRPr kumimoji="1"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小中兼務校長の場合　　修学旅行の引率旅費を各々　抜からないように</a:t>
            </a:r>
            <a:endParaRPr kumimoji="1" lang="ja-JP" altLang="en-US" dirty="0"/>
          </a:p>
        </p:txBody>
      </p:sp>
      <p:sp>
        <p:nvSpPr>
          <p:cNvPr id="4" name="スライド番号プレースホルダ 3"/>
          <p:cNvSpPr>
            <a:spLocks noGrp="1"/>
          </p:cNvSpPr>
          <p:nvPr>
            <p:ph type="sldNum" sz="quarter" idx="10"/>
          </p:nvPr>
        </p:nvSpPr>
        <p:spPr/>
        <p:txBody>
          <a:bodyPr/>
          <a:lstStyle/>
          <a:p>
            <a:fld id="{131037E6-1F73-44CB-B44D-8011A639C248}" type="slidenum">
              <a:rPr kumimoji="1" lang="ja-JP" altLang="en-US" smtClean="0"/>
              <a:pPr/>
              <a:t>15</a:t>
            </a:fld>
            <a:endParaRPr kumimoji="1"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AA71CFDF-6EB4-4F0C-A3CA-F2C17D01FD0A}" type="datetimeFigureOut">
              <a:rPr kumimoji="1" lang="ja-JP" altLang="en-US" smtClean="0"/>
              <a:pPr/>
              <a:t>2015/6/18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299F1FA8-B20B-4835-AFAB-1300FADDA389}"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71CFDF-6EB4-4F0C-A3CA-F2C17D01FD0A}" type="datetimeFigureOut">
              <a:rPr kumimoji="1" lang="ja-JP" altLang="en-US" smtClean="0"/>
              <a:pPr/>
              <a:t>2015/6/18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9F1FA8-B20B-4835-AFAB-1300FADDA389}"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image" Target="../media/image2.wmf"/><Relationship Id="rId7" Type="http://schemas.openxmlformats.org/officeDocument/2006/relationships/slide" Target="slide15.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4.xml"/><Relationship Id="rId9" Type="http://schemas.openxmlformats.org/officeDocument/2006/relationships/slide" Target="slide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5.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slide" Target="slide2.xml"/><Relationship Id="rId5" Type="http://schemas.openxmlformats.org/officeDocument/2006/relationships/slide" Target="slide7.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co.jp/url?sa=i&amp;rct=j&amp;q=&amp;esrc=s&amp;frm=1&amp;source=images&amp;cd=&amp;cad=rja&amp;uact=8&amp;ved=0CAcQjRxqFQoTCM2ag9K2kcYCFeNipgodKW0AMQ&amp;url=http://matome.naver.jp/odai/2137016070235308901&amp;ei=WaB-VY2KK-PFmQWp2oGIAw&amp;bvm=bv.95515949,d.dGY&amp;psig=AFQjCNHhwTy8AwXYZBY162N082rVfCLhWA&amp;ust=1434447756212449" TargetMode="Externa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oleObject" Target="file:///\\S01\&#22303;&#20304;&#23567;&#20013;&#20849;&#26377;&#12501;&#12457;&#12523;&#12480;\&#24179;&#25104;26&#24180;&#24230;\&#23567;&#20013;&#20849;&#26377;\&#23567;&#20013;&#20107;&#21209;\&#23470;&#26412;&#12373;&#12435;&#12408;\&#23994;&#21271;&#20107;&#21209;&#37096;&#20250;&#65306;&#20462;&#23398;&#26053;&#34892;\&#65298;&#65294;&#20462;&#23398;&#26053;&#34892;&#12383;&#12424;&#12426;&#23567;.doc" TargetMode="External"/><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68.xml.rels><?xml version="1.0" encoding="UTF-8" standalone="yes"?>
<Relationships xmlns="http://schemas.openxmlformats.org/package/2006/relationships"><Relationship Id="rId3" Type="http://schemas.openxmlformats.org/officeDocument/2006/relationships/oleObject" Target="file:///\\S01\&#22303;&#20304;&#23567;&#20013;&#20849;&#26377;&#12501;&#12457;&#12523;&#12480;\&#24179;&#25104;26&#24180;&#24230;\&#23567;&#20013;&#20849;&#26377;\&#23567;&#20013;&#20107;&#21209;\&#23470;&#26412;&#12373;&#12435;&#12408;\&#23994;&#21271;&#20107;&#21209;&#37096;&#20250;&#65306;&#20462;&#23398;&#26053;&#34892;\&#65298;&#65294;&#20462;&#23398;&#26053;&#34892;&#12383;&#12424;&#12426;&#20013;.doc!OLE_LINK1" TargetMode="External"/><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oleObject" Target="file:///\\S01\&#22303;&#20304;&#23567;&#20013;&#20849;&#26377;&#12501;&#12457;&#12523;&#12480;\&#24179;&#25104;26&#24180;&#24230;\&#23567;&#20013;&#20849;&#26377;\&#23567;&#20013;&#20107;&#21209;\&#23470;&#26412;&#12373;&#12435;&#12408;\&#23994;&#21271;&#20107;&#21209;&#37096;&#20250;&#65306;&#20462;&#23398;&#26053;&#34892;\&#65299;&#65294;&#20462;&#23398;&#26053;&#34892;&#12288;&#26053;&#34892;&#24460;&#26989;&#32773;&#12408;.docx!OLE_LINK2" TargetMode="External"/><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7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endParaRPr kumimoji="1" lang="ja-JP" altLang="en-US" dirty="0"/>
          </a:p>
        </p:txBody>
      </p:sp>
      <p:sp>
        <p:nvSpPr>
          <p:cNvPr id="3" name="サブタイトル 2"/>
          <p:cNvSpPr>
            <a:spLocks noGrp="1"/>
          </p:cNvSpPr>
          <p:nvPr>
            <p:ph type="subTitle" idx="1"/>
          </p:nvPr>
        </p:nvSpPr>
        <p:spPr/>
        <p:txBody>
          <a:bodyPr/>
          <a:lstStyle/>
          <a:p>
            <a:endParaRPr kumimoji="1" lang="ja-JP" altLang="en-US" dirty="0"/>
          </a:p>
        </p:txBody>
      </p:sp>
      <p:pic>
        <p:nvPicPr>
          <p:cNvPr id="4" name="図 3" descr="image.jpeg"/>
          <p:cNvPicPr>
            <a:picLocks noChangeAspect="1"/>
          </p:cNvPicPr>
          <p:nvPr/>
        </p:nvPicPr>
        <p:blipFill>
          <a:blip r:embed="rId2" cstate="print"/>
          <a:stretch>
            <a:fillRect/>
          </a:stretch>
        </p:blipFill>
        <p:spPr>
          <a:xfrm>
            <a:off x="0" y="0"/>
            <a:ext cx="9144000" cy="6858000"/>
          </a:xfrm>
          <a:prstGeom prst="rect">
            <a:avLst/>
          </a:prstGeom>
        </p:spPr>
      </p:pic>
      <p:sp>
        <p:nvSpPr>
          <p:cNvPr id="5" name="テキスト ボックス 4"/>
          <p:cNvSpPr txBox="1"/>
          <p:nvPr/>
        </p:nvSpPr>
        <p:spPr>
          <a:xfrm>
            <a:off x="755576" y="2636912"/>
            <a:ext cx="7416824" cy="769441"/>
          </a:xfrm>
          <a:prstGeom prst="rect">
            <a:avLst/>
          </a:prstGeom>
          <a:noFill/>
        </p:spPr>
        <p:txBody>
          <a:bodyPr wrap="square" rtlCol="0">
            <a:spAutoFit/>
          </a:bodyPr>
          <a:lstStyle/>
          <a:p>
            <a:pPr algn="ctr"/>
            <a:r>
              <a:rPr kumimoji="1" lang="ja-JP" altLang="en-US" sz="4400" dirty="0" smtClean="0">
                <a:solidFill>
                  <a:schemeClr val="bg1"/>
                </a:solidFill>
                <a:latin typeface="HGS創英角ﾎﾟｯﾌﾟ体" pitchFamily="50" charset="-128"/>
                <a:ea typeface="HGS創英角ﾎﾟｯﾌﾟ体" pitchFamily="50" charset="-128"/>
              </a:rPr>
              <a:t>旅 費 に つ い </a:t>
            </a:r>
            <a:r>
              <a:rPr kumimoji="1" lang="ja-JP" altLang="en-US" sz="4400" dirty="0" err="1" smtClean="0">
                <a:solidFill>
                  <a:schemeClr val="bg1"/>
                </a:solidFill>
                <a:latin typeface="HGS創英角ﾎﾟｯﾌﾟ体" pitchFamily="50" charset="-128"/>
                <a:ea typeface="HGS創英角ﾎﾟｯﾌﾟ体" pitchFamily="50" charset="-128"/>
              </a:rPr>
              <a:t>て</a:t>
            </a:r>
            <a:endParaRPr kumimoji="1" lang="ja-JP" altLang="en-US" sz="4400" dirty="0">
              <a:solidFill>
                <a:schemeClr val="bg1"/>
              </a:solidFill>
              <a:latin typeface="HGS創英角ﾎﾟｯﾌﾟ体" pitchFamily="50" charset="-128"/>
              <a:ea typeface="HGS創英角ﾎﾟｯﾌﾟ体" pitchFamily="50" charset="-128"/>
            </a:endParaRPr>
          </a:p>
        </p:txBody>
      </p:sp>
      <p:sp>
        <p:nvSpPr>
          <p:cNvPr id="6" name="テキスト ボックス 5"/>
          <p:cNvSpPr txBox="1"/>
          <p:nvPr/>
        </p:nvSpPr>
        <p:spPr>
          <a:xfrm>
            <a:off x="2411760" y="5445224"/>
            <a:ext cx="6408712" cy="1200329"/>
          </a:xfrm>
          <a:prstGeom prst="rect">
            <a:avLst/>
          </a:prstGeom>
          <a:noFill/>
        </p:spPr>
        <p:txBody>
          <a:bodyPr wrap="square" rtlCol="0">
            <a:spAutoFit/>
          </a:bodyPr>
          <a:lstStyle/>
          <a:p>
            <a:pPr algn="ctr"/>
            <a:r>
              <a:rPr lang="ja-JP" altLang="en-US" sz="2400" dirty="0" smtClean="0">
                <a:solidFill>
                  <a:schemeClr val="bg1"/>
                </a:solidFill>
                <a:latin typeface="HGS創英角ﾎﾟｯﾌﾟ体" pitchFamily="50" charset="-128"/>
                <a:ea typeface="HGS創英角ﾎﾟｯﾌﾟ体" pitchFamily="50" charset="-128"/>
              </a:rPr>
              <a:t>講師：土佐町小学校　澤田　咲貴</a:t>
            </a:r>
            <a:endParaRPr lang="en-US" altLang="ja-JP" sz="2400" dirty="0" smtClean="0">
              <a:solidFill>
                <a:schemeClr val="bg1"/>
              </a:solidFill>
              <a:latin typeface="HGS創英角ﾎﾟｯﾌﾟ体" pitchFamily="50" charset="-128"/>
              <a:ea typeface="HGS創英角ﾎﾟｯﾌﾟ体" pitchFamily="50" charset="-128"/>
            </a:endParaRPr>
          </a:p>
          <a:p>
            <a:pPr algn="ctr"/>
            <a:r>
              <a:rPr lang="ja-JP" altLang="en-US" sz="2400" dirty="0" smtClean="0">
                <a:solidFill>
                  <a:schemeClr val="bg1"/>
                </a:solidFill>
                <a:latin typeface="HGS創英角ﾎﾟｯﾌﾟ体" pitchFamily="50" charset="-128"/>
                <a:ea typeface="HGS創英角ﾎﾟｯﾌﾟ体" pitchFamily="50" charset="-128"/>
              </a:rPr>
              <a:t>　　　土佐町中学校　宮本　惠子</a:t>
            </a:r>
            <a:endParaRPr lang="en-US" altLang="ja-JP" sz="2400" dirty="0" smtClean="0">
              <a:solidFill>
                <a:schemeClr val="bg1"/>
              </a:solidFill>
              <a:latin typeface="HGS創英角ﾎﾟｯﾌﾟ体" pitchFamily="50" charset="-128"/>
              <a:ea typeface="HGS創英角ﾎﾟｯﾌﾟ体" pitchFamily="50" charset="-128"/>
            </a:endParaRPr>
          </a:p>
          <a:p>
            <a:pPr algn="ctr"/>
            <a:r>
              <a:rPr lang="ja-JP" altLang="en-US" sz="2400" dirty="0" smtClean="0">
                <a:solidFill>
                  <a:schemeClr val="bg1"/>
                </a:solidFill>
                <a:latin typeface="HGS創英角ﾎﾟｯﾌﾟ体" pitchFamily="50" charset="-128"/>
                <a:ea typeface="HGS創英角ﾎﾟｯﾌﾟ体" pitchFamily="50" charset="-128"/>
              </a:rPr>
              <a:t>　　　大川中学校　　小島　高明</a:t>
            </a:r>
            <a:endParaRPr lang="en-US" altLang="ja-JP" sz="2400" dirty="0" smtClean="0">
              <a:solidFill>
                <a:schemeClr val="bg1"/>
              </a:solidFill>
              <a:latin typeface="HGS創英角ﾎﾟｯﾌﾟ体" pitchFamily="50" charset="-128"/>
              <a:ea typeface="HGS創英角ﾎﾟｯﾌﾟ体"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260648"/>
            <a:ext cx="3456384" cy="490066"/>
          </a:xfrm>
        </p:spPr>
        <p:txBody>
          <a:bodyPr>
            <a:noAutofit/>
          </a:bodyPr>
          <a:lstStyle/>
          <a:p>
            <a:r>
              <a:rPr kumimoji="1" lang="ja-JP" altLang="en-US" sz="2000" dirty="0" smtClean="0"/>
              <a:t>平成２６年度　旅費執行状況</a:t>
            </a:r>
            <a:endParaRPr kumimoji="1" lang="ja-JP" altLang="en-US" sz="2000" dirty="0"/>
          </a:p>
        </p:txBody>
      </p:sp>
      <p:pic>
        <p:nvPicPr>
          <p:cNvPr id="1029" name="Picture 5"/>
          <p:cNvPicPr>
            <a:picLocks noGrp="1" noChangeAspect="1" noChangeArrowheads="1"/>
          </p:cNvPicPr>
          <p:nvPr>
            <p:ph idx="1"/>
          </p:nvPr>
        </p:nvPicPr>
        <p:blipFill>
          <a:blip r:embed="rId2" cstate="print"/>
          <a:srcRect l="4255" t="5063"/>
          <a:stretch>
            <a:fillRect/>
          </a:stretch>
        </p:blipFill>
        <p:spPr bwMode="auto">
          <a:xfrm>
            <a:off x="323528" y="764704"/>
            <a:ext cx="3240360" cy="54006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3" cstate="print"/>
          <a:srcRect/>
          <a:stretch>
            <a:fillRect/>
          </a:stretch>
        </p:blipFill>
        <p:spPr bwMode="auto">
          <a:xfrm>
            <a:off x="3707904" y="692696"/>
            <a:ext cx="5184576" cy="60403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404664"/>
            <a:ext cx="8229600" cy="796950"/>
          </a:xfrm>
        </p:spPr>
        <p:txBody>
          <a:bodyPr>
            <a:normAutofit/>
          </a:bodyPr>
          <a:lstStyle/>
          <a:p>
            <a:r>
              <a:rPr kumimoji="1" lang="ja-JP" altLang="en-US" sz="3200" dirty="0" smtClean="0"/>
              <a:t>旅費執行計画</a:t>
            </a:r>
            <a:endParaRPr kumimoji="1" lang="ja-JP" altLang="en-US" sz="3200" dirty="0"/>
          </a:p>
        </p:txBody>
      </p:sp>
      <p:pic>
        <p:nvPicPr>
          <p:cNvPr id="15362" name="Picture 2"/>
          <p:cNvPicPr>
            <a:picLocks noGrp="1" noChangeAspect="1" noChangeArrowheads="1"/>
          </p:cNvPicPr>
          <p:nvPr>
            <p:ph idx="1"/>
          </p:nvPr>
        </p:nvPicPr>
        <p:blipFill>
          <a:blip r:embed="rId2" cstate="print"/>
          <a:srcRect/>
          <a:stretch>
            <a:fillRect/>
          </a:stretch>
        </p:blipFill>
        <p:spPr bwMode="auto">
          <a:xfrm>
            <a:off x="827584" y="980728"/>
            <a:ext cx="7128792" cy="56612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a:stretch>
            <a:fillRect/>
          </a:stretch>
        </p:blipFill>
        <p:spPr bwMode="auto">
          <a:xfrm>
            <a:off x="755576" y="548680"/>
            <a:ext cx="7613278" cy="5836516"/>
          </a:xfrm>
          <a:prstGeom prst="rect">
            <a:avLst/>
          </a:prstGeom>
          <a:noFill/>
          <a:ln w="9525">
            <a:noFill/>
            <a:miter lim="800000"/>
            <a:headEnd/>
            <a:tailEnd/>
          </a:ln>
          <a:effectLst/>
        </p:spPr>
      </p:pic>
      <p:sp>
        <p:nvSpPr>
          <p:cNvPr id="6" name="ストライプ矢印 5"/>
          <p:cNvSpPr/>
          <p:nvPr/>
        </p:nvSpPr>
        <p:spPr>
          <a:xfrm rot="5400000">
            <a:off x="4644008" y="980728"/>
            <a:ext cx="504056" cy="504056"/>
          </a:xfrm>
          <a:prstGeom prst="strip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4572000" y="404664"/>
            <a:ext cx="3888432" cy="1080120"/>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Horizontal)">
                                      <p:cBhvr>
                                        <p:cTn id="7" dur="3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000" fill="hold"/>
                                        <p:tgtEl>
                                          <p:spTgt spid="6"/>
                                        </p:tgtEl>
                                        <p:attrNameLst>
                                          <p:attrName>ppt_w</p:attrName>
                                        </p:attrNameLst>
                                      </p:cBhvr>
                                      <p:tavLst>
                                        <p:tav tm="0">
                                          <p:val>
                                            <p:fltVal val="0"/>
                                          </p:val>
                                        </p:tav>
                                        <p:tav tm="100000">
                                          <p:val>
                                            <p:strVal val="#ppt_w"/>
                                          </p:val>
                                        </p:tav>
                                      </p:tavLst>
                                    </p:anim>
                                    <p:anim calcmode="lin" valueType="num">
                                      <p:cBhvr>
                                        <p:cTn id="13" dur="3000" fill="hold"/>
                                        <p:tgtEl>
                                          <p:spTgt spid="6"/>
                                        </p:tgtEl>
                                        <p:attrNameLst>
                                          <p:attrName>ppt_h</p:attrName>
                                        </p:attrNameLst>
                                      </p:cBhvr>
                                      <p:tavLst>
                                        <p:tav tm="0">
                                          <p:val>
                                            <p:fltVal val="0"/>
                                          </p:val>
                                        </p:tav>
                                        <p:tav tm="100000">
                                          <p:val>
                                            <p:strVal val="#ppt_h"/>
                                          </p:val>
                                        </p:tav>
                                      </p:tavLst>
                                    </p:anim>
                                    <p:animEffect transition="in" filter="fade">
                                      <p:cBhvr>
                                        <p:cTn id="14"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195736" y="260648"/>
            <a:ext cx="5850780" cy="6597352"/>
          </a:xfrm>
          <a:prstGeom prst="rect">
            <a:avLst/>
          </a:prstGeom>
          <a:noFill/>
          <a:ln w="9525">
            <a:noFill/>
            <a:miter lim="800000"/>
            <a:headEnd/>
            <a:tailEnd/>
          </a:ln>
          <a:effectLst/>
        </p:spPr>
      </p:pic>
      <p:sp>
        <p:nvSpPr>
          <p:cNvPr id="6" name="テキスト ボックス 5"/>
          <p:cNvSpPr txBox="1"/>
          <p:nvPr/>
        </p:nvSpPr>
        <p:spPr>
          <a:xfrm>
            <a:off x="539552" y="620688"/>
            <a:ext cx="2016224" cy="369332"/>
          </a:xfrm>
          <a:prstGeom prst="rect">
            <a:avLst/>
          </a:prstGeom>
          <a:noFill/>
        </p:spPr>
        <p:txBody>
          <a:bodyPr wrap="square" rtlCol="0">
            <a:spAutoFit/>
          </a:bodyPr>
          <a:lstStyle/>
          <a:p>
            <a:r>
              <a:rPr lang="ja-JP" altLang="en-US" dirty="0" smtClean="0"/>
              <a:t>旅費執行実績報告</a:t>
            </a:r>
            <a:endParaRPr kumimoji="1" lang="ja-JP"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zh-TW" altLang="en-US" sz="2000" dirty="0" smtClean="0"/>
              <a:t>平成２６年度小中学校旅費第１回決算見込額調査（各学校用）</a:t>
            </a:r>
            <a:endParaRPr kumimoji="1" lang="ja-JP" altLang="en-US" sz="2000"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611560" y="1124744"/>
            <a:ext cx="8136904" cy="5001419"/>
          </a:xfrm>
          <a:prstGeom prst="rect">
            <a:avLst/>
          </a:prstGeom>
          <a:noFill/>
          <a:ln w="9525">
            <a:noFill/>
            <a:miter lim="800000"/>
            <a:headEnd/>
            <a:tailEnd/>
          </a:ln>
          <a:effectLst/>
        </p:spPr>
      </p:pic>
      <p:sp>
        <p:nvSpPr>
          <p:cNvPr id="4" name="上矢印 3">
            <a:hlinkClick r:id="rId4" action="ppaction://hlinksldjump"/>
          </p:cNvPr>
          <p:cNvSpPr/>
          <p:nvPr/>
        </p:nvSpPr>
        <p:spPr>
          <a:xfrm>
            <a:off x="8460432" y="6237312"/>
            <a:ext cx="288032" cy="144016"/>
          </a:xfrm>
          <a:prstGeom prs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sz="2400" dirty="0" smtClean="0"/>
              <a:t>平成２７年度修学旅行実施見込調査（各学校用） </a:t>
            </a:r>
            <a:endParaRPr kumimoji="1" lang="ja-JP" altLang="en-US" sz="2400"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586657" y="1268760"/>
            <a:ext cx="7970685" cy="4857403"/>
          </a:xfrm>
          <a:prstGeom prst="rect">
            <a:avLst/>
          </a:prstGeom>
          <a:noFill/>
          <a:ln w="9525">
            <a:noFill/>
            <a:miter lim="800000"/>
            <a:headEnd/>
            <a:tailEnd/>
          </a:ln>
          <a:effectLst/>
        </p:spPr>
      </p:pic>
      <p:sp>
        <p:nvSpPr>
          <p:cNvPr id="4" name="上矢印 3">
            <a:hlinkClick r:id="rId4" action="ppaction://hlinksldjump"/>
          </p:cNvPr>
          <p:cNvSpPr/>
          <p:nvPr/>
        </p:nvSpPr>
        <p:spPr>
          <a:xfrm>
            <a:off x="8460432" y="6237312"/>
            <a:ext cx="288032" cy="144016"/>
          </a:xfrm>
          <a:prstGeom prs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139136" cy="941541"/>
          </a:xfrm>
        </p:spPr>
        <p:txBody>
          <a:bodyPr>
            <a:normAutofit fontScale="90000"/>
          </a:bodyPr>
          <a:lstStyle/>
          <a:p>
            <a:r>
              <a:rPr kumimoji="1" lang="ja-JP" altLang="en-US" dirty="0" smtClean="0">
                <a:latin typeface="HG創英角ﾎﾟｯﾌﾟ体" pitchFamily="49" charset="-128"/>
                <a:ea typeface="HG創英角ﾎﾟｯﾌﾟ体" pitchFamily="49" charset="-128"/>
              </a:rPr>
              <a:t>赴任旅費・帰住旅費について</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67544" y="1124744"/>
            <a:ext cx="8229600" cy="5400600"/>
          </a:xfrm>
        </p:spPr>
        <p:txBody>
          <a:bodyPr/>
          <a:lstStyle/>
          <a:p>
            <a:r>
              <a:rPr kumimoji="1" lang="ja-JP" altLang="en-US" sz="2800" dirty="0" smtClean="0"/>
              <a:t>赴任（帰住）旅費とは？</a:t>
            </a:r>
            <a:endParaRPr kumimoji="1" lang="en-US" altLang="ja-JP" sz="2800" dirty="0" smtClean="0"/>
          </a:p>
          <a:p>
            <a:pPr marL="900113" indent="-900113">
              <a:buNone/>
            </a:pPr>
            <a:r>
              <a:rPr lang="ja-JP" altLang="en-US" sz="2800" dirty="0" smtClean="0"/>
              <a:t>　　</a:t>
            </a:r>
            <a:r>
              <a:rPr lang="ja-JP" altLang="ja-JP" sz="2800" dirty="0" smtClean="0"/>
              <a:t>１ 採用または異動に伴う移転のため、旧住所地から新住居地まで旅行した場合</a:t>
            </a:r>
            <a:endParaRPr lang="en-US" altLang="ja-JP" sz="2800" dirty="0" smtClean="0"/>
          </a:p>
          <a:p>
            <a:pPr marL="900113" indent="-900113">
              <a:buNone/>
            </a:pPr>
            <a:endParaRPr lang="en-US" altLang="ja-JP" sz="2800" dirty="0" smtClean="0"/>
          </a:p>
          <a:p>
            <a:pPr marL="900113" indent="-900113">
              <a:buNone/>
            </a:pPr>
            <a:r>
              <a:rPr lang="ja-JP" altLang="en-US" sz="2800" dirty="0" smtClean="0"/>
              <a:t>　　</a:t>
            </a:r>
            <a:r>
              <a:rPr lang="ja-JP" altLang="ja-JP" sz="2800" dirty="0" smtClean="0"/>
              <a:t>２ 異動に伴い生活の本拠地から離れて生活している職員が退去した場合（定年退職、勧奨退職及び人事委員会が定める事由に限る）に生活の本拠地まで帰住する場合</a:t>
            </a:r>
            <a:endParaRPr lang="en-US" altLang="ja-JP" sz="2800" dirty="0" smtClean="0"/>
          </a:p>
          <a:p>
            <a:pPr marL="900113" indent="-900113">
              <a:buNone/>
            </a:pPr>
            <a:endParaRPr lang="ja-JP" altLang="ja-JP" sz="2800" dirty="0" smtClean="0"/>
          </a:p>
          <a:p>
            <a:pPr marL="900113" indent="-900113">
              <a:buNone/>
            </a:pPr>
            <a:r>
              <a:rPr lang="ja-JP" altLang="en-US" dirty="0" smtClean="0"/>
              <a:t>　　</a:t>
            </a:r>
            <a:r>
              <a:rPr lang="ja-JP" altLang="en-US" sz="2800" dirty="0" smtClean="0"/>
              <a:t>３</a:t>
            </a:r>
            <a:r>
              <a:rPr lang="ja-JP" altLang="ja-JP" sz="2800" dirty="0" smtClean="0"/>
              <a:t>遺族の旅費</a:t>
            </a:r>
            <a:endParaRPr lang="en-US" altLang="ja-JP" sz="2800" dirty="0" smtClean="0"/>
          </a:p>
        </p:txBody>
      </p:sp>
      <p:sp>
        <p:nvSpPr>
          <p:cNvPr id="4" name="角丸四角形吹き出し 3"/>
          <p:cNvSpPr/>
          <p:nvPr/>
        </p:nvSpPr>
        <p:spPr>
          <a:xfrm>
            <a:off x="1835696" y="2852936"/>
            <a:ext cx="6840760" cy="3168352"/>
          </a:xfrm>
          <a:prstGeom prst="wedgeRoundRectCallout">
            <a:avLst>
              <a:gd name="adj1" fmla="val -44774"/>
              <a:gd name="adj2" fmla="val -55957"/>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dirty="0" smtClean="0">
                <a:solidFill>
                  <a:schemeClr val="tx1"/>
                </a:solidFill>
              </a:rPr>
              <a:t>○旧住所地から新住所地までの陸路による路程が８キロメートル未満である場合、</a:t>
            </a:r>
            <a:endParaRPr lang="en-US" altLang="ja-JP" dirty="0" smtClean="0">
              <a:solidFill>
                <a:schemeClr val="tx1"/>
              </a:solidFill>
            </a:endParaRPr>
          </a:p>
          <a:p>
            <a:endParaRPr kumimoji="1" lang="en-US" altLang="ja-JP" dirty="0" smtClean="0">
              <a:solidFill>
                <a:schemeClr val="tx1"/>
              </a:solidFill>
            </a:endParaRPr>
          </a:p>
          <a:p>
            <a:r>
              <a:rPr lang="ja-JP" altLang="en-US" dirty="0" smtClean="0">
                <a:solidFill>
                  <a:schemeClr val="tx1"/>
                </a:solidFill>
              </a:rPr>
              <a:t>○異動前の勤務公署から異動後の勤務公署までの陸路による路程が８キロメートル未満である場合</a:t>
            </a:r>
            <a:endParaRPr lang="en-US" altLang="ja-JP" dirty="0" smtClean="0">
              <a:solidFill>
                <a:schemeClr val="tx1"/>
              </a:solidFill>
            </a:endParaRPr>
          </a:p>
          <a:p>
            <a:endParaRPr kumimoji="1" lang="en-US" altLang="ja-JP" dirty="0" smtClean="0">
              <a:solidFill>
                <a:schemeClr val="tx1"/>
              </a:solidFill>
            </a:endParaRPr>
          </a:p>
          <a:p>
            <a:r>
              <a:rPr lang="ja-JP" altLang="en-US" dirty="0" smtClean="0">
                <a:solidFill>
                  <a:schemeClr val="tx1"/>
                </a:solidFill>
              </a:rPr>
              <a:t>は、支給されません。</a:t>
            </a:r>
            <a:endParaRPr kumimoji="1" lang="ja-JP" alt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139136" cy="941541"/>
          </a:xfrm>
        </p:spPr>
        <p:txBody>
          <a:bodyPr>
            <a:normAutofit/>
          </a:bodyPr>
          <a:lstStyle/>
          <a:p>
            <a:pPr algn="l"/>
            <a:r>
              <a:rPr kumimoji="1" lang="ja-JP" altLang="en-US" dirty="0" smtClean="0">
                <a:latin typeface="HG創英角ﾎﾟｯﾌﾟ体" pitchFamily="49" charset="-128"/>
                <a:ea typeface="HG創英角ﾎﾟｯﾌﾟ体" pitchFamily="49" charset="-128"/>
              </a:rPr>
              <a:t>どんな支給がある？</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67544" y="1124744"/>
            <a:ext cx="8229600" cy="5400600"/>
          </a:xfrm>
        </p:spPr>
        <p:txBody>
          <a:bodyPr>
            <a:normAutofit/>
          </a:bodyPr>
          <a:lstStyle/>
          <a:p>
            <a:pPr marL="900113" indent="-900113">
              <a:buNone/>
            </a:pPr>
            <a:r>
              <a:rPr lang="ja-JP" altLang="en-US" sz="2800" b="1" dirty="0" smtClean="0"/>
              <a:t>・移転料（家財の運搬等に係る経費）</a:t>
            </a:r>
            <a:endParaRPr lang="en-US" altLang="ja-JP" sz="2800" b="1" dirty="0" smtClean="0"/>
          </a:p>
          <a:p>
            <a:pPr marL="900113" indent="-900113">
              <a:buNone/>
            </a:pPr>
            <a:r>
              <a:rPr lang="ja-JP" altLang="en-US" sz="2800" dirty="0" smtClean="0"/>
              <a:t>　　　</a:t>
            </a:r>
            <a:r>
              <a:rPr lang="en-US" altLang="ja-JP" sz="2800" dirty="0" smtClean="0"/>
              <a:t>※</a:t>
            </a:r>
            <a:r>
              <a:rPr lang="ja-JP" altLang="en-US" sz="2800" dirty="0" smtClean="0"/>
              <a:t>後で詳しく説明</a:t>
            </a:r>
            <a:endParaRPr lang="en-US" altLang="ja-JP" sz="2800" dirty="0" smtClean="0"/>
          </a:p>
          <a:p>
            <a:pPr marL="900113" indent="-900113">
              <a:buNone/>
            </a:pPr>
            <a:r>
              <a:rPr lang="ja-JP" altLang="en-US" sz="2800" b="1" dirty="0" smtClean="0"/>
              <a:t>・職員移転料（本人の移転に係る経費）</a:t>
            </a:r>
            <a:endParaRPr lang="en-US" altLang="ja-JP" sz="2800" b="1" dirty="0" smtClean="0"/>
          </a:p>
          <a:p>
            <a:pPr marL="900113" indent="-900113">
              <a:buNone/>
            </a:pPr>
            <a:r>
              <a:rPr lang="ja-JP" altLang="en-US" sz="2800" dirty="0" smtClean="0"/>
              <a:t>　旧住居から新住居までの旅費（運賃等）</a:t>
            </a:r>
            <a:endParaRPr lang="en-US" altLang="ja-JP" sz="2800" dirty="0" smtClean="0"/>
          </a:p>
          <a:p>
            <a:pPr marL="273050" indent="-273050">
              <a:buNone/>
            </a:pPr>
            <a:r>
              <a:rPr lang="ja-JP" altLang="en-US" sz="2800" dirty="0" smtClean="0"/>
              <a:t>　有料道路は、有料道路を使わない場合の距離が</a:t>
            </a:r>
            <a:r>
              <a:rPr lang="en-US" altLang="ja-JP" sz="2800" dirty="0" smtClean="0"/>
              <a:t>40</a:t>
            </a:r>
            <a:r>
              <a:rPr lang="ja-JP" altLang="en-US" sz="2800" dirty="0" smtClean="0"/>
              <a:t>キロメートル以上である場合</a:t>
            </a:r>
            <a:endParaRPr lang="en-US" altLang="ja-JP" sz="2800" dirty="0" smtClean="0"/>
          </a:p>
          <a:p>
            <a:pPr marL="900113" indent="-900113">
              <a:buNone/>
            </a:pPr>
            <a:endParaRPr lang="en-US" altLang="ja-JP" sz="2800" dirty="0" smtClean="0"/>
          </a:p>
          <a:p>
            <a:pPr marL="900113" indent="-900113">
              <a:buNone/>
            </a:pPr>
            <a:r>
              <a:rPr lang="ja-JP" altLang="en-US" sz="2800" b="1" dirty="0" smtClean="0"/>
              <a:t>・移転雑費（定額支給）</a:t>
            </a:r>
            <a:endParaRPr lang="en-US" altLang="ja-JP" sz="2800" b="1" dirty="0" smtClean="0"/>
          </a:p>
          <a:p>
            <a:pPr marL="900113" indent="-900113">
              <a:buNone/>
            </a:pPr>
            <a:r>
              <a:rPr lang="ja-JP" altLang="en-US" sz="2800" dirty="0" smtClean="0"/>
              <a:t>　</a:t>
            </a:r>
            <a:r>
              <a:rPr lang="en-US" altLang="ja-JP" sz="2800" dirty="0" smtClean="0"/>
              <a:t>20,000</a:t>
            </a:r>
            <a:r>
              <a:rPr lang="ja-JP" altLang="en-US" sz="2800" dirty="0" smtClean="0"/>
              <a:t>円（扶養親族の移転が伴わない場合は半額）</a:t>
            </a:r>
            <a:endParaRPr lang="en-US" altLang="ja-JP" sz="2800" dirty="0" smtClean="0"/>
          </a:p>
          <a:p>
            <a:pPr marL="900113" indent="-900113">
              <a:buNone/>
            </a:pPr>
            <a:r>
              <a:rPr lang="ja-JP" altLang="en-US" sz="2800" dirty="0" smtClean="0"/>
              <a:t>　単身での異動の場合は</a:t>
            </a:r>
            <a:r>
              <a:rPr lang="en-US" altLang="ja-JP" sz="2800" dirty="0" smtClean="0"/>
              <a:t>10,000</a:t>
            </a:r>
            <a:r>
              <a:rPr lang="ja-JP" altLang="en-US" sz="2800" dirty="0" smtClean="0"/>
              <a:t>円</a:t>
            </a:r>
            <a:endParaRPr lang="en-US" altLang="ja-JP" sz="2800" dirty="0" smtClean="0"/>
          </a:p>
          <a:p>
            <a:pPr marL="900113" indent="-900113">
              <a:buNone/>
            </a:pPr>
            <a:endParaRPr lang="en-US" altLang="ja-JP" sz="2800" dirty="0" smtClean="0"/>
          </a:p>
        </p:txBody>
      </p:sp>
      <p:pic>
        <p:nvPicPr>
          <p:cNvPr id="4" name="図 3" descr="u--muM.gif"/>
          <p:cNvPicPr>
            <a:picLocks noChangeAspect="1"/>
          </p:cNvPicPr>
          <p:nvPr/>
        </p:nvPicPr>
        <p:blipFill>
          <a:blip r:embed="rId2" cstate="print"/>
          <a:stretch>
            <a:fillRect/>
          </a:stretch>
        </p:blipFill>
        <p:spPr>
          <a:xfrm>
            <a:off x="6444208" y="260648"/>
            <a:ext cx="2381250" cy="23812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139136" cy="941541"/>
          </a:xfrm>
        </p:spPr>
        <p:txBody>
          <a:bodyPr>
            <a:normAutofit/>
          </a:bodyPr>
          <a:lstStyle/>
          <a:p>
            <a:pPr algn="l"/>
            <a:r>
              <a:rPr kumimoji="1" lang="ja-JP" altLang="en-US" dirty="0" smtClean="0">
                <a:latin typeface="HG創英角ﾎﾟｯﾌﾟ体" pitchFamily="49" charset="-128"/>
                <a:ea typeface="HG創英角ﾎﾟｯﾌﾟ体" pitchFamily="49" charset="-128"/>
              </a:rPr>
              <a:t>どんな支給がある？</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67544" y="1124744"/>
            <a:ext cx="8229600" cy="5400600"/>
          </a:xfrm>
        </p:spPr>
        <p:txBody>
          <a:bodyPr>
            <a:normAutofit/>
          </a:bodyPr>
          <a:lstStyle/>
          <a:p>
            <a:pPr marL="900113" indent="-900113">
              <a:buNone/>
            </a:pPr>
            <a:r>
              <a:rPr lang="ja-JP" altLang="en-US" sz="2800" b="1" dirty="0" smtClean="0"/>
              <a:t>・着後手当</a:t>
            </a:r>
            <a:endParaRPr lang="en-US" altLang="ja-JP" sz="2800" b="1" dirty="0" smtClean="0"/>
          </a:p>
          <a:p>
            <a:pPr marL="900113" indent="-900113">
              <a:buNone/>
            </a:pPr>
            <a:r>
              <a:rPr lang="ja-JP" altLang="en-US" sz="2800" b="1" dirty="0" smtClean="0"/>
              <a:t>　</a:t>
            </a:r>
            <a:r>
              <a:rPr lang="ja-JP" altLang="en-US" sz="2800" dirty="0" smtClean="0"/>
              <a:t>宿泊料・宿泊諸費</a:t>
            </a:r>
            <a:endParaRPr lang="en-US" altLang="ja-JP" sz="2800" dirty="0" smtClean="0"/>
          </a:p>
          <a:p>
            <a:pPr marL="900113" indent="-900113">
              <a:buNone/>
            </a:pPr>
            <a:r>
              <a:rPr lang="ja-JP" altLang="en-US" sz="2800" dirty="0" smtClean="0"/>
              <a:t>　住宅をかりた場合の、礼金及び仲介手数料</a:t>
            </a:r>
            <a:endParaRPr lang="en-US" altLang="ja-JP" sz="2800" dirty="0" smtClean="0"/>
          </a:p>
          <a:p>
            <a:pPr marL="900113" indent="-900113">
              <a:buNone/>
            </a:pPr>
            <a:r>
              <a:rPr lang="ja-JP" altLang="en-US" sz="2800" b="1" dirty="0" smtClean="0"/>
              <a:t>　　</a:t>
            </a:r>
            <a:r>
              <a:rPr lang="en-US" altLang="ja-JP" sz="2800" dirty="0" smtClean="0"/>
              <a:t>※</a:t>
            </a:r>
            <a:r>
              <a:rPr lang="ja-JP" altLang="en-US" sz="2800" dirty="0" smtClean="0"/>
              <a:t>後で詳しく説明</a:t>
            </a:r>
            <a:endParaRPr lang="en-US" altLang="ja-JP" sz="2800" dirty="0" smtClean="0"/>
          </a:p>
          <a:p>
            <a:pPr marL="900113" indent="-900113">
              <a:buNone/>
            </a:pPr>
            <a:r>
              <a:rPr lang="ja-JP" altLang="en-US" sz="2800" b="1" dirty="0" smtClean="0"/>
              <a:t>・扶養親族移転料</a:t>
            </a:r>
            <a:endParaRPr lang="en-US" altLang="ja-JP" sz="2800" b="1" dirty="0" smtClean="0"/>
          </a:p>
          <a:p>
            <a:pPr marL="900113" indent="-900113">
              <a:buNone/>
            </a:pPr>
            <a:endParaRPr lang="en-US" altLang="ja-JP" sz="2800" b="1"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139136" cy="941541"/>
          </a:xfrm>
        </p:spPr>
        <p:txBody>
          <a:bodyPr>
            <a:normAutofit/>
          </a:bodyPr>
          <a:lstStyle/>
          <a:p>
            <a:pPr algn="l"/>
            <a:r>
              <a:rPr kumimoji="1" lang="ja-JP" altLang="en-US" dirty="0" smtClean="0">
                <a:latin typeface="HG創英角ﾎﾟｯﾌﾟ体" pitchFamily="49" charset="-128"/>
                <a:ea typeface="HG創英角ﾎﾟｯﾌﾟ体" pitchFamily="49" charset="-128"/>
              </a:rPr>
              <a:t>どんな支給がある？</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67544" y="1124744"/>
            <a:ext cx="8229600" cy="5400600"/>
          </a:xfrm>
        </p:spPr>
        <p:txBody>
          <a:bodyPr>
            <a:normAutofit lnSpcReduction="10000"/>
          </a:bodyPr>
          <a:lstStyle/>
          <a:p>
            <a:pPr marL="900113" indent="-900113">
              <a:buNone/>
            </a:pPr>
            <a:r>
              <a:rPr lang="ja-JP" altLang="en-US" sz="2800" b="1" dirty="0" smtClean="0"/>
              <a:t>・移転料（家財の運搬等に係る経費）</a:t>
            </a:r>
            <a:endParaRPr lang="en-US" altLang="ja-JP" sz="2800" b="1" dirty="0" smtClean="0"/>
          </a:p>
          <a:p>
            <a:pPr marL="900113" indent="-900113">
              <a:buNone/>
            </a:pPr>
            <a:r>
              <a:rPr lang="ja-JP" altLang="en-US" sz="2800" dirty="0" smtClean="0"/>
              <a:t>　　１　引越業者に依頼した場合</a:t>
            </a:r>
            <a:endParaRPr lang="en-US" altLang="ja-JP" sz="2800" dirty="0" smtClean="0"/>
          </a:p>
          <a:p>
            <a:pPr marL="982663" indent="-982663">
              <a:buNone/>
            </a:pPr>
            <a:r>
              <a:rPr lang="ja-JP" altLang="en-US" sz="2800" dirty="0" smtClean="0"/>
              <a:t>　　　　 引越業者、宅配業者に支払った料金（有料道路料金等を含む）</a:t>
            </a:r>
            <a:endParaRPr lang="en-US" altLang="ja-JP" sz="2800" dirty="0" smtClean="0"/>
          </a:p>
          <a:p>
            <a:pPr marL="900113" indent="-900113">
              <a:buNone/>
            </a:pPr>
            <a:endParaRPr lang="ja-JP" altLang="ja-JP" sz="2800" dirty="0" smtClean="0"/>
          </a:p>
          <a:p>
            <a:pPr marL="900113" indent="-900113">
              <a:buNone/>
            </a:pPr>
            <a:r>
              <a:rPr lang="ja-JP" altLang="en-US" dirty="0" smtClean="0"/>
              <a:t>　　</a:t>
            </a:r>
            <a:r>
              <a:rPr lang="ja-JP" altLang="en-US" sz="2800" dirty="0" smtClean="0"/>
              <a:t>２　レンタカーを利用した場合</a:t>
            </a:r>
            <a:endParaRPr lang="en-US" altLang="ja-JP" sz="2800" dirty="0" smtClean="0"/>
          </a:p>
          <a:p>
            <a:pPr marL="900113" indent="-900113">
              <a:buNone/>
            </a:pPr>
            <a:r>
              <a:rPr lang="ja-JP" altLang="en-US" sz="2800" dirty="0" smtClean="0"/>
              <a:t>　　　　 レンタカー業者に支払った料金、ガソリン代、有料道路の料金</a:t>
            </a:r>
            <a:endParaRPr lang="en-US" altLang="ja-JP" sz="2800" dirty="0" smtClean="0"/>
          </a:p>
          <a:p>
            <a:pPr marL="900113" indent="-900113">
              <a:buNone/>
            </a:pPr>
            <a:endParaRPr lang="en-US" altLang="ja-JP" sz="2800" dirty="0" smtClean="0"/>
          </a:p>
          <a:p>
            <a:pPr marL="900113" indent="-900113">
              <a:buNone/>
            </a:pPr>
            <a:r>
              <a:rPr lang="ja-JP" altLang="en-US" sz="2800" dirty="0" smtClean="0"/>
              <a:t>　　 ３　職員が自家用車を運転して運んだ場合</a:t>
            </a:r>
            <a:endParaRPr lang="en-US" altLang="ja-JP" sz="2800" dirty="0" smtClean="0"/>
          </a:p>
          <a:p>
            <a:pPr marL="900113" indent="-900113">
              <a:buNone/>
            </a:pPr>
            <a:r>
              <a:rPr lang="ja-JP" altLang="en-US" sz="2800" dirty="0" smtClean="0"/>
              <a:t>　　　　  フェリーの航送料</a:t>
            </a:r>
            <a:endParaRPr lang="en-US" altLang="ja-JP"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ja-JP" kern="100" dirty="0" smtClean="0">
                <a:ea typeface="HG丸ｺﾞｼｯｸM-PRO"/>
                <a:cs typeface="Times New Roman"/>
              </a:rPr>
              <a:t>旅費の流れ</a:t>
            </a:r>
            <a:endParaRPr kumimoji="1" lang="ja-JP" altLang="en-US" dirty="0"/>
          </a:p>
        </p:txBody>
      </p:sp>
      <p:pic>
        <p:nvPicPr>
          <p:cNvPr id="2053" name="Picture 5"/>
          <p:cNvPicPr>
            <a:picLocks noChangeAspect="1" noChangeArrowheads="1"/>
          </p:cNvPicPr>
          <p:nvPr/>
        </p:nvPicPr>
        <p:blipFill>
          <a:blip r:embed="rId3" cstate="print"/>
          <a:srcRect r="12653"/>
          <a:stretch>
            <a:fillRect/>
          </a:stretch>
        </p:blipFill>
        <p:spPr bwMode="auto">
          <a:xfrm>
            <a:off x="330200" y="1677988"/>
            <a:ext cx="8346256" cy="3948002"/>
          </a:xfrm>
          <a:prstGeom prst="rect">
            <a:avLst/>
          </a:prstGeom>
          <a:noFill/>
          <a:ln w="9525">
            <a:solidFill>
              <a:schemeClr val="tx1"/>
            </a:solidFill>
            <a:prstDash val="sysDash"/>
            <a:round/>
            <a:headEnd/>
            <a:tailEnd/>
          </a:ln>
          <a:effectLst/>
        </p:spPr>
      </p:pic>
      <p:sp>
        <p:nvSpPr>
          <p:cNvPr id="5" name="星 4 4"/>
          <p:cNvSpPr/>
          <p:nvPr/>
        </p:nvSpPr>
        <p:spPr>
          <a:xfrm>
            <a:off x="1259632" y="2348880"/>
            <a:ext cx="72008"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星 4 5">
            <a:hlinkClick r:id="rId4" action="ppaction://hlinksldjump"/>
          </p:cNvPr>
          <p:cNvSpPr/>
          <p:nvPr/>
        </p:nvSpPr>
        <p:spPr>
          <a:xfrm flipH="1">
            <a:off x="1979712" y="2348880"/>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星 4 6">
            <a:hlinkClick r:id="rId5" action="ppaction://hlinksldjump"/>
          </p:cNvPr>
          <p:cNvSpPr/>
          <p:nvPr/>
        </p:nvSpPr>
        <p:spPr>
          <a:xfrm flipH="1">
            <a:off x="2555776" y="2348880"/>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星 4 7">
            <a:hlinkClick r:id="rId6" action="ppaction://hlinksldjump"/>
          </p:cNvPr>
          <p:cNvSpPr/>
          <p:nvPr/>
        </p:nvSpPr>
        <p:spPr>
          <a:xfrm flipH="1">
            <a:off x="2987824" y="2348880"/>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星 4 8">
            <a:hlinkClick r:id="rId7" action="ppaction://hlinksldjump"/>
          </p:cNvPr>
          <p:cNvSpPr/>
          <p:nvPr/>
        </p:nvSpPr>
        <p:spPr>
          <a:xfrm flipH="1">
            <a:off x="6444208" y="2348880"/>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星 4 10">
            <a:hlinkClick r:id="rId8" action="ppaction://hlinksldjump"/>
          </p:cNvPr>
          <p:cNvSpPr/>
          <p:nvPr/>
        </p:nvSpPr>
        <p:spPr>
          <a:xfrm flipH="1">
            <a:off x="8172400" y="2348880"/>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動作設定ボタン : ドキュメント 14">
            <a:hlinkClick r:id="" action="ppaction://noaction" highlightClick="1"/>
          </p:cNvPr>
          <p:cNvSpPr/>
          <p:nvPr/>
        </p:nvSpPr>
        <p:spPr>
          <a:xfrm>
            <a:off x="7668344" y="4797152"/>
            <a:ext cx="288032" cy="360040"/>
          </a:xfrm>
          <a:prstGeom prst="actionButtonDocument">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星 4 16">
            <a:hlinkClick r:id="rId4" action="ppaction://hlinksldjump"/>
          </p:cNvPr>
          <p:cNvSpPr/>
          <p:nvPr/>
        </p:nvSpPr>
        <p:spPr>
          <a:xfrm flipH="1">
            <a:off x="4716016" y="2420888"/>
            <a:ext cx="144016" cy="72008"/>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ストライプ矢印 17">
            <a:hlinkClick r:id="rId9" action="ppaction://hlinksldjump"/>
          </p:cNvPr>
          <p:cNvSpPr/>
          <p:nvPr/>
        </p:nvSpPr>
        <p:spPr>
          <a:xfrm>
            <a:off x="8244408" y="5805264"/>
            <a:ext cx="288032" cy="216024"/>
          </a:xfrm>
          <a:prstGeom prst="stripedRightArrow">
            <a:avLst/>
          </a:prstGeom>
          <a:solidFill>
            <a:schemeClr val="accent6">
              <a:lumMod val="40000"/>
              <a:lumOff val="6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139136" cy="941541"/>
          </a:xfrm>
        </p:spPr>
        <p:txBody>
          <a:bodyPr>
            <a:normAutofit/>
          </a:bodyPr>
          <a:lstStyle/>
          <a:p>
            <a:pPr algn="l"/>
            <a:r>
              <a:rPr kumimoji="1" lang="ja-JP" altLang="en-US" dirty="0" smtClean="0">
                <a:latin typeface="HG創英角ﾎﾟｯﾌﾟ体" pitchFamily="49" charset="-128"/>
                <a:ea typeface="HG創英角ﾎﾟｯﾌﾟ体" pitchFamily="49" charset="-128"/>
              </a:rPr>
              <a:t>どんな支給がある？</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67544" y="1124744"/>
            <a:ext cx="8229600" cy="5400600"/>
          </a:xfrm>
        </p:spPr>
        <p:txBody>
          <a:bodyPr>
            <a:normAutofit fontScale="92500" lnSpcReduction="10000"/>
          </a:bodyPr>
          <a:lstStyle/>
          <a:p>
            <a:pPr marL="900113" indent="-900113">
              <a:buNone/>
            </a:pPr>
            <a:r>
              <a:rPr lang="ja-JP" altLang="en-US" sz="2800" b="1" dirty="0" smtClean="0"/>
              <a:t>・移転料（家財の運搬等に係る経費）</a:t>
            </a:r>
            <a:endParaRPr lang="en-US" altLang="ja-JP" sz="2800" b="1" dirty="0" smtClean="0"/>
          </a:p>
          <a:p>
            <a:pPr marL="900113" indent="-900113">
              <a:buNone/>
            </a:pPr>
            <a:r>
              <a:rPr lang="ja-JP" altLang="en-US" sz="2800" dirty="0" smtClean="0"/>
              <a:t>　　移転料の上限額（抜粋）</a:t>
            </a:r>
            <a:endParaRPr lang="en-US" altLang="ja-JP" sz="2800" dirty="0" smtClean="0"/>
          </a:p>
          <a:p>
            <a:pPr marL="900113" indent="-900113">
              <a:buNone/>
            </a:pPr>
            <a:r>
              <a:rPr lang="ja-JP" altLang="en-US" sz="2800" dirty="0" smtClean="0"/>
              <a:t>　　陸路　　８　～　　　５０㎞　１６０，５００円</a:t>
            </a:r>
            <a:endParaRPr lang="en-US" altLang="ja-JP" sz="2800" dirty="0" smtClean="0"/>
          </a:p>
          <a:p>
            <a:pPr marL="900113" indent="-900113">
              <a:buNone/>
            </a:pPr>
            <a:r>
              <a:rPr lang="ja-JP" altLang="en-US" sz="2800" dirty="0" smtClean="0"/>
              <a:t>　　　　　　５０　～　　１００㎞　１８４，５００円</a:t>
            </a:r>
            <a:endParaRPr lang="en-US" altLang="ja-JP" sz="2800" dirty="0" smtClean="0"/>
          </a:p>
          <a:p>
            <a:pPr marL="900113" indent="-900113">
              <a:buNone/>
            </a:pPr>
            <a:r>
              <a:rPr lang="ja-JP" altLang="en-US" sz="2800" dirty="0" smtClean="0"/>
              <a:t>　　　　　１００　～　　３００㎞　２２８，０００円</a:t>
            </a:r>
            <a:endParaRPr lang="en-US" altLang="ja-JP" sz="2800" dirty="0" smtClean="0"/>
          </a:p>
          <a:p>
            <a:pPr marL="900113" indent="-900113">
              <a:buNone/>
            </a:pPr>
            <a:r>
              <a:rPr lang="ja-JP" altLang="en-US" sz="2800" dirty="0" smtClean="0"/>
              <a:t>　　　　　３００　～　　５００㎞　３７４，０００円</a:t>
            </a:r>
            <a:endParaRPr lang="en-US" altLang="ja-JP" sz="2800" dirty="0" smtClean="0"/>
          </a:p>
          <a:p>
            <a:pPr marL="900113" indent="-900113">
              <a:buNone/>
            </a:pPr>
            <a:r>
              <a:rPr lang="ja-JP" altLang="en-US" sz="2800" dirty="0" smtClean="0"/>
              <a:t>　　　　　５００　～１，０００㎞　４９６，０００円</a:t>
            </a:r>
            <a:endParaRPr lang="en-US" altLang="ja-JP" sz="2800" dirty="0" smtClean="0"/>
          </a:p>
          <a:p>
            <a:pPr marL="900113" indent="-900113">
              <a:buNone/>
            </a:pPr>
            <a:r>
              <a:rPr lang="ja-JP" altLang="en-US" sz="2800" dirty="0" smtClean="0"/>
              <a:t>　　</a:t>
            </a:r>
            <a:r>
              <a:rPr lang="en-US" altLang="ja-JP" sz="2800" dirty="0" smtClean="0"/>
              <a:t>※</a:t>
            </a:r>
            <a:r>
              <a:rPr lang="ja-JP" altLang="en-US" sz="2800" dirty="0" smtClean="0"/>
              <a:t>新旧住居地間の距離区分による</a:t>
            </a:r>
            <a:endParaRPr lang="en-US" altLang="ja-JP" sz="2800" dirty="0" smtClean="0"/>
          </a:p>
          <a:p>
            <a:pPr marL="900113" indent="-900113">
              <a:buNone/>
            </a:pPr>
            <a:r>
              <a:rPr lang="ja-JP" altLang="en-US" sz="2800" dirty="0" smtClean="0"/>
              <a:t>　　</a:t>
            </a:r>
            <a:r>
              <a:rPr lang="en-US" altLang="ja-JP" sz="2800" dirty="0" smtClean="0"/>
              <a:t>※</a:t>
            </a:r>
            <a:r>
              <a:rPr lang="ja-JP" altLang="en-US" sz="2800" dirty="0" smtClean="0"/>
              <a:t>扶養親族の移転を伴わない場合の上限額は、２分の１した額</a:t>
            </a:r>
            <a:endParaRPr lang="en-US" altLang="ja-JP" sz="2800" dirty="0" smtClean="0"/>
          </a:p>
          <a:p>
            <a:pPr marL="900113" indent="-900113">
              <a:buNone/>
            </a:pPr>
            <a:r>
              <a:rPr lang="ja-JP" altLang="en-US" sz="2800" dirty="0" smtClean="0"/>
              <a:t>　　</a:t>
            </a:r>
            <a:r>
              <a:rPr lang="en-US" altLang="ja-JP" sz="2800" dirty="0" smtClean="0"/>
              <a:t>※</a:t>
            </a:r>
            <a:r>
              <a:rPr lang="ja-JP" altLang="en-US" sz="2800" dirty="0" smtClean="0"/>
              <a:t>夫婦とも県職員の場合は、１つの引越として上限額を適用　</a:t>
            </a:r>
            <a:endParaRPr lang="en-US" altLang="ja-JP" sz="28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pPr algn="l"/>
            <a:r>
              <a:rPr kumimoji="1" lang="ja-JP" altLang="en-US" sz="3200" dirty="0" smtClean="0"/>
              <a:t>詳細は・・・</a:t>
            </a:r>
            <a:endParaRPr kumimoji="1" lang="ja-JP" altLang="en-US" sz="3200" dirty="0"/>
          </a:p>
        </p:txBody>
      </p:sp>
      <p:pic>
        <p:nvPicPr>
          <p:cNvPr id="1026" name="Picture 2"/>
          <p:cNvPicPr>
            <a:picLocks noChangeAspect="1" noChangeArrowheads="1"/>
          </p:cNvPicPr>
          <p:nvPr/>
        </p:nvPicPr>
        <p:blipFill>
          <a:blip r:embed="rId2" cstate="print"/>
          <a:srcRect t="13816" r="25000" b="6806"/>
          <a:stretch>
            <a:fillRect/>
          </a:stretch>
        </p:blipFill>
        <p:spPr bwMode="auto">
          <a:xfrm>
            <a:off x="395536" y="1052736"/>
            <a:ext cx="8316416" cy="5501233"/>
          </a:xfrm>
          <a:prstGeom prst="rect">
            <a:avLst/>
          </a:prstGeom>
          <a:noFill/>
          <a:ln w="9525">
            <a:noFill/>
            <a:miter lim="800000"/>
            <a:headEnd/>
            <a:tailEnd/>
          </a:ln>
        </p:spPr>
      </p:pic>
      <p:pic>
        <p:nvPicPr>
          <p:cNvPr id="7" name="図 6" descr="mc_01.jpg"/>
          <p:cNvPicPr>
            <a:picLocks noChangeAspect="1"/>
          </p:cNvPicPr>
          <p:nvPr/>
        </p:nvPicPr>
        <p:blipFill>
          <a:blip r:embed="rId3" cstate="print"/>
          <a:stretch>
            <a:fillRect/>
          </a:stretch>
        </p:blipFill>
        <p:spPr>
          <a:xfrm rot="19127175">
            <a:off x="1983446" y="5446474"/>
            <a:ext cx="964652" cy="1248374"/>
          </a:xfrm>
          <a:prstGeom prst="rect">
            <a:avLst/>
          </a:prstGeom>
        </p:spPr>
      </p:pic>
      <p:sp>
        <p:nvSpPr>
          <p:cNvPr id="8" name="正方形/長方形 7"/>
          <p:cNvSpPr/>
          <p:nvPr/>
        </p:nvSpPr>
        <p:spPr>
          <a:xfrm>
            <a:off x="467544" y="5517232"/>
            <a:ext cx="1440160" cy="576064"/>
          </a:xfrm>
          <a:prstGeom prst="rect">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pPr algn="l"/>
            <a:r>
              <a:rPr kumimoji="1" lang="ja-JP" altLang="en-US" sz="3200" dirty="0" smtClean="0"/>
              <a:t>詳細は・・・</a:t>
            </a:r>
            <a:endParaRPr kumimoji="1" lang="ja-JP" altLang="en-US" sz="3200" dirty="0"/>
          </a:p>
        </p:txBody>
      </p:sp>
      <p:pic>
        <p:nvPicPr>
          <p:cNvPr id="2050" name="Picture 2"/>
          <p:cNvPicPr>
            <a:picLocks noChangeAspect="1" noChangeArrowheads="1"/>
          </p:cNvPicPr>
          <p:nvPr/>
        </p:nvPicPr>
        <p:blipFill>
          <a:blip r:embed="rId2" cstate="print"/>
          <a:srcRect t="13815" r="27063" b="4916"/>
          <a:stretch>
            <a:fillRect/>
          </a:stretch>
        </p:blipFill>
        <p:spPr bwMode="auto">
          <a:xfrm>
            <a:off x="467544" y="980728"/>
            <a:ext cx="8064896" cy="5616361"/>
          </a:xfrm>
          <a:prstGeom prst="rect">
            <a:avLst/>
          </a:prstGeom>
          <a:noFill/>
          <a:ln w="9525">
            <a:noFill/>
            <a:miter lim="800000"/>
            <a:headEnd/>
            <a:tailEnd/>
          </a:ln>
        </p:spPr>
      </p:pic>
      <p:sp>
        <p:nvSpPr>
          <p:cNvPr id="6" name="正方形/長方形 5"/>
          <p:cNvSpPr/>
          <p:nvPr/>
        </p:nvSpPr>
        <p:spPr>
          <a:xfrm>
            <a:off x="2267744" y="2780928"/>
            <a:ext cx="6120680" cy="864096"/>
          </a:xfrm>
          <a:prstGeom prst="rect">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mc_01.jpg"/>
          <p:cNvPicPr>
            <a:picLocks noChangeAspect="1"/>
          </p:cNvPicPr>
          <p:nvPr/>
        </p:nvPicPr>
        <p:blipFill>
          <a:blip r:embed="rId3" cstate="print"/>
          <a:stretch>
            <a:fillRect/>
          </a:stretch>
        </p:blipFill>
        <p:spPr>
          <a:xfrm rot="19127175">
            <a:off x="6231917" y="3160105"/>
            <a:ext cx="964652" cy="1248374"/>
          </a:xfrm>
          <a:prstGeom prst="rect">
            <a:avLst/>
          </a:prstGeom>
        </p:spPr>
      </p:pic>
      <p:sp>
        <p:nvSpPr>
          <p:cNvPr id="7" name="角丸四角形吹き出し 6"/>
          <p:cNvSpPr/>
          <p:nvPr/>
        </p:nvSpPr>
        <p:spPr>
          <a:xfrm>
            <a:off x="971600" y="4725144"/>
            <a:ext cx="7344816" cy="1368152"/>
          </a:xfrm>
          <a:prstGeom prst="wedgeRoundRectCallout">
            <a:avLst>
              <a:gd name="adj1" fmla="val -13398"/>
              <a:gd name="adj2" fmla="val -124039"/>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HG創英角ﾎﾟｯﾌﾟ体" pitchFamily="49" charset="-128"/>
                <a:ea typeface="HG創英角ﾎﾟｯﾌﾟ体" pitchFamily="49" charset="-128"/>
              </a:rPr>
              <a:t>平成</a:t>
            </a:r>
            <a:r>
              <a:rPr kumimoji="1" lang="en-US" altLang="ja-JP" dirty="0" smtClean="0">
                <a:solidFill>
                  <a:schemeClr val="tx1"/>
                </a:solidFill>
                <a:latin typeface="HG創英角ﾎﾟｯﾌﾟ体" pitchFamily="49" charset="-128"/>
                <a:ea typeface="HG創英角ﾎﾟｯﾌﾟ体" pitchFamily="49" charset="-128"/>
              </a:rPr>
              <a:t>27</a:t>
            </a:r>
            <a:r>
              <a:rPr kumimoji="1" lang="ja-JP" altLang="en-US" dirty="0" smtClean="0">
                <a:solidFill>
                  <a:schemeClr val="tx1"/>
                </a:solidFill>
                <a:latin typeface="HG創英角ﾎﾟｯﾌﾟ体" pitchFamily="49" charset="-128"/>
                <a:ea typeface="HG創英角ﾎﾟｯﾌﾟ体" pitchFamily="49" charset="-128"/>
              </a:rPr>
              <a:t>年３月</a:t>
            </a:r>
            <a:r>
              <a:rPr kumimoji="1" lang="en-US" altLang="ja-JP" dirty="0" smtClean="0">
                <a:solidFill>
                  <a:schemeClr val="tx1"/>
                </a:solidFill>
                <a:latin typeface="HG創英角ﾎﾟｯﾌﾟ体" pitchFamily="49" charset="-128"/>
                <a:ea typeface="HG創英角ﾎﾟｯﾌﾟ体" pitchFamily="49" charset="-128"/>
              </a:rPr>
              <a:t>11</a:t>
            </a:r>
            <a:r>
              <a:rPr kumimoji="1" lang="ja-JP" altLang="en-US" dirty="0" smtClean="0">
                <a:solidFill>
                  <a:schemeClr val="tx1"/>
                </a:solidFill>
                <a:latin typeface="HG創英角ﾎﾟｯﾌﾟ体" pitchFamily="49" charset="-128"/>
                <a:ea typeface="HG創英角ﾎﾟｯﾌﾟ体" pitchFamily="49" charset="-128"/>
              </a:rPr>
              <a:t>日付　会計管理局総務事務センター課長</a:t>
            </a:r>
            <a:endParaRPr kumimoji="1" lang="en-US" altLang="ja-JP" dirty="0" smtClean="0">
              <a:solidFill>
                <a:schemeClr val="tx1"/>
              </a:solidFill>
              <a:latin typeface="HG創英角ﾎﾟｯﾌﾟ体" pitchFamily="49" charset="-128"/>
              <a:ea typeface="HG創英角ﾎﾟｯﾌﾟ体" pitchFamily="49" charset="-128"/>
            </a:endParaRPr>
          </a:p>
          <a:p>
            <a:pPr algn="ctr"/>
            <a:r>
              <a:rPr lang="ja-JP" altLang="en-US" dirty="0" smtClean="0">
                <a:solidFill>
                  <a:schemeClr val="tx1"/>
                </a:solidFill>
                <a:latin typeface="HG創英角ﾎﾟｯﾌﾟ体" pitchFamily="49" charset="-128"/>
                <a:ea typeface="HG創英角ﾎﾟｯﾌﾟ体" pitchFamily="49" charset="-128"/>
              </a:rPr>
              <a:t>住居移転報告書（赴任旅費）の支給要件等について（通知）</a:t>
            </a:r>
            <a:endParaRPr kumimoji="1" lang="ja-JP" altLang="en-US" dirty="0">
              <a:solidFill>
                <a:schemeClr val="tx1"/>
              </a:solidFill>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l="2953" t="15705" r="2257" b="10000"/>
          <a:stretch>
            <a:fillRect/>
          </a:stretch>
        </p:blipFill>
        <p:spPr bwMode="auto">
          <a:xfrm>
            <a:off x="611560" y="1340768"/>
            <a:ext cx="8175870" cy="4464496"/>
          </a:xfrm>
          <a:prstGeom prst="rect">
            <a:avLst/>
          </a:prstGeom>
          <a:noFill/>
          <a:ln w="9525">
            <a:noFill/>
            <a:miter lim="800000"/>
            <a:headEnd/>
            <a:tailEnd/>
          </a:ln>
        </p:spPr>
      </p:pic>
      <p:sp>
        <p:nvSpPr>
          <p:cNvPr id="5" name="角丸四角形吹き出し 4"/>
          <p:cNvSpPr/>
          <p:nvPr/>
        </p:nvSpPr>
        <p:spPr>
          <a:xfrm>
            <a:off x="323528" y="188640"/>
            <a:ext cx="8388424" cy="1080120"/>
          </a:xfrm>
          <a:prstGeom prst="wedgeRoundRectCallout">
            <a:avLst>
              <a:gd name="adj1" fmla="val -15139"/>
              <a:gd name="adj2" fmla="val 85244"/>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HG創英角ﾎﾟｯﾌﾟ体" pitchFamily="49" charset="-128"/>
                <a:ea typeface="HG創英角ﾎﾟｯﾌﾟ体" pitchFamily="49" charset="-128"/>
              </a:rPr>
              <a:t>提出が必要な書類や、</a:t>
            </a:r>
            <a:r>
              <a:rPr lang="ja-JP" altLang="en-US" dirty="0" smtClean="0">
                <a:solidFill>
                  <a:schemeClr val="tx1"/>
                </a:solidFill>
                <a:latin typeface="HG創英角ﾎﾟｯﾌﾟ体" pitchFamily="49" charset="-128"/>
                <a:ea typeface="HG創英角ﾎﾟｯﾌﾟ体" pitchFamily="49" charset="-128"/>
              </a:rPr>
              <a:t>その他注意すべき点等、この一覧で確認できます。</a:t>
            </a:r>
            <a:endParaRPr kumimoji="1" lang="ja-JP" altLang="en-US" dirty="0">
              <a:solidFill>
                <a:schemeClr val="tx1"/>
              </a:solidFill>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ja-JP" altLang="en-US" dirty="0" smtClean="0">
                <a:latin typeface="HG創英角ﾎﾟｯﾌﾟ体" pitchFamily="49" charset="-128"/>
                <a:ea typeface="HG創英角ﾎﾟｯﾌﾟ体" pitchFamily="49" charset="-128"/>
              </a:rPr>
              <a:t>注意すべきこと</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p:txBody>
          <a:bodyPr>
            <a:normAutofit lnSpcReduction="10000"/>
          </a:bodyPr>
          <a:lstStyle/>
          <a:p>
            <a:pPr>
              <a:buNone/>
            </a:pPr>
            <a:r>
              <a:rPr kumimoji="1" lang="ja-JP" altLang="en-US" dirty="0" smtClean="0"/>
              <a:t>・住民票の住所と日付</a:t>
            </a:r>
            <a:endParaRPr kumimoji="1" lang="en-US" altLang="ja-JP" dirty="0" smtClean="0"/>
          </a:p>
          <a:p>
            <a:pPr>
              <a:buNone/>
            </a:pPr>
            <a:r>
              <a:rPr lang="ja-JP" altLang="en-US" dirty="0" smtClean="0"/>
              <a:t>　発令日から</a:t>
            </a:r>
            <a:r>
              <a:rPr lang="en-US" altLang="ja-JP" dirty="0" smtClean="0"/>
              <a:t>1</a:t>
            </a:r>
            <a:r>
              <a:rPr lang="ja-JP" altLang="en-US" dirty="0" smtClean="0"/>
              <a:t>カ月以後の移転、又は、実際の住所と住民票の住所が違う場合、申立書が必要。</a:t>
            </a:r>
            <a:endParaRPr lang="en-US" altLang="ja-JP" dirty="0" smtClean="0"/>
          </a:p>
          <a:p>
            <a:pPr>
              <a:buNone/>
            </a:pPr>
            <a:endParaRPr kumimoji="1" lang="en-US" altLang="ja-JP" dirty="0" smtClean="0"/>
          </a:p>
          <a:p>
            <a:pPr>
              <a:buNone/>
            </a:pPr>
            <a:r>
              <a:rPr lang="ja-JP" altLang="en-US" dirty="0" smtClean="0"/>
              <a:t>・有料道路の領収</a:t>
            </a:r>
            <a:endParaRPr lang="en-US" altLang="ja-JP" dirty="0" smtClean="0"/>
          </a:p>
          <a:p>
            <a:pPr>
              <a:buNone/>
            </a:pPr>
            <a:r>
              <a:rPr kumimoji="1" lang="ja-JP" altLang="en-US" dirty="0" smtClean="0"/>
              <a:t>　職員の移転に伴うものなのか家財の運搬に関わるものなのか、その両方分実はあるのではないか？本人に確認が必要</a:t>
            </a:r>
            <a:endParaRPr kumimoji="1" lang="en-US" altLang="ja-JP" dirty="0" smtClean="0"/>
          </a:p>
          <a:p>
            <a:pPr>
              <a:buNone/>
            </a:pPr>
            <a:endParaRPr kumimoji="1" lang="ja-JP"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ja-JP" altLang="en-US" dirty="0" smtClean="0">
                <a:latin typeface="HG創英角ﾎﾟｯﾌﾟ体" pitchFamily="49" charset="-128"/>
                <a:ea typeface="HG創英角ﾎﾟｯﾌﾟ体" pitchFamily="49" charset="-128"/>
              </a:rPr>
              <a:t>注意すべきこと</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p:txBody>
          <a:bodyPr>
            <a:normAutofit lnSpcReduction="10000"/>
          </a:bodyPr>
          <a:lstStyle/>
          <a:p>
            <a:pPr>
              <a:buNone/>
            </a:pPr>
            <a:r>
              <a:rPr lang="ja-JP" altLang="en-US" dirty="0" smtClean="0"/>
              <a:t>・期限付講師・新規採用者</a:t>
            </a:r>
            <a:endParaRPr lang="en-US" altLang="ja-JP" dirty="0" smtClean="0"/>
          </a:p>
          <a:p>
            <a:pPr>
              <a:buNone/>
            </a:pPr>
            <a:r>
              <a:rPr lang="ja-JP" altLang="en-US" dirty="0" smtClean="0"/>
              <a:t>　期限付講師は対称になりません。</a:t>
            </a:r>
            <a:endParaRPr lang="en-US" altLang="ja-JP" dirty="0" smtClean="0"/>
          </a:p>
          <a:p>
            <a:pPr>
              <a:buNone/>
            </a:pPr>
            <a:r>
              <a:rPr lang="ja-JP" altLang="en-US" dirty="0" smtClean="0"/>
              <a:t>　新規採用者は対称になるので、忘れずに・・・</a:t>
            </a:r>
            <a:endParaRPr lang="en-US" altLang="ja-JP" dirty="0" smtClean="0"/>
          </a:p>
          <a:p>
            <a:pPr>
              <a:buNone/>
            </a:pPr>
            <a:r>
              <a:rPr lang="ja-JP" altLang="en-US" dirty="0" smtClean="0"/>
              <a:t>　航空券の半券もいるかも・・・</a:t>
            </a:r>
            <a:endParaRPr lang="en-US" altLang="ja-JP" dirty="0" smtClean="0"/>
          </a:p>
          <a:p>
            <a:pPr>
              <a:buNone/>
            </a:pPr>
            <a:endParaRPr kumimoji="1" lang="en-US" altLang="ja-JP" dirty="0" smtClean="0"/>
          </a:p>
          <a:p>
            <a:pPr>
              <a:buNone/>
            </a:pPr>
            <a:r>
              <a:rPr lang="ja-JP" altLang="en-US" dirty="0" smtClean="0"/>
              <a:t>・諸手当と赴任旅費</a:t>
            </a:r>
            <a:endParaRPr lang="en-US" altLang="ja-JP" dirty="0" smtClean="0"/>
          </a:p>
          <a:p>
            <a:pPr>
              <a:buNone/>
            </a:pPr>
            <a:r>
              <a:rPr kumimoji="1" lang="ja-JP" altLang="en-US" dirty="0" smtClean="0"/>
              <a:t>　通勤手当、住居手当、単身赴任手当等の事実発生日と、赴任旅費の移転日の整合性。</a:t>
            </a:r>
            <a:endParaRPr kumimoji="1" lang="ja-JP" altLang="en-US" dirty="0"/>
          </a:p>
        </p:txBody>
      </p:sp>
      <p:pic>
        <p:nvPicPr>
          <p:cNvPr id="5" name="図 4" descr="memoM.gif"/>
          <p:cNvPicPr>
            <a:picLocks noChangeAspect="1"/>
          </p:cNvPicPr>
          <p:nvPr/>
        </p:nvPicPr>
        <p:blipFill>
          <a:blip r:embed="rId2" cstate="print"/>
          <a:stretch>
            <a:fillRect/>
          </a:stretch>
        </p:blipFill>
        <p:spPr>
          <a:xfrm>
            <a:off x="6876256" y="4653136"/>
            <a:ext cx="2021210" cy="2021210"/>
          </a:xfrm>
          <a:prstGeom prst="rect">
            <a:avLst/>
          </a:prstGeom>
        </p:spPr>
      </p:pic>
      <p:sp>
        <p:nvSpPr>
          <p:cNvPr id="6" name="角丸四角形吹き出し 5"/>
          <p:cNvSpPr/>
          <p:nvPr/>
        </p:nvSpPr>
        <p:spPr>
          <a:xfrm>
            <a:off x="1331640" y="1340768"/>
            <a:ext cx="5544616" cy="2664296"/>
          </a:xfrm>
          <a:prstGeom prst="wedgeRoundRectCallout">
            <a:avLst>
              <a:gd name="adj1" fmla="val 50795"/>
              <a:gd name="adj2" fmla="val 6547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400" b="1" dirty="0" smtClean="0">
                <a:solidFill>
                  <a:schemeClr val="tx1"/>
                </a:solidFill>
                <a:latin typeface="HG創英角ﾎﾟｯﾌﾟ体" pitchFamily="49" charset="-128"/>
                <a:ea typeface="HG創英角ﾎﾟｯﾌﾟ体" pitchFamily="49" charset="-128"/>
              </a:rPr>
              <a:t>先生方も急に対応できないかもしれないので、事前にお知らせしてあげることが大切ですね！！</a:t>
            </a:r>
            <a:endParaRPr lang="en-US" altLang="ja-JP" sz="2400" b="1" dirty="0" smtClean="0">
              <a:solidFill>
                <a:schemeClr val="tx1"/>
              </a:solidFill>
              <a:latin typeface="HG創英角ﾎﾟｯﾌﾟ体" pitchFamily="49" charset="-128"/>
              <a:ea typeface="HG創英角ﾎﾟｯﾌﾟ体" pitchFamily="49" charset="-128"/>
            </a:endParaRPr>
          </a:p>
          <a:p>
            <a:r>
              <a:rPr kumimoji="1" lang="ja-JP" altLang="en-US" sz="2400" b="1" dirty="0" smtClean="0">
                <a:solidFill>
                  <a:schemeClr val="tx1"/>
                </a:solidFill>
                <a:latin typeface="HG創英角ﾎﾟｯﾌﾟ体" pitchFamily="49" charset="-128"/>
                <a:ea typeface="HG創英角ﾎﾟｯﾌﾟ体" pitchFamily="49" charset="-128"/>
              </a:rPr>
              <a:t>　今手元で見ている資料を渡して、連絡してあげるととても親切です。</a:t>
            </a:r>
            <a:endParaRPr kumimoji="1" lang="ja-JP" altLang="en-US" sz="2400" b="1" dirty="0">
              <a:solidFill>
                <a:schemeClr val="tx1"/>
              </a:solidFill>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kumimoji="1" lang="ja-JP" altLang="en-US" dirty="0" smtClean="0">
                <a:latin typeface="HG創英角ﾎﾟｯﾌﾟ体" pitchFamily="49" charset="-128"/>
                <a:ea typeface="HG創英角ﾎﾟｯﾌﾟ体" pitchFamily="49" charset="-128"/>
              </a:rPr>
              <a:t>入力方法</a:t>
            </a:r>
            <a:endParaRPr kumimoji="1" lang="ja-JP" altLang="en-US" dirty="0">
              <a:latin typeface="HG創英角ﾎﾟｯﾌﾟ体" pitchFamily="49" charset="-128"/>
              <a:ea typeface="HG創英角ﾎﾟｯﾌﾟ体" pitchFamily="49" charset="-128"/>
            </a:endParaRPr>
          </a:p>
        </p:txBody>
      </p:sp>
      <p:pic>
        <p:nvPicPr>
          <p:cNvPr id="4098" name="Picture 2"/>
          <p:cNvPicPr>
            <a:picLocks noChangeAspect="1" noChangeArrowheads="1"/>
          </p:cNvPicPr>
          <p:nvPr/>
        </p:nvPicPr>
        <p:blipFill>
          <a:blip r:embed="rId2" cstate="print"/>
          <a:srcRect t="14760" r="25000" b="3971"/>
          <a:stretch>
            <a:fillRect/>
          </a:stretch>
        </p:blipFill>
        <p:spPr bwMode="auto">
          <a:xfrm>
            <a:off x="0" y="1556792"/>
            <a:ext cx="9144000" cy="6021288"/>
          </a:xfrm>
          <a:prstGeom prst="rect">
            <a:avLst/>
          </a:prstGeom>
          <a:noFill/>
          <a:ln w="9525">
            <a:noFill/>
            <a:miter lim="800000"/>
            <a:headEnd/>
            <a:tailEnd/>
          </a:ln>
        </p:spPr>
      </p:pic>
      <p:pic>
        <p:nvPicPr>
          <p:cNvPr id="5" name="コンテンツ プレースホルダ 4" descr="mc_01.jpg"/>
          <p:cNvPicPr>
            <a:picLocks noGrp="1" noChangeAspect="1"/>
          </p:cNvPicPr>
          <p:nvPr>
            <p:ph idx="1"/>
          </p:nvPr>
        </p:nvPicPr>
        <p:blipFill>
          <a:blip r:embed="rId3" cstate="print"/>
          <a:stretch>
            <a:fillRect/>
          </a:stretch>
        </p:blipFill>
        <p:spPr>
          <a:xfrm rot="19898793">
            <a:off x="6432556" y="4975769"/>
            <a:ext cx="1117539" cy="1446227"/>
          </a:xfrm>
        </p:spPr>
      </p:pic>
      <p:sp>
        <p:nvSpPr>
          <p:cNvPr id="6" name="正方形/長方形 5"/>
          <p:cNvSpPr/>
          <p:nvPr/>
        </p:nvSpPr>
        <p:spPr>
          <a:xfrm>
            <a:off x="3563888" y="4725144"/>
            <a:ext cx="3240360" cy="28803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endParaRPr kumimoji="1" lang="ja-JP" altLang="en-US"/>
          </a:p>
        </p:txBody>
      </p:sp>
      <p:sp>
        <p:nvSpPr>
          <p:cNvPr id="3" name="サブタイトル 2"/>
          <p:cNvSpPr>
            <a:spLocks noGrp="1"/>
          </p:cNvSpPr>
          <p:nvPr>
            <p:ph type="subTitle" idx="1"/>
          </p:nvPr>
        </p:nvSpPr>
        <p:spPr/>
        <p:txBody>
          <a:bodyPr/>
          <a:lstStyle/>
          <a:p>
            <a:endParaRPr kumimoji="1" lang="ja-JP" altLang="en-US"/>
          </a:p>
        </p:txBody>
      </p:sp>
      <p:pic>
        <p:nvPicPr>
          <p:cNvPr id="1026" name="Picture 2"/>
          <p:cNvPicPr>
            <a:picLocks noChangeAspect="1" noChangeArrowheads="1"/>
          </p:cNvPicPr>
          <p:nvPr/>
        </p:nvPicPr>
        <p:blipFill>
          <a:blip r:embed="rId2" cstate="print"/>
          <a:srcRect/>
          <a:stretch>
            <a:fillRect/>
          </a:stretch>
        </p:blipFill>
        <p:spPr bwMode="auto">
          <a:xfrm>
            <a:off x="0" y="0"/>
            <a:ext cx="12192000" cy="7620000"/>
          </a:xfrm>
          <a:prstGeom prst="rect">
            <a:avLst/>
          </a:prstGeom>
          <a:noFill/>
          <a:ln w="9525">
            <a:noFill/>
            <a:miter lim="800000"/>
            <a:headEnd/>
            <a:tailEnd/>
          </a:ln>
        </p:spPr>
      </p:pic>
      <p:pic>
        <p:nvPicPr>
          <p:cNvPr id="5" name="図 4" descr="mc_01.jpg"/>
          <p:cNvPicPr>
            <a:picLocks noChangeAspect="1"/>
          </p:cNvPicPr>
          <p:nvPr/>
        </p:nvPicPr>
        <p:blipFill>
          <a:blip r:embed="rId3" cstate="print"/>
          <a:stretch>
            <a:fillRect/>
          </a:stretch>
        </p:blipFill>
        <p:spPr>
          <a:xfrm rot="20435384">
            <a:off x="3366840" y="3375908"/>
            <a:ext cx="1259248" cy="162961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5122" name="Picture 2"/>
          <p:cNvPicPr>
            <a:picLocks noChangeAspect="1" noChangeArrowheads="1"/>
          </p:cNvPicPr>
          <p:nvPr/>
        </p:nvPicPr>
        <p:blipFill>
          <a:blip r:embed="rId2" cstate="print"/>
          <a:srcRect/>
          <a:stretch>
            <a:fillRect/>
          </a:stretch>
        </p:blipFill>
        <p:spPr bwMode="auto">
          <a:xfrm>
            <a:off x="0" y="0"/>
            <a:ext cx="12192000" cy="762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2050" name="Picture 2"/>
          <p:cNvPicPr>
            <a:picLocks noChangeAspect="1" noChangeArrowheads="1"/>
          </p:cNvPicPr>
          <p:nvPr/>
        </p:nvPicPr>
        <p:blipFill>
          <a:blip r:embed="rId2" cstate="print"/>
          <a:srcRect/>
          <a:stretch>
            <a:fillRect/>
          </a:stretch>
        </p:blipFill>
        <p:spPr bwMode="auto">
          <a:xfrm>
            <a:off x="0" y="0"/>
            <a:ext cx="12192000" cy="762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43608" y="332656"/>
            <a:ext cx="6696744" cy="994122"/>
          </a:xfrm>
        </p:spPr>
        <p:txBody>
          <a:bodyPr>
            <a:normAutofit/>
          </a:bodyPr>
          <a:lstStyle/>
          <a:p>
            <a:r>
              <a:rPr lang="ja-JP" altLang="ja-JP" b="1" i="1" dirty="0" smtClean="0">
                <a:effectLst>
                  <a:outerShdw blurRad="50800" dist="38100" algn="tr" rotWithShape="0">
                    <a:prstClr val="black">
                      <a:alpha val="40000"/>
                    </a:prstClr>
                  </a:outerShdw>
                </a:effectLst>
              </a:rPr>
              <a:t>宮古のたより</a:t>
            </a:r>
            <a:r>
              <a:rPr lang="en-US" altLang="ja-JP" b="1" i="1" dirty="0" smtClean="0">
                <a:effectLst>
                  <a:outerShdw blurRad="50800" dist="38100" algn="tr" rotWithShape="0">
                    <a:prstClr val="black">
                      <a:alpha val="40000"/>
                    </a:prstClr>
                  </a:outerShdw>
                </a:effectLst>
              </a:rPr>
              <a:t>  </a:t>
            </a:r>
            <a:r>
              <a:rPr lang="ja-JP" altLang="ja-JP" sz="2200" b="1" i="1" dirty="0" smtClean="0"/>
              <a:t>平成　</a:t>
            </a:r>
            <a:r>
              <a:rPr lang="en-US" altLang="ja-JP" sz="2200" b="1" i="1" dirty="0" smtClean="0"/>
              <a:t>2</a:t>
            </a:r>
            <a:r>
              <a:rPr lang="ja-JP" altLang="ja-JP" sz="2200" b="1" i="1" dirty="0" smtClean="0"/>
              <a:t>７年　６月　</a:t>
            </a:r>
            <a:r>
              <a:rPr lang="en-US" altLang="ja-JP" sz="2200" b="1" i="1" dirty="0" smtClean="0"/>
              <a:t>3</a:t>
            </a:r>
            <a:r>
              <a:rPr lang="ja-JP" altLang="ja-JP" sz="2200" b="1" i="1" dirty="0" smtClean="0"/>
              <a:t>日</a:t>
            </a:r>
            <a:endParaRPr kumimoji="1" lang="ja-JP" altLang="en-US" sz="2000" dirty="0"/>
          </a:p>
        </p:txBody>
      </p:sp>
      <p:pic>
        <p:nvPicPr>
          <p:cNvPr id="3074" name="Picture 2"/>
          <p:cNvPicPr>
            <a:picLocks noGrp="1" noChangeAspect="1" noChangeArrowheads="1"/>
          </p:cNvPicPr>
          <p:nvPr>
            <p:ph idx="1"/>
          </p:nvPr>
        </p:nvPicPr>
        <p:blipFill>
          <a:blip r:embed="rId2" cstate="print"/>
          <a:srcRect t="35634"/>
          <a:stretch>
            <a:fillRect/>
          </a:stretch>
        </p:blipFill>
        <p:spPr bwMode="auto">
          <a:xfrm>
            <a:off x="1619672" y="1484784"/>
            <a:ext cx="5544616" cy="5117523"/>
          </a:xfrm>
          <a:prstGeom prst="rect">
            <a:avLst/>
          </a:prstGeom>
          <a:noFill/>
          <a:ln w="9525">
            <a:noFill/>
            <a:miter lim="800000"/>
            <a:headEnd/>
            <a:tailEnd/>
          </a:ln>
          <a:effectLst/>
        </p:spPr>
      </p:pic>
      <p:sp>
        <p:nvSpPr>
          <p:cNvPr id="3075" name="AutoShape 3"/>
          <p:cNvSpPr>
            <a:spLocks noChangeArrowheads="1"/>
          </p:cNvSpPr>
          <p:nvPr/>
        </p:nvSpPr>
        <p:spPr bwMode="auto">
          <a:xfrm>
            <a:off x="6732240" y="1268760"/>
            <a:ext cx="1534790" cy="435099"/>
          </a:xfrm>
          <a:prstGeom prst="wedgeRoundRectCallout">
            <a:avLst>
              <a:gd name="adj1" fmla="val -124191"/>
              <a:gd name="adj2" fmla="val 41728"/>
              <a:gd name="adj3" fmla="val 16667"/>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1" lang="ja-JP" altLang="en-US" sz="10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rPr>
              <a:t>梅・みかんの頃 に</a:t>
            </a:r>
            <a:endParaRPr kumimoji="1" lang="en-US" altLang="ja-JP" sz="10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just" defTabSz="914400" rtl="0" eaLnBrk="1" fontAlgn="base" latinLnBrk="0" hangingPunct="1">
              <a:lnSpc>
                <a:spcPct val="100000"/>
              </a:lnSpc>
              <a:spcBef>
                <a:spcPct val="0"/>
              </a:spcBef>
              <a:spcAft>
                <a:spcPct val="0"/>
              </a:spcAft>
              <a:buClrTx/>
              <a:buSzTx/>
              <a:buFontTx/>
              <a:buNone/>
              <a:tabLst/>
            </a:pPr>
            <a:r>
              <a:rPr lang="ja-JP" altLang="en-US" sz="1000" b="1" dirty="0" smtClean="0">
                <a:latin typeface="HG丸ｺﾞｼｯｸM-PRO" pitchFamily="50" charset="-128"/>
                <a:ea typeface="HG丸ｺﾞｼｯｸM-PRO" pitchFamily="50" charset="-128"/>
                <a:cs typeface="ＭＳ Ｐゴシック" pitchFamily="50" charset="-128"/>
              </a:rPr>
              <a:t>お忘れなく！！</a:t>
            </a:r>
            <a:endParaRPr kumimoji="1" lang="en-US" altLang="ja-JP" sz="1000" b="1" i="0" u="none" strike="noStrike" cap="none" normalizeH="0" baseline="0" dirty="0" smtClean="0">
              <a:ln>
                <a:noFill/>
              </a:ln>
              <a:solidFill>
                <a:schemeClr val="tx1"/>
              </a:solidFill>
              <a:effectLst/>
              <a:latin typeface="HG丸ｺﾞｼｯｸM-PRO" pitchFamily="50" charset="-128"/>
              <a:ea typeface="HG丸ｺﾞｼｯｸM-PRO" pitchFamily="50" charset="-128"/>
              <a:cs typeface="ＭＳ Ｐゴシック" pitchFamily="50" charset="-128"/>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1" lang="ja-JP" sz="18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星 5 5">
            <a:hlinkClick r:id="rId3" action="ppaction://hlinksldjump"/>
          </p:cNvPr>
          <p:cNvSpPr/>
          <p:nvPr/>
        </p:nvSpPr>
        <p:spPr>
          <a:xfrm>
            <a:off x="7956376" y="6093296"/>
            <a:ext cx="216024" cy="14401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checkerboard(down)">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3074" name="Picture 2"/>
          <p:cNvPicPr>
            <a:picLocks noChangeAspect="1" noChangeArrowheads="1"/>
          </p:cNvPicPr>
          <p:nvPr/>
        </p:nvPicPr>
        <p:blipFill>
          <a:blip r:embed="rId2" cstate="print"/>
          <a:srcRect b="6806"/>
          <a:stretch>
            <a:fillRect/>
          </a:stretch>
        </p:blipFill>
        <p:spPr bwMode="auto">
          <a:xfrm>
            <a:off x="0" y="0"/>
            <a:ext cx="12192000" cy="7101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4098" name="Picture 2"/>
          <p:cNvPicPr>
            <a:picLocks noChangeAspect="1" noChangeArrowheads="1"/>
          </p:cNvPicPr>
          <p:nvPr/>
        </p:nvPicPr>
        <p:blipFill>
          <a:blip r:embed="rId2" cstate="print"/>
          <a:srcRect/>
          <a:stretch>
            <a:fillRect/>
          </a:stretch>
        </p:blipFill>
        <p:spPr bwMode="auto">
          <a:xfrm>
            <a:off x="0" y="0"/>
            <a:ext cx="12192000" cy="762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5122" name="Picture 2"/>
          <p:cNvPicPr>
            <a:picLocks noChangeAspect="1" noChangeArrowheads="1"/>
          </p:cNvPicPr>
          <p:nvPr/>
        </p:nvPicPr>
        <p:blipFill>
          <a:blip r:embed="rId2" cstate="print"/>
          <a:srcRect/>
          <a:stretch>
            <a:fillRect/>
          </a:stretch>
        </p:blipFill>
        <p:spPr bwMode="auto">
          <a:xfrm>
            <a:off x="0" y="0"/>
            <a:ext cx="12192000" cy="762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lang="ja-JP" altLang="en-US" dirty="0" smtClean="0">
                <a:latin typeface="HG創英角ﾎﾟｯﾌﾟ体" pitchFamily="49" charset="-128"/>
                <a:ea typeface="HG創英角ﾎﾟｯﾌﾟ体" pitchFamily="49" charset="-128"/>
              </a:rPr>
              <a:t>帰住旅費について</a:t>
            </a:r>
            <a:endParaRPr kumimoji="1" lang="ja-JP" altLang="en-US" dirty="0">
              <a:latin typeface="HG創英角ﾎﾟｯﾌﾟ体" pitchFamily="49" charset="-128"/>
              <a:ea typeface="HG創英角ﾎﾟｯﾌﾟ体" pitchFamily="49" charset="-128"/>
            </a:endParaRPr>
          </a:p>
        </p:txBody>
      </p:sp>
      <p:sp>
        <p:nvSpPr>
          <p:cNvPr id="3" name="コンテンツ プレースホルダ 2"/>
          <p:cNvSpPr>
            <a:spLocks noGrp="1"/>
          </p:cNvSpPr>
          <p:nvPr>
            <p:ph idx="1"/>
          </p:nvPr>
        </p:nvSpPr>
        <p:spPr>
          <a:xfrm>
            <a:off x="457200" y="1600201"/>
            <a:ext cx="8229600" cy="1108720"/>
          </a:xfrm>
        </p:spPr>
        <p:txBody>
          <a:bodyPr/>
          <a:lstStyle/>
          <a:p>
            <a:r>
              <a:rPr lang="ja-JP" altLang="en-US" sz="2800" dirty="0" smtClean="0"/>
              <a:t>下記の旅行についても赴任旅費に準じて旅費が支給されます。</a:t>
            </a:r>
            <a:endParaRPr lang="en-US" altLang="ja-JP" sz="2800" dirty="0" smtClean="0"/>
          </a:p>
          <a:p>
            <a:endParaRPr kumimoji="1" lang="ja-JP" altLang="en-US" dirty="0"/>
          </a:p>
        </p:txBody>
      </p:sp>
      <p:sp>
        <p:nvSpPr>
          <p:cNvPr id="4" name="コンテンツ プレースホルダ 2"/>
          <p:cNvSpPr txBox="1">
            <a:spLocks/>
          </p:cNvSpPr>
          <p:nvPr/>
        </p:nvSpPr>
        <p:spPr>
          <a:xfrm>
            <a:off x="539552" y="2492896"/>
            <a:ext cx="8229600" cy="2664296"/>
          </a:xfrm>
          <a:prstGeom prst="rect">
            <a:avLst/>
          </a:prstGeom>
          <a:ln w="12700">
            <a:solidFill>
              <a:schemeClr val="tx1"/>
            </a:solid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ja-JP" altLang="en-US" sz="3200" dirty="0" smtClean="0"/>
              <a:t>◆異動に伴い生活の本拠地から離れて生活している職員が退職した場合（定年退職、勧奨退職及び人事委員会が定める事由に限る）に生活の本拠地まで帰住する場合</a:t>
            </a:r>
            <a:endParaRPr lang="en-US" altLang="ja-JP" sz="3200" dirty="0" smtClean="0"/>
          </a:p>
          <a:p>
            <a:pPr marL="342900" marR="0" lvl="0" indent="-342900" algn="l" defTabSz="914400" rtl="0" eaLnBrk="1" fontAlgn="auto" latinLnBrk="0" hangingPunct="1">
              <a:lnSpc>
                <a:spcPct val="100000"/>
              </a:lnSpc>
              <a:spcBef>
                <a:spcPct val="20000"/>
              </a:spcBef>
              <a:spcAft>
                <a:spcPts val="0"/>
              </a:spcAft>
              <a:buClrTx/>
              <a:buSzTx/>
              <a:tabLst/>
              <a:defRPr/>
            </a:pPr>
            <a:r>
              <a:rPr lang="ja-JP" altLang="en-US" sz="3200" dirty="0" smtClean="0"/>
              <a:t>◆遺族の旅費</a:t>
            </a:r>
            <a:endParaRPr lang="en-US" altLang="ja-JP" sz="3200"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778098"/>
          </a:xfrm>
        </p:spPr>
        <p:txBody>
          <a:bodyPr>
            <a:normAutofit/>
          </a:bodyPr>
          <a:lstStyle/>
          <a:p>
            <a:pPr algn="l"/>
            <a:r>
              <a:rPr kumimoji="1" lang="ja-JP" altLang="en-US" sz="3200" dirty="0" smtClean="0"/>
              <a:t>詳細は・・・</a:t>
            </a:r>
            <a:endParaRPr kumimoji="1" lang="ja-JP" altLang="en-US" sz="3200" dirty="0"/>
          </a:p>
        </p:txBody>
      </p:sp>
      <p:pic>
        <p:nvPicPr>
          <p:cNvPr id="2050" name="Picture 2"/>
          <p:cNvPicPr>
            <a:picLocks noChangeAspect="1" noChangeArrowheads="1"/>
          </p:cNvPicPr>
          <p:nvPr/>
        </p:nvPicPr>
        <p:blipFill>
          <a:blip r:embed="rId2" cstate="print"/>
          <a:srcRect t="13815" r="27063" b="4916"/>
          <a:stretch>
            <a:fillRect/>
          </a:stretch>
        </p:blipFill>
        <p:spPr bwMode="auto">
          <a:xfrm>
            <a:off x="467544" y="980728"/>
            <a:ext cx="8064896" cy="5616361"/>
          </a:xfrm>
          <a:prstGeom prst="rect">
            <a:avLst/>
          </a:prstGeom>
          <a:noFill/>
          <a:ln w="9525">
            <a:noFill/>
            <a:miter lim="800000"/>
            <a:headEnd/>
            <a:tailEnd/>
          </a:ln>
        </p:spPr>
      </p:pic>
      <p:sp>
        <p:nvSpPr>
          <p:cNvPr id="6" name="正方形/長方形 5"/>
          <p:cNvSpPr/>
          <p:nvPr/>
        </p:nvSpPr>
        <p:spPr>
          <a:xfrm>
            <a:off x="2267744" y="2780928"/>
            <a:ext cx="6120680" cy="864096"/>
          </a:xfrm>
          <a:prstGeom prst="rect">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mc_01.jpg"/>
          <p:cNvPicPr>
            <a:picLocks noChangeAspect="1"/>
          </p:cNvPicPr>
          <p:nvPr/>
        </p:nvPicPr>
        <p:blipFill>
          <a:blip r:embed="rId3" cstate="print"/>
          <a:stretch>
            <a:fillRect/>
          </a:stretch>
        </p:blipFill>
        <p:spPr>
          <a:xfrm rot="19127175">
            <a:off x="6231917" y="3160105"/>
            <a:ext cx="964652" cy="1248374"/>
          </a:xfrm>
          <a:prstGeom prst="rect">
            <a:avLst/>
          </a:prstGeom>
        </p:spPr>
      </p:pic>
      <p:sp>
        <p:nvSpPr>
          <p:cNvPr id="7" name="角丸四角形吹き出し 6"/>
          <p:cNvSpPr/>
          <p:nvPr/>
        </p:nvSpPr>
        <p:spPr>
          <a:xfrm>
            <a:off x="971600" y="4725144"/>
            <a:ext cx="7344816" cy="1368152"/>
          </a:xfrm>
          <a:prstGeom prst="wedgeRoundRectCallout">
            <a:avLst>
              <a:gd name="adj1" fmla="val -13398"/>
              <a:gd name="adj2" fmla="val -124039"/>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latin typeface="HG創英角ﾎﾟｯﾌﾟ体" pitchFamily="49" charset="-128"/>
                <a:ea typeface="HG創英角ﾎﾟｯﾌﾟ体" pitchFamily="49" charset="-128"/>
              </a:rPr>
              <a:t>平成</a:t>
            </a:r>
            <a:r>
              <a:rPr kumimoji="1" lang="en-US" altLang="ja-JP" dirty="0" smtClean="0">
                <a:solidFill>
                  <a:schemeClr val="tx1"/>
                </a:solidFill>
                <a:latin typeface="HG創英角ﾎﾟｯﾌﾟ体" pitchFamily="49" charset="-128"/>
                <a:ea typeface="HG創英角ﾎﾟｯﾌﾟ体" pitchFamily="49" charset="-128"/>
              </a:rPr>
              <a:t>27</a:t>
            </a:r>
            <a:r>
              <a:rPr kumimoji="1" lang="ja-JP" altLang="en-US" dirty="0" smtClean="0">
                <a:solidFill>
                  <a:schemeClr val="tx1"/>
                </a:solidFill>
                <a:latin typeface="HG創英角ﾎﾟｯﾌﾟ体" pitchFamily="49" charset="-128"/>
                <a:ea typeface="HG創英角ﾎﾟｯﾌﾟ体" pitchFamily="49" charset="-128"/>
              </a:rPr>
              <a:t>年３月</a:t>
            </a:r>
            <a:r>
              <a:rPr kumimoji="1" lang="en-US" altLang="ja-JP" dirty="0" smtClean="0">
                <a:solidFill>
                  <a:schemeClr val="tx1"/>
                </a:solidFill>
                <a:latin typeface="HG創英角ﾎﾟｯﾌﾟ体" pitchFamily="49" charset="-128"/>
                <a:ea typeface="HG創英角ﾎﾟｯﾌﾟ体" pitchFamily="49" charset="-128"/>
              </a:rPr>
              <a:t>11</a:t>
            </a:r>
            <a:r>
              <a:rPr kumimoji="1" lang="ja-JP" altLang="en-US" dirty="0" smtClean="0">
                <a:solidFill>
                  <a:schemeClr val="tx1"/>
                </a:solidFill>
                <a:latin typeface="HG創英角ﾎﾟｯﾌﾟ体" pitchFamily="49" charset="-128"/>
                <a:ea typeface="HG創英角ﾎﾟｯﾌﾟ体" pitchFamily="49" charset="-128"/>
              </a:rPr>
              <a:t>日付　会計管理局総務事務センター課長</a:t>
            </a:r>
            <a:endParaRPr kumimoji="1" lang="en-US" altLang="ja-JP" dirty="0" smtClean="0">
              <a:solidFill>
                <a:schemeClr val="tx1"/>
              </a:solidFill>
              <a:latin typeface="HG創英角ﾎﾟｯﾌﾟ体" pitchFamily="49" charset="-128"/>
              <a:ea typeface="HG創英角ﾎﾟｯﾌﾟ体" pitchFamily="49" charset="-128"/>
            </a:endParaRPr>
          </a:p>
          <a:p>
            <a:pPr algn="ctr"/>
            <a:r>
              <a:rPr lang="ja-JP" altLang="en-US" dirty="0" smtClean="0">
                <a:solidFill>
                  <a:schemeClr val="tx1"/>
                </a:solidFill>
                <a:latin typeface="HG創英角ﾎﾟｯﾌﾟ体" pitchFamily="49" charset="-128"/>
                <a:ea typeface="HG創英角ﾎﾟｯﾌﾟ体" pitchFamily="49" charset="-128"/>
              </a:rPr>
              <a:t>住居移転報告書（赴任旅費）の支給要件等について（通知）</a:t>
            </a:r>
            <a:endParaRPr kumimoji="1" lang="ja-JP" altLang="en-US" dirty="0">
              <a:solidFill>
                <a:schemeClr val="tx1"/>
              </a:solidFill>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6146" name="Picture 2"/>
          <p:cNvPicPr>
            <a:picLocks noChangeAspect="1" noChangeArrowheads="1"/>
          </p:cNvPicPr>
          <p:nvPr/>
        </p:nvPicPr>
        <p:blipFill>
          <a:blip r:embed="rId2" cstate="print"/>
          <a:srcRect l="13875" t="14760" r="18794" b="6806"/>
          <a:stretch>
            <a:fillRect/>
          </a:stretch>
        </p:blipFill>
        <p:spPr bwMode="auto">
          <a:xfrm>
            <a:off x="0" y="0"/>
            <a:ext cx="8962521" cy="65253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7170" name="Picture 2"/>
          <p:cNvPicPr>
            <a:picLocks noChangeAspect="1" noChangeArrowheads="1"/>
          </p:cNvPicPr>
          <p:nvPr/>
        </p:nvPicPr>
        <p:blipFill>
          <a:blip r:embed="rId2" cstate="print"/>
          <a:srcRect l="13875" t="13815" r="15250" b="4916"/>
          <a:stretch>
            <a:fillRect/>
          </a:stretch>
        </p:blipFill>
        <p:spPr bwMode="auto">
          <a:xfrm>
            <a:off x="0" y="0"/>
            <a:ext cx="9144000" cy="6553200"/>
          </a:xfrm>
          <a:prstGeom prst="rect">
            <a:avLst/>
          </a:prstGeom>
          <a:noFill/>
          <a:ln w="9525">
            <a:noFill/>
            <a:miter lim="800000"/>
            <a:headEnd/>
            <a:tailEnd/>
          </a:ln>
        </p:spPr>
      </p:pic>
      <p:sp>
        <p:nvSpPr>
          <p:cNvPr id="5" name="正方形/長方形 4"/>
          <p:cNvSpPr/>
          <p:nvPr/>
        </p:nvSpPr>
        <p:spPr>
          <a:xfrm>
            <a:off x="611560" y="1628800"/>
            <a:ext cx="8280920" cy="1728192"/>
          </a:xfrm>
          <a:prstGeom prst="rect">
            <a:avLst/>
          </a:prstGeom>
          <a:no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p:cNvSpPr/>
          <p:nvPr/>
        </p:nvSpPr>
        <p:spPr>
          <a:xfrm>
            <a:off x="467544" y="4869160"/>
            <a:ext cx="8424936" cy="172819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l="56617" t="32820" r="9746" b="44199"/>
          <a:stretch>
            <a:fillRect/>
          </a:stretch>
        </p:blipFill>
        <p:spPr bwMode="auto">
          <a:xfrm>
            <a:off x="1259632" y="332656"/>
            <a:ext cx="7056784" cy="3013409"/>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21553" t="33358" r="42537" b="43301"/>
          <a:stretch>
            <a:fillRect/>
          </a:stretch>
        </p:blipFill>
        <p:spPr bwMode="auto">
          <a:xfrm>
            <a:off x="1115616" y="3501008"/>
            <a:ext cx="7267269"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7170" name="Picture 2"/>
          <p:cNvPicPr>
            <a:picLocks noChangeAspect="1" noChangeArrowheads="1"/>
          </p:cNvPicPr>
          <p:nvPr/>
        </p:nvPicPr>
        <p:blipFill>
          <a:blip r:embed="rId2" cstate="print"/>
          <a:srcRect l="13875" t="13815" r="15250" b="4916"/>
          <a:stretch>
            <a:fillRect/>
          </a:stretch>
        </p:blipFill>
        <p:spPr bwMode="auto">
          <a:xfrm>
            <a:off x="0" y="0"/>
            <a:ext cx="9144000" cy="6553200"/>
          </a:xfrm>
          <a:prstGeom prst="rect">
            <a:avLst/>
          </a:prstGeom>
          <a:noFill/>
          <a:ln w="9525">
            <a:noFill/>
            <a:miter lim="800000"/>
            <a:headEnd/>
            <a:tailEnd/>
          </a:ln>
        </p:spPr>
      </p:pic>
      <p:sp>
        <p:nvSpPr>
          <p:cNvPr id="5" name="正方形/長方形 4"/>
          <p:cNvSpPr/>
          <p:nvPr/>
        </p:nvSpPr>
        <p:spPr>
          <a:xfrm>
            <a:off x="539552" y="4869160"/>
            <a:ext cx="8280920" cy="1728192"/>
          </a:xfrm>
          <a:prstGeom prst="rect">
            <a:avLst/>
          </a:prstGeom>
          <a:no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 2"/>
          <p:cNvSpPr>
            <a:spLocks noGrp="1"/>
          </p:cNvSpPr>
          <p:nvPr>
            <p:ph idx="1"/>
          </p:nvPr>
        </p:nvSpPr>
        <p:spPr/>
        <p:txBody>
          <a:bodyPr/>
          <a:lstStyle/>
          <a:p>
            <a:endParaRPr kumimoji="1" lang="ja-JP" altLang="en-US"/>
          </a:p>
        </p:txBody>
      </p:sp>
      <p:pic>
        <p:nvPicPr>
          <p:cNvPr id="8194" name="Picture 2"/>
          <p:cNvPicPr>
            <a:picLocks noChangeAspect="1" noChangeArrowheads="1"/>
          </p:cNvPicPr>
          <p:nvPr/>
        </p:nvPicPr>
        <p:blipFill>
          <a:blip r:embed="rId2" cstate="print"/>
          <a:srcRect l="19490" t="23265" r="18794" b="6806"/>
          <a:stretch>
            <a:fillRect/>
          </a:stretch>
        </p:blipFill>
        <p:spPr bwMode="auto">
          <a:xfrm>
            <a:off x="0" y="0"/>
            <a:ext cx="9010862" cy="6381328"/>
          </a:xfrm>
          <a:prstGeom prst="rect">
            <a:avLst/>
          </a:prstGeom>
          <a:noFill/>
          <a:ln w="9525">
            <a:noFill/>
            <a:miter lim="800000"/>
            <a:headEnd/>
            <a:tailEnd/>
          </a:ln>
        </p:spPr>
      </p:pic>
      <p:sp>
        <p:nvSpPr>
          <p:cNvPr id="5" name="正方形/長方形 4"/>
          <p:cNvSpPr/>
          <p:nvPr/>
        </p:nvSpPr>
        <p:spPr>
          <a:xfrm>
            <a:off x="755576" y="2204864"/>
            <a:ext cx="7632848" cy="2304256"/>
          </a:xfrm>
          <a:prstGeom prst="rect">
            <a:avLst/>
          </a:prstGeom>
          <a:noFill/>
          <a:ln w="603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雲形吹き出し 3"/>
          <p:cNvSpPr/>
          <p:nvPr/>
        </p:nvSpPr>
        <p:spPr>
          <a:xfrm>
            <a:off x="467544" y="2348880"/>
            <a:ext cx="2232248" cy="936104"/>
          </a:xfrm>
          <a:prstGeom prst="cloudCallout">
            <a:avLst>
              <a:gd name="adj1" fmla="val 73867"/>
              <a:gd name="adj2" fmla="val 18916"/>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rgbClr val="7030A0"/>
                </a:solidFill>
                <a:latin typeface="HGPｺﾞｼｯｸE" pitchFamily="50" charset="-128"/>
                <a:ea typeface="HGPｺﾞｼｯｸE" pitchFamily="50" charset="-128"/>
              </a:rPr>
              <a:t>公署発着</a:t>
            </a:r>
            <a:endParaRPr kumimoji="1" lang="ja-JP" altLang="en-US" dirty="0">
              <a:solidFill>
                <a:srgbClr val="7030A0"/>
              </a:solidFill>
              <a:latin typeface="HGPｺﾞｼｯｸE" pitchFamily="50" charset="-128"/>
              <a:ea typeface="HGPｺﾞｼｯｸE" pitchFamily="50" charset="-128"/>
            </a:endParaRPr>
          </a:p>
        </p:txBody>
      </p:sp>
      <p:sp>
        <p:nvSpPr>
          <p:cNvPr id="2" name="タイトル 1"/>
          <p:cNvSpPr>
            <a:spLocks noGrp="1"/>
          </p:cNvSpPr>
          <p:nvPr>
            <p:ph type="title"/>
          </p:nvPr>
        </p:nvSpPr>
        <p:spPr/>
        <p:txBody>
          <a:bodyPr/>
          <a:lstStyle/>
          <a:p>
            <a:r>
              <a:rPr lang="ja-JP" altLang="en-US" dirty="0" smtClean="0"/>
              <a:t>旅費見積の手順　ほんの</a:t>
            </a:r>
            <a:r>
              <a:rPr lang="en-US" altLang="ja-JP" dirty="0" smtClean="0"/>
              <a:t>1</a:t>
            </a:r>
            <a:r>
              <a:rPr lang="ja-JP" altLang="en-US" dirty="0" smtClean="0"/>
              <a:t>例</a:t>
            </a:r>
            <a:endParaRPr kumimoji="1" lang="ja-JP" altLang="en-US" dirty="0"/>
          </a:p>
        </p:txBody>
      </p:sp>
      <p:sp>
        <p:nvSpPr>
          <p:cNvPr id="3" name="コンテンツ プレースホルダ 2"/>
          <p:cNvSpPr>
            <a:spLocks noGrp="1"/>
          </p:cNvSpPr>
          <p:nvPr>
            <p:ph idx="1"/>
          </p:nvPr>
        </p:nvSpPr>
        <p:spPr>
          <a:xfrm>
            <a:off x="611560" y="1556792"/>
            <a:ext cx="8229600" cy="4536504"/>
          </a:xfrm>
        </p:spPr>
        <p:txBody>
          <a:bodyPr>
            <a:normAutofit fontScale="62500" lnSpcReduction="20000"/>
          </a:bodyPr>
          <a:lstStyle/>
          <a:p>
            <a:pPr marL="514350" indent="-514350">
              <a:buAutoNum type="arabicPeriod"/>
            </a:pPr>
            <a:r>
              <a:rPr lang="ja-JP" altLang="en-US" dirty="0" smtClean="0"/>
              <a:t>前年度実績をもとに、個人予定表作成</a:t>
            </a:r>
            <a:endParaRPr lang="en-US" altLang="ja-JP" dirty="0" smtClean="0"/>
          </a:p>
          <a:p>
            <a:pPr marL="514350" indent="-514350">
              <a:buNone/>
            </a:pPr>
            <a:endParaRPr lang="en-US" altLang="ja-JP" dirty="0" smtClean="0"/>
          </a:p>
          <a:p>
            <a:pPr marL="514350" indent="-514350">
              <a:buNone/>
            </a:pPr>
            <a:r>
              <a:rPr lang="ja-JP" altLang="en-US" dirty="0" smtClean="0"/>
              <a:t>　　　</a:t>
            </a:r>
            <a:r>
              <a:rPr lang="en-US" altLang="ja-JP" dirty="0" smtClean="0"/>
              <a:t>《</a:t>
            </a:r>
            <a:r>
              <a:rPr lang="ja-JP" altLang="en-US" dirty="0" smtClean="0"/>
              <a:t>こんな方法</a:t>
            </a:r>
            <a:r>
              <a:rPr lang="en-US" altLang="ja-JP" dirty="0" smtClean="0"/>
              <a:t>》</a:t>
            </a:r>
            <a:r>
              <a:rPr lang="ja-JP" altLang="en-US" dirty="0" smtClean="0"/>
              <a:t>・全ての出張について旅費システムで試算</a:t>
            </a:r>
            <a:endParaRPr lang="en-US" altLang="ja-JP" dirty="0" smtClean="0"/>
          </a:p>
          <a:p>
            <a:pPr marL="514350" indent="-514350">
              <a:buNone/>
            </a:pPr>
            <a:r>
              <a:rPr lang="ja-JP" altLang="en-US" dirty="0" smtClean="0"/>
              <a:t>　　　　　　　 　　　　 ・過去の旅費額を参考にする</a:t>
            </a:r>
            <a:endParaRPr lang="en-US" altLang="ja-JP" dirty="0" smtClean="0"/>
          </a:p>
          <a:p>
            <a:pPr marL="514350" indent="-514350">
              <a:buNone/>
            </a:pPr>
            <a:r>
              <a:rPr lang="ja-JP" altLang="en-US" dirty="0" smtClean="0"/>
              <a:t>　　　　　　　  　　　　・出張先（南国・高知市・いの方面・その他）を概算で試算</a:t>
            </a:r>
            <a:endParaRPr lang="en-US" altLang="ja-JP" dirty="0" smtClean="0"/>
          </a:p>
          <a:p>
            <a:pPr marL="514350" indent="-514350">
              <a:buNone/>
            </a:pPr>
            <a:r>
              <a:rPr lang="ja-JP" altLang="en-US" dirty="0" smtClean="0"/>
              <a:t>　　　　　　　　　　　　　　　</a:t>
            </a:r>
            <a:endParaRPr lang="en-US" altLang="ja-JP" dirty="0" smtClean="0"/>
          </a:p>
          <a:p>
            <a:pPr marL="514350" indent="-514350">
              <a:buAutoNum type="arabicPeriod" startAt="2"/>
            </a:pPr>
            <a:r>
              <a:rPr lang="ja-JP" altLang="en-US" dirty="0" smtClean="0"/>
              <a:t>校内資料を取りまとめて、現年度の予算執行計画を作成</a:t>
            </a:r>
            <a:endParaRPr lang="en-US" altLang="ja-JP" dirty="0" smtClean="0"/>
          </a:p>
          <a:p>
            <a:pPr marL="514350" indent="-514350">
              <a:buAutoNum type="arabicPeriod" startAt="2"/>
            </a:pPr>
            <a:endParaRPr lang="en-US" altLang="ja-JP" dirty="0" smtClean="0"/>
          </a:p>
          <a:p>
            <a:pPr marL="514350" indent="-514350">
              <a:buAutoNum type="arabicPeriod" startAt="2"/>
            </a:pPr>
            <a:r>
              <a:rPr lang="ja-JP" altLang="en-US" dirty="0" smtClean="0"/>
              <a:t>年度途中で、執行状況を確認、適宜修正</a:t>
            </a:r>
            <a:endParaRPr lang="en-US" altLang="ja-JP" dirty="0" smtClean="0"/>
          </a:p>
          <a:p>
            <a:pPr marL="514350" indent="-514350">
              <a:buAutoNum type="arabicPeriod" startAt="2"/>
            </a:pPr>
            <a:endParaRPr lang="en-US" altLang="ja-JP" dirty="0" smtClean="0"/>
          </a:p>
          <a:p>
            <a:pPr marL="514350" indent="-514350">
              <a:buAutoNum type="arabicPeriod" startAt="2"/>
            </a:pPr>
            <a:r>
              <a:rPr lang="ja-JP" altLang="en-US" dirty="0" smtClean="0"/>
              <a:t>❀校内の運営委員会で図るようにしています。（ｂｙ　　） </a:t>
            </a:r>
            <a:br>
              <a:rPr lang="ja-JP" altLang="en-US" dirty="0" smtClean="0"/>
            </a:br>
            <a:r>
              <a:rPr lang="ja-JP" altLang="en-US" dirty="0" smtClean="0"/>
              <a:t>❀職員に、変更があれば早めに連絡してもらうように</a:t>
            </a:r>
            <a:endParaRPr lang="en-US" altLang="ja-JP" dirty="0" smtClean="0"/>
          </a:p>
          <a:p>
            <a:pPr marL="514350" indent="-514350">
              <a:buNone/>
            </a:pPr>
            <a:r>
              <a:rPr lang="ja-JP" altLang="en-US" dirty="0" smtClean="0"/>
              <a:t>　　　　　　　　　　　　　　　　　　　　　　　　　予め伝えておきます。（ｂｙ　　　　）</a:t>
            </a:r>
            <a:endParaRPr lang="en-US" altLang="ja-JP" dirty="0" smtClean="0"/>
          </a:p>
          <a:p>
            <a:pPr marL="514350" indent="-514350">
              <a:buNone/>
            </a:pPr>
            <a:r>
              <a:rPr lang="ja-JP" altLang="en-US" dirty="0" smtClean="0"/>
              <a:t>　　　❀企画委員会で確認し、職員に結果を配付。 （ｂｙ　　　）</a:t>
            </a:r>
            <a:br>
              <a:rPr lang="ja-JP" altLang="en-US" dirty="0" smtClean="0"/>
            </a:br>
            <a:endParaRPr kumimoji="1" lang="ja-JP" altLang="en-US" dirty="0"/>
          </a:p>
        </p:txBody>
      </p:sp>
      <p:sp>
        <p:nvSpPr>
          <p:cNvPr id="5" name="雲形吹き出し 4"/>
          <p:cNvSpPr/>
          <p:nvPr/>
        </p:nvSpPr>
        <p:spPr>
          <a:xfrm>
            <a:off x="4788024" y="3140968"/>
            <a:ext cx="3960440" cy="1368152"/>
          </a:xfrm>
          <a:prstGeom prst="cloudCallout">
            <a:avLst>
              <a:gd name="adj1" fmla="val -69395"/>
              <a:gd name="adj2" fmla="val 6134"/>
            </a:avLst>
          </a:prstGeom>
          <a:solidFill>
            <a:srgbClr val="FFFF99"/>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smtClean="0">
                <a:solidFill>
                  <a:schemeClr val="accent3">
                    <a:lumMod val="50000"/>
                  </a:schemeClr>
                </a:solidFill>
                <a:latin typeface="HGPｺﾞｼｯｸE" pitchFamily="50" charset="-128"/>
                <a:ea typeface="HGPｺﾞｼｯｸE" pitchFamily="50" charset="-128"/>
              </a:rPr>
              <a:t>システムで見る</a:t>
            </a:r>
            <a:endParaRPr kumimoji="1" lang="en-US" altLang="ja-JP" sz="1600" dirty="0" smtClean="0">
              <a:solidFill>
                <a:schemeClr val="accent3">
                  <a:lumMod val="50000"/>
                </a:schemeClr>
              </a:solidFill>
              <a:latin typeface="HGPｺﾞｼｯｸE" pitchFamily="50" charset="-128"/>
              <a:ea typeface="HGPｺﾞｼｯｸE" pitchFamily="50" charset="-128"/>
            </a:endParaRPr>
          </a:p>
          <a:p>
            <a:r>
              <a:rPr lang="ja-JP" altLang="en-US" sz="1600" dirty="0" smtClean="0">
                <a:solidFill>
                  <a:schemeClr val="accent3">
                    <a:lumMod val="50000"/>
                  </a:schemeClr>
                </a:solidFill>
                <a:latin typeface="HGPｺﾞｼｯｸE" pitchFamily="50" charset="-128"/>
                <a:ea typeface="HGPｺﾞｼｯｸE" pitchFamily="50" charset="-128"/>
              </a:rPr>
              <a:t>旅費命令簿も見る</a:t>
            </a:r>
            <a:endParaRPr lang="en-US" altLang="ja-JP" sz="1600" dirty="0" smtClean="0">
              <a:solidFill>
                <a:schemeClr val="accent3">
                  <a:lumMod val="50000"/>
                </a:schemeClr>
              </a:solidFill>
              <a:latin typeface="HGPｺﾞｼｯｸE" pitchFamily="50" charset="-128"/>
              <a:ea typeface="HGPｺﾞｼｯｸE" pitchFamily="50" charset="-128"/>
            </a:endParaRPr>
          </a:p>
          <a:p>
            <a:r>
              <a:rPr kumimoji="1" lang="ja-JP" altLang="en-US" sz="1600" dirty="0" smtClean="0">
                <a:solidFill>
                  <a:schemeClr val="accent3">
                    <a:lumMod val="50000"/>
                  </a:schemeClr>
                </a:solidFill>
                <a:latin typeface="HGPｺﾞｼｯｸE" pitchFamily="50" charset="-128"/>
                <a:ea typeface="HGPｺﾞｼｯｸE" pitchFamily="50" charset="-128"/>
              </a:rPr>
              <a:t>月末の旅費支出整理表など</a:t>
            </a:r>
            <a:endParaRPr kumimoji="1" lang="ja-JP" altLang="en-US" sz="1600" dirty="0">
              <a:solidFill>
                <a:schemeClr val="accent3">
                  <a:lumMod val="50000"/>
                </a:schemeClr>
              </a:solidFill>
              <a:latin typeface="HGPｺﾞｼｯｸE" pitchFamily="50" charset="-128"/>
              <a:ea typeface="HGPｺﾞｼｯｸE" pitchFamily="50" charset="-128"/>
            </a:endParaRPr>
          </a:p>
        </p:txBody>
      </p:sp>
      <p:pic>
        <p:nvPicPr>
          <p:cNvPr id="88066" name="Picture 2"/>
          <p:cNvPicPr>
            <a:picLocks noChangeAspect="1" noChangeArrowheads="1"/>
          </p:cNvPicPr>
          <p:nvPr/>
        </p:nvPicPr>
        <p:blipFill>
          <a:blip r:embed="rId2" cstate="print"/>
          <a:srcRect l="5901" t="12201" r="5901" b="12200"/>
          <a:stretch>
            <a:fillRect/>
          </a:stretch>
        </p:blipFill>
        <p:spPr bwMode="auto">
          <a:xfrm>
            <a:off x="7740352" y="5013176"/>
            <a:ext cx="552062" cy="473196"/>
          </a:xfrm>
          <a:prstGeom prst="rect">
            <a:avLst/>
          </a:prstGeom>
          <a:noFill/>
          <a:ln w="9525">
            <a:noFill/>
            <a:miter lim="800000"/>
            <a:headEnd/>
            <a:tailEnd/>
          </a:ln>
        </p:spPr>
      </p:pic>
      <p:pic>
        <p:nvPicPr>
          <p:cNvPr id="88067" name="Picture 3"/>
          <p:cNvPicPr>
            <a:picLocks noChangeAspect="1" noChangeArrowheads="1"/>
          </p:cNvPicPr>
          <p:nvPr/>
        </p:nvPicPr>
        <p:blipFill>
          <a:blip r:embed="rId3" cstate="print"/>
          <a:srcRect l="62600" t="27950" b="15351"/>
          <a:stretch>
            <a:fillRect/>
          </a:stretch>
        </p:blipFill>
        <p:spPr bwMode="auto">
          <a:xfrm>
            <a:off x="6660232" y="4509120"/>
            <a:ext cx="260480" cy="394891"/>
          </a:xfrm>
          <a:prstGeom prst="rect">
            <a:avLst/>
          </a:prstGeom>
          <a:noFill/>
          <a:ln w="9525">
            <a:noFill/>
            <a:miter lim="800000"/>
            <a:headEnd/>
            <a:tailEnd/>
          </a:ln>
        </p:spPr>
      </p:pic>
      <p:pic>
        <p:nvPicPr>
          <p:cNvPr id="88068" name="Picture 4"/>
          <p:cNvPicPr>
            <a:picLocks noChangeAspect="1" noChangeArrowheads="1"/>
          </p:cNvPicPr>
          <p:nvPr/>
        </p:nvPicPr>
        <p:blipFill>
          <a:blip r:embed="rId4" cstate="print"/>
          <a:srcRect l="-908" t="2751" r="9050" b="23812"/>
          <a:stretch>
            <a:fillRect/>
          </a:stretch>
        </p:blipFill>
        <p:spPr bwMode="auto">
          <a:xfrm rot="9045108">
            <a:off x="6505867" y="5488025"/>
            <a:ext cx="468675" cy="374689"/>
          </a:xfrm>
          <a:prstGeom prst="rect">
            <a:avLst/>
          </a:prstGeom>
          <a:noFill/>
          <a:ln w="9525">
            <a:noFill/>
            <a:miter lim="800000"/>
            <a:headEnd/>
            <a:tailEnd/>
          </a:ln>
        </p:spPr>
      </p:pic>
      <p:sp>
        <p:nvSpPr>
          <p:cNvPr id="10" name="上矢印 9">
            <a:hlinkClick r:id="rId5" action="ppaction://hlinksldjump"/>
          </p:cNvPr>
          <p:cNvSpPr/>
          <p:nvPr/>
        </p:nvSpPr>
        <p:spPr>
          <a:xfrm>
            <a:off x="8676456" y="3140968"/>
            <a:ext cx="144016" cy="144016"/>
          </a:xfrm>
          <a:prstGeom prst="upArrow">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左矢印 10">
            <a:hlinkClick r:id="rId6" action="ppaction://hlinksldjump"/>
          </p:cNvPr>
          <p:cNvSpPr/>
          <p:nvPr/>
        </p:nvSpPr>
        <p:spPr>
          <a:xfrm rot="5400000">
            <a:off x="8676456" y="6165304"/>
            <a:ext cx="216024" cy="216024"/>
          </a:xfrm>
          <a:prstGeom prst="lef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上矢印 11">
            <a:hlinkClick r:id="rId7" action="ppaction://hlinksldjump"/>
          </p:cNvPr>
          <p:cNvSpPr/>
          <p:nvPr/>
        </p:nvSpPr>
        <p:spPr>
          <a:xfrm>
            <a:off x="8748464" y="1628800"/>
            <a:ext cx="144016" cy="144016"/>
          </a:xfrm>
          <a:prstGeom prst="upArrow">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0"/>
                                        <p:tgtEl>
                                          <p:spTgt spid="5"/>
                                        </p:tgtEl>
                                      </p:cBhvr>
                                    </p:animEffect>
                                    <p:set>
                                      <p:cBhvr>
                                        <p:cTn id="17" dur="1" fill="hold">
                                          <p:stCondLst>
                                            <p:cond delay="4999"/>
                                          </p:stCondLst>
                                        </p:cTn>
                                        <p:tgtEl>
                                          <p:spTgt spid="5"/>
                                        </p:tgtEl>
                                        <p:attrNameLst>
                                          <p:attrName>style.visibility</p:attrName>
                                        </p:attrNameLst>
                                      </p:cBhvr>
                                      <p:to>
                                        <p:strVal val="hidden"/>
                                      </p:to>
                                    </p:set>
                                  </p:childTnLst>
                                </p:cTn>
                              </p:par>
                              <p:par>
                                <p:cTn id="18" presetID="22" presetClass="entr" presetSubtype="4" fill="hold" nodeType="withEffect">
                                  <p:stCondLst>
                                    <p:cond delay="0"/>
                                  </p:stCondLst>
                                  <p:childTnLst>
                                    <p:set>
                                      <p:cBhvr>
                                        <p:cTn id="19" dur="1" fill="hold">
                                          <p:stCondLst>
                                            <p:cond delay="0"/>
                                          </p:stCondLst>
                                        </p:cTn>
                                        <p:tgtEl>
                                          <p:spTgt spid="3">
                                            <p:txEl>
                                              <p:pRg st="10" end="10"/>
                                            </p:txEl>
                                          </p:spTgt>
                                        </p:tgtEl>
                                        <p:attrNameLst>
                                          <p:attrName>style.visibility</p:attrName>
                                        </p:attrNameLst>
                                      </p:cBhvr>
                                      <p:to>
                                        <p:strVal val="visible"/>
                                      </p:to>
                                    </p:set>
                                    <p:animEffect transition="in" filter="wipe(down)">
                                      <p:cBhvr>
                                        <p:cTn id="20" dur="500"/>
                                        <p:tgtEl>
                                          <p:spTgt spid="3">
                                            <p:txEl>
                                              <p:pRg st="10" end="10"/>
                                            </p:txEl>
                                          </p:spTgt>
                                        </p:tgtEl>
                                      </p:cBhvr>
                                    </p:animEffect>
                                  </p:childTnLst>
                                </p:cTn>
                              </p:par>
                              <p:par>
                                <p:cTn id="21" presetID="22" presetClass="entr" presetSubtype="4"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animEffect transition="in" filter="wipe(down)">
                                      <p:cBhvr>
                                        <p:cTn id="23" dur="500"/>
                                        <p:tgtEl>
                                          <p:spTgt spid="3">
                                            <p:txEl>
                                              <p:pRg st="11" end="11"/>
                                            </p:txEl>
                                          </p:spTgt>
                                        </p:tgtEl>
                                      </p:cBhvr>
                                    </p:animEffect>
                                  </p:childTnLst>
                                </p:cTn>
                              </p:par>
                              <p:par>
                                <p:cTn id="24" presetID="22" presetClass="entr" presetSubtype="4" fill="hold" nodeType="withEffect">
                                  <p:stCondLst>
                                    <p:cond delay="0"/>
                                  </p:stCondLst>
                                  <p:childTnLst>
                                    <p:set>
                                      <p:cBhvr>
                                        <p:cTn id="25" dur="1" fill="hold">
                                          <p:stCondLst>
                                            <p:cond delay="0"/>
                                          </p:stCondLst>
                                        </p:cTn>
                                        <p:tgtEl>
                                          <p:spTgt spid="3">
                                            <p:txEl>
                                              <p:pRg st="12" end="12"/>
                                            </p:txEl>
                                          </p:spTgt>
                                        </p:tgtEl>
                                        <p:attrNameLst>
                                          <p:attrName>style.visibility</p:attrName>
                                        </p:attrNameLst>
                                      </p:cBhvr>
                                      <p:to>
                                        <p:strVal val="visible"/>
                                      </p:to>
                                    </p:set>
                                    <p:animEffect transition="in" filter="wipe(down)">
                                      <p:cBhvr>
                                        <p:cTn id="26"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276872"/>
            <a:ext cx="8229600" cy="1143000"/>
          </a:xfrm>
        </p:spPr>
        <p:txBody>
          <a:bodyPr/>
          <a:lstStyle/>
          <a:p>
            <a:r>
              <a:rPr kumimoji="1" lang="ja-JP" altLang="en-US" dirty="0" smtClean="0">
                <a:latin typeface="HG創英角ﾎﾟｯﾌﾟ体" pitchFamily="49" charset="-128"/>
                <a:ea typeface="HG創英角ﾎﾟｯﾌﾟ体" pitchFamily="49" charset="-128"/>
              </a:rPr>
              <a:t>演習問題！！</a:t>
            </a:r>
            <a:endParaRPr kumimoji="1" lang="ja-JP" altLang="en-US" dirty="0">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99592" y="548680"/>
            <a:ext cx="7344816" cy="504056"/>
          </a:xfrm>
        </p:spPr>
        <p:txBody>
          <a:bodyPr>
            <a:normAutofit/>
          </a:bodyPr>
          <a:lstStyle/>
          <a:p>
            <a:r>
              <a:rPr lang="ja-JP" altLang="en-US" sz="2400" dirty="0" smtClean="0"/>
              <a:t>旅費一覧表の活用方法</a:t>
            </a:r>
            <a:endParaRPr kumimoji="1" lang="ja-JP" altLang="en-US" sz="2400"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683568" y="1049828"/>
            <a:ext cx="7776864" cy="5076335"/>
          </a:xfrm>
          <a:prstGeom prst="rect">
            <a:avLst/>
          </a:prstGeom>
          <a:noFill/>
          <a:ln w="9525" cmpd="tri">
            <a:solidFill>
              <a:srgbClr val="7030A0"/>
            </a:solidFill>
            <a:bevel/>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620688"/>
            <a:ext cx="8229600" cy="576064"/>
          </a:xfrm>
        </p:spPr>
        <p:txBody>
          <a:bodyPr>
            <a:normAutofit fontScale="90000"/>
          </a:bodyPr>
          <a:lstStyle/>
          <a:p>
            <a:r>
              <a:rPr kumimoji="1" lang="ja-JP" altLang="en-US" dirty="0" smtClean="0"/>
              <a:t>氏名で検索</a:t>
            </a:r>
            <a:endParaRPr kumimoji="1" lang="ja-JP" altLang="en-US" dirty="0"/>
          </a:p>
        </p:txBody>
      </p:sp>
      <p:sp>
        <p:nvSpPr>
          <p:cNvPr id="3" name="コンテンツ プレースホルダ 2"/>
          <p:cNvSpPr>
            <a:spLocks noGrp="1"/>
          </p:cNvSpPr>
          <p:nvPr>
            <p:ph idx="1"/>
          </p:nvPr>
        </p:nvSpPr>
        <p:spPr/>
        <p:txBody>
          <a:bodyPr/>
          <a:lstStyle/>
          <a:p>
            <a:endParaRPr kumimoji="1" lang="ja-JP" altLang="en-US" dirty="0"/>
          </a:p>
        </p:txBody>
      </p:sp>
      <p:graphicFrame>
        <p:nvGraphicFramePr>
          <p:cNvPr id="5122" name="Object 2"/>
          <p:cNvGraphicFramePr>
            <a:graphicFrameLocks noChangeAspect="1"/>
          </p:cNvGraphicFramePr>
          <p:nvPr/>
        </p:nvGraphicFramePr>
        <p:xfrm>
          <a:off x="467544" y="1340768"/>
          <a:ext cx="8280920" cy="4879453"/>
        </p:xfrm>
        <a:graphic>
          <a:graphicData uri="http://schemas.openxmlformats.org/presentationml/2006/ole">
            <p:oleObj spid="_x0000_s5122" name="文書" r:id="rId3" imgW="9812305" imgH="6841251" progId="Word.Document.12">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用務名で検索</a:t>
            </a:r>
            <a:endParaRPr kumimoji="1" lang="ja-JP" altLang="en-US" dirty="0"/>
          </a:p>
        </p:txBody>
      </p:sp>
      <p:pic>
        <p:nvPicPr>
          <p:cNvPr id="5" name="コンテンツ プレースホルダ 4"/>
          <p:cNvPicPr>
            <a:picLocks noGrp="1"/>
          </p:cNvPicPr>
          <p:nvPr>
            <p:ph idx="1"/>
          </p:nvPr>
        </p:nvPicPr>
        <p:blipFill>
          <a:blip r:embed="rId2" cstate="print"/>
          <a:srcRect/>
          <a:stretch>
            <a:fillRect/>
          </a:stretch>
        </p:blipFill>
        <p:spPr bwMode="auto">
          <a:xfrm>
            <a:off x="827584" y="1556792"/>
            <a:ext cx="7560840"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836712"/>
            <a:ext cx="8229600" cy="1143000"/>
          </a:xfrm>
        </p:spPr>
        <p:txBody>
          <a:bodyPr/>
          <a:lstStyle/>
          <a:p>
            <a:r>
              <a:rPr kumimoji="1" lang="ja-JP" altLang="en-US" dirty="0" smtClean="0"/>
              <a:t>旅行日で検索</a:t>
            </a:r>
            <a:endParaRPr kumimoji="1" lang="ja-JP" altLang="en-US" dirty="0"/>
          </a:p>
        </p:txBody>
      </p:sp>
      <p:pic>
        <p:nvPicPr>
          <p:cNvPr id="5" name="コンテンツ プレースホルダ 4"/>
          <p:cNvPicPr>
            <a:picLocks noGrp="1"/>
          </p:cNvPicPr>
          <p:nvPr>
            <p:ph idx="1"/>
          </p:nvPr>
        </p:nvPicPr>
        <p:blipFill>
          <a:blip r:embed="rId2" cstate="print"/>
          <a:srcRect b="48596"/>
          <a:stretch>
            <a:fillRect/>
          </a:stretch>
        </p:blipFill>
        <p:spPr bwMode="auto">
          <a:xfrm>
            <a:off x="467544" y="2132856"/>
            <a:ext cx="8363272" cy="40666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268761"/>
            <a:ext cx="7772400" cy="2331690"/>
          </a:xfrm>
        </p:spPr>
        <p:txBody>
          <a:bodyPr>
            <a:normAutofit/>
          </a:bodyPr>
          <a:lstStyle/>
          <a:p>
            <a:r>
              <a:rPr kumimoji="1" lang="ja-JP" altLang="en-US" sz="7200" dirty="0" smtClean="0">
                <a:latin typeface="HGP創英角ﾎﾟｯﾌﾟ体" pitchFamily="50" charset="-128"/>
                <a:ea typeface="HGP創英角ﾎﾟｯﾌﾟ体" pitchFamily="50" charset="-128"/>
              </a:rPr>
              <a:t>社会見学</a:t>
            </a:r>
            <a:endParaRPr kumimoji="1" lang="ja-JP" altLang="en-US" sz="7200" dirty="0">
              <a:latin typeface="HGP創英角ﾎﾟｯﾌﾟ体" pitchFamily="50" charset="-128"/>
              <a:ea typeface="HGP創英角ﾎﾟｯﾌﾟ体" pitchFamily="50" charset="-128"/>
            </a:endParaRPr>
          </a:p>
        </p:txBody>
      </p:sp>
      <p:pic>
        <p:nvPicPr>
          <p:cNvPr id="4100" name="Picture 4" descr="http://azukichi.net/season/img/etc/obentou003.jpg">
            <a:hlinkClick r:id="rId2"/>
          </p:cNvPr>
          <p:cNvPicPr>
            <a:picLocks noChangeAspect="1" noChangeArrowheads="1"/>
          </p:cNvPicPr>
          <p:nvPr/>
        </p:nvPicPr>
        <p:blipFill>
          <a:blip r:embed="rId3" cstate="print"/>
          <a:srcRect/>
          <a:stretch>
            <a:fillRect/>
          </a:stretch>
        </p:blipFill>
        <p:spPr bwMode="auto">
          <a:xfrm flipH="1">
            <a:off x="6012160" y="3573016"/>
            <a:ext cx="1584176" cy="1440160"/>
          </a:xfrm>
          <a:prstGeom prst="rect">
            <a:avLst/>
          </a:prstGeom>
          <a:noFill/>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6034682"/>
          </a:xfrm>
        </p:spPr>
        <p:txBody>
          <a:bodyPr>
            <a:normAutofit/>
          </a:bodyPr>
          <a:lstStyle/>
          <a:p>
            <a:r>
              <a:rPr kumimoji="1" lang="ja-JP" altLang="en-US" sz="6600" dirty="0" smtClean="0"/>
              <a:t>見　学　前</a:t>
            </a:r>
            <a:endParaRPr kumimoji="1" lang="ja-JP" altLang="en-US" sz="66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268761"/>
            <a:ext cx="7772400" cy="1080119"/>
          </a:xfrm>
        </p:spPr>
        <p:txBody>
          <a:bodyPr/>
          <a:lstStyle/>
          <a:p>
            <a:r>
              <a:rPr lang="ja-JP" altLang="en-US" dirty="0" smtClean="0"/>
              <a:t>１．業者へ見積りを依頼。</a:t>
            </a:r>
            <a:endParaRPr kumimoji="1" lang="ja-JP" altLang="en-US" dirty="0"/>
          </a:p>
        </p:txBody>
      </p:sp>
      <p:sp>
        <p:nvSpPr>
          <p:cNvPr id="4" name="サブタイトル 3"/>
          <p:cNvSpPr>
            <a:spLocks noGrp="1"/>
          </p:cNvSpPr>
          <p:nvPr>
            <p:ph type="subTitle" idx="1"/>
          </p:nvPr>
        </p:nvSpPr>
        <p:spPr>
          <a:xfrm>
            <a:off x="1371600" y="2708920"/>
            <a:ext cx="6400800" cy="2929880"/>
          </a:xfrm>
        </p:spPr>
        <p:txBody>
          <a:bodyPr>
            <a:normAutofit/>
          </a:bodyPr>
          <a:lstStyle/>
          <a:p>
            <a:pPr algn="l"/>
            <a:r>
              <a:rPr kumimoji="1" lang="ja-JP" altLang="en-US" dirty="0" smtClean="0"/>
              <a:t>・１カ月半前に依頼。</a:t>
            </a:r>
            <a:endParaRPr kumimoji="1" lang="en-US" altLang="ja-JP" dirty="0" smtClean="0"/>
          </a:p>
          <a:p>
            <a:pPr algn="l"/>
            <a:r>
              <a:rPr kumimoji="1" lang="ja-JP" altLang="en-US" dirty="0" smtClean="0"/>
              <a:t>・業者へ要項を渡す。</a:t>
            </a:r>
            <a:endParaRPr kumimoji="1" lang="en-US" altLang="ja-JP" dirty="0" smtClean="0"/>
          </a:p>
          <a:p>
            <a:pPr algn="l"/>
            <a:r>
              <a:rPr lang="ja-JP" altLang="en-US" dirty="0" smtClean="0"/>
              <a:t>　</a:t>
            </a:r>
            <a:r>
              <a:rPr kumimoji="1" lang="ja-JP" altLang="en-US" dirty="0" smtClean="0"/>
              <a:t>（低学年・中学年・高学年）</a:t>
            </a:r>
            <a:endParaRPr kumimoji="1" lang="en-US" altLang="ja-JP" dirty="0" smtClean="0"/>
          </a:p>
          <a:p>
            <a:pPr algn="l"/>
            <a:r>
              <a:rPr lang="ja-JP" altLang="en-US" dirty="0" smtClean="0"/>
              <a:t>・高速料金を含んだ見積りを作成。</a:t>
            </a:r>
            <a:endParaRPr kumimoji="1" lang="ja-JP"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3568" y="908720"/>
            <a:ext cx="7772400" cy="1470025"/>
          </a:xfrm>
        </p:spPr>
        <p:txBody>
          <a:bodyPr/>
          <a:lstStyle/>
          <a:p>
            <a:r>
              <a:rPr lang="ja-JP" altLang="en-US" dirty="0" smtClean="0"/>
              <a:t>２．試算の作成（県様式）</a:t>
            </a:r>
            <a:endParaRPr kumimoji="1" lang="ja-JP" altLang="en-US" dirty="0"/>
          </a:p>
        </p:txBody>
      </p:sp>
      <p:sp>
        <p:nvSpPr>
          <p:cNvPr id="3" name="サブタイトル 2"/>
          <p:cNvSpPr>
            <a:spLocks noGrp="1"/>
          </p:cNvSpPr>
          <p:nvPr>
            <p:ph type="subTitle" idx="1"/>
          </p:nvPr>
        </p:nvSpPr>
        <p:spPr>
          <a:xfrm>
            <a:off x="1371600" y="2780928"/>
            <a:ext cx="6400800" cy="2857872"/>
          </a:xfrm>
        </p:spPr>
        <p:txBody>
          <a:bodyPr>
            <a:normAutofit lnSpcReduction="10000"/>
          </a:bodyPr>
          <a:lstStyle/>
          <a:p>
            <a:pPr algn="l"/>
            <a:r>
              <a:rPr lang="ja-JP" altLang="en-US" dirty="0" smtClean="0"/>
              <a:t>・１ヵ月前に作成。</a:t>
            </a:r>
            <a:endParaRPr lang="en-US" altLang="ja-JP" dirty="0" smtClean="0"/>
          </a:p>
          <a:p>
            <a:pPr algn="l"/>
            <a:r>
              <a:rPr lang="ja-JP" altLang="en-US" dirty="0" smtClean="0"/>
              <a:t>・業者見積りを元に作成し、</a:t>
            </a:r>
            <a:endParaRPr lang="en-US" altLang="ja-JP" dirty="0" smtClean="0"/>
          </a:p>
          <a:p>
            <a:pPr algn="l"/>
            <a:r>
              <a:rPr lang="ja-JP" altLang="en-US" dirty="0" smtClean="0"/>
              <a:t>　教員へ配布する。</a:t>
            </a:r>
            <a:endParaRPr lang="en-US" altLang="ja-JP" dirty="0" smtClean="0"/>
          </a:p>
          <a:p>
            <a:pPr algn="l"/>
            <a:r>
              <a:rPr lang="ja-JP" altLang="en-US" dirty="0" smtClean="0"/>
              <a:t>・教員の入場料割引を施設へ確認。</a:t>
            </a:r>
            <a:endParaRPr lang="en-US" altLang="ja-JP" dirty="0" smtClean="0"/>
          </a:p>
          <a:p>
            <a:pPr algn="l"/>
            <a:r>
              <a:rPr lang="ja-JP" altLang="en-US" dirty="0" smtClean="0"/>
              <a:t>　</a:t>
            </a:r>
            <a:endParaRPr lang="en-US" altLang="ja-JP" dirty="0" smtClean="0"/>
          </a:p>
          <a:p>
            <a:endParaRPr kumimoji="1" lang="ja-JP"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79512" y="188640"/>
            <a:ext cx="8700422" cy="6408712"/>
          </a:xfrm>
          <a:prstGeom prst="rect">
            <a:avLst/>
          </a:prstGeom>
          <a:noFill/>
          <a:ln w="9525">
            <a:noFill/>
            <a:miter lim="800000"/>
            <a:headEnd/>
            <a:tailEnd/>
          </a:ln>
        </p:spPr>
      </p:pic>
      <p:sp>
        <p:nvSpPr>
          <p:cNvPr id="5" name="円/楕円 4"/>
          <p:cNvSpPr/>
          <p:nvPr/>
        </p:nvSpPr>
        <p:spPr>
          <a:xfrm>
            <a:off x="539552" y="116632"/>
            <a:ext cx="1224136" cy="864096"/>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円/楕円 5"/>
          <p:cNvSpPr/>
          <p:nvPr/>
        </p:nvSpPr>
        <p:spPr>
          <a:xfrm>
            <a:off x="4211960" y="3429000"/>
            <a:ext cx="1008112" cy="648072"/>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22" name="Picture 2"/>
          <p:cNvPicPr>
            <a:picLocks noChangeAspect="1" noChangeArrowheads="1"/>
          </p:cNvPicPr>
          <p:nvPr/>
        </p:nvPicPr>
        <p:blipFill>
          <a:blip r:embed="rId3" cstate="print"/>
          <a:srcRect t="-3643" b="52641"/>
          <a:stretch>
            <a:fillRect/>
          </a:stretch>
        </p:blipFill>
        <p:spPr bwMode="auto">
          <a:xfrm>
            <a:off x="467544" y="260648"/>
            <a:ext cx="8208912" cy="3816424"/>
          </a:xfrm>
          <a:prstGeom prst="rect">
            <a:avLst/>
          </a:prstGeom>
          <a:noFill/>
          <a:ln w="9525">
            <a:solidFill>
              <a:schemeClr val="accent6">
                <a:lumMod val="60000"/>
                <a:lumOff val="40000"/>
              </a:schemeClr>
            </a:solidFill>
            <a:miter lim="800000"/>
            <a:headEnd/>
            <a:tailEnd/>
          </a:ln>
          <a:effectLst/>
        </p:spPr>
      </p:pic>
      <p:pic>
        <p:nvPicPr>
          <p:cNvPr id="5" name="Picture 2"/>
          <p:cNvPicPr>
            <a:picLocks noGrp="1" noChangeAspect="1" noChangeArrowheads="1"/>
          </p:cNvPicPr>
          <p:nvPr>
            <p:ph idx="1"/>
          </p:nvPr>
        </p:nvPicPr>
        <p:blipFill>
          <a:blip r:embed="rId3" cstate="print"/>
          <a:srcRect t="85004" r="28251" b="-1391"/>
          <a:stretch>
            <a:fillRect/>
          </a:stretch>
        </p:blipFill>
        <p:spPr bwMode="auto">
          <a:xfrm>
            <a:off x="395536" y="4005064"/>
            <a:ext cx="8136904" cy="22322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251520" y="0"/>
            <a:ext cx="8496944" cy="6597351"/>
          </a:xfrm>
          <a:prstGeom prst="rect">
            <a:avLst/>
          </a:prstGeom>
          <a:noFill/>
          <a:ln w="9525">
            <a:noFill/>
            <a:miter lim="800000"/>
            <a:headEnd/>
            <a:tailEnd/>
          </a:ln>
        </p:spPr>
      </p:pic>
      <p:sp>
        <p:nvSpPr>
          <p:cNvPr id="3" name="円/楕円 2"/>
          <p:cNvSpPr/>
          <p:nvPr/>
        </p:nvSpPr>
        <p:spPr>
          <a:xfrm>
            <a:off x="539552" y="0"/>
            <a:ext cx="1224136" cy="864096"/>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円/楕円 3"/>
          <p:cNvSpPr/>
          <p:nvPr/>
        </p:nvSpPr>
        <p:spPr>
          <a:xfrm>
            <a:off x="4139952" y="3284984"/>
            <a:ext cx="1008112" cy="648072"/>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srcRect/>
          <a:stretch>
            <a:fillRect/>
          </a:stretch>
        </p:blipFill>
        <p:spPr bwMode="auto">
          <a:xfrm>
            <a:off x="0" y="332656"/>
            <a:ext cx="8990013" cy="6162675"/>
          </a:xfrm>
          <a:prstGeom prst="rect">
            <a:avLst/>
          </a:prstGeom>
          <a:noFill/>
          <a:ln w="9525">
            <a:noFill/>
            <a:miter lim="800000"/>
            <a:headEnd/>
            <a:tailEnd/>
          </a:ln>
        </p:spPr>
      </p:pic>
      <p:sp>
        <p:nvSpPr>
          <p:cNvPr id="3" name="円/楕円 2"/>
          <p:cNvSpPr/>
          <p:nvPr/>
        </p:nvSpPr>
        <p:spPr>
          <a:xfrm>
            <a:off x="6804248" y="0"/>
            <a:ext cx="1224136" cy="864096"/>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星 5 3"/>
          <p:cNvSpPr/>
          <p:nvPr/>
        </p:nvSpPr>
        <p:spPr>
          <a:xfrm>
            <a:off x="7092280" y="2492896"/>
            <a:ext cx="216024" cy="288032"/>
          </a:xfrm>
          <a:prstGeom prst="star5">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p:cNvPicPr>
            <a:picLocks noChangeAspect="1" noChangeArrowheads="1"/>
          </p:cNvPicPr>
          <p:nvPr/>
        </p:nvPicPr>
        <p:blipFill>
          <a:blip r:embed="rId2" cstate="print"/>
          <a:srcRect/>
          <a:stretch>
            <a:fillRect/>
          </a:stretch>
        </p:blipFill>
        <p:spPr bwMode="auto">
          <a:xfrm>
            <a:off x="323528" y="188640"/>
            <a:ext cx="8073329" cy="62118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３．業者へ県様式の見積書依頼</a:t>
            </a:r>
            <a:endParaRPr kumimoji="1" lang="ja-JP" altLang="en-US" dirty="0"/>
          </a:p>
        </p:txBody>
      </p:sp>
      <p:sp>
        <p:nvSpPr>
          <p:cNvPr id="3" name="サブタイトル 2"/>
          <p:cNvSpPr>
            <a:spLocks noGrp="1"/>
          </p:cNvSpPr>
          <p:nvPr>
            <p:ph type="subTitle" idx="1"/>
          </p:nvPr>
        </p:nvSpPr>
        <p:spPr/>
        <p:txBody>
          <a:bodyPr/>
          <a:lstStyle/>
          <a:p>
            <a:pPr algn="l"/>
            <a:r>
              <a:rPr kumimoji="1" lang="ja-JP" altLang="en-US" dirty="0" smtClean="0"/>
              <a:t>・低学年、中学年</a:t>
            </a:r>
            <a:r>
              <a:rPr lang="ja-JP" altLang="en-US" dirty="0" smtClean="0"/>
              <a:t>、</a:t>
            </a:r>
            <a:r>
              <a:rPr kumimoji="1" lang="ja-JP" altLang="en-US" dirty="0" smtClean="0"/>
              <a:t>高学年</a:t>
            </a:r>
            <a:r>
              <a:rPr lang="ja-JP" altLang="en-US" dirty="0" smtClean="0"/>
              <a:t>、</a:t>
            </a:r>
            <a:r>
              <a:rPr kumimoji="1" lang="ja-JP" altLang="en-US" dirty="0" smtClean="0"/>
              <a:t>ＰＴＡ</a:t>
            </a:r>
            <a:endParaRPr kumimoji="1" lang="en-US" altLang="ja-JP" dirty="0" smtClean="0"/>
          </a:p>
          <a:p>
            <a:pPr algn="l"/>
            <a:r>
              <a:rPr lang="ja-JP" altLang="en-US" dirty="0" smtClean="0"/>
              <a:t>　計４枚作成。</a:t>
            </a:r>
            <a:endParaRPr kumimoji="1" lang="ja-JP"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４．出張伺い作成</a:t>
            </a:r>
            <a:endParaRPr kumimoji="1" lang="ja-JP" altLang="en-US" dirty="0"/>
          </a:p>
        </p:txBody>
      </p:sp>
      <p:sp>
        <p:nvSpPr>
          <p:cNvPr id="3" name="サブタイトル 2"/>
          <p:cNvSpPr>
            <a:spLocks noGrp="1"/>
          </p:cNvSpPr>
          <p:nvPr>
            <p:ph type="subTitle" idx="1"/>
          </p:nvPr>
        </p:nvSpPr>
        <p:spPr/>
        <p:txBody>
          <a:bodyPr/>
          <a:lstStyle/>
          <a:p>
            <a:pPr algn="l"/>
            <a:r>
              <a:rPr lang="ja-JP" altLang="en-US" dirty="0" smtClean="0"/>
              <a:t>・</a:t>
            </a:r>
            <a:r>
              <a:rPr kumimoji="1" lang="ja-JP" altLang="en-US" dirty="0" smtClean="0"/>
              <a:t>低学年・中学年・高学年・</a:t>
            </a:r>
            <a:endParaRPr kumimoji="1" lang="en-US" altLang="ja-JP" dirty="0" smtClean="0"/>
          </a:p>
          <a:p>
            <a:pPr algn="l"/>
            <a:r>
              <a:rPr kumimoji="1" lang="ja-JP" altLang="en-US" dirty="0" smtClean="0"/>
              <a:t>　自家用車使用の先生を作成する。</a:t>
            </a:r>
            <a:endParaRPr lang="en-US" altLang="ja-JP" dirty="0" smtClean="0"/>
          </a:p>
          <a:p>
            <a:endParaRPr kumimoji="1" lang="en-US" altLang="ja-JP" dirty="0"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５．命令簿の作成</a:t>
            </a:r>
            <a:endParaRPr kumimoji="1" lang="ja-JP"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1124745"/>
            <a:ext cx="7772400" cy="1152127"/>
          </a:xfrm>
        </p:spPr>
        <p:txBody>
          <a:bodyPr/>
          <a:lstStyle/>
          <a:p>
            <a:r>
              <a:rPr kumimoji="1" lang="ja-JP" altLang="en-US" dirty="0" smtClean="0"/>
              <a:t>その他</a:t>
            </a:r>
            <a:endParaRPr kumimoji="1" lang="ja-JP" altLang="en-US" dirty="0"/>
          </a:p>
        </p:txBody>
      </p:sp>
      <p:sp>
        <p:nvSpPr>
          <p:cNvPr id="3" name="サブタイトル 2"/>
          <p:cNvSpPr>
            <a:spLocks noGrp="1"/>
          </p:cNvSpPr>
          <p:nvPr>
            <p:ph type="subTitle" idx="1"/>
          </p:nvPr>
        </p:nvSpPr>
        <p:spPr>
          <a:xfrm>
            <a:off x="1371600" y="2564904"/>
            <a:ext cx="6400800" cy="3073896"/>
          </a:xfrm>
        </p:spPr>
        <p:txBody>
          <a:bodyPr>
            <a:normAutofit/>
          </a:bodyPr>
          <a:lstStyle/>
          <a:p>
            <a:pPr algn="l"/>
            <a:r>
              <a:rPr lang="ja-JP" altLang="en-US" dirty="0" smtClean="0"/>
              <a:t>・町バスの利用がないか確認。</a:t>
            </a:r>
            <a:endParaRPr lang="en-US" altLang="ja-JP" dirty="0" smtClean="0"/>
          </a:p>
          <a:p>
            <a:pPr algn="l"/>
            <a:r>
              <a:rPr lang="ja-JP" altLang="en-US" dirty="0" smtClean="0"/>
              <a:t>　利用の場合は、事前にＰＴＡより、</a:t>
            </a:r>
            <a:endParaRPr lang="en-US" altLang="ja-JP" dirty="0" smtClean="0"/>
          </a:p>
          <a:p>
            <a:pPr algn="l"/>
            <a:r>
              <a:rPr lang="ja-JP" altLang="en-US" dirty="0" smtClean="0"/>
              <a:t>　高速料金を預かる。又は、立替払</a:t>
            </a:r>
            <a:endParaRPr lang="en-US" altLang="ja-JP" dirty="0" smtClean="0"/>
          </a:p>
          <a:p>
            <a:pPr algn="l"/>
            <a:r>
              <a:rPr lang="ja-JP" altLang="en-US" dirty="0" smtClean="0"/>
              <a:t>　い。（</a:t>
            </a:r>
            <a:r>
              <a:rPr lang="en-US" altLang="ja-JP" dirty="0" smtClean="0"/>
              <a:t>※</a:t>
            </a:r>
            <a:r>
              <a:rPr lang="ja-JP" altLang="en-US" dirty="0" smtClean="0"/>
              <a:t>高速料金の領収書を預か</a:t>
            </a:r>
            <a:endParaRPr lang="en-US" altLang="ja-JP" dirty="0" smtClean="0"/>
          </a:p>
          <a:p>
            <a:pPr algn="l"/>
            <a:r>
              <a:rPr lang="ja-JP" altLang="en-US" dirty="0" smtClean="0"/>
              <a:t>　ってくること）</a:t>
            </a:r>
          </a:p>
          <a:p>
            <a:endParaRPr kumimoji="1" lang="ja-JP"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63688" y="2276872"/>
            <a:ext cx="5904657" cy="1107996"/>
          </a:xfrm>
          <a:prstGeom prst="rect">
            <a:avLst/>
          </a:prstGeom>
        </p:spPr>
        <p:txBody>
          <a:bodyPr wrap="square">
            <a:spAutoFit/>
          </a:bodyPr>
          <a:lstStyle/>
          <a:p>
            <a:pPr algn="ctr"/>
            <a:r>
              <a:rPr lang="ja-JP" altLang="en-US" sz="6600" dirty="0" smtClean="0"/>
              <a:t>見　学　後</a:t>
            </a:r>
            <a:endParaRPr lang="ja-JP" altLang="en-US" sz="66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１．業者より請求書をもらう。</a:t>
            </a:r>
            <a:endParaRPr kumimoji="1" lang="ja-JP" altLang="en-US" dirty="0"/>
          </a:p>
        </p:txBody>
      </p:sp>
      <p:sp>
        <p:nvSpPr>
          <p:cNvPr id="3" name="サブタイトル 2"/>
          <p:cNvSpPr>
            <a:spLocks noGrp="1"/>
          </p:cNvSpPr>
          <p:nvPr>
            <p:ph type="subTitle" idx="1"/>
          </p:nvPr>
        </p:nvSpPr>
        <p:spPr/>
        <p:txBody>
          <a:bodyPr/>
          <a:lstStyle/>
          <a:p>
            <a:pPr algn="l"/>
            <a:r>
              <a:rPr kumimoji="1" lang="ja-JP" altLang="en-US" dirty="0" smtClean="0"/>
              <a:t>・有料道路</a:t>
            </a:r>
            <a:r>
              <a:rPr lang="ja-JP" altLang="en-US" dirty="0" smtClean="0"/>
              <a:t>、</a:t>
            </a:r>
            <a:r>
              <a:rPr kumimoji="1" lang="ja-JP" altLang="en-US" dirty="0" smtClean="0"/>
              <a:t>駐車料金の変更があれ</a:t>
            </a:r>
            <a:endParaRPr lang="en-US" altLang="ja-JP" dirty="0" smtClean="0"/>
          </a:p>
          <a:p>
            <a:pPr algn="l"/>
            <a:r>
              <a:rPr kumimoji="1" lang="ja-JP" altLang="en-US" dirty="0" smtClean="0"/>
              <a:t>　ば、精算書の変更を行う。</a:t>
            </a:r>
            <a:endParaRPr kumimoji="1" lang="ja-JP"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２．業者より精算書をもらう。</a:t>
            </a:r>
            <a:endParaRPr kumimoji="1" lang="ja-JP" altLang="en-US" dirty="0"/>
          </a:p>
        </p:txBody>
      </p:sp>
      <p:sp>
        <p:nvSpPr>
          <p:cNvPr id="3" name="サブタイトル 2"/>
          <p:cNvSpPr>
            <a:spLocks noGrp="1"/>
          </p:cNvSpPr>
          <p:nvPr>
            <p:ph type="subTitle" idx="1"/>
          </p:nvPr>
        </p:nvSpPr>
        <p:spPr/>
        <p:txBody>
          <a:bodyPr/>
          <a:lstStyle/>
          <a:p>
            <a:pPr algn="l"/>
            <a:endParaRPr kumimoji="1" lang="ja-JP"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3" cstate="print"/>
          <a:srcRect t="632" b="30041"/>
          <a:stretch>
            <a:fillRect/>
          </a:stretch>
        </p:blipFill>
        <p:spPr bwMode="auto">
          <a:xfrm>
            <a:off x="467061" y="260648"/>
            <a:ext cx="8050791" cy="5832648"/>
          </a:xfrm>
          <a:prstGeom prst="rect">
            <a:avLst/>
          </a:prstGeom>
          <a:noFill/>
          <a:ln w="9525">
            <a:noFill/>
            <a:miter lim="800000"/>
            <a:headEnd/>
            <a:tailEnd/>
          </a:ln>
          <a:effectLst/>
        </p:spPr>
      </p:pic>
      <p:sp>
        <p:nvSpPr>
          <p:cNvPr id="5" name="タイトル 4"/>
          <p:cNvSpPr>
            <a:spLocks noGrp="1"/>
          </p:cNvSpPr>
          <p:nvPr>
            <p:ph type="title"/>
          </p:nvPr>
        </p:nvSpPr>
        <p:spPr/>
        <p:txBody>
          <a:bodyPr/>
          <a:lstStyle/>
          <a:p>
            <a:endParaRPr kumimoji="1" lang="ja-JP"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81" name="Picture 5"/>
          <p:cNvPicPr>
            <a:picLocks noChangeAspect="1" noChangeArrowheads="1"/>
          </p:cNvPicPr>
          <p:nvPr/>
        </p:nvPicPr>
        <p:blipFill>
          <a:blip r:embed="rId2" cstate="print"/>
          <a:srcRect/>
          <a:stretch>
            <a:fillRect/>
          </a:stretch>
        </p:blipFill>
        <p:spPr bwMode="auto">
          <a:xfrm>
            <a:off x="0" y="332656"/>
            <a:ext cx="8920590" cy="5968924"/>
          </a:xfrm>
          <a:prstGeom prst="rect">
            <a:avLst/>
          </a:prstGeom>
          <a:solidFill>
            <a:srgbClr val="FFFFFF"/>
          </a:solidFill>
          <a:ln w="9525">
            <a:solidFill>
              <a:srgbClr val="000000"/>
            </a:solid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２．集金一覧表作成</a:t>
            </a:r>
            <a:endParaRPr kumimoji="1" lang="ja-JP" altLang="en-US" dirty="0"/>
          </a:p>
        </p:txBody>
      </p:sp>
      <p:sp>
        <p:nvSpPr>
          <p:cNvPr id="3" name="サブタイトル 2"/>
          <p:cNvSpPr>
            <a:spLocks noGrp="1"/>
          </p:cNvSpPr>
          <p:nvPr>
            <p:ph type="subTitle" idx="1"/>
          </p:nvPr>
        </p:nvSpPr>
        <p:spPr>
          <a:xfrm>
            <a:off x="1371600" y="3645024"/>
            <a:ext cx="6400800" cy="2448272"/>
          </a:xfrm>
        </p:spPr>
        <p:txBody>
          <a:bodyPr>
            <a:normAutofit/>
          </a:bodyPr>
          <a:lstStyle/>
          <a:p>
            <a:pPr algn="l"/>
            <a:r>
              <a:rPr kumimoji="1" lang="ja-JP" altLang="en-US" dirty="0" smtClean="0"/>
              <a:t>・教員へ配布。</a:t>
            </a:r>
            <a:endParaRPr kumimoji="1" lang="en-US" altLang="ja-JP"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cstate="print"/>
          <a:srcRect/>
          <a:stretch>
            <a:fillRect/>
          </a:stretch>
        </p:blipFill>
        <p:spPr bwMode="auto">
          <a:xfrm>
            <a:off x="179512" y="404664"/>
            <a:ext cx="8784976" cy="6143774"/>
          </a:xfrm>
          <a:prstGeom prst="rect">
            <a:avLst/>
          </a:prstGeom>
          <a:noFill/>
          <a:ln w="9525">
            <a:noFill/>
            <a:miter lim="800000"/>
            <a:headEnd/>
            <a:tailEnd/>
          </a:ln>
        </p:spPr>
      </p:pic>
      <p:sp>
        <p:nvSpPr>
          <p:cNvPr id="3" name="円/楕円 2"/>
          <p:cNvSpPr/>
          <p:nvPr/>
        </p:nvSpPr>
        <p:spPr>
          <a:xfrm>
            <a:off x="1475656" y="1124744"/>
            <a:ext cx="1224136" cy="720080"/>
          </a:xfrm>
          <a:prstGeom prst="ellips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t>３．集金を行う。</a:t>
            </a:r>
            <a:endParaRPr kumimoji="1" lang="ja-JP" altLang="en-US" dirty="0"/>
          </a:p>
        </p:txBody>
      </p:sp>
      <p:sp>
        <p:nvSpPr>
          <p:cNvPr id="3" name="サブタイトル 2"/>
          <p:cNvSpPr>
            <a:spLocks noGrp="1"/>
          </p:cNvSpPr>
          <p:nvPr>
            <p:ph type="subTitle" idx="1"/>
          </p:nvPr>
        </p:nvSpPr>
        <p:spPr>
          <a:xfrm>
            <a:off x="683568" y="3501008"/>
            <a:ext cx="7560840" cy="3024336"/>
          </a:xfrm>
        </p:spPr>
        <p:txBody>
          <a:bodyPr>
            <a:normAutofit fontScale="62500" lnSpcReduction="20000"/>
          </a:bodyPr>
          <a:lstStyle/>
          <a:p>
            <a:pPr algn="l"/>
            <a:r>
              <a:rPr kumimoji="1" lang="ja-JP" altLang="en-US" sz="3400" dirty="0" smtClean="0"/>
              <a:t>・社会見学終了後、</a:t>
            </a:r>
            <a:endParaRPr kumimoji="1" lang="en-US" altLang="ja-JP" sz="3400" dirty="0" smtClean="0"/>
          </a:p>
          <a:p>
            <a:pPr algn="l"/>
            <a:r>
              <a:rPr lang="ja-JP" altLang="en-US" sz="3400" dirty="0" smtClean="0"/>
              <a:t>　　児童分・・・</a:t>
            </a:r>
            <a:r>
              <a:rPr kumimoji="1" lang="ja-JP" altLang="en-US" sz="3400" dirty="0" smtClean="0"/>
              <a:t>担任→事務へ。</a:t>
            </a:r>
            <a:endParaRPr kumimoji="1" lang="en-US" altLang="ja-JP" sz="3400" dirty="0" smtClean="0"/>
          </a:p>
          <a:p>
            <a:pPr algn="l"/>
            <a:r>
              <a:rPr lang="ja-JP" altLang="en-US" sz="3400" dirty="0" smtClean="0"/>
              <a:t>　　　　　　　　　（欠席児童の集金はＰＴＡが補助。</a:t>
            </a:r>
            <a:endParaRPr lang="en-US" altLang="ja-JP" sz="3400" dirty="0" smtClean="0"/>
          </a:p>
          <a:p>
            <a:pPr algn="l"/>
            <a:r>
              <a:rPr kumimoji="1" lang="ja-JP" altLang="en-US" sz="3400" dirty="0" smtClean="0"/>
              <a:t>　　　　　　　　　　後日、欠席児童へ返金。）</a:t>
            </a:r>
            <a:endParaRPr kumimoji="1" lang="en-US" altLang="ja-JP" sz="3400" dirty="0" smtClean="0"/>
          </a:p>
          <a:p>
            <a:pPr algn="l"/>
            <a:r>
              <a:rPr lang="ja-JP" altLang="en-US" sz="3400" dirty="0" smtClean="0"/>
              <a:t>　　教員分・・・翌月集金額が個人口座へ振り込まれてから集金。</a:t>
            </a:r>
            <a:endParaRPr lang="en-US" altLang="ja-JP" sz="3400" dirty="0" smtClean="0"/>
          </a:p>
          <a:p>
            <a:pPr algn="l"/>
            <a:r>
              <a:rPr lang="ja-JP" altLang="en-US" sz="3400" dirty="0" smtClean="0"/>
              <a:t>　　　　　　　　  （見学料は自己負担）</a:t>
            </a:r>
            <a:endParaRPr lang="en-US" altLang="ja-JP" sz="3400" dirty="0" smtClean="0"/>
          </a:p>
          <a:p>
            <a:pPr algn="l"/>
            <a:r>
              <a:rPr lang="ja-JP" altLang="en-US" sz="3400" dirty="0" smtClean="0"/>
              <a:t>　</a:t>
            </a:r>
            <a:endParaRPr lang="en-US" altLang="ja-JP" sz="3400" dirty="0" smtClean="0"/>
          </a:p>
          <a:p>
            <a:pPr algn="l"/>
            <a:endParaRPr kumimoji="1" lang="en-US" altLang="ja-JP" sz="2400" dirty="0" smtClean="0"/>
          </a:p>
          <a:p>
            <a:pPr algn="l"/>
            <a:r>
              <a:rPr lang="ja-JP" altLang="en-US" sz="2400" dirty="0" smtClean="0"/>
              <a:t>　　</a:t>
            </a:r>
            <a:endParaRPr kumimoji="1" lang="ja-JP" altLang="en-US" sz="24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smtClean="0"/>
              <a:t>４．出張完結処理</a:t>
            </a:r>
            <a:endParaRPr kumimoji="1" lang="ja-JP" altLang="en-US" dirty="0"/>
          </a:p>
        </p:txBody>
      </p:sp>
      <p:sp>
        <p:nvSpPr>
          <p:cNvPr id="4" name="サブタイトル 3"/>
          <p:cNvSpPr>
            <a:spLocks noGrp="1"/>
          </p:cNvSpPr>
          <p:nvPr>
            <p:ph type="subTitle" idx="1"/>
          </p:nvPr>
        </p:nvSpPr>
        <p:spPr>
          <a:xfrm>
            <a:off x="1115616" y="3573016"/>
            <a:ext cx="7056784" cy="2065784"/>
          </a:xfrm>
        </p:spPr>
        <p:txBody>
          <a:bodyPr/>
          <a:lstStyle/>
          <a:p>
            <a:pPr algn="l"/>
            <a:r>
              <a:rPr lang="ja-JP" altLang="en-US" dirty="0" smtClean="0"/>
              <a:t>・「生徒引率旅行の旅行費用精算書」</a:t>
            </a:r>
            <a:endParaRPr lang="en-US" altLang="ja-JP" dirty="0" smtClean="0"/>
          </a:p>
          <a:p>
            <a:pPr algn="l"/>
            <a:r>
              <a:rPr lang="ja-JP" altLang="en-US" dirty="0" smtClean="0"/>
              <a:t>　を完結時に旅費事務センターへＦＡＸ。</a:t>
            </a:r>
            <a:endParaRPr lang="en-US" altLang="ja-JP" dirty="0" smtClean="0"/>
          </a:p>
          <a:p>
            <a:pPr algn="l"/>
            <a:r>
              <a:rPr lang="ja-JP" altLang="en-US" dirty="0" smtClean="0"/>
              <a:t>　精算書の原本は命令簿へ綴じる。</a:t>
            </a:r>
            <a:endParaRPr lang="en-US" altLang="ja-JP"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802631"/>
          </a:xfrm>
        </p:spPr>
        <p:txBody>
          <a:bodyPr>
            <a:normAutofit/>
          </a:bodyPr>
          <a:lstStyle/>
          <a:p>
            <a:r>
              <a:rPr kumimoji="1" lang="ja-JP" altLang="en-US" sz="7200" dirty="0" smtClean="0">
                <a:latin typeface="HGP創英角ﾎﾟｯﾌﾟ体" pitchFamily="50" charset="-128"/>
                <a:ea typeface="HGP創英角ﾎﾟｯﾌﾟ体" pitchFamily="50" charset="-128"/>
              </a:rPr>
              <a:t>修学旅行</a:t>
            </a:r>
            <a:endParaRPr kumimoji="1" lang="ja-JP" altLang="en-US" sz="7200" dirty="0">
              <a:latin typeface="HGP創英角ﾎﾟｯﾌﾟ体" pitchFamily="50" charset="-128"/>
              <a:ea typeface="HGP創英角ﾎﾟｯﾌﾟ体" pitchFamily="50" charset="-128"/>
            </a:endParaRPr>
          </a:p>
        </p:txBody>
      </p:sp>
      <p:pic>
        <p:nvPicPr>
          <p:cNvPr id="97282" name="Picture 2" descr="修学旅行 しおり"/>
          <p:cNvPicPr>
            <a:picLocks noChangeAspect="1" noChangeArrowheads="1"/>
          </p:cNvPicPr>
          <p:nvPr/>
        </p:nvPicPr>
        <p:blipFill>
          <a:blip r:embed="rId2" cstate="print"/>
          <a:srcRect/>
          <a:stretch>
            <a:fillRect/>
          </a:stretch>
        </p:blipFill>
        <p:spPr bwMode="auto">
          <a:xfrm rot="1641908">
            <a:off x="5822792" y="3743688"/>
            <a:ext cx="1809825" cy="1809825"/>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rmAutofit fontScale="90000"/>
          </a:bodyPr>
          <a:lstStyle/>
          <a:p>
            <a:r>
              <a:rPr lang="ja-JP" altLang="en-US" sz="3200" dirty="0" smtClean="0"/>
              <a:t>平成○年度　土佐町小修学旅行実施計画書</a:t>
            </a:r>
            <a:endParaRPr kumimoji="1" lang="ja-JP" altLang="en-US" sz="3200" dirty="0"/>
          </a:p>
        </p:txBody>
      </p:sp>
      <p:pic>
        <p:nvPicPr>
          <p:cNvPr id="3074" name="Picture 2"/>
          <p:cNvPicPr>
            <a:picLocks noGrp="1" noChangeAspect="1" noChangeArrowheads="1"/>
          </p:cNvPicPr>
          <p:nvPr>
            <p:ph idx="1"/>
          </p:nvPr>
        </p:nvPicPr>
        <p:blipFill>
          <a:blip r:embed="rId2" cstate="print"/>
          <a:srcRect t="5405"/>
          <a:stretch>
            <a:fillRect/>
          </a:stretch>
        </p:blipFill>
        <p:spPr bwMode="auto">
          <a:xfrm>
            <a:off x="683568" y="764704"/>
            <a:ext cx="7848872" cy="60932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043608" y="0"/>
          <a:ext cx="7056784" cy="6858000"/>
        </p:xfrm>
        <a:graphic>
          <a:graphicData uri="http://schemas.openxmlformats.org/presentationml/2006/ole">
            <p:oleObj spid="_x0000_s36866" name="Document" r:id="rId3" imgW="6629729" imgH="9776608" progId="Word.Document.8">
              <p:link updateAutomatic="1"/>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6" name="Object 4"/>
          <p:cNvGraphicFramePr>
            <a:graphicFrameLocks noChangeAspect="1"/>
          </p:cNvGraphicFramePr>
          <p:nvPr/>
        </p:nvGraphicFramePr>
        <p:xfrm>
          <a:off x="467544" y="0"/>
          <a:ext cx="8064896" cy="6858000"/>
        </p:xfrm>
        <a:graphic>
          <a:graphicData uri="http://schemas.openxmlformats.org/presentationml/2006/ole">
            <p:oleObj spid="_x0000_s37890" name="Word 文書" r:id="rId3" imgW="6459147" imgH="9149569" progId="Word.Document.12">
              <p:link updateAutomatic="1"/>
            </p:oleObj>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323528" y="260648"/>
            <a:ext cx="8496944" cy="6336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cstate="print"/>
          <a:srcRect/>
          <a:stretch>
            <a:fillRect/>
          </a:stretch>
        </p:blipFill>
        <p:spPr bwMode="auto">
          <a:xfrm>
            <a:off x="755576" y="548680"/>
            <a:ext cx="7613278" cy="583651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p:nvPr/>
        </p:nvPicPr>
        <p:blipFill>
          <a:blip r:embed="rId2" cstate="print"/>
          <a:srcRect t="13043" b="6522"/>
          <a:stretch>
            <a:fillRect/>
          </a:stretch>
        </p:blipFill>
        <p:spPr bwMode="auto">
          <a:xfrm>
            <a:off x="827584" y="260648"/>
            <a:ext cx="7920880" cy="3096344"/>
          </a:xfrm>
          <a:prstGeom prst="rect">
            <a:avLst/>
          </a:prstGeom>
          <a:noFill/>
          <a:ln w="9525">
            <a:noFill/>
            <a:miter lim="800000"/>
            <a:headEnd/>
            <a:tailEnd/>
          </a:ln>
        </p:spPr>
      </p:pic>
      <p:pic>
        <p:nvPicPr>
          <p:cNvPr id="3" name="図 2"/>
          <p:cNvPicPr/>
          <p:nvPr/>
        </p:nvPicPr>
        <p:blipFill>
          <a:blip r:embed="rId3" cstate="print"/>
          <a:srcRect t="13333" b="8889"/>
          <a:stretch>
            <a:fillRect/>
          </a:stretch>
        </p:blipFill>
        <p:spPr bwMode="auto">
          <a:xfrm>
            <a:off x="827584" y="3501008"/>
            <a:ext cx="7920880" cy="2952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p:nvPr/>
        </p:nvPicPr>
        <p:blipFill>
          <a:blip r:embed="rId2" cstate="print"/>
          <a:srcRect t="11765" b="8824"/>
          <a:stretch>
            <a:fillRect/>
          </a:stretch>
        </p:blipFill>
        <p:spPr bwMode="auto">
          <a:xfrm>
            <a:off x="683568" y="476672"/>
            <a:ext cx="7776864" cy="2880320"/>
          </a:xfrm>
          <a:prstGeom prst="rect">
            <a:avLst/>
          </a:prstGeom>
          <a:noFill/>
          <a:ln w="9525">
            <a:noFill/>
            <a:miter lim="800000"/>
            <a:headEnd/>
            <a:tailEnd/>
          </a:ln>
        </p:spPr>
      </p:pic>
      <p:pic>
        <p:nvPicPr>
          <p:cNvPr id="3" name="図 2"/>
          <p:cNvPicPr/>
          <p:nvPr/>
        </p:nvPicPr>
        <p:blipFill>
          <a:blip r:embed="rId3" cstate="print"/>
          <a:srcRect t="11956" b="7339"/>
          <a:stretch>
            <a:fillRect/>
          </a:stretch>
        </p:blipFill>
        <p:spPr bwMode="auto">
          <a:xfrm>
            <a:off x="755576" y="3501008"/>
            <a:ext cx="7776864"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755576" y="260648"/>
          <a:ext cx="7704855" cy="6264696"/>
        </p:xfrm>
        <a:graphic>
          <a:graphicData uri="http://schemas.openxmlformats.org/presentationml/2006/ole">
            <p:oleObj spid="_x0000_s38914" name="文書" r:id="rId3" imgW="5386812" imgH="5571592" progId="Word.Document.12">
              <p:link updateAutomatic="1"/>
            </p:oleObj>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5"/>
          <p:cNvPicPr>
            <a:picLocks noChangeAspect="1" noChangeArrowheads="1"/>
          </p:cNvPicPr>
          <p:nvPr/>
        </p:nvPicPr>
        <p:blipFill>
          <a:blip r:embed="rId2" cstate="print"/>
          <a:srcRect/>
          <a:stretch>
            <a:fillRect/>
          </a:stretch>
        </p:blipFill>
        <p:spPr bwMode="auto">
          <a:xfrm>
            <a:off x="179512" y="188640"/>
            <a:ext cx="8640960" cy="6480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99592" y="548680"/>
            <a:ext cx="7344816" cy="504056"/>
          </a:xfrm>
        </p:spPr>
        <p:txBody>
          <a:bodyPr>
            <a:normAutofit/>
          </a:bodyPr>
          <a:lstStyle/>
          <a:p>
            <a:r>
              <a:rPr lang="ja-JP" altLang="en-US" sz="2400" dirty="0" smtClean="0"/>
              <a:t>旅費一覧表の活用方法</a:t>
            </a:r>
            <a:endParaRPr kumimoji="1" lang="ja-JP" altLang="en-US" sz="2400"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683568" y="1049828"/>
            <a:ext cx="7776864" cy="5076335"/>
          </a:xfrm>
          <a:prstGeom prst="rect">
            <a:avLst/>
          </a:prstGeom>
          <a:noFill/>
          <a:ln w="9525" cmpd="tri">
            <a:solidFill>
              <a:srgbClr val="7030A0"/>
            </a:solidFill>
            <a:bevel/>
            <a:headEnd/>
            <a:tailEnd/>
          </a:ln>
        </p:spPr>
      </p:pic>
      <p:sp>
        <p:nvSpPr>
          <p:cNvPr id="4" name="上矢印 3">
            <a:hlinkClick r:id="rId3" action="ppaction://hlinksldjump"/>
          </p:cNvPr>
          <p:cNvSpPr/>
          <p:nvPr/>
        </p:nvSpPr>
        <p:spPr>
          <a:xfrm>
            <a:off x="8460432" y="6237312"/>
            <a:ext cx="288032" cy="144016"/>
          </a:xfrm>
          <a:prstGeom prst="up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31746" name="Picture 2"/>
          <p:cNvPicPr>
            <a:picLocks noChangeAspect="1" noChangeArrowheads="1"/>
          </p:cNvPicPr>
          <p:nvPr/>
        </p:nvPicPr>
        <p:blipFill>
          <a:blip r:embed="rId3" cstate="print"/>
          <a:srcRect/>
          <a:stretch>
            <a:fillRect/>
          </a:stretch>
        </p:blipFill>
        <p:spPr bwMode="auto">
          <a:xfrm>
            <a:off x="611560" y="404664"/>
            <a:ext cx="8133420" cy="6066967"/>
          </a:xfrm>
          <a:prstGeom prst="rect">
            <a:avLst/>
          </a:prstGeom>
          <a:noFill/>
          <a:ln w="9525">
            <a:noFill/>
            <a:miter lim="800000"/>
            <a:headEnd/>
            <a:tailEnd/>
          </a:ln>
          <a:effectLst/>
        </p:spPr>
      </p:pic>
      <p:sp>
        <p:nvSpPr>
          <p:cNvPr id="5" name="左矢印 4">
            <a:hlinkClick r:id="rId4" action="ppaction://hlinksldjump"/>
          </p:cNvPr>
          <p:cNvSpPr/>
          <p:nvPr/>
        </p:nvSpPr>
        <p:spPr>
          <a:xfrm>
            <a:off x="8316416" y="6093296"/>
            <a:ext cx="288032" cy="288032"/>
          </a:xfrm>
          <a:prstGeom prst="lef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 2"/>
          <p:cNvSpPr>
            <a:spLocks noGrp="1"/>
          </p:cNvSpPr>
          <p:nvPr>
            <p:ph idx="1"/>
          </p:nvPr>
        </p:nvSpPr>
        <p:spPr>
          <a:xfrm>
            <a:off x="467544" y="3140968"/>
            <a:ext cx="7272808" cy="2952328"/>
          </a:xfrm>
          <a:solidFill>
            <a:schemeClr val="accent6">
              <a:lumMod val="20000"/>
              <a:lumOff val="80000"/>
            </a:schemeClr>
          </a:solidFill>
        </p:spPr>
        <p:txBody>
          <a:bodyPr>
            <a:normAutofit/>
          </a:bodyPr>
          <a:lstStyle/>
          <a:p>
            <a:pPr marL="514350" indent="-514350">
              <a:buNone/>
            </a:pPr>
            <a:r>
              <a:rPr lang="ja-JP" altLang="en-US" dirty="0" smtClean="0"/>
              <a:t>　</a:t>
            </a:r>
            <a:r>
              <a:rPr lang="en-US" altLang="ja-JP" dirty="0" smtClean="0"/>
              <a:t>《</a:t>
            </a:r>
            <a:r>
              <a:rPr lang="ja-JP" altLang="en-US" dirty="0" smtClean="0"/>
              <a:t>こんな方法</a:t>
            </a:r>
            <a:r>
              <a:rPr lang="en-US" altLang="ja-JP" dirty="0" smtClean="0"/>
              <a:t>》</a:t>
            </a:r>
          </a:p>
          <a:p>
            <a:pPr marL="514350" indent="-514350">
              <a:buNone/>
            </a:pPr>
            <a:r>
              <a:rPr lang="ja-JP" altLang="en-US" dirty="0" smtClean="0"/>
              <a:t>　</a:t>
            </a:r>
            <a:r>
              <a:rPr lang="ja-JP" altLang="en-US" sz="2800" dirty="0" smtClean="0"/>
              <a:t>　・全ての出張について旅費システムで試算</a:t>
            </a:r>
            <a:endParaRPr lang="en-US" altLang="ja-JP" sz="2800" dirty="0" smtClean="0"/>
          </a:p>
          <a:p>
            <a:pPr marL="514350" indent="-514350">
              <a:buNone/>
            </a:pPr>
            <a:r>
              <a:rPr lang="ja-JP" altLang="en-US" sz="2800" dirty="0" smtClean="0"/>
              <a:t>　　・過去の旅費額を参考にする</a:t>
            </a:r>
            <a:endParaRPr lang="en-US" altLang="ja-JP" sz="2800" dirty="0" smtClean="0"/>
          </a:p>
          <a:p>
            <a:pPr marL="514350" indent="-514350">
              <a:buNone/>
            </a:pPr>
            <a:r>
              <a:rPr lang="ja-JP" altLang="en-US" sz="2800" dirty="0" smtClean="0"/>
              <a:t>　　・頻度の多い出張先（南国・高知市・</a:t>
            </a:r>
            <a:endParaRPr lang="en-US" altLang="ja-JP" sz="2800" dirty="0" smtClean="0"/>
          </a:p>
          <a:p>
            <a:pPr marL="514350" indent="-514350">
              <a:buNone/>
            </a:pPr>
            <a:r>
              <a:rPr lang="ja-JP" altLang="en-US" sz="2800" dirty="0" smtClean="0"/>
              <a:t>　　　　いの</a:t>
            </a:r>
            <a:r>
              <a:rPr lang="en-US" altLang="ja-JP" sz="2800" dirty="0" smtClean="0"/>
              <a:t>/</a:t>
            </a:r>
            <a:r>
              <a:rPr lang="ja-JP" altLang="en-US" sz="2800" dirty="0" smtClean="0"/>
              <a:t>枝川・その他）を　概算で試算</a:t>
            </a:r>
            <a:endParaRPr lang="en-US" altLang="ja-JP" sz="2800" dirty="0" smtClean="0"/>
          </a:p>
          <a:p>
            <a:endParaRPr kumimoji="1"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1000" fill="hold"/>
                                        <p:tgtEl>
                                          <p:spTgt spid="3">
                                            <p:bg/>
                                          </p:spTgt>
                                        </p:tgtEl>
                                        <p:attrNameLst>
                                          <p:attrName>ppt_x</p:attrName>
                                        </p:attrNameLst>
                                      </p:cBhvr>
                                      <p:tavLst>
                                        <p:tav tm="0">
                                          <p:val>
                                            <p:strVal val="#ppt_x"/>
                                          </p:val>
                                        </p:tav>
                                        <p:tav tm="100000">
                                          <p:val>
                                            <p:strVal val="#ppt_x"/>
                                          </p:val>
                                        </p:tav>
                                      </p:tavLst>
                                    </p:anim>
                                    <p:anim calcmode="lin" valueType="num">
                                      <p:cBhvr additive="base">
                                        <p:cTn id="8" dur="1000" fill="hold"/>
                                        <p:tgtEl>
                                          <p:spTgt spid="3">
                                            <p:bg/>
                                          </p:spTgt>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7"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7" presetID="7" presetClass="entr" presetSubtype="4"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7"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7"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1049</TotalTime>
  <Words>595</Words>
  <Application>Microsoft Office PowerPoint</Application>
  <PresentationFormat>画面に合わせる (4:3)</PresentationFormat>
  <Paragraphs>204</Paragraphs>
  <Slides>73</Slides>
  <Notes>6</Notes>
  <HiddenSlides>0</HiddenSlides>
  <MMClips>0</MMClips>
  <ScaleCrop>false</ScaleCrop>
  <HeadingPairs>
    <vt:vector size="8" baseType="variant">
      <vt:variant>
        <vt:lpstr>テーマ</vt:lpstr>
      </vt:variant>
      <vt:variant>
        <vt:i4>1</vt:i4>
      </vt:variant>
      <vt:variant>
        <vt:lpstr>リンクの設定</vt:lpstr>
      </vt:variant>
      <vt:variant>
        <vt:i4>3</vt:i4>
      </vt:variant>
      <vt:variant>
        <vt:lpstr>埋め込まれた OLE サーバー</vt:lpstr>
      </vt:variant>
      <vt:variant>
        <vt:i4>1</vt:i4>
      </vt:variant>
      <vt:variant>
        <vt:lpstr>スライド タイトル</vt:lpstr>
      </vt:variant>
      <vt:variant>
        <vt:i4>73</vt:i4>
      </vt:variant>
    </vt:vector>
  </HeadingPairs>
  <TitlesOfParts>
    <vt:vector size="78" baseType="lpstr">
      <vt:lpstr>Office テーマ</vt:lpstr>
      <vt:lpstr>\\S01\土佐小中共有フォルダ\平成26年度\小中共有\小中事務\宮本さんへ\嶺北事務部会：修学旅行\２．修学旅行たより小.doc</vt:lpstr>
      <vt:lpstr>\\S01\土佐小中共有フォルダ\平成26年度\小中共有\小中事務\宮本さんへ\嶺北事務部会：修学旅行\２．修学旅行たより中.doc!OLE_LINK1</vt:lpstr>
      <vt:lpstr>\\S01\土佐小中共有フォルダ\平成26年度\小中共有\小中事務\宮本さんへ\嶺北事務部会：修学旅行\３．修学旅行　旅行後業者へ.docx!OLE_LINK2</vt:lpstr>
      <vt:lpstr>文書</vt:lpstr>
      <vt:lpstr>スライド 1</vt:lpstr>
      <vt:lpstr>旅費の流れ</vt:lpstr>
      <vt:lpstr>宮古のたより  平成　2７年　６月　3日</vt:lpstr>
      <vt:lpstr>旅費見積の手順　ほんの1例</vt:lpstr>
      <vt:lpstr>スライド 5</vt:lpstr>
      <vt:lpstr>スライド 6</vt:lpstr>
      <vt:lpstr>スライド 7</vt:lpstr>
      <vt:lpstr>旅費一覧表の活用方法</vt:lpstr>
      <vt:lpstr>スライド 9</vt:lpstr>
      <vt:lpstr>平成２６年度　旅費執行状況</vt:lpstr>
      <vt:lpstr>旅費執行計画</vt:lpstr>
      <vt:lpstr>スライド 12</vt:lpstr>
      <vt:lpstr>スライド 13</vt:lpstr>
      <vt:lpstr>平成２６年度小中学校旅費第１回決算見込額調査（各学校用）</vt:lpstr>
      <vt:lpstr>平成２７年度修学旅行実施見込調査（各学校用） </vt:lpstr>
      <vt:lpstr>赴任旅費・帰住旅費について</vt:lpstr>
      <vt:lpstr>どんな支給がある？</vt:lpstr>
      <vt:lpstr>どんな支給がある？</vt:lpstr>
      <vt:lpstr>どんな支給がある？</vt:lpstr>
      <vt:lpstr>どんな支給がある？</vt:lpstr>
      <vt:lpstr>詳細は・・・</vt:lpstr>
      <vt:lpstr>詳細は・・・</vt:lpstr>
      <vt:lpstr>スライド 23</vt:lpstr>
      <vt:lpstr>注意すべきこと</vt:lpstr>
      <vt:lpstr>注意すべきこと</vt:lpstr>
      <vt:lpstr>入力方法</vt:lpstr>
      <vt:lpstr>スライド 27</vt:lpstr>
      <vt:lpstr>スライド 28</vt:lpstr>
      <vt:lpstr>スライド 29</vt:lpstr>
      <vt:lpstr>スライド 30</vt:lpstr>
      <vt:lpstr>スライド 31</vt:lpstr>
      <vt:lpstr>スライド 32</vt:lpstr>
      <vt:lpstr>帰住旅費について</vt:lpstr>
      <vt:lpstr>詳細は・・・</vt:lpstr>
      <vt:lpstr>スライド 35</vt:lpstr>
      <vt:lpstr>スライド 36</vt:lpstr>
      <vt:lpstr>スライド 37</vt:lpstr>
      <vt:lpstr>スライド 38</vt:lpstr>
      <vt:lpstr>スライド 39</vt:lpstr>
      <vt:lpstr>演習問題！！</vt:lpstr>
      <vt:lpstr>旅費一覧表の活用方法</vt:lpstr>
      <vt:lpstr>氏名で検索</vt:lpstr>
      <vt:lpstr>用務名で検索</vt:lpstr>
      <vt:lpstr>旅行日で検索</vt:lpstr>
      <vt:lpstr>社会見学</vt:lpstr>
      <vt:lpstr>見　学　前</vt:lpstr>
      <vt:lpstr>１．業者へ見積りを依頼。</vt:lpstr>
      <vt:lpstr>２．試算の作成（県様式）</vt:lpstr>
      <vt:lpstr>スライド 49</vt:lpstr>
      <vt:lpstr>スライド 50</vt:lpstr>
      <vt:lpstr>スライド 51</vt:lpstr>
      <vt:lpstr>スライド 52</vt:lpstr>
      <vt:lpstr>３．業者へ県様式の見積書依頼</vt:lpstr>
      <vt:lpstr>４．出張伺い作成</vt:lpstr>
      <vt:lpstr>５．命令簿の作成</vt:lpstr>
      <vt:lpstr>その他</vt:lpstr>
      <vt:lpstr>スライド 57</vt:lpstr>
      <vt:lpstr>１．業者より請求書をもらう。</vt:lpstr>
      <vt:lpstr>２．業者より精算書をもらう。</vt:lpstr>
      <vt:lpstr>スライド 60</vt:lpstr>
      <vt:lpstr>２．集金一覧表作成</vt:lpstr>
      <vt:lpstr>スライド 62</vt:lpstr>
      <vt:lpstr>３．集金を行う。</vt:lpstr>
      <vt:lpstr>４．出張完結処理</vt:lpstr>
      <vt:lpstr>修学旅行</vt:lpstr>
      <vt:lpstr>平成○年度　土佐町小修学旅行実施計画書</vt:lpstr>
      <vt:lpstr>スライド 67</vt:lpstr>
      <vt:lpstr>スライド 68</vt:lpstr>
      <vt:lpstr>スライド 69</vt:lpstr>
      <vt:lpstr>スライド 70</vt:lpstr>
      <vt:lpstr>スライド 71</vt:lpstr>
      <vt:lpstr>スライド 72</vt:lpstr>
      <vt:lpstr>スライド 73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kamizaki-hiroki</dc:creator>
  <cp:lastModifiedBy>小島 高明</cp:lastModifiedBy>
  <cp:revision>119</cp:revision>
  <dcterms:created xsi:type="dcterms:W3CDTF">2015-06-11T01:27:42Z</dcterms:created>
  <dcterms:modified xsi:type="dcterms:W3CDTF">2015-06-17T22:49:19Z</dcterms:modified>
</cp:coreProperties>
</file>