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8" r:id="rId2"/>
    <p:sldId id="259" r:id="rId3"/>
    <p:sldId id="260" r:id="rId4"/>
    <p:sldId id="261" r:id="rId5"/>
    <p:sldId id="263" r:id="rId6"/>
    <p:sldId id="293" r:id="rId7"/>
    <p:sldId id="265" r:id="rId8"/>
    <p:sldId id="266" r:id="rId9"/>
    <p:sldId id="267" r:id="rId10"/>
    <p:sldId id="268" r:id="rId11"/>
    <p:sldId id="295" r:id="rId12"/>
    <p:sldId id="269" r:id="rId13"/>
    <p:sldId id="270" r:id="rId14"/>
    <p:sldId id="299" r:id="rId15"/>
    <p:sldId id="271" r:id="rId16"/>
    <p:sldId id="274" r:id="rId17"/>
    <p:sldId id="272" r:id="rId18"/>
    <p:sldId id="273" r:id="rId19"/>
    <p:sldId id="302" r:id="rId20"/>
    <p:sldId id="275" r:id="rId21"/>
    <p:sldId id="276" r:id="rId22"/>
    <p:sldId id="303" r:id="rId23"/>
    <p:sldId id="277" r:id="rId24"/>
    <p:sldId id="278" r:id="rId25"/>
    <p:sldId id="279" r:id="rId26"/>
    <p:sldId id="280" r:id="rId27"/>
    <p:sldId id="281" r:id="rId28"/>
    <p:sldId id="282" r:id="rId29"/>
    <p:sldId id="283" r:id="rId30"/>
    <p:sldId id="284" r:id="rId31"/>
    <p:sldId id="305" r:id="rId32"/>
    <p:sldId id="285" r:id="rId33"/>
    <p:sldId id="286" r:id="rId34"/>
    <p:sldId id="287" r:id="rId35"/>
    <p:sldId id="288" r:id="rId36"/>
    <p:sldId id="289" r:id="rId37"/>
    <p:sldId id="290" r:id="rId38"/>
    <p:sldId id="291" r:id="rId39"/>
    <p:sldId id="292" r:id="rId40"/>
  </p:sldIdLst>
  <p:sldSz cx="9906000" cy="6858000" type="A4"/>
  <p:notesSz cx="9866313" cy="673576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DDDDDD"/>
    <a:srgbClr val="008000"/>
    <a:srgbClr val="4D4D4D"/>
    <a:srgbClr val="5F5F5F"/>
    <a:srgbClr val="99CCFF"/>
    <a:srgbClr val="6699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71026" autoAdjust="0"/>
  </p:normalViewPr>
  <p:slideViewPr>
    <p:cSldViewPr>
      <p:cViewPr varScale="1">
        <p:scale>
          <a:sx n="76" d="100"/>
          <a:sy n="76" d="100"/>
        </p:scale>
        <p:origin x="870" y="96"/>
      </p:cViewPr>
      <p:guideLst>
        <p:guide orient="horz" pos="2160"/>
        <p:guide pos="3120"/>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9" Type="http://schemas.openxmlformats.org/officeDocument/2006/relationships/slide" Target="slides/slide38.xml" />
  <Relationship Id="rId3" Type="http://schemas.openxmlformats.org/officeDocument/2006/relationships/slide" Target="slides/slide2.xml" />
  <Relationship Id="rId21" Type="http://schemas.openxmlformats.org/officeDocument/2006/relationships/slide" Target="slides/slide20.xml" />
  <Relationship Id="rId34" Type="http://schemas.openxmlformats.org/officeDocument/2006/relationships/slide" Target="slides/slide33.xml" />
  <Relationship Id="rId42" Type="http://schemas.openxmlformats.org/officeDocument/2006/relationships/handoutMaster" Target="handoutMasters/handoutMaster1.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slide" Target="slides/slide32.xml" />
  <Relationship Id="rId38" Type="http://schemas.openxmlformats.org/officeDocument/2006/relationships/slide" Target="slides/slide37.xml" />
  <Relationship Id="rId46" Type="http://schemas.openxmlformats.org/officeDocument/2006/relationships/tableStyles" Target="tableStyle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41" Type="http://schemas.openxmlformats.org/officeDocument/2006/relationships/notesMaster" Target="notesMasters/notesMaster1.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slide" Target="slides/slide31.xml" />
  <Relationship Id="rId37" Type="http://schemas.openxmlformats.org/officeDocument/2006/relationships/slide" Target="slides/slide36.xml" />
  <Relationship Id="rId40" Type="http://schemas.openxmlformats.org/officeDocument/2006/relationships/slide" Target="slides/slide39.xml" />
  <Relationship Id="rId45" Type="http://schemas.openxmlformats.org/officeDocument/2006/relationships/theme" Target="theme/theme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slide" Target="slides/slide35.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slide" Target="slides/slide30.xml" />
  <Relationship Id="rId44" Type="http://schemas.openxmlformats.org/officeDocument/2006/relationships/viewProps" Target="viewProps.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slide" Target="slides/slide34.xml" />
  <Relationship Id="rId43" Type="http://schemas.openxmlformats.org/officeDocument/2006/relationships/presProps" Target="presProp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sz="1200">
                <a:latin typeface="Times New Roman" pitchFamily="18" charset="0"/>
              </a:defRPr>
            </a:lvl1pPr>
          </a:lstStyle>
          <a:p>
            <a:endParaRPr lang="en-US" altLang="ja-JP"/>
          </a:p>
        </p:txBody>
      </p:sp>
      <p:sp>
        <p:nvSpPr>
          <p:cNvPr id="4099" name="Rectangle 3"/>
          <p:cNvSpPr>
            <a:spLocks noGrp="1" noChangeArrowheads="1"/>
          </p:cNvSpPr>
          <p:nvPr>
            <p:ph type="dt" sz="quarter" idx="1"/>
          </p:nvPr>
        </p:nvSpPr>
        <p:spPr bwMode="auto">
          <a:xfrm>
            <a:off x="5589588" y="0"/>
            <a:ext cx="427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eaLnBrk="1" hangingPunct="1">
              <a:defRPr sz="1200">
                <a:latin typeface="Times New Roman" pitchFamily="18" charset="0"/>
              </a:defRPr>
            </a:lvl1pPr>
          </a:lstStyle>
          <a:p>
            <a:endParaRPr lang="en-US" altLang="ja-JP"/>
          </a:p>
        </p:txBody>
      </p:sp>
      <p:sp>
        <p:nvSpPr>
          <p:cNvPr id="4100" name="Rectangle 4"/>
          <p:cNvSpPr>
            <a:spLocks noGrp="1" noChangeArrowheads="1"/>
          </p:cNvSpPr>
          <p:nvPr>
            <p:ph type="ftr" sz="quarter" idx="2"/>
          </p:nvPr>
        </p:nvSpPr>
        <p:spPr bwMode="auto">
          <a:xfrm>
            <a:off x="0" y="6397625"/>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1" hangingPunct="1">
              <a:defRPr sz="1200">
                <a:latin typeface="Times New Roman" pitchFamily="18" charset="0"/>
              </a:defRPr>
            </a:lvl1pPr>
          </a:lstStyle>
          <a:p>
            <a:endParaRPr lang="en-US" altLang="ja-JP"/>
          </a:p>
        </p:txBody>
      </p:sp>
      <p:sp>
        <p:nvSpPr>
          <p:cNvPr id="4101" name="Rectangle 5"/>
          <p:cNvSpPr>
            <a:spLocks noGrp="1" noChangeArrowheads="1"/>
          </p:cNvSpPr>
          <p:nvPr>
            <p:ph type="sldNum" sz="quarter" idx="3"/>
          </p:nvPr>
        </p:nvSpPr>
        <p:spPr bwMode="auto">
          <a:xfrm>
            <a:off x="5589588" y="6397625"/>
            <a:ext cx="427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1" hangingPunct="1">
              <a:defRPr sz="1200">
                <a:latin typeface="Times New Roman" pitchFamily="18" charset="0"/>
              </a:defRPr>
            </a:lvl1pPr>
          </a:lstStyle>
          <a:p>
            <a:fld id="{CE8FB1F1-EEDF-4B9F-BF72-AB17FBBF6157}" type="slidenum">
              <a:rPr lang="en-US" altLang="ja-JP"/>
              <a:pPr/>
              <a:t>‹#›</a:t>
            </a:fld>
            <a:endParaRPr lang="en-US" altLang="ja-JP"/>
          </a:p>
        </p:txBody>
      </p:sp>
    </p:spTree>
    <p:extLst>
      <p:ext uri="{BB962C8B-B14F-4D97-AF65-F5344CB8AC3E}">
        <p14:creationId xmlns:p14="http://schemas.microsoft.com/office/powerpoint/2010/main" val="108174186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sz="1200">
                <a:latin typeface="Times New Roman" pitchFamily="18" charset="0"/>
              </a:defRPr>
            </a:lvl1pPr>
          </a:lstStyle>
          <a:p>
            <a:endParaRPr lang="en-US" altLang="ja-JP"/>
          </a:p>
        </p:txBody>
      </p:sp>
      <p:sp>
        <p:nvSpPr>
          <p:cNvPr id="3075" name="Rectangle 3"/>
          <p:cNvSpPr>
            <a:spLocks noGrp="1" noChangeArrowheads="1"/>
          </p:cNvSpPr>
          <p:nvPr>
            <p:ph type="dt" idx="1"/>
          </p:nvPr>
        </p:nvSpPr>
        <p:spPr bwMode="auto">
          <a:xfrm>
            <a:off x="5591175" y="0"/>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eaLnBrk="1" hangingPunct="1">
              <a:defRPr sz="1200">
                <a:latin typeface="Times New Roman" pitchFamily="18" charset="0"/>
              </a:defRPr>
            </a:lvl1pPr>
          </a:lstStyle>
          <a:p>
            <a:endParaRPr lang="en-US" altLang="ja-JP"/>
          </a:p>
        </p:txBody>
      </p:sp>
      <p:sp>
        <p:nvSpPr>
          <p:cNvPr id="3076" name="Rectangle 4"/>
          <p:cNvSpPr>
            <a:spLocks noGrp="1" noRot="1" noChangeAspect="1" noChangeArrowheads="1" noTextEdit="1"/>
          </p:cNvSpPr>
          <p:nvPr>
            <p:ph type="sldImg" idx="2"/>
          </p:nvPr>
        </p:nvSpPr>
        <p:spPr bwMode="auto">
          <a:xfrm>
            <a:off x="3109913" y="506413"/>
            <a:ext cx="3644900" cy="2522537"/>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316038" y="3198813"/>
            <a:ext cx="7234237"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8" name="Rectangle 6"/>
          <p:cNvSpPr>
            <a:spLocks noGrp="1" noChangeArrowheads="1"/>
          </p:cNvSpPr>
          <p:nvPr>
            <p:ph type="ftr" sz="quarter" idx="4"/>
          </p:nvPr>
        </p:nvSpPr>
        <p:spPr bwMode="auto">
          <a:xfrm>
            <a:off x="0" y="6399213"/>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1" hangingPunct="1">
              <a:defRPr sz="1200">
                <a:latin typeface="Times New Roman" pitchFamily="18" charset="0"/>
              </a:defRPr>
            </a:lvl1pPr>
          </a:lstStyle>
          <a:p>
            <a:endParaRPr lang="en-US" altLang="ja-JP"/>
          </a:p>
        </p:txBody>
      </p:sp>
      <p:sp>
        <p:nvSpPr>
          <p:cNvPr id="3079" name="Rectangle 7"/>
          <p:cNvSpPr>
            <a:spLocks noGrp="1" noChangeArrowheads="1"/>
          </p:cNvSpPr>
          <p:nvPr>
            <p:ph type="sldNum" sz="quarter" idx="5"/>
          </p:nvPr>
        </p:nvSpPr>
        <p:spPr bwMode="auto">
          <a:xfrm>
            <a:off x="5591175" y="6399213"/>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1" hangingPunct="1">
              <a:defRPr sz="1200">
                <a:latin typeface="Times New Roman" pitchFamily="18" charset="0"/>
              </a:defRPr>
            </a:lvl1pPr>
          </a:lstStyle>
          <a:p>
            <a:fld id="{42419CCC-76ED-45B6-94F3-20B4E479B514}" type="slidenum">
              <a:rPr lang="en-US" altLang="ja-JP"/>
              <a:pPr/>
              <a:t>‹#›</a:t>
            </a:fld>
            <a:endParaRPr lang="en-US" altLang="ja-JP"/>
          </a:p>
        </p:txBody>
      </p:sp>
    </p:spTree>
    <p:extLst>
      <p:ext uri="{BB962C8B-B14F-4D97-AF65-F5344CB8AC3E}">
        <p14:creationId xmlns:p14="http://schemas.microsoft.com/office/powerpoint/2010/main" val="23368682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20E37-5659-44DC-8B8F-99CEF1FAE504}" type="slidenum">
              <a:rPr lang="en-US" altLang="ja-JP"/>
              <a:pPr/>
              <a:t>1</a:t>
            </a:fld>
            <a:endParaRPr lang="en-US" altLang="ja-JP"/>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r>
              <a:rPr lang="ja-JP" altLang="en-US" sz="1050" dirty="0" smtClean="0">
                <a:latin typeface="HG丸ｺﾞｼｯｸM-PRO" pitchFamily="50" charset="-128"/>
                <a:ea typeface="HG丸ｺﾞｼｯｸM-PRO" pitchFamily="50" charset="-128"/>
              </a:rPr>
              <a:t>今日は特殊勤務手当についての研修をします。特殊勤務手当は、主に先生方からの実績報告に基づいて支給される手当ですが、実績報告に誤りがあれば、戻入等が発生します。根本的なことを把握し、支給までの処理をスムーズに進めるために、一緒に学習していきましょう。</a:t>
            </a:r>
            <a:endParaRPr lang="ja-JP" altLang="ja-JP" sz="1050" dirty="0">
              <a:latin typeface="HG丸ｺﾞｼｯｸM-PRO" pitchFamily="50" charset="-128"/>
              <a:ea typeface="HG丸ｺﾞｼｯｸM-PRO"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●もらうことができません。手引き</a:t>
            </a:r>
            <a:r>
              <a:rPr kumimoji="1" lang="en-US" altLang="ja-JP" dirty="0" smtClean="0"/>
              <a:t>3-1-5</a:t>
            </a:r>
            <a:r>
              <a:rPr kumimoji="1" lang="ja-JP" altLang="en-US" dirty="0" smtClean="0"/>
              <a:t>ぺ</a:t>
            </a:r>
            <a:r>
              <a:rPr kumimoji="1" lang="en-US" altLang="ja-JP" dirty="0" smtClean="0"/>
              <a:t>―</a:t>
            </a:r>
            <a:r>
              <a:rPr kumimoji="1" lang="ja-JP" altLang="en-US" dirty="0" smtClean="0"/>
              <a:t>ジのポイントを見てください。アスタリスクマークの箇所に、「多学年共通の行事で授業又は指導に従事した場合のみ支給される」とあります。このケースでは、３年生だけを対象としていて、３，４年共通の行事となっていませんので、カウントでき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●次は、非常災害時等の緊急業務についてです。こちらも</a:t>
            </a:r>
            <a:r>
              <a:rPr kumimoji="1" lang="ja-JP" altLang="en-US" sz="1200" dirty="0" smtClean="0">
                <a:latin typeface="HG丸ｺﾞｼｯｸM-PRO" pitchFamily="50" charset="-128"/>
                <a:ea typeface="HG丸ｺﾞｼｯｸM-PRO" pitchFamily="50" charset="-128"/>
              </a:rPr>
              <a:t>手引きの</a:t>
            </a:r>
            <a:r>
              <a:rPr kumimoji="1" lang="en-US" altLang="ja-JP" sz="1200" dirty="0" smtClean="0">
                <a:latin typeface="HG丸ｺﾞｼｯｸM-PRO" pitchFamily="50" charset="-128"/>
                <a:ea typeface="HG丸ｺﾞｼｯｸM-PRO" pitchFamily="50" charset="-128"/>
              </a:rPr>
              <a:t>3-1-5</a:t>
            </a:r>
            <a:r>
              <a:rPr kumimoji="1" lang="ja-JP" altLang="en-US" sz="1200" dirty="0" smtClean="0">
                <a:latin typeface="HG丸ｺﾞｼｯｸM-PRO" pitchFamily="50" charset="-128"/>
                <a:ea typeface="HG丸ｺﾞｼｯｸM-PRO" pitchFamily="50" charset="-128"/>
              </a:rPr>
              <a:t>⑦に載っています。</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教員特殊業務手当の支給対象者は、主幹教諭、指導教諭、教諭、養護教諭、栄養教諭、助教諭、講師となっていて、●管理職手当を受けている職員は●該当しません。支給要件は、非常災害時の緊急業務に従事した時となっています。例えば、暴風雨のため、ガラス戸補強等施設の保全をした。また、児童の交通事故に遭遇し、病院に収容後保護者に引き渡すまで看護に従事した等です。</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１日あたりの支給額は、業務内容により異なっています。こちらは、先生方から提出された教員特殊業務整理簿により、業務内容や従事時間を確認して報告しますので、事実に基づいて記載をしていただく必要があ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a:t>
            </a:r>
            <a:r>
              <a:rPr kumimoji="1" lang="ja-JP" altLang="ja-JP" sz="1200" kern="1200" dirty="0" smtClean="0">
                <a:solidFill>
                  <a:schemeClr val="tx1"/>
                </a:solidFill>
                <a:latin typeface="Times New Roman" pitchFamily="18" charset="0"/>
                <a:ea typeface="ＭＳ Ｐ明朝" charset="-128"/>
                <a:cs typeface="+mn-cs"/>
              </a:rPr>
              <a:t>次は、修学旅行等における指導業務についてです。 </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Times New Roman" pitchFamily="18" charset="0"/>
                <a:ea typeface="ＭＳ Ｐ明朝" charset="-128"/>
                <a:cs typeface="+mn-cs"/>
              </a:rPr>
              <a:t>●支給対象者は先ほどと同じです。●修学旅行や青少年の家での宿泊研修等</a:t>
            </a:r>
            <a:r>
              <a:rPr kumimoji="1" lang="ja-JP" altLang="en-US" sz="1200" kern="1200" dirty="0" smtClean="0">
                <a:solidFill>
                  <a:schemeClr val="tx1"/>
                </a:solidFill>
                <a:latin typeface="Times New Roman" pitchFamily="18" charset="0"/>
                <a:ea typeface="ＭＳ Ｐ明朝" charset="-128"/>
                <a:cs typeface="+mn-cs"/>
              </a:rPr>
              <a:t>、</a:t>
            </a:r>
            <a:r>
              <a:rPr kumimoji="1" lang="ja-JP" altLang="ja-JP" sz="1200" kern="1200" dirty="0" smtClean="0">
                <a:solidFill>
                  <a:schemeClr val="tx1"/>
                </a:solidFill>
                <a:latin typeface="Times New Roman" pitchFamily="18" charset="0"/>
                <a:ea typeface="ＭＳ Ｐ明朝" charset="-128"/>
                <a:cs typeface="+mn-cs"/>
              </a:rPr>
              <a:t>学校が計画し実施する行事で、児童生徒を引率する</a:t>
            </a:r>
            <a:r>
              <a:rPr kumimoji="1" lang="ja-JP" altLang="en-US" sz="1200" kern="1200" dirty="0" smtClean="0">
                <a:solidFill>
                  <a:schemeClr val="tx1"/>
                </a:solidFill>
                <a:latin typeface="Times New Roman" pitchFamily="18" charset="0"/>
                <a:ea typeface="ＭＳ Ｐ明朝" charset="-128"/>
                <a:cs typeface="+mn-cs"/>
              </a:rPr>
              <a:t>泊を伴う</a:t>
            </a:r>
            <a:r>
              <a:rPr kumimoji="1" lang="ja-JP" altLang="ja-JP" sz="1200" kern="1200" dirty="0" smtClean="0">
                <a:solidFill>
                  <a:schemeClr val="tx1"/>
                </a:solidFill>
                <a:latin typeface="Times New Roman" pitchFamily="18" charset="0"/>
                <a:ea typeface="ＭＳ Ｐ明朝" charset="-128"/>
                <a:cs typeface="+mn-cs"/>
              </a:rPr>
              <a:t>業務に８時間程度従事した時に該当します。８時間程度とは７時間３０分以上と捉えてください。教育活動の一環として、学校が計画・実施するものであれば、クラス単位で実施する場合も任意の形態で実施する場合も該当します。自校の施設を利用して宿泊学習を実施する場合は、原則として該当しませんが、ケースにより該当することもあります。 </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Times New Roman" pitchFamily="18" charset="0"/>
                <a:ea typeface="ＭＳ Ｐ明朝" charset="-128"/>
                <a:cs typeface="+mn-cs"/>
              </a:rPr>
              <a:t>●１日あたりの支給額は</a:t>
            </a:r>
            <a:r>
              <a:rPr kumimoji="1" lang="ja-JP" altLang="ja-JP" sz="1200" kern="1200" smtClean="0">
                <a:solidFill>
                  <a:schemeClr val="tx1"/>
                </a:solidFill>
                <a:latin typeface="Times New Roman" pitchFamily="18" charset="0"/>
                <a:ea typeface="ＭＳ Ｐ明朝" charset="-128"/>
                <a:cs typeface="+mn-cs"/>
              </a:rPr>
              <a:t>、</a:t>
            </a:r>
            <a:r>
              <a:rPr kumimoji="1" lang="ja-JP" altLang="en-US" sz="1200" kern="1200" smtClean="0">
                <a:solidFill>
                  <a:schemeClr val="tx1"/>
                </a:solidFill>
                <a:latin typeface="Times New Roman" pitchFamily="18" charset="0"/>
                <a:ea typeface="ＭＳ Ｐ明朝" charset="-128"/>
                <a:cs typeface="+mn-cs"/>
              </a:rPr>
              <a:t>５，１００</a:t>
            </a:r>
            <a:r>
              <a:rPr kumimoji="1" lang="en-US" altLang="ja-JP" sz="1200" kern="1200" smtClean="0">
                <a:solidFill>
                  <a:schemeClr val="tx1"/>
                </a:solidFill>
                <a:latin typeface="Times New Roman" pitchFamily="18" charset="0"/>
                <a:ea typeface="ＭＳ Ｐ明朝" charset="-128"/>
                <a:cs typeface="+mn-cs"/>
              </a:rPr>
              <a:t>0</a:t>
            </a:r>
            <a:r>
              <a:rPr kumimoji="1" lang="ja-JP" altLang="ja-JP" sz="1200" kern="1200" smtClean="0">
                <a:solidFill>
                  <a:schemeClr val="tx1"/>
                </a:solidFill>
                <a:latin typeface="Times New Roman" pitchFamily="18" charset="0"/>
                <a:ea typeface="ＭＳ Ｐ明朝" charset="-128"/>
                <a:cs typeface="+mn-cs"/>
              </a:rPr>
              <a:t>円</a:t>
            </a:r>
            <a:r>
              <a:rPr kumimoji="1" lang="ja-JP" altLang="ja-JP" sz="1200" kern="1200" dirty="0" smtClean="0">
                <a:solidFill>
                  <a:schemeClr val="tx1"/>
                </a:solidFill>
                <a:latin typeface="Times New Roman" pitchFamily="18" charset="0"/>
                <a:ea typeface="ＭＳ Ｐ明朝" charset="-128"/>
                <a:cs typeface="+mn-cs"/>
              </a:rPr>
              <a:t>です。こちらも、先生方から提出された教員特殊業務整理簿により日数を報告しますが、手当対象となる従事時間はその指導業務が開始した時間（出発）から終了し解散するまでの時間で就寝時間は含みません。そのため</a:t>
            </a:r>
            <a:r>
              <a:rPr kumimoji="1" lang="ja-JP" altLang="en-US" sz="1200" kern="1200" dirty="0" smtClean="0">
                <a:solidFill>
                  <a:schemeClr val="tx1"/>
                </a:solidFill>
                <a:latin typeface="Times New Roman" pitchFamily="18" charset="0"/>
                <a:ea typeface="ＭＳ Ｐ明朝" charset="-128"/>
                <a:cs typeface="+mn-cs"/>
              </a:rPr>
              <a:t>、</a:t>
            </a:r>
            <a:r>
              <a:rPr kumimoji="1" lang="ja-JP" altLang="ja-JP" sz="1200" kern="1200" dirty="0" smtClean="0">
                <a:solidFill>
                  <a:schemeClr val="tx1"/>
                </a:solidFill>
                <a:latin typeface="Times New Roman" pitchFamily="18" charset="0"/>
                <a:ea typeface="ＭＳ Ｐ明朝" charset="-128"/>
                <a:cs typeface="+mn-cs"/>
              </a:rPr>
              <a:t>従事時間が分かる証拠書類として●旅行のしおりや要項等を整理簿と一緒に</a:t>
            </a:r>
            <a:r>
              <a:rPr kumimoji="1" lang="ja-JP" altLang="en-US" sz="1200" kern="1200" dirty="0" smtClean="0">
                <a:solidFill>
                  <a:schemeClr val="tx1"/>
                </a:solidFill>
                <a:latin typeface="Times New Roman" pitchFamily="18" charset="0"/>
                <a:ea typeface="ＭＳ Ｐ明朝" charset="-128"/>
                <a:cs typeface="+mn-cs"/>
              </a:rPr>
              <a:t>保存します</a:t>
            </a:r>
            <a:r>
              <a:rPr kumimoji="1" lang="ja-JP" altLang="ja-JP" sz="1200" kern="1200" dirty="0" smtClean="0">
                <a:solidFill>
                  <a:schemeClr val="tx1"/>
                </a:solidFill>
                <a:latin typeface="Times New Roman" pitchFamily="18" charset="0"/>
                <a:ea typeface="ＭＳ Ｐ明朝" charset="-128"/>
                <a:cs typeface="+mn-cs"/>
              </a:rPr>
              <a:t>。 </a:t>
            </a:r>
          </a:p>
          <a:p>
            <a:r>
              <a:rPr kumimoji="1" lang="en-US" altLang="ja-JP" sz="1200" kern="1200" dirty="0" smtClean="0">
                <a:solidFill>
                  <a:schemeClr val="tx1"/>
                </a:solidFill>
                <a:latin typeface="Times New Roman" pitchFamily="18" charset="0"/>
                <a:ea typeface="ＭＳ Ｐ明朝" charset="-128"/>
                <a:cs typeface="+mn-cs"/>
              </a:rPr>
              <a:t> </a:t>
            </a:r>
            <a:endParaRPr kumimoji="1" lang="ja-JP" altLang="ja-JP" sz="1200" kern="1200" dirty="0" smtClean="0">
              <a:solidFill>
                <a:schemeClr val="tx1"/>
              </a:solidFill>
              <a:latin typeface="Times New Roman" pitchFamily="18" charset="0"/>
              <a:ea typeface="ＭＳ Ｐ明朝" charset="-128"/>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●問題③です。</a:t>
            </a:r>
            <a:r>
              <a:rPr kumimoji="1" lang="ja-JP" altLang="en-US" sz="1200" b="0" dirty="0" smtClean="0">
                <a:latin typeface="HG丸ｺﾞｼｯｸM-PRO" pitchFamily="50" charset="-128"/>
                <a:ea typeface="HG丸ｺﾞｼｯｸM-PRO" pitchFamily="50" charset="-128"/>
              </a:rPr>
              <a:t>「</a:t>
            </a:r>
            <a:r>
              <a:rPr lang="ja-JP" altLang="en-US" sz="1200" b="0" dirty="0" smtClean="0">
                <a:latin typeface="HG丸ｺﾞｼｯｸM-PRO" pitchFamily="50" charset="-128"/>
                <a:ea typeface="HG丸ｺﾞｼｯｸM-PRO" pitchFamily="50" charset="-128"/>
              </a:rPr>
              <a:t>宿泊研修（１泊２日）の児童引率をしましたが、公務の関係で私だけ２日目の昼前に帰校しました。２日目は教員特殊業務手当はもらえますか？起床　６：３０　研修場所発　１１：００」</a:t>
            </a:r>
            <a:endParaRPr kumimoji="1" lang="ja-JP" altLang="en-US" sz="1200" b="0" dirty="0" smtClean="0">
              <a:latin typeface="HG丸ｺﾞｼｯｸM-PRO" pitchFamily="50" charset="-128"/>
              <a:ea typeface="HG丸ｺﾞｼｯｸM-PRO"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●もらえません。１日目のみ該当します。従事時間は、引率している時間が該当しますので、このケースでは研修場所で児童と別れるまでが該当となり、従事時間は４：３０です。支給要件は、</a:t>
            </a:r>
            <a:r>
              <a:rPr kumimoji="1" lang="ja-JP" altLang="en-US" sz="1200" b="0" dirty="0" smtClean="0">
                <a:solidFill>
                  <a:srgbClr val="FF3399"/>
                </a:solidFill>
                <a:latin typeface="うずらフォント" pitchFamily="1" charset="-128"/>
                <a:ea typeface="うずらフォント" pitchFamily="1" charset="-128"/>
              </a:rPr>
              <a:t>８時間程度</a:t>
            </a:r>
            <a:r>
              <a:rPr kumimoji="1" lang="ja-JP" altLang="en-US" sz="1200" b="0" dirty="0" smtClean="0">
                <a:latin typeface="うずらフォント" pitchFamily="1" charset="-128"/>
                <a:ea typeface="うずらフォント" pitchFamily="1" charset="-128"/>
              </a:rPr>
              <a:t>従事となっていますが、時間を満たしていませんので、２日目は該当しません。</a:t>
            </a:r>
            <a:endParaRPr kumimoji="1" lang="ja-JP" altLang="en-US" b="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●次は、</a:t>
            </a:r>
            <a:r>
              <a:rPr lang="ja-JP" altLang="en-US" sz="1200" b="0" u="none" dirty="0" smtClean="0">
                <a:latin typeface="うずらフォント" pitchFamily="1" charset="-128"/>
                <a:ea typeface="うずらフォント" pitchFamily="1" charset="-128"/>
              </a:rPr>
              <a:t>対外運動競技等における指導業務についてです。</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dirty="0" smtClean="0">
                <a:latin typeface="HG丸ｺﾞｼｯｸM-PRO" pitchFamily="50" charset="-128"/>
                <a:ea typeface="HG丸ｺﾞｼｯｸM-PRO" pitchFamily="50" charset="-128"/>
              </a:rPr>
              <a:t>●四万十町学校事務の手引き、</a:t>
            </a:r>
            <a:r>
              <a:rPr kumimoji="1" lang="en-US" altLang="ja-JP" sz="1200" dirty="0" smtClean="0">
                <a:latin typeface="HG丸ｺﾞｼｯｸM-PRO" pitchFamily="50" charset="-128"/>
                <a:ea typeface="HG丸ｺﾞｼｯｸM-PRO" pitchFamily="50" charset="-128"/>
              </a:rPr>
              <a:t>3-1</a:t>
            </a:r>
            <a:r>
              <a:rPr kumimoji="1" lang="ja-JP" altLang="en-US" sz="1200" dirty="0" smtClean="0">
                <a:latin typeface="HG丸ｺﾞｼｯｸM-PRO" pitchFamily="50" charset="-128"/>
                <a:ea typeface="HG丸ｺﾞｼｯｸM-PRO" pitchFamily="50" charset="-128"/>
              </a:rPr>
              <a:t>給与・諸手当の１ページ、上段を見てください。</a:t>
            </a:r>
            <a:endParaRPr kumimoji="1" lang="en-US" altLang="ja-JP" sz="12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手当とは、労働・勤務などの報酬として与える金銭で、基本的な給料などの他に支給する金銭のことです。</a:t>
            </a:r>
            <a:endParaRPr kumimoji="1" lang="en-US" altLang="ja-JP" sz="12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手当には、●本人の届出により支給されるもの●例えば扶養手当や通勤手当、住居手当等です。</a:t>
            </a:r>
            <a:endParaRPr kumimoji="1" lang="en-US" altLang="ja-JP" sz="12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次に、●勤務実績に基づいて支給される手当等を月例報告に登録することにより支給されるもの。</a:t>
            </a:r>
            <a:endParaRPr kumimoji="1" lang="en-US" altLang="ja-JP" sz="12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さらに、●自動的に支給されるもの●例えば給料調整額や管理職手当、へき地手当、期末勤勉手当です。</a:t>
            </a:r>
            <a:endParaRPr kumimoji="1" lang="en-US" altLang="ja-JP" sz="1200" dirty="0" smtClean="0">
              <a:latin typeface="HG丸ｺﾞｼｯｸM-PRO" pitchFamily="50" charset="-128"/>
              <a:ea typeface="HG丸ｺﾞｼｯｸM-PRO" pitchFamily="50" charset="-128"/>
            </a:endParaRPr>
          </a:p>
          <a:p>
            <a:r>
              <a:rPr kumimoji="1" lang="ja-JP" altLang="en-US" sz="1200" dirty="0" smtClean="0">
                <a:latin typeface="HG丸ｺﾞｼｯｸM-PRO" pitchFamily="50" charset="-128"/>
                <a:ea typeface="HG丸ｺﾞｼｯｸM-PRO" pitchFamily="50" charset="-128"/>
              </a:rPr>
              <a:t>●特殊勤務手当はこのうちの２つ目、月例報告により支給されるものに該当します。</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a:t>
            </a:r>
            <a:r>
              <a:rPr lang="ja-JP" altLang="en-US" sz="1200" b="0" u="none" dirty="0" smtClean="0">
                <a:latin typeface="うずらフォント" pitchFamily="1" charset="-128"/>
                <a:ea typeface="うずらフォント" pitchFamily="1" charset="-128"/>
              </a:rPr>
              <a:t>支給対象者は、部活動顧問もしくは副顧問として指導業務を行う主幹教諭、指導教諭、教諭、養護教諭、栄養教諭、助教諭、講師となっています。</a:t>
            </a:r>
            <a:endParaRPr lang="en-US" altLang="ja-JP" sz="1200" b="0" u="none" dirty="0" smtClean="0">
              <a:latin typeface="うずらフォント" pitchFamily="1" charset="-128"/>
              <a:ea typeface="うずらフォント" pitchFamily="1"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特定の教員が特定の部の指導にあたることが校務分掌上、明らかであることが必要です。</a:t>
            </a:r>
            <a:r>
              <a:rPr lang="ja-JP" altLang="en-US" sz="1200" b="0" u="none" dirty="0" smtClean="0">
                <a:latin typeface="うずらフォント" pitchFamily="1" charset="-128"/>
                <a:ea typeface="うずらフォント" pitchFamily="1" charset="-128"/>
              </a:rPr>
              <a:t>その学校での</a:t>
            </a:r>
            <a:r>
              <a:rPr kumimoji="1" lang="ja-JP" altLang="en-US" dirty="0" smtClean="0"/>
              <a:t>部活動担当者を確認するために、学校要覧もしくは校務分掌表を特殊業務整理簿のファイルに保管します</a:t>
            </a:r>
            <a:r>
              <a:rPr lang="ja-JP" altLang="en-US" sz="1200" b="0" u="none" dirty="0" smtClean="0">
                <a:latin typeface="うずらフォント" pitchFamily="1" charset="-128"/>
                <a:ea typeface="うずらフォント" pitchFamily="1" charset="-128"/>
              </a:rPr>
              <a:t>。</a:t>
            </a:r>
            <a:endParaRPr lang="en-US" altLang="ja-JP" sz="1200" b="0" u="none" dirty="0" smtClean="0">
              <a:latin typeface="うずらフォント" pitchFamily="1" charset="-128"/>
              <a:ea typeface="うずらフォント" pitchFamily="1"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b="0" u="none" dirty="0" smtClean="0">
                <a:latin typeface="うずらフォント" pitchFamily="1" charset="-128"/>
                <a:ea typeface="うずらフォント" pitchFamily="1" charset="-128"/>
              </a:rPr>
              <a:t>支給要件は２つあり、両方の要件を満たしていないと該当しませんので、気をつけてください。●１つ目の要件は、高知県教育委員会や市町村教育委員会、小中学校体育連盟、高知県吹奏楽連盟等、任命権者が定めた団体が主催又は共催する運動競技等であること。後援は該当しません。</a:t>
            </a:r>
            <a:r>
              <a:rPr kumimoji="1" lang="ja-JP" altLang="ja-JP" sz="1200" kern="1200" dirty="0" smtClean="0">
                <a:solidFill>
                  <a:schemeClr val="tx1"/>
                </a:solidFill>
                <a:latin typeface="Times New Roman" pitchFamily="18" charset="0"/>
                <a:ea typeface="ＭＳ Ｐ明朝" charset="-128"/>
                <a:cs typeface="+mn-cs"/>
              </a:rPr>
              <a:t>支給の対象となる対外運動競技等</a:t>
            </a:r>
            <a:r>
              <a:rPr kumimoji="1" lang="ja-JP" altLang="en-US" sz="1200" kern="1200" dirty="0" smtClean="0">
                <a:solidFill>
                  <a:schemeClr val="tx1"/>
                </a:solidFill>
                <a:latin typeface="Times New Roman" pitchFamily="18" charset="0"/>
                <a:ea typeface="ＭＳ Ｐ明朝" charset="-128"/>
                <a:cs typeface="+mn-cs"/>
              </a:rPr>
              <a:t>の</a:t>
            </a:r>
            <a:r>
              <a:rPr kumimoji="1" lang="ja-JP" altLang="ja-JP" sz="1200" kern="1200" dirty="0" smtClean="0">
                <a:solidFill>
                  <a:schemeClr val="tx1"/>
                </a:solidFill>
                <a:latin typeface="Times New Roman" pitchFamily="18" charset="0"/>
                <a:ea typeface="ＭＳ Ｐ明朝" charset="-128"/>
                <a:cs typeface="+mn-cs"/>
              </a:rPr>
              <a:t>詳しい一覧表は、通称赤本と言われています「高知県教育関係職員必携」に掲載されています。</a:t>
            </a:r>
            <a:r>
              <a:rPr lang="ja-JP" altLang="en-US" sz="1200" b="0" u="none" dirty="0" smtClean="0">
                <a:latin typeface="うずらフォント" pitchFamily="1" charset="-128"/>
                <a:ea typeface="うずらフォント" pitchFamily="1" charset="-128"/>
              </a:rPr>
              <a:t>●２つ目は、泊を伴うもの又は週休日や休日等に８時間程度従事していなければならないことです。</a:t>
            </a:r>
            <a:endParaRPr kumimoji="1" lang="ja-JP" altLang="en-US" b="0" u="none"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１日あたりの支給額は、このようになっています。これも教員特殊業務整理簿により日数を報告します。●支給要件を満たしているかどうか確認するために、主催・共催者名が入った大会要項やトーナメント表の写しを一緒に保存します。</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●次は、部活動の</a:t>
            </a:r>
            <a:r>
              <a:rPr lang="ja-JP" altLang="en-US" sz="1200" b="0" u="none" dirty="0" smtClean="0">
                <a:latin typeface="うずらフォント" pitchFamily="1" charset="-128"/>
                <a:ea typeface="うずらフォント" pitchFamily="1" charset="-128"/>
              </a:rPr>
              <a:t>指導業務についてです。</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●支給対象者は先程と同じです。●学校の管理下において行われる部活動、すなわち教育活動の一部として行われる部活動の指導業務に週休日若しくは休日等に２時間以上従事した時に支給されます。</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●１日あたりの支給額は、従事した時間により違っています。これにより支給額が大きく違ってきますので、特殊業務整理簿は大変重要な書類となります。</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●問題です。「</a:t>
            </a:r>
            <a:r>
              <a:rPr kumimoji="1" lang="ja-JP" altLang="en-US" sz="1200" b="0" dirty="0" smtClean="0">
                <a:latin typeface="うずらフォント" pitchFamily="1" charset="-128"/>
                <a:ea typeface="うずらフォント" pitchFamily="1" charset="-128"/>
              </a:rPr>
              <a:t>部活動指導業務の従事時間に該当するのはどれでしょう？　</a:t>
            </a:r>
            <a:r>
              <a:rPr lang="ja-JP" altLang="en-US" sz="1200" b="0" dirty="0" smtClean="0">
                <a:latin typeface="うずらフォント" pitchFamily="1" charset="-128"/>
                <a:ea typeface="うずらフォント" pitchFamily="1" charset="-128"/>
              </a:rPr>
              <a:t>ア）出勤時間～生徒解散　</a:t>
            </a:r>
            <a:r>
              <a:rPr kumimoji="1" lang="ja-JP" altLang="en-US" sz="1200" b="0" dirty="0" smtClean="0">
                <a:latin typeface="うずらフォント" pitchFamily="1" charset="-128"/>
                <a:ea typeface="うずらフォント" pitchFamily="1" charset="-128"/>
              </a:rPr>
              <a:t>イ）生徒集合～生徒解散　</a:t>
            </a:r>
            <a:r>
              <a:rPr lang="ja-JP" altLang="en-US" sz="1200" b="0" dirty="0" smtClean="0">
                <a:latin typeface="うずらフォント" pitchFamily="1" charset="-128"/>
                <a:ea typeface="うずらフォント" pitchFamily="1" charset="-128"/>
              </a:rPr>
              <a:t>ウ）出勤時間～退勤時間」</a:t>
            </a:r>
            <a:endParaRPr kumimoji="1" lang="ja-JP" altLang="en-US" sz="1200" b="0" dirty="0" smtClean="0">
              <a:latin typeface="うずらフォント" pitchFamily="1" charset="-128"/>
              <a:ea typeface="うずらフォント" pitchFamily="1"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●答えは、「</a:t>
            </a:r>
            <a:r>
              <a:rPr lang="ja-JP" altLang="en-US" sz="1200" b="0" dirty="0" smtClean="0">
                <a:latin typeface="うずらフォント" pitchFamily="1" charset="-128"/>
                <a:ea typeface="うずらフォント" pitchFamily="1" charset="-128"/>
              </a:rPr>
              <a:t>イ）生徒集合～生徒解散」です。部活動の場合は、このように集合から解散までが従事時間となりますが、対外運動競技の場合は、出発から解散までが従事時間ですので、お気を付け下さい。</a:t>
            </a:r>
            <a:endParaRPr lang="en-US" altLang="ja-JP" sz="1200" b="0" dirty="0" smtClean="0">
              <a:latin typeface="うずらフォント" pitchFamily="1" charset="-128"/>
              <a:ea typeface="うずらフォント" pitchFamily="1"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a:r>
              <a:rPr kumimoji="1" lang="ja-JP" altLang="en-US" dirty="0" smtClean="0"/>
              <a:t>●続いて問題です。「</a:t>
            </a:r>
            <a:r>
              <a:rPr lang="ja-JP" altLang="en-US" sz="1200" b="0" dirty="0" smtClean="0">
                <a:latin typeface="HG丸ｺﾞｼｯｸM-PRO" pitchFamily="50" charset="-128"/>
                <a:ea typeface="HG丸ｺﾞｼｯｸM-PRO" pitchFamily="50" charset="-128"/>
              </a:rPr>
              <a:t>中体連主催の大会</a:t>
            </a:r>
            <a:r>
              <a:rPr kumimoji="1" lang="ja-JP" altLang="en-US" sz="1200" b="0" dirty="0" smtClean="0">
                <a:latin typeface="HG丸ｺﾞｼｯｸM-PRO" pitchFamily="50" charset="-128"/>
                <a:ea typeface="HG丸ｺﾞｼｯｸM-PRO" pitchFamily="50" charset="-128"/>
              </a:rPr>
              <a:t>に生徒を引率しましたが、初戦で敗れました。手当は</a:t>
            </a:r>
            <a:r>
              <a:rPr lang="ja-JP" altLang="en-US" sz="1200" b="0" dirty="0" smtClean="0">
                <a:latin typeface="HG丸ｺﾞｼｯｸM-PRO" pitchFamily="50" charset="-128"/>
                <a:ea typeface="HG丸ｺﾞｼｯｸM-PRO" pitchFamily="50" charset="-128"/>
              </a:rPr>
              <a:t>いくらになりますか</a:t>
            </a:r>
            <a:r>
              <a:rPr kumimoji="1" lang="ja-JP" altLang="en-US" sz="1200" b="0" dirty="0" smtClean="0">
                <a:latin typeface="HG丸ｺﾞｼｯｸM-PRO" pitchFamily="50" charset="-128"/>
                <a:ea typeface="HG丸ｺﾞｼｯｸM-PRO" pitchFamily="50" charset="-128"/>
              </a:rPr>
              <a:t>？　学校出発　７：３０　</a:t>
            </a:r>
            <a:r>
              <a:rPr lang="ja-JP" altLang="en-US" sz="1200" b="0" dirty="0" smtClean="0">
                <a:latin typeface="HG丸ｺﾞｼｯｸM-PRO" pitchFamily="50" charset="-128"/>
                <a:ea typeface="HG丸ｺﾞｼｯｸM-PRO" pitchFamily="50" charset="-128"/>
              </a:rPr>
              <a:t>学校解散　１３：００」</a:t>
            </a:r>
            <a:endParaRPr kumimoji="1" lang="ja-JP" altLang="en-US" sz="1200" b="0" dirty="0" smtClean="0">
              <a:latin typeface="HG丸ｺﾞｼｯｸM-PRO" pitchFamily="50" charset="-128"/>
              <a:ea typeface="HG丸ｺﾞｼｯｸM-PRO" pitchFamily="50" charset="-128"/>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a:r>
              <a:rPr kumimoji="1" lang="ja-JP" altLang="en-US" dirty="0" smtClean="0"/>
              <a:t>●このケースは、</a:t>
            </a:r>
            <a:r>
              <a:rPr kumimoji="1" lang="ja-JP" altLang="en-US" sz="1200" b="0" dirty="0" smtClean="0">
                <a:latin typeface="うずらフォント" pitchFamily="1" charset="-128"/>
                <a:ea typeface="うずらフォント" pitchFamily="1" charset="-128"/>
              </a:rPr>
              <a:t>部活動指導業務　として</a:t>
            </a:r>
            <a:r>
              <a:rPr lang="ja-JP" altLang="en-US" sz="1200" b="0" dirty="0" smtClean="0">
                <a:latin typeface="うずらフォント" pitchFamily="1" charset="-128"/>
                <a:ea typeface="うずらフォント" pitchFamily="1" charset="-128"/>
              </a:rPr>
              <a:t>３，６００円支給されます。中体連主催ですので、任命権者が定めた団体という条件はクリアしていますが、従事時間が５時間３０分で８時間程度という条件はクリアできていませんので、部活動指導業務の４時間以上に該当し、３，６００円となります。●このように、本来なら対外運動競技等における指導業務に該当するケースでも時間要件を満たしていない場合は、部活動指導業務扱いとなります。</a:t>
            </a:r>
            <a:endParaRPr lang="en-US" altLang="ja-JP" sz="1100" b="0" dirty="0" smtClean="0">
              <a:latin typeface="うずらフォント" pitchFamily="1" charset="-128"/>
              <a:ea typeface="うずらフォント" pitchFamily="1" charset="-128"/>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●問題が続きます。</a:t>
            </a:r>
            <a:r>
              <a:rPr kumimoji="1" lang="ja-JP" altLang="en-US" b="0" dirty="0" smtClean="0"/>
              <a:t>「</a:t>
            </a:r>
            <a:r>
              <a:rPr kumimoji="1" lang="ja-JP" altLang="en-US" sz="1200" b="0" dirty="0" smtClean="0">
                <a:latin typeface="うずらフォント" pitchFamily="1" charset="-128"/>
                <a:ea typeface="うずらフォント" pitchFamily="1" charset="-128"/>
              </a:rPr>
              <a:t>中学校総合体育大会に、生徒引率教員とは別に「審判員」として参加しました。手当は、支給されるでしょうか？」</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29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●こちらが、特殊勤務手当の根拠法令です。</a:t>
            </a:r>
            <a:r>
              <a:rPr lang="ja-JP" altLang="en-US" sz="1200" b="0" dirty="0" smtClean="0">
                <a:solidFill>
                  <a:srgbClr val="006600"/>
                </a:solidFill>
                <a:latin typeface="HG丸ｺﾞｼｯｸM-PRO" pitchFamily="50" charset="-128"/>
                <a:ea typeface="HG丸ｺﾞｼｯｸM-PRO" pitchFamily="50" charset="-128"/>
              </a:rPr>
              <a:t>公立学校職員の給与に関する条例の第１６条で、このように定められています。</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●されません。児童</a:t>
            </a:r>
            <a:r>
              <a:rPr lang="ja-JP" altLang="en-US" sz="1200" b="0" dirty="0" smtClean="0">
                <a:latin typeface="うずらフォント" pitchFamily="1" charset="-128"/>
                <a:ea typeface="うずらフォント" pitchFamily="1" charset="-128"/>
              </a:rPr>
              <a:t>生徒を引率して行う</a:t>
            </a:r>
            <a:r>
              <a:rPr lang="ja-JP" altLang="en-US" sz="1200" b="0" dirty="0" smtClean="0">
                <a:solidFill>
                  <a:srgbClr val="FF3399"/>
                </a:solidFill>
                <a:latin typeface="うずらフォント" pitchFamily="1" charset="-128"/>
                <a:ea typeface="うずらフォント" pitchFamily="1" charset="-128"/>
              </a:rPr>
              <a:t>指導業務</a:t>
            </a:r>
            <a:r>
              <a:rPr lang="ja-JP" altLang="en-US" sz="1200" b="0" dirty="0" smtClean="0">
                <a:latin typeface="うずらフォント" pitchFamily="1" charset="-128"/>
                <a:ea typeface="うずらフォント" pitchFamily="1" charset="-128"/>
              </a:rPr>
              <a:t>に対して支給される手当ですので、審判員として参加した場合は支給されません。</a:t>
            </a:r>
            <a:endParaRPr kumimoji="1" lang="ja-JP" altLang="en-US" b="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●最後は、教育業務連絡指導手当についてです。</a:t>
            </a:r>
            <a:r>
              <a:rPr kumimoji="1" lang="ja-JP" altLang="en-US" sz="1200" dirty="0" smtClean="0">
                <a:latin typeface="HG丸ｺﾞｼｯｸM-PRO" pitchFamily="50" charset="-128"/>
                <a:ea typeface="HG丸ｺﾞｼｯｸM-PRO" pitchFamily="50" charset="-128"/>
              </a:rPr>
              <a:t>手引きの</a:t>
            </a:r>
            <a:r>
              <a:rPr kumimoji="1" lang="en-US" altLang="ja-JP" sz="1200" dirty="0" smtClean="0">
                <a:latin typeface="HG丸ｺﾞｼｯｸM-PRO" pitchFamily="50" charset="-128"/>
                <a:ea typeface="HG丸ｺﾞｼｯｸM-PRO" pitchFamily="50" charset="-128"/>
              </a:rPr>
              <a:t>3-1-8</a:t>
            </a:r>
            <a:r>
              <a:rPr kumimoji="1" lang="ja-JP" altLang="en-US" sz="1200" dirty="0" smtClean="0">
                <a:latin typeface="HG丸ｺﾞｼｯｸM-PRO" pitchFamily="50" charset="-128"/>
                <a:ea typeface="HG丸ｺﾞｼｯｸM-PRO" pitchFamily="50" charset="-128"/>
              </a:rPr>
              <a:t>⑱に載っています。</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支給対象者は、教諭のみです。主幹教諭・指導教諭は含まれません。●学年主任、研究主任、教務主任、人権教育主任、生徒指導主事を担当する教諭に支給されます。支給対象者を確認するために、年度初めに提出する教務主任等任命報告書の控えを特殊勤務実績簿のファイルに保管します。</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32</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l"/>
            <a:r>
              <a:rPr kumimoji="1" lang="ja-JP" altLang="en-US" dirty="0" smtClean="0"/>
              <a:t>●支給額は１日あたり２００円で、</a:t>
            </a:r>
            <a:r>
              <a:rPr lang="ja-JP" altLang="en-US" b="0" dirty="0" smtClean="0">
                <a:latin typeface="うずらフォント" pitchFamily="1" charset="-128"/>
                <a:ea typeface="うずらフォント" pitchFamily="1" charset="-128"/>
              </a:rPr>
              <a:t>特殊勤務実績簿により月例報告で日数を報告します。先ほど出てきました多学年学級担当手当とはカウントの仕方が違い、課業中、休業中に関わらず、●出勤、出張をカウントします。●また、</a:t>
            </a:r>
            <a:r>
              <a:rPr kumimoji="1" lang="ja-JP" altLang="en-US" sz="1200" dirty="0" smtClean="0">
                <a:latin typeface="HG丸ｺﾞｼｯｸM-PRO" pitchFamily="50" charset="-128"/>
                <a:ea typeface="HG丸ｺﾞｼｯｸM-PRO" pitchFamily="50" charset="-128"/>
              </a:rPr>
              <a:t>朝１時間勤務してその後休暇を取得した場合もカウントできます。</a:t>
            </a:r>
            <a:endParaRPr lang="ja-JP" altLang="en-US" b="0" dirty="0" smtClean="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33</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●手引きの</a:t>
            </a:r>
            <a:r>
              <a:rPr kumimoji="1" lang="en-US" altLang="ja-JP" dirty="0" smtClean="0"/>
              <a:t>3-1-8</a:t>
            </a:r>
            <a:r>
              <a:rPr kumimoji="1" lang="ja-JP" altLang="en-US" dirty="0" smtClean="0"/>
              <a:t>⑱を見てください。学年主任手当は、小中学校ともに３学級以上の学年に置かれる者に限るとありますが、３学級以上の例を紹介します。●まず、その学年に普通学級が３学級ある。２つ目、その学年に普通学級が２学級と支援学級が１学級ある。３つ目、その学年に普通学級が１学級と支援学級が２学級ある等です。●特別支援学級がある場合は、単一の学年の児童生徒で構成される支援学級のみカウントできますので、気をつけてください。例えば３年生だけで構成されている学級の場合はカウントできますが、３年生と</a:t>
            </a:r>
            <a:r>
              <a:rPr kumimoji="1" lang="en-US" altLang="ja-JP" smtClean="0"/>
              <a:t>2</a:t>
            </a:r>
            <a:r>
              <a:rPr kumimoji="1" lang="ja-JP" altLang="en-US" smtClean="0"/>
              <a:t>年生</a:t>
            </a:r>
            <a:r>
              <a:rPr kumimoji="1" lang="ja-JP" altLang="en-US" dirty="0" smtClean="0"/>
              <a:t>で構成されているような複数の学年で構成されている場合はカウントできません。研究主任は、小中学校ともに６学級以上の学校に置かれる者に限るとあります。●６学級以上の学校の例には、このようなものがあります。●ここで注意が必要です。先程と違い、学校としての学級数をみる場合は、単一の学年で構成されている特別支援学級、複数の学年で構成されている特別支援学級に関わらずカウントすることができます。●分かりにくいかと思いますので、整理してみました。●また、ここでいう学級数は、学校に設置されている学級の実数ではなく 、公立義務教育諸学校の学級編制及び教職員定数の標準に関する法律に基づく学級数となります。つまり、校内操作により６学級あったとしても、標準法の学級数が５学級でしたら、研究主任等には手当は支給されないということにな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34</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a:t>
            </a:r>
            <a:r>
              <a:rPr kumimoji="1" lang="ja-JP" altLang="ja-JP" sz="1200" kern="1200" dirty="0" smtClean="0">
                <a:solidFill>
                  <a:schemeClr val="tx1"/>
                </a:solidFill>
                <a:latin typeface="Times New Roman" pitchFamily="18" charset="0"/>
                <a:ea typeface="ＭＳ Ｐ明朝" charset="-128"/>
                <a:cs typeface="+mn-cs"/>
              </a:rPr>
              <a:t>【開催校により、スライドを修正する。開催校の支給状況がどうなっているのかを把握をすることにより理解を深める。】</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この十川中学校では、各学年このような構成となっていますが、どの手当が支給されているのでしょうか？学年主任手当は、●３学級以上の学年に置かれる者となっていますが、</a:t>
            </a:r>
            <a:r>
              <a:rPr kumimoji="1" lang="en-US" altLang="ja-JP" dirty="0" smtClean="0"/>
              <a:t>3</a:t>
            </a:r>
            <a:r>
              <a:rPr kumimoji="1" lang="ja-JP" altLang="en-US" dirty="0" smtClean="0"/>
              <a:t>学級以上の学年はありませんので学年主任手当は支給されません。生徒指導や教務は●３学級以上の学校が支給されます。この学校は３学級以上ありますのでこれらの手当は支給されていることになります。研究主任や人権教育主任手当は●６学級以上の学校が支給されますが、この学校は６学級以上ありませんのでこれらの手当は支給されません</a:t>
            </a:r>
            <a:r>
              <a:rPr kumimoji="1" lang="ja-JP" altLang="en-US" dirty="0" smtClean="0"/>
              <a:t>。</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今年度この十川中では、生徒指導主事と教務主任にのみ手当が支給されるという結果になりましたが正しく処理ができて</a:t>
            </a:r>
            <a:r>
              <a:rPr lang="ja-JP" altLang="en-US" smtClean="0"/>
              <a:t>いますか？</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35</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●最後の問題です。</a:t>
            </a:r>
            <a:r>
              <a:rPr kumimoji="1" lang="ja-JP" altLang="en-US" b="0" dirty="0" smtClean="0"/>
              <a:t>「</a:t>
            </a:r>
            <a:r>
              <a:rPr kumimoji="1" lang="ja-JP" altLang="en-US" sz="1200" b="0" dirty="0" smtClean="0">
                <a:latin typeface="うずらフォント" pitchFamily="1" charset="-128"/>
                <a:ea typeface="うずらフォント" pitchFamily="1" charset="-128"/>
              </a:rPr>
              <a:t>私は、３学級以上の学年の学年主任で、人権教育主任も担当しています。学年主任手当と人権教育主任手当の両方が支給されるでしょうか？」</a:t>
            </a:r>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36</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●学年主任手当も人権教育主任手当も同じ教育業務連絡指導手当であるため、●２つの主任を担当していても、</a:t>
            </a:r>
            <a:r>
              <a:rPr kumimoji="1" lang="ja-JP" altLang="en-US" sz="1200" b="0" dirty="0" smtClean="0">
                <a:latin typeface="うずらフォント" pitchFamily="1" charset="-128"/>
                <a:ea typeface="うずらフォント" pitchFamily="1" charset="-128"/>
              </a:rPr>
              <a:t>いずれか一方の主任に係る業務に対してのみ支給されることになっています。よって、１日あたりの支給額は、２００円です。●ただし、下の３つの組み合わせは両方の手当が支給されますので、多学年を担当している方が、修学旅行等の引率をした場合は両方の手当が支給されます。</a:t>
            </a:r>
            <a:endParaRPr kumimoji="1" lang="en-US" altLang="ja-JP" sz="1200" b="0" dirty="0" smtClean="0">
              <a:latin typeface="うずらフォント" pitchFamily="1" charset="-128"/>
              <a:ea typeface="うずらフォント" pitchFamily="1" charset="-128"/>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37</a:t>
            </a:fld>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●ここまでの説明を整理してみましょう！　必要書類を添付した教員特殊業務整理簿や特殊勤務実績簿に基づいて、月末等に勤務実績の報告を</a:t>
            </a:r>
            <a:r>
              <a:rPr kumimoji="1" lang="ja-JP" altLang="en-US" smtClean="0"/>
              <a:t>行います。その報告</a:t>
            </a:r>
            <a:r>
              <a:rPr kumimoji="1" lang="ja-JP" altLang="en-US" dirty="0" smtClean="0"/>
              <a:t>内容により、手当が計算されて給与として支給されています。支給後に整理簿や実績簿の記入ミスが発覚すれば、異動報告書を提出し、その後の給与で返還することになりますので、毎月の書類の確認をしっかり行いましょ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38</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●教員特殊業務整理簿や特殊勤務実績簿の様式・記入例は、学校事務の手引き</a:t>
            </a:r>
            <a:r>
              <a:rPr kumimoji="1" lang="en-US" altLang="ja-JP" dirty="0" smtClean="0"/>
              <a:t>HP</a:t>
            </a:r>
            <a:r>
              <a:rPr kumimoji="1" lang="ja-JP" altLang="en-US" dirty="0" smtClean="0"/>
              <a:t>の様式集にもありますので、利用してください。研修、お疲れ様でした。</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200" dirty="0" smtClean="0">
                <a:latin typeface="HG丸ｺﾞｼｯｸM-PRO" pitchFamily="50" charset="-128"/>
                <a:ea typeface="HG丸ｺﾞｼｯｸM-PRO" pitchFamily="50" charset="-128"/>
              </a:rPr>
              <a:t>●では、問題です。「特殊勤務手当には、どんな手当があるでしょうか？」</a:t>
            </a:r>
            <a:endParaRPr lang="ja-JP" altLang="ja-JP" sz="1200" dirty="0" smtClean="0">
              <a:latin typeface="HG丸ｺﾞｼｯｸM-PRO" pitchFamily="50" charset="-128"/>
              <a:ea typeface="HG丸ｺﾞｼｯｸM-PRO"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●特殊勤務手当には、このような手当があります。</a:t>
            </a:r>
            <a:endParaRPr kumimoji="1" lang="en-US" altLang="ja-JP" dirty="0" smtClean="0"/>
          </a:p>
          <a:p>
            <a:r>
              <a:rPr kumimoji="1" lang="ja-JP" altLang="en-US" dirty="0" smtClean="0"/>
              <a:t>①の多学年学級担当手当は、複式の学級がある学校が該当します。②の教員特殊業務手当の中の対外運動競技等における指導業務と部活動の指導業務は、中学校の部活動担当教員が主に該当します。この他にも、添削手当や入学試験の監督等業務手当等がありますが、小中学校には関係しないので省略します。③の教育業務連絡指導手当は、教務主任、研究主任等を担当している教諭に関する手当です。</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ja-JP" altLang="en-US" sz="1200" dirty="0" smtClean="0">
                <a:latin typeface="HG丸ｺﾞｼｯｸM-PRO" pitchFamily="50" charset="-128"/>
                <a:ea typeface="HG丸ｺﾞｼｯｸM-PRO" pitchFamily="50" charset="-128"/>
              </a:rPr>
              <a:t>まず、多学年学級担当手当です。手引きの</a:t>
            </a:r>
            <a:r>
              <a:rPr kumimoji="1" lang="en-US" altLang="ja-JP" sz="1200" dirty="0" smtClean="0">
                <a:latin typeface="HG丸ｺﾞｼｯｸM-PRO" pitchFamily="50" charset="-128"/>
                <a:ea typeface="HG丸ｺﾞｼｯｸM-PRO" pitchFamily="50" charset="-128"/>
              </a:rPr>
              <a:t>3-1-5</a:t>
            </a:r>
            <a:r>
              <a:rPr kumimoji="1" lang="ja-JP" altLang="en-US" sz="1200" dirty="0" smtClean="0">
                <a:latin typeface="HG丸ｺﾞｼｯｸM-PRO" pitchFamily="50" charset="-128"/>
                <a:ea typeface="HG丸ｺﾞｼｯｸM-PRO" pitchFamily="50" charset="-128"/>
              </a:rPr>
              <a:t>⑦に載っています。</a:t>
            </a:r>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dirty="0" smtClean="0">
                <a:latin typeface="HG丸ｺﾞｼｯｸM-PRO" pitchFamily="50" charset="-128"/>
                <a:ea typeface="HG丸ｺﾞｼｯｸM-PRO" pitchFamily="50" charset="-128"/>
              </a:rPr>
              <a:t>●支給対象者は、多学年学級（いわゆる複式学級）を担当する主幹教諭、指導教諭、教諭、助教諭、講師となっています。●特別支援学級の担任や管理職手当を受けている職員は●該当しません。担当している学級の担当授業時間数が、その者の全担当授業時間数の１</a:t>
            </a:r>
            <a:r>
              <a:rPr kumimoji="1" lang="en-US" altLang="ja-JP" sz="1200" dirty="0" smtClean="0">
                <a:latin typeface="HG丸ｺﾞｼｯｸM-PRO" pitchFamily="50" charset="-128"/>
                <a:ea typeface="HG丸ｺﾞｼｯｸM-PRO" pitchFamily="50" charset="-128"/>
              </a:rPr>
              <a:t>/</a:t>
            </a:r>
            <a:r>
              <a:rPr kumimoji="1" lang="ja-JP" altLang="en-US" sz="1200" dirty="0" smtClean="0">
                <a:latin typeface="HG丸ｺﾞｼｯｸM-PRO" pitchFamily="50" charset="-128"/>
                <a:ea typeface="HG丸ｺﾞｼｯｸM-PRO" pitchFamily="50" charset="-128"/>
              </a:rPr>
              <a:t>２以上であり、その担当授業時間数が１週間に</a:t>
            </a:r>
            <a:r>
              <a:rPr kumimoji="1" lang="en-US" altLang="ja-JP" sz="1200" dirty="0" smtClean="0">
                <a:latin typeface="HG丸ｺﾞｼｯｸM-PRO" pitchFamily="50" charset="-128"/>
                <a:ea typeface="HG丸ｺﾞｼｯｸM-PRO" pitchFamily="50" charset="-128"/>
              </a:rPr>
              <a:t>12</a:t>
            </a:r>
            <a:r>
              <a:rPr kumimoji="1" lang="ja-JP" altLang="en-US" sz="1200" dirty="0" smtClean="0">
                <a:latin typeface="HG丸ｺﾞｼｯｸM-PRO" pitchFamily="50" charset="-128"/>
                <a:ea typeface="HG丸ｺﾞｼｯｸM-PRO" pitchFamily="50" charset="-128"/>
              </a:rPr>
              <a:t>時間以上でなければなりません。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dirty="0" smtClean="0">
                <a:latin typeface="HG丸ｺﾞｼｯｸM-PRO" pitchFamily="50" charset="-128"/>
                <a:ea typeface="HG丸ｺﾞｼｯｸM-PRO" pitchFamily="50" charset="-128"/>
              </a:rPr>
              <a:t>●１日あたりの支給額は、このようになっています。特殊勤務実績簿により、日数を報告しますが、日数をカウントする際気をつけなければならないことがあります。●課業期間中である場合は、出勤日や</a:t>
            </a:r>
            <a:r>
              <a:rPr kumimoji="1" lang="en-US" altLang="ja-JP" sz="1200" dirty="0" smtClean="0">
                <a:latin typeface="HG丸ｺﾞｼｯｸM-PRO" pitchFamily="50" charset="-128"/>
                <a:ea typeface="HG丸ｺﾞｼｯｸM-PRO" pitchFamily="50" charset="-128"/>
              </a:rPr>
              <a:t>15</a:t>
            </a:r>
            <a:r>
              <a:rPr kumimoji="1" lang="ja-JP" altLang="en-US" sz="1200" dirty="0" smtClean="0">
                <a:latin typeface="HG丸ｺﾞｼｯｸM-PRO" pitchFamily="50" charset="-128"/>
                <a:ea typeface="HG丸ｺﾞｼｯｸM-PRO" pitchFamily="50" charset="-128"/>
              </a:rPr>
              <a:t>日以下の出張をカウントしますが、研修や職免の日はカウントできません。朝１時間勤務してその後休暇を取得した場合も構いませんし、臨時休業や学級閉鎖でも勤務していればカウントできます。長期休業中の場合は、担当する複式学級の登校日や、あらかじめ学校が計画を</a:t>
            </a:r>
            <a:r>
              <a:rPr kumimoji="1" lang="ja-JP" altLang="en-US" sz="1200" dirty="0" err="1" smtClean="0">
                <a:latin typeface="HG丸ｺﾞｼｯｸM-PRO" pitchFamily="50" charset="-128"/>
                <a:ea typeface="HG丸ｺﾞｼｯｸM-PRO" pitchFamily="50" charset="-128"/>
              </a:rPr>
              <a:t>し</a:t>
            </a:r>
            <a:r>
              <a:rPr kumimoji="1" lang="ja-JP" altLang="en-US" sz="1200" dirty="0" smtClean="0">
                <a:latin typeface="HG丸ｺﾞｼｯｸM-PRO" pitchFamily="50" charset="-128"/>
                <a:ea typeface="HG丸ｺﾞｼｯｸM-PRO" pitchFamily="50" charset="-128"/>
              </a:rPr>
              <a:t>実施した行事や授業に従事した場合のみカウントでき、日直や職員会、出張等はカウントできません。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●問題です。</a:t>
            </a:r>
            <a:r>
              <a:rPr kumimoji="1" lang="ja-JP" altLang="en-US" sz="1200" b="0" dirty="0" smtClean="0">
                <a:latin typeface="HG丸ｺﾞｼｯｸM-PRO" pitchFamily="50" charset="-128"/>
                <a:ea typeface="HG丸ｺﾞｼｯｸM-PRO" pitchFamily="50" charset="-128"/>
              </a:rPr>
              <a:t>「３，４年の複式学級を担当しています。夏季休業中に３年生を対象に水泳の強化練習をしましたが、その日も多学年学級担当手当をもらえますか？」</a:t>
            </a:r>
          </a:p>
          <a:p>
            <a:endParaRPr kumimoji="1" lang="ja-JP" altLang="en-US" dirty="0"/>
          </a:p>
        </p:txBody>
      </p:sp>
      <p:sp>
        <p:nvSpPr>
          <p:cNvPr id="4" name="スライド番号プレースホルダ 3"/>
          <p:cNvSpPr>
            <a:spLocks noGrp="1"/>
          </p:cNvSpPr>
          <p:nvPr>
            <p:ph type="sldNum" sz="quarter" idx="10"/>
          </p:nvPr>
        </p:nvSpPr>
        <p:spPr/>
        <p:txBody>
          <a:bodyPr/>
          <a:lstStyle/>
          <a:p>
            <a:fld id="{42419CCC-76ED-45B6-94F3-20B4E479B514}" type="slidenum">
              <a:rPr lang="en-US" altLang="ja-JP" smtClean="0"/>
              <a:pPr/>
              <a:t>9</a:t>
            </a:fld>
            <a:endParaRPr lang="en-US" altLang="ja-JP"/>
          </a:p>
        </p:txBody>
      </p:sp>
    </p:spTree>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3.png" />
  <Relationship Id="rId1" Type="http://schemas.openxmlformats.org/officeDocument/2006/relationships/slideMaster" Target="../slideMasters/slideMaster1.xml" />
  <Relationship Id="rId5" Type="http://schemas.openxmlformats.org/officeDocument/2006/relationships/image" Target="../media/image6.png" />
  <Relationship Id="rId4" Type="http://schemas.openxmlformats.org/officeDocument/2006/relationships/image" Target="../media/image5.png"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144713" y="1752600"/>
            <a:ext cx="7016750" cy="1143000"/>
          </a:xfrm>
        </p:spPr>
        <p:txBody>
          <a:bodyPr/>
          <a:lstStyle>
            <a:lvl1pPr>
              <a:defRPr/>
            </a:lvl1pPr>
          </a:lstStyle>
          <a:p>
            <a:pPr lvl="0"/>
            <a:r>
              <a:rPr lang="ja-JP" altLang="en-US" noProof="0" smtClean="0"/>
              <a:t>マスタ タイトルの書式設定</a:t>
            </a:r>
          </a:p>
        </p:txBody>
      </p:sp>
      <p:sp>
        <p:nvSpPr>
          <p:cNvPr id="2051" name="Rectangle 3"/>
          <p:cNvSpPr>
            <a:spLocks noGrp="1" noChangeArrowheads="1"/>
          </p:cNvSpPr>
          <p:nvPr>
            <p:ph type="subTitle" sz="quarter" idx="1"/>
          </p:nvPr>
        </p:nvSpPr>
        <p:spPr>
          <a:xfrm>
            <a:off x="2474913" y="3886200"/>
            <a:ext cx="6356350" cy="1752600"/>
          </a:xfrm>
        </p:spPr>
        <p:txBody>
          <a:bodyPr/>
          <a:lstStyle>
            <a:lvl1pPr marL="0" indent="0" algn="ctr">
              <a:buFontTx/>
              <a:buNone/>
              <a:defRPr/>
            </a:lvl1pPr>
          </a:lstStyle>
          <a:p>
            <a:pPr lvl="0"/>
            <a:r>
              <a:rPr lang="ja-JP" altLang="en-US" noProof="0" smtClean="0"/>
              <a:t>マスタ サブタイトルの書式設定</a:t>
            </a:r>
          </a:p>
        </p:txBody>
      </p:sp>
      <p:pic>
        <p:nvPicPr>
          <p:cNvPr id="206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50" y="115888"/>
            <a:ext cx="79216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788" y="5805488"/>
            <a:ext cx="792162"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0788" y="188913"/>
            <a:ext cx="7985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050" y="5876925"/>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9322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42150" y="836613"/>
            <a:ext cx="1871663" cy="4897437"/>
          </a:xfrm>
        </p:spPr>
        <p:txBody>
          <a:bodyPr vert="eaVert"/>
          <a:lstStyle/>
          <a:p>
            <a:r>
              <a:rPr lang="ja-JP" altLang="en-US" smtClean="0"/>
              <a:t>マスタ タイトルの書式設定</a:t>
            </a:r>
            <a:endParaRPr lang="ja-JP" altLang="en-US"/>
          </a:p>
        </p:txBody>
      </p:sp>
      <p:sp>
        <p:nvSpPr>
          <p:cNvPr id="3" name="縦書きテキスト プレースホルダー 2"/>
          <p:cNvSpPr>
            <a:spLocks noGrp="1"/>
          </p:cNvSpPr>
          <p:nvPr>
            <p:ph type="body" orient="vert" idx="1"/>
          </p:nvPr>
        </p:nvSpPr>
        <p:spPr>
          <a:xfrm>
            <a:off x="1423988" y="836613"/>
            <a:ext cx="5465762" cy="489743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1855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8683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6274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ー 2"/>
          <p:cNvSpPr>
            <a:spLocks noGrp="1"/>
          </p:cNvSpPr>
          <p:nvPr>
            <p:ph sz="half" idx="1"/>
          </p:nvPr>
        </p:nvSpPr>
        <p:spPr>
          <a:xfrm>
            <a:off x="1423988" y="2133600"/>
            <a:ext cx="3668712"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245100" y="2133600"/>
            <a:ext cx="366871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96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566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74826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04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2666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228792294"/>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image" Target="../media/image1.png"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2.png"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9" name="Picture 2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08088" y="6021388"/>
            <a:ext cx="76104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81113" y="188913"/>
            <a:ext cx="76104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Rectangle 4"/>
          <p:cNvSpPr>
            <a:spLocks noGrp="1" noChangeArrowheads="1"/>
          </p:cNvSpPr>
          <p:nvPr>
            <p:ph type="title"/>
          </p:nvPr>
        </p:nvSpPr>
        <p:spPr bwMode="auto">
          <a:xfrm>
            <a:off x="1497013" y="836613"/>
            <a:ext cx="6985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p>
        </p:txBody>
      </p:sp>
      <p:sp>
        <p:nvSpPr>
          <p:cNvPr id="1029" name="Rectangle 5"/>
          <p:cNvSpPr>
            <a:spLocks noGrp="1" noChangeArrowheads="1"/>
          </p:cNvSpPr>
          <p:nvPr>
            <p:ph type="body" idx="1"/>
          </p:nvPr>
        </p:nvSpPr>
        <p:spPr bwMode="auto">
          <a:xfrm>
            <a:off x="1423988" y="2133600"/>
            <a:ext cx="74898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kumimoji="1" sz="3600">
          <a:solidFill>
            <a:schemeClr val="tx1"/>
          </a:solidFill>
          <a:latin typeface="+mj-lt"/>
          <a:ea typeface="+mj-ea"/>
          <a:cs typeface="+mj-cs"/>
        </a:defRPr>
      </a:lvl1pPr>
      <a:lvl2pPr algn="ctr" rtl="0" eaLnBrk="1" fontAlgn="base" hangingPunct="1">
        <a:spcBef>
          <a:spcPct val="0"/>
        </a:spcBef>
        <a:spcAft>
          <a:spcPct val="0"/>
        </a:spcAft>
        <a:defRPr kumimoji="1" sz="3600">
          <a:solidFill>
            <a:schemeClr val="tx1"/>
          </a:solidFill>
          <a:latin typeface="Verdana" pitchFamily="34" charset="0"/>
          <a:ea typeface="ＭＳ Ｐゴシック" charset="-128"/>
        </a:defRPr>
      </a:lvl2pPr>
      <a:lvl3pPr algn="ctr" rtl="0" eaLnBrk="1" fontAlgn="base" hangingPunct="1">
        <a:spcBef>
          <a:spcPct val="0"/>
        </a:spcBef>
        <a:spcAft>
          <a:spcPct val="0"/>
        </a:spcAft>
        <a:defRPr kumimoji="1" sz="3600">
          <a:solidFill>
            <a:schemeClr val="tx1"/>
          </a:solidFill>
          <a:latin typeface="Verdana" pitchFamily="34" charset="0"/>
          <a:ea typeface="ＭＳ Ｐゴシック" charset="-128"/>
        </a:defRPr>
      </a:lvl3pPr>
      <a:lvl4pPr algn="ctr" rtl="0" eaLnBrk="1" fontAlgn="base" hangingPunct="1">
        <a:spcBef>
          <a:spcPct val="0"/>
        </a:spcBef>
        <a:spcAft>
          <a:spcPct val="0"/>
        </a:spcAft>
        <a:defRPr kumimoji="1" sz="3600">
          <a:solidFill>
            <a:schemeClr val="tx1"/>
          </a:solidFill>
          <a:latin typeface="Verdana" pitchFamily="34" charset="0"/>
          <a:ea typeface="ＭＳ Ｐゴシック" charset="-128"/>
        </a:defRPr>
      </a:lvl4pPr>
      <a:lvl5pPr algn="ctr" rtl="0" eaLnBrk="1" fontAlgn="base" hangingPunct="1">
        <a:spcBef>
          <a:spcPct val="0"/>
        </a:spcBef>
        <a:spcAft>
          <a:spcPct val="0"/>
        </a:spcAft>
        <a:defRPr kumimoji="1" sz="3600">
          <a:solidFill>
            <a:schemeClr val="tx1"/>
          </a:solidFill>
          <a:latin typeface="Verdana" pitchFamily="34" charset="0"/>
          <a:ea typeface="ＭＳ Ｐゴシック" charset="-128"/>
        </a:defRPr>
      </a:lvl5pPr>
      <a:lvl6pPr marL="457200" algn="ctr" rtl="0" eaLnBrk="1" fontAlgn="base" hangingPunct="1">
        <a:spcBef>
          <a:spcPct val="0"/>
        </a:spcBef>
        <a:spcAft>
          <a:spcPct val="0"/>
        </a:spcAft>
        <a:defRPr kumimoji="1" sz="3600">
          <a:solidFill>
            <a:schemeClr val="tx1"/>
          </a:solidFill>
          <a:latin typeface="Verdana" pitchFamily="34" charset="0"/>
          <a:ea typeface="ＭＳ Ｐゴシック" charset="-128"/>
        </a:defRPr>
      </a:lvl6pPr>
      <a:lvl7pPr marL="914400" algn="ctr" rtl="0" eaLnBrk="1" fontAlgn="base" hangingPunct="1">
        <a:spcBef>
          <a:spcPct val="0"/>
        </a:spcBef>
        <a:spcAft>
          <a:spcPct val="0"/>
        </a:spcAft>
        <a:defRPr kumimoji="1" sz="3600">
          <a:solidFill>
            <a:schemeClr val="tx1"/>
          </a:solidFill>
          <a:latin typeface="Verdana" pitchFamily="34" charset="0"/>
          <a:ea typeface="ＭＳ Ｐゴシック" charset="-128"/>
        </a:defRPr>
      </a:lvl7pPr>
      <a:lvl8pPr marL="1371600" algn="ctr" rtl="0" eaLnBrk="1" fontAlgn="base" hangingPunct="1">
        <a:spcBef>
          <a:spcPct val="0"/>
        </a:spcBef>
        <a:spcAft>
          <a:spcPct val="0"/>
        </a:spcAft>
        <a:defRPr kumimoji="1" sz="3600">
          <a:solidFill>
            <a:schemeClr val="tx1"/>
          </a:solidFill>
          <a:latin typeface="Verdana" pitchFamily="34" charset="0"/>
          <a:ea typeface="ＭＳ Ｐゴシック" charset="-128"/>
        </a:defRPr>
      </a:lvl8pPr>
      <a:lvl9pPr marL="1828800" algn="ctr" rtl="0" eaLnBrk="1" fontAlgn="base" hangingPunct="1">
        <a:spcBef>
          <a:spcPct val="0"/>
        </a:spcBef>
        <a:spcAft>
          <a:spcPct val="0"/>
        </a:spcAft>
        <a:defRPr kumimoji="1" sz="3600">
          <a:solidFill>
            <a:schemeClr val="tx1"/>
          </a:solidFill>
          <a:latin typeface="Verdana" pitchFamily="34" charset="0"/>
          <a:ea typeface="ＭＳ Ｐゴシック" charset="-128"/>
        </a:defRPr>
      </a:lvl9pPr>
    </p:titleStyle>
    <p:bodyStyle>
      <a:lvl1pPr marL="342900" indent="-342900" algn="l" rtl="0" eaLnBrk="1" fontAlgn="base" hangingPunct="1">
        <a:spcBef>
          <a:spcPct val="20000"/>
        </a:spcBef>
        <a:spcAft>
          <a:spcPct val="0"/>
        </a:spcAft>
        <a:buClr>
          <a:schemeClr val="bg2"/>
        </a:buClr>
        <a:buSzPct val="80000"/>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80000"/>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SzPct val="80000"/>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0.xml" />
  <Relationship Id="rId1" Type="http://schemas.openxmlformats.org/officeDocument/2006/relationships/slideLayout" Target="../slideLayouts/slideLayout1.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1.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12.xml" />
  <Relationship Id="rId1" Type="http://schemas.openxmlformats.org/officeDocument/2006/relationships/slideLayout" Target="../slideLayouts/slideLayout1.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13.xml" />
  <Relationship Id="rId1" Type="http://schemas.openxmlformats.org/officeDocument/2006/relationships/slideLayout" Target="../slideLayouts/slideLayout1.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1.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1.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16.xml" />
  <Relationship Id="rId1" Type="http://schemas.openxmlformats.org/officeDocument/2006/relationships/slideLayout" Target="../slideLayouts/slideLayout1.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1.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18.xml" />
  <Relationship Id="rId1" Type="http://schemas.openxmlformats.org/officeDocument/2006/relationships/slideLayout" Target="../slideLayouts/slideLayout1.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1.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21.xml" />
  <Relationship Id="rId1" Type="http://schemas.openxmlformats.org/officeDocument/2006/relationships/slideLayout" Target="../slideLayouts/slideLayout1.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1.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1.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notesSlide" Target="../notesSlides/notesSlide24.xml" />
  <Relationship Id="rId1" Type="http://schemas.openxmlformats.org/officeDocument/2006/relationships/slideLayout" Target="../slideLayouts/slideLayout1.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1.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26.xml" />
  <Relationship Id="rId1" Type="http://schemas.openxmlformats.org/officeDocument/2006/relationships/slideLayout" Target="../slideLayouts/slideLayout1.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1.xm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17.png" />
  <Relationship Id="rId2" Type="http://schemas.openxmlformats.org/officeDocument/2006/relationships/notesSlide" Target="../notesSlides/notesSlide28.xml" />
  <Relationship Id="rId1" Type="http://schemas.openxmlformats.org/officeDocument/2006/relationships/slideLayout" Target="../slideLayouts/slideLayout1.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1.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1.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18.png" />
  <Relationship Id="rId2" Type="http://schemas.openxmlformats.org/officeDocument/2006/relationships/notesSlide" Target="../notesSlides/notesSlide30.xml" />
  <Relationship Id="rId1" Type="http://schemas.openxmlformats.org/officeDocument/2006/relationships/slideLayout" Target="../slideLayouts/slideLayout1.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1.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1.xml" />
</Relationships>
</file>

<file path=ppt/slides/_rels/slide33.xml.rels>&#65279;<?xml version="1.0" encoding="utf-8" standalone="yes"?>
<Relationships xmlns="http://schemas.openxmlformats.org/package/2006/relationships">
  <Relationship Id="rId3" Type="http://schemas.openxmlformats.org/officeDocument/2006/relationships/image" Target="../media/image19.png" />
  <Relationship Id="rId2" Type="http://schemas.openxmlformats.org/officeDocument/2006/relationships/notesSlide" Target="../notesSlides/notesSlide33.xml" />
  <Relationship Id="rId1" Type="http://schemas.openxmlformats.org/officeDocument/2006/relationships/slideLayout" Target="../slideLayouts/slideLayout1.xml" />
  <Relationship Id="rId6" Type="http://schemas.openxmlformats.org/officeDocument/2006/relationships/image" Target="../media/image22.png" />
  <Relationship Id="rId5" Type="http://schemas.openxmlformats.org/officeDocument/2006/relationships/image" Target="../media/image21.png" />
  <Relationship Id="rId4" Type="http://schemas.openxmlformats.org/officeDocument/2006/relationships/image" Target="../media/image20.png" />
</Relationships>
</file>

<file path=ppt/slides/_rels/slide34.xml.rels>&#65279;<?xml version="1.0" encoding="utf-8" standalone="yes"?>
<Relationships xmlns="http://schemas.openxmlformats.org/package/2006/relationships">
  <Relationship Id="rId3" Type="http://schemas.openxmlformats.org/officeDocument/2006/relationships/image" Target="../media/image23.png" />
  <Relationship Id="rId2" Type="http://schemas.openxmlformats.org/officeDocument/2006/relationships/notesSlide" Target="../notesSlides/notesSlide34.xml" />
  <Relationship Id="rId1" Type="http://schemas.openxmlformats.org/officeDocument/2006/relationships/slideLayout" Target="../slideLayouts/slideLayout1.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1.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1.xml" />
</Relationships>
</file>

<file path=ppt/slides/_rels/slide37.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notesSlide" Target="../notesSlides/notesSlide37.xml" />
  <Relationship Id="rId1" Type="http://schemas.openxmlformats.org/officeDocument/2006/relationships/slideLayout" Target="../slideLayouts/slideLayout1.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1.xml" />
</Relationships>
</file>

<file path=ppt/slides/_rels/slide39.xml.rels>&#65279;<?xml version="1.0" encoding="utf-8" standalone="yes"?>
<Relationships xmlns="http://schemas.openxmlformats.org/package/2006/relationships">
  <Relationship Id="rId3" Type="http://schemas.openxmlformats.org/officeDocument/2006/relationships/image" Target="../media/image25.png" />
  <Relationship Id="rId2" Type="http://schemas.openxmlformats.org/officeDocument/2006/relationships/notesSlide" Target="../notesSlides/notesSlide39.xml" />
  <Relationship Id="rId1" Type="http://schemas.openxmlformats.org/officeDocument/2006/relationships/slideLayout" Target="../slideLayouts/slideLayout1.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4.xml" />
  <Relationship Id="rId1" Type="http://schemas.openxmlformats.org/officeDocument/2006/relationships/slideLayout" Target="../slideLayouts/slideLayout1.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1.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1.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7.xml" />
  <Relationship Id="rId1" Type="http://schemas.openxmlformats.org/officeDocument/2006/relationships/slideLayout" Target="../slideLayouts/slideLayout1.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1.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1.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48544" y="1844824"/>
            <a:ext cx="8352928" cy="2376264"/>
          </a:xfrm>
          <a:noFill/>
          <a:ln/>
        </p:spPr>
        <p:txBody>
          <a:bodyPr/>
          <a:lstStyle/>
          <a:p>
            <a:pPr algn="l"/>
            <a:r>
              <a:rPr lang="ja-JP" altLang="en-US" sz="6600" b="1" dirty="0" smtClean="0">
                <a:latin typeface="うずらフォント" pitchFamily="1" charset="-128"/>
                <a:ea typeface="うずらフォント" pitchFamily="1" charset="-128"/>
              </a:rPr>
              <a:t> 特殊勤務手当</a:t>
            </a:r>
            <a:r>
              <a:rPr lang="en-US" altLang="ja-JP" sz="6600" b="1" dirty="0" smtClean="0">
                <a:latin typeface="うずらフォント" pitchFamily="1" charset="-128"/>
                <a:ea typeface="うずらフォント" pitchFamily="1" charset="-128"/>
              </a:rPr>
              <a:t/>
            </a:r>
            <a:br>
              <a:rPr lang="en-US" altLang="ja-JP" sz="6600" b="1" dirty="0" smtClean="0">
                <a:latin typeface="うずらフォント" pitchFamily="1" charset="-128"/>
                <a:ea typeface="うずらフォント" pitchFamily="1" charset="-128"/>
              </a:rPr>
            </a:br>
            <a:r>
              <a:rPr lang="ja-JP" altLang="en-US" sz="6600" b="1" dirty="0" smtClean="0">
                <a:latin typeface="うずらフォント" pitchFamily="1" charset="-128"/>
                <a:ea typeface="うずらフォント" pitchFamily="1" charset="-128"/>
              </a:rPr>
              <a:t>　　　　　 </a:t>
            </a:r>
            <a:r>
              <a:rPr lang="ja-JP" altLang="en-US" sz="6000" b="1" dirty="0" smtClean="0">
                <a:latin typeface="うずらフォント" pitchFamily="1" charset="-128"/>
                <a:ea typeface="うずらフォント" pitchFamily="1" charset="-128"/>
              </a:rPr>
              <a:t>について</a:t>
            </a:r>
            <a:r>
              <a:rPr lang="en-US" altLang="ja-JP" dirty="0" smtClean="0"/>
              <a:t/>
            </a:r>
            <a:br>
              <a:rPr lang="en-US" altLang="ja-JP" dirty="0" smtClean="0"/>
            </a:br>
            <a:endParaRPr lang="en-US" altLang="ja-JP" dirty="0"/>
          </a:p>
        </p:txBody>
      </p:sp>
      <p:sp>
        <p:nvSpPr>
          <p:cNvPr id="7171" name="Rectangle 3"/>
          <p:cNvSpPr>
            <a:spLocks noGrp="1" noChangeArrowheads="1"/>
          </p:cNvSpPr>
          <p:nvPr>
            <p:ph type="body" idx="1"/>
          </p:nvPr>
        </p:nvSpPr>
        <p:spPr>
          <a:xfrm>
            <a:off x="488504" y="1029355"/>
            <a:ext cx="8209285" cy="648072"/>
          </a:xfrm>
          <a:noFill/>
          <a:ln/>
        </p:spPr>
        <p:txBody>
          <a:bodyPr/>
          <a:lstStyle/>
          <a:p>
            <a:pPr marL="342900" lvl="1" indent="-342900">
              <a:buNone/>
            </a:pPr>
            <a:r>
              <a:rPr lang="ja-JP" altLang="en-US" sz="2400" b="1" smtClean="0">
                <a:latin typeface="うずらフォント" pitchFamily="1" charset="-128"/>
                <a:ea typeface="うずらフォント" pitchFamily="1" charset="-128"/>
              </a:rPr>
              <a:t>令和２年度</a:t>
            </a:r>
            <a:r>
              <a:rPr lang="ja-JP" altLang="en-US" sz="2400" b="1" dirty="0">
                <a:latin typeface="うずらフォント" pitchFamily="1" charset="-128"/>
                <a:ea typeface="うずらフォント" pitchFamily="1" charset="-128"/>
              </a:rPr>
              <a:t>　四万十町採用２年</a:t>
            </a:r>
            <a:r>
              <a:rPr lang="ja-JP" altLang="en-US" sz="2400" b="1" dirty="0" smtClean="0">
                <a:latin typeface="うずらフォント" pitchFamily="1" charset="-128"/>
                <a:ea typeface="うずらフォント" pitchFamily="1" charset="-128"/>
              </a:rPr>
              <a:t>次事務職員研修</a:t>
            </a:r>
            <a:endParaRPr lang="en-US" altLang="ja-JP" sz="2400" b="1" dirty="0">
              <a:latin typeface="うずらフォント" pitchFamily="1" charset="-128"/>
              <a:ea typeface="うずらフォント" pitchFamily="1" charset="-128"/>
            </a:endParaRPr>
          </a:p>
          <a:p>
            <a:pPr>
              <a:buNone/>
            </a:pPr>
            <a:endParaRPr lang="en-US" altLang="ja-JP" sz="6000" dirty="0" smtClean="0"/>
          </a:p>
          <a:p>
            <a:pPr lvl="1">
              <a:buNone/>
            </a:pPr>
            <a:r>
              <a:rPr lang="ja-JP" altLang="en-US" sz="3600" b="1" dirty="0" smtClean="0">
                <a:latin typeface="うずらフォント" pitchFamily="1" charset="-128"/>
                <a:ea typeface="うずらフォント" pitchFamily="1" charset="-128"/>
              </a:rPr>
              <a:t>　　　　</a:t>
            </a:r>
            <a:endParaRPr lang="en-US" altLang="ja-JP" sz="2400" b="1" dirty="0">
              <a:latin typeface="うずらフォント" pitchFamily="1" charset="-128"/>
              <a:ea typeface="うずらフォント" pitchFamily="1" charset="-128"/>
            </a:endParaRPr>
          </a:p>
        </p:txBody>
      </p:sp>
      <p:pic>
        <p:nvPicPr>
          <p:cNvPr id="4" name="図 3" descr="soccer_goalee.png"/>
          <p:cNvPicPr>
            <a:picLocks noChangeAspect="1"/>
          </p:cNvPicPr>
          <p:nvPr/>
        </p:nvPicPr>
        <p:blipFill>
          <a:blip r:embed="rId3" cstate="print"/>
          <a:stretch>
            <a:fillRect/>
          </a:stretch>
        </p:blipFill>
        <p:spPr>
          <a:xfrm>
            <a:off x="1496616" y="3032956"/>
            <a:ext cx="2232248" cy="2232248"/>
          </a:xfrm>
          <a:prstGeom prst="rect">
            <a:avLst/>
          </a:prstGeom>
        </p:spPr>
      </p:pic>
      <p:sp>
        <p:nvSpPr>
          <p:cNvPr id="5" name="Rectangle 3"/>
          <p:cNvSpPr txBox="1">
            <a:spLocks noChangeArrowheads="1"/>
          </p:cNvSpPr>
          <p:nvPr/>
        </p:nvSpPr>
        <p:spPr bwMode="auto">
          <a:xfrm>
            <a:off x="4145360" y="5157192"/>
            <a:ext cx="505611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80000"/>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80000"/>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SzPct val="80000"/>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SzPct val="80000"/>
              <a:buChar char="•"/>
              <a:defRPr kumimoji="1" sz="2000">
                <a:solidFill>
                  <a:schemeClr val="tx1"/>
                </a:solidFill>
                <a:latin typeface="+mn-lt"/>
                <a:ea typeface="+mn-ea"/>
              </a:defRPr>
            </a:lvl9pPr>
          </a:lstStyle>
          <a:p>
            <a:pPr marL="342900" lvl="1" indent="-342900">
              <a:buFontTx/>
              <a:buNone/>
            </a:pPr>
            <a:r>
              <a:rPr lang="ja-JP" altLang="en-US" sz="2400" b="1" kern="0" dirty="0">
                <a:ea typeface="うずらフォント" pitchFamily="1" charset="-128"/>
              </a:rPr>
              <a:t>　</a:t>
            </a:r>
            <a:r>
              <a:rPr lang="ja-JP" altLang="en-US" sz="2000" b="1" kern="0" dirty="0" smtClean="0">
                <a:ea typeface="うずらフォント" pitchFamily="1" charset="-128"/>
              </a:rPr>
              <a:t>令和２年９月１５日　十川中</a:t>
            </a:r>
            <a:r>
              <a:rPr lang="ja-JP" altLang="en-US" sz="2000" b="1" kern="0" dirty="0" smtClean="0">
                <a:latin typeface="うずらフォント" pitchFamily="1" charset="-128"/>
                <a:ea typeface="うずらフォント" pitchFamily="1" charset="-128"/>
              </a:rPr>
              <a:t>学校</a:t>
            </a:r>
            <a:r>
              <a:rPr lang="ja-JP" altLang="en-US" sz="3600" b="1" kern="0" dirty="0" smtClean="0">
                <a:latin typeface="うずらフォント" pitchFamily="1" charset="-128"/>
                <a:ea typeface="うずらフォント" pitchFamily="1" charset="-128"/>
              </a:rPr>
              <a:t>　　　　</a:t>
            </a:r>
            <a:endParaRPr lang="en-US" altLang="ja-JP" sz="2400" b="1" kern="0" dirty="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sz="quarter" idx="1"/>
          </p:nvPr>
        </p:nvSpPr>
        <p:spPr>
          <a:xfrm>
            <a:off x="776536" y="2132856"/>
            <a:ext cx="8928992" cy="3505944"/>
          </a:xfrm>
        </p:spPr>
        <p:txBody>
          <a:bodyPr/>
          <a:lstStyle/>
          <a:p>
            <a:pPr algn="l"/>
            <a:r>
              <a:rPr lang="ja-JP" altLang="en-US" sz="4800" b="1" dirty="0" smtClean="0">
                <a:latin typeface="うずらフォント" pitchFamily="1" charset="-128"/>
                <a:ea typeface="うずらフォント" pitchFamily="1" charset="-128"/>
              </a:rPr>
              <a:t> もらえません</a:t>
            </a:r>
            <a:endParaRPr lang="en-US" altLang="ja-JP" sz="4800" b="1" dirty="0" smtClean="0">
              <a:latin typeface="うずらフォント" pitchFamily="1" charset="-128"/>
              <a:ea typeface="うずらフォント" pitchFamily="1" charset="-128"/>
            </a:endParaRPr>
          </a:p>
          <a:p>
            <a:pPr algn="l"/>
            <a:endParaRPr lang="en-US" altLang="ja-JP" sz="4800" b="1" dirty="0" smtClean="0">
              <a:latin typeface="うずらフォント" pitchFamily="1" charset="-128"/>
              <a:ea typeface="うずらフォント" pitchFamily="1" charset="-128"/>
            </a:endParaRPr>
          </a:p>
          <a:p>
            <a:pPr algn="l"/>
            <a:r>
              <a:rPr lang="ja-JP" altLang="en-US" sz="4400" b="1" dirty="0" smtClean="0">
                <a:latin typeface="うずらフォント" pitchFamily="1" charset="-128"/>
                <a:ea typeface="うずらフォント" pitchFamily="1" charset="-128"/>
              </a:rPr>
              <a:t>（担当学年</a:t>
            </a:r>
            <a:r>
              <a:rPr lang="ja-JP" altLang="en-US" sz="4400" b="1" dirty="0" smtClean="0">
                <a:solidFill>
                  <a:srgbClr val="FF3399"/>
                </a:solidFill>
                <a:latin typeface="うずらフォント" pitchFamily="1" charset="-128"/>
                <a:ea typeface="うずらフォント" pitchFamily="1" charset="-128"/>
              </a:rPr>
              <a:t>共通</a:t>
            </a:r>
            <a:r>
              <a:rPr lang="ja-JP" altLang="en-US" sz="4400" b="1" dirty="0" smtClean="0">
                <a:latin typeface="うずらフォント" pitchFamily="1" charset="-128"/>
                <a:ea typeface="うずらフォント" pitchFamily="1" charset="-128"/>
              </a:rPr>
              <a:t>の行事で授業</a:t>
            </a:r>
            <a:endParaRPr lang="en-US" altLang="ja-JP" sz="4400" b="1" dirty="0" smtClean="0">
              <a:latin typeface="うずらフォント" pitchFamily="1" charset="-128"/>
              <a:ea typeface="うずらフォント" pitchFamily="1" charset="-128"/>
            </a:endParaRPr>
          </a:p>
          <a:p>
            <a:pPr algn="l"/>
            <a:r>
              <a:rPr lang="ja-JP" altLang="en-US" sz="4400" b="1" dirty="0" smtClean="0">
                <a:latin typeface="うずらフォント" pitchFamily="1" charset="-128"/>
                <a:ea typeface="うずらフォント" pitchFamily="1" charset="-128"/>
              </a:rPr>
              <a:t>   又は指導に従事した場合のみ）</a:t>
            </a:r>
          </a:p>
          <a:p>
            <a:endParaRPr kumimoji="1" lang="ja-JP" altLang="en-US" sz="4800" dirty="0"/>
          </a:p>
        </p:txBody>
      </p:sp>
      <p:sp>
        <p:nvSpPr>
          <p:cNvPr id="6" name="タイトル 3"/>
          <p:cNvSpPr>
            <a:spLocks noGrp="1"/>
          </p:cNvSpPr>
          <p:nvPr>
            <p:ph type="ctrTitle" sz="quarter"/>
          </p:nvPr>
        </p:nvSpPr>
        <p:spPr>
          <a:xfrm>
            <a:off x="1280592" y="836712"/>
            <a:ext cx="7016750" cy="1143000"/>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答え</a:t>
            </a:r>
            <a:r>
              <a:rPr lang="en-US" altLang="ja-JP" b="1" dirty="0" smtClean="0">
                <a:solidFill>
                  <a:srgbClr val="008000"/>
                </a:solidFill>
              </a:rPr>
              <a:t>】</a:t>
            </a:r>
            <a:endParaRPr kumimoji="1" lang="ja-JP" altLang="en-US" b="1" dirty="0">
              <a:latin typeface="うずらフォント" pitchFamily="1" charset="-128"/>
              <a:ea typeface="うずらフォント" pitchFamily="1" charset="-128"/>
            </a:endParaRPr>
          </a:p>
        </p:txBody>
      </p:sp>
      <p:pic>
        <p:nvPicPr>
          <p:cNvPr id="7" name="図 6" descr="suiei_hiraoyogi.png"/>
          <p:cNvPicPr>
            <a:picLocks noChangeAspect="1"/>
          </p:cNvPicPr>
          <p:nvPr/>
        </p:nvPicPr>
        <p:blipFill>
          <a:blip r:embed="rId3" cstate="print"/>
          <a:stretch>
            <a:fillRect/>
          </a:stretch>
        </p:blipFill>
        <p:spPr>
          <a:xfrm>
            <a:off x="6753200" y="1196752"/>
            <a:ext cx="2160240" cy="21602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1568624" y="3429000"/>
            <a:ext cx="50405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3" name="Line 5"/>
          <p:cNvSpPr>
            <a:spLocks noChangeShapeType="1"/>
          </p:cNvSpPr>
          <p:nvPr/>
        </p:nvSpPr>
        <p:spPr bwMode="auto">
          <a:xfrm flipV="1">
            <a:off x="2072680" y="1124744"/>
            <a:ext cx="0" cy="468052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4" name="Line 6"/>
          <p:cNvSpPr>
            <a:spLocks noChangeShapeType="1"/>
          </p:cNvSpPr>
          <p:nvPr/>
        </p:nvSpPr>
        <p:spPr bwMode="auto">
          <a:xfrm>
            <a:off x="2072680" y="5805264"/>
            <a:ext cx="2199614" cy="1587"/>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8" name="Line 10"/>
          <p:cNvSpPr>
            <a:spLocks noChangeShapeType="1"/>
          </p:cNvSpPr>
          <p:nvPr/>
        </p:nvSpPr>
        <p:spPr bwMode="auto">
          <a:xfrm>
            <a:off x="2072680" y="1124744"/>
            <a:ext cx="223224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9" name="Line 11"/>
          <p:cNvSpPr>
            <a:spLocks noChangeShapeType="1"/>
          </p:cNvSpPr>
          <p:nvPr/>
        </p:nvSpPr>
        <p:spPr bwMode="auto">
          <a:xfrm flipV="1">
            <a:off x="3656856" y="2348880"/>
            <a:ext cx="0" cy="252028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60" name="Line 12"/>
          <p:cNvSpPr>
            <a:spLocks noChangeShapeType="1"/>
          </p:cNvSpPr>
          <p:nvPr/>
        </p:nvSpPr>
        <p:spPr bwMode="auto">
          <a:xfrm>
            <a:off x="3656856" y="2996952"/>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78" name="Oval 30"/>
          <p:cNvSpPr>
            <a:spLocks noChangeArrowheads="1"/>
          </p:cNvSpPr>
          <p:nvPr/>
        </p:nvSpPr>
        <p:spPr bwMode="auto">
          <a:xfrm>
            <a:off x="309563" y="1484784"/>
            <a:ext cx="1259061" cy="3744416"/>
          </a:xfrm>
          <a:prstGeom prst="ellipse">
            <a:avLst/>
          </a:prstGeom>
          <a:solidFill>
            <a:srgbClr val="D6EEAA"/>
          </a:solidFill>
          <a:ln w="31750">
            <a:solidFill>
              <a:srgbClr val="008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600" b="1" dirty="0" smtClean="0">
                <a:latin typeface="うずらフォント" pitchFamily="1" charset="-128"/>
                <a:ea typeface="うずらフォント" pitchFamily="1" charset="-128"/>
              </a:rPr>
              <a:t>特</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殊</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勤</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務</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手</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当</a:t>
            </a:r>
            <a:endParaRPr lang="ja-JP" altLang="en-US" sz="3600" b="1" dirty="0">
              <a:latin typeface="うずらフォント" pitchFamily="1" charset="-128"/>
              <a:ea typeface="うずらフォント" pitchFamily="1" charset="-128"/>
            </a:endParaRPr>
          </a:p>
        </p:txBody>
      </p:sp>
      <p:sp>
        <p:nvSpPr>
          <p:cNvPr id="2080" name="Oval 32"/>
          <p:cNvSpPr>
            <a:spLocks noChangeArrowheads="1"/>
          </p:cNvSpPr>
          <p:nvPr/>
        </p:nvSpPr>
        <p:spPr bwMode="auto">
          <a:xfrm>
            <a:off x="3296816" y="764704"/>
            <a:ext cx="4752528" cy="74523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①多学年学級担当手当</a:t>
            </a:r>
            <a:endParaRPr lang="ja-JP" altLang="en-US" sz="3200" dirty="0">
              <a:latin typeface="うずらフォント" pitchFamily="1" charset="-128"/>
              <a:ea typeface="うずらフォント" pitchFamily="1" charset="-128"/>
            </a:endParaRPr>
          </a:p>
        </p:txBody>
      </p:sp>
      <p:sp>
        <p:nvSpPr>
          <p:cNvPr id="2096" name="Text Box 48"/>
          <p:cNvSpPr txBox="1">
            <a:spLocks noChangeArrowheads="1"/>
          </p:cNvSpPr>
          <p:nvPr/>
        </p:nvSpPr>
        <p:spPr bwMode="auto">
          <a:xfrm>
            <a:off x="3449902" y="2590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2099" name="Oval 51"/>
          <p:cNvSpPr>
            <a:spLocks noChangeArrowheads="1"/>
          </p:cNvSpPr>
          <p:nvPr/>
        </p:nvSpPr>
        <p:spPr bwMode="auto">
          <a:xfrm>
            <a:off x="3368824" y="5445224"/>
            <a:ext cx="4896544" cy="792088"/>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③教育業務連絡指導手当</a:t>
            </a:r>
            <a:endParaRPr lang="ja-JP" altLang="en-US" sz="3200" dirty="0">
              <a:latin typeface="うずらフォント" pitchFamily="1" charset="-128"/>
              <a:ea typeface="うずらフォント" pitchFamily="1" charset="-128"/>
            </a:endParaRPr>
          </a:p>
        </p:txBody>
      </p:sp>
      <p:sp>
        <p:nvSpPr>
          <p:cNvPr id="2103" name="Oval 55"/>
          <p:cNvSpPr>
            <a:spLocks noChangeArrowheads="1"/>
          </p:cNvSpPr>
          <p:nvPr/>
        </p:nvSpPr>
        <p:spPr bwMode="auto">
          <a:xfrm>
            <a:off x="4664968" y="3501008"/>
            <a:ext cx="179323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b="1" dirty="0" smtClean="0">
                <a:latin typeface="うずらフォント" pitchFamily="1" charset="-128"/>
                <a:ea typeface="うずらフォント" pitchFamily="1" charset="-128"/>
              </a:rPr>
              <a:t>　　　　　　　</a:t>
            </a:r>
            <a:endParaRPr lang="ja-JP" altLang="en-US" sz="2400" b="1" dirty="0">
              <a:latin typeface="うずらフォント" pitchFamily="1" charset="-128"/>
              <a:ea typeface="うずらフォント" pitchFamily="1" charset="-128"/>
            </a:endParaRPr>
          </a:p>
        </p:txBody>
      </p:sp>
      <p:sp>
        <p:nvSpPr>
          <p:cNvPr id="2104" name="Oval 56"/>
          <p:cNvSpPr>
            <a:spLocks noChangeArrowheads="1"/>
          </p:cNvSpPr>
          <p:nvPr/>
        </p:nvSpPr>
        <p:spPr bwMode="auto">
          <a:xfrm>
            <a:off x="4880992" y="2780928"/>
            <a:ext cx="2592288" cy="360040"/>
          </a:xfrm>
          <a:prstGeom prst="ellipse">
            <a:avLst/>
          </a:prstGeom>
          <a:no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solidFill>
                  <a:srgbClr val="FF0000"/>
                </a:solidFill>
                <a:latin typeface="うずらフォント" pitchFamily="1" charset="-128"/>
                <a:ea typeface="うずらフォント" pitchFamily="1" charset="-128"/>
              </a:rPr>
              <a:t>非常災害時等の緊急業務</a:t>
            </a:r>
            <a:endParaRPr lang="ja-JP" altLang="en-US" sz="2400" b="1" dirty="0">
              <a:solidFill>
                <a:srgbClr val="FF0000"/>
              </a:solidFill>
              <a:latin typeface="うずらフォント" pitchFamily="1" charset="-128"/>
              <a:ea typeface="うずらフォント" pitchFamily="1" charset="-128"/>
            </a:endParaRPr>
          </a:p>
        </p:txBody>
      </p:sp>
      <p:sp>
        <p:nvSpPr>
          <p:cNvPr id="2106" name="Oval 58"/>
          <p:cNvSpPr>
            <a:spLocks noChangeArrowheads="1"/>
          </p:cNvSpPr>
          <p:nvPr/>
        </p:nvSpPr>
        <p:spPr bwMode="auto">
          <a:xfrm>
            <a:off x="5457056" y="4077072"/>
            <a:ext cx="2664296"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対外運動競技等における指導業務</a:t>
            </a:r>
            <a:endParaRPr lang="ja-JP" altLang="en-US" sz="2400" b="1" dirty="0">
              <a:latin typeface="うずらフォント" pitchFamily="1" charset="-128"/>
              <a:ea typeface="うずらフォント" pitchFamily="1" charset="-128"/>
            </a:endParaRPr>
          </a:p>
        </p:txBody>
      </p:sp>
      <p:sp>
        <p:nvSpPr>
          <p:cNvPr id="2107" name="Oval 59"/>
          <p:cNvSpPr>
            <a:spLocks noChangeArrowheads="1"/>
          </p:cNvSpPr>
          <p:nvPr/>
        </p:nvSpPr>
        <p:spPr bwMode="auto">
          <a:xfrm>
            <a:off x="5313040" y="4581128"/>
            <a:ext cx="107315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p>
        </p:txBody>
      </p:sp>
      <p:sp>
        <p:nvSpPr>
          <p:cNvPr id="28" name="Line 4"/>
          <p:cNvSpPr>
            <a:spLocks noChangeShapeType="1"/>
          </p:cNvSpPr>
          <p:nvPr/>
        </p:nvSpPr>
        <p:spPr bwMode="auto">
          <a:xfrm>
            <a:off x="2072680" y="2132856"/>
            <a:ext cx="158417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9" name="Oval 51"/>
          <p:cNvSpPr>
            <a:spLocks noChangeArrowheads="1"/>
          </p:cNvSpPr>
          <p:nvPr/>
        </p:nvSpPr>
        <p:spPr bwMode="auto">
          <a:xfrm>
            <a:off x="3296816" y="1844824"/>
            <a:ext cx="4248472" cy="64807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②教員特殊業務手当</a:t>
            </a:r>
            <a:endParaRPr lang="ja-JP" altLang="en-US" sz="3200" dirty="0">
              <a:latin typeface="うずらフォント" pitchFamily="1" charset="-128"/>
              <a:ea typeface="うずらフォント" pitchFamily="1" charset="-128"/>
            </a:endParaRPr>
          </a:p>
        </p:txBody>
      </p:sp>
      <p:sp>
        <p:nvSpPr>
          <p:cNvPr id="30" name="Line 12"/>
          <p:cNvSpPr>
            <a:spLocks noChangeShapeType="1"/>
          </p:cNvSpPr>
          <p:nvPr/>
        </p:nvSpPr>
        <p:spPr bwMode="auto">
          <a:xfrm>
            <a:off x="3656856" y="3645024"/>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1" name="Line 12"/>
          <p:cNvSpPr>
            <a:spLocks noChangeShapeType="1"/>
          </p:cNvSpPr>
          <p:nvPr/>
        </p:nvSpPr>
        <p:spPr bwMode="auto">
          <a:xfrm>
            <a:off x="3656856" y="4869160"/>
            <a:ext cx="79208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2" name="Line 12"/>
          <p:cNvSpPr>
            <a:spLocks noChangeShapeType="1"/>
          </p:cNvSpPr>
          <p:nvPr/>
        </p:nvSpPr>
        <p:spPr bwMode="auto">
          <a:xfrm>
            <a:off x="3656856" y="4293096"/>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3" name="正方形/長方形 22"/>
          <p:cNvSpPr/>
          <p:nvPr/>
        </p:nvSpPr>
        <p:spPr>
          <a:xfrm>
            <a:off x="4448944" y="4653136"/>
            <a:ext cx="2646878" cy="461665"/>
          </a:xfrm>
          <a:prstGeom prst="rect">
            <a:avLst/>
          </a:prstGeom>
        </p:spPr>
        <p:txBody>
          <a:bodyPr wrap="none">
            <a:spAutoFit/>
          </a:bodyPr>
          <a:lstStyle/>
          <a:p>
            <a:pPr algn="ctr"/>
            <a:r>
              <a:rPr lang="ja-JP" altLang="en-US" sz="2400" b="1" dirty="0" smtClean="0">
                <a:latin typeface="うずらフォント" pitchFamily="1" charset="-128"/>
                <a:ea typeface="うずらフォント" pitchFamily="1" charset="-128"/>
              </a:rPr>
              <a:t>部活動の指導業務</a:t>
            </a:r>
            <a:endParaRPr lang="ja-JP" altLang="en-US" sz="2400" b="1" dirty="0">
              <a:latin typeface="うずらフォント" pitchFamily="1" charset="-128"/>
              <a:ea typeface="うずらフォント" pitchFamily="1" charset="-128"/>
            </a:endParaRPr>
          </a:p>
        </p:txBody>
      </p:sp>
      <p:sp>
        <p:nvSpPr>
          <p:cNvPr id="24" name="Oval 56"/>
          <p:cNvSpPr>
            <a:spLocks noChangeArrowheads="1"/>
          </p:cNvSpPr>
          <p:nvPr/>
        </p:nvSpPr>
        <p:spPr bwMode="auto">
          <a:xfrm>
            <a:off x="5025008" y="350100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　修学旅行等における指導業務</a:t>
            </a:r>
            <a:endParaRPr lang="ja-JP" altLang="en-US" sz="2400" b="1" dirty="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bwMode="auto">
          <a:xfrm>
            <a:off x="1496616" y="404664"/>
            <a:ext cx="6768752" cy="1224136"/>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eaLnBrk="1" hangingPunct="1"/>
            <a:endParaRPr lang="en-US" altLang="ja-JP" sz="4000" b="1" dirty="0" smtClean="0">
              <a:latin typeface="うずらフォント" pitchFamily="1" charset="-128"/>
              <a:ea typeface="うずらフォント" pitchFamily="1" charset="-128"/>
            </a:endParaRPr>
          </a:p>
          <a:p>
            <a:pPr eaLnBrk="1" hangingPunct="1"/>
            <a:r>
              <a:rPr lang="ja-JP" altLang="en-US" sz="3600" b="1" dirty="0" smtClean="0">
                <a:latin typeface="うずらフォント" pitchFamily="1" charset="-128"/>
                <a:ea typeface="うずらフォント" pitchFamily="1" charset="-128"/>
              </a:rPr>
              <a:t>②教員特殊業務手当</a:t>
            </a:r>
            <a:endParaRPr lang="en-US" altLang="ja-JP" sz="3600" b="1" dirty="0" smtClean="0">
              <a:latin typeface="うずらフォント" pitchFamily="1" charset="-128"/>
              <a:ea typeface="うずらフォント" pitchFamily="1" charset="-128"/>
            </a:endParaRPr>
          </a:p>
          <a:p>
            <a:pPr eaLnBrk="1" hangingPunct="1"/>
            <a:r>
              <a:rPr lang="ja-JP" altLang="en-US" sz="3600" b="1" dirty="0" smtClean="0">
                <a:latin typeface="うずらフォント" pitchFamily="1" charset="-128"/>
                <a:ea typeface="うずらフォント" pitchFamily="1" charset="-128"/>
              </a:rPr>
              <a:t>　　　</a:t>
            </a:r>
            <a:r>
              <a:rPr lang="ja-JP" altLang="en-US" sz="3600" b="1" u="sng" dirty="0" smtClean="0">
                <a:latin typeface="うずらフォント" pitchFamily="1" charset="-128"/>
                <a:ea typeface="うずらフォント" pitchFamily="1" charset="-128"/>
              </a:rPr>
              <a:t>非常災害時等の緊急業務</a:t>
            </a:r>
          </a:p>
          <a:p>
            <a:pPr lvl="0" algn="ctr" eaLnBrk="1" hangingPunct="1"/>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sp>
        <p:nvSpPr>
          <p:cNvPr id="8" name="タイトル 7"/>
          <p:cNvSpPr>
            <a:spLocks noGrp="1"/>
          </p:cNvSpPr>
          <p:nvPr>
            <p:ph type="ctrTitle" sz="quarter"/>
          </p:nvPr>
        </p:nvSpPr>
        <p:spPr>
          <a:xfrm>
            <a:off x="704850" y="1891027"/>
            <a:ext cx="8785225" cy="4586513"/>
          </a:xfrm>
          <a:prstGeom prst="rect">
            <a:avLst/>
          </a:prstGeom>
        </p:spPr>
        <p:txBody>
          <a:bodyPr wrap="square">
            <a:spAutoFit/>
          </a:bodyPr>
          <a:lstStyle/>
          <a:p>
            <a:pPr algn="l"/>
            <a:r>
              <a:rPr lang="ja-JP" altLang="en-US" sz="2800" b="1" dirty="0" smtClean="0">
                <a:latin typeface="うずらフォント" pitchFamily="1" charset="-128"/>
                <a:ea typeface="うずらフォント" pitchFamily="1" charset="-128"/>
              </a:rPr>
              <a:t>◎支給対象者</a:t>
            </a:r>
            <a:endParaRPr lang="en-US" altLang="ja-JP" sz="2800" b="1" dirty="0" smtClean="0">
              <a:latin typeface="うずらフォント" pitchFamily="1" charset="-128"/>
              <a:ea typeface="うずらフォント" pitchFamily="1" charset="-128"/>
            </a:endParaRPr>
          </a:p>
          <a:p>
            <a:r>
              <a:rPr lang="ja-JP" altLang="en-US" sz="2800" b="1" dirty="0" smtClean="0">
                <a:latin typeface="うずらフォント" pitchFamily="1" charset="-128"/>
                <a:ea typeface="うずらフォント" pitchFamily="1" charset="-128"/>
              </a:rPr>
              <a:t>　主幹教諭、指導教諭、教諭、養護教諭、栄養教諭</a:t>
            </a:r>
            <a:endParaRPr lang="en-US" altLang="ja-JP" sz="2800" b="1" dirty="0" smtClean="0">
              <a:latin typeface="うずらフォント" pitchFamily="1" charset="-128"/>
              <a:ea typeface="うずらフォント" pitchFamily="1" charset="-128"/>
            </a:endParaRPr>
          </a:p>
          <a:p>
            <a:pPr algn="l"/>
            <a:r>
              <a:rPr lang="ja-JP" altLang="en-US" sz="2800" b="1" dirty="0" smtClean="0">
                <a:latin typeface="うずらフォント" pitchFamily="1" charset="-128"/>
                <a:ea typeface="うずらフォント" pitchFamily="1" charset="-128"/>
              </a:rPr>
              <a:t>　 助教諭、講師</a:t>
            </a:r>
            <a:r>
              <a:rPr lang="en-US" altLang="ja-JP" sz="2800" b="1" dirty="0" smtClean="0">
                <a:latin typeface="うずらフォント" pitchFamily="1" charset="-128"/>
                <a:ea typeface="うずらフォント" pitchFamily="1" charset="-128"/>
              </a:rPr>
              <a:t/>
            </a:r>
            <a:br>
              <a:rPr lang="en-US" altLang="ja-JP" sz="2800" b="1" dirty="0" smtClean="0">
                <a:latin typeface="うずらフォント" pitchFamily="1" charset="-128"/>
                <a:ea typeface="うずらフォント" pitchFamily="1" charset="-128"/>
              </a:rPr>
            </a:br>
            <a:r>
              <a:rPr lang="ja-JP" altLang="en-US" sz="2800" b="1" dirty="0" smtClean="0">
                <a:latin typeface="うずらフォント" pitchFamily="1" charset="-128"/>
                <a:ea typeface="うずらフォント" pitchFamily="1" charset="-128"/>
              </a:rPr>
              <a:t>◎支給要件</a:t>
            </a:r>
            <a:endParaRPr lang="en-US" altLang="ja-JP" sz="2800" b="1" dirty="0" smtClean="0">
              <a:latin typeface="うずらフォント" pitchFamily="1" charset="-128"/>
              <a:ea typeface="うずらフォント" pitchFamily="1" charset="-128"/>
            </a:endParaRPr>
          </a:p>
          <a:p>
            <a:pPr algn="l"/>
            <a:r>
              <a:rPr lang="ja-JP" altLang="en-US" sz="2800" b="1" dirty="0" smtClean="0">
                <a:latin typeface="うずらフォント" pitchFamily="1" charset="-128"/>
                <a:ea typeface="うずらフォント" pitchFamily="1" charset="-128"/>
              </a:rPr>
              <a:t>　学校の管理下において行う非常災害時の緊急業務に</a:t>
            </a:r>
            <a:r>
              <a:rPr lang="en-US" altLang="ja-JP" sz="2800" b="1" dirty="0" smtClean="0">
                <a:latin typeface="うずらフォント" pitchFamily="1" charset="-128"/>
                <a:ea typeface="うずらフォント" pitchFamily="1" charset="-128"/>
              </a:rPr>
              <a:t>  </a:t>
            </a:r>
            <a:br>
              <a:rPr lang="en-US" altLang="ja-JP" sz="2800" b="1" dirty="0" smtClean="0">
                <a:latin typeface="うずらフォント" pitchFamily="1" charset="-128"/>
                <a:ea typeface="うずらフォント" pitchFamily="1" charset="-128"/>
              </a:rPr>
            </a:br>
            <a:r>
              <a:rPr lang="en-US" altLang="ja-JP" sz="2800" b="1" dirty="0" smtClean="0">
                <a:latin typeface="うずらフォント" pitchFamily="1" charset="-128"/>
                <a:ea typeface="うずらフォント" pitchFamily="1" charset="-128"/>
              </a:rPr>
              <a:t>  </a:t>
            </a:r>
            <a:r>
              <a:rPr lang="ja-JP" altLang="en-US" sz="2800" b="1" dirty="0" smtClean="0">
                <a:latin typeface="うずらフォント" pitchFamily="1" charset="-128"/>
                <a:ea typeface="うずらフォント" pitchFamily="1" charset="-128"/>
              </a:rPr>
              <a:t>従事した時　</a:t>
            </a:r>
            <a:r>
              <a:rPr lang="en-US" altLang="ja-JP" sz="2800" b="1" dirty="0" smtClean="0">
                <a:latin typeface="うずらフォント" pitchFamily="1" charset="-128"/>
                <a:ea typeface="うずらフォント" pitchFamily="1" charset="-128"/>
              </a:rPr>
              <a:t/>
            </a:r>
            <a:br>
              <a:rPr lang="en-US" altLang="ja-JP" sz="2800" b="1" dirty="0" smtClean="0">
                <a:latin typeface="うずらフォント" pitchFamily="1" charset="-128"/>
                <a:ea typeface="うずらフォント" pitchFamily="1" charset="-128"/>
              </a:rPr>
            </a:br>
            <a:r>
              <a:rPr lang="en-US" altLang="ja-JP" sz="2800" b="1" dirty="0" smtClean="0">
                <a:latin typeface="うずらフォント" pitchFamily="1" charset="-128"/>
                <a:ea typeface="うずらフォント" pitchFamily="1" charset="-128"/>
              </a:rPr>
              <a:t>     </a:t>
            </a:r>
            <a:r>
              <a:rPr lang="ja-JP" altLang="en-US" sz="2400" b="1" dirty="0" smtClean="0">
                <a:latin typeface="うずらフォント" pitchFamily="1" charset="-128"/>
                <a:ea typeface="うずらフォント" pitchFamily="1" charset="-128"/>
              </a:rPr>
              <a:t>週休日又は休日等・・日中８時間程度</a:t>
            </a:r>
            <a:endParaRPr lang="en-US" altLang="ja-JP" sz="2400" b="1" dirty="0" smtClean="0">
              <a:latin typeface="うずらフォント" pitchFamily="1" charset="-128"/>
              <a:ea typeface="うずらフォント" pitchFamily="1" charset="-128"/>
            </a:endParaRPr>
          </a:p>
          <a:p>
            <a:r>
              <a:rPr lang="ja-JP" altLang="en-US" sz="2400" b="1" dirty="0" smtClean="0">
                <a:latin typeface="うずらフォント" pitchFamily="1" charset="-128"/>
                <a:ea typeface="うずらフォント" pitchFamily="1" charset="-128"/>
              </a:rPr>
              <a:t>　　　その他の日・・正規の勤務時間に引き続き５時間４５分</a:t>
            </a:r>
            <a:endParaRPr lang="en-US" altLang="ja-JP" sz="2400" b="1" dirty="0" smtClean="0">
              <a:latin typeface="うずらフォント" pitchFamily="1" charset="-128"/>
              <a:ea typeface="うずらフォント" pitchFamily="1" charset="-128"/>
            </a:endParaRPr>
          </a:p>
          <a:p>
            <a:r>
              <a:rPr lang="ja-JP" altLang="en-US" sz="2400" b="1" dirty="0" smtClean="0">
                <a:latin typeface="うずらフォント" pitchFamily="1" charset="-128"/>
                <a:ea typeface="うずらフォント" pitchFamily="1" charset="-128"/>
              </a:rPr>
              <a:t>　　　若しくは午前２時～８時</a:t>
            </a:r>
            <a:endParaRPr lang="en-US" altLang="ja-JP" sz="2400" b="1" dirty="0" smtClean="0">
              <a:latin typeface="うずらフォント" pitchFamily="1" charset="-128"/>
              <a:ea typeface="うずらフォント" pitchFamily="1" charset="-128"/>
            </a:endParaRPr>
          </a:p>
          <a:p>
            <a:r>
              <a:rPr lang="ja-JP" altLang="en-US" sz="2400" b="1" dirty="0" smtClean="0">
                <a:latin typeface="うずらフォント" pitchFamily="1" charset="-128"/>
                <a:ea typeface="うずらフォント" pitchFamily="1" charset="-128"/>
              </a:rPr>
              <a:t>　　　　又はこれらと同程度である</a:t>
            </a:r>
            <a:endParaRPr lang="en-US" altLang="ja-JP" sz="2400" b="1" dirty="0" smtClean="0">
              <a:latin typeface="うずらフォント" pitchFamily="1" charset="-128"/>
              <a:ea typeface="うずらフォント" pitchFamily="1" charset="-128"/>
            </a:endParaRPr>
          </a:p>
          <a:p>
            <a:r>
              <a:rPr lang="ja-JP" altLang="en-US" sz="2400" b="1" dirty="0" smtClean="0">
                <a:latin typeface="うずらフォント" pitchFamily="1" charset="-128"/>
                <a:ea typeface="うずらフォント" pitchFamily="1" charset="-128"/>
              </a:rPr>
              <a:t>　　　　　　　　　</a:t>
            </a:r>
            <a:endParaRPr lang="ja-JP" altLang="en-US" sz="2400" dirty="0"/>
          </a:p>
        </p:txBody>
      </p:sp>
      <p:sp>
        <p:nvSpPr>
          <p:cNvPr id="9" name="円形吹き出し 8"/>
          <p:cNvSpPr/>
          <p:nvPr/>
        </p:nvSpPr>
        <p:spPr bwMode="auto">
          <a:xfrm>
            <a:off x="4232920" y="3140968"/>
            <a:ext cx="4968552" cy="504056"/>
          </a:xfrm>
          <a:prstGeom prst="wedgeEllipseCallout">
            <a:avLst>
              <a:gd name="adj1" fmla="val -44674"/>
              <a:gd name="adj2" fmla="val -105493"/>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管理職手当を受けている職員</a:t>
            </a:r>
            <a:endParaRPr kumimoji="1" lang="en-US" altLang="ja-JP" sz="2000" b="1" i="0" u="none" strike="noStrike" cap="none" normalizeH="0" baseline="0" dirty="0" smtClean="0">
              <a:ln>
                <a:noFill/>
              </a:ln>
              <a:effectLst/>
              <a:latin typeface="うずらフォント" pitchFamily="1" charset="-128"/>
              <a:ea typeface="うずらフォント" pitchFamily="1" charset="-128"/>
            </a:endParaRPr>
          </a:p>
        </p:txBody>
      </p:sp>
      <p:pic>
        <p:nvPicPr>
          <p:cNvPr id="10" name="図 9" descr="mark_batsu.png"/>
          <p:cNvPicPr>
            <a:picLocks noChangeAspect="1"/>
          </p:cNvPicPr>
          <p:nvPr/>
        </p:nvPicPr>
        <p:blipFill>
          <a:blip r:embed="rId3" cstate="print"/>
          <a:stretch>
            <a:fillRect/>
          </a:stretch>
        </p:blipFill>
        <p:spPr>
          <a:xfrm>
            <a:off x="5961112" y="2564904"/>
            <a:ext cx="1584176" cy="1584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noGrp="1"/>
          </p:cNvSpPr>
          <p:nvPr>
            <p:ph type="ctrTitle" sz="quarter"/>
          </p:nvPr>
        </p:nvSpPr>
        <p:spPr bwMode="auto">
          <a:xfrm>
            <a:off x="1568624" y="404664"/>
            <a:ext cx="6872734" cy="1296144"/>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algn="l" eaLnBrk="1" hangingPunct="1"/>
            <a:endParaRPr lang="en-US" altLang="ja-JP" sz="4000" b="1" dirty="0" smtClean="0">
              <a:latin typeface="うずらフォント" pitchFamily="1" charset="-128"/>
              <a:ea typeface="うずらフォント" pitchFamily="1" charset="-128"/>
            </a:endParaRPr>
          </a:p>
          <a:p>
            <a:pPr algn="l" eaLnBrk="1" hangingPunct="1"/>
            <a:r>
              <a:rPr lang="ja-JP" altLang="en-US" sz="4000" b="1" dirty="0" smtClean="0">
                <a:latin typeface="うずらフォント" pitchFamily="1" charset="-128"/>
                <a:ea typeface="うずらフォント" pitchFamily="1" charset="-128"/>
              </a:rPr>
              <a:t>②教員特殊業務手当</a:t>
            </a:r>
            <a:endParaRPr lang="en-US" altLang="ja-JP" sz="4000" b="1" dirty="0" smtClean="0">
              <a:latin typeface="うずらフォント" pitchFamily="1" charset="-128"/>
              <a:ea typeface="うずらフォント" pitchFamily="1" charset="-128"/>
            </a:endParaRPr>
          </a:p>
          <a:p>
            <a:pPr algn="l" eaLnBrk="1" hangingPunct="1"/>
            <a:r>
              <a:rPr lang="ja-JP" altLang="en-US" sz="4000" b="1" dirty="0" smtClean="0">
                <a:latin typeface="うずらフォント" pitchFamily="1" charset="-128"/>
                <a:ea typeface="うずらフォント" pitchFamily="1" charset="-128"/>
              </a:rPr>
              <a:t>　　　</a:t>
            </a:r>
            <a:r>
              <a:rPr lang="ja-JP" altLang="en-US" sz="3600" b="1" u="sng" dirty="0" smtClean="0">
                <a:latin typeface="うずらフォント" pitchFamily="1" charset="-128"/>
                <a:ea typeface="うずらフォント" pitchFamily="1" charset="-128"/>
              </a:rPr>
              <a:t>非常災害時等の緊急業務</a:t>
            </a:r>
          </a:p>
          <a:p>
            <a:pPr lvl="0" algn="l" eaLnBrk="1" hangingPunct="1"/>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776536" y="2274838"/>
            <a:ext cx="8424936" cy="4031873"/>
          </a:xfrm>
          <a:prstGeom prst="rect">
            <a:avLst/>
          </a:prstGeom>
        </p:spPr>
        <p:txBody>
          <a:bodyPr wrap="square">
            <a:spAutoFit/>
          </a:bodyPr>
          <a:lstStyle/>
          <a:p>
            <a:r>
              <a:rPr lang="ja-JP" altLang="en-US" sz="3200" b="1" dirty="0" smtClean="0">
                <a:latin typeface="うずらフォント" pitchFamily="1" charset="-128"/>
                <a:ea typeface="うずらフォント" pitchFamily="1" charset="-128"/>
              </a:rPr>
              <a:t>◎支給額</a:t>
            </a:r>
            <a:r>
              <a:rPr lang="en-US" altLang="ja-JP" sz="3200" b="1" dirty="0" smtClean="0">
                <a:latin typeface="うずらフォント" pitchFamily="1" charset="-128"/>
                <a:ea typeface="うずらフォント" pitchFamily="1" charset="-128"/>
              </a:rPr>
              <a:t>(</a:t>
            </a:r>
            <a:r>
              <a:rPr lang="ja-JP" altLang="en-US" sz="3200" b="1" dirty="0" smtClean="0">
                <a:latin typeface="うずらフォント" pitchFamily="1" charset="-128"/>
                <a:ea typeface="うずらフォント" pitchFamily="1" charset="-128"/>
              </a:rPr>
              <a:t>一日あたり）</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非常災害・・・８，０００円</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救急業務・・・７，５００円</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補導業務・・・７，５００円</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◎支給手続き</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教員特殊業務整理簿により</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月例報告で日数を報告する</a:t>
            </a:r>
            <a:endParaRPr lang="ja-JP" altLang="en-US" sz="3200" dirty="0"/>
          </a:p>
        </p:txBody>
      </p:sp>
      <p:pic>
        <p:nvPicPr>
          <p:cNvPr id="8" name="図 7" descr="saigai_tatsumaki.png"/>
          <p:cNvPicPr>
            <a:picLocks noChangeAspect="1"/>
          </p:cNvPicPr>
          <p:nvPr/>
        </p:nvPicPr>
        <p:blipFill>
          <a:blip r:embed="rId3" cstate="print"/>
          <a:stretch>
            <a:fillRect/>
          </a:stretch>
        </p:blipFill>
        <p:spPr>
          <a:xfrm>
            <a:off x="7257256" y="3933056"/>
            <a:ext cx="1872208" cy="18722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1568624" y="3429000"/>
            <a:ext cx="50405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3" name="Line 5"/>
          <p:cNvSpPr>
            <a:spLocks noChangeShapeType="1"/>
          </p:cNvSpPr>
          <p:nvPr/>
        </p:nvSpPr>
        <p:spPr bwMode="auto">
          <a:xfrm flipV="1">
            <a:off x="2072680" y="1124744"/>
            <a:ext cx="0" cy="468052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4" name="Line 6"/>
          <p:cNvSpPr>
            <a:spLocks noChangeShapeType="1"/>
          </p:cNvSpPr>
          <p:nvPr/>
        </p:nvSpPr>
        <p:spPr bwMode="auto">
          <a:xfrm>
            <a:off x="2072680" y="5805264"/>
            <a:ext cx="2199614" cy="1587"/>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8" name="Line 10"/>
          <p:cNvSpPr>
            <a:spLocks noChangeShapeType="1"/>
          </p:cNvSpPr>
          <p:nvPr/>
        </p:nvSpPr>
        <p:spPr bwMode="auto">
          <a:xfrm>
            <a:off x="2072680" y="1124744"/>
            <a:ext cx="223224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9" name="Line 11"/>
          <p:cNvSpPr>
            <a:spLocks noChangeShapeType="1"/>
          </p:cNvSpPr>
          <p:nvPr/>
        </p:nvSpPr>
        <p:spPr bwMode="auto">
          <a:xfrm flipV="1">
            <a:off x="3656856" y="2348880"/>
            <a:ext cx="0" cy="252028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60" name="Line 12"/>
          <p:cNvSpPr>
            <a:spLocks noChangeShapeType="1"/>
          </p:cNvSpPr>
          <p:nvPr/>
        </p:nvSpPr>
        <p:spPr bwMode="auto">
          <a:xfrm>
            <a:off x="3656856" y="2996952"/>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78" name="Oval 30"/>
          <p:cNvSpPr>
            <a:spLocks noChangeArrowheads="1"/>
          </p:cNvSpPr>
          <p:nvPr/>
        </p:nvSpPr>
        <p:spPr bwMode="auto">
          <a:xfrm>
            <a:off x="309563" y="1484784"/>
            <a:ext cx="1259061" cy="3744416"/>
          </a:xfrm>
          <a:prstGeom prst="ellipse">
            <a:avLst/>
          </a:prstGeom>
          <a:solidFill>
            <a:srgbClr val="D6EEAA"/>
          </a:solidFill>
          <a:ln w="31750">
            <a:solidFill>
              <a:srgbClr val="008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600" b="1" dirty="0" smtClean="0">
                <a:latin typeface="うずらフォント" pitchFamily="1" charset="-128"/>
                <a:ea typeface="うずらフォント" pitchFamily="1" charset="-128"/>
              </a:rPr>
              <a:t>特</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殊</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勤</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務</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手</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当</a:t>
            </a:r>
            <a:endParaRPr lang="ja-JP" altLang="en-US" sz="3600" b="1" dirty="0">
              <a:latin typeface="うずらフォント" pitchFamily="1" charset="-128"/>
              <a:ea typeface="うずらフォント" pitchFamily="1" charset="-128"/>
            </a:endParaRPr>
          </a:p>
        </p:txBody>
      </p:sp>
      <p:sp>
        <p:nvSpPr>
          <p:cNvPr id="2080" name="Oval 32"/>
          <p:cNvSpPr>
            <a:spLocks noChangeArrowheads="1"/>
          </p:cNvSpPr>
          <p:nvPr/>
        </p:nvSpPr>
        <p:spPr bwMode="auto">
          <a:xfrm>
            <a:off x="3296816" y="764704"/>
            <a:ext cx="4752528" cy="74523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①多学年学級担当手当</a:t>
            </a:r>
            <a:endParaRPr lang="ja-JP" altLang="en-US" sz="3200" dirty="0">
              <a:latin typeface="うずらフォント" pitchFamily="1" charset="-128"/>
              <a:ea typeface="うずらフォント" pitchFamily="1" charset="-128"/>
            </a:endParaRPr>
          </a:p>
        </p:txBody>
      </p:sp>
      <p:sp>
        <p:nvSpPr>
          <p:cNvPr id="2096" name="Text Box 48"/>
          <p:cNvSpPr txBox="1">
            <a:spLocks noChangeArrowheads="1"/>
          </p:cNvSpPr>
          <p:nvPr/>
        </p:nvSpPr>
        <p:spPr bwMode="auto">
          <a:xfrm>
            <a:off x="3449902" y="2590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2099" name="Oval 51"/>
          <p:cNvSpPr>
            <a:spLocks noChangeArrowheads="1"/>
          </p:cNvSpPr>
          <p:nvPr/>
        </p:nvSpPr>
        <p:spPr bwMode="auto">
          <a:xfrm>
            <a:off x="3368824" y="5445224"/>
            <a:ext cx="4896544" cy="792088"/>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③教育業務連絡指導手当</a:t>
            </a:r>
            <a:endParaRPr lang="ja-JP" altLang="en-US" sz="3200" dirty="0">
              <a:latin typeface="うずらフォント" pitchFamily="1" charset="-128"/>
              <a:ea typeface="うずらフォント" pitchFamily="1" charset="-128"/>
            </a:endParaRPr>
          </a:p>
        </p:txBody>
      </p:sp>
      <p:sp>
        <p:nvSpPr>
          <p:cNvPr id="2104" name="Oval 56"/>
          <p:cNvSpPr>
            <a:spLocks noChangeArrowheads="1"/>
          </p:cNvSpPr>
          <p:nvPr/>
        </p:nvSpPr>
        <p:spPr bwMode="auto">
          <a:xfrm>
            <a:off x="4880992" y="278092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非常災害時等の緊急業務</a:t>
            </a:r>
            <a:endParaRPr lang="ja-JP" altLang="en-US" sz="2400" b="1" dirty="0">
              <a:latin typeface="うずらフォント" pitchFamily="1" charset="-128"/>
              <a:ea typeface="うずらフォント" pitchFamily="1" charset="-128"/>
            </a:endParaRPr>
          </a:p>
        </p:txBody>
      </p:sp>
      <p:sp>
        <p:nvSpPr>
          <p:cNvPr id="2106" name="Oval 58"/>
          <p:cNvSpPr>
            <a:spLocks noChangeArrowheads="1"/>
          </p:cNvSpPr>
          <p:nvPr/>
        </p:nvSpPr>
        <p:spPr bwMode="auto">
          <a:xfrm>
            <a:off x="5457056" y="4077072"/>
            <a:ext cx="2664296" cy="330200"/>
          </a:xfrm>
          <a:prstGeom prst="ellipse">
            <a:avLst/>
          </a:prstGeom>
          <a:no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対外運動競技等における指導業務</a:t>
            </a:r>
            <a:endParaRPr lang="ja-JP" altLang="en-US" sz="2400" b="1" dirty="0">
              <a:latin typeface="うずらフォント" pitchFamily="1" charset="-128"/>
              <a:ea typeface="うずらフォント" pitchFamily="1" charset="-128"/>
            </a:endParaRPr>
          </a:p>
        </p:txBody>
      </p:sp>
      <p:sp>
        <p:nvSpPr>
          <p:cNvPr id="2107" name="Oval 59"/>
          <p:cNvSpPr>
            <a:spLocks noChangeArrowheads="1"/>
          </p:cNvSpPr>
          <p:nvPr/>
        </p:nvSpPr>
        <p:spPr bwMode="auto">
          <a:xfrm>
            <a:off x="5313040" y="4581128"/>
            <a:ext cx="107315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p>
        </p:txBody>
      </p:sp>
      <p:sp>
        <p:nvSpPr>
          <p:cNvPr id="28" name="Line 4"/>
          <p:cNvSpPr>
            <a:spLocks noChangeShapeType="1"/>
          </p:cNvSpPr>
          <p:nvPr/>
        </p:nvSpPr>
        <p:spPr bwMode="auto">
          <a:xfrm>
            <a:off x="2072680" y="2132856"/>
            <a:ext cx="158417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9" name="Oval 51"/>
          <p:cNvSpPr>
            <a:spLocks noChangeArrowheads="1"/>
          </p:cNvSpPr>
          <p:nvPr/>
        </p:nvSpPr>
        <p:spPr bwMode="auto">
          <a:xfrm>
            <a:off x="3296816" y="1844824"/>
            <a:ext cx="4248472" cy="64807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②教員特殊業務手当</a:t>
            </a:r>
            <a:endParaRPr lang="ja-JP" altLang="en-US" sz="3200" dirty="0">
              <a:latin typeface="うずらフォント" pitchFamily="1" charset="-128"/>
              <a:ea typeface="うずらフォント" pitchFamily="1" charset="-128"/>
            </a:endParaRPr>
          </a:p>
        </p:txBody>
      </p:sp>
      <p:sp>
        <p:nvSpPr>
          <p:cNvPr id="30" name="Line 12"/>
          <p:cNvSpPr>
            <a:spLocks noChangeShapeType="1"/>
          </p:cNvSpPr>
          <p:nvPr/>
        </p:nvSpPr>
        <p:spPr bwMode="auto">
          <a:xfrm>
            <a:off x="3656856" y="3645024"/>
            <a:ext cx="648072"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1" name="Line 12"/>
          <p:cNvSpPr>
            <a:spLocks noChangeShapeType="1"/>
          </p:cNvSpPr>
          <p:nvPr/>
        </p:nvSpPr>
        <p:spPr bwMode="auto">
          <a:xfrm>
            <a:off x="3656856" y="4869160"/>
            <a:ext cx="79208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2" name="Line 12"/>
          <p:cNvSpPr>
            <a:spLocks noChangeShapeType="1"/>
          </p:cNvSpPr>
          <p:nvPr/>
        </p:nvSpPr>
        <p:spPr bwMode="auto">
          <a:xfrm>
            <a:off x="3656856" y="4293096"/>
            <a:ext cx="648072"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3" name="正方形/長方形 22"/>
          <p:cNvSpPr/>
          <p:nvPr/>
        </p:nvSpPr>
        <p:spPr>
          <a:xfrm>
            <a:off x="4448944" y="4653136"/>
            <a:ext cx="2646878" cy="461665"/>
          </a:xfrm>
          <a:prstGeom prst="rect">
            <a:avLst/>
          </a:prstGeom>
        </p:spPr>
        <p:txBody>
          <a:bodyPr wrap="none">
            <a:spAutoFit/>
          </a:bodyPr>
          <a:lstStyle/>
          <a:p>
            <a:pPr algn="ctr"/>
            <a:r>
              <a:rPr lang="ja-JP" altLang="en-US" sz="2400" b="1" dirty="0" smtClean="0">
                <a:latin typeface="うずらフォント" pitchFamily="1" charset="-128"/>
                <a:ea typeface="うずらフォント" pitchFamily="1" charset="-128"/>
              </a:rPr>
              <a:t>部活動の指導業務</a:t>
            </a:r>
            <a:endParaRPr lang="ja-JP" altLang="en-US" sz="2400" b="1" dirty="0">
              <a:latin typeface="うずらフォント" pitchFamily="1" charset="-128"/>
              <a:ea typeface="うずらフォント" pitchFamily="1" charset="-128"/>
            </a:endParaRPr>
          </a:p>
        </p:txBody>
      </p:sp>
      <p:sp>
        <p:nvSpPr>
          <p:cNvPr id="24" name="Oval 56"/>
          <p:cNvSpPr>
            <a:spLocks noChangeArrowheads="1"/>
          </p:cNvSpPr>
          <p:nvPr/>
        </p:nvSpPr>
        <p:spPr bwMode="auto">
          <a:xfrm>
            <a:off x="4953000" y="3501008"/>
            <a:ext cx="2592288" cy="432048"/>
          </a:xfrm>
          <a:prstGeom prst="ellipse">
            <a:avLst/>
          </a:prstGeom>
          <a:no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　</a:t>
            </a:r>
            <a:r>
              <a:rPr lang="ja-JP" altLang="en-US" sz="2400" b="1" dirty="0" smtClean="0">
                <a:solidFill>
                  <a:srgbClr val="FF0000"/>
                </a:solidFill>
                <a:latin typeface="うずらフォント" pitchFamily="1" charset="-128"/>
                <a:ea typeface="うずらフォント" pitchFamily="1" charset="-128"/>
              </a:rPr>
              <a:t>修学旅行等における指導業務</a:t>
            </a:r>
            <a:endParaRPr lang="ja-JP" altLang="en-US" sz="2400" b="1" dirty="0">
              <a:solidFill>
                <a:srgbClr val="FF0000"/>
              </a:solidFill>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bwMode="auto">
          <a:xfrm>
            <a:off x="1496616" y="620688"/>
            <a:ext cx="7128792" cy="1368152"/>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eaLnBrk="1" hangingPunct="1"/>
            <a:endParaRPr lang="en-US" altLang="ja-JP" sz="4000" b="1" dirty="0" smtClean="0">
              <a:latin typeface="うずらフォント" pitchFamily="1" charset="-128"/>
              <a:ea typeface="うずらフォント" pitchFamily="1" charset="-128"/>
            </a:endParaRPr>
          </a:p>
          <a:p>
            <a:pPr eaLnBrk="1" hangingPunct="1"/>
            <a:r>
              <a:rPr lang="ja-JP" altLang="en-US" sz="4000" b="1" dirty="0" smtClean="0">
                <a:latin typeface="うずらフォント" pitchFamily="1" charset="-128"/>
                <a:ea typeface="うずらフォント" pitchFamily="1" charset="-128"/>
              </a:rPr>
              <a:t>②教員特殊業務手当</a:t>
            </a:r>
            <a:endParaRPr lang="en-US" altLang="ja-JP" sz="4000" b="1" dirty="0" smtClean="0">
              <a:latin typeface="うずらフォント" pitchFamily="1" charset="-128"/>
              <a:ea typeface="うずらフォント" pitchFamily="1" charset="-128"/>
            </a:endParaRPr>
          </a:p>
          <a:p>
            <a:pPr eaLnBrk="1" hangingPunct="1"/>
            <a:r>
              <a:rPr lang="ja-JP" altLang="en-US" sz="3200" b="1" dirty="0" smtClean="0">
                <a:latin typeface="うずらフォント" pitchFamily="1" charset="-128"/>
                <a:ea typeface="うずらフォント" pitchFamily="1" charset="-128"/>
              </a:rPr>
              <a:t>　　</a:t>
            </a:r>
            <a:r>
              <a:rPr lang="ja-JP" altLang="en-US" sz="3600" b="1" u="sng" dirty="0" smtClean="0">
                <a:latin typeface="うずらフォント" pitchFamily="1" charset="-128"/>
                <a:ea typeface="うずらフォント" pitchFamily="1" charset="-128"/>
              </a:rPr>
              <a:t>修学旅行等における指導業務</a:t>
            </a:r>
          </a:p>
          <a:p>
            <a:pPr lvl="0" algn="ctr" eaLnBrk="1" hangingPunct="1"/>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560512" y="2420888"/>
            <a:ext cx="8856984" cy="3108543"/>
          </a:xfrm>
          <a:prstGeom prst="rect">
            <a:avLst/>
          </a:prstGeom>
        </p:spPr>
        <p:txBody>
          <a:bodyPr wrap="square">
            <a:spAutoFit/>
          </a:bodyPr>
          <a:lstStyle/>
          <a:p>
            <a:r>
              <a:rPr lang="ja-JP" altLang="en-US" sz="2800" b="1" dirty="0" smtClean="0">
                <a:latin typeface="うずらフォント" pitchFamily="1" charset="-128"/>
                <a:ea typeface="うずらフォント" pitchFamily="1" charset="-128"/>
              </a:rPr>
              <a:t>◎支給対象者</a:t>
            </a:r>
            <a:endParaRPr lang="en-US" altLang="ja-JP" sz="2800" b="1" dirty="0" smtClean="0">
              <a:latin typeface="うずらフォント" pitchFamily="1" charset="-128"/>
              <a:ea typeface="うずらフォント" pitchFamily="1" charset="-128"/>
            </a:endParaRPr>
          </a:p>
          <a:p>
            <a:r>
              <a:rPr lang="ja-JP" altLang="en-US" sz="2800" b="1" dirty="0" smtClean="0">
                <a:latin typeface="うずらフォント" pitchFamily="1" charset="-128"/>
                <a:ea typeface="うずらフォント" pitchFamily="1" charset="-128"/>
              </a:rPr>
              <a:t>　主幹教諭、指導教諭、教諭、養護教諭、栄養教諭</a:t>
            </a:r>
            <a:endParaRPr lang="en-US" altLang="ja-JP" sz="2800" b="1" dirty="0" smtClean="0">
              <a:latin typeface="うずらフォント" pitchFamily="1" charset="-128"/>
              <a:ea typeface="うずらフォント" pitchFamily="1" charset="-128"/>
            </a:endParaRPr>
          </a:p>
          <a:p>
            <a:r>
              <a:rPr lang="ja-JP" altLang="en-US" sz="2800" b="1" dirty="0" smtClean="0">
                <a:latin typeface="うずらフォント" pitchFamily="1" charset="-128"/>
                <a:ea typeface="うずらフォント" pitchFamily="1" charset="-128"/>
              </a:rPr>
              <a:t>　助教諭、講師</a:t>
            </a:r>
            <a:endParaRPr lang="en-US" altLang="ja-JP" sz="2800" b="1" dirty="0" smtClean="0">
              <a:latin typeface="うずらフォント" pitchFamily="1" charset="-128"/>
              <a:ea typeface="うずらフォント" pitchFamily="1" charset="-128"/>
            </a:endParaRPr>
          </a:p>
          <a:p>
            <a:endParaRPr lang="en-US" altLang="ja-JP" sz="2800" b="1" dirty="0" smtClean="0">
              <a:latin typeface="うずらフォント" pitchFamily="1" charset="-128"/>
              <a:ea typeface="うずらフォント" pitchFamily="1" charset="-128"/>
            </a:endParaRPr>
          </a:p>
          <a:p>
            <a:r>
              <a:rPr lang="ja-JP" altLang="en-US" sz="2800" b="1" dirty="0" smtClean="0">
                <a:latin typeface="うずらフォント" pitchFamily="1" charset="-128"/>
                <a:ea typeface="うずらフォント" pitchFamily="1" charset="-128"/>
              </a:rPr>
              <a:t>◎支給要件</a:t>
            </a:r>
            <a:endParaRPr lang="en-US" altLang="ja-JP" sz="2800" b="1" dirty="0" smtClean="0">
              <a:latin typeface="うずらフォント" pitchFamily="1" charset="-128"/>
              <a:ea typeface="うずらフォント" pitchFamily="1" charset="-128"/>
            </a:endParaRPr>
          </a:p>
          <a:p>
            <a:r>
              <a:rPr lang="ja-JP" altLang="en-US" sz="2800" b="1" dirty="0" smtClean="0">
                <a:latin typeface="うずらフォント" pitchFamily="1" charset="-128"/>
                <a:ea typeface="うずらフォント" pitchFamily="1" charset="-128"/>
              </a:rPr>
              <a:t>　修学旅行、林間・臨海学校等の泊を伴う業務に</a:t>
            </a:r>
            <a:endParaRPr lang="en-US" altLang="ja-JP" sz="2800" b="1" dirty="0" smtClean="0">
              <a:latin typeface="うずらフォント" pitchFamily="1" charset="-128"/>
              <a:ea typeface="うずらフォント" pitchFamily="1" charset="-128"/>
            </a:endParaRPr>
          </a:p>
          <a:p>
            <a:r>
              <a:rPr lang="ja-JP" altLang="en-US" sz="2800" b="1" dirty="0" smtClean="0">
                <a:latin typeface="うずらフォント" pitchFamily="1" charset="-128"/>
                <a:ea typeface="うずらフォント" pitchFamily="1" charset="-128"/>
              </a:rPr>
              <a:t>　８時間程度従事した時</a:t>
            </a:r>
            <a:endParaRPr lang="ja-JP" altLang="en-US" sz="2800" dirty="0"/>
          </a:p>
        </p:txBody>
      </p:sp>
      <p:sp>
        <p:nvSpPr>
          <p:cNvPr id="8" name="円形吹き出し 7"/>
          <p:cNvSpPr/>
          <p:nvPr/>
        </p:nvSpPr>
        <p:spPr bwMode="auto">
          <a:xfrm>
            <a:off x="4520952" y="3501008"/>
            <a:ext cx="2880320" cy="1008112"/>
          </a:xfrm>
          <a:prstGeom prst="wedgeEllipseCallout">
            <a:avLst>
              <a:gd name="adj1" fmla="val -62224"/>
              <a:gd name="adj2" fmla="val 48971"/>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学校が計画し、実施するもの</a:t>
            </a:r>
          </a:p>
        </p:txBody>
      </p:sp>
      <p:cxnSp>
        <p:nvCxnSpPr>
          <p:cNvPr id="9" name="直線コネクタ 8"/>
          <p:cNvCxnSpPr/>
          <p:nvPr/>
        </p:nvCxnSpPr>
        <p:spPr bwMode="auto">
          <a:xfrm>
            <a:off x="992560" y="5013176"/>
            <a:ext cx="4608512" cy="0"/>
          </a:xfrm>
          <a:prstGeom prst="line">
            <a:avLst/>
          </a:prstGeom>
          <a:solidFill>
            <a:schemeClr val="accent1"/>
          </a:solidFill>
          <a:ln w="254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sz="quarter" idx="1"/>
          </p:nvPr>
        </p:nvSpPr>
        <p:spPr>
          <a:xfrm>
            <a:off x="1064568" y="2348880"/>
            <a:ext cx="8136904" cy="3289920"/>
          </a:xfrm>
        </p:spPr>
        <p:txBody>
          <a:bodyPr/>
          <a:lstStyle/>
          <a:p>
            <a:pPr algn="l"/>
            <a:r>
              <a:rPr lang="ja-JP" altLang="en-US" b="1" dirty="0" smtClean="0">
                <a:latin typeface="うずらフォント" pitchFamily="1" charset="-128"/>
                <a:ea typeface="うずらフォント" pitchFamily="1" charset="-128"/>
              </a:rPr>
              <a:t>◎支給額</a:t>
            </a:r>
            <a:r>
              <a:rPr lang="en-US" altLang="ja-JP" b="1" dirty="0" smtClean="0">
                <a:latin typeface="うずらフォント" pitchFamily="1" charset="-128"/>
                <a:ea typeface="うずらフォント" pitchFamily="1" charset="-128"/>
              </a:rPr>
              <a:t>(</a:t>
            </a:r>
            <a:r>
              <a:rPr lang="ja-JP" altLang="en-US" b="1" dirty="0" smtClean="0">
                <a:latin typeface="うずらフォント" pitchFamily="1" charset="-128"/>
                <a:ea typeface="うずらフォント" pitchFamily="1" charset="-128"/>
              </a:rPr>
              <a:t>一日あたり）</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５，１００円</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◎支給手続き</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教員特殊業務整理簿により</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月例報告で日数を報告する</a:t>
            </a:r>
            <a:endParaRPr lang="en-US" altLang="ja-JP" b="1" dirty="0" smtClean="0">
              <a:latin typeface="うずらフォント" pitchFamily="1" charset="-128"/>
              <a:ea typeface="うずらフォント" pitchFamily="1" charset="-128"/>
            </a:endParaRPr>
          </a:p>
          <a:p>
            <a:endParaRPr kumimoji="1" lang="ja-JP" altLang="en-US" dirty="0"/>
          </a:p>
        </p:txBody>
      </p:sp>
      <p:sp>
        <p:nvSpPr>
          <p:cNvPr id="6" name="タイトル 3"/>
          <p:cNvSpPr txBox="1">
            <a:spLocks noGrp="1"/>
          </p:cNvSpPr>
          <p:nvPr>
            <p:ph type="ctrTitle" sz="quarter"/>
          </p:nvPr>
        </p:nvSpPr>
        <p:spPr bwMode="auto">
          <a:xfrm>
            <a:off x="1568624" y="476672"/>
            <a:ext cx="7016750" cy="1440160"/>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eaLnBrk="1" hangingPunct="1"/>
            <a:endParaRPr lang="en-US" altLang="ja-JP" sz="4000" b="1" dirty="0" smtClean="0">
              <a:latin typeface="うずらフォント" pitchFamily="1" charset="-128"/>
              <a:ea typeface="うずらフォント" pitchFamily="1" charset="-128"/>
            </a:endParaRPr>
          </a:p>
          <a:p>
            <a:pPr algn="l" eaLnBrk="1" hangingPunct="1"/>
            <a:r>
              <a:rPr lang="ja-JP" altLang="en-US" sz="4000" b="1" dirty="0" smtClean="0">
                <a:latin typeface="うずらフォント" pitchFamily="1" charset="-128"/>
                <a:ea typeface="うずらフォント" pitchFamily="1" charset="-128"/>
              </a:rPr>
              <a:t>②教員特殊業務手当</a:t>
            </a:r>
            <a:endParaRPr lang="en-US" altLang="ja-JP" sz="4000" b="1" dirty="0" smtClean="0">
              <a:latin typeface="うずらフォント" pitchFamily="1" charset="-128"/>
              <a:ea typeface="うずらフォント" pitchFamily="1" charset="-128"/>
            </a:endParaRPr>
          </a:p>
          <a:p>
            <a:pPr eaLnBrk="1" hangingPunct="1"/>
            <a:r>
              <a:rPr lang="ja-JP" altLang="en-US" sz="3200" b="1" dirty="0" smtClean="0">
                <a:latin typeface="うずらフォント" pitchFamily="1" charset="-128"/>
                <a:ea typeface="うずらフォント" pitchFamily="1" charset="-128"/>
              </a:rPr>
              <a:t>　　</a:t>
            </a:r>
            <a:r>
              <a:rPr lang="ja-JP" altLang="en-US" sz="3600" b="1" u="sng" dirty="0" smtClean="0">
                <a:latin typeface="うずらフォント" pitchFamily="1" charset="-128"/>
                <a:ea typeface="うずらフォント" pitchFamily="1" charset="-128"/>
              </a:rPr>
              <a:t>修学旅行等における指導業務</a:t>
            </a:r>
          </a:p>
          <a:p>
            <a:pPr lvl="0" algn="ctr" eaLnBrk="1" hangingPunct="1"/>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pic>
        <p:nvPicPr>
          <p:cNvPr id="7" name="図 6" descr="camp_hangou_suisan.png"/>
          <p:cNvPicPr>
            <a:picLocks noChangeAspect="1"/>
          </p:cNvPicPr>
          <p:nvPr/>
        </p:nvPicPr>
        <p:blipFill>
          <a:blip r:embed="rId3" cstate="print"/>
          <a:stretch>
            <a:fillRect/>
          </a:stretch>
        </p:blipFill>
        <p:spPr>
          <a:xfrm>
            <a:off x="6681192" y="2204864"/>
            <a:ext cx="2160240" cy="2160240"/>
          </a:xfrm>
          <a:prstGeom prst="rect">
            <a:avLst/>
          </a:prstGeom>
        </p:spPr>
      </p:pic>
      <p:sp>
        <p:nvSpPr>
          <p:cNvPr id="8" name="円形吹き出し 7"/>
          <p:cNvSpPr/>
          <p:nvPr/>
        </p:nvSpPr>
        <p:spPr bwMode="auto">
          <a:xfrm>
            <a:off x="6033120" y="3429000"/>
            <a:ext cx="3168352" cy="1440160"/>
          </a:xfrm>
          <a:prstGeom prst="wedgeEllipseCallout">
            <a:avLst>
              <a:gd name="adj1" fmla="val -62240"/>
              <a:gd name="adj2" fmla="val 40068"/>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旅行のしおり等　従事時間が確認</a:t>
            </a:r>
            <a:endParaRPr lang="en-US" altLang="ja-JP" sz="20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できる書類が必要</a:t>
            </a:r>
            <a:endPar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352600" y="764704"/>
            <a:ext cx="7016750" cy="648072"/>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問題③</a:t>
            </a:r>
            <a:r>
              <a:rPr lang="en-US" altLang="ja-JP" b="1" dirty="0" smtClean="0">
                <a:solidFill>
                  <a:srgbClr val="008000"/>
                </a:solidFill>
              </a:rPr>
              <a:t>】</a:t>
            </a:r>
            <a:r>
              <a:rPr lang="ja-JP" altLang="en-US" b="1" dirty="0" smtClean="0">
                <a:solidFill>
                  <a:srgbClr val="008000"/>
                </a:solidFill>
              </a:rPr>
              <a:t>　</a:t>
            </a:r>
            <a:endParaRPr kumimoji="1" lang="ja-JP" altLang="en-US" dirty="0"/>
          </a:p>
        </p:txBody>
      </p:sp>
      <p:sp>
        <p:nvSpPr>
          <p:cNvPr id="6" name="正方形/長方形 5"/>
          <p:cNvSpPr/>
          <p:nvPr/>
        </p:nvSpPr>
        <p:spPr>
          <a:xfrm>
            <a:off x="992560" y="1484784"/>
            <a:ext cx="8208912" cy="3477875"/>
          </a:xfrm>
          <a:prstGeom prst="rect">
            <a:avLst/>
          </a:prstGeom>
        </p:spPr>
        <p:txBody>
          <a:bodyPr wrap="square">
            <a:spAutoFit/>
          </a:bodyPr>
          <a:lstStyle/>
          <a:p>
            <a:r>
              <a:rPr lang="ja-JP" altLang="en-US" sz="4400" b="1" dirty="0" smtClean="0">
                <a:latin typeface="うずらフォント" pitchFamily="1" charset="-128"/>
                <a:ea typeface="うずらフォント" pitchFamily="1" charset="-128"/>
              </a:rPr>
              <a:t>宿泊研修（１泊２日）の児童引率をしましたが、公務の関係で私だけ２日目の昼前に帰校しました。２日目は教員特殊業務手当はもらえますか？　</a:t>
            </a:r>
            <a:endParaRPr lang="en-US" altLang="ja-JP" sz="4400" b="1" dirty="0" smtClean="0">
              <a:latin typeface="うずらフォント" pitchFamily="1" charset="-128"/>
              <a:ea typeface="うずらフォント" pitchFamily="1" charset="-128"/>
            </a:endParaRPr>
          </a:p>
        </p:txBody>
      </p:sp>
      <p:sp>
        <p:nvSpPr>
          <p:cNvPr id="7" name="正方形/長方形 6"/>
          <p:cNvSpPr/>
          <p:nvPr/>
        </p:nvSpPr>
        <p:spPr>
          <a:xfrm>
            <a:off x="3440832" y="5085184"/>
            <a:ext cx="5688632" cy="1077218"/>
          </a:xfrm>
          <a:prstGeom prst="rect">
            <a:avLst/>
          </a:prstGeom>
        </p:spPr>
        <p:txBody>
          <a:bodyPr wrap="square">
            <a:spAutoFit/>
          </a:bodyPr>
          <a:lstStyle/>
          <a:p>
            <a:r>
              <a:rPr lang="ja-JP" altLang="en-US" sz="3200" b="1" dirty="0" smtClean="0">
                <a:latin typeface="うずらフォント" pitchFamily="1" charset="-128"/>
                <a:ea typeface="うずらフォント" pitchFamily="1" charset="-128"/>
              </a:rPr>
              <a:t>起床　  　      ６：３０</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研修場所発  　１１：００</a:t>
            </a:r>
            <a:endParaRPr lang="ja-JP" altLang="en-US" sz="3200" b="1" dirty="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280592" y="764704"/>
            <a:ext cx="7016750" cy="1143000"/>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答え</a:t>
            </a:r>
            <a:r>
              <a:rPr lang="en-US" altLang="ja-JP" b="1" dirty="0" smtClean="0">
                <a:solidFill>
                  <a:srgbClr val="008000"/>
                </a:solidFill>
              </a:rPr>
              <a:t>】</a:t>
            </a:r>
            <a:endParaRPr kumimoji="1" lang="ja-JP" altLang="en-US" dirty="0"/>
          </a:p>
        </p:txBody>
      </p:sp>
      <p:sp>
        <p:nvSpPr>
          <p:cNvPr id="6" name="正方形/長方形 5"/>
          <p:cNvSpPr/>
          <p:nvPr/>
        </p:nvSpPr>
        <p:spPr>
          <a:xfrm>
            <a:off x="920552" y="2204865"/>
            <a:ext cx="7704856" cy="3139321"/>
          </a:xfrm>
          <a:prstGeom prst="rect">
            <a:avLst/>
          </a:prstGeom>
        </p:spPr>
        <p:txBody>
          <a:bodyPr wrap="square">
            <a:spAutoFit/>
          </a:bodyPr>
          <a:lstStyle/>
          <a:p>
            <a:r>
              <a:rPr lang="ja-JP" altLang="en-US" sz="4800" b="1" dirty="0" smtClean="0">
                <a:latin typeface="うずらフォント" pitchFamily="1" charset="-128"/>
                <a:ea typeface="うずらフォント" pitchFamily="1" charset="-128"/>
              </a:rPr>
              <a:t> もらえません</a:t>
            </a:r>
            <a:endParaRPr lang="en-US" altLang="ja-JP" sz="4800" b="1" dirty="0" smtClean="0">
              <a:latin typeface="うずらフォント" pitchFamily="1" charset="-128"/>
              <a:ea typeface="うずらフォント" pitchFamily="1" charset="-128"/>
            </a:endParaRPr>
          </a:p>
          <a:p>
            <a:endParaRPr lang="en-US" altLang="ja-JP" b="1" dirty="0" smtClean="0">
              <a:latin typeface="うずらフォント" pitchFamily="1" charset="-128"/>
              <a:ea typeface="うずらフォント" pitchFamily="1" charset="-128"/>
            </a:endParaRPr>
          </a:p>
          <a:p>
            <a:endParaRPr lang="en-US" altLang="ja-JP" sz="4400" b="1" dirty="0" smtClean="0">
              <a:latin typeface="うずらフォント" pitchFamily="1" charset="-128"/>
              <a:ea typeface="うずらフォント" pitchFamily="1" charset="-128"/>
            </a:endParaRPr>
          </a:p>
          <a:p>
            <a:r>
              <a:rPr lang="ja-JP" altLang="en-US" sz="4400" b="1" dirty="0" smtClean="0">
                <a:latin typeface="うずらフォント" pitchFamily="1" charset="-128"/>
                <a:ea typeface="うずらフォント" pitchFamily="1" charset="-128"/>
              </a:rPr>
              <a:t>（</a:t>
            </a:r>
            <a:r>
              <a:rPr lang="ja-JP" altLang="en-US" sz="4400" b="1" dirty="0" smtClean="0">
                <a:solidFill>
                  <a:srgbClr val="FF3399"/>
                </a:solidFill>
                <a:latin typeface="うずらフォント" pitchFamily="1" charset="-128"/>
                <a:ea typeface="うずらフォント" pitchFamily="1" charset="-128"/>
              </a:rPr>
              <a:t>８時間程度</a:t>
            </a:r>
            <a:r>
              <a:rPr lang="ja-JP" altLang="en-US" sz="4400" b="1" dirty="0" smtClean="0">
                <a:latin typeface="うずらフォント" pitchFamily="1" charset="-128"/>
                <a:ea typeface="うずらフォント" pitchFamily="1" charset="-128"/>
              </a:rPr>
              <a:t>従事して</a:t>
            </a:r>
            <a:r>
              <a:rPr lang="ja-JP" altLang="en-US" sz="4400" b="1" dirty="0" err="1" smtClean="0">
                <a:latin typeface="うずらフォント" pitchFamily="1" charset="-128"/>
                <a:ea typeface="うずらフォント" pitchFamily="1" charset="-128"/>
              </a:rPr>
              <a:t>いなけ</a:t>
            </a:r>
            <a:r>
              <a:rPr lang="ja-JP" altLang="en-US" sz="4400" b="1" dirty="0" smtClean="0">
                <a:latin typeface="うずらフォント" pitchFamily="1" charset="-128"/>
                <a:ea typeface="うずらフォント" pitchFamily="1" charset="-128"/>
              </a:rPr>
              <a:t>　</a:t>
            </a:r>
            <a:endParaRPr lang="en-US" altLang="ja-JP" sz="4400" b="1" dirty="0" smtClean="0">
              <a:latin typeface="うずらフォント" pitchFamily="1" charset="-128"/>
              <a:ea typeface="うずらフォント" pitchFamily="1" charset="-128"/>
            </a:endParaRPr>
          </a:p>
          <a:p>
            <a:r>
              <a:rPr lang="ja-JP" altLang="en-US" sz="4400" b="1" dirty="0" smtClean="0">
                <a:latin typeface="うずらフォント" pitchFamily="1" charset="-128"/>
                <a:ea typeface="うずらフォント" pitchFamily="1" charset="-128"/>
              </a:rPr>
              <a:t>　</a:t>
            </a:r>
            <a:r>
              <a:rPr lang="ja-JP" altLang="en-US" sz="4400" b="1" dirty="0" err="1" smtClean="0">
                <a:latin typeface="うずらフォント" pitchFamily="1" charset="-128"/>
                <a:ea typeface="うずらフォント" pitchFamily="1" charset="-128"/>
              </a:rPr>
              <a:t>れば</a:t>
            </a:r>
            <a:r>
              <a:rPr lang="ja-JP" altLang="en-US" sz="4400" b="1" dirty="0" smtClean="0">
                <a:latin typeface="うずらフォント" pitchFamily="1" charset="-128"/>
                <a:ea typeface="うずらフォント" pitchFamily="1" charset="-128"/>
              </a:rPr>
              <a:t>ならない）</a:t>
            </a:r>
            <a:endParaRPr lang="ja-JP" altLang="en-US" sz="4400" dirty="0"/>
          </a:p>
        </p:txBody>
      </p:sp>
      <p:pic>
        <p:nvPicPr>
          <p:cNvPr id="7" name="図 6" descr="yagai_kyoushitsu_curry.png"/>
          <p:cNvPicPr>
            <a:picLocks noChangeAspect="1"/>
          </p:cNvPicPr>
          <p:nvPr/>
        </p:nvPicPr>
        <p:blipFill>
          <a:blip r:embed="rId3" cstate="print"/>
          <a:stretch>
            <a:fillRect/>
          </a:stretch>
        </p:blipFill>
        <p:spPr>
          <a:xfrm>
            <a:off x="6609184" y="1412776"/>
            <a:ext cx="2074540" cy="20745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1568624" y="3429000"/>
            <a:ext cx="50405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3" name="Line 5"/>
          <p:cNvSpPr>
            <a:spLocks noChangeShapeType="1"/>
          </p:cNvSpPr>
          <p:nvPr/>
        </p:nvSpPr>
        <p:spPr bwMode="auto">
          <a:xfrm flipV="1">
            <a:off x="2072680" y="1124744"/>
            <a:ext cx="0" cy="468052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4" name="Line 6"/>
          <p:cNvSpPr>
            <a:spLocks noChangeShapeType="1"/>
          </p:cNvSpPr>
          <p:nvPr/>
        </p:nvSpPr>
        <p:spPr bwMode="auto">
          <a:xfrm>
            <a:off x="2072680" y="5805264"/>
            <a:ext cx="2199614" cy="1587"/>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8" name="Line 10"/>
          <p:cNvSpPr>
            <a:spLocks noChangeShapeType="1"/>
          </p:cNvSpPr>
          <p:nvPr/>
        </p:nvSpPr>
        <p:spPr bwMode="auto">
          <a:xfrm>
            <a:off x="2072680" y="1124744"/>
            <a:ext cx="223224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9" name="Line 11"/>
          <p:cNvSpPr>
            <a:spLocks noChangeShapeType="1"/>
          </p:cNvSpPr>
          <p:nvPr/>
        </p:nvSpPr>
        <p:spPr bwMode="auto">
          <a:xfrm flipV="1">
            <a:off x="3656856" y="2348880"/>
            <a:ext cx="0" cy="252028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60" name="Line 12"/>
          <p:cNvSpPr>
            <a:spLocks noChangeShapeType="1"/>
          </p:cNvSpPr>
          <p:nvPr/>
        </p:nvSpPr>
        <p:spPr bwMode="auto">
          <a:xfrm>
            <a:off x="3656856" y="2996952"/>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78" name="Oval 30"/>
          <p:cNvSpPr>
            <a:spLocks noChangeArrowheads="1"/>
          </p:cNvSpPr>
          <p:nvPr/>
        </p:nvSpPr>
        <p:spPr bwMode="auto">
          <a:xfrm>
            <a:off x="309563" y="1484784"/>
            <a:ext cx="1259061" cy="3744416"/>
          </a:xfrm>
          <a:prstGeom prst="ellipse">
            <a:avLst/>
          </a:prstGeom>
          <a:solidFill>
            <a:srgbClr val="D6EEAA"/>
          </a:solidFill>
          <a:ln w="31750">
            <a:solidFill>
              <a:srgbClr val="008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600" b="1" dirty="0" smtClean="0">
                <a:latin typeface="うずらフォント" pitchFamily="1" charset="-128"/>
                <a:ea typeface="うずらフォント" pitchFamily="1" charset="-128"/>
              </a:rPr>
              <a:t>特</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殊</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勤</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務</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手</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当</a:t>
            </a:r>
            <a:endParaRPr lang="ja-JP" altLang="en-US" sz="3600" b="1" dirty="0">
              <a:latin typeface="うずらフォント" pitchFamily="1" charset="-128"/>
              <a:ea typeface="うずらフォント" pitchFamily="1" charset="-128"/>
            </a:endParaRPr>
          </a:p>
        </p:txBody>
      </p:sp>
      <p:sp>
        <p:nvSpPr>
          <p:cNvPr id="2080" name="Oval 32"/>
          <p:cNvSpPr>
            <a:spLocks noChangeArrowheads="1"/>
          </p:cNvSpPr>
          <p:nvPr/>
        </p:nvSpPr>
        <p:spPr bwMode="auto">
          <a:xfrm>
            <a:off x="3296816" y="764704"/>
            <a:ext cx="4752528" cy="74523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①多学年学級担当手当</a:t>
            </a:r>
            <a:endParaRPr lang="ja-JP" altLang="en-US" sz="3200" dirty="0">
              <a:latin typeface="うずらフォント" pitchFamily="1" charset="-128"/>
              <a:ea typeface="うずらフォント" pitchFamily="1" charset="-128"/>
            </a:endParaRPr>
          </a:p>
        </p:txBody>
      </p:sp>
      <p:sp>
        <p:nvSpPr>
          <p:cNvPr id="2096" name="Text Box 48"/>
          <p:cNvSpPr txBox="1">
            <a:spLocks noChangeArrowheads="1"/>
          </p:cNvSpPr>
          <p:nvPr/>
        </p:nvSpPr>
        <p:spPr bwMode="auto">
          <a:xfrm>
            <a:off x="3449902" y="2590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2099" name="Oval 51"/>
          <p:cNvSpPr>
            <a:spLocks noChangeArrowheads="1"/>
          </p:cNvSpPr>
          <p:nvPr/>
        </p:nvSpPr>
        <p:spPr bwMode="auto">
          <a:xfrm>
            <a:off x="3368824" y="5445224"/>
            <a:ext cx="4896544" cy="792088"/>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③教育業務連絡指導手当</a:t>
            </a:r>
            <a:endParaRPr lang="ja-JP" altLang="en-US" sz="3200" dirty="0">
              <a:latin typeface="うずらフォント" pitchFamily="1" charset="-128"/>
              <a:ea typeface="うずらフォント" pitchFamily="1" charset="-128"/>
            </a:endParaRPr>
          </a:p>
        </p:txBody>
      </p:sp>
      <p:sp>
        <p:nvSpPr>
          <p:cNvPr id="2103" name="Oval 55"/>
          <p:cNvSpPr>
            <a:spLocks noChangeArrowheads="1"/>
          </p:cNvSpPr>
          <p:nvPr/>
        </p:nvSpPr>
        <p:spPr bwMode="auto">
          <a:xfrm>
            <a:off x="4664968" y="3501008"/>
            <a:ext cx="179323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b="1" dirty="0" smtClean="0">
                <a:latin typeface="うずらフォント" pitchFamily="1" charset="-128"/>
                <a:ea typeface="うずらフォント" pitchFamily="1" charset="-128"/>
              </a:rPr>
              <a:t>　　　　　　　</a:t>
            </a:r>
            <a:endParaRPr lang="ja-JP" altLang="en-US" sz="2400" b="1" dirty="0">
              <a:latin typeface="うずらフォント" pitchFamily="1" charset="-128"/>
              <a:ea typeface="うずらフォント" pitchFamily="1" charset="-128"/>
            </a:endParaRPr>
          </a:p>
        </p:txBody>
      </p:sp>
      <p:sp>
        <p:nvSpPr>
          <p:cNvPr id="2104" name="Oval 56"/>
          <p:cNvSpPr>
            <a:spLocks noChangeArrowheads="1"/>
          </p:cNvSpPr>
          <p:nvPr/>
        </p:nvSpPr>
        <p:spPr bwMode="auto">
          <a:xfrm>
            <a:off x="4880992" y="278092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非常災害時等の緊急業務</a:t>
            </a:r>
            <a:endParaRPr lang="ja-JP" altLang="en-US" sz="2400" b="1" dirty="0">
              <a:latin typeface="うずらフォント" pitchFamily="1" charset="-128"/>
              <a:ea typeface="うずらフォント" pitchFamily="1" charset="-128"/>
            </a:endParaRPr>
          </a:p>
        </p:txBody>
      </p:sp>
      <p:sp>
        <p:nvSpPr>
          <p:cNvPr id="2106" name="Oval 58"/>
          <p:cNvSpPr>
            <a:spLocks noChangeArrowheads="1"/>
          </p:cNvSpPr>
          <p:nvPr/>
        </p:nvSpPr>
        <p:spPr bwMode="auto">
          <a:xfrm>
            <a:off x="5457056" y="4077072"/>
            <a:ext cx="2664296" cy="330200"/>
          </a:xfrm>
          <a:prstGeom prst="ellipse">
            <a:avLst/>
          </a:prstGeom>
          <a:no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solidFill>
                  <a:srgbClr val="FF0000"/>
                </a:solidFill>
                <a:latin typeface="うずらフォント" pitchFamily="1" charset="-128"/>
                <a:ea typeface="うずらフォント" pitchFamily="1" charset="-128"/>
              </a:rPr>
              <a:t>対外運動競技等における指導業務</a:t>
            </a:r>
            <a:endParaRPr lang="ja-JP" altLang="en-US" sz="2400" b="1" dirty="0">
              <a:solidFill>
                <a:srgbClr val="FF0000"/>
              </a:solidFill>
              <a:latin typeface="うずらフォント" pitchFamily="1" charset="-128"/>
              <a:ea typeface="うずらフォント" pitchFamily="1" charset="-128"/>
            </a:endParaRPr>
          </a:p>
        </p:txBody>
      </p:sp>
      <p:sp>
        <p:nvSpPr>
          <p:cNvPr id="2107" name="Oval 59"/>
          <p:cNvSpPr>
            <a:spLocks noChangeArrowheads="1"/>
          </p:cNvSpPr>
          <p:nvPr/>
        </p:nvSpPr>
        <p:spPr bwMode="auto">
          <a:xfrm>
            <a:off x="5313040" y="4581128"/>
            <a:ext cx="107315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p>
        </p:txBody>
      </p:sp>
      <p:sp>
        <p:nvSpPr>
          <p:cNvPr id="28" name="Line 4"/>
          <p:cNvSpPr>
            <a:spLocks noChangeShapeType="1"/>
          </p:cNvSpPr>
          <p:nvPr/>
        </p:nvSpPr>
        <p:spPr bwMode="auto">
          <a:xfrm>
            <a:off x="2072680" y="2132856"/>
            <a:ext cx="158417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9" name="Oval 51"/>
          <p:cNvSpPr>
            <a:spLocks noChangeArrowheads="1"/>
          </p:cNvSpPr>
          <p:nvPr/>
        </p:nvSpPr>
        <p:spPr bwMode="auto">
          <a:xfrm>
            <a:off x="3296816" y="1844824"/>
            <a:ext cx="4248472" cy="64807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②教員特殊業務手当</a:t>
            </a:r>
            <a:endParaRPr lang="ja-JP" altLang="en-US" sz="3200" dirty="0">
              <a:latin typeface="うずらフォント" pitchFamily="1" charset="-128"/>
              <a:ea typeface="うずらフォント" pitchFamily="1" charset="-128"/>
            </a:endParaRPr>
          </a:p>
        </p:txBody>
      </p:sp>
      <p:sp>
        <p:nvSpPr>
          <p:cNvPr id="30" name="Line 12"/>
          <p:cNvSpPr>
            <a:spLocks noChangeShapeType="1"/>
          </p:cNvSpPr>
          <p:nvPr/>
        </p:nvSpPr>
        <p:spPr bwMode="auto">
          <a:xfrm>
            <a:off x="3656856" y="3645024"/>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1" name="Line 12"/>
          <p:cNvSpPr>
            <a:spLocks noChangeShapeType="1"/>
          </p:cNvSpPr>
          <p:nvPr/>
        </p:nvSpPr>
        <p:spPr bwMode="auto">
          <a:xfrm>
            <a:off x="3656856" y="4869160"/>
            <a:ext cx="79208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2" name="Line 12"/>
          <p:cNvSpPr>
            <a:spLocks noChangeShapeType="1"/>
          </p:cNvSpPr>
          <p:nvPr/>
        </p:nvSpPr>
        <p:spPr bwMode="auto">
          <a:xfrm>
            <a:off x="3656856" y="4293096"/>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3" name="正方形/長方形 22"/>
          <p:cNvSpPr/>
          <p:nvPr/>
        </p:nvSpPr>
        <p:spPr>
          <a:xfrm>
            <a:off x="4448944" y="4653136"/>
            <a:ext cx="2646878" cy="461665"/>
          </a:xfrm>
          <a:prstGeom prst="rect">
            <a:avLst/>
          </a:prstGeom>
        </p:spPr>
        <p:txBody>
          <a:bodyPr wrap="none">
            <a:spAutoFit/>
          </a:bodyPr>
          <a:lstStyle/>
          <a:p>
            <a:pPr algn="ctr"/>
            <a:r>
              <a:rPr lang="ja-JP" altLang="en-US" sz="2400" b="1" dirty="0" smtClean="0">
                <a:latin typeface="うずらフォント" pitchFamily="1" charset="-128"/>
                <a:ea typeface="うずらフォント" pitchFamily="1" charset="-128"/>
              </a:rPr>
              <a:t>部活動の指導業務</a:t>
            </a:r>
            <a:endParaRPr lang="ja-JP" altLang="en-US" sz="2400" b="1" dirty="0">
              <a:latin typeface="うずらフォント" pitchFamily="1" charset="-128"/>
              <a:ea typeface="うずらフォント" pitchFamily="1" charset="-128"/>
            </a:endParaRPr>
          </a:p>
        </p:txBody>
      </p:sp>
      <p:sp>
        <p:nvSpPr>
          <p:cNvPr id="24" name="Oval 56"/>
          <p:cNvSpPr>
            <a:spLocks noChangeArrowheads="1"/>
          </p:cNvSpPr>
          <p:nvPr/>
        </p:nvSpPr>
        <p:spPr bwMode="auto">
          <a:xfrm>
            <a:off x="5025008" y="350100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　修学旅行等における指導業務</a:t>
            </a:r>
            <a:endParaRPr lang="ja-JP" altLang="en-US" sz="2400" b="1" dirty="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a:spLocks noGrp="1"/>
          </p:cNvSpPr>
          <p:nvPr>
            <p:ph type="ctrTitle" sz="quarter"/>
          </p:nvPr>
        </p:nvSpPr>
        <p:spPr>
          <a:xfrm>
            <a:off x="848544" y="620688"/>
            <a:ext cx="8496944" cy="1800200"/>
          </a:xfrm>
        </p:spPr>
        <p:txBody>
          <a:bodyPr/>
          <a:lstStyle/>
          <a:p>
            <a:pPr algn="l"/>
            <a:r>
              <a:rPr kumimoji="1" lang="ja-JP" altLang="en-US" sz="4000" b="1" u="sng" dirty="0" smtClean="0">
                <a:solidFill>
                  <a:srgbClr val="FF3399"/>
                </a:solidFill>
                <a:latin typeface="うずらフォント" pitchFamily="1" charset="-128"/>
                <a:ea typeface="うずらフォント" pitchFamily="1" charset="-128"/>
              </a:rPr>
              <a:t>手当とは？</a:t>
            </a:r>
            <a:r>
              <a:rPr kumimoji="1" lang="en-US" altLang="ja-JP" b="1" dirty="0" smtClean="0">
                <a:latin typeface="うずらフォント" pitchFamily="1" charset="-128"/>
                <a:ea typeface="うずらフォント" pitchFamily="1" charset="-128"/>
              </a:rPr>
              <a:t/>
            </a:r>
            <a:br>
              <a:rPr kumimoji="1" lang="en-US" altLang="ja-JP" b="1" dirty="0" smtClean="0">
                <a:latin typeface="うずらフォント" pitchFamily="1" charset="-128"/>
                <a:ea typeface="うずらフォント" pitchFamily="1" charset="-128"/>
              </a:rPr>
            </a:br>
            <a:r>
              <a:rPr kumimoji="1" lang="ja-JP" altLang="en-US" b="1" dirty="0" smtClean="0">
                <a:latin typeface="うずらフォント" pitchFamily="1" charset="-128"/>
                <a:ea typeface="うずらフォント" pitchFamily="1" charset="-128"/>
              </a:rPr>
              <a:t>労働・勤務などの報酬として与える金銭</a:t>
            </a:r>
            <a:r>
              <a:rPr kumimoji="1" lang="en-US" altLang="ja-JP" b="1" dirty="0" smtClean="0">
                <a:latin typeface="うずらフォント" pitchFamily="1" charset="-128"/>
                <a:ea typeface="うずらフォント" pitchFamily="1" charset="-128"/>
              </a:rPr>
              <a:t/>
            </a:r>
            <a:br>
              <a:rPr kumimoji="1" lang="en-US" altLang="ja-JP" b="1" dirty="0" smtClean="0">
                <a:latin typeface="うずらフォント" pitchFamily="1" charset="-128"/>
                <a:ea typeface="うずらフォント" pitchFamily="1" charset="-128"/>
              </a:rPr>
            </a:br>
            <a:r>
              <a:rPr lang="ja-JP" altLang="en-US" b="1" dirty="0" smtClean="0">
                <a:latin typeface="うずらフォント" pitchFamily="1" charset="-128"/>
                <a:ea typeface="うずらフォント" pitchFamily="1" charset="-128"/>
              </a:rPr>
              <a:t>基本的な給料などの他に支給する金銭</a:t>
            </a:r>
            <a:endParaRPr kumimoji="1" lang="ja-JP" altLang="en-US" b="1" dirty="0">
              <a:latin typeface="うずらフォント" pitchFamily="1" charset="-128"/>
              <a:ea typeface="うずらフォント" pitchFamily="1" charset="-128"/>
            </a:endParaRPr>
          </a:p>
        </p:txBody>
      </p:sp>
      <p:sp>
        <p:nvSpPr>
          <p:cNvPr id="7" name="メモ 6"/>
          <p:cNvSpPr/>
          <p:nvPr/>
        </p:nvSpPr>
        <p:spPr bwMode="auto">
          <a:xfrm>
            <a:off x="992560" y="2780928"/>
            <a:ext cx="2952328" cy="1584176"/>
          </a:xfrm>
          <a:prstGeom prst="foldedCorner">
            <a:avLst/>
          </a:prstGeom>
          <a:solidFill>
            <a:srgbClr val="FFCCCC"/>
          </a:solidFill>
          <a:ln w="3175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chemeClr val="tx1"/>
                </a:solidFill>
                <a:effectLst/>
                <a:latin typeface="うずらフォント" pitchFamily="1" charset="-128"/>
                <a:ea typeface="うずらフォント" pitchFamily="1" charset="-128"/>
              </a:rPr>
              <a:t>①本人の届出</a:t>
            </a:r>
            <a:r>
              <a:rPr kumimoji="1" lang="ja-JP" altLang="en-US" sz="2800" b="1" i="0" u="none" strike="noStrike" cap="none" normalizeH="0" baseline="0" dirty="0" smtClean="0">
                <a:ln>
                  <a:noFill/>
                </a:ln>
                <a:solidFill>
                  <a:schemeClr val="tx1"/>
                </a:solidFill>
                <a:effectLst/>
                <a:latin typeface="うずらフォント" pitchFamily="1" charset="-128"/>
                <a:ea typeface="うずらフォント" pitchFamily="1" charset="-128"/>
              </a:rPr>
              <a:t>により、支給される</a:t>
            </a:r>
          </a:p>
        </p:txBody>
      </p:sp>
      <p:sp>
        <p:nvSpPr>
          <p:cNvPr id="8" name="サブタイトル 7"/>
          <p:cNvSpPr>
            <a:spLocks noGrp="1"/>
          </p:cNvSpPr>
          <p:nvPr>
            <p:ph type="subTitle" sz="quarter" idx="1"/>
          </p:nvPr>
        </p:nvSpPr>
        <p:spPr bwMode="auto">
          <a:xfrm>
            <a:off x="3656856" y="4653136"/>
            <a:ext cx="3096344" cy="1368152"/>
          </a:xfrm>
          <a:prstGeom prst="foldedCorner">
            <a:avLst/>
          </a:prstGeom>
          <a:solidFill>
            <a:srgbClr val="FFCCCC"/>
          </a:solidFill>
          <a:ln w="3175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3600" b="1" dirty="0" smtClean="0">
                <a:latin typeface="うずらフォント" pitchFamily="1" charset="-128"/>
                <a:ea typeface="うずらフォント" pitchFamily="1" charset="-128"/>
              </a:rPr>
              <a:t>②月例報告</a:t>
            </a:r>
            <a:r>
              <a:rPr kumimoji="1" lang="ja-JP" altLang="en-US" sz="2800" b="1" i="0" u="none" strike="noStrike" cap="none" normalizeH="0" baseline="0" dirty="0" smtClean="0">
                <a:ln>
                  <a:noFill/>
                </a:ln>
                <a:solidFill>
                  <a:schemeClr val="tx1"/>
                </a:solidFill>
                <a:effectLst/>
                <a:latin typeface="うずらフォント" pitchFamily="1" charset="-128"/>
                <a:ea typeface="うずらフォント" pitchFamily="1" charset="-128"/>
              </a:rPr>
              <a:t>により、支給される</a:t>
            </a:r>
          </a:p>
        </p:txBody>
      </p:sp>
      <p:sp>
        <p:nvSpPr>
          <p:cNvPr id="9" name="サブタイトル 7"/>
          <p:cNvSpPr txBox="1">
            <a:spLocks/>
          </p:cNvSpPr>
          <p:nvPr/>
        </p:nvSpPr>
        <p:spPr bwMode="auto">
          <a:xfrm>
            <a:off x="6321152" y="2780928"/>
            <a:ext cx="2880320" cy="1440160"/>
          </a:xfrm>
          <a:prstGeom prst="foldedCorner">
            <a:avLst>
              <a:gd name="adj" fmla="val 18075"/>
            </a:avLst>
          </a:prstGeom>
          <a:solidFill>
            <a:srgbClr val="FFCCCC"/>
          </a:solidFill>
          <a:ln w="3175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3600" b="1" kern="0" dirty="0" smtClean="0">
                <a:latin typeface="うずらフォント" pitchFamily="1" charset="-128"/>
                <a:ea typeface="うずらフォント" pitchFamily="1" charset="-128"/>
              </a:rPr>
              <a:t>③自動的</a:t>
            </a:r>
            <a:endParaRPr lang="en-US" altLang="ja-JP" sz="3600" b="1" kern="0" dirty="0" smtClean="0">
              <a:latin typeface="うずらフォント" pitchFamily="1" charset="-128"/>
              <a:ea typeface="うずらフォント" pitchFamily="1"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rPr>
              <a:t>に、支給される</a:t>
            </a:r>
          </a:p>
        </p:txBody>
      </p:sp>
      <p:sp>
        <p:nvSpPr>
          <p:cNvPr id="10" name="雲形吹き出し 9"/>
          <p:cNvSpPr/>
          <p:nvPr/>
        </p:nvSpPr>
        <p:spPr bwMode="auto">
          <a:xfrm>
            <a:off x="416496" y="4437112"/>
            <a:ext cx="2808312" cy="1224136"/>
          </a:xfrm>
          <a:prstGeom prst="cloudCallout">
            <a:avLst>
              <a:gd name="adj1" fmla="val 12613"/>
              <a:gd name="adj2" fmla="val -80300"/>
            </a:avLst>
          </a:prstGeom>
          <a:solidFill>
            <a:schemeClr val="accent5"/>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うずらフォント" pitchFamily="1" charset="-128"/>
                <a:ea typeface="うずらフォント" pitchFamily="1" charset="-128"/>
              </a:rPr>
              <a:t>　扶養、通勤、　　　　</a:t>
            </a:r>
            <a:endParaRPr kumimoji="1" lang="en-US" altLang="ja-JP" sz="18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b="1" dirty="0" smtClean="0">
                <a:latin typeface="うずらフォント" pitchFamily="1" charset="-128"/>
                <a:ea typeface="うずらフォント" pitchFamily="1" charset="-128"/>
              </a:rPr>
              <a:t>　　</a:t>
            </a:r>
            <a:r>
              <a:rPr kumimoji="1" lang="ja-JP" altLang="en-US" sz="1800" b="1" i="0" u="none" strike="noStrike" cap="none" normalizeH="0" baseline="0" dirty="0" smtClean="0">
                <a:ln>
                  <a:noFill/>
                </a:ln>
                <a:solidFill>
                  <a:schemeClr val="tx1"/>
                </a:solidFill>
                <a:effectLst/>
                <a:latin typeface="うずらフォント" pitchFamily="1" charset="-128"/>
                <a:ea typeface="うずらフォント" pitchFamily="1" charset="-128"/>
              </a:rPr>
              <a:t>住居手当等</a:t>
            </a:r>
          </a:p>
        </p:txBody>
      </p:sp>
      <p:sp>
        <p:nvSpPr>
          <p:cNvPr id="11" name="雲形吹き出し 10"/>
          <p:cNvSpPr/>
          <p:nvPr/>
        </p:nvSpPr>
        <p:spPr bwMode="auto">
          <a:xfrm>
            <a:off x="6753200" y="4149080"/>
            <a:ext cx="2808312" cy="1224136"/>
          </a:xfrm>
          <a:prstGeom prst="cloudCallout">
            <a:avLst>
              <a:gd name="adj1" fmla="val -35433"/>
              <a:gd name="adj2" fmla="val -72103"/>
            </a:avLst>
          </a:prstGeom>
          <a:solidFill>
            <a:schemeClr val="accent5"/>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うずらフォント" pitchFamily="1" charset="-128"/>
                <a:ea typeface="うずらフォント" pitchFamily="1" charset="-128"/>
              </a:rPr>
              <a:t>　給料調整額、管理職、</a:t>
            </a:r>
            <a:r>
              <a:rPr lang="ja-JP" altLang="en-US" b="1" dirty="0" smtClean="0">
                <a:latin typeface="うずらフォント" pitchFamily="1" charset="-128"/>
                <a:ea typeface="うずらフォント" pitchFamily="1" charset="-128"/>
              </a:rPr>
              <a:t>へき地</a:t>
            </a:r>
            <a:r>
              <a:rPr kumimoji="1" lang="ja-JP" altLang="en-US" sz="1800" b="1" i="0" u="none" strike="noStrike" cap="none" normalizeH="0" baseline="0" dirty="0" smtClean="0">
                <a:ln>
                  <a:noFill/>
                </a:ln>
                <a:solidFill>
                  <a:schemeClr val="tx1"/>
                </a:solidFill>
                <a:effectLst/>
                <a:latin typeface="うずらフォント" pitchFamily="1" charset="-128"/>
                <a:ea typeface="うずらフォント" pitchFamily="1" charset="-128"/>
              </a:rPr>
              <a:t>　　　　</a:t>
            </a:r>
            <a:endParaRPr kumimoji="1" lang="en-US" altLang="ja-JP" sz="18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b="1" dirty="0" smtClean="0">
                <a:latin typeface="うずらフォント" pitchFamily="1" charset="-128"/>
                <a:ea typeface="うずらフォント" pitchFamily="1" charset="-128"/>
              </a:rPr>
              <a:t>　　</a:t>
            </a:r>
            <a:r>
              <a:rPr kumimoji="1" lang="ja-JP" altLang="en-US" sz="1800" b="1" i="0" u="none" strike="noStrike" cap="none" normalizeH="0" baseline="0" dirty="0" smtClean="0">
                <a:ln>
                  <a:noFill/>
                </a:ln>
                <a:solidFill>
                  <a:schemeClr val="tx1"/>
                </a:solidFill>
                <a:effectLst/>
                <a:latin typeface="うずらフォント" pitchFamily="1" charset="-128"/>
                <a:ea typeface="うずらフォント" pitchFamily="1" charset="-128"/>
              </a:rPr>
              <a:t>手当等</a:t>
            </a:r>
          </a:p>
        </p:txBody>
      </p:sp>
      <p:sp>
        <p:nvSpPr>
          <p:cNvPr id="12" name="円/楕円 11"/>
          <p:cNvSpPr/>
          <p:nvPr/>
        </p:nvSpPr>
        <p:spPr bwMode="auto">
          <a:xfrm>
            <a:off x="3368824" y="4149080"/>
            <a:ext cx="3456384" cy="2160240"/>
          </a:xfrm>
          <a:prstGeom prst="ellipse">
            <a:avLst/>
          </a:prstGeom>
          <a:noFill/>
          <a:ln w="44450" cap="flat" cmpd="sng" algn="ctr">
            <a:solidFill>
              <a:srgbClr val="002060"/>
            </a:solidFill>
            <a:prstDash val="lgDash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slide(fromBottom)">
                                      <p:cBhvr>
                                        <p:cTn id="18" dur="1000"/>
                                        <p:tgtEl>
                                          <p:spTgt spid="8">
                                            <p:bg/>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slide(fromBottom)">
                                      <p:cBhvr>
                                        <p:cTn id="21" dur="10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Bottom)">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290">
                                          <p:stCondLst>
                                            <p:cond delay="0"/>
                                          </p:stCondLst>
                                        </p:cTn>
                                        <p:tgtEl>
                                          <p:spTgt spid="12"/>
                                        </p:tgtEl>
                                      </p:cBhvr>
                                    </p:animEffect>
                                    <p:anim calcmode="lin" valueType="num">
                                      <p:cBhvr>
                                        <p:cTn id="3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43" dur="13">
                                          <p:stCondLst>
                                            <p:cond delay="325"/>
                                          </p:stCondLst>
                                        </p:cTn>
                                        <p:tgtEl>
                                          <p:spTgt spid="12"/>
                                        </p:tgtEl>
                                      </p:cBhvr>
                                      <p:to x="100000" y="60000"/>
                                    </p:animScale>
                                    <p:animScale>
                                      <p:cBhvr>
                                        <p:cTn id="44" dur="83" decel="50000">
                                          <p:stCondLst>
                                            <p:cond delay="338"/>
                                          </p:stCondLst>
                                        </p:cTn>
                                        <p:tgtEl>
                                          <p:spTgt spid="12"/>
                                        </p:tgtEl>
                                      </p:cBhvr>
                                      <p:to x="100000" y="100000"/>
                                    </p:animScale>
                                    <p:animScale>
                                      <p:cBhvr>
                                        <p:cTn id="45" dur="13">
                                          <p:stCondLst>
                                            <p:cond delay="656"/>
                                          </p:stCondLst>
                                        </p:cTn>
                                        <p:tgtEl>
                                          <p:spTgt spid="12"/>
                                        </p:tgtEl>
                                      </p:cBhvr>
                                      <p:to x="100000" y="80000"/>
                                    </p:animScale>
                                    <p:animScale>
                                      <p:cBhvr>
                                        <p:cTn id="46" dur="83" decel="50000">
                                          <p:stCondLst>
                                            <p:cond delay="669"/>
                                          </p:stCondLst>
                                        </p:cTn>
                                        <p:tgtEl>
                                          <p:spTgt spid="12"/>
                                        </p:tgtEl>
                                      </p:cBhvr>
                                      <p:to x="100000" y="100000"/>
                                    </p:animScale>
                                    <p:animScale>
                                      <p:cBhvr>
                                        <p:cTn id="47" dur="13">
                                          <p:stCondLst>
                                            <p:cond delay="821"/>
                                          </p:stCondLst>
                                        </p:cTn>
                                        <p:tgtEl>
                                          <p:spTgt spid="12"/>
                                        </p:tgtEl>
                                      </p:cBhvr>
                                      <p:to x="100000" y="90000"/>
                                    </p:animScale>
                                    <p:animScale>
                                      <p:cBhvr>
                                        <p:cTn id="48" dur="83" decel="50000">
                                          <p:stCondLst>
                                            <p:cond delay="834"/>
                                          </p:stCondLst>
                                        </p:cTn>
                                        <p:tgtEl>
                                          <p:spTgt spid="12"/>
                                        </p:tgtEl>
                                      </p:cBhvr>
                                      <p:to x="100000" y="100000"/>
                                    </p:animScale>
                                    <p:animScale>
                                      <p:cBhvr>
                                        <p:cTn id="49" dur="13">
                                          <p:stCondLst>
                                            <p:cond delay="904"/>
                                          </p:stCondLst>
                                        </p:cTn>
                                        <p:tgtEl>
                                          <p:spTgt spid="12"/>
                                        </p:tgtEl>
                                      </p:cBhvr>
                                      <p:to x="100000" y="95000"/>
                                    </p:animScale>
                                    <p:animScale>
                                      <p:cBhvr>
                                        <p:cTn id="50"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sz="quarter" idx="1"/>
          </p:nvPr>
        </p:nvSpPr>
        <p:spPr>
          <a:xfrm>
            <a:off x="632520" y="1700808"/>
            <a:ext cx="8712968" cy="3937992"/>
          </a:xfrm>
        </p:spPr>
        <p:txBody>
          <a:bodyPr/>
          <a:lstStyle/>
          <a:p>
            <a:pPr algn="l"/>
            <a:r>
              <a:rPr lang="ja-JP" altLang="en-US" sz="2800" b="1" dirty="0" smtClean="0">
                <a:latin typeface="うずらフォント" pitchFamily="1" charset="-128"/>
                <a:ea typeface="うずらフォント" pitchFamily="1" charset="-128"/>
              </a:rPr>
              <a:t>◎支給対象者</a:t>
            </a:r>
            <a:endParaRPr lang="en-US" altLang="ja-JP" sz="2800" b="1" dirty="0" smtClean="0">
              <a:latin typeface="うずらフォント" pitchFamily="1" charset="-128"/>
              <a:ea typeface="うずらフォント" pitchFamily="1" charset="-128"/>
            </a:endParaRPr>
          </a:p>
          <a:p>
            <a:pPr algn="l"/>
            <a:r>
              <a:rPr lang="ja-JP" altLang="en-US" sz="2800" b="1" dirty="0" smtClean="0">
                <a:latin typeface="うずらフォント" pitchFamily="1" charset="-128"/>
                <a:ea typeface="うずらフォント" pitchFamily="1" charset="-128"/>
              </a:rPr>
              <a:t>　主幹教諭、指導教諭、教諭、養護教諭、栄養教諭、　　</a:t>
            </a:r>
            <a:endParaRPr lang="en-US" altLang="ja-JP" sz="2800" b="1" dirty="0" smtClean="0">
              <a:latin typeface="うずらフォント" pitchFamily="1" charset="-128"/>
              <a:ea typeface="うずらフォント" pitchFamily="1" charset="-128"/>
            </a:endParaRPr>
          </a:p>
          <a:p>
            <a:pPr algn="l"/>
            <a:r>
              <a:rPr lang="ja-JP" altLang="en-US" sz="2800" b="1" dirty="0" smtClean="0">
                <a:latin typeface="うずらフォント" pitchFamily="1" charset="-128"/>
                <a:ea typeface="うずらフォント" pitchFamily="1" charset="-128"/>
              </a:rPr>
              <a:t>　助教諭、講師</a:t>
            </a:r>
            <a:endParaRPr lang="en-US" altLang="ja-JP" sz="2800" b="1" dirty="0" smtClean="0">
              <a:latin typeface="うずらフォント" pitchFamily="1" charset="-128"/>
              <a:ea typeface="うずらフォント" pitchFamily="1" charset="-128"/>
            </a:endParaRPr>
          </a:p>
          <a:p>
            <a:pPr algn="l"/>
            <a:endParaRPr lang="en-US" altLang="ja-JP" sz="2800" b="1" dirty="0" smtClean="0">
              <a:latin typeface="うずらフォント" pitchFamily="1" charset="-128"/>
              <a:ea typeface="うずらフォント" pitchFamily="1" charset="-128"/>
            </a:endParaRPr>
          </a:p>
          <a:p>
            <a:pPr algn="l"/>
            <a:r>
              <a:rPr lang="ja-JP" altLang="en-US" sz="2800" b="1" dirty="0" smtClean="0">
                <a:latin typeface="うずらフォント" pitchFamily="1" charset="-128"/>
                <a:ea typeface="うずらフォント" pitchFamily="1" charset="-128"/>
              </a:rPr>
              <a:t>◎支給要件</a:t>
            </a:r>
            <a:endParaRPr lang="en-US" altLang="ja-JP" sz="2800" b="1" dirty="0" smtClean="0">
              <a:latin typeface="うずらフォント" pitchFamily="1" charset="-128"/>
              <a:ea typeface="うずらフォント" pitchFamily="1" charset="-128"/>
            </a:endParaRPr>
          </a:p>
          <a:p>
            <a:pPr algn="l"/>
            <a:r>
              <a:rPr lang="ja-JP" altLang="en-US" sz="2800" b="1" dirty="0" smtClean="0">
                <a:latin typeface="うずらフォント" pitchFamily="1" charset="-128"/>
                <a:ea typeface="うずらフォント" pitchFamily="1" charset="-128"/>
              </a:rPr>
              <a:t>　泊を伴うもの又は週休日や休日等に、対外運動競</a:t>
            </a:r>
            <a:endParaRPr lang="en-US" altLang="ja-JP" sz="2800" b="1" dirty="0" smtClean="0">
              <a:latin typeface="うずらフォント" pitchFamily="1" charset="-128"/>
              <a:ea typeface="うずらフォント" pitchFamily="1" charset="-128"/>
            </a:endParaRPr>
          </a:p>
          <a:p>
            <a:pPr algn="l"/>
            <a:r>
              <a:rPr lang="ja-JP" altLang="en-US" sz="2800" b="1" dirty="0" smtClean="0">
                <a:latin typeface="うずらフォント" pitchFamily="1" charset="-128"/>
                <a:ea typeface="うずらフォント" pitchFamily="1" charset="-128"/>
              </a:rPr>
              <a:t>　技等に児童生徒を引率する業務に８時間程度従事</a:t>
            </a:r>
            <a:endParaRPr lang="en-US" altLang="ja-JP" sz="2800" b="1" dirty="0" smtClean="0">
              <a:latin typeface="うずらフォント" pitchFamily="1" charset="-128"/>
              <a:ea typeface="うずらフォント" pitchFamily="1" charset="-128"/>
            </a:endParaRPr>
          </a:p>
          <a:p>
            <a:pPr algn="l"/>
            <a:r>
              <a:rPr lang="ja-JP" altLang="en-US" sz="2800" b="1" dirty="0" smtClean="0">
                <a:latin typeface="うずらフォント" pitchFamily="1" charset="-128"/>
                <a:ea typeface="うずらフォント" pitchFamily="1" charset="-128"/>
              </a:rPr>
              <a:t>　した時</a:t>
            </a:r>
            <a:endParaRPr lang="en-US" altLang="ja-JP" sz="2800" b="1" dirty="0" smtClean="0">
              <a:latin typeface="うずらフォント" pitchFamily="1" charset="-128"/>
              <a:ea typeface="うずらフォント" pitchFamily="1" charset="-128"/>
            </a:endParaRPr>
          </a:p>
          <a:p>
            <a:pPr algn="l"/>
            <a:endParaRPr kumimoji="1" lang="ja-JP" altLang="en-US" sz="2800" dirty="0"/>
          </a:p>
        </p:txBody>
      </p:sp>
      <p:sp>
        <p:nvSpPr>
          <p:cNvPr id="6" name="タイトル 3"/>
          <p:cNvSpPr txBox="1">
            <a:spLocks/>
          </p:cNvSpPr>
          <p:nvPr/>
        </p:nvSpPr>
        <p:spPr bwMode="auto">
          <a:xfrm>
            <a:off x="1496616" y="188640"/>
            <a:ext cx="7016750" cy="1368152"/>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②教員特殊業務手当</a:t>
            </a:r>
            <a:endPar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a:t>
            </a:r>
            <a:r>
              <a:rPr kumimoji="1" lang="ja-JP" altLang="en-US" sz="3200" b="1" i="0" u="sng"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対外運動競技等における指導業務</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cxnSp>
        <p:nvCxnSpPr>
          <p:cNvPr id="7" name="直線コネクタ 6"/>
          <p:cNvCxnSpPr/>
          <p:nvPr/>
        </p:nvCxnSpPr>
        <p:spPr bwMode="auto">
          <a:xfrm>
            <a:off x="7113240" y="4725144"/>
            <a:ext cx="1872208" cy="0"/>
          </a:xfrm>
          <a:prstGeom prst="line">
            <a:avLst/>
          </a:prstGeom>
          <a:solidFill>
            <a:schemeClr val="accent1"/>
          </a:solidFill>
          <a:ln w="254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コネクタ 7"/>
          <p:cNvCxnSpPr/>
          <p:nvPr/>
        </p:nvCxnSpPr>
        <p:spPr bwMode="auto">
          <a:xfrm>
            <a:off x="6465168" y="5229200"/>
            <a:ext cx="1080120" cy="0"/>
          </a:xfrm>
          <a:prstGeom prst="line">
            <a:avLst/>
          </a:prstGeom>
          <a:solidFill>
            <a:schemeClr val="accent1"/>
          </a:solidFill>
          <a:ln w="254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円形吹き出し 10"/>
          <p:cNvSpPr/>
          <p:nvPr/>
        </p:nvSpPr>
        <p:spPr bwMode="auto">
          <a:xfrm>
            <a:off x="3368824" y="3068960"/>
            <a:ext cx="6048672" cy="1008112"/>
          </a:xfrm>
          <a:prstGeom prst="wedgeEllipseCallout">
            <a:avLst>
              <a:gd name="adj1" fmla="val 30326"/>
              <a:gd name="adj2" fmla="val 69837"/>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県教委や中体連等が</a:t>
            </a:r>
            <a:r>
              <a:rPr lang="ja-JP" altLang="en-US" sz="2800" b="1" dirty="0" smtClean="0">
                <a:latin typeface="うずらフォント" pitchFamily="1" charset="-128"/>
                <a:ea typeface="うずらフォント" pitchFamily="1" charset="-128"/>
              </a:rPr>
              <a:t>主催、共催</a:t>
            </a:r>
            <a:endParaRPr kumimoji="1" lang="ja-JP" altLang="en-US" sz="28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sp>
        <p:nvSpPr>
          <p:cNvPr id="12" name="円形吹き出し 11"/>
          <p:cNvSpPr/>
          <p:nvPr/>
        </p:nvSpPr>
        <p:spPr bwMode="auto">
          <a:xfrm>
            <a:off x="3512840" y="5517232"/>
            <a:ext cx="4320480" cy="576064"/>
          </a:xfrm>
          <a:prstGeom prst="wedgeEllipseCallout">
            <a:avLst>
              <a:gd name="adj1" fmla="val 34112"/>
              <a:gd name="adj2" fmla="val -82384"/>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７時間３０分以上は、可</a:t>
            </a:r>
            <a:endPar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cxnSp>
        <p:nvCxnSpPr>
          <p:cNvPr id="14" name="直線コネクタ 13"/>
          <p:cNvCxnSpPr/>
          <p:nvPr/>
        </p:nvCxnSpPr>
        <p:spPr bwMode="auto">
          <a:xfrm>
            <a:off x="1064568" y="5229200"/>
            <a:ext cx="792088" cy="0"/>
          </a:xfrm>
          <a:prstGeom prst="line">
            <a:avLst/>
          </a:prstGeom>
          <a:solidFill>
            <a:schemeClr val="accent1"/>
          </a:solidFill>
          <a:ln w="254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noGrp="1"/>
          </p:cNvSpPr>
          <p:nvPr>
            <p:ph type="ctrTitle" sz="quarter"/>
          </p:nvPr>
        </p:nvSpPr>
        <p:spPr bwMode="auto">
          <a:xfrm>
            <a:off x="1496616" y="548680"/>
            <a:ext cx="7016750" cy="1296144"/>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eaLnBrk="1" hangingPunct="1"/>
            <a:endParaRPr lang="en-US" altLang="ja-JP" sz="4000" b="1" dirty="0" smtClean="0">
              <a:latin typeface="うずらフォント" pitchFamily="1" charset="-128"/>
              <a:ea typeface="うずらフォント" pitchFamily="1" charset="-128"/>
            </a:endParaRPr>
          </a:p>
          <a:p>
            <a:pPr algn="l" eaLnBrk="1" hangingPunct="1"/>
            <a:r>
              <a:rPr lang="ja-JP" altLang="en-US" sz="4000" b="1" dirty="0" smtClean="0">
                <a:latin typeface="うずらフォント" pitchFamily="1" charset="-128"/>
                <a:ea typeface="うずらフォント" pitchFamily="1" charset="-128"/>
              </a:rPr>
              <a:t>②教員特殊業務手当</a:t>
            </a:r>
            <a:endParaRPr lang="en-US" altLang="ja-JP" sz="4000" b="1" dirty="0" smtClean="0">
              <a:latin typeface="うずらフォント" pitchFamily="1" charset="-128"/>
              <a:ea typeface="うずらフォント" pitchFamily="1" charset="-128"/>
            </a:endParaRPr>
          </a:p>
          <a:p>
            <a:pPr eaLnBrk="1" hangingPunct="1"/>
            <a:r>
              <a:rPr lang="ja-JP" altLang="en-US" sz="3200" b="1" dirty="0" smtClean="0">
                <a:latin typeface="うずらフォント" pitchFamily="1" charset="-128"/>
                <a:ea typeface="うずらフォント" pitchFamily="1" charset="-128"/>
              </a:rPr>
              <a:t>　</a:t>
            </a:r>
            <a:r>
              <a:rPr lang="ja-JP" altLang="en-US" sz="3200" b="1" u="sng" dirty="0" smtClean="0">
                <a:latin typeface="うずらフォント" pitchFamily="1" charset="-128"/>
                <a:ea typeface="うずらフォント" pitchFamily="1" charset="-128"/>
              </a:rPr>
              <a:t>対外運動競技等における指導業務</a:t>
            </a:r>
          </a:p>
          <a:p>
            <a:pPr lvl="0" algn="ctr" eaLnBrk="1" hangingPunct="1"/>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776536" y="2413338"/>
            <a:ext cx="8640960" cy="3970318"/>
          </a:xfrm>
          <a:prstGeom prst="rect">
            <a:avLst/>
          </a:prstGeom>
        </p:spPr>
        <p:txBody>
          <a:bodyPr wrap="square">
            <a:spAutoFit/>
          </a:bodyPr>
          <a:lstStyle/>
          <a:p>
            <a:r>
              <a:rPr lang="ja-JP" altLang="en-US" sz="3600" b="1" dirty="0" smtClean="0">
                <a:latin typeface="うずらフォント" pitchFamily="1" charset="-128"/>
                <a:ea typeface="うずらフォント" pitchFamily="1" charset="-128"/>
              </a:rPr>
              <a:t>◎支給額</a:t>
            </a:r>
            <a:r>
              <a:rPr lang="en-US" altLang="ja-JP" sz="3600" b="1" dirty="0" smtClean="0">
                <a:latin typeface="うずらフォント" pitchFamily="1" charset="-128"/>
                <a:ea typeface="うずらフォント" pitchFamily="1" charset="-128"/>
              </a:rPr>
              <a:t>(</a:t>
            </a:r>
            <a:r>
              <a:rPr lang="ja-JP" altLang="en-US" sz="3600" b="1" dirty="0" smtClean="0">
                <a:latin typeface="うずらフォント" pitchFamily="1" charset="-128"/>
                <a:ea typeface="うずらフォント" pitchFamily="1" charset="-128"/>
              </a:rPr>
              <a:t>一日あたり）</a:t>
            </a:r>
            <a:endParaRPr lang="en-US" altLang="ja-JP" sz="3600" b="1" dirty="0" smtClean="0">
              <a:latin typeface="うずらフォント" pitchFamily="1" charset="-128"/>
              <a:ea typeface="うずらフォント" pitchFamily="1" charset="-128"/>
            </a:endParaRPr>
          </a:p>
          <a:p>
            <a:r>
              <a:rPr lang="ja-JP" altLang="en-US" sz="3600" b="1" dirty="0" smtClean="0">
                <a:latin typeface="うずらフォント" pitchFamily="1" charset="-128"/>
                <a:ea typeface="うずらフォント" pitchFamily="1" charset="-128"/>
              </a:rPr>
              <a:t>　　宿泊を伴う</a:t>
            </a:r>
            <a:r>
              <a:rPr lang="ja-JP" altLang="en-US" sz="3200" b="1" dirty="0" smtClean="0">
                <a:latin typeface="うずらフォント" pitchFamily="1" charset="-128"/>
                <a:ea typeface="うずらフォント" pitchFamily="1" charset="-128"/>
              </a:rPr>
              <a:t>もの</a:t>
            </a:r>
            <a:r>
              <a:rPr lang="ja-JP" altLang="en-US" sz="3600" b="1" dirty="0" smtClean="0">
                <a:latin typeface="うずらフォント" pitchFamily="1" charset="-128"/>
                <a:ea typeface="うずらフォント" pitchFamily="1" charset="-128"/>
              </a:rPr>
              <a:t>・・・５，１００円</a:t>
            </a:r>
            <a:endParaRPr lang="en-US" altLang="ja-JP" sz="3600" b="1" dirty="0" smtClean="0">
              <a:latin typeface="うずらフォント" pitchFamily="1" charset="-128"/>
              <a:ea typeface="うずらフォント" pitchFamily="1" charset="-128"/>
            </a:endParaRPr>
          </a:p>
          <a:p>
            <a:r>
              <a:rPr lang="ja-JP" altLang="en-US" sz="3600" b="1" dirty="0" smtClean="0">
                <a:latin typeface="うずらフォント" pitchFamily="1" charset="-128"/>
                <a:ea typeface="うずらフォント" pitchFamily="1" charset="-128"/>
              </a:rPr>
              <a:t>　　週休日又は休日等・・</a:t>
            </a:r>
            <a:r>
              <a:rPr lang="ja-JP" altLang="en-US" sz="3600" b="1" dirty="0">
                <a:latin typeface="うずらフォント" pitchFamily="1" charset="-128"/>
                <a:ea typeface="うずらフォント" pitchFamily="1" charset="-128"/>
              </a:rPr>
              <a:t>５</a:t>
            </a:r>
            <a:r>
              <a:rPr lang="ja-JP" altLang="en-US" sz="3600" b="1" dirty="0" smtClean="0">
                <a:latin typeface="うずらフォント" pitchFamily="1" charset="-128"/>
                <a:ea typeface="うずらフォント" pitchFamily="1" charset="-128"/>
              </a:rPr>
              <a:t>，１００円</a:t>
            </a:r>
            <a:endParaRPr lang="en-US" altLang="ja-JP" sz="3600" b="1" dirty="0" smtClean="0">
              <a:latin typeface="うずらフォント" pitchFamily="1" charset="-128"/>
              <a:ea typeface="うずらフォント" pitchFamily="1" charset="-128"/>
            </a:endParaRPr>
          </a:p>
          <a:p>
            <a:r>
              <a:rPr lang="ja-JP" altLang="en-US" sz="3600" b="1" dirty="0" smtClean="0">
                <a:latin typeface="うずらフォント" pitchFamily="1" charset="-128"/>
                <a:ea typeface="うずらフォント" pitchFamily="1" charset="-128"/>
              </a:rPr>
              <a:t>　　</a:t>
            </a:r>
            <a:endParaRPr lang="en-US" altLang="ja-JP" sz="3600" b="1" dirty="0" smtClean="0">
              <a:latin typeface="うずらフォント" pitchFamily="1" charset="-128"/>
              <a:ea typeface="うずらフォント" pitchFamily="1" charset="-128"/>
            </a:endParaRPr>
          </a:p>
          <a:p>
            <a:r>
              <a:rPr lang="ja-JP" altLang="en-US" sz="3600" b="1" dirty="0" smtClean="0">
                <a:latin typeface="うずらフォント" pitchFamily="1" charset="-128"/>
                <a:ea typeface="うずらフォント" pitchFamily="1" charset="-128"/>
              </a:rPr>
              <a:t>◎支給手続き　　　　　　　　　</a:t>
            </a:r>
            <a:endParaRPr lang="en-US" altLang="ja-JP" sz="3600" b="1" dirty="0" smtClean="0">
              <a:latin typeface="うずらフォント" pitchFamily="1" charset="-128"/>
              <a:ea typeface="うずらフォント" pitchFamily="1" charset="-128"/>
            </a:endParaRPr>
          </a:p>
          <a:p>
            <a:r>
              <a:rPr lang="ja-JP" altLang="en-US" sz="3600" b="1" dirty="0" smtClean="0">
                <a:latin typeface="うずらフォント" pitchFamily="1" charset="-128"/>
                <a:ea typeface="うずらフォント" pitchFamily="1" charset="-128"/>
              </a:rPr>
              <a:t>　　教員特殊業務整理簿により</a:t>
            </a:r>
            <a:endParaRPr lang="en-US" altLang="ja-JP" sz="3600" b="1" dirty="0" smtClean="0">
              <a:latin typeface="うずらフォント" pitchFamily="1" charset="-128"/>
              <a:ea typeface="うずらフォント" pitchFamily="1" charset="-128"/>
            </a:endParaRPr>
          </a:p>
          <a:p>
            <a:r>
              <a:rPr lang="ja-JP" altLang="en-US" sz="3600" b="1" dirty="0" smtClean="0">
                <a:latin typeface="うずらフォント" pitchFamily="1" charset="-128"/>
                <a:ea typeface="うずらフォント" pitchFamily="1" charset="-128"/>
              </a:rPr>
              <a:t>　　月例報告で日数を報告する</a:t>
            </a:r>
            <a:endParaRPr lang="ja-JP" altLang="en-US" sz="3600" dirty="0" smtClean="0"/>
          </a:p>
        </p:txBody>
      </p:sp>
      <p:sp>
        <p:nvSpPr>
          <p:cNvPr id="8" name="円形吹き出し 7"/>
          <p:cNvSpPr/>
          <p:nvPr/>
        </p:nvSpPr>
        <p:spPr bwMode="auto">
          <a:xfrm>
            <a:off x="4232920" y="3356992"/>
            <a:ext cx="3456384" cy="1728192"/>
          </a:xfrm>
          <a:prstGeom prst="wedgeEllipseCallout">
            <a:avLst>
              <a:gd name="adj1" fmla="val -68213"/>
              <a:gd name="adj2" fmla="val 59307"/>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大会要項やトーナメント表等主催者や試合時間が確認できる書類が必要</a:t>
            </a:r>
            <a:endPar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pic>
        <p:nvPicPr>
          <p:cNvPr id="9" name="図 8" descr="musician_shikisya.png"/>
          <p:cNvPicPr>
            <a:picLocks noChangeAspect="1"/>
          </p:cNvPicPr>
          <p:nvPr/>
        </p:nvPicPr>
        <p:blipFill>
          <a:blip r:embed="rId3" cstate="print"/>
          <a:stretch>
            <a:fillRect/>
          </a:stretch>
        </p:blipFill>
        <p:spPr>
          <a:xfrm>
            <a:off x="7401272" y="4293096"/>
            <a:ext cx="17145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1568624" y="3429000"/>
            <a:ext cx="50405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3" name="Line 5"/>
          <p:cNvSpPr>
            <a:spLocks noChangeShapeType="1"/>
          </p:cNvSpPr>
          <p:nvPr/>
        </p:nvSpPr>
        <p:spPr bwMode="auto">
          <a:xfrm flipV="1">
            <a:off x="2072680" y="1124744"/>
            <a:ext cx="0" cy="468052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4" name="Line 6"/>
          <p:cNvSpPr>
            <a:spLocks noChangeShapeType="1"/>
          </p:cNvSpPr>
          <p:nvPr/>
        </p:nvSpPr>
        <p:spPr bwMode="auto">
          <a:xfrm>
            <a:off x="2072680" y="5805264"/>
            <a:ext cx="2199614" cy="1587"/>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8" name="Line 10"/>
          <p:cNvSpPr>
            <a:spLocks noChangeShapeType="1"/>
          </p:cNvSpPr>
          <p:nvPr/>
        </p:nvSpPr>
        <p:spPr bwMode="auto">
          <a:xfrm>
            <a:off x="2072680" y="1124744"/>
            <a:ext cx="223224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9" name="Line 11"/>
          <p:cNvSpPr>
            <a:spLocks noChangeShapeType="1"/>
          </p:cNvSpPr>
          <p:nvPr/>
        </p:nvSpPr>
        <p:spPr bwMode="auto">
          <a:xfrm flipV="1">
            <a:off x="3656856" y="2348880"/>
            <a:ext cx="0" cy="252028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60" name="Line 12"/>
          <p:cNvSpPr>
            <a:spLocks noChangeShapeType="1"/>
          </p:cNvSpPr>
          <p:nvPr/>
        </p:nvSpPr>
        <p:spPr bwMode="auto">
          <a:xfrm>
            <a:off x="3656856" y="2996952"/>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78" name="Oval 30"/>
          <p:cNvSpPr>
            <a:spLocks noChangeArrowheads="1"/>
          </p:cNvSpPr>
          <p:nvPr/>
        </p:nvSpPr>
        <p:spPr bwMode="auto">
          <a:xfrm>
            <a:off x="309563" y="1484784"/>
            <a:ext cx="1259061" cy="3744416"/>
          </a:xfrm>
          <a:prstGeom prst="ellipse">
            <a:avLst/>
          </a:prstGeom>
          <a:solidFill>
            <a:srgbClr val="D6EEAA"/>
          </a:solidFill>
          <a:ln w="31750">
            <a:solidFill>
              <a:srgbClr val="008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600" b="1" dirty="0" smtClean="0">
                <a:latin typeface="うずらフォント" pitchFamily="1" charset="-128"/>
                <a:ea typeface="うずらフォント" pitchFamily="1" charset="-128"/>
              </a:rPr>
              <a:t>特</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殊</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勤</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務</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手</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当</a:t>
            </a:r>
            <a:endParaRPr lang="ja-JP" altLang="en-US" sz="3600" b="1" dirty="0">
              <a:latin typeface="うずらフォント" pitchFamily="1" charset="-128"/>
              <a:ea typeface="うずらフォント" pitchFamily="1" charset="-128"/>
            </a:endParaRPr>
          </a:p>
        </p:txBody>
      </p:sp>
      <p:sp>
        <p:nvSpPr>
          <p:cNvPr id="2080" name="Oval 32"/>
          <p:cNvSpPr>
            <a:spLocks noChangeArrowheads="1"/>
          </p:cNvSpPr>
          <p:nvPr/>
        </p:nvSpPr>
        <p:spPr bwMode="auto">
          <a:xfrm>
            <a:off x="3296816" y="764704"/>
            <a:ext cx="4752528" cy="74523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①多学年学級担当手当</a:t>
            </a:r>
            <a:endParaRPr lang="ja-JP" altLang="en-US" sz="3200" dirty="0">
              <a:latin typeface="うずらフォント" pitchFamily="1" charset="-128"/>
              <a:ea typeface="うずらフォント" pitchFamily="1" charset="-128"/>
            </a:endParaRPr>
          </a:p>
        </p:txBody>
      </p:sp>
      <p:sp>
        <p:nvSpPr>
          <p:cNvPr id="2096" name="Text Box 48"/>
          <p:cNvSpPr txBox="1">
            <a:spLocks noChangeArrowheads="1"/>
          </p:cNvSpPr>
          <p:nvPr/>
        </p:nvSpPr>
        <p:spPr bwMode="auto">
          <a:xfrm>
            <a:off x="3449902" y="2590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2099" name="Oval 51"/>
          <p:cNvSpPr>
            <a:spLocks noChangeArrowheads="1"/>
          </p:cNvSpPr>
          <p:nvPr/>
        </p:nvSpPr>
        <p:spPr bwMode="auto">
          <a:xfrm>
            <a:off x="3368824" y="5445224"/>
            <a:ext cx="4896544" cy="792088"/>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③教育業務連絡指導手当</a:t>
            </a:r>
            <a:endParaRPr lang="ja-JP" altLang="en-US" sz="3200" dirty="0">
              <a:latin typeface="うずらフォント" pitchFamily="1" charset="-128"/>
              <a:ea typeface="うずらフォント" pitchFamily="1" charset="-128"/>
            </a:endParaRPr>
          </a:p>
        </p:txBody>
      </p:sp>
      <p:sp>
        <p:nvSpPr>
          <p:cNvPr id="2103" name="Oval 55"/>
          <p:cNvSpPr>
            <a:spLocks noChangeArrowheads="1"/>
          </p:cNvSpPr>
          <p:nvPr/>
        </p:nvSpPr>
        <p:spPr bwMode="auto">
          <a:xfrm>
            <a:off x="4664968" y="3501008"/>
            <a:ext cx="179323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b="1" dirty="0" smtClean="0">
                <a:latin typeface="うずらフォント" pitchFamily="1" charset="-128"/>
                <a:ea typeface="うずらフォント" pitchFamily="1" charset="-128"/>
              </a:rPr>
              <a:t>　　　　　　　</a:t>
            </a:r>
            <a:endParaRPr lang="ja-JP" altLang="en-US" sz="2400" b="1" dirty="0">
              <a:latin typeface="うずらフォント" pitchFamily="1" charset="-128"/>
              <a:ea typeface="うずらフォント" pitchFamily="1" charset="-128"/>
            </a:endParaRPr>
          </a:p>
        </p:txBody>
      </p:sp>
      <p:sp>
        <p:nvSpPr>
          <p:cNvPr id="2104" name="Oval 56"/>
          <p:cNvSpPr>
            <a:spLocks noChangeArrowheads="1"/>
          </p:cNvSpPr>
          <p:nvPr/>
        </p:nvSpPr>
        <p:spPr bwMode="auto">
          <a:xfrm>
            <a:off x="4880992" y="278092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非常災害時等の緊急業務</a:t>
            </a:r>
            <a:endParaRPr lang="ja-JP" altLang="en-US" sz="2400" b="1" dirty="0">
              <a:latin typeface="うずらフォント" pitchFamily="1" charset="-128"/>
              <a:ea typeface="うずらフォント" pitchFamily="1" charset="-128"/>
            </a:endParaRPr>
          </a:p>
        </p:txBody>
      </p:sp>
      <p:sp>
        <p:nvSpPr>
          <p:cNvPr id="2106" name="Oval 58"/>
          <p:cNvSpPr>
            <a:spLocks noChangeArrowheads="1"/>
          </p:cNvSpPr>
          <p:nvPr/>
        </p:nvSpPr>
        <p:spPr bwMode="auto">
          <a:xfrm>
            <a:off x="5457056" y="4077072"/>
            <a:ext cx="2664296" cy="330200"/>
          </a:xfrm>
          <a:prstGeom prst="ellipse">
            <a:avLst/>
          </a:prstGeom>
          <a:no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対外運動競技等における指導業務</a:t>
            </a:r>
            <a:endParaRPr lang="ja-JP" altLang="en-US" sz="2400" b="1" dirty="0">
              <a:latin typeface="うずらフォント" pitchFamily="1" charset="-128"/>
              <a:ea typeface="うずらフォント" pitchFamily="1" charset="-128"/>
            </a:endParaRPr>
          </a:p>
        </p:txBody>
      </p:sp>
      <p:sp>
        <p:nvSpPr>
          <p:cNvPr id="28" name="Line 4"/>
          <p:cNvSpPr>
            <a:spLocks noChangeShapeType="1"/>
          </p:cNvSpPr>
          <p:nvPr/>
        </p:nvSpPr>
        <p:spPr bwMode="auto">
          <a:xfrm>
            <a:off x="2072680" y="2132856"/>
            <a:ext cx="158417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9" name="Oval 51"/>
          <p:cNvSpPr>
            <a:spLocks noChangeArrowheads="1"/>
          </p:cNvSpPr>
          <p:nvPr/>
        </p:nvSpPr>
        <p:spPr bwMode="auto">
          <a:xfrm>
            <a:off x="3296816" y="1844824"/>
            <a:ext cx="4248472" cy="64807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②教員特殊業務手当</a:t>
            </a:r>
            <a:endParaRPr lang="ja-JP" altLang="en-US" sz="3200" dirty="0">
              <a:latin typeface="うずらフォント" pitchFamily="1" charset="-128"/>
              <a:ea typeface="うずらフォント" pitchFamily="1" charset="-128"/>
            </a:endParaRPr>
          </a:p>
        </p:txBody>
      </p:sp>
      <p:sp>
        <p:nvSpPr>
          <p:cNvPr id="30" name="Line 12"/>
          <p:cNvSpPr>
            <a:spLocks noChangeShapeType="1"/>
          </p:cNvSpPr>
          <p:nvPr/>
        </p:nvSpPr>
        <p:spPr bwMode="auto">
          <a:xfrm>
            <a:off x="3656856" y="3645024"/>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1" name="Line 12"/>
          <p:cNvSpPr>
            <a:spLocks noChangeShapeType="1"/>
          </p:cNvSpPr>
          <p:nvPr/>
        </p:nvSpPr>
        <p:spPr bwMode="auto">
          <a:xfrm>
            <a:off x="3656856" y="4869160"/>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2" name="Line 12"/>
          <p:cNvSpPr>
            <a:spLocks noChangeShapeType="1"/>
          </p:cNvSpPr>
          <p:nvPr/>
        </p:nvSpPr>
        <p:spPr bwMode="auto">
          <a:xfrm>
            <a:off x="3656856" y="4293096"/>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3" name="正方形/長方形 22"/>
          <p:cNvSpPr/>
          <p:nvPr/>
        </p:nvSpPr>
        <p:spPr>
          <a:xfrm>
            <a:off x="4448944" y="4653136"/>
            <a:ext cx="2646878" cy="461665"/>
          </a:xfrm>
          <a:prstGeom prst="rect">
            <a:avLst/>
          </a:prstGeom>
        </p:spPr>
        <p:txBody>
          <a:bodyPr wrap="none">
            <a:spAutoFit/>
          </a:bodyPr>
          <a:lstStyle/>
          <a:p>
            <a:pPr algn="ctr"/>
            <a:r>
              <a:rPr lang="ja-JP" altLang="en-US" sz="2400" b="1" dirty="0" smtClean="0">
                <a:solidFill>
                  <a:srgbClr val="FF0000"/>
                </a:solidFill>
                <a:latin typeface="うずらフォント" pitchFamily="1" charset="-128"/>
                <a:ea typeface="うずらフォント" pitchFamily="1" charset="-128"/>
              </a:rPr>
              <a:t>部活動の指導業務</a:t>
            </a:r>
            <a:endParaRPr lang="ja-JP" altLang="en-US" sz="2400" b="1" dirty="0">
              <a:solidFill>
                <a:srgbClr val="FF0000"/>
              </a:solidFill>
              <a:latin typeface="うずらフォント" pitchFamily="1" charset="-128"/>
              <a:ea typeface="うずらフォント" pitchFamily="1" charset="-128"/>
            </a:endParaRPr>
          </a:p>
        </p:txBody>
      </p:sp>
      <p:sp>
        <p:nvSpPr>
          <p:cNvPr id="24" name="Oval 56"/>
          <p:cNvSpPr>
            <a:spLocks noChangeArrowheads="1"/>
          </p:cNvSpPr>
          <p:nvPr/>
        </p:nvSpPr>
        <p:spPr bwMode="auto">
          <a:xfrm>
            <a:off x="5025008" y="350100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　修学旅行等における指導業務</a:t>
            </a:r>
            <a:endParaRPr lang="ja-JP" altLang="en-US" sz="2400" b="1" dirty="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bwMode="auto">
          <a:xfrm>
            <a:off x="1423988" y="692150"/>
            <a:ext cx="7016750" cy="1296690"/>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4000" b="1" i="0" u="none" strike="noStrike" kern="0" cap="none" spc="0" normalizeH="0" baseline="0" noProof="0" smtClean="0">
              <a:ln>
                <a:noFill/>
              </a:ln>
              <a:solidFill>
                <a:schemeClr val="tx1"/>
              </a:solidFill>
              <a:effectLst/>
              <a:uLnTx/>
              <a:uFillTx/>
              <a:latin typeface="うずらフォント" pitchFamily="1" charset="-128"/>
              <a:ea typeface="うずらフォント" pitchFamily="1"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smtClean="0">
                <a:ln>
                  <a:noFill/>
                </a:ln>
                <a:solidFill>
                  <a:schemeClr val="tx1"/>
                </a:solidFill>
                <a:effectLst/>
                <a:uLnTx/>
                <a:uFillTx/>
                <a:latin typeface="うずらフォント" pitchFamily="1" charset="-128"/>
                <a:ea typeface="うずらフォント" pitchFamily="1" charset="-128"/>
                <a:cs typeface="+mj-cs"/>
              </a:rPr>
              <a:t>②教員特殊業務手当</a:t>
            </a:r>
            <a:endParaRPr kumimoji="1" lang="en-US" altLang="ja-JP" sz="4000" b="1" i="0" u="none" strike="noStrike" kern="0" cap="none" spc="0" normalizeH="0" baseline="0" noProof="0" smtClean="0">
              <a:ln>
                <a:noFill/>
              </a:ln>
              <a:solidFill>
                <a:schemeClr val="tx1"/>
              </a:solidFill>
              <a:effectLst/>
              <a:uLnTx/>
              <a:uFillTx/>
              <a:latin typeface="うずらフォント" pitchFamily="1" charset="-128"/>
              <a:ea typeface="うずらフォント" pitchFamily="1"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smtClean="0">
                <a:ln>
                  <a:noFill/>
                </a:ln>
                <a:solidFill>
                  <a:schemeClr val="tx1"/>
                </a:solidFill>
                <a:effectLst/>
                <a:uLnTx/>
                <a:uFillTx/>
                <a:latin typeface="うずらフォント" pitchFamily="1" charset="-128"/>
                <a:ea typeface="うずらフォント" pitchFamily="1" charset="-128"/>
                <a:cs typeface="+mj-cs"/>
              </a:rPr>
              <a:t>　　</a:t>
            </a:r>
            <a:r>
              <a:rPr kumimoji="1" lang="ja-JP" altLang="en-US" sz="3600" b="1" i="0" u="sng" strike="noStrike" kern="0" cap="none" spc="0" normalizeH="0" baseline="0" noProof="0" smtClean="0">
                <a:ln>
                  <a:noFill/>
                </a:ln>
                <a:solidFill>
                  <a:schemeClr val="tx1"/>
                </a:solidFill>
                <a:effectLst/>
                <a:uLnTx/>
                <a:uFillTx/>
                <a:latin typeface="うずらフォント" pitchFamily="1" charset="-128"/>
                <a:ea typeface="うずらフォント" pitchFamily="1" charset="-128"/>
                <a:cs typeface="+mj-cs"/>
              </a:rPr>
              <a:t>部活動の指導業務</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704528" y="2348879"/>
            <a:ext cx="8496944" cy="3736407"/>
          </a:xfrm>
          <a:prstGeom prst="rect">
            <a:avLst/>
          </a:prstGeom>
        </p:spPr>
        <p:txBody>
          <a:bodyPr wrap="square">
            <a:spAutoFit/>
          </a:bodyPr>
          <a:lstStyle/>
          <a:p>
            <a:r>
              <a:rPr lang="ja-JP" altLang="en-US" sz="3200" b="1" dirty="0" smtClean="0">
                <a:latin typeface="うずらフォント" pitchFamily="1" charset="-128"/>
                <a:ea typeface="うずらフォント" pitchFamily="1" charset="-128"/>
              </a:rPr>
              <a:t>◎支給対象者</a:t>
            </a:r>
            <a:endParaRPr lang="en-US" altLang="ja-JP" sz="3200" b="1" dirty="0" smtClean="0">
              <a:latin typeface="うずらフォント" pitchFamily="1" charset="-128"/>
              <a:ea typeface="うずらフォント" pitchFamily="1" charset="-128"/>
            </a:endParaRPr>
          </a:p>
          <a:p>
            <a:pPr lvl="0" eaLnBrk="1" hangingPunct="1">
              <a:spcBef>
                <a:spcPct val="20000"/>
              </a:spcBef>
              <a:buClr>
                <a:srgbClr val="808080"/>
              </a:buClr>
              <a:buSzPct val="80000"/>
            </a:pPr>
            <a:r>
              <a:rPr lang="ja-JP" altLang="en-US" sz="3200" b="1" dirty="0" smtClean="0">
                <a:latin typeface="うずらフォント" pitchFamily="1" charset="-128"/>
                <a:ea typeface="うずらフォント" pitchFamily="1" charset="-128"/>
              </a:rPr>
              <a:t>　</a:t>
            </a:r>
            <a:r>
              <a:rPr lang="ja-JP" altLang="en-US" sz="3200" b="1" kern="0" dirty="0">
                <a:solidFill>
                  <a:srgbClr val="5F5F5F"/>
                </a:solidFill>
                <a:latin typeface="うずらフォント" pitchFamily="1" charset="-128"/>
                <a:ea typeface="うずらフォント" pitchFamily="1" charset="-128"/>
              </a:rPr>
              <a:t>主幹教諭、指導教諭、教諭、養護教諭</a:t>
            </a:r>
            <a:r>
              <a:rPr lang="ja-JP" altLang="en-US" sz="3200" b="1" kern="0" dirty="0" smtClean="0">
                <a:solidFill>
                  <a:srgbClr val="5F5F5F"/>
                </a:solidFill>
                <a:latin typeface="うずらフォント" pitchFamily="1" charset="-128"/>
                <a:ea typeface="うずらフォント" pitchFamily="1" charset="-128"/>
              </a:rPr>
              <a:t>、</a:t>
            </a:r>
            <a:endParaRPr lang="en-US" altLang="ja-JP" sz="3200" b="1" kern="0" dirty="0" smtClean="0">
              <a:solidFill>
                <a:srgbClr val="5F5F5F"/>
              </a:solidFill>
              <a:latin typeface="うずらフォント" pitchFamily="1" charset="-128"/>
              <a:ea typeface="うずらフォント" pitchFamily="1" charset="-128"/>
            </a:endParaRPr>
          </a:p>
          <a:p>
            <a:pPr lvl="0" eaLnBrk="1" hangingPunct="1">
              <a:spcBef>
                <a:spcPct val="20000"/>
              </a:spcBef>
              <a:buClr>
                <a:srgbClr val="808080"/>
              </a:buClr>
              <a:buSzPct val="80000"/>
            </a:pPr>
            <a:r>
              <a:rPr lang="ja-JP" altLang="en-US" sz="3200" b="1" kern="0" dirty="0">
                <a:solidFill>
                  <a:srgbClr val="5F5F5F"/>
                </a:solidFill>
                <a:latin typeface="うずらフォント" pitchFamily="1" charset="-128"/>
                <a:ea typeface="うずらフォント" pitchFamily="1" charset="-128"/>
              </a:rPr>
              <a:t>　</a:t>
            </a:r>
            <a:r>
              <a:rPr lang="ja-JP" altLang="en-US" sz="3200" b="1" kern="0" dirty="0" smtClean="0">
                <a:solidFill>
                  <a:srgbClr val="5F5F5F"/>
                </a:solidFill>
                <a:latin typeface="うずらフォント" pitchFamily="1" charset="-128"/>
                <a:ea typeface="うずらフォント" pitchFamily="1" charset="-128"/>
              </a:rPr>
              <a:t>栄養</a:t>
            </a:r>
            <a:r>
              <a:rPr lang="ja-JP" altLang="en-US" sz="3200" b="1" kern="0" dirty="0">
                <a:solidFill>
                  <a:srgbClr val="5F5F5F"/>
                </a:solidFill>
                <a:latin typeface="うずらフォント" pitchFamily="1" charset="-128"/>
                <a:ea typeface="うずらフォント" pitchFamily="1" charset="-128"/>
              </a:rPr>
              <a:t>教諭</a:t>
            </a:r>
            <a:r>
              <a:rPr lang="ja-JP" altLang="en-US" sz="3200" b="1" kern="0" dirty="0" smtClean="0">
                <a:solidFill>
                  <a:srgbClr val="5F5F5F"/>
                </a:solidFill>
                <a:latin typeface="うずらフォント" pitchFamily="1" charset="-128"/>
                <a:ea typeface="うずらフォント" pitchFamily="1" charset="-128"/>
              </a:rPr>
              <a:t>、助教諭</a:t>
            </a:r>
            <a:r>
              <a:rPr lang="ja-JP" altLang="en-US" sz="3200" b="1" kern="0" dirty="0">
                <a:solidFill>
                  <a:srgbClr val="5F5F5F"/>
                </a:solidFill>
                <a:latin typeface="うずらフォント" pitchFamily="1" charset="-128"/>
                <a:ea typeface="うずらフォント" pitchFamily="1" charset="-128"/>
              </a:rPr>
              <a:t>、講師</a:t>
            </a:r>
            <a:endParaRPr lang="en-US" altLang="ja-JP" sz="3200" b="1" kern="0" dirty="0">
              <a:solidFill>
                <a:srgbClr val="5F5F5F"/>
              </a:solidFill>
              <a:latin typeface="うずらフォント" pitchFamily="1" charset="-128"/>
              <a:ea typeface="うずらフォント" pitchFamily="1" charset="-128"/>
            </a:endParaRPr>
          </a:p>
          <a:p>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◎支給要件</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児童生徒に対する部活動の指導業務に週休　</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日若しくは休日等に２時間以上従事した時</a:t>
            </a:r>
            <a:endParaRPr lang="ja-JP" altLang="en-US" sz="3200" dirty="0"/>
          </a:p>
        </p:txBody>
      </p:sp>
      <p:cxnSp>
        <p:nvCxnSpPr>
          <p:cNvPr id="8" name="直線コネクタ 7"/>
          <p:cNvCxnSpPr/>
          <p:nvPr/>
        </p:nvCxnSpPr>
        <p:spPr bwMode="auto">
          <a:xfrm>
            <a:off x="4406776" y="5517232"/>
            <a:ext cx="1296144" cy="0"/>
          </a:xfrm>
          <a:prstGeom prst="line">
            <a:avLst/>
          </a:prstGeom>
          <a:solidFill>
            <a:schemeClr val="accent1"/>
          </a:solidFill>
          <a:ln w="254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円形吹き出し 8"/>
          <p:cNvSpPr/>
          <p:nvPr/>
        </p:nvSpPr>
        <p:spPr bwMode="auto">
          <a:xfrm>
            <a:off x="5313040" y="4009753"/>
            <a:ext cx="2808312" cy="936104"/>
          </a:xfrm>
          <a:prstGeom prst="wedgeEllipseCallout">
            <a:avLst>
              <a:gd name="adj1" fmla="val -55205"/>
              <a:gd name="adj2" fmla="val 54927"/>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学校の管理下において</a:t>
            </a:r>
            <a:endPar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noGrp="1"/>
          </p:cNvSpPr>
          <p:nvPr>
            <p:ph type="ctrTitle" sz="quarter"/>
          </p:nvPr>
        </p:nvSpPr>
        <p:spPr bwMode="auto">
          <a:xfrm>
            <a:off x="1496616" y="620688"/>
            <a:ext cx="7016750" cy="1296144"/>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eaLnBrk="1" hangingPunct="1"/>
            <a:endParaRPr lang="en-US" altLang="ja-JP" sz="4000" b="1" dirty="0" smtClean="0">
              <a:latin typeface="うずらフォント" pitchFamily="1" charset="-128"/>
              <a:ea typeface="うずらフォント" pitchFamily="1" charset="-128"/>
            </a:endParaRPr>
          </a:p>
          <a:p>
            <a:pPr algn="l" eaLnBrk="1" hangingPunct="1"/>
            <a:r>
              <a:rPr lang="ja-JP" altLang="en-US" sz="4000" b="1" dirty="0" smtClean="0">
                <a:latin typeface="うずらフォント" pitchFamily="1" charset="-128"/>
                <a:ea typeface="うずらフォント" pitchFamily="1" charset="-128"/>
              </a:rPr>
              <a:t>②教員特殊業務手当</a:t>
            </a:r>
            <a:endParaRPr lang="en-US" altLang="ja-JP" sz="4000" b="1" dirty="0" smtClean="0">
              <a:latin typeface="うずらフォント" pitchFamily="1" charset="-128"/>
              <a:ea typeface="うずらフォント" pitchFamily="1" charset="-128"/>
            </a:endParaRPr>
          </a:p>
          <a:p>
            <a:pPr eaLnBrk="1" hangingPunct="1"/>
            <a:r>
              <a:rPr lang="ja-JP" altLang="en-US" sz="3200" b="1" dirty="0" smtClean="0">
                <a:latin typeface="うずらフォント" pitchFamily="1" charset="-128"/>
                <a:ea typeface="うずらフォント" pitchFamily="1" charset="-128"/>
              </a:rPr>
              <a:t>　　</a:t>
            </a:r>
            <a:r>
              <a:rPr lang="ja-JP" altLang="en-US" b="1" u="sng" dirty="0" smtClean="0">
                <a:latin typeface="うずらフォント" pitchFamily="1" charset="-128"/>
                <a:ea typeface="うずらフォント" pitchFamily="1" charset="-128"/>
              </a:rPr>
              <a:t>部活動の指導業務</a:t>
            </a:r>
          </a:p>
          <a:p>
            <a:pPr lvl="0" algn="ctr" eaLnBrk="1" hangingPunct="1"/>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920552" y="2204864"/>
            <a:ext cx="8352928" cy="4031873"/>
          </a:xfrm>
          <a:prstGeom prst="rect">
            <a:avLst/>
          </a:prstGeom>
        </p:spPr>
        <p:txBody>
          <a:bodyPr wrap="square">
            <a:spAutoFit/>
          </a:bodyPr>
          <a:lstStyle/>
          <a:p>
            <a:r>
              <a:rPr lang="ja-JP" altLang="en-US" sz="3200" b="1" dirty="0" smtClean="0">
                <a:latin typeface="うずらフォント" pitchFamily="1" charset="-128"/>
                <a:ea typeface="うずらフォント" pitchFamily="1" charset="-128"/>
              </a:rPr>
              <a:t>◎支給額</a:t>
            </a:r>
            <a:r>
              <a:rPr lang="en-US" altLang="ja-JP" sz="3200" b="1" dirty="0" smtClean="0">
                <a:latin typeface="うずらフォント" pitchFamily="1" charset="-128"/>
                <a:ea typeface="うずらフォント" pitchFamily="1" charset="-128"/>
              </a:rPr>
              <a:t>(</a:t>
            </a:r>
            <a:r>
              <a:rPr lang="ja-JP" altLang="en-US" sz="3200" b="1" dirty="0" smtClean="0">
                <a:latin typeface="うずらフォント" pitchFamily="1" charset="-128"/>
                <a:ea typeface="うずらフォント" pitchFamily="1" charset="-128"/>
              </a:rPr>
              <a:t>一日あたり）</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４時間以上・・・３，６００円</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３時間以上４時間未満・・２，７００円</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２時間以上３時間未満・・１，８００円</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◎支給手続き　　　　　　　　　</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教員特殊業務整理簿により</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月例報告で日数を報告する</a:t>
            </a:r>
            <a:endParaRPr lang="ja-JP" altLang="en-US" sz="3200" dirty="0" smtClean="0"/>
          </a:p>
        </p:txBody>
      </p:sp>
      <p:pic>
        <p:nvPicPr>
          <p:cNvPr id="8" name="図 7" descr="soft_tennis.png"/>
          <p:cNvPicPr>
            <a:picLocks noChangeAspect="1"/>
          </p:cNvPicPr>
          <p:nvPr/>
        </p:nvPicPr>
        <p:blipFill>
          <a:blip r:embed="rId3" cstate="print"/>
          <a:stretch>
            <a:fillRect/>
          </a:stretch>
        </p:blipFill>
        <p:spPr>
          <a:xfrm>
            <a:off x="6969224" y="4629111"/>
            <a:ext cx="1800200" cy="1800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352600" y="764704"/>
            <a:ext cx="7016750" cy="1143000"/>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問題④</a:t>
            </a:r>
            <a:r>
              <a:rPr lang="en-US" altLang="ja-JP" b="1" dirty="0" smtClean="0">
                <a:solidFill>
                  <a:srgbClr val="008000"/>
                </a:solidFill>
              </a:rPr>
              <a:t>】</a:t>
            </a:r>
            <a:endParaRPr kumimoji="1" lang="ja-JP" altLang="en-US" dirty="0"/>
          </a:p>
        </p:txBody>
      </p:sp>
      <p:sp>
        <p:nvSpPr>
          <p:cNvPr id="5" name="サブタイトル 4"/>
          <p:cNvSpPr>
            <a:spLocks noGrp="1"/>
          </p:cNvSpPr>
          <p:nvPr>
            <p:ph type="subTitle" sz="quarter" idx="1"/>
          </p:nvPr>
        </p:nvSpPr>
        <p:spPr>
          <a:xfrm>
            <a:off x="920552" y="2060848"/>
            <a:ext cx="8280920" cy="3577952"/>
          </a:xfrm>
        </p:spPr>
        <p:txBody>
          <a:bodyPr/>
          <a:lstStyle/>
          <a:p>
            <a:pPr algn="l"/>
            <a:r>
              <a:rPr lang="ja-JP" altLang="en-US" sz="4400" b="1" dirty="0" smtClean="0">
                <a:latin typeface="うずらフォント" pitchFamily="1" charset="-128"/>
                <a:ea typeface="うずらフォント" pitchFamily="1" charset="-128"/>
              </a:rPr>
              <a:t>部活動指導業務の従事時間に該当するのはどれでしょう？</a:t>
            </a:r>
            <a:endParaRPr lang="en-US" altLang="ja-JP" sz="4400" b="1" dirty="0" smtClean="0">
              <a:latin typeface="うずらフォント" pitchFamily="1" charset="-128"/>
              <a:ea typeface="うずらフォント" pitchFamily="1" charset="-128"/>
            </a:endParaRPr>
          </a:p>
          <a:p>
            <a:pPr algn="l"/>
            <a:r>
              <a:rPr lang="ja-JP" altLang="en-US" sz="4400" b="1" dirty="0" smtClean="0">
                <a:latin typeface="うずらフォント" pitchFamily="1" charset="-128"/>
                <a:ea typeface="うずらフォント" pitchFamily="1" charset="-128"/>
              </a:rPr>
              <a:t>  ア）出勤時間～生徒解散</a:t>
            </a:r>
            <a:endParaRPr lang="en-US" altLang="ja-JP" sz="4400" b="1" dirty="0" smtClean="0">
              <a:latin typeface="うずらフォント" pitchFamily="1" charset="-128"/>
              <a:ea typeface="うずらフォント" pitchFamily="1" charset="-128"/>
            </a:endParaRPr>
          </a:p>
          <a:p>
            <a:pPr algn="l"/>
            <a:r>
              <a:rPr lang="ja-JP" altLang="en-US" sz="4400" b="1" dirty="0" smtClean="0">
                <a:latin typeface="うずらフォント" pitchFamily="1" charset="-128"/>
                <a:ea typeface="うずらフォント" pitchFamily="1" charset="-128"/>
              </a:rPr>
              <a:t>  イ）生徒集合～生徒解散</a:t>
            </a:r>
            <a:endParaRPr lang="en-US" altLang="ja-JP" sz="4400" b="1" dirty="0" smtClean="0">
              <a:latin typeface="うずらフォント" pitchFamily="1" charset="-128"/>
              <a:ea typeface="うずらフォント" pitchFamily="1" charset="-128"/>
            </a:endParaRPr>
          </a:p>
          <a:p>
            <a:pPr algn="l"/>
            <a:r>
              <a:rPr lang="ja-JP" altLang="en-US" sz="4400" b="1" dirty="0" smtClean="0">
                <a:latin typeface="うずらフォント" pitchFamily="1" charset="-128"/>
                <a:ea typeface="うずらフォント" pitchFamily="1" charset="-128"/>
              </a:rPr>
              <a:t>  ウ）出勤時間～退勤時間</a:t>
            </a:r>
          </a:p>
          <a:p>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424608" y="1124744"/>
            <a:ext cx="7016750" cy="1143000"/>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答え</a:t>
            </a:r>
            <a:r>
              <a:rPr lang="en-US" altLang="ja-JP" b="1" dirty="0" smtClean="0">
                <a:solidFill>
                  <a:srgbClr val="008000"/>
                </a:solidFill>
              </a:rPr>
              <a:t>】</a:t>
            </a:r>
            <a:endParaRPr kumimoji="1" lang="ja-JP" altLang="en-US" dirty="0"/>
          </a:p>
        </p:txBody>
      </p:sp>
      <p:sp>
        <p:nvSpPr>
          <p:cNvPr id="5" name="サブタイトル 4"/>
          <p:cNvSpPr>
            <a:spLocks noGrp="1"/>
          </p:cNvSpPr>
          <p:nvPr>
            <p:ph type="subTitle" sz="quarter" idx="1"/>
          </p:nvPr>
        </p:nvSpPr>
        <p:spPr>
          <a:xfrm>
            <a:off x="1352600" y="2492896"/>
            <a:ext cx="7478663" cy="3145904"/>
          </a:xfrm>
        </p:spPr>
        <p:txBody>
          <a:bodyPr/>
          <a:lstStyle/>
          <a:p>
            <a:r>
              <a:rPr lang="ja-JP" altLang="en-US" sz="4800" b="1" dirty="0" smtClean="0">
                <a:latin typeface="うずらフォント" pitchFamily="1" charset="-128"/>
                <a:ea typeface="うずらフォント" pitchFamily="1" charset="-128"/>
              </a:rPr>
              <a:t>イ）生徒集合～生徒解散</a:t>
            </a:r>
            <a:endParaRPr lang="en-US" altLang="ja-JP" sz="4800" b="1" dirty="0" smtClean="0">
              <a:latin typeface="うずらフォント" pitchFamily="1" charset="-128"/>
              <a:ea typeface="うずらフォント" pitchFamily="1" charset="-128"/>
            </a:endParaRPr>
          </a:p>
          <a:p>
            <a:endParaRPr kumimoji="1" lang="ja-JP" altLang="en-US" dirty="0"/>
          </a:p>
        </p:txBody>
      </p:sp>
      <p:pic>
        <p:nvPicPr>
          <p:cNvPr id="6" name="図 5" descr="school_hakusen_hiki.png"/>
          <p:cNvPicPr>
            <a:picLocks noChangeAspect="1"/>
          </p:cNvPicPr>
          <p:nvPr/>
        </p:nvPicPr>
        <p:blipFill>
          <a:blip r:embed="rId3" cstate="print"/>
          <a:stretch>
            <a:fillRect/>
          </a:stretch>
        </p:blipFill>
        <p:spPr>
          <a:xfrm>
            <a:off x="4592960" y="3775348"/>
            <a:ext cx="2232248" cy="223224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352600" y="764704"/>
            <a:ext cx="7016750" cy="1143000"/>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問題⑤</a:t>
            </a:r>
            <a:r>
              <a:rPr lang="en-US" altLang="ja-JP" b="1" dirty="0" smtClean="0">
                <a:solidFill>
                  <a:srgbClr val="008000"/>
                </a:solidFill>
              </a:rPr>
              <a:t>】</a:t>
            </a:r>
            <a:endParaRPr kumimoji="1" lang="ja-JP" altLang="en-US" dirty="0"/>
          </a:p>
        </p:txBody>
      </p:sp>
      <p:sp>
        <p:nvSpPr>
          <p:cNvPr id="6" name="正方形/長方形 5"/>
          <p:cNvSpPr/>
          <p:nvPr/>
        </p:nvSpPr>
        <p:spPr>
          <a:xfrm>
            <a:off x="848544" y="1772816"/>
            <a:ext cx="8280920" cy="5139869"/>
          </a:xfrm>
          <a:prstGeom prst="rect">
            <a:avLst/>
          </a:prstGeom>
        </p:spPr>
        <p:txBody>
          <a:bodyPr wrap="square">
            <a:spAutoFit/>
          </a:bodyPr>
          <a:lstStyle/>
          <a:p>
            <a:r>
              <a:rPr lang="ja-JP" altLang="en-US" sz="4800" b="1" dirty="0" smtClean="0">
                <a:latin typeface="うずらフォント" pitchFamily="1" charset="-128"/>
                <a:ea typeface="うずらフォント" pitchFamily="1" charset="-128"/>
              </a:rPr>
              <a:t>中体連主催の大会に生徒を引率しましたが、初戦で敗れました。手当はいくらになりますか？　</a:t>
            </a:r>
            <a:endParaRPr lang="en-US" altLang="ja-JP" sz="4800" b="1" dirty="0" smtClean="0">
              <a:latin typeface="うずらフォント" pitchFamily="1" charset="-128"/>
              <a:ea typeface="うずらフォント" pitchFamily="1" charset="-128"/>
            </a:endParaRPr>
          </a:p>
          <a:p>
            <a:r>
              <a:rPr lang="en-US" altLang="ja-JP" sz="4800" b="1" dirty="0" smtClean="0">
                <a:latin typeface="うずらフォント" pitchFamily="1" charset="-128"/>
                <a:ea typeface="うずらフォント" pitchFamily="1" charset="-128"/>
              </a:rPr>
              <a:t>      </a:t>
            </a:r>
            <a:r>
              <a:rPr lang="ja-JP" altLang="en-US" sz="4800" b="1" dirty="0" smtClean="0">
                <a:latin typeface="うずらフォント" pitchFamily="1" charset="-128"/>
                <a:ea typeface="うずらフォント" pitchFamily="1" charset="-128"/>
              </a:rPr>
              <a:t> </a:t>
            </a:r>
            <a:r>
              <a:rPr lang="en-US" altLang="ja-JP" sz="4800" b="1" dirty="0" smtClean="0">
                <a:latin typeface="うずらフォント" pitchFamily="1" charset="-128"/>
                <a:ea typeface="うずらフォント" pitchFamily="1" charset="-128"/>
              </a:rPr>
              <a:t> </a:t>
            </a:r>
            <a:r>
              <a:rPr lang="ja-JP" altLang="en-US" sz="4000" b="1" dirty="0" smtClean="0">
                <a:latin typeface="うずらフォント" pitchFamily="1" charset="-128"/>
                <a:ea typeface="うずらフォント" pitchFamily="1" charset="-128"/>
              </a:rPr>
              <a:t>学校出発　　７：３０</a:t>
            </a:r>
            <a:endParaRPr lang="en-US" altLang="ja-JP" sz="4000" b="1" dirty="0" smtClean="0">
              <a:latin typeface="うずらフォント" pitchFamily="1" charset="-128"/>
              <a:ea typeface="うずらフォント" pitchFamily="1" charset="-128"/>
            </a:endParaRPr>
          </a:p>
          <a:p>
            <a:r>
              <a:rPr lang="ja-JP" altLang="en-US" sz="4000" b="1" dirty="0" smtClean="0">
                <a:latin typeface="うずらフォント" pitchFamily="1" charset="-128"/>
                <a:ea typeface="うずらフォント" pitchFamily="1" charset="-128"/>
              </a:rPr>
              <a:t>　　　　　学校解散　１３：００</a:t>
            </a:r>
          </a:p>
          <a:p>
            <a:endParaRPr lang="en-US" altLang="ja-JP" sz="4800" b="1" dirty="0" smtClean="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424608" y="692696"/>
            <a:ext cx="7016750" cy="1244352"/>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答え</a:t>
            </a:r>
            <a:r>
              <a:rPr lang="en-US" altLang="ja-JP" b="1" dirty="0" smtClean="0">
                <a:solidFill>
                  <a:srgbClr val="008000"/>
                </a:solidFill>
              </a:rPr>
              <a:t>】</a:t>
            </a:r>
            <a:endParaRPr kumimoji="1" lang="ja-JP" altLang="en-US" dirty="0"/>
          </a:p>
        </p:txBody>
      </p:sp>
      <p:sp>
        <p:nvSpPr>
          <p:cNvPr id="5" name="サブタイトル 4"/>
          <p:cNvSpPr>
            <a:spLocks noGrp="1"/>
          </p:cNvSpPr>
          <p:nvPr>
            <p:ph type="subTitle" sz="quarter" idx="1"/>
          </p:nvPr>
        </p:nvSpPr>
        <p:spPr>
          <a:xfrm>
            <a:off x="1064568" y="1844824"/>
            <a:ext cx="8280920" cy="3793976"/>
          </a:xfrm>
        </p:spPr>
        <p:txBody>
          <a:bodyPr/>
          <a:lstStyle/>
          <a:p>
            <a:pPr algn="l"/>
            <a:r>
              <a:rPr lang="ja-JP" altLang="en-US" sz="4400" b="1" dirty="0" smtClean="0">
                <a:latin typeface="うずらフォント" pitchFamily="1" charset="-128"/>
                <a:ea typeface="うずらフォント" pitchFamily="1" charset="-128"/>
              </a:rPr>
              <a:t>部活動指導業務　として</a:t>
            </a:r>
            <a:endParaRPr lang="en-US" altLang="ja-JP" sz="4400" b="1" dirty="0" smtClean="0">
              <a:latin typeface="うずらフォント" pitchFamily="1" charset="-128"/>
              <a:ea typeface="うずらフォント" pitchFamily="1" charset="-128"/>
            </a:endParaRPr>
          </a:p>
          <a:p>
            <a:pPr algn="l"/>
            <a:r>
              <a:rPr lang="ja-JP" altLang="en-US" sz="4400" b="1" dirty="0" smtClean="0">
                <a:latin typeface="うずらフォント" pitchFamily="1" charset="-128"/>
                <a:ea typeface="うずらフォント" pitchFamily="1" charset="-128"/>
              </a:rPr>
              <a:t>　　３，６００円支給される</a:t>
            </a:r>
            <a:endParaRPr lang="en-US" altLang="ja-JP" sz="4400" b="1" dirty="0" smtClean="0">
              <a:latin typeface="うずらフォント" pitchFamily="1" charset="-128"/>
              <a:ea typeface="うずらフォント" pitchFamily="1" charset="-128"/>
            </a:endParaRPr>
          </a:p>
          <a:p>
            <a:pPr algn="l"/>
            <a:r>
              <a:rPr lang="ja-JP" altLang="en-US" sz="4400" b="1" dirty="0" smtClean="0">
                <a:latin typeface="うずらフォント" pitchFamily="1" charset="-128"/>
                <a:ea typeface="うずらフォント" pitchFamily="1" charset="-128"/>
              </a:rPr>
              <a:t>（</a:t>
            </a:r>
            <a:r>
              <a:rPr lang="ja-JP" altLang="en-US" sz="4000" b="1" dirty="0" smtClean="0">
                <a:solidFill>
                  <a:srgbClr val="FF3399"/>
                </a:solidFill>
                <a:latin typeface="うずらフォント" pitchFamily="1" charset="-128"/>
                <a:ea typeface="うずらフォント" pitchFamily="1" charset="-128"/>
              </a:rPr>
              <a:t>時間要件</a:t>
            </a:r>
            <a:r>
              <a:rPr lang="ja-JP" altLang="en-US" sz="4000" b="1" dirty="0" smtClean="0">
                <a:latin typeface="うずらフォント" pitchFamily="1" charset="-128"/>
                <a:ea typeface="うずらフォント" pitchFamily="1" charset="-128"/>
              </a:rPr>
              <a:t>を満たしていない</a:t>
            </a:r>
            <a:endParaRPr lang="en-US" altLang="ja-JP" sz="4000" b="1" dirty="0" smtClean="0">
              <a:latin typeface="うずらフォント" pitchFamily="1" charset="-128"/>
              <a:ea typeface="うずらフォント" pitchFamily="1" charset="-128"/>
            </a:endParaRPr>
          </a:p>
          <a:p>
            <a:pPr algn="l"/>
            <a:r>
              <a:rPr lang="ja-JP" altLang="en-US" sz="4000" b="1" dirty="0" smtClean="0">
                <a:latin typeface="うずらフォント" pitchFamily="1" charset="-128"/>
                <a:ea typeface="うずらフォント" pitchFamily="1" charset="-128"/>
              </a:rPr>
              <a:t> ため、部活動指導</a:t>
            </a:r>
            <a:endParaRPr lang="en-US" altLang="ja-JP" sz="4000" b="1" dirty="0" smtClean="0">
              <a:latin typeface="うずらフォント" pitchFamily="1" charset="-128"/>
              <a:ea typeface="うずらフォント" pitchFamily="1" charset="-128"/>
            </a:endParaRPr>
          </a:p>
          <a:p>
            <a:pPr algn="l"/>
            <a:r>
              <a:rPr lang="ja-JP" altLang="en-US" sz="4000" b="1" dirty="0" smtClean="0">
                <a:latin typeface="うずらフォント" pitchFamily="1" charset="-128"/>
                <a:ea typeface="うずらフォント" pitchFamily="1" charset="-128"/>
              </a:rPr>
              <a:t> 業務扱いとなる）</a:t>
            </a:r>
            <a:endParaRPr lang="en-US" altLang="ja-JP" sz="4000" b="1" dirty="0" smtClean="0">
              <a:latin typeface="うずらフォント" pitchFamily="1" charset="-128"/>
              <a:ea typeface="うずらフォント" pitchFamily="1" charset="-128"/>
            </a:endParaRPr>
          </a:p>
        </p:txBody>
      </p:sp>
      <p:pic>
        <p:nvPicPr>
          <p:cNvPr id="6" name="図 5" descr="kendou_woman.png"/>
          <p:cNvPicPr>
            <a:picLocks noChangeAspect="1"/>
          </p:cNvPicPr>
          <p:nvPr/>
        </p:nvPicPr>
        <p:blipFill>
          <a:blip r:embed="rId3" cstate="print"/>
          <a:stretch>
            <a:fillRect/>
          </a:stretch>
        </p:blipFill>
        <p:spPr>
          <a:xfrm>
            <a:off x="6681192" y="4207396"/>
            <a:ext cx="1872208" cy="187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352600" y="764704"/>
            <a:ext cx="7016750" cy="1143000"/>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問題⑥</a:t>
            </a:r>
            <a:r>
              <a:rPr lang="en-US" altLang="ja-JP" b="1" dirty="0" smtClean="0">
                <a:solidFill>
                  <a:srgbClr val="008000"/>
                </a:solidFill>
              </a:rPr>
              <a:t>】</a:t>
            </a:r>
            <a:endParaRPr kumimoji="1" lang="ja-JP" altLang="en-US" dirty="0"/>
          </a:p>
        </p:txBody>
      </p:sp>
      <p:sp>
        <p:nvSpPr>
          <p:cNvPr id="5" name="サブタイトル 4"/>
          <p:cNvSpPr>
            <a:spLocks noGrp="1"/>
          </p:cNvSpPr>
          <p:nvPr>
            <p:ph type="subTitle" sz="quarter" idx="1"/>
          </p:nvPr>
        </p:nvSpPr>
        <p:spPr>
          <a:xfrm>
            <a:off x="992560" y="2060848"/>
            <a:ext cx="8208912" cy="3577952"/>
          </a:xfrm>
        </p:spPr>
        <p:txBody>
          <a:bodyPr/>
          <a:lstStyle/>
          <a:p>
            <a:pPr algn="l"/>
            <a:r>
              <a:rPr lang="ja-JP" altLang="en-US" sz="4400" b="1" dirty="0" smtClean="0">
                <a:latin typeface="うずらフォント" pitchFamily="1" charset="-128"/>
                <a:ea typeface="うずらフォント" pitchFamily="1" charset="-128"/>
              </a:rPr>
              <a:t>中学校総合体育大会に、生徒引率教員とは別に「審判員」として参加しました。手当は、支給されるでしょうか？</a:t>
            </a:r>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ctrTitle" sz="quarter"/>
          </p:nvPr>
        </p:nvSpPr>
        <p:spPr bwMode="auto">
          <a:xfrm>
            <a:off x="992560" y="836712"/>
            <a:ext cx="7848872" cy="1143000"/>
          </a:xfrm>
          <a:prstGeom prst="rect">
            <a:avLst/>
          </a:prstGeom>
          <a:solidFill>
            <a:srgbClr val="FFFF99"/>
          </a:solidFill>
          <a:ln w="38100" cmpd="thinThick" algn="ctr">
            <a:solidFill>
              <a:srgbClr val="006600"/>
            </a:solidFill>
            <a:prstDash val="solid"/>
            <a:round/>
            <a:headEnd/>
            <a:tailEnd/>
          </a:ln>
        </p:spPr>
        <p:txBody>
          <a:bodyPr wrap="none" anchor="ctr"/>
          <a:lstStyle/>
          <a:p>
            <a:r>
              <a:rPr lang="ja-JP" altLang="en-US" sz="4000" b="1" dirty="0" smtClean="0">
                <a:solidFill>
                  <a:srgbClr val="006600"/>
                </a:solidFill>
                <a:latin typeface="うずらフォント" pitchFamily="1" charset="-128"/>
                <a:ea typeface="うずらフォント" pitchFamily="1" charset="-128"/>
              </a:rPr>
              <a:t>公立学校職員の給与に関する条例</a:t>
            </a:r>
            <a:endParaRPr lang="ja-JP" altLang="en-US" sz="4000" b="1" dirty="0">
              <a:solidFill>
                <a:srgbClr val="006600"/>
              </a:solidFill>
              <a:latin typeface="うずらフォント" pitchFamily="1" charset="-128"/>
              <a:ea typeface="うずらフォント" pitchFamily="1" charset="-128"/>
            </a:endParaRPr>
          </a:p>
        </p:txBody>
      </p:sp>
      <p:sp>
        <p:nvSpPr>
          <p:cNvPr id="7" name="サブタイトル 4"/>
          <p:cNvSpPr txBox="1">
            <a:spLocks/>
          </p:cNvSpPr>
          <p:nvPr/>
        </p:nvSpPr>
        <p:spPr bwMode="auto">
          <a:xfrm>
            <a:off x="704528" y="2564904"/>
            <a:ext cx="849694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bg2"/>
              </a:buClr>
              <a:buSzPct val="80000"/>
              <a:buFontTx/>
              <a:buNone/>
              <a:tabLst/>
              <a:defRPr/>
            </a:pPr>
            <a:r>
              <a:rPr kumimoji="1" lang="ja-JP" altLang="en-US" sz="3200" b="1" i="0" u="sng"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rPr>
              <a:t>第</a:t>
            </a:r>
            <a:r>
              <a:rPr kumimoji="1" lang="en-US" altLang="ja-JP" sz="3200" b="1" i="0" u="sng"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rPr>
              <a:t>16</a:t>
            </a:r>
            <a:r>
              <a:rPr kumimoji="1" lang="ja-JP" altLang="en-US" sz="3200" b="1" i="0" u="sng"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rPr>
              <a:t>条</a:t>
            </a:r>
            <a:r>
              <a:rPr kumimoji="1" lang="ja-JP" altLang="en-US" sz="32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rPr>
              <a:t>　</a:t>
            </a:r>
            <a:endParaRPr kumimoji="1" lang="en-US" altLang="ja-JP" sz="32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endParaRPr>
          </a:p>
          <a:p>
            <a:pPr marL="0" marR="0" lvl="0" indent="0" algn="l" defTabSz="914400" rtl="0" eaLnBrk="1" fontAlgn="base" latinLnBrk="0" hangingPunct="1">
              <a:lnSpc>
                <a:spcPct val="100000"/>
              </a:lnSpc>
              <a:spcBef>
                <a:spcPct val="20000"/>
              </a:spcBef>
              <a:spcAft>
                <a:spcPct val="0"/>
              </a:spcAft>
              <a:buClr>
                <a:schemeClr val="bg2"/>
              </a:buClr>
              <a:buSzPct val="80000"/>
              <a:buFontTx/>
              <a:buNone/>
              <a:tabLst/>
              <a:defRPr/>
            </a:pPr>
            <a:r>
              <a:rPr kumimoji="1" lang="ja-JP" altLang="en-US" sz="32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rPr>
              <a:t>著しく困難な勤務その他の特殊な勤務で、給与上特別の考慮を必要とし、かつ、その特殊性を給料で考慮することが適当でないと認められるものに従事する職員には、その勤務の特殊性に応じて特殊勤務手当を支給する。</a:t>
            </a:r>
          </a:p>
          <a:p>
            <a:pPr marL="0" marR="0" lvl="0" indent="0" algn="ctr" defTabSz="914400" rtl="0" eaLnBrk="1" fontAlgn="base" latinLnBrk="0" hangingPunct="1">
              <a:lnSpc>
                <a:spcPct val="100000"/>
              </a:lnSpc>
              <a:spcBef>
                <a:spcPct val="20000"/>
              </a:spcBef>
              <a:spcAft>
                <a:spcPct val="0"/>
              </a:spcAft>
              <a:buClr>
                <a:schemeClr val="bg2"/>
              </a:buClr>
              <a:buSzPct val="80000"/>
              <a:buFontTx/>
              <a:buNone/>
              <a:tabLst/>
              <a:defRPr/>
            </a:pPr>
            <a:endParaRPr kumimoji="1" lang="ja-JP" altLang="en-US" sz="3200" b="0" i="0" u="none" strike="noStrike" kern="0" cap="none" spc="0" normalizeH="0" baseline="0" noProof="0" dirty="0">
              <a:ln>
                <a:noFill/>
              </a:ln>
              <a:solidFill>
                <a:schemeClr val="tx1"/>
              </a:solidFill>
              <a:effectLst/>
              <a:uLnTx/>
              <a:uFillTx/>
              <a:latin typeface="+mn-lt"/>
              <a:ea typeface="+mn-ea"/>
              <a:cs typeface="+mn-cs"/>
            </a:endParaRPr>
          </a:p>
        </p:txBody>
      </p:sp>
      <p:cxnSp>
        <p:nvCxnSpPr>
          <p:cNvPr id="8" name="直線コネクタ 7"/>
          <p:cNvCxnSpPr/>
          <p:nvPr/>
        </p:nvCxnSpPr>
        <p:spPr bwMode="auto">
          <a:xfrm>
            <a:off x="776536" y="5661248"/>
            <a:ext cx="7632848" cy="0"/>
          </a:xfrm>
          <a:prstGeom prst="line">
            <a:avLst/>
          </a:prstGeom>
          <a:solidFill>
            <a:schemeClr val="accent1"/>
          </a:solidFill>
          <a:ln w="254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496616" y="620688"/>
            <a:ext cx="7016750" cy="1143000"/>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答え</a:t>
            </a:r>
            <a:r>
              <a:rPr lang="en-US" altLang="ja-JP" b="1" dirty="0" smtClean="0">
                <a:solidFill>
                  <a:srgbClr val="008000"/>
                </a:solidFill>
              </a:rPr>
              <a:t>】</a:t>
            </a:r>
            <a:endParaRPr kumimoji="1" lang="ja-JP" altLang="en-US" dirty="0"/>
          </a:p>
        </p:txBody>
      </p:sp>
      <p:sp>
        <p:nvSpPr>
          <p:cNvPr id="5" name="サブタイトル 4"/>
          <p:cNvSpPr>
            <a:spLocks noGrp="1"/>
          </p:cNvSpPr>
          <p:nvPr>
            <p:ph type="subTitle" sz="quarter" idx="1"/>
          </p:nvPr>
        </p:nvSpPr>
        <p:spPr>
          <a:xfrm>
            <a:off x="920552" y="2060848"/>
            <a:ext cx="7910711" cy="3577952"/>
          </a:xfrm>
        </p:spPr>
        <p:txBody>
          <a:bodyPr/>
          <a:lstStyle/>
          <a:p>
            <a:pPr algn="l"/>
            <a:r>
              <a:rPr lang="ja-JP" altLang="en-US" sz="4800" b="1" dirty="0" smtClean="0">
                <a:latin typeface="うずらフォント" pitchFamily="1" charset="-128"/>
                <a:ea typeface="うずらフォント" pitchFamily="1" charset="-128"/>
              </a:rPr>
              <a:t>されません</a:t>
            </a:r>
            <a:endParaRPr lang="en-US" altLang="ja-JP" sz="4800" b="1" dirty="0" smtClean="0">
              <a:latin typeface="うずらフォント" pitchFamily="1" charset="-128"/>
              <a:ea typeface="うずらフォント" pitchFamily="1" charset="-128"/>
            </a:endParaRPr>
          </a:p>
          <a:p>
            <a:pPr algn="l"/>
            <a:endParaRPr lang="en-US" altLang="ja-JP" sz="3600" b="1" dirty="0" smtClean="0">
              <a:latin typeface="うずらフォント" pitchFamily="1" charset="-128"/>
              <a:ea typeface="うずらフォント" pitchFamily="1" charset="-128"/>
            </a:endParaRPr>
          </a:p>
          <a:p>
            <a:pPr algn="l"/>
            <a:r>
              <a:rPr lang="ja-JP" altLang="en-US" sz="4400" b="1" dirty="0" smtClean="0">
                <a:latin typeface="うずらフォント" pitchFamily="1" charset="-128"/>
                <a:ea typeface="うずらフォント" pitchFamily="1" charset="-128"/>
              </a:rPr>
              <a:t>（生徒を引率して行う</a:t>
            </a:r>
            <a:r>
              <a:rPr lang="ja-JP" altLang="en-US" sz="4400" b="1" dirty="0" smtClean="0">
                <a:solidFill>
                  <a:srgbClr val="FF3399"/>
                </a:solidFill>
                <a:latin typeface="うずらフォント" pitchFamily="1" charset="-128"/>
                <a:ea typeface="うずらフォント" pitchFamily="1" charset="-128"/>
              </a:rPr>
              <a:t>指導業務</a:t>
            </a:r>
            <a:r>
              <a:rPr lang="ja-JP" altLang="en-US" sz="4400" b="1" dirty="0" smtClean="0">
                <a:latin typeface="うずらフォント" pitchFamily="1" charset="-128"/>
                <a:ea typeface="うずらフォント" pitchFamily="1" charset="-128"/>
              </a:rPr>
              <a:t>に対して支給される）</a:t>
            </a:r>
            <a:endParaRPr lang="ja-JP" altLang="en-US" sz="4400" b="1" dirty="0">
              <a:latin typeface="うずらフォント" pitchFamily="1" charset="-128"/>
              <a:ea typeface="うずらフォント" pitchFamily="1" charset="-128"/>
            </a:endParaRPr>
          </a:p>
        </p:txBody>
      </p:sp>
      <p:pic>
        <p:nvPicPr>
          <p:cNvPr id="6" name="図 5" descr="basketball_shinpan.png"/>
          <p:cNvPicPr>
            <a:picLocks noChangeAspect="1"/>
          </p:cNvPicPr>
          <p:nvPr/>
        </p:nvPicPr>
        <p:blipFill>
          <a:blip r:embed="rId3" cstate="print"/>
          <a:stretch>
            <a:fillRect/>
          </a:stretch>
        </p:blipFill>
        <p:spPr>
          <a:xfrm>
            <a:off x="6249144" y="836712"/>
            <a:ext cx="2376264" cy="237626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1568624" y="3429000"/>
            <a:ext cx="50405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3" name="Line 5"/>
          <p:cNvSpPr>
            <a:spLocks noChangeShapeType="1"/>
          </p:cNvSpPr>
          <p:nvPr/>
        </p:nvSpPr>
        <p:spPr bwMode="auto">
          <a:xfrm flipV="1">
            <a:off x="2072680" y="1124744"/>
            <a:ext cx="0" cy="468052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4" name="Line 6"/>
          <p:cNvSpPr>
            <a:spLocks noChangeShapeType="1"/>
          </p:cNvSpPr>
          <p:nvPr/>
        </p:nvSpPr>
        <p:spPr bwMode="auto">
          <a:xfrm>
            <a:off x="2072680" y="5805265"/>
            <a:ext cx="115212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8" name="Line 10"/>
          <p:cNvSpPr>
            <a:spLocks noChangeShapeType="1"/>
          </p:cNvSpPr>
          <p:nvPr/>
        </p:nvSpPr>
        <p:spPr bwMode="auto">
          <a:xfrm>
            <a:off x="2072680" y="1124744"/>
            <a:ext cx="223224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9" name="Line 11"/>
          <p:cNvSpPr>
            <a:spLocks noChangeShapeType="1"/>
          </p:cNvSpPr>
          <p:nvPr/>
        </p:nvSpPr>
        <p:spPr bwMode="auto">
          <a:xfrm flipV="1">
            <a:off x="3656856" y="2348880"/>
            <a:ext cx="0" cy="252028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60" name="Line 12"/>
          <p:cNvSpPr>
            <a:spLocks noChangeShapeType="1"/>
          </p:cNvSpPr>
          <p:nvPr/>
        </p:nvSpPr>
        <p:spPr bwMode="auto">
          <a:xfrm>
            <a:off x="3656856" y="2996952"/>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78" name="Oval 30"/>
          <p:cNvSpPr>
            <a:spLocks noChangeArrowheads="1"/>
          </p:cNvSpPr>
          <p:nvPr/>
        </p:nvSpPr>
        <p:spPr bwMode="auto">
          <a:xfrm>
            <a:off x="309563" y="1484784"/>
            <a:ext cx="1259061" cy="3744416"/>
          </a:xfrm>
          <a:prstGeom prst="ellipse">
            <a:avLst/>
          </a:prstGeom>
          <a:solidFill>
            <a:srgbClr val="D6EEAA"/>
          </a:solidFill>
          <a:ln w="31750">
            <a:solidFill>
              <a:srgbClr val="008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600" b="1" dirty="0" smtClean="0">
                <a:latin typeface="うずらフォント" pitchFamily="1" charset="-128"/>
                <a:ea typeface="うずらフォント" pitchFamily="1" charset="-128"/>
              </a:rPr>
              <a:t>特</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殊</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勤</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務</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手</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当</a:t>
            </a:r>
            <a:endParaRPr lang="ja-JP" altLang="en-US" sz="3600" b="1" dirty="0">
              <a:latin typeface="うずらフォント" pitchFamily="1" charset="-128"/>
              <a:ea typeface="うずらフォント" pitchFamily="1" charset="-128"/>
            </a:endParaRPr>
          </a:p>
        </p:txBody>
      </p:sp>
      <p:sp>
        <p:nvSpPr>
          <p:cNvPr id="2080" name="Oval 32"/>
          <p:cNvSpPr>
            <a:spLocks noChangeArrowheads="1"/>
          </p:cNvSpPr>
          <p:nvPr/>
        </p:nvSpPr>
        <p:spPr bwMode="auto">
          <a:xfrm>
            <a:off x="3296816" y="764704"/>
            <a:ext cx="4752528" cy="74523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①多学年学級担当手当</a:t>
            </a:r>
            <a:endParaRPr lang="ja-JP" altLang="en-US" sz="3200" dirty="0">
              <a:latin typeface="うずらフォント" pitchFamily="1" charset="-128"/>
              <a:ea typeface="うずらフォント" pitchFamily="1" charset="-128"/>
            </a:endParaRPr>
          </a:p>
        </p:txBody>
      </p:sp>
      <p:sp>
        <p:nvSpPr>
          <p:cNvPr id="2096" name="Text Box 48"/>
          <p:cNvSpPr txBox="1">
            <a:spLocks noChangeArrowheads="1"/>
          </p:cNvSpPr>
          <p:nvPr/>
        </p:nvSpPr>
        <p:spPr bwMode="auto">
          <a:xfrm>
            <a:off x="3449902" y="2590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2099" name="Oval 51"/>
          <p:cNvSpPr>
            <a:spLocks noChangeArrowheads="1"/>
          </p:cNvSpPr>
          <p:nvPr/>
        </p:nvSpPr>
        <p:spPr bwMode="auto">
          <a:xfrm>
            <a:off x="3368824" y="5445224"/>
            <a:ext cx="4896544" cy="792088"/>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solidFill>
                  <a:srgbClr val="FF0000"/>
                </a:solidFill>
                <a:latin typeface="うずらフォント" pitchFamily="1" charset="-128"/>
                <a:ea typeface="うずらフォント" pitchFamily="1" charset="-128"/>
              </a:rPr>
              <a:t>③教育業務連絡指導手当</a:t>
            </a:r>
            <a:endParaRPr lang="ja-JP" altLang="en-US" sz="3200" dirty="0">
              <a:solidFill>
                <a:srgbClr val="FF0000"/>
              </a:solidFill>
              <a:latin typeface="うずらフォント" pitchFamily="1" charset="-128"/>
              <a:ea typeface="うずらフォント" pitchFamily="1" charset="-128"/>
            </a:endParaRPr>
          </a:p>
        </p:txBody>
      </p:sp>
      <p:sp>
        <p:nvSpPr>
          <p:cNvPr id="2103" name="Oval 55"/>
          <p:cNvSpPr>
            <a:spLocks noChangeArrowheads="1"/>
          </p:cNvSpPr>
          <p:nvPr/>
        </p:nvSpPr>
        <p:spPr bwMode="auto">
          <a:xfrm>
            <a:off x="4664968" y="3501008"/>
            <a:ext cx="179323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b="1" dirty="0" smtClean="0">
                <a:latin typeface="うずらフォント" pitchFamily="1" charset="-128"/>
                <a:ea typeface="うずらフォント" pitchFamily="1" charset="-128"/>
              </a:rPr>
              <a:t>　　　　　　　</a:t>
            </a:r>
            <a:endParaRPr lang="ja-JP" altLang="en-US" sz="2400" b="1" dirty="0">
              <a:latin typeface="うずらフォント" pitchFamily="1" charset="-128"/>
              <a:ea typeface="うずらフォント" pitchFamily="1" charset="-128"/>
            </a:endParaRPr>
          </a:p>
        </p:txBody>
      </p:sp>
      <p:sp>
        <p:nvSpPr>
          <p:cNvPr id="2104" name="Oval 56"/>
          <p:cNvSpPr>
            <a:spLocks noChangeArrowheads="1"/>
          </p:cNvSpPr>
          <p:nvPr/>
        </p:nvSpPr>
        <p:spPr bwMode="auto">
          <a:xfrm>
            <a:off x="4880992" y="278092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非常災害時等の緊急業務</a:t>
            </a:r>
            <a:endParaRPr lang="ja-JP" altLang="en-US" sz="2400" b="1" dirty="0">
              <a:latin typeface="うずらフォント" pitchFamily="1" charset="-128"/>
              <a:ea typeface="うずらフォント" pitchFamily="1" charset="-128"/>
            </a:endParaRPr>
          </a:p>
        </p:txBody>
      </p:sp>
      <p:sp>
        <p:nvSpPr>
          <p:cNvPr id="2106" name="Oval 58"/>
          <p:cNvSpPr>
            <a:spLocks noChangeArrowheads="1"/>
          </p:cNvSpPr>
          <p:nvPr/>
        </p:nvSpPr>
        <p:spPr bwMode="auto">
          <a:xfrm>
            <a:off x="5457056" y="4077072"/>
            <a:ext cx="2664296"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対外運動競技等における指導業務</a:t>
            </a:r>
            <a:endParaRPr lang="ja-JP" altLang="en-US" sz="2400" b="1" dirty="0">
              <a:latin typeface="うずらフォント" pitchFamily="1" charset="-128"/>
              <a:ea typeface="うずらフォント" pitchFamily="1" charset="-128"/>
            </a:endParaRPr>
          </a:p>
        </p:txBody>
      </p:sp>
      <p:sp>
        <p:nvSpPr>
          <p:cNvPr id="2107" name="Oval 59"/>
          <p:cNvSpPr>
            <a:spLocks noChangeArrowheads="1"/>
          </p:cNvSpPr>
          <p:nvPr/>
        </p:nvSpPr>
        <p:spPr bwMode="auto">
          <a:xfrm>
            <a:off x="5313040" y="4581128"/>
            <a:ext cx="107315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p>
        </p:txBody>
      </p:sp>
      <p:sp>
        <p:nvSpPr>
          <p:cNvPr id="28" name="Line 4"/>
          <p:cNvSpPr>
            <a:spLocks noChangeShapeType="1"/>
          </p:cNvSpPr>
          <p:nvPr/>
        </p:nvSpPr>
        <p:spPr bwMode="auto">
          <a:xfrm>
            <a:off x="2072680" y="2132856"/>
            <a:ext cx="158417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9" name="Oval 51"/>
          <p:cNvSpPr>
            <a:spLocks noChangeArrowheads="1"/>
          </p:cNvSpPr>
          <p:nvPr/>
        </p:nvSpPr>
        <p:spPr bwMode="auto">
          <a:xfrm>
            <a:off x="3296816" y="1844824"/>
            <a:ext cx="4248472" cy="64807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②教員特殊業務手当</a:t>
            </a:r>
            <a:endParaRPr lang="ja-JP" altLang="en-US" sz="3200" dirty="0">
              <a:latin typeface="うずらフォント" pitchFamily="1" charset="-128"/>
              <a:ea typeface="うずらフォント" pitchFamily="1" charset="-128"/>
            </a:endParaRPr>
          </a:p>
        </p:txBody>
      </p:sp>
      <p:sp>
        <p:nvSpPr>
          <p:cNvPr id="30" name="Line 12"/>
          <p:cNvSpPr>
            <a:spLocks noChangeShapeType="1"/>
          </p:cNvSpPr>
          <p:nvPr/>
        </p:nvSpPr>
        <p:spPr bwMode="auto">
          <a:xfrm>
            <a:off x="3656856" y="3645024"/>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1" name="Line 12"/>
          <p:cNvSpPr>
            <a:spLocks noChangeShapeType="1"/>
          </p:cNvSpPr>
          <p:nvPr/>
        </p:nvSpPr>
        <p:spPr bwMode="auto">
          <a:xfrm>
            <a:off x="3656856" y="4869160"/>
            <a:ext cx="79208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2" name="Line 12"/>
          <p:cNvSpPr>
            <a:spLocks noChangeShapeType="1"/>
          </p:cNvSpPr>
          <p:nvPr/>
        </p:nvSpPr>
        <p:spPr bwMode="auto">
          <a:xfrm>
            <a:off x="3656856" y="4293096"/>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3" name="正方形/長方形 22"/>
          <p:cNvSpPr/>
          <p:nvPr/>
        </p:nvSpPr>
        <p:spPr>
          <a:xfrm>
            <a:off x="4448944" y="4653136"/>
            <a:ext cx="2646878" cy="461665"/>
          </a:xfrm>
          <a:prstGeom prst="rect">
            <a:avLst/>
          </a:prstGeom>
        </p:spPr>
        <p:txBody>
          <a:bodyPr wrap="none">
            <a:spAutoFit/>
          </a:bodyPr>
          <a:lstStyle/>
          <a:p>
            <a:pPr algn="ctr"/>
            <a:r>
              <a:rPr lang="ja-JP" altLang="en-US" sz="2400" b="1" dirty="0" smtClean="0">
                <a:latin typeface="うずらフォント" pitchFamily="1" charset="-128"/>
                <a:ea typeface="うずらフォント" pitchFamily="1" charset="-128"/>
              </a:rPr>
              <a:t>部活動の指導業務</a:t>
            </a:r>
            <a:endParaRPr lang="ja-JP" altLang="en-US" sz="2400" b="1" dirty="0">
              <a:latin typeface="うずらフォント" pitchFamily="1" charset="-128"/>
              <a:ea typeface="うずらフォント" pitchFamily="1" charset="-128"/>
            </a:endParaRPr>
          </a:p>
        </p:txBody>
      </p:sp>
      <p:sp>
        <p:nvSpPr>
          <p:cNvPr id="24" name="Oval 56"/>
          <p:cNvSpPr>
            <a:spLocks noChangeArrowheads="1"/>
          </p:cNvSpPr>
          <p:nvPr/>
        </p:nvSpPr>
        <p:spPr bwMode="auto">
          <a:xfrm>
            <a:off x="5025008" y="350100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　修学旅行等における指導業務</a:t>
            </a:r>
            <a:endParaRPr lang="ja-JP" altLang="en-US" sz="2400" b="1" dirty="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sz="quarter" idx="1"/>
          </p:nvPr>
        </p:nvSpPr>
        <p:spPr>
          <a:xfrm>
            <a:off x="920552" y="1916832"/>
            <a:ext cx="8496944" cy="4392488"/>
          </a:xfrm>
        </p:spPr>
        <p:txBody>
          <a:bodyPr/>
          <a:lstStyle/>
          <a:p>
            <a:pPr algn="l"/>
            <a:r>
              <a:rPr lang="ja-JP" altLang="en-US" b="1" dirty="0" smtClean="0">
                <a:latin typeface="うずらフォント" pitchFamily="1" charset="-128"/>
                <a:ea typeface="うずらフォント" pitchFamily="1" charset="-128"/>
              </a:rPr>
              <a:t>◎支給対象者</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教　諭</a:t>
            </a:r>
            <a:endParaRPr lang="en-US" altLang="ja-JP" b="1" dirty="0" smtClean="0">
              <a:latin typeface="うずらフォント" pitchFamily="1" charset="-128"/>
              <a:ea typeface="うずらフォント" pitchFamily="1" charset="-128"/>
            </a:endParaRPr>
          </a:p>
          <a:p>
            <a:pPr algn="l"/>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◎支給要件</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主任等の職務を行う職員で教務その他の教</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育に関する業務についての連絡調整及び指</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導・助言に従事した時</a:t>
            </a:r>
            <a:endParaRPr lang="ja-JP" altLang="en-US" dirty="0" smtClean="0"/>
          </a:p>
          <a:p>
            <a:endParaRPr kumimoji="1" lang="ja-JP" altLang="en-US" dirty="0"/>
          </a:p>
        </p:txBody>
      </p:sp>
      <p:sp>
        <p:nvSpPr>
          <p:cNvPr id="6" name="タイトル 3"/>
          <p:cNvSpPr txBox="1">
            <a:spLocks noGrp="1"/>
          </p:cNvSpPr>
          <p:nvPr>
            <p:ph type="ctrTitle" sz="quarter"/>
          </p:nvPr>
        </p:nvSpPr>
        <p:spPr bwMode="auto">
          <a:xfrm>
            <a:off x="2000672" y="548680"/>
            <a:ext cx="6624736" cy="1143000"/>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a:r>
            <a:br>
              <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br>
            <a:r>
              <a:rPr lang="ja-JP" altLang="en-US" sz="4000" b="1" kern="0" dirty="0" smtClean="0">
                <a:latin typeface="うずらフォント" pitchFamily="1" charset="-128"/>
                <a:ea typeface="うずらフォント" pitchFamily="1" charset="-128"/>
                <a:cs typeface="+mj-cs"/>
              </a:rPr>
              <a:t>③教育業務連絡指導</a:t>
            </a:r>
            <a:r>
              <a:rPr kumimoji="1" lang="ja-JP" altLang="en-US"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手当</a:t>
            </a:r>
            <a:r>
              <a:rPr kumimoji="1" lang="ja-JP" altLang="en-US" sz="3600" b="0"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a:r>
            <a:br>
              <a:rPr kumimoji="1" lang="ja-JP" altLang="en-US" sz="3600" b="0"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br>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cxnSp>
        <p:nvCxnSpPr>
          <p:cNvPr id="7" name="直線コネクタ 6"/>
          <p:cNvCxnSpPr/>
          <p:nvPr/>
        </p:nvCxnSpPr>
        <p:spPr bwMode="auto">
          <a:xfrm>
            <a:off x="1424608" y="4797152"/>
            <a:ext cx="1296144" cy="0"/>
          </a:xfrm>
          <a:prstGeom prst="line">
            <a:avLst/>
          </a:prstGeom>
          <a:solidFill>
            <a:schemeClr val="accent1"/>
          </a:solidFill>
          <a:ln w="254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円形吹き出し 7"/>
          <p:cNvSpPr/>
          <p:nvPr/>
        </p:nvSpPr>
        <p:spPr bwMode="auto">
          <a:xfrm>
            <a:off x="4160912" y="2492896"/>
            <a:ext cx="5112568" cy="1584176"/>
          </a:xfrm>
          <a:prstGeom prst="wedgeEllipseCallout">
            <a:avLst>
              <a:gd name="adj1" fmla="val -73750"/>
              <a:gd name="adj2" fmla="val 65641"/>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ja-JP" altLang="en-US" sz="2400" b="1" dirty="0" smtClean="0">
                <a:latin typeface="うずらフォント" pitchFamily="1" charset="-128"/>
                <a:ea typeface="うずらフォント" pitchFamily="1" charset="-128"/>
              </a:rPr>
              <a:t>学年主任・研究主任</a:t>
            </a:r>
            <a:endParaRPr lang="en-US" altLang="ja-JP" sz="2400" b="1" dirty="0" smtClean="0">
              <a:latin typeface="うずらフォント" pitchFamily="1" charset="-128"/>
              <a:ea typeface="うずらフォント" pitchFamily="1" charset="-128"/>
            </a:endParaRPr>
          </a:p>
          <a:p>
            <a:r>
              <a:rPr lang="ja-JP" altLang="en-US" sz="2400" b="1" dirty="0" smtClean="0">
                <a:latin typeface="うずらフォント" pitchFamily="1" charset="-128"/>
                <a:ea typeface="うずらフォント" pitchFamily="1" charset="-128"/>
              </a:rPr>
              <a:t>教務主任・人権教育主任</a:t>
            </a:r>
            <a:endParaRPr lang="en-US" altLang="ja-JP" sz="2400" b="1" dirty="0" smtClean="0">
              <a:latin typeface="うずらフォント" pitchFamily="1" charset="-128"/>
              <a:ea typeface="うずらフォント" pitchFamily="1" charset="-128"/>
            </a:endParaRPr>
          </a:p>
          <a:p>
            <a:r>
              <a:rPr lang="ja-JP" altLang="en-US" sz="2400" b="1" dirty="0" smtClean="0">
                <a:latin typeface="うずらフォント" pitchFamily="1" charset="-128"/>
                <a:ea typeface="うずらフォント" pitchFamily="1" charset="-128"/>
              </a:rPr>
              <a:t>生徒指導主事</a:t>
            </a:r>
            <a:endParaRPr kumimoji="1" lang="ja-JP" altLang="en-US" sz="24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sz="quarter" idx="1"/>
          </p:nvPr>
        </p:nvSpPr>
        <p:spPr>
          <a:xfrm>
            <a:off x="1064568" y="1772816"/>
            <a:ext cx="7766695" cy="3240360"/>
          </a:xfrm>
        </p:spPr>
        <p:txBody>
          <a:bodyPr/>
          <a:lstStyle/>
          <a:p>
            <a:pPr algn="l"/>
            <a:r>
              <a:rPr lang="ja-JP" altLang="en-US" b="1" dirty="0" smtClean="0">
                <a:latin typeface="うずらフォント" pitchFamily="1" charset="-128"/>
                <a:ea typeface="うずらフォント" pitchFamily="1" charset="-128"/>
              </a:rPr>
              <a:t>◎支給額</a:t>
            </a:r>
            <a:r>
              <a:rPr lang="en-US" altLang="ja-JP" b="1" dirty="0" smtClean="0">
                <a:latin typeface="うずらフォント" pitchFamily="1" charset="-128"/>
                <a:ea typeface="うずらフォント" pitchFamily="1" charset="-128"/>
              </a:rPr>
              <a:t>(</a:t>
            </a:r>
            <a:r>
              <a:rPr lang="ja-JP" altLang="en-US" b="1" dirty="0" smtClean="0">
                <a:latin typeface="うずらフォント" pitchFamily="1" charset="-128"/>
                <a:ea typeface="うずらフォント" pitchFamily="1" charset="-128"/>
              </a:rPr>
              <a:t>一日あたり）</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２００円</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◎支給手続き　　　　　　　　　</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特殊勤務実績簿により</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月例報告で日数を報告する</a:t>
            </a:r>
            <a:endParaRPr lang="ja-JP" altLang="en-US" dirty="0" smtClean="0"/>
          </a:p>
          <a:p>
            <a:endParaRPr kumimoji="1" lang="ja-JP" altLang="en-US" dirty="0"/>
          </a:p>
        </p:txBody>
      </p:sp>
      <p:sp>
        <p:nvSpPr>
          <p:cNvPr id="6" name="タイトル 3"/>
          <p:cNvSpPr txBox="1">
            <a:spLocks noGrp="1"/>
          </p:cNvSpPr>
          <p:nvPr>
            <p:ph type="ctrTitle" sz="quarter"/>
          </p:nvPr>
        </p:nvSpPr>
        <p:spPr bwMode="auto">
          <a:xfrm>
            <a:off x="1928664" y="332656"/>
            <a:ext cx="6264696" cy="1143000"/>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a:r>
            <a:br>
              <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br>
            <a:r>
              <a:rPr lang="ja-JP" altLang="en-US" sz="4000" b="1" kern="0" dirty="0" smtClean="0">
                <a:latin typeface="うずらフォント" pitchFamily="1" charset="-128"/>
                <a:ea typeface="うずらフォント" pitchFamily="1" charset="-128"/>
                <a:cs typeface="+mj-cs"/>
              </a:rPr>
              <a:t>③教育業務連絡指導</a:t>
            </a:r>
            <a:r>
              <a:rPr kumimoji="1" lang="ja-JP" altLang="en-US"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手当</a:t>
            </a:r>
            <a:r>
              <a:rPr kumimoji="1" lang="ja-JP" altLang="en-US" sz="3600" b="0"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a:r>
            <a:br>
              <a:rPr kumimoji="1" lang="ja-JP" altLang="en-US" sz="3600" b="0"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br>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pic>
        <p:nvPicPr>
          <p:cNvPr id="7" name="図 6" descr="benkyoukai_kunrenkou.png"/>
          <p:cNvPicPr>
            <a:picLocks noChangeAspect="1"/>
          </p:cNvPicPr>
          <p:nvPr/>
        </p:nvPicPr>
        <p:blipFill>
          <a:blip r:embed="rId3" cstate="print"/>
          <a:stretch>
            <a:fillRect/>
          </a:stretch>
        </p:blipFill>
        <p:spPr>
          <a:xfrm>
            <a:off x="6393160" y="2420888"/>
            <a:ext cx="2304256" cy="2304256"/>
          </a:xfrm>
          <a:prstGeom prst="rect">
            <a:avLst/>
          </a:prstGeom>
        </p:spPr>
      </p:pic>
      <p:pic>
        <p:nvPicPr>
          <p:cNvPr id="25601" name="Picture 1"/>
          <p:cNvPicPr>
            <a:picLocks noChangeAspect="1" noChangeArrowheads="1"/>
          </p:cNvPicPr>
          <p:nvPr/>
        </p:nvPicPr>
        <p:blipFill>
          <a:blip r:embed="rId4" cstate="print"/>
          <a:srcRect/>
          <a:stretch>
            <a:fillRect/>
          </a:stretch>
        </p:blipFill>
        <p:spPr bwMode="auto">
          <a:xfrm>
            <a:off x="6969224" y="4869160"/>
            <a:ext cx="864096" cy="1788477"/>
          </a:xfrm>
          <a:prstGeom prst="rect">
            <a:avLst/>
          </a:prstGeom>
          <a:noFill/>
          <a:ln w="9525">
            <a:noFill/>
            <a:miter lim="800000"/>
            <a:headEnd/>
            <a:tailEnd/>
          </a:ln>
        </p:spPr>
      </p:pic>
      <p:pic>
        <p:nvPicPr>
          <p:cNvPr id="25603" name="Picture 3"/>
          <p:cNvPicPr>
            <a:picLocks noChangeAspect="1" noChangeArrowheads="1"/>
          </p:cNvPicPr>
          <p:nvPr/>
        </p:nvPicPr>
        <p:blipFill>
          <a:blip r:embed="rId5" cstate="print"/>
          <a:srcRect/>
          <a:stretch>
            <a:fillRect/>
          </a:stretch>
        </p:blipFill>
        <p:spPr bwMode="auto">
          <a:xfrm>
            <a:off x="2144688" y="4941168"/>
            <a:ext cx="864096" cy="1728192"/>
          </a:xfrm>
          <a:prstGeom prst="rect">
            <a:avLst/>
          </a:prstGeom>
          <a:noFill/>
          <a:ln w="9525">
            <a:noFill/>
            <a:miter lim="800000"/>
            <a:headEnd/>
            <a:tailEnd/>
          </a:ln>
        </p:spPr>
      </p:pic>
      <p:pic>
        <p:nvPicPr>
          <p:cNvPr id="25604" name="Picture 4"/>
          <p:cNvPicPr>
            <a:picLocks noChangeAspect="1" noChangeArrowheads="1"/>
          </p:cNvPicPr>
          <p:nvPr/>
        </p:nvPicPr>
        <p:blipFill>
          <a:blip r:embed="rId6" cstate="print"/>
          <a:srcRect/>
          <a:stretch>
            <a:fillRect/>
          </a:stretch>
        </p:blipFill>
        <p:spPr bwMode="auto">
          <a:xfrm>
            <a:off x="4448944" y="5364644"/>
            <a:ext cx="864096" cy="966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1000" fill="hold"/>
                                        <p:tgtEl>
                                          <p:spTgt spid="25603"/>
                                        </p:tgtEl>
                                        <p:attrNameLst>
                                          <p:attrName>ppt_x</p:attrName>
                                        </p:attrNameLst>
                                      </p:cBhvr>
                                      <p:tavLst>
                                        <p:tav tm="0">
                                          <p:val>
                                            <p:strVal val="#ppt_x"/>
                                          </p:val>
                                        </p:tav>
                                        <p:tav tm="100000">
                                          <p:val>
                                            <p:strVal val="#ppt_x"/>
                                          </p:val>
                                        </p:tav>
                                      </p:tavLst>
                                    </p:anim>
                                    <p:anim calcmode="lin" valueType="num">
                                      <p:cBhvr additive="base">
                                        <p:cTn id="8" dur="1000" fill="hold"/>
                                        <p:tgtEl>
                                          <p:spTgt spid="256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4"/>
                                        </p:tgtEl>
                                        <p:attrNameLst>
                                          <p:attrName>style.visibility</p:attrName>
                                        </p:attrNameLst>
                                      </p:cBhvr>
                                      <p:to>
                                        <p:strVal val="visible"/>
                                      </p:to>
                                    </p:set>
                                    <p:anim calcmode="lin" valueType="num">
                                      <p:cBhvr additive="base">
                                        <p:cTn id="11" dur="1000" fill="hold"/>
                                        <p:tgtEl>
                                          <p:spTgt spid="25604"/>
                                        </p:tgtEl>
                                        <p:attrNameLst>
                                          <p:attrName>ppt_x</p:attrName>
                                        </p:attrNameLst>
                                      </p:cBhvr>
                                      <p:tavLst>
                                        <p:tav tm="0">
                                          <p:val>
                                            <p:strVal val="#ppt_x"/>
                                          </p:val>
                                        </p:tav>
                                        <p:tav tm="100000">
                                          <p:val>
                                            <p:strVal val="#ppt_x"/>
                                          </p:val>
                                        </p:tav>
                                      </p:tavLst>
                                    </p:anim>
                                    <p:anim calcmode="lin" valueType="num">
                                      <p:cBhvr additive="base">
                                        <p:cTn id="12" dur="10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1"/>
                                        </p:tgtEl>
                                        <p:attrNameLst>
                                          <p:attrName>style.visibility</p:attrName>
                                        </p:attrNameLst>
                                      </p:cBhvr>
                                      <p:to>
                                        <p:strVal val="visible"/>
                                      </p:to>
                                    </p:set>
                                    <p:anim calcmode="lin" valueType="num">
                                      <p:cBhvr additive="base">
                                        <p:cTn id="17" dur="1000" fill="hold"/>
                                        <p:tgtEl>
                                          <p:spTgt spid="25601"/>
                                        </p:tgtEl>
                                        <p:attrNameLst>
                                          <p:attrName>ppt_x</p:attrName>
                                        </p:attrNameLst>
                                      </p:cBhvr>
                                      <p:tavLst>
                                        <p:tav tm="0">
                                          <p:val>
                                            <p:strVal val="#ppt_x"/>
                                          </p:val>
                                        </p:tav>
                                        <p:tav tm="100000">
                                          <p:val>
                                            <p:strVal val="#ppt_x"/>
                                          </p:val>
                                        </p:tav>
                                      </p:tavLst>
                                    </p:anim>
                                    <p:anim calcmode="lin" valueType="num">
                                      <p:cBhvr additive="base">
                                        <p:cTn id="18" dur="1000" fill="hold"/>
                                        <p:tgtEl>
                                          <p:spTgt spid="25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344488" y="2060848"/>
            <a:ext cx="9001000" cy="3744416"/>
          </a:xfrm>
          <a:prstGeom prst="rect">
            <a:avLst/>
          </a:prstGeom>
          <a:noFill/>
          <a:ln w="9525">
            <a:noFill/>
            <a:miter lim="800000"/>
            <a:headEnd/>
            <a:tailEnd/>
          </a:ln>
        </p:spPr>
      </p:pic>
      <p:sp>
        <p:nvSpPr>
          <p:cNvPr id="8" name="正方形/長方形 7"/>
          <p:cNvSpPr/>
          <p:nvPr/>
        </p:nvSpPr>
        <p:spPr>
          <a:xfrm>
            <a:off x="920552" y="836712"/>
            <a:ext cx="4126451" cy="646331"/>
          </a:xfrm>
          <a:prstGeom prst="rect">
            <a:avLst/>
          </a:prstGeom>
        </p:spPr>
        <p:txBody>
          <a:bodyPr wrap="none">
            <a:spAutoFit/>
          </a:bodyPr>
          <a:lstStyle/>
          <a:p>
            <a:r>
              <a:rPr lang="ja-JP" altLang="en-US" sz="3600" b="1" dirty="0">
                <a:solidFill>
                  <a:srgbClr val="FF3399"/>
                </a:solidFill>
                <a:latin typeface="うずらフォント" pitchFamily="1" charset="-128"/>
                <a:ea typeface="うずらフォント" pitchFamily="1" charset="-128"/>
              </a:rPr>
              <a:t>手引</a:t>
            </a:r>
            <a:r>
              <a:rPr lang="ja-JP" altLang="en-US" sz="3600" b="1" dirty="0" smtClean="0">
                <a:solidFill>
                  <a:srgbClr val="FF3399"/>
                </a:solidFill>
                <a:latin typeface="うずらフォント" pitchFamily="1" charset="-128"/>
                <a:ea typeface="うずらフォント" pitchFamily="1" charset="-128"/>
              </a:rPr>
              <a:t>き　</a:t>
            </a:r>
            <a:r>
              <a:rPr lang="en-US" altLang="ja-JP" sz="3600" b="1" dirty="0" smtClean="0">
                <a:solidFill>
                  <a:srgbClr val="FF3399"/>
                </a:solidFill>
                <a:latin typeface="うずらフォント" pitchFamily="1" charset="-128"/>
                <a:ea typeface="うずらフォント" pitchFamily="1" charset="-128"/>
              </a:rPr>
              <a:t>3-1-8</a:t>
            </a:r>
            <a:r>
              <a:rPr lang="ja-JP" altLang="en-US" sz="3600" b="1" dirty="0" smtClean="0">
                <a:solidFill>
                  <a:srgbClr val="FF3399"/>
                </a:solidFill>
                <a:latin typeface="うずらフォント" pitchFamily="1" charset="-128"/>
                <a:ea typeface="うずらフォント" pitchFamily="1" charset="-128"/>
              </a:rPr>
              <a:t>　⑱</a:t>
            </a:r>
            <a:endParaRPr lang="ja-JP" altLang="en-US" sz="3600" dirty="0"/>
          </a:p>
        </p:txBody>
      </p:sp>
      <p:sp>
        <p:nvSpPr>
          <p:cNvPr id="10" name="角丸四角形 9"/>
          <p:cNvSpPr/>
          <p:nvPr/>
        </p:nvSpPr>
        <p:spPr bwMode="auto">
          <a:xfrm>
            <a:off x="128464" y="3284984"/>
            <a:ext cx="2880320" cy="2232248"/>
          </a:xfrm>
          <a:prstGeom prst="roundRect">
            <a:avLst/>
          </a:prstGeom>
          <a:solidFill>
            <a:srgbClr val="D6EEAA"/>
          </a:solidFill>
          <a:ln w="31750" cap="flat" cmpd="sng" algn="ctr">
            <a:solidFill>
              <a:srgbClr val="008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ja-JP" altLang="en-US" sz="2000" b="1" dirty="0" smtClean="0">
                <a:latin typeface="うずらフォント" pitchFamily="1" charset="-128"/>
                <a:ea typeface="うずらフォント" pitchFamily="1" charset="-128"/>
              </a:rPr>
              <a:t>単一の学年の児童生徒で構成される特別支援学級・・・</a:t>
            </a:r>
            <a:r>
              <a:rPr lang="ja-JP" altLang="en-US" sz="2000" b="1" dirty="0" smtClean="0">
                <a:solidFill>
                  <a:srgbClr val="FF0000"/>
                </a:solidFill>
                <a:latin typeface="うずらフォント" pitchFamily="1" charset="-128"/>
                <a:ea typeface="うずらフォント" pitchFamily="1" charset="-128"/>
              </a:rPr>
              <a:t>○</a:t>
            </a:r>
            <a:endParaRPr lang="en-US" altLang="ja-JP" sz="2000" b="1" dirty="0" smtClean="0">
              <a:solidFill>
                <a:srgbClr val="FF0000"/>
              </a:solidFill>
              <a:latin typeface="うずらフォント" pitchFamily="1" charset="-128"/>
              <a:ea typeface="うずらフォント" pitchFamily="1" charset="-128"/>
            </a:endParaRPr>
          </a:p>
          <a:p>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複数の学年の児童生徒</a:t>
            </a:r>
            <a:r>
              <a:rPr lang="ja-JP" altLang="en-US" sz="2000" b="1" dirty="0" smtClean="0">
                <a:latin typeface="うずらフォント" pitchFamily="1" charset="-128"/>
                <a:ea typeface="うずらフォント" pitchFamily="1" charset="-128"/>
              </a:rPr>
              <a:t>で</a:t>
            </a:r>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構成される特別支援学級・・・・</a:t>
            </a:r>
            <a:r>
              <a:rPr kumimoji="1" lang="en-US" altLang="ja-JP" sz="2000" b="1" i="0" u="none" strike="noStrike" cap="none" normalizeH="0" baseline="0" dirty="0" smtClean="0">
                <a:ln>
                  <a:noFill/>
                </a:ln>
                <a:solidFill>
                  <a:srgbClr val="FF0000"/>
                </a:solidFill>
                <a:effectLst/>
                <a:latin typeface="うずらフォント" pitchFamily="1" charset="-128"/>
                <a:ea typeface="うずらフォント" pitchFamily="1" charset="-128"/>
              </a:rPr>
              <a:t>×</a:t>
            </a:r>
          </a:p>
        </p:txBody>
      </p:sp>
      <p:sp>
        <p:nvSpPr>
          <p:cNvPr id="11" name="円形吹き出し 10"/>
          <p:cNvSpPr/>
          <p:nvPr/>
        </p:nvSpPr>
        <p:spPr bwMode="auto">
          <a:xfrm>
            <a:off x="3512840" y="4077072"/>
            <a:ext cx="4824536" cy="1296144"/>
          </a:xfrm>
          <a:prstGeom prst="wedgeEllipseCallout">
            <a:avLst>
              <a:gd name="adj1" fmla="val 34691"/>
              <a:gd name="adj2" fmla="val -106188"/>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ja-JP" altLang="en-US" b="1" dirty="0" smtClean="0">
                <a:latin typeface="うずらフォント" pitchFamily="1" charset="-128"/>
                <a:ea typeface="うずらフォント" pitchFamily="1" charset="-128"/>
              </a:rPr>
              <a:t>例１）普通学級⑥</a:t>
            </a:r>
            <a:endParaRPr lang="en-US" altLang="ja-JP" b="1" dirty="0" smtClean="0">
              <a:latin typeface="うずらフォント" pitchFamily="1" charset="-128"/>
              <a:ea typeface="うずらフォント" pitchFamily="1" charset="-128"/>
            </a:endParaRPr>
          </a:p>
          <a:p>
            <a:r>
              <a:rPr lang="ja-JP" altLang="en-US" b="1" dirty="0" smtClean="0">
                <a:latin typeface="うずらフォント" pitchFamily="1" charset="-128"/>
                <a:ea typeface="うずらフォント" pitchFamily="1" charset="-128"/>
              </a:rPr>
              <a:t>例２）普通学級④と複式学級①　</a:t>
            </a:r>
            <a:endParaRPr lang="en-US" altLang="ja-JP" b="1" dirty="0" smtClean="0">
              <a:latin typeface="うずらフォント" pitchFamily="1" charset="-128"/>
              <a:ea typeface="うずらフォント" pitchFamily="1" charset="-128"/>
            </a:endParaRPr>
          </a:p>
          <a:p>
            <a:r>
              <a:rPr lang="ja-JP" altLang="en-US" b="1" dirty="0" smtClean="0">
                <a:latin typeface="うずらフォント" pitchFamily="1" charset="-128"/>
                <a:ea typeface="うずらフォント" pitchFamily="1" charset="-128"/>
              </a:rPr>
              <a:t>　　　と支援学級①</a:t>
            </a:r>
            <a:endParaRPr lang="en-US" altLang="ja-JP" b="1" dirty="0" smtClean="0">
              <a:latin typeface="うずらフォント" pitchFamily="1" charset="-128"/>
              <a:ea typeface="うずらフォント" pitchFamily="1" charset="-128"/>
            </a:endParaRPr>
          </a:p>
          <a:p>
            <a:r>
              <a:rPr lang="ja-JP" altLang="en-US" b="1" dirty="0" smtClean="0">
                <a:latin typeface="うずらフォント" pitchFamily="1" charset="-128"/>
                <a:ea typeface="うずらフォント" pitchFamily="1" charset="-128"/>
              </a:rPr>
              <a:t>　</a:t>
            </a:r>
            <a:endParaRPr lang="en-US" altLang="ja-JP" b="1" dirty="0" smtClean="0">
              <a:latin typeface="うずらフォント" pitchFamily="1" charset="-128"/>
              <a:ea typeface="うずらフォント" pitchFamily="1" charset="-128"/>
            </a:endParaRPr>
          </a:p>
        </p:txBody>
      </p:sp>
      <p:sp>
        <p:nvSpPr>
          <p:cNvPr id="12" name="サブタイトル 16"/>
          <p:cNvSpPr>
            <a:spLocks noGrp="1"/>
          </p:cNvSpPr>
          <p:nvPr>
            <p:ph type="subTitle" sz="quarter" idx="1"/>
          </p:nvPr>
        </p:nvSpPr>
        <p:spPr>
          <a:xfrm>
            <a:off x="992560" y="5877272"/>
            <a:ext cx="7920880" cy="504056"/>
          </a:xfrm>
        </p:spPr>
        <p:txBody>
          <a:bodyPr/>
          <a:lstStyle/>
          <a:p>
            <a:pPr algn="l"/>
            <a:r>
              <a:rPr kumimoji="1" lang="ja-JP" altLang="en-US" sz="2400" b="1" dirty="0" smtClean="0">
                <a:solidFill>
                  <a:srgbClr val="FF0000"/>
                </a:solidFill>
                <a:latin typeface="うずらフォント" pitchFamily="1" charset="-128"/>
                <a:ea typeface="うずらフォント" pitchFamily="1" charset="-128"/>
              </a:rPr>
              <a:t>手当の支給については標準法の学級数が対象となります</a:t>
            </a:r>
            <a:endParaRPr kumimoji="1" lang="ja-JP" altLang="en-US" sz="2400" b="1" dirty="0">
              <a:solidFill>
                <a:srgbClr val="FF0000"/>
              </a:solidFill>
              <a:latin typeface="うずらフォント" pitchFamily="1" charset="-128"/>
              <a:ea typeface="うずらフォント" pitchFamily="1" charset="-128"/>
            </a:endParaRPr>
          </a:p>
        </p:txBody>
      </p:sp>
      <p:cxnSp>
        <p:nvCxnSpPr>
          <p:cNvPr id="13" name="直線コネクタ 12"/>
          <p:cNvCxnSpPr/>
          <p:nvPr/>
        </p:nvCxnSpPr>
        <p:spPr bwMode="auto">
          <a:xfrm>
            <a:off x="3008784" y="3212976"/>
            <a:ext cx="1584176" cy="0"/>
          </a:xfrm>
          <a:prstGeom prst="line">
            <a:avLst/>
          </a:prstGeom>
          <a:solidFill>
            <a:schemeClr val="accent1"/>
          </a:solidFill>
          <a:ln w="381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a:off x="5313040" y="3212976"/>
            <a:ext cx="1584176" cy="0"/>
          </a:xfrm>
          <a:prstGeom prst="line">
            <a:avLst/>
          </a:prstGeom>
          <a:solidFill>
            <a:schemeClr val="accent1"/>
          </a:solidFill>
          <a:ln w="381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a:off x="7473280" y="3212976"/>
            <a:ext cx="1584176" cy="0"/>
          </a:xfrm>
          <a:prstGeom prst="line">
            <a:avLst/>
          </a:prstGeom>
          <a:solidFill>
            <a:schemeClr val="accent1"/>
          </a:solidFill>
          <a:ln w="381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円形吹き出し 6"/>
          <p:cNvSpPr/>
          <p:nvPr/>
        </p:nvSpPr>
        <p:spPr bwMode="auto">
          <a:xfrm>
            <a:off x="632520" y="980728"/>
            <a:ext cx="4896544" cy="1440160"/>
          </a:xfrm>
          <a:prstGeom prst="wedgeEllipseCallout">
            <a:avLst>
              <a:gd name="adj1" fmla="val 9174"/>
              <a:gd name="adj2" fmla="val 73020"/>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ja-JP" altLang="en-US" b="1" dirty="0" smtClean="0">
                <a:latin typeface="うずらフォント" pitchFamily="1" charset="-128"/>
                <a:ea typeface="うずらフォント" pitchFamily="1" charset="-128"/>
              </a:rPr>
              <a:t>例１）普通学級③</a:t>
            </a:r>
            <a:endParaRPr lang="en-US" altLang="ja-JP" b="1" dirty="0" smtClean="0">
              <a:latin typeface="うずらフォント" pitchFamily="1" charset="-128"/>
              <a:ea typeface="うずらフォント" pitchFamily="1" charset="-128"/>
            </a:endParaRPr>
          </a:p>
          <a:p>
            <a:r>
              <a:rPr lang="ja-JP" altLang="en-US" b="1" dirty="0" smtClean="0">
                <a:latin typeface="うずらフォント" pitchFamily="1" charset="-128"/>
                <a:ea typeface="うずらフォント" pitchFamily="1" charset="-128"/>
              </a:rPr>
              <a:t>例２）普通学級②と支援学級①</a:t>
            </a:r>
            <a:endParaRPr lang="en-US" altLang="ja-JP" b="1" dirty="0" smtClean="0">
              <a:latin typeface="うずらフォント" pitchFamily="1" charset="-128"/>
              <a:ea typeface="うずらフォント" pitchFamily="1" charset="-128"/>
            </a:endParaRPr>
          </a:p>
          <a:p>
            <a:r>
              <a:rPr lang="ja-JP" altLang="en-US" b="1" dirty="0" smtClean="0">
                <a:latin typeface="うずらフォント" pitchFamily="1" charset="-128"/>
                <a:ea typeface="うずらフォント" pitchFamily="1" charset="-128"/>
              </a:rPr>
              <a:t>例３</a:t>
            </a:r>
            <a:r>
              <a:rPr lang="en-US" altLang="ja-JP" b="1" dirty="0" smtClean="0">
                <a:latin typeface="うずらフォント" pitchFamily="1" charset="-128"/>
                <a:ea typeface="うずらフォント" pitchFamily="1" charset="-128"/>
              </a:rPr>
              <a:t>)</a:t>
            </a:r>
            <a:r>
              <a:rPr lang="ja-JP" altLang="en-US" b="1" dirty="0" smtClean="0">
                <a:latin typeface="うずらフォント" pitchFamily="1" charset="-128"/>
                <a:ea typeface="うずらフォント" pitchFamily="1" charset="-128"/>
              </a:rPr>
              <a:t> 普通学級①と支援学級②　</a:t>
            </a:r>
            <a:endParaRPr lang="en-US" altLang="ja-JP" b="1" dirty="0" smtClean="0">
              <a:latin typeface="うずらフォント" pitchFamily="1" charset="-128"/>
              <a:ea typeface="うずらフォント" pitchFamily="1" charset="-128"/>
            </a:endParaRPr>
          </a:p>
        </p:txBody>
      </p:sp>
      <p:sp>
        <p:nvSpPr>
          <p:cNvPr id="16" name="角丸四角形 15"/>
          <p:cNvSpPr/>
          <p:nvPr/>
        </p:nvSpPr>
        <p:spPr bwMode="auto">
          <a:xfrm>
            <a:off x="6393160" y="404664"/>
            <a:ext cx="2880320" cy="2232248"/>
          </a:xfrm>
          <a:prstGeom prst="roundRect">
            <a:avLst/>
          </a:prstGeom>
          <a:solidFill>
            <a:srgbClr val="D6EEAA"/>
          </a:solidFill>
          <a:ln w="31750" cap="flat" cmpd="sng" algn="ctr">
            <a:solidFill>
              <a:srgbClr val="008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ja-JP" altLang="en-US" sz="2000" b="1" dirty="0" smtClean="0">
                <a:latin typeface="うずらフォント" pitchFamily="1" charset="-128"/>
                <a:ea typeface="うずらフォント" pitchFamily="1" charset="-128"/>
              </a:rPr>
              <a:t>単一の学年の児童生徒で構成される特別支援学級・・・</a:t>
            </a:r>
            <a:r>
              <a:rPr lang="ja-JP" altLang="en-US" sz="2000" b="1" dirty="0" smtClean="0">
                <a:solidFill>
                  <a:srgbClr val="FF0000"/>
                </a:solidFill>
                <a:latin typeface="うずらフォント" pitchFamily="1" charset="-128"/>
                <a:ea typeface="うずらフォント" pitchFamily="1" charset="-128"/>
              </a:rPr>
              <a:t>○</a:t>
            </a:r>
            <a:endParaRPr lang="en-US" altLang="ja-JP" sz="2000" b="1" dirty="0" smtClean="0">
              <a:solidFill>
                <a:srgbClr val="FF0000"/>
              </a:solidFill>
              <a:latin typeface="うずらフォント" pitchFamily="1" charset="-128"/>
              <a:ea typeface="うずらフォント" pitchFamily="1" charset="-128"/>
            </a:endParaRPr>
          </a:p>
          <a:p>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複数の学年の児童生徒</a:t>
            </a:r>
            <a:r>
              <a:rPr lang="ja-JP" altLang="en-US" sz="2000" b="1" dirty="0" smtClean="0">
                <a:latin typeface="うずらフォント" pitchFamily="1" charset="-128"/>
                <a:ea typeface="うずらフォント" pitchFamily="1" charset="-128"/>
              </a:rPr>
              <a:t>で</a:t>
            </a:r>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構成される特別支援学級・・・・</a:t>
            </a:r>
            <a:r>
              <a:rPr lang="ja-JP" altLang="en-US" sz="2000" b="1" dirty="0" smtClean="0">
                <a:solidFill>
                  <a:srgbClr val="FF0000"/>
                </a:solidFill>
                <a:latin typeface="うずらフォント" pitchFamily="1" charset="-128"/>
                <a:ea typeface="うずらフォント" pitchFamily="1" charset="-128"/>
              </a:rPr>
              <a:t>○</a:t>
            </a:r>
            <a:endParaRPr kumimoji="1" lang="en-US" altLang="ja-JP" sz="2000" b="1" i="0" u="none" strike="noStrike" cap="none" normalizeH="0" baseline="0" dirty="0" smtClean="0">
              <a:ln>
                <a:noFill/>
              </a:ln>
              <a:solidFill>
                <a:srgbClr val="FF0000"/>
              </a:solidFill>
              <a:effectLst/>
              <a:latin typeface="うずらフォント" pitchFamily="1" charset="-128"/>
              <a:ea typeface="うずらフォント" pitchFamily="1"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481699810"/>
              </p:ext>
            </p:extLst>
          </p:nvPr>
        </p:nvGraphicFramePr>
        <p:xfrm>
          <a:off x="704528" y="836712"/>
          <a:ext cx="8352928" cy="5040560"/>
        </p:xfrm>
        <a:graphic>
          <a:graphicData uri="http://schemas.openxmlformats.org/drawingml/2006/table">
            <a:tbl>
              <a:tblPr/>
              <a:tblGrid>
                <a:gridCol w="8352928">
                  <a:extLst>
                    <a:ext uri="{9D8B030D-6E8A-4147-A177-3AD203B41FA5}">
                      <a16:colId xmlns:a16="http://schemas.microsoft.com/office/drawing/2014/main" val="20000"/>
                    </a:ext>
                  </a:extLst>
                </a:gridCol>
              </a:tblGrid>
              <a:tr h="1737282">
                <a:tc>
                  <a:txBody>
                    <a:bodyPr/>
                    <a:lstStyle/>
                    <a:p>
                      <a:pPr algn="l" fontAlgn="ctr"/>
                      <a:r>
                        <a:rPr lang="ja-JP" altLang="en-US" sz="2400" b="0" i="0" u="none" strike="noStrike" dirty="0">
                          <a:latin typeface="うずらフォント" pitchFamily="1" charset="-128"/>
                          <a:ea typeface="うずらフォント" pitchFamily="1" charset="-128"/>
                        </a:rPr>
                        <a:t>　</a:t>
                      </a:r>
                      <a:r>
                        <a:rPr lang="ja-JP" altLang="en-US" sz="2400" b="1" i="0" u="none" strike="noStrike" dirty="0">
                          <a:solidFill>
                            <a:srgbClr val="FF0000"/>
                          </a:solidFill>
                          <a:latin typeface="うずらフォント" pitchFamily="1" charset="-128"/>
                          <a:ea typeface="うずらフォント" pitchFamily="1" charset="-128"/>
                        </a:rPr>
                        <a:t>単一の学年の児童生徒で構成される特別支援</a:t>
                      </a:r>
                      <a:r>
                        <a:rPr lang="ja-JP" altLang="en-US" sz="2400" b="1" i="0" u="none" strike="noStrike" dirty="0" smtClean="0">
                          <a:solidFill>
                            <a:srgbClr val="FF0000"/>
                          </a:solidFill>
                          <a:latin typeface="うずらフォント" pitchFamily="1" charset="-128"/>
                          <a:ea typeface="うずらフォント" pitchFamily="1" charset="-128"/>
                        </a:rPr>
                        <a:t>学級</a:t>
                      </a:r>
                      <a:endParaRPr lang="en-US" altLang="ja-JP" sz="2400" b="1" i="0" u="none" strike="noStrike" dirty="0" smtClean="0">
                        <a:solidFill>
                          <a:srgbClr val="FF0000"/>
                        </a:solidFill>
                        <a:latin typeface="うずらフォント" pitchFamily="1" charset="-128"/>
                        <a:ea typeface="うずらフォント" pitchFamily="1" charset="-128"/>
                      </a:endParaRPr>
                    </a:p>
                    <a:p>
                      <a:pPr algn="l" fontAlgn="ctr"/>
                      <a:r>
                        <a:rPr lang="ja-JP" altLang="en-US" sz="2400" b="0" i="0" u="none" strike="noStrike" dirty="0" smtClean="0">
                          <a:latin typeface="うずらフォント" pitchFamily="1" charset="-128"/>
                          <a:ea typeface="うずらフォント" pitchFamily="1" charset="-128"/>
                        </a:rPr>
                        <a:t>　　学校</a:t>
                      </a:r>
                      <a:r>
                        <a:rPr lang="ja-JP" altLang="en-US" sz="2400" b="0" i="0" u="none" strike="noStrike" dirty="0">
                          <a:latin typeface="うずらフォント" pitchFamily="1" charset="-128"/>
                          <a:ea typeface="うずらフォント" pitchFamily="1" charset="-128"/>
                        </a:rPr>
                        <a:t>の学級数としては＋</a:t>
                      </a:r>
                      <a:r>
                        <a:rPr lang="ja-JP" altLang="en-US" sz="2400" b="0" i="0" u="none" strike="noStrike" dirty="0" smtClean="0">
                          <a:latin typeface="うずらフォント" pitchFamily="1" charset="-128"/>
                          <a:ea typeface="うずらフォント" pitchFamily="1" charset="-128"/>
                        </a:rPr>
                        <a:t>１</a:t>
                      </a:r>
                      <a:endParaRPr lang="en-US" altLang="ja-JP" sz="2400" b="0" i="0" u="none" strike="noStrike" dirty="0" smtClean="0">
                        <a:latin typeface="うずらフォント" pitchFamily="1" charset="-128"/>
                        <a:ea typeface="うずらフォント" pitchFamily="1" charset="-128"/>
                      </a:endParaRPr>
                    </a:p>
                    <a:p>
                      <a:pPr algn="l" fontAlgn="ctr"/>
                      <a:r>
                        <a:rPr lang="ja-JP" altLang="en-US" sz="2400" b="0" i="0" u="none" strike="noStrike" dirty="0" smtClean="0">
                          <a:latin typeface="うずらフォント" pitchFamily="1" charset="-128"/>
                          <a:ea typeface="うずらフォント" pitchFamily="1" charset="-128"/>
                        </a:rPr>
                        <a:t>　　学年</a:t>
                      </a:r>
                      <a:r>
                        <a:rPr lang="ja-JP" altLang="en-US" sz="2400" b="0" i="0" u="none" strike="noStrike" dirty="0">
                          <a:latin typeface="うずらフォント" pitchFamily="1" charset="-128"/>
                          <a:ea typeface="うずらフォント" pitchFamily="1" charset="-128"/>
                        </a:rPr>
                        <a:t>の学級数としては</a:t>
                      </a:r>
                      <a:r>
                        <a:rPr lang="ja-JP" altLang="en-US" sz="2400" b="0" i="0" u="none" strike="noStrike" dirty="0" smtClean="0">
                          <a:latin typeface="うずらフォント" pitchFamily="1" charset="-128"/>
                          <a:ea typeface="うずらフォント" pitchFamily="1" charset="-128"/>
                        </a:rPr>
                        <a:t>当該学年</a:t>
                      </a:r>
                      <a:r>
                        <a:rPr lang="ja-JP" altLang="en-US" sz="2400" b="0" i="0" u="none" strike="noStrike" dirty="0">
                          <a:latin typeface="うずらフォント" pitchFamily="1" charset="-128"/>
                          <a:ea typeface="うずらフォント" pitchFamily="1" charset="-128"/>
                        </a:rPr>
                        <a:t>の学級数に＋</a:t>
                      </a:r>
                      <a:r>
                        <a:rPr lang="ja-JP" altLang="en-US" sz="2400" b="0" i="0" u="none" strike="noStrike" dirty="0" smtClean="0">
                          <a:latin typeface="うずらフォント" pitchFamily="1" charset="-128"/>
                          <a:ea typeface="うずらフォント" pitchFamily="1" charset="-128"/>
                        </a:rPr>
                        <a:t>１</a:t>
                      </a:r>
                      <a:endParaRPr lang="ja-JP" altLang="en-US" sz="2400" b="0" i="0" u="none" strike="noStrike" dirty="0">
                        <a:latin typeface="うずらフォント" pitchFamily="1" charset="-128"/>
                        <a:ea typeface="うずらフォント" pitchFamily="1" charset="-128"/>
                      </a:endParaRP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a:noFill/>
                    </a:lnB>
                    <a:solidFill>
                      <a:srgbClr val="DBEEF3"/>
                    </a:solidFill>
                  </a:tcPr>
                </a:tc>
                <a:extLst>
                  <a:ext uri="{0D108BD9-81ED-4DB2-BD59-A6C34878D82A}">
                    <a16:rowId xmlns:a16="http://schemas.microsoft.com/office/drawing/2014/main" val="10000"/>
                  </a:ext>
                </a:extLst>
              </a:tr>
              <a:tr h="3303278">
                <a:tc>
                  <a:txBody>
                    <a:bodyPr/>
                    <a:lstStyle/>
                    <a:p>
                      <a:pPr algn="l" fontAlgn="ctr"/>
                      <a:r>
                        <a:rPr lang="ja-JP" altLang="en-US" sz="2400" b="0" i="0" u="none" strike="noStrike" dirty="0">
                          <a:latin typeface="うずらフォント" pitchFamily="1" charset="-128"/>
                          <a:ea typeface="うずらフォント" pitchFamily="1" charset="-128"/>
                        </a:rPr>
                        <a:t>　</a:t>
                      </a:r>
                      <a:r>
                        <a:rPr lang="ja-JP" altLang="en-US" sz="2400" b="1" i="0" u="none" strike="noStrike" dirty="0">
                          <a:solidFill>
                            <a:srgbClr val="FF0000"/>
                          </a:solidFill>
                          <a:latin typeface="うずらフォント" pitchFamily="1" charset="-128"/>
                          <a:ea typeface="うずらフォント" pitchFamily="1" charset="-128"/>
                        </a:rPr>
                        <a:t>複数の学年の児童生徒で構成される特別支援</a:t>
                      </a:r>
                      <a:r>
                        <a:rPr lang="ja-JP" altLang="en-US" sz="2400" b="1" i="0" u="none" strike="noStrike" dirty="0" smtClean="0">
                          <a:solidFill>
                            <a:srgbClr val="FF0000"/>
                          </a:solidFill>
                          <a:latin typeface="うずらフォント" pitchFamily="1" charset="-128"/>
                          <a:ea typeface="うずらフォント" pitchFamily="1" charset="-128"/>
                        </a:rPr>
                        <a:t>学級</a:t>
                      </a:r>
                      <a:endParaRPr lang="en-US" altLang="ja-JP" sz="2400" b="1" i="0" u="none" strike="noStrike" dirty="0" smtClean="0">
                        <a:solidFill>
                          <a:srgbClr val="FF0000"/>
                        </a:solidFill>
                        <a:latin typeface="うずらフォント" pitchFamily="1" charset="-128"/>
                        <a:ea typeface="うずらフォント" pitchFamily="1" charset="-128"/>
                      </a:endParaRPr>
                    </a:p>
                    <a:p>
                      <a:pPr algn="l" fontAlgn="ctr"/>
                      <a:r>
                        <a:rPr lang="ja-JP" altLang="en-US" sz="2400" b="0" i="0" u="none" strike="noStrike" dirty="0" smtClean="0">
                          <a:latin typeface="うずらフォント" pitchFamily="1" charset="-128"/>
                          <a:ea typeface="うずらフォント" pitchFamily="1" charset="-128"/>
                        </a:rPr>
                        <a:t>　　学校</a:t>
                      </a:r>
                      <a:r>
                        <a:rPr lang="ja-JP" altLang="en-US" sz="2400" b="0" i="0" u="none" strike="noStrike" dirty="0">
                          <a:latin typeface="うずらフォント" pitchFamily="1" charset="-128"/>
                          <a:ea typeface="うずらフォント" pitchFamily="1" charset="-128"/>
                        </a:rPr>
                        <a:t>の学級数としては＋</a:t>
                      </a:r>
                      <a:r>
                        <a:rPr lang="ja-JP" altLang="en-US" sz="2400" b="0" i="0" u="none" strike="noStrike" dirty="0" smtClean="0">
                          <a:latin typeface="うずらフォント" pitchFamily="1" charset="-128"/>
                          <a:ea typeface="うずらフォント" pitchFamily="1" charset="-128"/>
                        </a:rPr>
                        <a:t>１</a:t>
                      </a:r>
                      <a:endParaRPr lang="en-US" altLang="ja-JP" sz="2400" b="0" i="0" u="none" strike="noStrike" dirty="0" smtClean="0">
                        <a:latin typeface="うずらフォント" pitchFamily="1" charset="-128"/>
                        <a:ea typeface="うずらフォント" pitchFamily="1" charset="-128"/>
                      </a:endParaRPr>
                    </a:p>
                    <a:p>
                      <a:pPr algn="l" fontAlgn="ctr"/>
                      <a:r>
                        <a:rPr lang="ja-JP" altLang="en-US" sz="2400" b="0" i="0" u="none" strike="noStrike" dirty="0" smtClean="0">
                          <a:latin typeface="うずらフォント" pitchFamily="1" charset="-128"/>
                          <a:ea typeface="うずらフォント" pitchFamily="1" charset="-128"/>
                        </a:rPr>
                        <a:t>　　学年</a:t>
                      </a:r>
                      <a:r>
                        <a:rPr lang="ja-JP" altLang="en-US" sz="2400" b="0" i="0" u="none" strike="noStrike" dirty="0">
                          <a:latin typeface="うずらフォント" pitchFamily="1" charset="-128"/>
                          <a:ea typeface="うずらフォント" pitchFamily="1" charset="-128"/>
                        </a:rPr>
                        <a:t>の学級数としては、当該学年のいずれの学級数に</a:t>
                      </a:r>
                      <a:r>
                        <a:rPr lang="ja-JP" altLang="en-US" sz="2400" b="0" i="0" u="none" strike="noStrike" dirty="0" smtClean="0">
                          <a:latin typeface="うずらフォント" pitchFamily="1" charset="-128"/>
                          <a:ea typeface="うずらフォント" pitchFamily="1" charset="-128"/>
                        </a:rPr>
                        <a:t>も　　</a:t>
                      </a:r>
                      <a:endParaRPr lang="en-US" altLang="ja-JP" sz="2400" b="0" i="0" u="none" strike="noStrike" dirty="0" smtClean="0">
                        <a:latin typeface="うずらフォント" pitchFamily="1" charset="-128"/>
                        <a:ea typeface="うずらフォント" pitchFamily="1" charset="-128"/>
                      </a:endParaRPr>
                    </a:p>
                    <a:p>
                      <a:pPr algn="l" fontAlgn="ctr"/>
                      <a:r>
                        <a:rPr lang="ja-JP" altLang="en-US" sz="2400" b="0" i="0" u="none" strike="noStrike" dirty="0" smtClean="0">
                          <a:latin typeface="うずらフォント" pitchFamily="1" charset="-128"/>
                          <a:ea typeface="うずらフォント" pitchFamily="1" charset="-128"/>
                        </a:rPr>
                        <a:t>　　カウントされない</a:t>
                      </a:r>
                      <a:endParaRPr lang="ja-JP" altLang="en-US" sz="2400" b="0" i="0" u="none" strike="noStrike" dirty="0">
                        <a:latin typeface="うずらフォント" pitchFamily="1" charset="-128"/>
                        <a:ea typeface="うずらフォント" pitchFamily="1" charset="-128"/>
                      </a:endParaRP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w="6350" cap="flat" cmpd="sng" algn="ctr">
                      <a:solidFill>
                        <a:srgbClr val="000000"/>
                      </a:solidFill>
                      <a:prstDash val="dash"/>
                      <a:round/>
                      <a:headEnd type="none" w="med" len="med"/>
                      <a:tailEnd type="none" w="med" len="med"/>
                    </a:lnB>
                    <a:solidFill>
                      <a:srgbClr val="DBEEF3"/>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000" fill="hold"/>
                                        <p:tgtEl>
                                          <p:spTgt spid="17"/>
                                        </p:tgtEl>
                                        <p:attrNameLst>
                                          <p:attrName>ppt_x</p:attrName>
                                        </p:attrNameLst>
                                      </p:cBhvr>
                                      <p:tavLst>
                                        <p:tav tm="0">
                                          <p:val>
                                            <p:strVal val="#ppt_x"/>
                                          </p:val>
                                        </p:tav>
                                        <p:tav tm="100000">
                                          <p:val>
                                            <p:strVal val="#ppt_x"/>
                                          </p:val>
                                        </p:tav>
                                      </p:tavLst>
                                    </p:anim>
                                    <p:anim calcmode="lin" valueType="num">
                                      <p:cBhvr additive="base">
                                        <p:cTn id="30"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p:cTn id="35"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38"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build="p"/>
      <p:bldP spid="7"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bwMode="auto">
          <a:xfrm>
            <a:off x="1208584" y="548680"/>
            <a:ext cx="7488832" cy="1224136"/>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200" b="1" kern="0" dirty="0" smtClean="0">
                <a:latin typeface="うずらフォント" pitchFamily="1" charset="-128"/>
                <a:ea typeface="うずらフォント" pitchFamily="1" charset="-128"/>
                <a:cs typeface="+mj-cs"/>
              </a:rPr>
              <a:t>十川中学校</a:t>
            </a:r>
            <a:r>
              <a:rPr kumimoji="1" lang="ja-JP" altLang="en-US" sz="32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では、どの手当が</a:t>
            </a:r>
            <a:r>
              <a:rPr kumimoji="1" lang="en-US" altLang="ja-JP" sz="32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a:r>
            <a:br>
              <a:rPr kumimoji="1" lang="en-US" altLang="ja-JP" sz="32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br>
            <a:r>
              <a:rPr kumimoji="1" lang="ja-JP" altLang="en-US" sz="32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支給されているのかな？</a:t>
            </a:r>
            <a:endParaRPr kumimoji="1" lang="ja-JP" altLang="en-US" sz="3200" b="1" i="0" u="sng"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sp>
        <p:nvSpPr>
          <p:cNvPr id="7" name="サブタイトル 4"/>
          <p:cNvSpPr txBox="1">
            <a:spLocks/>
          </p:cNvSpPr>
          <p:nvPr/>
        </p:nvSpPr>
        <p:spPr bwMode="auto">
          <a:xfrm>
            <a:off x="848544" y="2807928"/>
            <a:ext cx="856895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bg2"/>
              </a:buClr>
              <a:buSzPct val="80000"/>
              <a:buFontTx/>
              <a:buNone/>
              <a:tabLst/>
              <a:defRPr/>
            </a:pPr>
            <a:r>
              <a:rPr kumimoji="1" lang="ja-JP" altLang="en-US" sz="36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rPr>
              <a:t>１年生　普通学級①</a:t>
            </a:r>
            <a:endParaRPr kumimoji="1" lang="en-US" altLang="ja-JP" sz="24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endParaRPr>
          </a:p>
          <a:p>
            <a:pPr lvl="0" eaLnBrk="1" hangingPunct="1">
              <a:spcBef>
                <a:spcPct val="20000"/>
              </a:spcBef>
              <a:buClr>
                <a:schemeClr val="bg2"/>
              </a:buClr>
              <a:buSzPct val="80000"/>
              <a:defRPr/>
            </a:pPr>
            <a:r>
              <a:rPr kumimoji="1" lang="ja-JP" altLang="en-US" sz="36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rPr>
              <a:t>２年生　普通</a:t>
            </a:r>
            <a:r>
              <a:rPr lang="ja-JP" altLang="en-US" sz="3600" b="1" kern="0" dirty="0" smtClean="0">
                <a:latin typeface="うずらフォント" pitchFamily="1" charset="-128"/>
                <a:ea typeface="うずらフォント" pitchFamily="1" charset="-128"/>
              </a:rPr>
              <a:t>学級①支援</a:t>
            </a:r>
            <a:r>
              <a:rPr lang="ja-JP" altLang="en-US" sz="3600" b="1" kern="0" dirty="0">
                <a:latin typeface="うずらフォント" pitchFamily="1" charset="-128"/>
                <a:ea typeface="うずらフォント" pitchFamily="1" charset="-128"/>
              </a:rPr>
              <a:t>学級①</a:t>
            </a:r>
            <a:endParaRPr kumimoji="1" lang="en-US" altLang="ja-JP" sz="36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endParaRPr>
          </a:p>
          <a:p>
            <a:pPr marL="0" marR="0" lvl="0" indent="0" algn="l" defTabSz="914400" rtl="0" eaLnBrk="1" fontAlgn="base" latinLnBrk="0" hangingPunct="1">
              <a:lnSpc>
                <a:spcPct val="100000"/>
              </a:lnSpc>
              <a:spcBef>
                <a:spcPct val="20000"/>
              </a:spcBef>
              <a:spcAft>
                <a:spcPct val="0"/>
              </a:spcAft>
              <a:buClr>
                <a:schemeClr val="bg2"/>
              </a:buClr>
              <a:buSzPct val="80000"/>
              <a:buFontTx/>
              <a:buNone/>
              <a:tabLst/>
              <a:defRPr/>
            </a:pPr>
            <a:r>
              <a:rPr kumimoji="1" lang="ja-JP" altLang="en-US" sz="36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rPr>
              <a:t>３年生　普通学級①</a:t>
            </a:r>
            <a:endParaRPr kumimoji="1" lang="en-US" altLang="ja-JP" sz="24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n-cs"/>
            </a:endParaRPr>
          </a:p>
        </p:txBody>
      </p:sp>
      <p:sp>
        <p:nvSpPr>
          <p:cNvPr id="8" name="角丸四角形 7"/>
          <p:cNvSpPr/>
          <p:nvPr/>
        </p:nvSpPr>
        <p:spPr bwMode="auto">
          <a:xfrm>
            <a:off x="360022" y="2204864"/>
            <a:ext cx="2934326" cy="3888432"/>
          </a:xfrm>
          <a:prstGeom prst="roundRect">
            <a:avLst/>
          </a:prstGeom>
          <a:solidFill>
            <a:srgbClr val="D6EEAA"/>
          </a:solidFill>
          <a:ln w="31750" cap="flat" cmpd="sng" algn="ctr">
            <a:solidFill>
              <a:srgbClr val="008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solidFill>
                <a:effectLst/>
                <a:latin typeface="うずらフォント" pitchFamily="1" charset="-128"/>
                <a:ea typeface="うずらフォント" pitchFamily="1" charset="-128"/>
              </a:rPr>
              <a:t>３学級以上の学年はない</a:t>
            </a:r>
            <a:endParaRPr kumimoji="1" lang="en-US" altLang="ja-JP"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32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sz="3200" b="1" dirty="0" smtClean="0">
                <a:latin typeface="うずらフォント" pitchFamily="1" charset="-128"/>
                <a:ea typeface="うずらフォント" pitchFamily="1" charset="-128"/>
              </a:rPr>
              <a:t>学年主任手当は該当なし</a:t>
            </a:r>
            <a:endParaRPr kumimoji="1" lang="ja-JP" altLang="en-US"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sp>
        <p:nvSpPr>
          <p:cNvPr id="9" name="角丸四角形 8"/>
          <p:cNvSpPr/>
          <p:nvPr/>
        </p:nvSpPr>
        <p:spPr bwMode="auto">
          <a:xfrm>
            <a:off x="3467835" y="2214067"/>
            <a:ext cx="2970330" cy="3888432"/>
          </a:xfrm>
          <a:prstGeom prst="roundRect">
            <a:avLst/>
          </a:prstGeom>
          <a:solidFill>
            <a:srgbClr val="D6EEAA"/>
          </a:solidFill>
          <a:ln w="31750" cap="flat" cmpd="sng" algn="ctr">
            <a:solidFill>
              <a:srgbClr val="008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3200" b="1" dirty="0">
                <a:latin typeface="うずらフォント" pitchFamily="1" charset="-128"/>
                <a:ea typeface="うずらフォント" pitchFamily="1" charset="-128"/>
              </a:rPr>
              <a:t>３</a:t>
            </a:r>
            <a:r>
              <a:rPr kumimoji="1" lang="ja-JP" altLang="en-US" sz="3200" b="1" i="0" u="none" strike="noStrike" cap="none" normalizeH="0" baseline="0" dirty="0" smtClean="0">
                <a:ln>
                  <a:noFill/>
                </a:ln>
                <a:solidFill>
                  <a:schemeClr val="tx1"/>
                </a:solidFill>
                <a:effectLst/>
                <a:latin typeface="うずらフォント" pitchFamily="1" charset="-128"/>
                <a:ea typeface="うずらフォント" pitchFamily="1" charset="-128"/>
              </a:rPr>
              <a:t>学級以上の学</a:t>
            </a:r>
            <a:r>
              <a:rPr lang="ja-JP" altLang="en-US" sz="3200" b="1" dirty="0" smtClean="0">
                <a:latin typeface="うずらフォント" pitchFamily="1" charset="-128"/>
                <a:ea typeface="うずらフォント" pitchFamily="1" charset="-128"/>
              </a:rPr>
              <a:t>校である</a:t>
            </a:r>
            <a:endParaRPr kumimoji="1" lang="en-US" altLang="ja-JP"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32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sz="3200" b="1" dirty="0" smtClean="0">
                <a:latin typeface="うずらフォント" pitchFamily="1" charset="-128"/>
                <a:ea typeface="うずらフォント" pitchFamily="1" charset="-128"/>
              </a:rPr>
              <a:t>生徒指導主事、教務主任手当該当あり</a:t>
            </a:r>
            <a:endParaRPr kumimoji="1" lang="ja-JP" altLang="en-US"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sp>
        <p:nvSpPr>
          <p:cNvPr id="10" name="ストライプ矢印 9"/>
          <p:cNvSpPr/>
          <p:nvPr/>
        </p:nvSpPr>
        <p:spPr bwMode="auto">
          <a:xfrm rot="5400000">
            <a:off x="1395137" y="3609020"/>
            <a:ext cx="864096" cy="648072"/>
          </a:xfrm>
          <a:prstGeom prst="striped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charset="0"/>
              <a:ea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1" name="ストライプ矢印 10"/>
          <p:cNvSpPr/>
          <p:nvPr/>
        </p:nvSpPr>
        <p:spPr bwMode="auto">
          <a:xfrm rot="5400000">
            <a:off x="4520952" y="3609020"/>
            <a:ext cx="864096" cy="648072"/>
          </a:xfrm>
          <a:prstGeom prst="striped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2" name="角丸四角形 11"/>
          <p:cNvSpPr/>
          <p:nvPr/>
        </p:nvSpPr>
        <p:spPr bwMode="auto">
          <a:xfrm>
            <a:off x="6607198" y="2204864"/>
            <a:ext cx="3030346" cy="3888432"/>
          </a:xfrm>
          <a:prstGeom prst="roundRect">
            <a:avLst/>
          </a:prstGeom>
          <a:solidFill>
            <a:srgbClr val="D6EEAA"/>
          </a:solidFill>
          <a:ln w="31750" cap="flat" cmpd="sng" algn="ctr">
            <a:solidFill>
              <a:srgbClr val="008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3200" b="1" dirty="0" smtClean="0">
                <a:latin typeface="うずらフォント" pitchFamily="1" charset="-128"/>
                <a:ea typeface="うずらフォント" pitchFamily="1" charset="-128"/>
              </a:rPr>
              <a:t>６</a:t>
            </a:r>
            <a:r>
              <a:rPr kumimoji="1" lang="ja-JP" altLang="en-US" sz="3200" b="1" i="0" u="none" strike="noStrike" cap="none" normalizeH="0" baseline="0" dirty="0" smtClean="0">
                <a:ln>
                  <a:noFill/>
                </a:ln>
                <a:solidFill>
                  <a:schemeClr val="tx1"/>
                </a:solidFill>
                <a:effectLst/>
                <a:latin typeface="うずらフォント" pitchFamily="1" charset="-128"/>
                <a:ea typeface="うずらフォント" pitchFamily="1" charset="-128"/>
              </a:rPr>
              <a:t>学級以上の学</a:t>
            </a:r>
            <a:r>
              <a:rPr lang="ja-JP" altLang="en-US" sz="3200" b="1" dirty="0" smtClean="0">
                <a:latin typeface="うずらフォント" pitchFamily="1" charset="-128"/>
                <a:ea typeface="うずらフォント" pitchFamily="1" charset="-128"/>
              </a:rPr>
              <a:t>校でな</a:t>
            </a:r>
            <a:r>
              <a:rPr lang="ja-JP" altLang="en-US" sz="3200" b="1" dirty="0">
                <a:latin typeface="うずらフォント" pitchFamily="1" charset="-128"/>
                <a:ea typeface="うずらフォント" pitchFamily="1" charset="-128"/>
              </a:rPr>
              <a:t>い</a:t>
            </a:r>
            <a:endParaRPr kumimoji="1" lang="en-US" altLang="ja-JP"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32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en-US" altLang="ja-JP"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sz="3200" b="1" dirty="0" smtClean="0">
                <a:latin typeface="うずらフォント" pitchFamily="1" charset="-128"/>
                <a:ea typeface="うずらフォント" pitchFamily="1" charset="-128"/>
              </a:rPr>
              <a:t>研究主任、人権教育主任手当該当なし</a:t>
            </a:r>
            <a:endParaRPr kumimoji="1" lang="ja-JP" altLang="en-US" sz="32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sp>
        <p:nvSpPr>
          <p:cNvPr id="13" name="ストライプ矢印 12"/>
          <p:cNvSpPr/>
          <p:nvPr/>
        </p:nvSpPr>
        <p:spPr bwMode="auto">
          <a:xfrm rot="5400000">
            <a:off x="7690323" y="3609020"/>
            <a:ext cx="864096" cy="648072"/>
          </a:xfrm>
          <a:prstGeom prst="striped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0.70"/>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sz="quarter" idx="1"/>
          </p:nvPr>
        </p:nvSpPr>
        <p:spPr>
          <a:xfrm>
            <a:off x="920552" y="1988840"/>
            <a:ext cx="8352928" cy="3649960"/>
          </a:xfrm>
        </p:spPr>
        <p:txBody>
          <a:bodyPr/>
          <a:lstStyle/>
          <a:p>
            <a:pPr algn="l"/>
            <a:r>
              <a:rPr lang="ja-JP" altLang="en-US" sz="4800" b="1" dirty="0" smtClean="0">
                <a:latin typeface="うずらフォント" pitchFamily="1" charset="-128"/>
                <a:ea typeface="うずらフォント" pitchFamily="1" charset="-128"/>
              </a:rPr>
              <a:t>私は、３学級以上の学年の学年主任で、人権教育主任も担当しています。学年主任手当と人権教育主任手当の両方が支給されるでしょうか？</a:t>
            </a:r>
            <a:endParaRPr lang="ja-JP" altLang="en-US" sz="4800" b="1" dirty="0">
              <a:latin typeface="うずらフォント" pitchFamily="1" charset="-128"/>
              <a:ea typeface="うずらフォント" pitchFamily="1" charset="-128"/>
            </a:endParaRPr>
          </a:p>
        </p:txBody>
      </p:sp>
      <p:sp>
        <p:nvSpPr>
          <p:cNvPr id="6" name="正方形/長方形 5"/>
          <p:cNvSpPr/>
          <p:nvPr/>
        </p:nvSpPr>
        <p:spPr>
          <a:xfrm>
            <a:off x="1064568" y="764704"/>
            <a:ext cx="2034531" cy="646331"/>
          </a:xfrm>
          <a:prstGeom prst="rect">
            <a:avLst/>
          </a:prstGeom>
        </p:spPr>
        <p:txBody>
          <a:bodyPr wrap="none">
            <a:spAutoFit/>
          </a:bodyPr>
          <a:lstStyle/>
          <a:p>
            <a:r>
              <a:rPr lang="en-US" altLang="ja-JP" sz="3600" b="1" dirty="0" smtClean="0">
                <a:solidFill>
                  <a:srgbClr val="008000"/>
                </a:solidFill>
              </a:rPr>
              <a:t>【</a:t>
            </a:r>
            <a:r>
              <a:rPr lang="ja-JP" altLang="en-US" sz="3600" b="1" dirty="0" smtClean="0">
                <a:solidFill>
                  <a:srgbClr val="008000"/>
                </a:solidFill>
                <a:latin typeface="うずらフォント" pitchFamily="1" charset="-128"/>
                <a:ea typeface="うずらフォント" pitchFamily="1" charset="-128"/>
              </a:rPr>
              <a:t>問題⑦</a:t>
            </a:r>
            <a:r>
              <a:rPr lang="en-US" altLang="ja-JP" sz="3600" b="1" dirty="0" smtClean="0">
                <a:solidFill>
                  <a:srgbClr val="008000"/>
                </a:solidFill>
              </a:rPr>
              <a:t>】</a:t>
            </a:r>
            <a:endParaRPr lang="ja-JP" alt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208584" y="404664"/>
            <a:ext cx="7016750" cy="648072"/>
          </a:xfrm>
        </p:spPr>
        <p:txBody>
          <a:bodyPr/>
          <a:lstStyle/>
          <a:p>
            <a:pPr algn="l"/>
            <a:r>
              <a:rPr lang="en-US" altLang="ja-JP" b="1" dirty="0" smtClean="0">
                <a:solidFill>
                  <a:srgbClr val="008000"/>
                </a:solidFill>
              </a:rPr>
              <a:t>【</a:t>
            </a:r>
            <a:r>
              <a:rPr lang="ja-JP" altLang="en-US" b="1" dirty="0" smtClean="0">
                <a:solidFill>
                  <a:srgbClr val="008000"/>
                </a:solidFill>
                <a:latin typeface="うずらフォント" pitchFamily="1" charset="-128"/>
                <a:ea typeface="うずらフォント" pitchFamily="1" charset="-128"/>
              </a:rPr>
              <a:t>答え</a:t>
            </a:r>
            <a:r>
              <a:rPr lang="en-US" altLang="ja-JP" b="1" dirty="0" smtClean="0">
                <a:solidFill>
                  <a:srgbClr val="008000"/>
                </a:solidFill>
              </a:rPr>
              <a:t>】</a:t>
            </a:r>
            <a:endParaRPr kumimoji="1" lang="ja-JP" altLang="en-US" dirty="0"/>
          </a:p>
        </p:txBody>
      </p:sp>
      <p:sp>
        <p:nvSpPr>
          <p:cNvPr id="5" name="サブタイトル 4"/>
          <p:cNvSpPr>
            <a:spLocks noGrp="1"/>
          </p:cNvSpPr>
          <p:nvPr>
            <p:ph type="subTitle" sz="quarter" idx="1"/>
          </p:nvPr>
        </p:nvSpPr>
        <p:spPr>
          <a:xfrm>
            <a:off x="344488" y="908720"/>
            <a:ext cx="9145016" cy="4730080"/>
          </a:xfrm>
        </p:spPr>
        <p:txBody>
          <a:bodyPr/>
          <a:lstStyle/>
          <a:p>
            <a:pPr algn="l"/>
            <a:r>
              <a:rPr lang="ja-JP" altLang="en-US" sz="4000" b="1" dirty="0" smtClean="0">
                <a:latin typeface="うずらフォント" pitchFamily="1" charset="-128"/>
                <a:ea typeface="うずらフォント" pitchFamily="1" charset="-128"/>
              </a:rPr>
              <a:t>いずれか一方の主任に係る業務に対してのみ支給される</a:t>
            </a:r>
            <a:endParaRPr lang="en-US" altLang="ja-JP" sz="4000" b="1" dirty="0" smtClean="0">
              <a:latin typeface="うずらフォント" pitchFamily="1" charset="-128"/>
              <a:ea typeface="うずらフォント" pitchFamily="1" charset="-128"/>
            </a:endParaRPr>
          </a:p>
          <a:p>
            <a:pPr algn="l"/>
            <a:r>
              <a:rPr lang="ja-JP" altLang="en-US" sz="4000" b="1" dirty="0" smtClean="0">
                <a:latin typeface="うずらフォント" pitchFamily="1" charset="-128"/>
                <a:ea typeface="うずらフォント" pitchFamily="1" charset="-128"/>
              </a:rPr>
              <a:t>　　　　　　　１日　２００円</a:t>
            </a:r>
            <a:endParaRPr lang="en-US" altLang="ja-JP" sz="4000" b="1" dirty="0" smtClean="0">
              <a:latin typeface="うずらフォント" pitchFamily="1" charset="-128"/>
              <a:ea typeface="うずらフォント" pitchFamily="1" charset="-128"/>
            </a:endParaRPr>
          </a:p>
          <a:p>
            <a:pPr algn="l"/>
            <a:endParaRPr lang="en-US" altLang="ja-JP" b="1" dirty="0" smtClean="0">
              <a:solidFill>
                <a:srgbClr val="FF0000"/>
              </a:solidFill>
              <a:latin typeface="うずらフォント" pitchFamily="1" charset="-128"/>
              <a:ea typeface="うずらフォント" pitchFamily="1" charset="-128"/>
            </a:endParaRPr>
          </a:p>
          <a:p>
            <a:pPr algn="l"/>
            <a:r>
              <a:rPr lang="en-US" altLang="ja-JP" sz="3100" b="1" dirty="0" smtClean="0">
                <a:solidFill>
                  <a:srgbClr val="FF0000"/>
                </a:solidFill>
                <a:latin typeface="うずらフォント" pitchFamily="1" charset="-128"/>
                <a:ea typeface="うずらフォント" pitchFamily="1" charset="-128"/>
              </a:rPr>
              <a:t>×</a:t>
            </a:r>
            <a:r>
              <a:rPr lang="ja-JP" altLang="en-US" sz="3100" b="1" dirty="0" smtClean="0">
                <a:latin typeface="うずらフォント" pitchFamily="1" charset="-128"/>
                <a:ea typeface="うずらフォント" pitchFamily="1" charset="-128"/>
              </a:rPr>
              <a:t>教育業務連絡指導手当と教育業務連絡指導手当</a:t>
            </a:r>
            <a:endParaRPr lang="en-US" altLang="ja-JP" sz="3100" b="1" dirty="0" smtClean="0">
              <a:solidFill>
                <a:srgbClr val="FF0000"/>
              </a:solidFill>
              <a:latin typeface="うずらフォント" pitchFamily="1" charset="-128"/>
              <a:ea typeface="うずらフォント" pitchFamily="1" charset="-128"/>
            </a:endParaRPr>
          </a:p>
          <a:p>
            <a:pPr algn="l"/>
            <a:r>
              <a:rPr lang="ja-JP" altLang="en-US" sz="3100" b="1" dirty="0" smtClean="0">
                <a:solidFill>
                  <a:srgbClr val="FF0000"/>
                </a:solidFill>
                <a:latin typeface="うずらフォント" pitchFamily="1" charset="-128"/>
                <a:ea typeface="うずらフォント" pitchFamily="1" charset="-128"/>
              </a:rPr>
              <a:t>○</a:t>
            </a:r>
            <a:r>
              <a:rPr lang="ja-JP" altLang="en-US" sz="3100" b="1" dirty="0" smtClean="0">
                <a:latin typeface="うずらフォント" pitchFamily="1" charset="-128"/>
                <a:ea typeface="うずらフォント" pitchFamily="1" charset="-128"/>
              </a:rPr>
              <a:t>多学年学級担当手当と教員特殊業務手当</a:t>
            </a:r>
            <a:endParaRPr lang="en-US" altLang="ja-JP" sz="3100" b="1" dirty="0" smtClean="0">
              <a:latin typeface="うずらフォント" pitchFamily="1" charset="-128"/>
              <a:ea typeface="うずらフォント" pitchFamily="1" charset="-128"/>
            </a:endParaRPr>
          </a:p>
          <a:p>
            <a:pPr algn="l"/>
            <a:r>
              <a:rPr lang="ja-JP" altLang="en-US" sz="3100" b="1" dirty="0" smtClean="0">
                <a:solidFill>
                  <a:srgbClr val="FF0000"/>
                </a:solidFill>
                <a:latin typeface="うずらフォント" pitchFamily="1" charset="-128"/>
                <a:ea typeface="うずらフォント" pitchFamily="1" charset="-128"/>
              </a:rPr>
              <a:t>○</a:t>
            </a:r>
            <a:r>
              <a:rPr lang="ja-JP" altLang="en-US" sz="3100" b="1" dirty="0" smtClean="0">
                <a:latin typeface="うずらフォント" pitchFamily="1" charset="-128"/>
                <a:ea typeface="うずらフォント" pitchFamily="1" charset="-128"/>
              </a:rPr>
              <a:t>多学年学級担当手当と教育業務連絡指導手当</a:t>
            </a:r>
            <a:endParaRPr lang="en-US" altLang="ja-JP" sz="3100" b="1" dirty="0" smtClean="0">
              <a:latin typeface="うずらフォント" pitchFamily="1" charset="-128"/>
              <a:ea typeface="うずらフォント" pitchFamily="1" charset="-128"/>
            </a:endParaRPr>
          </a:p>
          <a:p>
            <a:pPr algn="l"/>
            <a:r>
              <a:rPr lang="ja-JP" altLang="en-US" sz="3100" b="1" dirty="0" smtClean="0">
                <a:solidFill>
                  <a:srgbClr val="FF0000"/>
                </a:solidFill>
                <a:latin typeface="うずらフォント" pitchFamily="1" charset="-128"/>
                <a:ea typeface="うずらフォント" pitchFamily="1" charset="-128"/>
              </a:rPr>
              <a:t>○</a:t>
            </a:r>
            <a:r>
              <a:rPr lang="ja-JP" altLang="en-US" sz="3100" b="1" dirty="0" smtClean="0">
                <a:latin typeface="うずらフォント" pitchFamily="1" charset="-128"/>
                <a:ea typeface="うずらフォント" pitchFamily="1" charset="-128"/>
              </a:rPr>
              <a:t>教育業務連絡指導手当と教員特殊業務手当</a:t>
            </a:r>
            <a:endParaRPr lang="en-US" altLang="ja-JP" sz="3100" b="1" dirty="0" smtClean="0">
              <a:latin typeface="うずらフォント" pitchFamily="1" charset="-128"/>
              <a:ea typeface="うずらフォント" pitchFamily="1" charset="-128"/>
            </a:endParaRPr>
          </a:p>
          <a:p>
            <a:endParaRPr kumimoji="1" lang="ja-JP" altLang="en-US" dirty="0"/>
          </a:p>
        </p:txBody>
      </p:sp>
      <p:pic>
        <p:nvPicPr>
          <p:cNvPr id="6" name="図 5" descr="ojisan4.png"/>
          <p:cNvPicPr>
            <a:picLocks noChangeAspect="1"/>
          </p:cNvPicPr>
          <p:nvPr/>
        </p:nvPicPr>
        <p:blipFill>
          <a:blip r:embed="rId3" cstate="print"/>
          <a:stretch>
            <a:fillRect/>
          </a:stretch>
        </p:blipFill>
        <p:spPr>
          <a:xfrm>
            <a:off x="8121352" y="1844824"/>
            <a:ext cx="1244456" cy="1635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a:xfrm>
            <a:off x="1352600" y="836712"/>
            <a:ext cx="7808863" cy="1440160"/>
          </a:xfrm>
        </p:spPr>
        <p:txBody>
          <a:bodyPr/>
          <a:lstStyle/>
          <a:p>
            <a:pPr algn="l"/>
            <a:r>
              <a:rPr lang="ja-JP" altLang="en-US" sz="4000" b="1" dirty="0" smtClean="0">
                <a:latin typeface="うずらフォント" pitchFamily="1" charset="-128"/>
                <a:ea typeface="うずらフォント" pitchFamily="1" charset="-128"/>
              </a:rPr>
              <a:t>教員特殊業務整理簿</a:t>
            </a:r>
            <a:r>
              <a:rPr lang="en-US" altLang="ja-JP" sz="4000" b="1" dirty="0" smtClean="0">
                <a:latin typeface="うずらフォント" pitchFamily="1" charset="-128"/>
                <a:ea typeface="うずらフォント" pitchFamily="1" charset="-128"/>
              </a:rPr>
              <a:t/>
            </a:r>
            <a:br>
              <a:rPr lang="en-US" altLang="ja-JP" sz="4000" b="1" dirty="0" smtClean="0">
                <a:latin typeface="うずらフォント" pitchFamily="1" charset="-128"/>
                <a:ea typeface="うずらフォント" pitchFamily="1" charset="-128"/>
              </a:rPr>
            </a:br>
            <a:r>
              <a:rPr lang="ja-JP" altLang="en-US" sz="4000" b="1" dirty="0" smtClean="0">
                <a:latin typeface="うずらフォント" pitchFamily="1" charset="-128"/>
                <a:ea typeface="うずらフォント" pitchFamily="1" charset="-128"/>
              </a:rPr>
              <a:t>　　特殊勤務実績簿 の</a:t>
            </a:r>
            <a:r>
              <a:rPr lang="ja-JP" altLang="en-US" sz="4000" b="1" dirty="0">
                <a:latin typeface="うずらフォント" pitchFamily="1" charset="-128"/>
                <a:ea typeface="うずらフォント" pitchFamily="1" charset="-128"/>
              </a:rPr>
              <a:t>作成</a:t>
            </a:r>
            <a:r>
              <a:rPr lang="ja-JP" altLang="en-US" sz="4000" dirty="0" smtClean="0">
                <a:ea typeface="HGP創英角ﾎﾟｯﾌﾟ体" pitchFamily="50" charset="-128"/>
              </a:rPr>
              <a:t/>
            </a:r>
            <a:br>
              <a:rPr lang="ja-JP" altLang="en-US" sz="4000" dirty="0" smtClean="0">
                <a:ea typeface="HGP創英角ﾎﾟｯﾌﾟ体" pitchFamily="50" charset="-128"/>
              </a:rPr>
            </a:br>
            <a:r>
              <a:rPr lang="ja-JP" altLang="en-US" dirty="0" smtClean="0">
                <a:ea typeface="HGP創英角ﾎﾟｯﾌﾟ体" pitchFamily="50" charset="-128"/>
              </a:rPr>
              <a:t>　</a:t>
            </a:r>
            <a:endParaRPr kumimoji="1" lang="ja-JP" altLang="en-US" dirty="0"/>
          </a:p>
        </p:txBody>
      </p:sp>
      <p:sp>
        <p:nvSpPr>
          <p:cNvPr id="5" name="サブタイトル 4"/>
          <p:cNvSpPr>
            <a:spLocks noGrp="1"/>
          </p:cNvSpPr>
          <p:nvPr>
            <p:ph type="subTitle" sz="quarter" idx="1"/>
          </p:nvPr>
        </p:nvSpPr>
        <p:spPr>
          <a:xfrm>
            <a:off x="1712640" y="5301208"/>
            <a:ext cx="6356350" cy="409600"/>
          </a:xfrm>
        </p:spPr>
        <p:txBody>
          <a:bodyPr/>
          <a:lstStyle/>
          <a:p>
            <a:r>
              <a:rPr lang="ja-JP" altLang="en-US" sz="4000" b="1" dirty="0" smtClean="0">
                <a:latin typeface="うずらフォント" pitchFamily="1" charset="-128"/>
                <a:ea typeface="うずらフォント" pitchFamily="1" charset="-128"/>
              </a:rPr>
              <a:t>給　　与　　支　　給</a:t>
            </a:r>
          </a:p>
        </p:txBody>
      </p:sp>
      <p:sp>
        <p:nvSpPr>
          <p:cNvPr id="6" name="大かっこ 5"/>
          <p:cNvSpPr/>
          <p:nvPr/>
        </p:nvSpPr>
        <p:spPr bwMode="auto">
          <a:xfrm>
            <a:off x="1496616" y="1988840"/>
            <a:ext cx="4752528" cy="914400"/>
          </a:xfrm>
          <a:prstGeom prst="bracketPair">
            <a:avLst/>
          </a:prstGeom>
          <a:solidFill>
            <a:schemeClr val="accent5"/>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必要書類　修学旅行のしおり、部活動　　　</a:t>
            </a:r>
            <a:endParaRPr lang="en-US" altLang="ja-JP" sz="20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a:latin typeface="うずらフォント" pitchFamily="1" charset="-128"/>
                <a:ea typeface="うずらフォント" pitchFamily="1" charset="-128"/>
              </a:rPr>
              <a:t>　</a:t>
            </a:r>
            <a:r>
              <a:rPr lang="ja-JP" altLang="en-US" sz="2000" b="1" dirty="0" smtClean="0">
                <a:latin typeface="うずらフォント" pitchFamily="1" charset="-128"/>
                <a:ea typeface="うずらフォント" pitchFamily="1" charset="-128"/>
              </a:rPr>
              <a:t>　　　　計画書、</a:t>
            </a:r>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大会要項　　等</a:t>
            </a:r>
          </a:p>
        </p:txBody>
      </p:sp>
      <p:sp>
        <p:nvSpPr>
          <p:cNvPr id="7" name="正方形/長方形 6"/>
          <p:cNvSpPr/>
          <p:nvPr/>
        </p:nvSpPr>
        <p:spPr>
          <a:xfrm>
            <a:off x="632520" y="3861048"/>
            <a:ext cx="8905002" cy="707886"/>
          </a:xfrm>
          <a:prstGeom prst="rect">
            <a:avLst/>
          </a:prstGeom>
        </p:spPr>
        <p:txBody>
          <a:bodyPr wrap="none">
            <a:spAutoFit/>
          </a:bodyPr>
          <a:lstStyle/>
          <a:p>
            <a:r>
              <a:rPr lang="ja-JP" altLang="en-US" sz="4000" b="1" dirty="0" smtClean="0">
                <a:latin typeface="うずらフォント" pitchFamily="1" charset="-128"/>
                <a:ea typeface="うずらフォント" pitchFamily="1" charset="-128"/>
              </a:rPr>
              <a:t>月 例 報 告 入 力　</a:t>
            </a:r>
            <a:r>
              <a:rPr lang="en-US" altLang="ja-JP" sz="4000" b="1" dirty="0" smtClean="0">
                <a:latin typeface="うずらフォント" pitchFamily="1" charset="-128"/>
                <a:ea typeface="うずらフォント" pitchFamily="1" charset="-128"/>
              </a:rPr>
              <a:t>(</a:t>
            </a:r>
            <a:r>
              <a:rPr lang="ja-JP" altLang="en-US" sz="4000" b="1" dirty="0" smtClean="0">
                <a:latin typeface="うずらフォント" pitchFamily="1" charset="-128"/>
                <a:ea typeface="うずらフォント" pitchFamily="1" charset="-128"/>
              </a:rPr>
              <a:t>月末～月初め）</a:t>
            </a:r>
            <a:endParaRPr lang="ja-JP" altLang="en-US" sz="4000" dirty="0"/>
          </a:p>
        </p:txBody>
      </p:sp>
      <p:sp>
        <p:nvSpPr>
          <p:cNvPr id="8" name="下矢印 7"/>
          <p:cNvSpPr/>
          <p:nvPr/>
        </p:nvSpPr>
        <p:spPr bwMode="auto">
          <a:xfrm>
            <a:off x="4376936" y="3068960"/>
            <a:ext cx="622998" cy="720080"/>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charset="-128"/>
            </a:endParaRPr>
          </a:p>
        </p:txBody>
      </p:sp>
      <p:sp>
        <p:nvSpPr>
          <p:cNvPr id="9" name="下矢印 8"/>
          <p:cNvSpPr/>
          <p:nvPr/>
        </p:nvSpPr>
        <p:spPr bwMode="auto">
          <a:xfrm>
            <a:off x="4376936" y="4653136"/>
            <a:ext cx="622998" cy="720080"/>
          </a:xfrm>
          <a:prstGeom prst="down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sz="quarter"/>
          </p:nvPr>
        </p:nvSpPr>
        <p:spPr/>
        <p:txBody>
          <a:bodyPr/>
          <a:lstStyle/>
          <a:p>
            <a:endParaRPr kumimoji="1" lang="ja-JP" altLang="en-US"/>
          </a:p>
        </p:txBody>
      </p:sp>
      <p:sp>
        <p:nvSpPr>
          <p:cNvPr id="5" name="サブタイトル 4"/>
          <p:cNvSpPr>
            <a:spLocks noGrp="1"/>
          </p:cNvSpPr>
          <p:nvPr>
            <p:ph type="subTitle" sz="quarter" idx="1"/>
          </p:nvPr>
        </p:nvSpPr>
        <p:spPr/>
        <p:txBody>
          <a:bodyPr/>
          <a:lstStyle/>
          <a:p>
            <a:endParaRPr kumimoji="1" lang="ja-JP" altLang="en-US" dirty="0"/>
          </a:p>
        </p:txBody>
      </p:sp>
      <p:pic>
        <p:nvPicPr>
          <p:cNvPr id="7" name="コンテンツ プレースホルダ 3" descr="ojigi_animal_neko.png"/>
          <p:cNvPicPr>
            <a:picLocks noChangeAspect="1"/>
          </p:cNvPicPr>
          <p:nvPr/>
        </p:nvPicPr>
        <p:blipFill>
          <a:blip r:embed="rId3" cstate="print"/>
          <a:stretch>
            <a:fillRect/>
          </a:stretch>
        </p:blipFill>
        <p:spPr bwMode="auto">
          <a:xfrm>
            <a:off x="6249144" y="3140968"/>
            <a:ext cx="295232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形吹き出し 7"/>
          <p:cNvSpPr/>
          <p:nvPr/>
        </p:nvSpPr>
        <p:spPr bwMode="auto">
          <a:xfrm>
            <a:off x="272480" y="1752600"/>
            <a:ext cx="5400599" cy="3116560"/>
          </a:xfrm>
          <a:prstGeom prst="wedgeEllipseCallout">
            <a:avLst>
              <a:gd name="adj1" fmla="val 61355"/>
              <a:gd name="adj2" fmla="val 35605"/>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tLang="ja-JP" sz="2800" b="1" dirty="0" smtClean="0">
              <a:latin typeface="うずらフォント" pitchFamily="1" charset="-128"/>
              <a:ea typeface="うずらフォント" pitchFamily="1" charset="-128"/>
            </a:endParaRPr>
          </a:p>
          <a:p>
            <a:r>
              <a:rPr lang="ja-JP" altLang="en-US" sz="4000" b="1" dirty="0" smtClean="0">
                <a:latin typeface="うずらフォント" pitchFamily="1" charset="-128"/>
                <a:ea typeface="うずらフォント" pitchFamily="1" charset="-128"/>
              </a:rPr>
              <a:t>お疲れ様でした</a:t>
            </a:r>
            <a:r>
              <a:rPr lang="ja-JP" altLang="en-US" sz="6000" b="1" dirty="0" smtClean="0">
                <a:latin typeface="うずらフォント" pitchFamily="1" charset="-128"/>
                <a:ea typeface="うずらフォント" pitchFamily="1" charset="-128"/>
              </a:rPr>
              <a:t>　</a:t>
            </a:r>
            <a:endParaRPr lang="en-US" altLang="ja-JP" sz="6000" b="1" dirty="0" smtClean="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64568" y="1268760"/>
            <a:ext cx="8064896" cy="2585323"/>
          </a:xfrm>
          <a:prstGeom prst="rect">
            <a:avLst/>
          </a:prstGeom>
        </p:spPr>
        <p:txBody>
          <a:bodyPr wrap="square">
            <a:spAutoFit/>
          </a:bodyPr>
          <a:lstStyle/>
          <a:p>
            <a:r>
              <a:rPr lang="en-US" altLang="ja-JP" sz="3600" b="1" dirty="0" smtClean="0">
                <a:solidFill>
                  <a:srgbClr val="008000"/>
                </a:solidFill>
              </a:rPr>
              <a:t> 【</a:t>
            </a:r>
            <a:r>
              <a:rPr lang="ja-JP" altLang="en-US" sz="3600" b="1" dirty="0" smtClean="0">
                <a:solidFill>
                  <a:srgbClr val="008000"/>
                </a:solidFill>
                <a:latin typeface="うずらフォント" pitchFamily="1" charset="-128"/>
                <a:ea typeface="うずらフォント" pitchFamily="1" charset="-128"/>
              </a:rPr>
              <a:t>問題①</a:t>
            </a:r>
            <a:r>
              <a:rPr lang="en-US" altLang="ja-JP" sz="3600" b="1" dirty="0" smtClean="0">
                <a:solidFill>
                  <a:srgbClr val="008000"/>
                </a:solidFill>
              </a:rPr>
              <a:t>】</a:t>
            </a:r>
            <a:r>
              <a:rPr lang="en-US" altLang="ja-JP" b="1" dirty="0" smtClean="0"/>
              <a:t/>
            </a:r>
            <a:br>
              <a:rPr lang="en-US" altLang="ja-JP" b="1" dirty="0" smtClean="0"/>
            </a:br>
            <a:r>
              <a:rPr lang="en-US" altLang="ja-JP" b="1" dirty="0" smtClean="0"/>
              <a:t/>
            </a:r>
            <a:br>
              <a:rPr lang="en-US" altLang="ja-JP" b="1" dirty="0" smtClean="0"/>
            </a:br>
            <a:r>
              <a:rPr lang="en-US" altLang="ja-JP" b="1" dirty="0" smtClean="0"/>
              <a:t>  </a:t>
            </a:r>
            <a:r>
              <a:rPr lang="ja-JP" altLang="en-US" sz="5400" b="1" dirty="0" smtClean="0">
                <a:latin typeface="うずらフォント" pitchFamily="1" charset="-128"/>
                <a:ea typeface="うずらフォント" pitchFamily="1" charset="-128"/>
              </a:rPr>
              <a:t>特殊勤務手当にはどんな手当があるでしょうか？</a:t>
            </a:r>
            <a:endParaRPr lang="ja-JP" altLang="en-US" sz="5400" dirty="0"/>
          </a:p>
        </p:txBody>
      </p:sp>
      <p:pic>
        <p:nvPicPr>
          <p:cNvPr id="7" name="図 6" descr="boy_question.png"/>
          <p:cNvPicPr>
            <a:picLocks noChangeAspect="1"/>
          </p:cNvPicPr>
          <p:nvPr/>
        </p:nvPicPr>
        <p:blipFill>
          <a:blip r:embed="rId3" cstate="print"/>
          <a:stretch>
            <a:fillRect/>
          </a:stretch>
        </p:blipFill>
        <p:spPr>
          <a:xfrm>
            <a:off x="5889104" y="4178190"/>
            <a:ext cx="1800200" cy="20683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1568624" y="3429000"/>
            <a:ext cx="50405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3" name="Line 5"/>
          <p:cNvSpPr>
            <a:spLocks noChangeShapeType="1"/>
          </p:cNvSpPr>
          <p:nvPr/>
        </p:nvSpPr>
        <p:spPr bwMode="auto">
          <a:xfrm flipV="1">
            <a:off x="2072680" y="1124744"/>
            <a:ext cx="0" cy="468052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4" name="Line 6"/>
          <p:cNvSpPr>
            <a:spLocks noChangeShapeType="1"/>
          </p:cNvSpPr>
          <p:nvPr/>
        </p:nvSpPr>
        <p:spPr bwMode="auto">
          <a:xfrm>
            <a:off x="2072680" y="5805264"/>
            <a:ext cx="2199614" cy="1587"/>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8" name="Line 10"/>
          <p:cNvSpPr>
            <a:spLocks noChangeShapeType="1"/>
          </p:cNvSpPr>
          <p:nvPr/>
        </p:nvSpPr>
        <p:spPr bwMode="auto">
          <a:xfrm>
            <a:off x="2072680" y="1124744"/>
            <a:ext cx="223224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9" name="Line 11"/>
          <p:cNvSpPr>
            <a:spLocks noChangeShapeType="1"/>
          </p:cNvSpPr>
          <p:nvPr/>
        </p:nvSpPr>
        <p:spPr bwMode="auto">
          <a:xfrm flipV="1">
            <a:off x="3656856" y="2348880"/>
            <a:ext cx="0" cy="252028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60" name="Line 12"/>
          <p:cNvSpPr>
            <a:spLocks noChangeShapeType="1"/>
          </p:cNvSpPr>
          <p:nvPr/>
        </p:nvSpPr>
        <p:spPr bwMode="auto">
          <a:xfrm>
            <a:off x="3656856" y="2996952"/>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78" name="Oval 30"/>
          <p:cNvSpPr>
            <a:spLocks noChangeArrowheads="1"/>
          </p:cNvSpPr>
          <p:nvPr/>
        </p:nvSpPr>
        <p:spPr bwMode="auto">
          <a:xfrm>
            <a:off x="309563" y="1484784"/>
            <a:ext cx="1259061" cy="3744416"/>
          </a:xfrm>
          <a:prstGeom prst="ellipse">
            <a:avLst/>
          </a:prstGeom>
          <a:solidFill>
            <a:srgbClr val="D6EEAA"/>
          </a:solidFill>
          <a:ln w="31750">
            <a:solidFill>
              <a:srgbClr val="008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600" b="1" dirty="0" smtClean="0">
                <a:latin typeface="うずらフォント" pitchFamily="1" charset="-128"/>
                <a:ea typeface="うずらフォント" pitchFamily="1" charset="-128"/>
              </a:rPr>
              <a:t>特</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殊</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勤</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務</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手</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当</a:t>
            </a:r>
            <a:endParaRPr lang="ja-JP" altLang="en-US" sz="3600" b="1" dirty="0">
              <a:latin typeface="うずらフォント" pitchFamily="1" charset="-128"/>
              <a:ea typeface="うずらフォント" pitchFamily="1" charset="-128"/>
            </a:endParaRPr>
          </a:p>
        </p:txBody>
      </p:sp>
      <p:sp>
        <p:nvSpPr>
          <p:cNvPr id="2080" name="Oval 32"/>
          <p:cNvSpPr>
            <a:spLocks noChangeArrowheads="1"/>
          </p:cNvSpPr>
          <p:nvPr/>
        </p:nvSpPr>
        <p:spPr bwMode="auto">
          <a:xfrm>
            <a:off x="3296816" y="764704"/>
            <a:ext cx="4752528" cy="74523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①多学年学級担当手当</a:t>
            </a:r>
            <a:endParaRPr lang="ja-JP" altLang="en-US" sz="3200" dirty="0">
              <a:latin typeface="うずらフォント" pitchFamily="1" charset="-128"/>
              <a:ea typeface="うずらフォント" pitchFamily="1" charset="-128"/>
            </a:endParaRPr>
          </a:p>
        </p:txBody>
      </p:sp>
      <p:sp>
        <p:nvSpPr>
          <p:cNvPr id="2096" name="Text Box 48"/>
          <p:cNvSpPr txBox="1">
            <a:spLocks noChangeArrowheads="1"/>
          </p:cNvSpPr>
          <p:nvPr/>
        </p:nvSpPr>
        <p:spPr bwMode="auto">
          <a:xfrm>
            <a:off x="3449902" y="2590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2099" name="Oval 51"/>
          <p:cNvSpPr>
            <a:spLocks noChangeArrowheads="1"/>
          </p:cNvSpPr>
          <p:nvPr/>
        </p:nvSpPr>
        <p:spPr bwMode="auto">
          <a:xfrm>
            <a:off x="3368824" y="5445224"/>
            <a:ext cx="4896544" cy="792088"/>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③教育業務連絡指導手当</a:t>
            </a:r>
            <a:endParaRPr lang="ja-JP" altLang="en-US" sz="3200" dirty="0">
              <a:latin typeface="うずらフォント" pitchFamily="1" charset="-128"/>
              <a:ea typeface="うずらフォント" pitchFamily="1" charset="-128"/>
            </a:endParaRPr>
          </a:p>
        </p:txBody>
      </p:sp>
      <p:sp>
        <p:nvSpPr>
          <p:cNvPr id="2103" name="Oval 55"/>
          <p:cNvSpPr>
            <a:spLocks noChangeArrowheads="1"/>
          </p:cNvSpPr>
          <p:nvPr/>
        </p:nvSpPr>
        <p:spPr bwMode="auto">
          <a:xfrm>
            <a:off x="4664968" y="3501008"/>
            <a:ext cx="179323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b="1" dirty="0" smtClean="0">
                <a:latin typeface="うずらフォント" pitchFamily="1" charset="-128"/>
                <a:ea typeface="うずらフォント" pitchFamily="1" charset="-128"/>
              </a:rPr>
              <a:t>　　　　　　　</a:t>
            </a:r>
            <a:endParaRPr lang="ja-JP" altLang="en-US" sz="2400" b="1" dirty="0">
              <a:latin typeface="うずらフォント" pitchFamily="1" charset="-128"/>
              <a:ea typeface="うずらフォント" pitchFamily="1" charset="-128"/>
            </a:endParaRPr>
          </a:p>
        </p:txBody>
      </p:sp>
      <p:sp>
        <p:nvSpPr>
          <p:cNvPr id="2104" name="Oval 56"/>
          <p:cNvSpPr>
            <a:spLocks noChangeArrowheads="1"/>
          </p:cNvSpPr>
          <p:nvPr/>
        </p:nvSpPr>
        <p:spPr bwMode="auto">
          <a:xfrm>
            <a:off x="4880992" y="278092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非常災害時等の緊急業務</a:t>
            </a:r>
            <a:endParaRPr lang="ja-JP" altLang="en-US" sz="2400" b="1" dirty="0">
              <a:latin typeface="うずらフォント" pitchFamily="1" charset="-128"/>
              <a:ea typeface="うずらフォント" pitchFamily="1" charset="-128"/>
            </a:endParaRPr>
          </a:p>
        </p:txBody>
      </p:sp>
      <p:sp>
        <p:nvSpPr>
          <p:cNvPr id="2106" name="Oval 58"/>
          <p:cNvSpPr>
            <a:spLocks noChangeArrowheads="1"/>
          </p:cNvSpPr>
          <p:nvPr/>
        </p:nvSpPr>
        <p:spPr bwMode="auto">
          <a:xfrm>
            <a:off x="5457056" y="4077072"/>
            <a:ext cx="2664296"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対外運動競技等における指導業務</a:t>
            </a:r>
            <a:endParaRPr lang="ja-JP" altLang="en-US" sz="2400" b="1" dirty="0">
              <a:latin typeface="うずらフォント" pitchFamily="1" charset="-128"/>
              <a:ea typeface="うずらフォント" pitchFamily="1" charset="-128"/>
            </a:endParaRPr>
          </a:p>
        </p:txBody>
      </p:sp>
      <p:sp>
        <p:nvSpPr>
          <p:cNvPr id="2107" name="Oval 59"/>
          <p:cNvSpPr>
            <a:spLocks noChangeArrowheads="1"/>
          </p:cNvSpPr>
          <p:nvPr/>
        </p:nvSpPr>
        <p:spPr bwMode="auto">
          <a:xfrm>
            <a:off x="5313040" y="4581128"/>
            <a:ext cx="107315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p>
        </p:txBody>
      </p:sp>
      <p:sp>
        <p:nvSpPr>
          <p:cNvPr id="28" name="Line 4"/>
          <p:cNvSpPr>
            <a:spLocks noChangeShapeType="1"/>
          </p:cNvSpPr>
          <p:nvPr/>
        </p:nvSpPr>
        <p:spPr bwMode="auto">
          <a:xfrm>
            <a:off x="2072680" y="2132856"/>
            <a:ext cx="158417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9" name="Oval 51"/>
          <p:cNvSpPr>
            <a:spLocks noChangeArrowheads="1"/>
          </p:cNvSpPr>
          <p:nvPr/>
        </p:nvSpPr>
        <p:spPr bwMode="auto">
          <a:xfrm>
            <a:off x="3296816" y="1844824"/>
            <a:ext cx="4248472" cy="64807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②教員特殊業務手当</a:t>
            </a:r>
            <a:endParaRPr lang="ja-JP" altLang="en-US" sz="3200" dirty="0">
              <a:latin typeface="うずらフォント" pitchFamily="1" charset="-128"/>
              <a:ea typeface="うずらフォント" pitchFamily="1" charset="-128"/>
            </a:endParaRPr>
          </a:p>
        </p:txBody>
      </p:sp>
      <p:sp>
        <p:nvSpPr>
          <p:cNvPr id="30" name="Line 12"/>
          <p:cNvSpPr>
            <a:spLocks noChangeShapeType="1"/>
          </p:cNvSpPr>
          <p:nvPr/>
        </p:nvSpPr>
        <p:spPr bwMode="auto">
          <a:xfrm>
            <a:off x="3656856" y="3645024"/>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1" name="Line 12"/>
          <p:cNvSpPr>
            <a:spLocks noChangeShapeType="1"/>
          </p:cNvSpPr>
          <p:nvPr/>
        </p:nvSpPr>
        <p:spPr bwMode="auto">
          <a:xfrm>
            <a:off x="3656856" y="4869160"/>
            <a:ext cx="79208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2" name="Line 12"/>
          <p:cNvSpPr>
            <a:spLocks noChangeShapeType="1"/>
          </p:cNvSpPr>
          <p:nvPr/>
        </p:nvSpPr>
        <p:spPr bwMode="auto">
          <a:xfrm>
            <a:off x="3656856" y="4293096"/>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3" name="正方形/長方形 22"/>
          <p:cNvSpPr/>
          <p:nvPr/>
        </p:nvSpPr>
        <p:spPr>
          <a:xfrm>
            <a:off x="4448944" y="4653136"/>
            <a:ext cx="2646878" cy="461665"/>
          </a:xfrm>
          <a:prstGeom prst="rect">
            <a:avLst/>
          </a:prstGeom>
        </p:spPr>
        <p:txBody>
          <a:bodyPr wrap="none">
            <a:spAutoFit/>
          </a:bodyPr>
          <a:lstStyle/>
          <a:p>
            <a:pPr algn="ctr"/>
            <a:r>
              <a:rPr lang="ja-JP" altLang="en-US" sz="2400" b="1" dirty="0" smtClean="0">
                <a:latin typeface="うずらフォント" pitchFamily="1" charset="-128"/>
                <a:ea typeface="うずらフォント" pitchFamily="1" charset="-128"/>
              </a:rPr>
              <a:t>部活動の指導業務</a:t>
            </a:r>
            <a:endParaRPr lang="ja-JP" altLang="en-US" sz="2400" b="1" dirty="0">
              <a:latin typeface="うずらフォント" pitchFamily="1" charset="-128"/>
              <a:ea typeface="うずらフォント" pitchFamily="1" charset="-128"/>
            </a:endParaRPr>
          </a:p>
        </p:txBody>
      </p:sp>
      <p:sp>
        <p:nvSpPr>
          <p:cNvPr id="24" name="Oval 56"/>
          <p:cNvSpPr>
            <a:spLocks noChangeArrowheads="1"/>
          </p:cNvSpPr>
          <p:nvPr/>
        </p:nvSpPr>
        <p:spPr bwMode="auto">
          <a:xfrm>
            <a:off x="5025008" y="350100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　修学旅行等における指導業務</a:t>
            </a:r>
            <a:endParaRPr lang="ja-JP" altLang="en-US" sz="2400" b="1" dirty="0">
              <a:latin typeface="うずらフォント" pitchFamily="1" charset="-128"/>
              <a:ea typeface="うずらフォント" pitchFamily="1" charset="-128"/>
            </a:endParaRPr>
          </a:p>
        </p:txBody>
      </p:sp>
      <p:sp>
        <p:nvSpPr>
          <p:cNvPr id="25" name="正方形/長方形 24"/>
          <p:cNvSpPr/>
          <p:nvPr/>
        </p:nvSpPr>
        <p:spPr>
          <a:xfrm>
            <a:off x="1352600" y="332656"/>
            <a:ext cx="1296144" cy="523220"/>
          </a:xfrm>
          <a:prstGeom prst="rect">
            <a:avLst/>
          </a:prstGeom>
        </p:spPr>
        <p:txBody>
          <a:bodyPr wrap="square">
            <a:spAutoFit/>
          </a:bodyPr>
          <a:lstStyle/>
          <a:p>
            <a:r>
              <a:rPr lang="en-US" altLang="ja-JP" sz="2800" b="1" dirty="0" smtClean="0">
                <a:solidFill>
                  <a:srgbClr val="008000"/>
                </a:solidFill>
              </a:rPr>
              <a:t>【</a:t>
            </a:r>
            <a:r>
              <a:rPr lang="ja-JP" altLang="en-US" sz="2800" b="1" dirty="0" smtClean="0">
                <a:solidFill>
                  <a:srgbClr val="008000"/>
                </a:solidFill>
                <a:latin typeface="うずらフォント" pitchFamily="1" charset="-128"/>
                <a:ea typeface="うずらフォント" pitchFamily="1" charset="-128"/>
              </a:rPr>
              <a:t>答え</a:t>
            </a:r>
            <a:r>
              <a:rPr lang="en-US" altLang="ja-JP" sz="2800" b="1" dirty="0" smtClean="0">
                <a:solidFill>
                  <a:srgbClr val="008000"/>
                </a:solidFill>
              </a:rPr>
              <a:t>】</a:t>
            </a:r>
            <a:endParaRPr lang="ja-JP" alt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1568624" y="3429000"/>
            <a:ext cx="50405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3" name="Line 5"/>
          <p:cNvSpPr>
            <a:spLocks noChangeShapeType="1"/>
          </p:cNvSpPr>
          <p:nvPr/>
        </p:nvSpPr>
        <p:spPr bwMode="auto">
          <a:xfrm flipV="1">
            <a:off x="2072680" y="1124744"/>
            <a:ext cx="0" cy="468052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4" name="Line 6"/>
          <p:cNvSpPr>
            <a:spLocks noChangeShapeType="1"/>
          </p:cNvSpPr>
          <p:nvPr/>
        </p:nvSpPr>
        <p:spPr bwMode="auto">
          <a:xfrm>
            <a:off x="2072680" y="5805264"/>
            <a:ext cx="2199614" cy="1587"/>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8" name="Line 10"/>
          <p:cNvSpPr>
            <a:spLocks noChangeShapeType="1"/>
          </p:cNvSpPr>
          <p:nvPr/>
        </p:nvSpPr>
        <p:spPr bwMode="auto">
          <a:xfrm>
            <a:off x="2072680" y="1124744"/>
            <a:ext cx="223224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59" name="Line 11"/>
          <p:cNvSpPr>
            <a:spLocks noChangeShapeType="1"/>
          </p:cNvSpPr>
          <p:nvPr/>
        </p:nvSpPr>
        <p:spPr bwMode="auto">
          <a:xfrm flipV="1">
            <a:off x="3656856" y="2348880"/>
            <a:ext cx="0" cy="252028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60" name="Line 12"/>
          <p:cNvSpPr>
            <a:spLocks noChangeShapeType="1"/>
          </p:cNvSpPr>
          <p:nvPr/>
        </p:nvSpPr>
        <p:spPr bwMode="auto">
          <a:xfrm>
            <a:off x="3656856" y="2996952"/>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078" name="Oval 30"/>
          <p:cNvSpPr>
            <a:spLocks noChangeArrowheads="1"/>
          </p:cNvSpPr>
          <p:nvPr/>
        </p:nvSpPr>
        <p:spPr bwMode="auto">
          <a:xfrm>
            <a:off x="309563" y="1484784"/>
            <a:ext cx="1259061" cy="3744416"/>
          </a:xfrm>
          <a:prstGeom prst="ellipse">
            <a:avLst/>
          </a:prstGeom>
          <a:solidFill>
            <a:srgbClr val="D6EEAA"/>
          </a:solidFill>
          <a:ln w="31750">
            <a:solidFill>
              <a:srgbClr val="008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600" b="1" dirty="0" smtClean="0">
                <a:latin typeface="うずらフォント" pitchFamily="1" charset="-128"/>
                <a:ea typeface="うずらフォント" pitchFamily="1" charset="-128"/>
              </a:rPr>
              <a:t>特</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殊</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勤</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務</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手</a:t>
            </a:r>
            <a:endParaRPr lang="en-US" altLang="ja-JP" sz="3600" b="1" dirty="0" smtClean="0">
              <a:latin typeface="うずらフォント" pitchFamily="1" charset="-128"/>
              <a:ea typeface="うずらフォント" pitchFamily="1" charset="-128"/>
            </a:endParaRPr>
          </a:p>
          <a:p>
            <a:pPr algn="ctr"/>
            <a:r>
              <a:rPr lang="ja-JP" altLang="en-US" sz="3600" b="1" dirty="0" smtClean="0">
                <a:latin typeface="うずらフォント" pitchFamily="1" charset="-128"/>
                <a:ea typeface="うずらフォント" pitchFamily="1" charset="-128"/>
              </a:rPr>
              <a:t>当</a:t>
            </a:r>
            <a:endParaRPr lang="ja-JP" altLang="en-US" sz="3600" b="1" dirty="0">
              <a:latin typeface="うずらフォント" pitchFamily="1" charset="-128"/>
              <a:ea typeface="うずらフォント" pitchFamily="1" charset="-128"/>
            </a:endParaRPr>
          </a:p>
        </p:txBody>
      </p:sp>
      <p:sp>
        <p:nvSpPr>
          <p:cNvPr id="2080" name="Oval 32"/>
          <p:cNvSpPr>
            <a:spLocks noChangeArrowheads="1"/>
          </p:cNvSpPr>
          <p:nvPr/>
        </p:nvSpPr>
        <p:spPr bwMode="auto">
          <a:xfrm>
            <a:off x="3296816" y="764704"/>
            <a:ext cx="4752528" cy="74523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solidFill>
                  <a:srgbClr val="FF0000"/>
                </a:solidFill>
                <a:latin typeface="うずらフォント" pitchFamily="1" charset="-128"/>
                <a:ea typeface="うずらフォント" pitchFamily="1" charset="-128"/>
              </a:rPr>
              <a:t>①多学年学級担当手当</a:t>
            </a:r>
            <a:endParaRPr lang="ja-JP" altLang="en-US" sz="3200" dirty="0">
              <a:solidFill>
                <a:srgbClr val="FF0000"/>
              </a:solidFill>
              <a:latin typeface="うずらフォント" pitchFamily="1" charset="-128"/>
              <a:ea typeface="うずらフォント" pitchFamily="1" charset="-128"/>
            </a:endParaRPr>
          </a:p>
        </p:txBody>
      </p:sp>
      <p:sp>
        <p:nvSpPr>
          <p:cNvPr id="2096" name="Text Box 48"/>
          <p:cNvSpPr txBox="1">
            <a:spLocks noChangeArrowheads="1"/>
          </p:cNvSpPr>
          <p:nvPr/>
        </p:nvSpPr>
        <p:spPr bwMode="auto">
          <a:xfrm>
            <a:off x="3449902" y="2590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2099" name="Oval 51"/>
          <p:cNvSpPr>
            <a:spLocks noChangeArrowheads="1"/>
          </p:cNvSpPr>
          <p:nvPr/>
        </p:nvSpPr>
        <p:spPr bwMode="auto">
          <a:xfrm>
            <a:off x="3368824" y="5445224"/>
            <a:ext cx="4896544" cy="792088"/>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③教育業務連絡指導手当</a:t>
            </a:r>
            <a:endParaRPr lang="ja-JP" altLang="en-US" sz="3200" dirty="0">
              <a:latin typeface="うずらフォント" pitchFamily="1" charset="-128"/>
              <a:ea typeface="うずらフォント" pitchFamily="1" charset="-128"/>
            </a:endParaRPr>
          </a:p>
        </p:txBody>
      </p:sp>
      <p:sp>
        <p:nvSpPr>
          <p:cNvPr id="2103" name="Oval 55"/>
          <p:cNvSpPr>
            <a:spLocks noChangeArrowheads="1"/>
          </p:cNvSpPr>
          <p:nvPr/>
        </p:nvSpPr>
        <p:spPr bwMode="auto">
          <a:xfrm>
            <a:off x="4664968" y="3501008"/>
            <a:ext cx="179323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800" b="1" dirty="0" smtClean="0">
                <a:latin typeface="うずらフォント" pitchFamily="1" charset="-128"/>
                <a:ea typeface="うずらフォント" pitchFamily="1" charset="-128"/>
              </a:rPr>
              <a:t>　　　　　　　</a:t>
            </a:r>
            <a:endParaRPr lang="ja-JP" altLang="en-US" sz="2400" b="1" dirty="0">
              <a:latin typeface="うずらフォント" pitchFamily="1" charset="-128"/>
              <a:ea typeface="うずらフォント" pitchFamily="1" charset="-128"/>
            </a:endParaRPr>
          </a:p>
        </p:txBody>
      </p:sp>
      <p:sp>
        <p:nvSpPr>
          <p:cNvPr id="2104" name="Oval 56"/>
          <p:cNvSpPr>
            <a:spLocks noChangeArrowheads="1"/>
          </p:cNvSpPr>
          <p:nvPr/>
        </p:nvSpPr>
        <p:spPr bwMode="auto">
          <a:xfrm>
            <a:off x="4880992" y="278092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非常災害時等の緊急業務</a:t>
            </a:r>
            <a:endParaRPr lang="ja-JP" altLang="en-US" sz="2400" b="1" dirty="0">
              <a:latin typeface="うずらフォント" pitchFamily="1" charset="-128"/>
              <a:ea typeface="うずらフォント" pitchFamily="1" charset="-128"/>
            </a:endParaRPr>
          </a:p>
        </p:txBody>
      </p:sp>
      <p:sp>
        <p:nvSpPr>
          <p:cNvPr id="2106" name="Oval 58"/>
          <p:cNvSpPr>
            <a:spLocks noChangeArrowheads="1"/>
          </p:cNvSpPr>
          <p:nvPr/>
        </p:nvSpPr>
        <p:spPr bwMode="auto">
          <a:xfrm>
            <a:off x="5457056" y="4077072"/>
            <a:ext cx="2664296"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対外運動競技等における指導業務</a:t>
            </a:r>
            <a:endParaRPr lang="ja-JP" altLang="en-US" sz="2400" b="1" dirty="0">
              <a:latin typeface="うずらフォント" pitchFamily="1" charset="-128"/>
              <a:ea typeface="うずらフォント" pitchFamily="1" charset="-128"/>
            </a:endParaRPr>
          </a:p>
        </p:txBody>
      </p:sp>
      <p:sp>
        <p:nvSpPr>
          <p:cNvPr id="2107" name="Oval 59"/>
          <p:cNvSpPr>
            <a:spLocks noChangeArrowheads="1"/>
          </p:cNvSpPr>
          <p:nvPr/>
        </p:nvSpPr>
        <p:spPr bwMode="auto">
          <a:xfrm>
            <a:off x="5313040" y="4581128"/>
            <a:ext cx="1073150" cy="330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b="1" dirty="0"/>
          </a:p>
        </p:txBody>
      </p:sp>
      <p:sp>
        <p:nvSpPr>
          <p:cNvPr id="28" name="Line 4"/>
          <p:cNvSpPr>
            <a:spLocks noChangeShapeType="1"/>
          </p:cNvSpPr>
          <p:nvPr/>
        </p:nvSpPr>
        <p:spPr bwMode="auto">
          <a:xfrm>
            <a:off x="2072680" y="2132856"/>
            <a:ext cx="1584176"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9" name="Oval 51"/>
          <p:cNvSpPr>
            <a:spLocks noChangeArrowheads="1"/>
          </p:cNvSpPr>
          <p:nvPr/>
        </p:nvSpPr>
        <p:spPr bwMode="auto">
          <a:xfrm>
            <a:off x="3296816" y="1844824"/>
            <a:ext cx="4248472" cy="648072"/>
          </a:xfrm>
          <a:prstGeom prst="ellipse">
            <a:avLst/>
          </a:prstGeom>
          <a:solidFill>
            <a:srgbClr val="D6EEA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3200" b="1" dirty="0" smtClean="0">
                <a:latin typeface="うずらフォント" pitchFamily="1" charset="-128"/>
                <a:ea typeface="うずらフォント" pitchFamily="1" charset="-128"/>
              </a:rPr>
              <a:t>②教員特殊業務手当</a:t>
            </a:r>
            <a:endParaRPr lang="ja-JP" altLang="en-US" sz="3200" dirty="0">
              <a:latin typeface="うずらフォント" pitchFamily="1" charset="-128"/>
              <a:ea typeface="うずらフォント" pitchFamily="1" charset="-128"/>
            </a:endParaRPr>
          </a:p>
        </p:txBody>
      </p:sp>
      <p:sp>
        <p:nvSpPr>
          <p:cNvPr id="30" name="Line 12"/>
          <p:cNvSpPr>
            <a:spLocks noChangeShapeType="1"/>
          </p:cNvSpPr>
          <p:nvPr/>
        </p:nvSpPr>
        <p:spPr bwMode="auto">
          <a:xfrm>
            <a:off x="3656856" y="3645024"/>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1" name="Line 12"/>
          <p:cNvSpPr>
            <a:spLocks noChangeShapeType="1"/>
          </p:cNvSpPr>
          <p:nvPr/>
        </p:nvSpPr>
        <p:spPr bwMode="auto">
          <a:xfrm>
            <a:off x="3656856" y="4869160"/>
            <a:ext cx="792088"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32" name="Line 12"/>
          <p:cNvSpPr>
            <a:spLocks noChangeShapeType="1"/>
          </p:cNvSpPr>
          <p:nvPr/>
        </p:nvSpPr>
        <p:spPr bwMode="auto">
          <a:xfrm>
            <a:off x="3656856" y="4293096"/>
            <a:ext cx="720080" cy="0"/>
          </a:xfrm>
          <a:prstGeom prst="line">
            <a:avLst/>
          </a:prstGeom>
          <a:noFill/>
          <a:ln w="31750">
            <a:solidFill>
              <a:srgbClr val="6E6E6E"/>
            </a:solidFill>
            <a:round/>
            <a:headEnd/>
            <a:tailEnd/>
          </a:ln>
          <a:effectLst>
            <a:outerShdw dist="35921" dir="2700000" algn="ctr" rotWithShape="0">
              <a:srgbClr val="CDCDCD"/>
            </a:outerShdw>
          </a:effectLst>
          <a:extLst>
            <a:ext uri="{909E8E84-426E-40DD-AFC4-6F175D3DCCD1}">
              <a14:hiddenFill xmlns:a14="http://schemas.microsoft.com/office/drawing/2010/main">
                <a:noFill/>
              </a14:hiddenFill>
            </a:ext>
          </a:extLst>
        </p:spPr>
        <p:txBody>
          <a:bodyPr/>
          <a:lstStyle/>
          <a:p>
            <a:endParaRPr lang="ja-JP" altLang="en-US"/>
          </a:p>
        </p:txBody>
      </p:sp>
      <p:sp>
        <p:nvSpPr>
          <p:cNvPr id="23" name="正方形/長方形 22"/>
          <p:cNvSpPr/>
          <p:nvPr/>
        </p:nvSpPr>
        <p:spPr>
          <a:xfrm>
            <a:off x="4448944" y="4653136"/>
            <a:ext cx="2646878" cy="461665"/>
          </a:xfrm>
          <a:prstGeom prst="rect">
            <a:avLst/>
          </a:prstGeom>
        </p:spPr>
        <p:txBody>
          <a:bodyPr wrap="none">
            <a:spAutoFit/>
          </a:bodyPr>
          <a:lstStyle/>
          <a:p>
            <a:pPr algn="ctr"/>
            <a:r>
              <a:rPr lang="ja-JP" altLang="en-US" sz="2400" b="1" dirty="0" smtClean="0">
                <a:latin typeface="うずらフォント" pitchFamily="1" charset="-128"/>
                <a:ea typeface="うずらフォント" pitchFamily="1" charset="-128"/>
              </a:rPr>
              <a:t>部活動の指導業務</a:t>
            </a:r>
            <a:endParaRPr lang="ja-JP" altLang="en-US" sz="2400" b="1" dirty="0">
              <a:latin typeface="うずらフォント" pitchFamily="1" charset="-128"/>
              <a:ea typeface="うずらフォント" pitchFamily="1" charset="-128"/>
            </a:endParaRPr>
          </a:p>
        </p:txBody>
      </p:sp>
      <p:sp>
        <p:nvSpPr>
          <p:cNvPr id="24" name="Oval 56"/>
          <p:cNvSpPr>
            <a:spLocks noChangeArrowheads="1"/>
          </p:cNvSpPr>
          <p:nvPr/>
        </p:nvSpPr>
        <p:spPr bwMode="auto">
          <a:xfrm>
            <a:off x="5025008" y="3501008"/>
            <a:ext cx="2592288" cy="36004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dirty="0" smtClean="0">
                <a:latin typeface="うずらフォント" pitchFamily="1" charset="-128"/>
                <a:ea typeface="うずらフォント" pitchFamily="1" charset="-128"/>
              </a:rPr>
              <a:t>　修学旅行等における指導業務</a:t>
            </a:r>
            <a:endParaRPr lang="ja-JP" altLang="en-US" sz="2400" b="1" dirty="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a:spLocks noGrp="1"/>
          </p:cNvSpPr>
          <p:nvPr>
            <p:ph type="ctrTitle" sz="quarter"/>
          </p:nvPr>
        </p:nvSpPr>
        <p:spPr>
          <a:xfrm>
            <a:off x="2360712" y="548680"/>
            <a:ext cx="5760640" cy="1143000"/>
          </a:xfrm>
          <a:solidFill>
            <a:srgbClr val="D6EEAA"/>
          </a:solidFill>
        </p:spPr>
        <p:txBody>
          <a:bodyPr/>
          <a:lstStyle/>
          <a:p>
            <a:r>
              <a:rPr lang="en-US" altLang="ja-JP" sz="4000" b="1" dirty="0" smtClean="0">
                <a:latin typeface="うずらフォント" pitchFamily="1" charset="-128"/>
                <a:ea typeface="うずらフォント" pitchFamily="1" charset="-128"/>
              </a:rPr>
              <a:t/>
            </a:r>
            <a:br>
              <a:rPr lang="en-US" altLang="ja-JP" sz="4000" b="1" dirty="0" smtClean="0">
                <a:latin typeface="うずらフォント" pitchFamily="1" charset="-128"/>
                <a:ea typeface="うずらフォント" pitchFamily="1" charset="-128"/>
              </a:rPr>
            </a:br>
            <a:r>
              <a:rPr lang="ja-JP" altLang="en-US" sz="4000" b="1" dirty="0" smtClean="0">
                <a:latin typeface="うずらフォント" pitchFamily="1" charset="-128"/>
                <a:ea typeface="うずらフォント" pitchFamily="1" charset="-128"/>
              </a:rPr>
              <a:t>①多学年学級担当手当</a:t>
            </a:r>
            <a:r>
              <a:rPr lang="ja-JP" altLang="en-US" dirty="0" smtClean="0">
                <a:latin typeface="うずらフォント" pitchFamily="1" charset="-128"/>
                <a:ea typeface="うずらフォント" pitchFamily="1" charset="-128"/>
              </a:rPr>
              <a:t/>
            </a:r>
            <a:br>
              <a:rPr lang="ja-JP" altLang="en-US" dirty="0" smtClean="0">
                <a:latin typeface="うずらフォント" pitchFamily="1" charset="-128"/>
                <a:ea typeface="うずらフォント" pitchFamily="1" charset="-128"/>
              </a:rPr>
            </a:br>
            <a:endParaRPr kumimoji="1" lang="ja-JP" altLang="en-US" dirty="0"/>
          </a:p>
        </p:txBody>
      </p:sp>
      <p:sp>
        <p:nvSpPr>
          <p:cNvPr id="7" name="正方形/長方形 6"/>
          <p:cNvSpPr/>
          <p:nvPr/>
        </p:nvSpPr>
        <p:spPr>
          <a:xfrm>
            <a:off x="632520" y="1988840"/>
            <a:ext cx="8928992" cy="3539430"/>
          </a:xfrm>
          <a:prstGeom prst="rect">
            <a:avLst/>
          </a:prstGeom>
        </p:spPr>
        <p:txBody>
          <a:bodyPr wrap="square">
            <a:spAutoFit/>
          </a:bodyPr>
          <a:lstStyle/>
          <a:p>
            <a:r>
              <a:rPr lang="ja-JP" altLang="en-US" sz="3200" b="1" dirty="0" smtClean="0">
                <a:latin typeface="うずらフォント" pitchFamily="1" charset="-128"/>
                <a:ea typeface="うずらフォント" pitchFamily="1" charset="-128"/>
              </a:rPr>
              <a:t>◎支給対象者</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多学年学級を担当する主幹教諭、指導教諭、　</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教諭、助教諭、講師</a:t>
            </a:r>
            <a:endParaRPr lang="en-US" altLang="ja-JP" sz="3200" b="1" dirty="0" smtClean="0">
              <a:latin typeface="うずらフォント" pitchFamily="1" charset="-128"/>
              <a:ea typeface="うずらフォント" pitchFamily="1" charset="-128"/>
            </a:endParaRPr>
          </a:p>
          <a:p>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◎支給要件</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多学年学級における授業または指導に従事　</a:t>
            </a:r>
            <a:endParaRPr lang="en-US" altLang="ja-JP" sz="3200" b="1" dirty="0" smtClean="0">
              <a:latin typeface="うずらフォント" pitchFamily="1" charset="-128"/>
              <a:ea typeface="うずらフォント" pitchFamily="1" charset="-128"/>
            </a:endParaRPr>
          </a:p>
          <a:p>
            <a:r>
              <a:rPr lang="ja-JP" altLang="en-US" sz="3200" b="1" dirty="0" smtClean="0">
                <a:latin typeface="うずらフォント" pitchFamily="1" charset="-128"/>
                <a:ea typeface="うずらフォント" pitchFamily="1" charset="-128"/>
              </a:rPr>
              <a:t>　した時</a:t>
            </a:r>
            <a:endParaRPr lang="ja-JP" altLang="en-US" sz="3200" b="1" dirty="0">
              <a:latin typeface="うずらフォント" pitchFamily="1" charset="-128"/>
              <a:ea typeface="うずらフォント" pitchFamily="1" charset="-128"/>
            </a:endParaRPr>
          </a:p>
        </p:txBody>
      </p:sp>
      <p:sp>
        <p:nvSpPr>
          <p:cNvPr id="9" name="円形吹き出し 8"/>
          <p:cNvSpPr/>
          <p:nvPr/>
        </p:nvSpPr>
        <p:spPr bwMode="auto">
          <a:xfrm>
            <a:off x="4592960" y="3284984"/>
            <a:ext cx="4896544" cy="1152128"/>
          </a:xfrm>
          <a:prstGeom prst="wedgeEllipseCallout">
            <a:avLst>
              <a:gd name="adj1" fmla="val -33963"/>
              <a:gd name="adj2" fmla="val -59511"/>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特別支援学級の担任、管理職手当を受けている職員</a:t>
            </a:r>
            <a:endParaRPr kumimoji="1" lang="en-US" altLang="ja-JP" sz="2000" b="1" i="0" u="none" strike="noStrike" cap="none" normalizeH="0" baseline="0" dirty="0" smtClean="0">
              <a:ln>
                <a:noFill/>
              </a:ln>
              <a:effectLst/>
              <a:latin typeface="うずらフォント" pitchFamily="1" charset="-128"/>
              <a:ea typeface="うずらフォント" pitchFamily="1" charset="-128"/>
            </a:endParaRPr>
          </a:p>
        </p:txBody>
      </p:sp>
      <p:pic>
        <p:nvPicPr>
          <p:cNvPr id="10" name="図 9" descr="mark_batsu.png"/>
          <p:cNvPicPr>
            <a:picLocks noChangeAspect="1"/>
          </p:cNvPicPr>
          <p:nvPr/>
        </p:nvPicPr>
        <p:blipFill>
          <a:blip r:embed="rId3" cstate="print"/>
          <a:stretch>
            <a:fillRect/>
          </a:stretch>
        </p:blipFill>
        <p:spPr>
          <a:xfrm>
            <a:off x="5889104" y="3055268"/>
            <a:ext cx="1800200"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bwMode="auto">
          <a:xfrm>
            <a:off x="2144688" y="764704"/>
            <a:ext cx="5544616" cy="792088"/>
          </a:xfrm>
          <a:prstGeom prst="rect">
            <a:avLst/>
          </a:prstGeom>
          <a:solidFill>
            <a:srgbClr val="D6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a:r>
            <a:br>
              <a:rPr kumimoji="1" lang="en-US" altLang="ja-JP"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br>
            <a:r>
              <a:rPr kumimoji="1" lang="ja-JP" altLang="en-US" sz="4000" b="1"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①多学年学級担当手当</a:t>
            </a:r>
            <a:r>
              <a:rPr kumimoji="1" lang="ja-JP" altLang="en-US" sz="3600" b="0"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t/>
            </a:r>
            <a:br>
              <a:rPr kumimoji="1" lang="ja-JP" altLang="en-US" sz="3600" b="0" i="0" u="none" strike="noStrike" kern="0" cap="none" spc="0" normalizeH="0" baseline="0" noProof="0" dirty="0" smtClean="0">
                <a:ln>
                  <a:noFill/>
                </a:ln>
                <a:solidFill>
                  <a:schemeClr val="tx1"/>
                </a:solidFill>
                <a:effectLst/>
                <a:uLnTx/>
                <a:uFillTx/>
                <a:latin typeface="うずらフォント" pitchFamily="1" charset="-128"/>
                <a:ea typeface="うずらフォント" pitchFamily="1" charset="-128"/>
                <a:cs typeface="+mj-cs"/>
              </a:rPr>
            </a:br>
            <a:endParaRPr kumimoji="1" lang="ja-JP" altLang="en-US" sz="3600" b="0" i="0" u="none" strike="noStrike" kern="0" cap="none" spc="0" normalizeH="0" baseline="0" noProof="0" dirty="0">
              <a:ln>
                <a:noFill/>
              </a:ln>
              <a:solidFill>
                <a:schemeClr val="tx1"/>
              </a:solidFill>
              <a:effectLst/>
              <a:uLnTx/>
              <a:uFillTx/>
              <a:latin typeface="+mj-lt"/>
              <a:ea typeface="+mj-ea"/>
              <a:cs typeface="+mj-cs"/>
            </a:endParaRPr>
          </a:p>
        </p:txBody>
      </p:sp>
      <p:sp>
        <p:nvSpPr>
          <p:cNvPr id="7" name="サブタイトル 4"/>
          <p:cNvSpPr>
            <a:spLocks noGrp="1"/>
          </p:cNvSpPr>
          <p:nvPr>
            <p:ph type="subTitle" sz="quarter" idx="1"/>
          </p:nvPr>
        </p:nvSpPr>
        <p:spPr>
          <a:xfrm>
            <a:off x="920552" y="1988840"/>
            <a:ext cx="8054727" cy="3721968"/>
          </a:xfrm>
        </p:spPr>
        <p:txBody>
          <a:bodyPr/>
          <a:lstStyle/>
          <a:p>
            <a:pPr algn="l"/>
            <a:r>
              <a:rPr lang="ja-JP" altLang="en-US" b="1" dirty="0" smtClean="0">
                <a:latin typeface="うずらフォント" pitchFamily="1" charset="-128"/>
                <a:ea typeface="うずらフォント" pitchFamily="1" charset="-128"/>
              </a:rPr>
              <a:t>◎支給額</a:t>
            </a:r>
            <a:r>
              <a:rPr lang="en-US" altLang="ja-JP" b="1" dirty="0" smtClean="0">
                <a:latin typeface="うずらフォント" pitchFamily="1" charset="-128"/>
                <a:ea typeface="うずらフォント" pitchFamily="1" charset="-128"/>
              </a:rPr>
              <a:t>(</a:t>
            </a:r>
            <a:r>
              <a:rPr lang="ja-JP" altLang="en-US" b="1" dirty="0" smtClean="0">
                <a:latin typeface="うずらフォント" pitchFamily="1" charset="-128"/>
                <a:ea typeface="うずらフォント" pitchFamily="1" charset="-128"/>
              </a:rPr>
              <a:t>一日あたり）</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３学年以上の担任・・・３５０円</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２学年以上の担任・・・２９０円</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a:t>
            </a:r>
            <a:endParaRPr lang="en-US" altLang="ja-JP" b="1" dirty="0" smtClean="0">
              <a:latin typeface="うずらフォント" pitchFamily="1" charset="-128"/>
              <a:ea typeface="うずらフォント" pitchFamily="1" charset="-128"/>
            </a:endParaRPr>
          </a:p>
          <a:p>
            <a:pPr algn="l"/>
            <a:r>
              <a:rPr kumimoji="1" lang="ja-JP" altLang="en-US" b="1" dirty="0" smtClean="0">
                <a:latin typeface="うずらフォント" pitchFamily="1" charset="-128"/>
                <a:ea typeface="うずらフォント" pitchFamily="1" charset="-128"/>
              </a:rPr>
              <a:t>◎支給手続き</a:t>
            </a:r>
            <a:endParaRPr kumimoji="1"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特殊勤務実績簿により</a:t>
            </a:r>
            <a:endParaRPr lang="en-US" altLang="ja-JP" b="1" dirty="0" smtClean="0">
              <a:latin typeface="うずらフォント" pitchFamily="1" charset="-128"/>
              <a:ea typeface="うずらフォント" pitchFamily="1" charset="-128"/>
            </a:endParaRPr>
          </a:p>
          <a:p>
            <a:pPr algn="l"/>
            <a:r>
              <a:rPr lang="ja-JP" altLang="en-US" b="1" dirty="0" smtClean="0">
                <a:latin typeface="うずらフォント" pitchFamily="1" charset="-128"/>
                <a:ea typeface="うずらフォント" pitchFamily="1" charset="-128"/>
              </a:rPr>
              <a:t>　　月例報告で日数を報告する</a:t>
            </a:r>
            <a:endParaRPr lang="en-US" altLang="ja-JP" b="1" dirty="0" smtClean="0">
              <a:latin typeface="うずらフォント" pitchFamily="1" charset="-128"/>
              <a:ea typeface="うずらフォント" pitchFamily="1" charset="-128"/>
            </a:endParaRPr>
          </a:p>
        </p:txBody>
      </p:sp>
      <p:sp>
        <p:nvSpPr>
          <p:cNvPr id="9" name="円形吹き出し 8"/>
          <p:cNvSpPr/>
          <p:nvPr/>
        </p:nvSpPr>
        <p:spPr bwMode="auto">
          <a:xfrm>
            <a:off x="4016896" y="2204864"/>
            <a:ext cx="5472608" cy="2448272"/>
          </a:xfrm>
          <a:prstGeom prst="wedgeEllipseCallout">
            <a:avLst>
              <a:gd name="adj1" fmla="val -45184"/>
              <a:gd name="adj2" fmla="val 60691"/>
            </a:avLst>
          </a:prstGeom>
          <a:solidFill>
            <a:srgbClr val="FFCCFF"/>
          </a:solidFill>
          <a:ln w="22225"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rgbClr val="FF0000"/>
                </a:solidFill>
                <a:effectLst/>
                <a:latin typeface="うずらフォント" pitchFamily="1" charset="-128"/>
                <a:ea typeface="うずらフォント" pitchFamily="1" charset="-128"/>
              </a:rPr>
              <a:t>課業中</a:t>
            </a:r>
            <a:endParaRPr lang="en-US" altLang="ja-JP" sz="20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dirty="0" smtClean="0">
                <a:ln>
                  <a:noFill/>
                </a:ln>
                <a:solidFill>
                  <a:schemeClr val="tx1"/>
                </a:solidFill>
                <a:effectLst/>
                <a:latin typeface="うずらフォント" pitchFamily="1" charset="-128"/>
                <a:ea typeface="うずらフォント" pitchFamily="1" charset="-128"/>
              </a:rPr>
              <a:t>  </a:t>
            </a:r>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出勤日</a:t>
            </a:r>
            <a:endParaRPr kumimoji="1" lang="en-US" altLang="ja-JP" sz="2000" b="1" i="0" u="none" strike="noStrike" cap="none" normalizeH="0" baseline="0" dirty="0" smtClean="0">
              <a:ln>
                <a:noFill/>
              </a:ln>
              <a:solidFill>
                <a:schemeClr val="tx1"/>
              </a:solidFill>
              <a:effectLst/>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　１５日</a:t>
            </a:r>
            <a:r>
              <a:rPr lang="ja-JP" altLang="en-US" sz="2000" b="1" dirty="0" smtClean="0">
                <a:latin typeface="うずらフォント" pitchFamily="1" charset="-128"/>
                <a:ea typeface="うずらフォント" pitchFamily="1" charset="-128"/>
              </a:rPr>
              <a:t>以下</a:t>
            </a:r>
            <a:r>
              <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rPr>
              <a:t>の出張</a:t>
            </a:r>
            <a:endParaRPr lang="en-US" altLang="ja-JP" sz="20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solidFill>
                  <a:srgbClr val="FF0000"/>
                </a:solidFill>
                <a:latin typeface="うずらフォント" pitchFamily="1" charset="-128"/>
                <a:ea typeface="うずらフォント" pitchFamily="1" charset="-128"/>
              </a:rPr>
              <a:t>休業中</a:t>
            </a:r>
            <a:endParaRPr lang="en-US" altLang="ja-JP" sz="20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ja-JP" altLang="en-US" sz="2000" b="1" dirty="0" smtClean="0">
                <a:latin typeface="うずらフォント" pitchFamily="1" charset="-128"/>
                <a:ea typeface="うずらフォント" pitchFamily="1" charset="-128"/>
              </a:rPr>
              <a:t> 児童生徒の登校日、臨海学校等　　　　　   </a:t>
            </a:r>
            <a:endParaRPr lang="en-US" altLang="ja-JP" sz="2000" b="1" dirty="0" smtClean="0">
              <a:latin typeface="うずらフォント" pitchFamily="1" charset="-128"/>
              <a:ea typeface="うずらフォント"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うずらフォント" pitchFamily="1" charset="-128"/>
              <a:ea typeface="うずらフォント" pitchFamily="1" charset="-128"/>
            </a:endParaRPr>
          </a:p>
        </p:txBody>
      </p:sp>
      <p:cxnSp>
        <p:nvCxnSpPr>
          <p:cNvPr id="10" name="直線コネクタ 9"/>
          <p:cNvCxnSpPr/>
          <p:nvPr/>
        </p:nvCxnSpPr>
        <p:spPr bwMode="auto">
          <a:xfrm>
            <a:off x="3800872" y="6021288"/>
            <a:ext cx="936104" cy="0"/>
          </a:xfrm>
          <a:prstGeom prst="line">
            <a:avLst/>
          </a:prstGeom>
          <a:solidFill>
            <a:schemeClr val="accent1"/>
          </a:solidFill>
          <a:ln w="25400" cap="flat" cmpd="sng" algn="ctr">
            <a:solidFill>
              <a:srgbClr val="FF3399"/>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24608" y="836712"/>
            <a:ext cx="2034531" cy="646331"/>
          </a:xfrm>
          <a:prstGeom prst="rect">
            <a:avLst/>
          </a:prstGeom>
        </p:spPr>
        <p:txBody>
          <a:bodyPr wrap="none">
            <a:spAutoFit/>
          </a:bodyPr>
          <a:lstStyle/>
          <a:p>
            <a:r>
              <a:rPr lang="en-US" altLang="ja-JP" sz="3600" b="1" dirty="0" smtClean="0">
                <a:solidFill>
                  <a:srgbClr val="008000"/>
                </a:solidFill>
              </a:rPr>
              <a:t>【</a:t>
            </a:r>
            <a:r>
              <a:rPr lang="ja-JP" altLang="en-US" sz="3600" b="1" dirty="0" smtClean="0">
                <a:solidFill>
                  <a:srgbClr val="008000"/>
                </a:solidFill>
                <a:latin typeface="うずらフォント" pitchFamily="1" charset="-128"/>
                <a:ea typeface="うずらフォント" pitchFamily="1" charset="-128"/>
              </a:rPr>
              <a:t>問題②</a:t>
            </a:r>
            <a:r>
              <a:rPr lang="en-US" altLang="ja-JP" sz="3600" b="1" dirty="0" smtClean="0">
                <a:solidFill>
                  <a:srgbClr val="008000"/>
                </a:solidFill>
              </a:rPr>
              <a:t>】</a:t>
            </a:r>
            <a:endParaRPr lang="ja-JP" altLang="en-US" sz="3600" dirty="0"/>
          </a:p>
        </p:txBody>
      </p:sp>
      <p:sp>
        <p:nvSpPr>
          <p:cNvPr id="7" name="正方形/長方形 6"/>
          <p:cNvSpPr/>
          <p:nvPr/>
        </p:nvSpPr>
        <p:spPr>
          <a:xfrm>
            <a:off x="560512" y="1772816"/>
            <a:ext cx="9001000" cy="3785652"/>
          </a:xfrm>
          <a:prstGeom prst="rect">
            <a:avLst/>
          </a:prstGeom>
        </p:spPr>
        <p:txBody>
          <a:bodyPr wrap="square">
            <a:spAutoFit/>
          </a:bodyPr>
          <a:lstStyle/>
          <a:p>
            <a:r>
              <a:rPr lang="ja-JP" altLang="en-US" sz="4800" b="1" dirty="0" smtClean="0">
                <a:latin typeface="うずらフォント" pitchFamily="1" charset="-128"/>
                <a:ea typeface="うずらフォント" pitchFamily="1" charset="-128"/>
              </a:rPr>
              <a:t>３，４年の複式学級を担当しています。夏季休業中に３年生を対象に水泳の強化練習をしましたが、その日も多学年学級担当手当をもらえますか？</a:t>
            </a:r>
            <a:endParaRPr lang="ja-JP" altLang="en-US" sz="4800" b="1" dirty="0">
              <a:latin typeface="うずらフォント" pitchFamily="1" charset="-128"/>
              <a:ea typeface="うずらフォント" pitchFamily="1"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特殊勤務手当（修正版）">
  <a:themeElements>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fontScheme name="natural_025">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natural_02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tural_0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tural_02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tural_02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tural_02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tural_02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tural_02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