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7" r:id="rId3"/>
    <p:sldId id="258" r:id="rId4"/>
    <p:sldId id="259" r:id="rId5"/>
    <p:sldId id="277" r:id="rId6"/>
    <p:sldId id="278" r:id="rId7"/>
    <p:sldId id="264" r:id="rId8"/>
    <p:sldId id="307" r:id="rId9"/>
    <p:sldId id="308" r:id="rId10"/>
    <p:sldId id="309" r:id="rId11"/>
    <p:sldId id="270" r:id="rId12"/>
    <p:sldId id="306" r:id="rId13"/>
    <p:sldId id="267" r:id="rId14"/>
    <p:sldId id="268" r:id="rId15"/>
    <p:sldId id="310" r:id="rId16"/>
    <p:sldId id="305" r:id="rId17"/>
    <p:sldId id="283" r:id="rId18"/>
    <p:sldId id="279" r:id="rId19"/>
    <p:sldId id="280" r:id="rId20"/>
    <p:sldId id="284" r:id="rId21"/>
    <p:sldId id="285" r:id="rId22"/>
    <p:sldId id="286" r:id="rId23"/>
    <p:sldId id="262" r:id="rId24"/>
    <p:sldId id="263"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287" r:id="rId39"/>
    <p:sldId id="288" r:id="rId40"/>
    <p:sldId id="289" r:id="rId41"/>
    <p:sldId id="313" r:id="rId42"/>
    <p:sldId id="312" r:id="rId43"/>
    <p:sldId id="315" r:id="rId44"/>
    <p:sldId id="311" r:id="rId45"/>
    <p:sldId id="314" r:id="rId46"/>
    <p:sldId id="282" r:id="rId47"/>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8" autoAdjust="0"/>
    <p:restoredTop sz="70194" autoAdjust="0"/>
  </p:normalViewPr>
  <p:slideViewPr>
    <p:cSldViewPr>
      <p:cViewPr varScale="1">
        <p:scale>
          <a:sx n="64" d="100"/>
          <a:sy n="64" d="100"/>
        </p:scale>
        <p:origin x="1614" y="39"/>
      </p:cViewPr>
      <p:guideLst>
        <p:guide orient="horz" pos="2160"/>
        <p:guide pos="2880"/>
      </p:guideLst>
    </p:cSldViewPr>
  </p:slideViewPr>
  <p:notesTextViewPr>
    <p:cViewPr>
      <p:scale>
        <a:sx n="3" d="2"/>
        <a:sy n="3" d="2"/>
      </p:scale>
      <p:origin x="0" y="0"/>
    </p:cViewPr>
  </p:notesTextViewPr>
  <p:notesViewPr>
    <p:cSldViewPr>
      <p:cViewPr>
        <p:scale>
          <a:sx n="100" d="100"/>
          <a:sy n="100" d="100"/>
        </p:scale>
        <p:origin x="-1908" y="35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DADE5F0-5FD5-4305-9689-24BA1694DF1D}" type="datetimeFigureOut">
              <a:rPr kumimoji="1" lang="ja-JP" altLang="en-US" smtClean="0"/>
              <a:pPr/>
              <a:t>2021/1/18</a:t>
            </a:fld>
            <a:endParaRPr kumimoji="1" lang="ja-JP" altLang="en-US"/>
          </a:p>
        </p:txBody>
      </p:sp>
      <p:sp>
        <p:nvSpPr>
          <p:cNvPr id="4" name="スライド イメージ プレースホル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70DB9FC-CD19-42A6-A834-972D96F62336}"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r>
              <a:rPr kumimoji="1" lang="ja-JP" altLang="en-US" dirty="0" smtClean="0"/>
              <a:t>ただ今から、採用</a:t>
            </a:r>
            <a:r>
              <a:rPr kumimoji="1" lang="en-US" altLang="ja-JP" dirty="0" smtClean="0"/>
              <a:t>2</a:t>
            </a:r>
            <a:r>
              <a:rPr kumimoji="1" lang="ja-JP" altLang="en-US" dirty="0" smtClean="0"/>
              <a:t>年次研修「病気休暇」についてお伝えしたいと思います。</a:t>
            </a:r>
            <a:endParaRPr kumimoji="1" lang="en-US" altLang="ja-JP" dirty="0" smtClean="0"/>
          </a:p>
          <a:p>
            <a:r>
              <a:rPr kumimoji="1" lang="ja-JP" altLang="en-US" dirty="0" smtClean="0"/>
              <a:t>「病気休暇」</a:t>
            </a:r>
            <a:r>
              <a:rPr kumimoji="1" lang="ja-JP" altLang="en-US" dirty="0" smtClean="0">
                <a:solidFill>
                  <a:srgbClr val="FF0000"/>
                </a:solidFill>
              </a:rPr>
              <a:t>、</a:t>
            </a:r>
            <a:r>
              <a:rPr kumimoji="1" lang="ja-JP" altLang="en-US" dirty="0" smtClean="0"/>
              <a:t>という言葉に、「なんだか取得しにくい休暇」</a:t>
            </a:r>
            <a:r>
              <a:rPr lang="ja-JP" altLang="en-US" dirty="0" smtClean="0"/>
              <a:t>だとか、「</a:t>
            </a:r>
            <a:r>
              <a:rPr kumimoji="1" lang="ja-JP" altLang="en-US" dirty="0" smtClean="0"/>
              <a:t>内容がよくわからない」</a:t>
            </a:r>
            <a:r>
              <a:rPr lang="ja-JP" altLang="en-US" dirty="0" smtClean="0"/>
              <a:t>だとか、そんな</a:t>
            </a:r>
            <a:r>
              <a:rPr kumimoji="1" lang="ja-JP" altLang="en-US" dirty="0" smtClean="0"/>
              <a:t>思いをお持ちではないでしょうか？</a:t>
            </a:r>
            <a:endParaRPr kumimoji="1" lang="en-US" altLang="ja-JP" dirty="0" smtClean="0"/>
          </a:p>
          <a:p>
            <a:r>
              <a:rPr kumimoji="1" lang="ja-JP" altLang="en-US" dirty="0" smtClean="0"/>
              <a:t>そんな疑問が少しでも解消されるよう、順に確認していきましょう。</a:t>
            </a:r>
            <a:r>
              <a:rPr lang="ja-JP" altLang="en-US" dirty="0" smtClean="0"/>
              <a:t>●</a:t>
            </a:r>
            <a:endParaRPr kumimoji="1" lang="ja-JP" altLang="en-US" dirty="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先ほどの場合と違って、予定より早く復帰することもできます。この場合は、「復帰願」を提出します。先ほどは、「復帰届」、今回は「復帰願」間違えないようにしましょう。代替えの講師がいる場合は、講師の任用期間が予定より短くなることも考えられます。●</a:t>
            </a:r>
            <a:endParaRPr kumimoji="1" lang="ja-JP" altLang="en-US"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10</a:t>
            </a:fld>
            <a:endParaRPr kumimoji="1" lang="ja-JP" altLang="en-US"/>
          </a:p>
        </p:txBody>
      </p:sp>
    </p:spTree>
    <p:extLst>
      <p:ext uri="{BB962C8B-B14F-4D97-AF65-F5344CB8AC3E}">
        <p14:creationId xmlns:p14="http://schemas.microsoft.com/office/powerpoint/2010/main" val="1539812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r>
              <a:rPr kumimoji="1" lang="ja-JP" altLang="en-US" dirty="0" smtClean="0"/>
              <a:t>病気休暇は病気の種類によって、取得可能な期間が決まっています。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このことは公立学校職員の勤務時間・休日及び休暇に関する規則第１１条に載っていますが、</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●種類として</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勤務</a:t>
            </a:r>
            <a:r>
              <a:rPr kumimoji="1" lang="ja-JP" altLang="en-US" dirty="0" smtClean="0"/>
              <a:t>中又は通勤中に起こったケガや病気である公務通勤災害の場合は、引き続き</a:t>
            </a:r>
            <a:r>
              <a:rPr kumimoji="1" lang="en-US" altLang="ja-JP" dirty="0" smtClean="0"/>
              <a:t>1</a:t>
            </a:r>
            <a:r>
              <a:rPr kumimoji="1" lang="ja-JP" altLang="en-US" dirty="0" smtClean="0"/>
              <a:t>年以内の期間が取得できます。</a:t>
            </a:r>
            <a:endParaRPr kumimoji="1" lang="en-US" altLang="ja-JP" dirty="0" smtClean="0"/>
          </a:p>
          <a:p>
            <a:r>
              <a:rPr kumimoji="1" lang="ja-JP" altLang="en-US" dirty="0" smtClean="0"/>
              <a:t>●また、公務によらないものとして、結核性疾患や、指定されている難病の場合は、引き続き</a:t>
            </a:r>
            <a:r>
              <a:rPr kumimoji="1" lang="en-US" altLang="ja-JP" dirty="0" smtClean="0"/>
              <a:t>1</a:t>
            </a:r>
            <a:r>
              <a:rPr kumimoji="1" lang="ja-JP" altLang="en-US" dirty="0" smtClean="0"/>
              <a:t>年以内の期間が取得でき、</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これ以外のケガや病気については、引き続き</a:t>
            </a:r>
            <a:r>
              <a:rPr kumimoji="1" lang="en-US" altLang="ja-JP" dirty="0" smtClean="0"/>
              <a:t>90</a:t>
            </a:r>
            <a:r>
              <a:rPr kumimoji="1" lang="ja-JP" altLang="en-US" dirty="0" smtClean="0"/>
              <a:t>日以内となっています。ただし、高血圧症などの生活習慣病や精神性疾患の場合は、</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さらに引き続き</a:t>
            </a:r>
            <a:r>
              <a:rPr kumimoji="1" lang="en-US" altLang="ja-JP" dirty="0" smtClean="0"/>
              <a:t>60</a:t>
            </a:r>
            <a:r>
              <a:rPr kumimoji="1" lang="ja-JP" altLang="en-US" dirty="0" smtClean="0"/>
              <a:t>日以内で延長することができることとなっています。画面の表の中の●</a:t>
            </a:r>
            <a:r>
              <a:rPr kumimoji="1" lang="en-US" altLang="ja-JP" dirty="0" smtClean="0"/>
              <a:t>※</a:t>
            </a:r>
            <a:r>
              <a:rPr kumimoji="1" lang="ja-JP" altLang="en-US" dirty="0" smtClean="0"/>
              <a:t>印の内容についてはこの後少し説明します。●</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11</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r>
              <a:rPr kumimoji="1" lang="ja-JP" altLang="en-US" dirty="0" smtClean="0"/>
              <a:t>まず、</a:t>
            </a:r>
            <a:r>
              <a:rPr kumimoji="1" lang="en-US" altLang="ja-JP" dirty="0" smtClean="0"/>
              <a:t>※</a:t>
            </a:r>
            <a:r>
              <a:rPr kumimoji="1" lang="ja-JP" altLang="en-US" dirty="0" smtClean="0"/>
              <a:t>１　公務によらない結核性疾患について説明していきます。</a:t>
            </a:r>
            <a:endParaRPr kumimoji="1" lang="en-US" altLang="ja-JP" dirty="0" smtClean="0"/>
          </a:p>
          <a:p>
            <a:r>
              <a:rPr lang="ja-JP" altLang="en-US" dirty="0" smtClean="0"/>
              <a:t>この病気休暇の対象者は、教育公務員特例法第１４条の適用又は準用を受ける者に係る結核性疾患を除く、とされています。</a:t>
            </a:r>
          </a:p>
          <a:p>
            <a:r>
              <a:rPr kumimoji="1" lang="ja-JP" altLang="en-US" dirty="0" smtClean="0"/>
              <a:t>●適用を受ける者とは、公立学校の校長及び教員、</a:t>
            </a:r>
            <a:r>
              <a:rPr lang="ja-JP" altLang="en-US" dirty="0" smtClean="0"/>
              <a:t>準用を受ける者とは公立学校の事務職員となり、</a:t>
            </a:r>
            <a:endParaRPr lang="en-US" altLang="ja-JP" dirty="0" smtClean="0"/>
          </a:p>
          <a:p>
            <a:r>
              <a:rPr lang="ja-JP" altLang="en-US" dirty="0" smtClean="0"/>
              <a:t>●こちらを除くものとあるので、この病気休暇についての対象は、栄養職員のみとなります。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●そして、校長・教員・事務職員については最長３年間の結核療養休職扱いになるということが教育公務員特例法</a:t>
            </a:r>
            <a:r>
              <a:rPr lang="ja-JP" altLang="en-US" b="0" dirty="0" smtClean="0"/>
              <a:t>第</a:t>
            </a:r>
            <a:r>
              <a:rPr lang="en-US" altLang="ja-JP" b="0" dirty="0" smtClean="0"/>
              <a:t>14</a:t>
            </a:r>
            <a:r>
              <a:rPr lang="ja-JP" altLang="en-US" b="0" dirty="0" smtClean="0"/>
              <a:t>条のなかに明記されています。●</a:t>
            </a:r>
            <a:endParaRPr lang="en-US" altLang="ja-JP" b="0" dirty="0" smtClean="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12</a:t>
            </a:fld>
            <a:endParaRPr kumimoji="1" lang="ja-JP" altLang="en-US"/>
          </a:p>
        </p:txBody>
      </p:sp>
    </p:spTree>
    <p:extLst>
      <p:ext uri="{BB962C8B-B14F-4D97-AF65-F5344CB8AC3E}">
        <p14:creationId xmlns:p14="http://schemas.microsoft.com/office/powerpoint/2010/main" val="961036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r>
              <a:rPr kumimoji="1" lang="ja-JP" altLang="en-US" dirty="0" smtClean="0"/>
              <a:t>また、</a:t>
            </a:r>
            <a:r>
              <a:rPr kumimoji="1" lang="en-US" altLang="ja-JP" dirty="0" smtClean="0"/>
              <a:t>※</a:t>
            </a:r>
            <a:r>
              <a:rPr kumimoji="1" lang="ja-JP" altLang="en-US" dirty="0" smtClean="0"/>
              <a:t>２の難病指定として、こちらの表のような病気が指定されています。</a:t>
            </a:r>
            <a:endParaRPr kumimoji="1" lang="en-US" altLang="ja-JP" dirty="0" smtClean="0"/>
          </a:p>
          <a:p>
            <a:r>
              <a:rPr kumimoji="1" lang="ja-JP" altLang="en-US" dirty="0" smtClean="0"/>
              <a:t>●重症筋無力症・●モヤモヤ病・●パーキンソン病などなかには聞きなれた病名もあります。</a:t>
            </a:r>
            <a:endParaRPr kumimoji="1" lang="en-US" altLang="ja-JP" dirty="0" smtClean="0"/>
          </a:p>
          <a:p>
            <a:r>
              <a:rPr kumimoji="1" lang="ja-JP" altLang="en-US" dirty="0" smtClean="0"/>
              <a:t>今回は時間の都合でひとつづつ紹介することはできませんが、難病情報センターのホームページなどにも載っていますので、時間のあるときに確認してみてください。●</a:t>
            </a:r>
            <a:endParaRPr kumimoji="1" lang="en-US" altLang="ja-JP" dirty="0" smtClean="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13</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r>
              <a:rPr kumimoji="1" lang="ja-JP" altLang="en-US" dirty="0" smtClean="0"/>
              <a:t>つぎに</a:t>
            </a:r>
            <a:r>
              <a:rPr kumimoji="1" lang="en-US" altLang="ja-JP" dirty="0" smtClean="0"/>
              <a:t>※</a:t>
            </a:r>
            <a:r>
              <a:rPr kumimoji="1" lang="ja-JP" altLang="en-US" dirty="0" smtClean="0"/>
              <a:t>３の生活習慣病及び精神性疾患の説明です。</a:t>
            </a:r>
            <a:endParaRPr kumimoji="1" lang="en-US" altLang="ja-JP" dirty="0" smtClean="0"/>
          </a:p>
          <a:p>
            <a:r>
              <a:rPr kumimoji="1" lang="ja-JP" altLang="en-US" dirty="0" smtClean="0"/>
              <a:t>画面にある一覧表のとおり、高血圧症・動脈硬化症・くも膜下出血などの脳血管疾患・狭心症や心不全といった虚血性心疾患・肝臓疾患・じん臓疾患</a:t>
            </a:r>
            <a:r>
              <a:rPr lang="ja-JP" altLang="en-US" dirty="0" smtClean="0"/>
              <a:t>などがあります。</a:t>
            </a:r>
            <a:endParaRPr kumimoji="1" lang="en-US" altLang="ja-JP" dirty="0" smtClean="0"/>
          </a:p>
          <a:p>
            <a:r>
              <a:rPr kumimoji="1" lang="ja-JP" altLang="en-US" dirty="0" smtClean="0"/>
              <a:t>悪性新生物とは、がんのことです。</a:t>
            </a:r>
            <a:r>
              <a:rPr lang="ja-JP" altLang="en-US" dirty="0" smtClean="0"/>
              <a:t>先ほども説明しましたが、これらの病気の場合は●引き続き６０日までの延長が出来るようになります。</a:t>
            </a:r>
            <a:r>
              <a:rPr kumimoji="1" lang="ja-JP" altLang="en-US" dirty="0" smtClean="0"/>
              <a:t>●</a:t>
            </a:r>
            <a:endParaRPr kumimoji="1" lang="ja-JP" altLang="en-US" dirty="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14</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臨時的任用教職員の病気休暇は、</a:t>
            </a:r>
            <a:r>
              <a:rPr lang="en-US" altLang="ja-JP" dirty="0" smtClean="0"/>
              <a:t>12</a:t>
            </a:r>
            <a:r>
              <a:rPr lang="ja-JP" altLang="en-US" dirty="0" smtClean="0"/>
              <a:t>月の研修に出てきました「臨時的任用教職員取扱要綱」に記載されています。任用期間に応じて、取得可能日数が違ってきます。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任用期間が、１１</a:t>
            </a:r>
            <a:r>
              <a:rPr kumimoji="1" lang="ja-JP" altLang="en-US" sz="1200" kern="1200" dirty="0" smtClean="0">
                <a:solidFill>
                  <a:schemeClr val="tx1"/>
                </a:solidFill>
                <a:effectLst/>
                <a:latin typeface="+mn-lt"/>
                <a:ea typeface="+mn-ea"/>
                <a:cs typeface="+mn-cs"/>
              </a:rPr>
              <a:t>ヶ</a:t>
            </a:r>
            <a:r>
              <a:rPr kumimoji="1" lang="ja-JP" altLang="ja-JP" sz="1200" kern="1200" dirty="0" smtClean="0">
                <a:solidFill>
                  <a:schemeClr val="tx1"/>
                </a:solidFill>
                <a:effectLst/>
                <a:latin typeface="+mn-lt"/>
                <a:ea typeface="+mn-ea"/>
                <a:cs typeface="+mn-cs"/>
              </a:rPr>
              <a:t>月の方ならば、</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日取得できます。</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年休と同様、任用期間が延長されたらそのつど付与日数を再計算する必要があります。</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15</a:t>
            </a:fld>
            <a:endParaRPr kumimoji="1" lang="ja-JP" altLang="en-US"/>
          </a:p>
        </p:txBody>
      </p:sp>
    </p:spTree>
    <p:extLst>
      <p:ext uri="{BB962C8B-B14F-4D97-AF65-F5344CB8AC3E}">
        <p14:creationId xmlns:p14="http://schemas.microsoft.com/office/powerpoint/2010/main" val="649288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市町村によって、学校長の専決権は変わってきます。四万十町の場合、四万十町学校管理運営規則第</a:t>
            </a:r>
            <a:r>
              <a:rPr kumimoji="1" lang="en-US" altLang="ja-JP" dirty="0" smtClean="0"/>
              <a:t>36</a:t>
            </a:r>
            <a:r>
              <a:rPr kumimoji="1" lang="ja-JP" altLang="en-US" dirty="0" smtClean="0"/>
              <a:t>条に記載があります。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〇〇さん、読んでください。●</a:t>
            </a:r>
            <a:endParaRPr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16</a:t>
            </a:fld>
            <a:endParaRPr kumimoji="1" lang="ja-JP" altLang="en-US"/>
          </a:p>
        </p:txBody>
      </p:sp>
    </p:spTree>
    <p:extLst>
      <p:ext uri="{BB962C8B-B14F-4D97-AF65-F5344CB8AC3E}">
        <p14:creationId xmlns:p14="http://schemas.microsoft.com/office/powerpoint/2010/main" val="1603559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r>
              <a:rPr kumimoji="1" lang="ja-JP" altLang="en-US" dirty="0" smtClean="0"/>
              <a:t>つぎに給料との関係を説明していきます。まずは毎月の給料です。</a:t>
            </a:r>
            <a:endParaRPr kumimoji="1" lang="en-US" altLang="ja-JP" dirty="0" smtClean="0"/>
          </a:p>
          <a:p>
            <a:r>
              <a:rPr kumimoji="1" lang="ja-JP" altLang="en-US" dirty="0" smtClean="0"/>
              <a:t>●病休の期間に関わらず給料の支給はあります。ただし</a:t>
            </a:r>
            <a:r>
              <a:rPr kumimoji="1" lang="ja-JP" altLang="en-US" sz="1200" dirty="0" smtClean="0"/>
              <a:t>月の１日も勤務しない場合は管理職手当・通勤手当が支給されません。</a:t>
            </a:r>
            <a:endParaRPr kumimoji="1" lang="en-US" altLang="ja-JP" sz="1200" dirty="0" smtClean="0"/>
          </a:p>
          <a:p>
            <a:r>
              <a:rPr kumimoji="1" lang="en-US" altLang="ja-JP" dirty="0" smtClean="0"/>
              <a:t>6</a:t>
            </a:r>
            <a:r>
              <a:rPr kumimoji="1" lang="ja-JP" altLang="en-US" dirty="0" smtClean="0"/>
              <a:t>月と</a:t>
            </a:r>
            <a:r>
              <a:rPr kumimoji="1" lang="en-US" altLang="ja-JP" dirty="0" smtClean="0"/>
              <a:t>12</a:t>
            </a:r>
            <a:r>
              <a:rPr kumimoji="1" lang="ja-JP" altLang="en-US" dirty="0" smtClean="0"/>
              <a:t>月に支給される期末・勤勉手当、いわゆるボーナスの時は</a:t>
            </a:r>
            <a:endParaRPr kumimoji="1" lang="en-US" altLang="ja-JP" dirty="0" smtClean="0"/>
          </a:p>
          <a:p>
            <a:r>
              <a:rPr kumimoji="1" lang="ja-JP" altLang="en-US" dirty="0" smtClean="0"/>
              <a:t>●</a:t>
            </a:r>
            <a:r>
              <a:rPr lang="ja-JP" altLang="en-US" dirty="0" smtClean="0"/>
              <a:t>週休日や休日を除く日数が３０日以内の</a:t>
            </a:r>
            <a:r>
              <a:rPr kumimoji="1" lang="ja-JP" altLang="en-US" dirty="0" smtClean="0"/>
              <a:t>病休だけの場合は期末手当・勤勉手当とも通常通り支給されます。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ただし、週休日や休日を除く日数が３０日を超えた場合には、勤勉手当の支給額に影響があります。</a:t>
            </a:r>
            <a:r>
              <a:rPr kumimoji="1" lang="ja-JP" altLang="en-US" sz="1200" dirty="0" smtClean="0"/>
              <a:t>支給額に違いが出るのは勤勉手当のみで期末手当に影響はありません。また、公務災害として認定された病気休暇の場合は通常通り支給されます。●</a:t>
            </a:r>
            <a:endParaRPr kumimoji="1" lang="ja-JP" altLang="en-US" dirty="0" smtClean="0"/>
          </a:p>
          <a:p>
            <a:endParaRPr kumimoji="1" lang="en-US" altLang="ja-JP" sz="1200" dirty="0" smtClean="0">
              <a:solidFill>
                <a:srgbClr val="FF0000"/>
              </a:solidFill>
            </a:endParaRPr>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17</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ではここで、事例をもとに病気休暇の期間の勤勉手当への影響についてみていきましょう。</a:t>
            </a:r>
            <a:endParaRPr kumimoji="1" lang="en-US" altLang="ja-JP" dirty="0" smtClean="0"/>
          </a:p>
          <a:p>
            <a:r>
              <a:rPr kumimoji="1" lang="ja-JP" altLang="en-US" dirty="0" smtClean="0"/>
              <a:t>まずは、</a:t>
            </a:r>
            <a:r>
              <a:rPr kumimoji="1" lang="ja-JP" altLang="ja-JP" sz="1200" kern="1200" dirty="0" smtClean="0">
                <a:solidFill>
                  <a:schemeClr val="tx1"/>
                </a:solidFill>
                <a:latin typeface="+mn-lt"/>
                <a:ea typeface="+mn-ea"/>
                <a:cs typeface="+mn-cs"/>
              </a:rPr>
              <a:t>平成◎◎年</a:t>
            </a:r>
            <a:r>
              <a:rPr kumimoji="1" lang="en-US" altLang="ja-JP" sz="1200" kern="1200" dirty="0" smtClean="0">
                <a:solidFill>
                  <a:schemeClr val="tx1"/>
                </a:solidFill>
                <a:latin typeface="+mn-lt"/>
                <a:ea typeface="+mn-ea"/>
                <a:cs typeface="+mn-cs"/>
              </a:rPr>
              <a:t>10</a:t>
            </a:r>
            <a:r>
              <a:rPr kumimoji="1" lang="ja-JP" altLang="ja-JP" sz="1200" kern="1200" dirty="0" smtClean="0">
                <a:solidFill>
                  <a:schemeClr val="tx1"/>
                </a:solidFill>
                <a:latin typeface="+mn-lt"/>
                <a:ea typeface="+mn-ea"/>
                <a:cs typeface="+mn-cs"/>
              </a:rPr>
              <a:t>月</a:t>
            </a:r>
            <a:r>
              <a:rPr kumimoji="1" lang="en-US" altLang="ja-JP" sz="1200" kern="1200" dirty="0" smtClean="0">
                <a:solidFill>
                  <a:schemeClr val="tx1"/>
                </a:solidFill>
                <a:latin typeface="+mn-lt"/>
                <a:ea typeface="+mn-ea"/>
                <a:cs typeface="+mn-cs"/>
              </a:rPr>
              <a:t>3</a:t>
            </a:r>
            <a:r>
              <a:rPr kumimoji="1" lang="ja-JP" altLang="ja-JP" sz="1200" kern="1200" dirty="0" smtClean="0">
                <a:solidFill>
                  <a:schemeClr val="tx1"/>
                </a:solidFill>
                <a:latin typeface="+mn-lt"/>
                <a:ea typeface="+mn-ea"/>
                <a:cs typeface="+mn-cs"/>
              </a:rPr>
              <a:t>日</a:t>
            </a:r>
            <a:r>
              <a:rPr lang="ja-JP" altLang="en-US" dirty="0" smtClean="0"/>
              <a:t>火曜日から</a:t>
            </a:r>
            <a:r>
              <a:rPr kumimoji="1" lang="ja-JP" altLang="ja-JP" sz="1200" kern="1200" dirty="0" smtClean="0">
                <a:solidFill>
                  <a:schemeClr val="tx1"/>
                </a:solidFill>
                <a:latin typeface="+mn-lt"/>
                <a:ea typeface="+mn-ea"/>
                <a:cs typeface="+mn-cs"/>
              </a:rPr>
              <a:t>平成◎◎年</a:t>
            </a:r>
            <a:r>
              <a:rPr kumimoji="1" lang="en-US" altLang="ja-JP" sz="1200" kern="1200" dirty="0" smtClean="0">
                <a:solidFill>
                  <a:schemeClr val="tx1"/>
                </a:solidFill>
                <a:latin typeface="+mn-lt"/>
                <a:ea typeface="+mn-ea"/>
                <a:cs typeface="+mn-cs"/>
              </a:rPr>
              <a:t>11</a:t>
            </a:r>
            <a:r>
              <a:rPr kumimoji="1" lang="ja-JP" altLang="ja-JP" sz="1200" kern="1200" dirty="0" smtClean="0">
                <a:solidFill>
                  <a:schemeClr val="tx1"/>
                </a:solidFill>
                <a:latin typeface="+mn-lt"/>
                <a:ea typeface="+mn-ea"/>
                <a:cs typeface="+mn-cs"/>
              </a:rPr>
              <a:t>月</a:t>
            </a:r>
            <a:r>
              <a:rPr kumimoji="1" lang="en-US" altLang="ja-JP" sz="1200" kern="1200" dirty="0" smtClean="0">
                <a:solidFill>
                  <a:schemeClr val="tx1"/>
                </a:solidFill>
                <a:latin typeface="+mn-lt"/>
                <a:ea typeface="+mn-ea"/>
                <a:cs typeface="+mn-cs"/>
              </a:rPr>
              <a:t>3</a:t>
            </a:r>
            <a:r>
              <a:rPr kumimoji="1" lang="ja-JP" altLang="ja-JP" sz="1200" kern="1200" dirty="0" smtClean="0">
                <a:solidFill>
                  <a:schemeClr val="tx1"/>
                </a:solidFill>
                <a:latin typeface="+mn-lt"/>
                <a:ea typeface="+mn-ea"/>
                <a:cs typeface="+mn-cs"/>
              </a:rPr>
              <a:t>日</a:t>
            </a:r>
            <a:r>
              <a:rPr lang="ja-JP" altLang="en-US" dirty="0" smtClean="0"/>
              <a:t>金曜日</a:t>
            </a:r>
            <a:r>
              <a:rPr kumimoji="1" lang="ja-JP" altLang="ja-JP" sz="1200" kern="1200" dirty="0" smtClean="0">
                <a:solidFill>
                  <a:schemeClr val="tx1"/>
                </a:solidFill>
                <a:latin typeface="+mn-lt"/>
                <a:ea typeface="+mn-ea"/>
                <a:cs typeface="+mn-cs"/>
              </a:rPr>
              <a:t>まで引き続く病気休暇</a:t>
            </a:r>
            <a:r>
              <a:rPr kumimoji="1" lang="ja-JP" altLang="en-US" sz="1200" kern="1200" dirty="0" smtClean="0">
                <a:solidFill>
                  <a:schemeClr val="tx1"/>
                </a:solidFill>
                <a:latin typeface="+mn-lt"/>
                <a:ea typeface="+mn-ea"/>
                <a:cs typeface="+mn-cs"/>
              </a:rPr>
              <a:t>を取得している事例１の場合です。</a:t>
            </a:r>
            <a:endParaRPr kumimoji="1" lang="en-US" altLang="ja-JP" sz="1200" kern="1200" dirty="0" smtClean="0">
              <a:solidFill>
                <a:schemeClr val="tx1"/>
              </a:solidFill>
              <a:latin typeface="+mn-lt"/>
              <a:ea typeface="+mn-ea"/>
              <a:cs typeface="+mn-cs"/>
            </a:endParaRPr>
          </a:p>
          <a:p>
            <a:r>
              <a:rPr kumimoji="1" lang="ja-JP" altLang="en-US" sz="1200" dirty="0" smtClean="0"/>
              <a:t>基準日以前</a:t>
            </a:r>
            <a:r>
              <a:rPr kumimoji="1" lang="en-US" altLang="ja-JP" sz="1200" dirty="0" smtClean="0"/>
              <a:t>6</a:t>
            </a:r>
            <a:r>
              <a:rPr kumimoji="1" lang="ja-JP" altLang="en-US" sz="1200" dirty="0" smtClean="0"/>
              <a:t>カ月の期間内において、週休日・休日等をのぞいた病気休暇の日数を合計したものが、</a:t>
            </a:r>
            <a:r>
              <a:rPr kumimoji="1" lang="en-US" altLang="ja-JP" sz="1200" dirty="0" smtClean="0"/>
              <a:t>30</a:t>
            </a:r>
            <a:r>
              <a:rPr kumimoji="1" lang="ja-JP" altLang="en-US" sz="1200" dirty="0" smtClean="0"/>
              <a:t>日を超える場合に支給額に違いが出てきます。</a:t>
            </a:r>
            <a:endParaRPr kumimoji="1" lang="en-US" altLang="ja-JP" sz="1200" dirty="0" smtClean="0"/>
          </a:p>
          <a:p>
            <a:r>
              <a:rPr kumimoji="1" lang="ja-JP" altLang="en-US" sz="1200" dirty="0" smtClean="0"/>
              <a:t>●この事例の場合は、週休日、休日を除く四角で囲んである私病の日数の合計が</a:t>
            </a:r>
            <a:r>
              <a:rPr kumimoji="1" lang="en-US" altLang="ja-JP" sz="1200" dirty="0" smtClean="0"/>
              <a:t>22</a:t>
            </a:r>
            <a:r>
              <a:rPr kumimoji="1" lang="ja-JP" altLang="en-US" sz="1200" dirty="0" smtClean="0"/>
              <a:t>日となるため、●勤勉手当の支給額への影響はありません。●</a:t>
            </a:r>
            <a:endParaRPr kumimoji="1" lang="ja-JP" altLang="en-US" dirty="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18</a:t>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つぎに、</a:t>
            </a:r>
            <a:r>
              <a:rPr kumimoji="1" lang="ja-JP" altLang="ja-JP" sz="1200" kern="1200" dirty="0" smtClean="0">
                <a:solidFill>
                  <a:schemeClr val="tx1"/>
                </a:solidFill>
                <a:latin typeface="+mn-lt"/>
                <a:ea typeface="+mn-ea"/>
                <a:cs typeface="+mn-cs"/>
              </a:rPr>
              <a:t>事例２　平成◎◎年</a:t>
            </a:r>
            <a:r>
              <a:rPr kumimoji="1" lang="en-US" altLang="ja-JP" sz="1200" kern="1200" dirty="0" smtClean="0">
                <a:solidFill>
                  <a:schemeClr val="tx1"/>
                </a:solidFill>
                <a:latin typeface="+mn-lt"/>
                <a:ea typeface="+mn-ea"/>
                <a:cs typeface="+mn-cs"/>
              </a:rPr>
              <a:t>9</a:t>
            </a:r>
            <a:r>
              <a:rPr kumimoji="1" lang="ja-JP" altLang="ja-JP" sz="1200" kern="1200" dirty="0" smtClean="0">
                <a:solidFill>
                  <a:schemeClr val="tx1"/>
                </a:solidFill>
                <a:latin typeface="+mn-lt"/>
                <a:ea typeface="+mn-ea"/>
                <a:cs typeface="+mn-cs"/>
              </a:rPr>
              <a:t>月</a:t>
            </a:r>
            <a:r>
              <a:rPr kumimoji="1" lang="en-US" altLang="ja-JP" sz="1200" kern="1200" dirty="0" smtClean="0">
                <a:solidFill>
                  <a:schemeClr val="tx1"/>
                </a:solidFill>
                <a:latin typeface="+mn-lt"/>
                <a:ea typeface="+mn-ea"/>
                <a:cs typeface="+mn-cs"/>
              </a:rPr>
              <a:t>1</a:t>
            </a:r>
            <a:r>
              <a:rPr kumimoji="1" lang="ja-JP" altLang="ja-JP" sz="1200" kern="1200" dirty="0" smtClean="0">
                <a:solidFill>
                  <a:schemeClr val="tx1"/>
                </a:solidFill>
                <a:latin typeface="+mn-lt"/>
                <a:ea typeface="+mn-ea"/>
                <a:cs typeface="+mn-cs"/>
              </a:rPr>
              <a:t>日</a:t>
            </a:r>
            <a:r>
              <a:rPr lang="ja-JP" altLang="en-US" dirty="0" smtClean="0"/>
              <a:t>水曜日から</a:t>
            </a:r>
            <a:r>
              <a:rPr kumimoji="1" lang="ja-JP" altLang="ja-JP" sz="1200" kern="1200" dirty="0" smtClean="0">
                <a:solidFill>
                  <a:schemeClr val="tx1"/>
                </a:solidFill>
                <a:latin typeface="+mn-lt"/>
                <a:ea typeface="+mn-ea"/>
                <a:cs typeface="+mn-cs"/>
              </a:rPr>
              <a:t>平成◎◎年</a:t>
            </a:r>
            <a:r>
              <a:rPr kumimoji="1" lang="en-US" altLang="ja-JP" sz="1200" kern="1200" dirty="0" smtClean="0">
                <a:solidFill>
                  <a:schemeClr val="tx1"/>
                </a:solidFill>
                <a:latin typeface="+mn-lt"/>
                <a:ea typeface="+mn-ea"/>
                <a:cs typeface="+mn-cs"/>
              </a:rPr>
              <a:t>9</a:t>
            </a:r>
            <a:r>
              <a:rPr kumimoji="1" lang="ja-JP" altLang="ja-JP" sz="1200" kern="1200" dirty="0" smtClean="0">
                <a:solidFill>
                  <a:schemeClr val="tx1"/>
                </a:solidFill>
                <a:latin typeface="+mn-lt"/>
                <a:ea typeface="+mn-ea"/>
                <a:cs typeface="+mn-cs"/>
              </a:rPr>
              <a:t>月</a:t>
            </a:r>
            <a:r>
              <a:rPr kumimoji="1" lang="en-US" altLang="ja-JP" sz="1200" kern="1200" dirty="0" smtClean="0">
                <a:solidFill>
                  <a:schemeClr val="tx1"/>
                </a:solidFill>
                <a:latin typeface="+mn-lt"/>
                <a:ea typeface="+mn-ea"/>
                <a:cs typeface="+mn-cs"/>
              </a:rPr>
              <a:t>30</a:t>
            </a:r>
            <a:r>
              <a:rPr kumimoji="1" lang="ja-JP" altLang="ja-JP" sz="1200" kern="1200" dirty="0" smtClean="0">
                <a:solidFill>
                  <a:schemeClr val="tx1"/>
                </a:solidFill>
                <a:latin typeface="+mn-lt"/>
                <a:ea typeface="+mn-ea"/>
                <a:cs typeface="+mn-cs"/>
              </a:rPr>
              <a:t>日</a:t>
            </a:r>
            <a:r>
              <a:rPr lang="ja-JP" altLang="en-US" dirty="0" smtClean="0"/>
              <a:t>木曜日</a:t>
            </a:r>
            <a:r>
              <a:rPr kumimoji="1" lang="ja-JP" altLang="ja-JP" sz="1200" kern="1200" dirty="0" smtClean="0">
                <a:solidFill>
                  <a:schemeClr val="tx1"/>
                </a:solidFill>
                <a:latin typeface="+mn-lt"/>
                <a:ea typeface="+mn-ea"/>
                <a:cs typeface="+mn-cs"/>
              </a:rPr>
              <a:t>までの引き続く病気休暇と、それ以外に引き続かない病気休暇がある場合</a:t>
            </a:r>
            <a:r>
              <a:rPr kumimoji="1" lang="ja-JP" altLang="en-US" sz="1200" kern="1200" dirty="0" smtClean="0">
                <a:solidFill>
                  <a:schemeClr val="tx1"/>
                </a:solidFill>
                <a:latin typeface="+mn-lt"/>
                <a:ea typeface="+mn-ea"/>
                <a:cs typeface="+mn-cs"/>
              </a:rPr>
              <a:t>です。</a:t>
            </a:r>
            <a:endParaRPr kumimoji="1" lang="en-US" altLang="ja-JP"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●こちらの、週休日、休日を除く病気休暇の合計は、四角で囲んだ私病と</a:t>
            </a:r>
            <a:r>
              <a:rPr kumimoji="1" lang="en-US" altLang="ja-JP" sz="1200" kern="1200" dirty="0" smtClean="0">
                <a:solidFill>
                  <a:schemeClr val="tx1"/>
                </a:solidFill>
                <a:latin typeface="+mn-lt"/>
                <a:ea typeface="+mn-ea"/>
                <a:cs typeface="+mn-cs"/>
              </a:rPr>
              <a:t>4</a:t>
            </a:r>
            <a:r>
              <a:rPr kumimoji="1" lang="ja-JP" altLang="en-US" sz="1200" kern="1200" dirty="0" smtClean="0">
                <a:solidFill>
                  <a:schemeClr val="tx1"/>
                </a:solidFill>
                <a:latin typeface="+mn-lt"/>
                <a:ea typeface="+mn-ea"/>
                <a:cs typeface="+mn-cs"/>
              </a:rPr>
              <a:t>時間単位で取得している私病４を日に換算した合計が、</a:t>
            </a:r>
            <a:r>
              <a:rPr kumimoji="1" lang="en-US" altLang="ja-JP" sz="1200" kern="1200" dirty="0" smtClean="0">
                <a:solidFill>
                  <a:schemeClr val="tx1"/>
                </a:solidFill>
                <a:latin typeface="+mn-lt"/>
                <a:ea typeface="+mn-ea"/>
                <a:cs typeface="+mn-cs"/>
              </a:rPr>
              <a:t>30</a:t>
            </a:r>
            <a:r>
              <a:rPr kumimoji="1" lang="ja-JP" altLang="en-US" sz="1200" kern="1200" dirty="0" smtClean="0">
                <a:solidFill>
                  <a:schemeClr val="tx1"/>
                </a:solidFill>
                <a:latin typeface="+mn-lt"/>
                <a:ea typeface="+mn-ea"/>
                <a:cs typeface="+mn-cs"/>
              </a:rPr>
              <a:t>日と</a:t>
            </a:r>
            <a:r>
              <a:rPr kumimoji="1" lang="en-US" altLang="ja-JP" sz="1200" kern="1200" dirty="0" smtClean="0">
                <a:solidFill>
                  <a:schemeClr val="tx1"/>
                </a:solidFill>
                <a:latin typeface="+mn-lt"/>
                <a:ea typeface="+mn-ea"/>
                <a:cs typeface="+mn-cs"/>
              </a:rPr>
              <a:t>4</a:t>
            </a:r>
            <a:r>
              <a:rPr kumimoji="1" lang="ja-JP" altLang="en-US" sz="1200" kern="1200" dirty="0" smtClean="0">
                <a:solidFill>
                  <a:schemeClr val="tx1"/>
                </a:solidFill>
                <a:latin typeface="+mn-lt"/>
                <a:ea typeface="+mn-ea"/>
                <a:cs typeface="+mn-cs"/>
              </a:rPr>
              <a:t>時間</a:t>
            </a:r>
            <a:r>
              <a:rPr kumimoji="1" lang="en-US" altLang="ja-JP" sz="1200" kern="1200" dirty="0" smtClean="0">
                <a:solidFill>
                  <a:schemeClr val="tx1"/>
                </a:solidFill>
                <a:latin typeface="+mn-lt"/>
                <a:ea typeface="+mn-ea"/>
                <a:cs typeface="+mn-cs"/>
              </a:rPr>
              <a:t>15</a:t>
            </a:r>
            <a:r>
              <a:rPr kumimoji="1" lang="ja-JP" altLang="en-US" sz="1200" kern="1200" dirty="0" smtClean="0">
                <a:solidFill>
                  <a:schemeClr val="tx1"/>
                </a:solidFill>
                <a:latin typeface="+mn-lt"/>
                <a:ea typeface="+mn-ea"/>
                <a:cs typeface="+mn-cs"/>
              </a:rPr>
              <a:t>分になり、●</a:t>
            </a:r>
            <a:r>
              <a:rPr kumimoji="1" lang="ja-JP" altLang="en-US" sz="1200" kern="1200" dirty="0" smtClean="0">
                <a:latin typeface="+mn-lt"/>
                <a:ea typeface="+mn-ea"/>
                <a:cs typeface="+mn-cs"/>
              </a:rPr>
              <a:t>３０日を超えるということで</a:t>
            </a:r>
            <a:r>
              <a:rPr kumimoji="1" lang="ja-JP" altLang="en-US" sz="1200" kern="1200" dirty="0" smtClean="0">
                <a:solidFill>
                  <a:schemeClr val="tx1"/>
                </a:solidFill>
                <a:latin typeface="+mn-lt"/>
                <a:ea typeface="+mn-ea"/>
                <a:cs typeface="+mn-cs"/>
              </a:rPr>
              <a:t>、勤勉手当の支給額に影響が出てきます。また、病気休暇の日数だけでなく、介護休暇、部分休業、欠勤などがあれば、その日数も影響してきますのでご注意ください。●</a:t>
            </a:r>
            <a:endParaRPr kumimoji="1" lang="ja-JP" altLang="en-US" dirty="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19</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r>
              <a:rPr kumimoji="1" lang="ja-JP" altLang="en-US" dirty="0" smtClean="0"/>
              <a:t>「病気休暇」はどんなときに取れる休暇でしょうか。</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●職員が負傷又は疾病のため療養する必要があり、その勤務しないことがやむを得ないと認められる場合における休暇</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となっており、</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●ご自身の病気やケガにより、医療機関を受診した場合などが該当します。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●必ず医師の診断を受け疾病・負傷の認定及び療養期間の指定を受けなければならないことになっています。●</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2</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r>
              <a:rPr kumimoji="1" lang="ja-JP" altLang="en-US" dirty="0" smtClean="0"/>
              <a:t>年に</a:t>
            </a:r>
            <a:r>
              <a:rPr kumimoji="1" lang="en-US" altLang="ja-JP" dirty="0" smtClean="0"/>
              <a:t>1</a:t>
            </a:r>
            <a:r>
              <a:rPr kumimoji="1" lang="ja-JP" altLang="en-US" dirty="0" smtClean="0"/>
              <a:t>回ある昇給はどうでしょう。毎年</a:t>
            </a:r>
            <a:r>
              <a:rPr kumimoji="1" lang="en-US" altLang="ja-JP" dirty="0" smtClean="0"/>
              <a:t>4</a:t>
            </a:r>
            <a:r>
              <a:rPr kumimoji="1" lang="ja-JP" altLang="en-US" dirty="0" smtClean="0"/>
              <a:t>月</a:t>
            </a:r>
            <a:r>
              <a:rPr kumimoji="1" lang="en-US" altLang="ja-JP" dirty="0" smtClean="0"/>
              <a:t>1</a:t>
            </a:r>
            <a:r>
              <a:rPr kumimoji="1" lang="ja-JP" altLang="en-US" dirty="0" smtClean="0"/>
              <a:t>日にある昇給日の前日までの</a:t>
            </a:r>
            <a:r>
              <a:rPr kumimoji="1" lang="en-US" altLang="ja-JP" dirty="0" smtClean="0"/>
              <a:t>1</a:t>
            </a:r>
            <a:r>
              <a:rPr kumimoji="1" lang="ja-JP" altLang="en-US" dirty="0" smtClean="0"/>
              <a:t>年間における病気休暇と、それ以外の●介護休暇・看護欠勤・欠勤・ストライキ、</a:t>
            </a:r>
            <a:r>
              <a:rPr lang="ja-JP" altLang="en-US" dirty="0" smtClean="0"/>
              <a:t>などの</a:t>
            </a:r>
            <a:r>
              <a:rPr kumimoji="1" lang="ja-JP" altLang="en-US" dirty="0" smtClean="0"/>
              <a:t>事由</a:t>
            </a:r>
            <a:endParaRPr kumimoji="1" lang="en-US" altLang="ja-JP" dirty="0" smtClean="0"/>
          </a:p>
          <a:p>
            <a:r>
              <a:rPr kumimoji="1" lang="ja-JP" altLang="en-US" dirty="0" smtClean="0"/>
              <a:t>の通算した日数によって昇給に違いがでてきます。</a:t>
            </a:r>
            <a:endParaRPr kumimoji="1" lang="en-US" altLang="ja-JP" dirty="0" smtClean="0"/>
          </a:p>
          <a:p>
            <a:r>
              <a:rPr kumimoji="1" lang="ja-JP" altLang="en-US" dirty="0" smtClean="0"/>
              <a:t>●基準期間の</a:t>
            </a:r>
            <a:r>
              <a:rPr kumimoji="1" lang="en-US" altLang="ja-JP" dirty="0" smtClean="0"/>
              <a:t>1/6</a:t>
            </a:r>
            <a:r>
              <a:rPr kumimoji="1" lang="ja-JP" altLang="en-US" dirty="0" smtClean="0"/>
              <a:t>以上に相当する期間を勤務していない場合は、●昇給区分</a:t>
            </a:r>
            <a:r>
              <a:rPr kumimoji="1" lang="en-US" altLang="ja-JP" dirty="0" smtClean="0"/>
              <a:t>Ⅳ</a:t>
            </a:r>
            <a:r>
              <a:rPr kumimoji="1" lang="ja-JP" altLang="en-US" dirty="0" smtClean="0"/>
              <a:t>に該当し</a:t>
            </a:r>
            <a:r>
              <a:rPr kumimoji="1" lang="en-US" altLang="ja-JP" dirty="0" smtClean="0"/>
              <a:t>1</a:t>
            </a:r>
            <a:r>
              <a:rPr kumimoji="1" lang="ja-JP" altLang="en-US" dirty="0" smtClean="0"/>
              <a:t>～２号級の昇給に該当となります。</a:t>
            </a:r>
            <a:endParaRPr kumimoji="1" lang="en-US" altLang="ja-JP"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1200" dirty="0" smtClean="0"/>
              <a:t>●また、</a:t>
            </a:r>
            <a:r>
              <a:rPr kumimoji="1" lang="ja-JP" altLang="en-US" dirty="0" smtClean="0"/>
              <a:t>基準期間の</a:t>
            </a:r>
            <a:r>
              <a:rPr kumimoji="1" lang="en-US" altLang="ja-JP" dirty="0" smtClean="0"/>
              <a:t>1/2</a:t>
            </a:r>
            <a:r>
              <a:rPr kumimoji="1" lang="ja-JP" altLang="en-US" dirty="0" smtClean="0"/>
              <a:t>以上に相当する期間を勤務していない場合は、●昇給区分</a:t>
            </a:r>
            <a:r>
              <a:rPr kumimoji="1" lang="en-US" altLang="ja-JP" dirty="0" smtClean="0"/>
              <a:t>Ⅴ</a:t>
            </a:r>
            <a:r>
              <a:rPr kumimoji="1" lang="ja-JP" altLang="en-US" dirty="0" smtClean="0"/>
              <a:t>に該当し、昇給はありません。</a:t>
            </a:r>
            <a:endParaRPr kumimoji="1" lang="en-US" altLang="ja-JP"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dirty="0" smtClean="0"/>
              <a:t>これ以外は、昇給制度における勤務成績に応じての昇給となります。●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20</a:t>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pPr lvl="0">
              <a:spcBef>
                <a:spcPct val="0"/>
              </a:spcBef>
              <a:defRPr/>
            </a:pPr>
            <a:r>
              <a:rPr lang="ja-JP" altLang="en-US" sz="1200" u="none" dirty="0" smtClean="0"/>
              <a:t>昇給における病休日数</a:t>
            </a:r>
            <a:r>
              <a:rPr lang="ja-JP" altLang="en-US" sz="1200" dirty="0" smtClean="0"/>
              <a:t>の算定方法とは　</a:t>
            </a:r>
            <a:endParaRPr lang="en-US" altLang="ja-JP" sz="1200" dirty="0" smtClean="0"/>
          </a:p>
          <a:p>
            <a:pPr lvl="0">
              <a:spcBef>
                <a:spcPct val="0"/>
              </a:spcBef>
              <a:defRPr/>
            </a:pPr>
            <a:r>
              <a:rPr lang="ja-JP" altLang="en-US" sz="1200" dirty="0" smtClean="0"/>
              <a:t>　基準期間内である昇給日前</a:t>
            </a:r>
            <a:r>
              <a:rPr lang="en-US" altLang="ja-JP" sz="1200" dirty="0" smtClean="0"/>
              <a:t>1</a:t>
            </a:r>
            <a:r>
              <a:rPr lang="ja-JP" altLang="en-US" sz="1200" dirty="0" smtClean="0"/>
              <a:t>年間の●「週休日」「祝日法による休日等」及び「年末年始の休日等」を除いた病気休暇の日数により算定します。</a:t>
            </a:r>
            <a:endParaRPr lang="en-US" altLang="ja-JP" sz="1200" dirty="0" smtClean="0"/>
          </a:p>
          <a:p>
            <a:pPr lvl="0">
              <a:spcBef>
                <a:spcPct val="0"/>
              </a:spcBef>
              <a:defRPr/>
            </a:pPr>
            <a:r>
              <a:rPr lang="ja-JP" altLang="en-US" sz="1200" dirty="0" smtClean="0"/>
              <a:t>　●また、</a:t>
            </a:r>
            <a:r>
              <a:rPr lang="en-US" altLang="ja-JP" sz="1200" dirty="0" smtClean="0"/>
              <a:t>1</a:t>
            </a:r>
            <a:r>
              <a:rPr lang="ja-JP" altLang="en-US" sz="1200" dirty="0" smtClean="0"/>
              <a:t>時間を単位とする病気休暇等の時間を日に換算するときは、</a:t>
            </a:r>
            <a:r>
              <a:rPr lang="en-US" altLang="ja-JP" sz="1200" dirty="0" smtClean="0"/>
              <a:t>7</a:t>
            </a:r>
            <a:r>
              <a:rPr lang="ja-JP" altLang="en-US" sz="1200" dirty="0" smtClean="0"/>
              <a:t>時間</a:t>
            </a:r>
            <a:r>
              <a:rPr lang="en-US" altLang="ja-JP" sz="1200" dirty="0" smtClean="0"/>
              <a:t>45</a:t>
            </a:r>
            <a:r>
              <a:rPr lang="ja-JP" altLang="en-US" sz="1200" dirty="0" smtClean="0"/>
              <a:t>分をもって</a:t>
            </a:r>
            <a:r>
              <a:rPr lang="en-US" altLang="ja-JP" sz="1200" dirty="0" smtClean="0"/>
              <a:t>1</a:t>
            </a:r>
            <a:r>
              <a:rPr lang="ja-JP" altLang="en-US" sz="1200" dirty="0" smtClean="0"/>
              <a:t>日となります</a:t>
            </a:r>
            <a:r>
              <a:rPr lang="ja-JP" altLang="en-US" dirty="0" smtClean="0"/>
              <a:t>。その日数に</a:t>
            </a:r>
            <a:r>
              <a:rPr lang="en-US" altLang="ja-JP" dirty="0" smtClean="0"/>
              <a:t>1</a:t>
            </a:r>
            <a:r>
              <a:rPr lang="ja-JP" altLang="en-US" dirty="0" smtClean="0"/>
              <a:t>未満の端数があるときは、</a:t>
            </a:r>
            <a:r>
              <a:rPr lang="en-US" altLang="ja-JP" dirty="0" smtClean="0"/>
              <a:t>1</a:t>
            </a:r>
            <a:r>
              <a:rPr lang="ja-JP" altLang="en-US" dirty="0" smtClean="0"/>
              <a:t>日に切り上げます。 ●</a:t>
            </a:r>
            <a:endParaRPr kumimoji="1" lang="en-US" altLang="ja-JP" sz="1200" dirty="0" smtClean="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21</a:t>
            </a:fld>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退職手当への影響ですが、病気休暇の場合は取得期間に関わらず</a:t>
            </a:r>
            <a:r>
              <a:rPr kumimoji="1" lang="ja-JP" altLang="en-US" sz="1200" b="0" dirty="0" smtClean="0"/>
              <a:t>算定の基礎となる勤続期間への影響はありません。●</a:t>
            </a:r>
            <a:endParaRPr kumimoji="1" lang="en-US" altLang="ja-JP" sz="1200" b="0" dirty="0" smtClean="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22</a:t>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r>
              <a:rPr kumimoji="1" lang="ja-JP" altLang="en-US" dirty="0" smtClean="0"/>
              <a:t>また、●人間ドック等受診後、病名が確定し治療が必要になり医療機関で受診する場合は、病気休暇が取得できます。</a:t>
            </a:r>
            <a:endParaRPr kumimoji="1" lang="en-US" altLang="ja-JP" dirty="0" smtClean="0"/>
          </a:p>
          <a:p>
            <a:pPr>
              <a:buNone/>
            </a:pPr>
            <a:r>
              <a:rPr kumimoji="1" lang="ja-JP" altLang="en-US" dirty="0" smtClean="0"/>
              <a:t>詳しくは学校事務の手引き４－３－３－６に掲載しています。病気休暇ではなく年休で処理することもできます。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●他に、医療機関で不妊症の治療を受ける場合も病気休暇を取得できます。ただし、検査のための受診は適用外となっていますのでご注意ください。</a:t>
            </a:r>
            <a:r>
              <a:rPr lang="en-US" altLang="ja-JP" dirty="0" smtClean="0"/>
              <a:t/>
            </a:r>
            <a:br>
              <a:rPr lang="en-US" altLang="ja-JP" dirty="0" smtClean="0"/>
            </a:br>
            <a:r>
              <a:rPr lang="ja-JP" altLang="en-US" dirty="0" smtClean="0"/>
              <a:t>●なお、不妊症治療の病気休暇については、県が作成した「高知県職員次世代育成支援行動計画」にも掲載されています。●</a:t>
            </a:r>
            <a:endParaRPr lang="en-US" altLang="ja-JP" dirty="0" smtClean="0"/>
          </a:p>
          <a:p>
            <a:pPr>
              <a:buNone/>
            </a:pPr>
            <a:endParaRPr kumimoji="1" lang="en-US" altLang="ja-JP" dirty="0" smtClean="0"/>
          </a:p>
          <a:p>
            <a:pPr>
              <a:buNone/>
            </a:pP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23</a:t>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r>
              <a:rPr kumimoji="1" lang="ja-JP" altLang="en-US" dirty="0" smtClean="0"/>
              <a:t>関連して</a:t>
            </a:r>
            <a:endParaRPr kumimoji="1" lang="en-US" altLang="ja-JP" dirty="0" smtClean="0"/>
          </a:p>
          <a:p>
            <a:r>
              <a:rPr lang="ja-JP" altLang="en-US" dirty="0" smtClean="0"/>
              <a:t>●病気休暇期間を経過しても病状が回復されない場合は、引き続いて</a:t>
            </a:r>
            <a:r>
              <a:rPr kumimoji="1" lang="ja-JP" altLang="en-US" dirty="0" smtClean="0"/>
              <a:t>病気休職ということにもなります。</a:t>
            </a:r>
            <a:endParaRPr kumimoji="1" lang="en-US" altLang="ja-JP" dirty="0" smtClean="0"/>
          </a:p>
          <a:p>
            <a:pPr>
              <a:buNone/>
            </a:pPr>
            <a:r>
              <a:rPr lang="ja-JP" altLang="en-US" dirty="0" smtClean="0"/>
              <a:t>詳しくは学校事務の手引き</a:t>
            </a:r>
            <a:r>
              <a:rPr kumimoji="1" lang="ja-JP" altLang="en-US" dirty="0" smtClean="0"/>
              <a:t>４－３－７に掲載していますが、別途に休職の手続きが必要になります。</a:t>
            </a:r>
            <a:endParaRPr kumimoji="1" lang="en-US" altLang="ja-JP" dirty="0" smtClean="0"/>
          </a:p>
          <a:p>
            <a:r>
              <a:rPr lang="ja-JP" altLang="en-US" dirty="0" smtClean="0"/>
              <a:t>●また、精神性疾患による病気休暇が１２０日を超えた場合は職場復帰サポートを受けることができます。</a:t>
            </a:r>
            <a:endParaRPr lang="en-US" altLang="ja-JP" dirty="0" smtClean="0"/>
          </a:p>
          <a:p>
            <a:pPr>
              <a:buNone/>
            </a:pPr>
            <a:r>
              <a:rPr lang="ja-JP" altLang="en-US" dirty="0" smtClean="0"/>
              <a:t>こちらも詳しくは学校事務の手引き４－３－７－５</a:t>
            </a:r>
            <a:r>
              <a:rPr lang="en-US" altLang="ja-JP" dirty="0" smtClean="0"/>
              <a:t>P</a:t>
            </a:r>
            <a:r>
              <a:rPr lang="ja-JP" altLang="en-US" dirty="0" smtClean="0"/>
              <a:t>に掲載していますのでお時間のあるときにご覧ください。●</a:t>
            </a:r>
            <a:endParaRPr lang="en-US" altLang="ja-JP" dirty="0" smtClean="0"/>
          </a:p>
          <a:p>
            <a:pPr>
              <a:buNone/>
            </a:pPr>
            <a:endParaRPr lang="en-US" altLang="ja-JP" dirty="0" smtClean="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24</a:t>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それでは、四万十太郎さんのケースを見ていきましょう。</a:t>
            </a:r>
            <a:endParaRPr kumimoji="1" lang="en-US" altLang="ja-JP" dirty="0" smtClean="0"/>
          </a:p>
          <a:p>
            <a:r>
              <a:rPr kumimoji="1" lang="ja-JP" altLang="en-US" dirty="0" smtClean="0"/>
              <a:t>四万十太郎さん、仕事の多忙が続いて、少し疲れてしまいました。ある日の朝、起きられなくなり今日は休もうと、学校長へ連絡をしました。</a:t>
            </a:r>
            <a:endParaRPr kumimoji="1" lang="en-US" altLang="ja-JP" dirty="0" smtClean="0"/>
          </a:p>
          <a:p>
            <a:r>
              <a:rPr kumimoji="1" lang="ja-JP" altLang="en-US" dirty="0" smtClean="0"/>
              <a:t>この場合、病気休暇ですか？　年休ですか？　●　</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25</a:t>
            </a:fld>
            <a:endParaRPr kumimoji="1" lang="ja-JP" altLang="en-US"/>
          </a:p>
        </p:txBody>
      </p:sp>
    </p:spTree>
    <p:extLst>
      <p:ext uri="{BB962C8B-B14F-4D97-AF65-F5344CB8AC3E}">
        <p14:creationId xmlns:p14="http://schemas.microsoft.com/office/powerpoint/2010/main" val="379941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smtClean="0"/>
              <a:t>医師の診断を受けず、このように自宅で療養する場合は、自己判断となりますので、年休となります。</a:t>
            </a:r>
            <a:endParaRPr kumimoji="1" lang="en-US" altLang="ja-JP" dirty="0" smtClean="0"/>
          </a:p>
          <a:p>
            <a:r>
              <a:rPr kumimoji="1" lang="ja-JP" altLang="en-US" dirty="0" smtClean="0"/>
              <a:t>さて、２日目の朝やっぱり体調が回復しないので、病院へ行くことにしました。●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26</a:t>
            </a:fld>
            <a:endParaRPr kumimoji="1" lang="ja-JP" altLang="en-US"/>
          </a:p>
        </p:txBody>
      </p:sp>
    </p:spTree>
    <p:extLst>
      <p:ext uri="{BB962C8B-B14F-4D97-AF65-F5344CB8AC3E}">
        <p14:creationId xmlns:p14="http://schemas.microsoft.com/office/powerpoint/2010/main" val="2982313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smtClean="0"/>
              <a:t>診断の結果、少し過労気味ということで、３日間の療養を指示されました。</a:t>
            </a:r>
            <a:endParaRPr lang="en-US" altLang="ja-JP" dirty="0" smtClean="0"/>
          </a:p>
          <a:p>
            <a:pPr marL="0" indent="0">
              <a:buNone/>
            </a:pPr>
            <a:r>
              <a:rPr lang="ja-JP" altLang="en-US" dirty="0" smtClean="0"/>
              <a:t>そのことを学校長に連絡をして、安静にすることにしました。●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27</a:t>
            </a:fld>
            <a:endParaRPr kumimoji="1" lang="ja-JP" altLang="en-US"/>
          </a:p>
        </p:txBody>
      </p:sp>
    </p:spTree>
    <p:extLst>
      <p:ext uri="{BB962C8B-B14F-4D97-AF65-F5344CB8AC3E}">
        <p14:creationId xmlns:p14="http://schemas.microsoft.com/office/powerpoint/2010/main" val="1894408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smtClean="0"/>
              <a:t>この場合どのように処理しますか？○○さんなら、どうしますか？●</a:t>
            </a:r>
            <a:endParaRPr kumimoji="1" lang="en-US" altLang="ja-JP" dirty="0" smtClean="0"/>
          </a:p>
          <a:p>
            <a:pPr marL="0" indent="0">
              <a:buNone/>
            </a:pPr>
            <a:r>
              <a:rPr kumimoji="1" lang="ja-JP" altLang="en-US" dirty="0" smtClean="0"/>
              <a:t>病院へ行き診断を受けた日と、３日の療養を指示されたので、計４日間病気休暇にできます。</a:t>
            </a:r>
            <a:endParaRPr kumimoji="1" lang="en-US" altLang="ja-JP" dirty="0" smtClean="0"/>
          </a:p>
          <a:p>
            <a:pPr marL="0" indent="0">
              <a:buNone/>
            </a:pPr>
            <a:r>
              <a:rPr kumimoji="1" lang="ja-JP" altLang="en-US" dirty="0" smtClean="0"/>
              <a:t> 復帰時には、病院へ行ったことのわかる書類を確認します。</a:t>
            </a:r>
            <a:r>
              <a:rPr kumimoji="1" lang="ja-JP" altLang="en-US" sz="1100" dirty="0" smtClean="0"/>
              <a:t>本人の希望により、年休で処理することも可能です。●</a:t>
            </a:r>
            <a:endParaRPr kumimoji="1" lang="en-US" altLang="ja-JP" sz="11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28</a:t>
            </a:fld>
            <a:endParaRPr kumimoji="1" lang="ja-JP" altLang="en-US"/>
          </a:p>
        </p:txBody>
      </p:sp>
    </p:spTree>
    <p:extLst>
      <p:ext uri="{BB962C8B-B14F-4D97-AF65-F5344CB8AC3E}">
        <p14:creationId xmlns:p14="http://schemas.microsoft.com/office/powerpoint/2010/main" val="818985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４日経過しましたが、なんだか気分がさえません。</a:t>
            </a:r>
            <a:r>
              <a:rPr lang="ja-JP" altLang="en-US" dirty="0" smtClean="0"/>
              <a:t>出勤はしたものの、午後病院へ行くことにしました。</a:t>
            </a:r>
            <a:endParaRPr lang="en-US" altLang="ja-JP" dirty="0" smtClean="0"/>
          </a:p>
          <a:p>
            <a:r>
              <a:rPr lang="ja-JP" altLang="en-US" dirty="0" smtClean="0"/>
              <a:t>診察の結果、うつ病により、５０日の療養が必要と診断されました。●</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29</a:t>
            </a:fld>
            <a:endParaRPr kumimoji="1" lang="ja-JP" altLang="en-US"/>
          </a:p>
        </p:txBody>
      </p:sp>
    </p:spTree>
    <p:extLst>
      <p:ext uri="{BB962C8B-B14F-4D97-AF65-F5344CB8AC3E}">
        <p14:creationId xmlns:p14="http://schemas.microsoft.com/office/powerpoint/2010/main" val="1707154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r>
              <a:rPr kumimoji="1" lang="ja-JP" altLang="en-US" dirty="0" smtClean="0"/>
              <a:t>根拠となる法令を見ていきましょう。</a:t>
            </a:r>
            <a:endParaRPr kumimoji="1" lang="en-US" altLang="ja-JP" dirty="0" smtClean="0"/>
          </a:p>
          <a:p>
            <a:r>
              <a:rPr lang="ja-JP" altLang="en-US" dirty="0" smtClean="0"/>
              <a:t>公立学校職員の勤務時間、休日及び休暇に関する条例のなかにあります。</a:t>
            </a:r>
            <a:endParaRPr lang="en-US" altLang="ja-JP" dirty="0" smtClean="0"/>
          </a:p>
          <a:p>
            <a:pPr latinLnBrk="1">
              <a:buNone/>
            </a:pPr>
            <a:r>
              <a:rPr lang="ja-JP" altLang="en-US" dirty="0" smtClean="0"/>
              <a:t>　　</a:t>
            </a:r>
            <a:endParaRPr lang="en-US" altLang="ja-JP" dirty="0" smtClean="0"/>
          </a:p>
          <a:p>
            <a:pPr latinLnBrk="1"/>
            <a:r>
              <a:rPr lang="ja-JP" altLang="en-US" dirty="0" smtClean="0"/>
              <a:t>●第</a:t>
            </a:r>
            <a:r>
              <a:rPr lang="en-US" altLang="ja-JP" dirty="0" smtClean="0"/>
              <a:t>14</a:t>
            </a:r>
            <a:r>
              <a:rPr lang="ja-JP" altLang="en-US" dirty="0" smtClean="0"/>
              <a:t>条</a:t>
            </a:r>
            <a:r>
              <a:rPr lang="en-US" altLang="ja-JP" dirty="0" smtClean="0"/>
              <a:t>(</a:t>
            </a:r>
            <a:r>
              <a:rPr lang="ja-JP" altLang="en-US" dirty="0" smtClean="0"/>
              <a:t>病気休暇</a:t>
            </a:r>
            <a:r>
              <a:rPr lang="en-US" altLang="ja-JP" dirty="0" smtClean="0"/>
              <a:t>) </a:t>
            </a:r>
            <a:r>
              <a:rPr lang="ja-JP" altLang="en-US" dirty="0" smtClean="0"/>
              <a:t>　</a:t>
            </a:r>
            <a:endParaRPr lang="en-US" altLang="ja-JP"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ja-JP" altLang="en-US" dirty="0" smtClean="0"/>
              <a:t>〇〇さん、読んでください。</a:t>
            </a:r>
            <a:endParaRPr lang="en-US" altLang="ja-JP" dirty="0" smtClean="0"/>
          </a:p>
          <a:p>
            <a:pPr latinLnBrk="1">
              <a:buNone/>
            </a:pPr>
            <a:r>
              <a:rPr lang="ja-JP" altLang="en-US" dirty="0" smtClean="0"/>
              <a:t>　</a:t>
            </a:r>
            <a:endParaRPr lang="en-US" altLang="ja-JP" dirty="0" smtClean="0"/>
          </a:p>
          <a:p>
            <a:pPr latinLnBrk="1"/>
            <a:r>
              <a:rPr lang="ja-JP" altLang="en-US" dirty="0" smtClean="0"/>
              <a:t>●第</a:t>
            </a:r>
            <a:r>
              <a:rPr lang="en-US" altLang="ja-JP" dirty="0" smtClean="0"/>
              <a:t>17</a:t>
            </a:r>
            <a:r>
              <a:rPr lang="ja-JP" altLang="en-US" dirty="0" smtClean="0"/>
              <a:t>条（病気休暇等の承認） </a:t>
            </a:r>
            <a:endParaRPr lang="en-US" altLang="ja-JP"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ja-JP" altLang="en-US" dirty="0" smtClean="0"/>
              <a:t>〇〇さん、読んでください。</a:t>
            </a:r>
            <a:endParaRPr lang="en-US" altLang="ja-JP" dirty="0" smtClean="0"/>
          </a:p>
          <a:p>
            <a:pPr latinLnBrk="1"/>
            <a:endParaRPr lang="en-US" altLang="ja-JP" dirty="0" smtClean="0"/>
          </a:p>
          <a:p>
            <a:pPr latinLnBrk="1"/>
            <a:r>
              <a:rPr lang="ja-JP" altLang="en-US" b="0" dirty="0" smtClean="0">
                <a:solidFill>
                  <a:srgbClr val="FF0000"/>
                </a:solidFill>
              </a:rPr>
              <a:t>と定められていますので</a:t>
            </a:r>
            <a:r>
              <a:rPr lang="ja-JP" altLang="en-US" dirty="0" smtClean="0"/>
              <a:t>、私たちは</a:t>
            </a:r>
            <a:r>
              <a:rPr lang="en-US" altLang="ja-JP" dirty="0" smtClean="0"/>
              <a:t>｢</a:t>
            </a:r>
            <a:r>
              <a:rPr lang="ja-JP" altLang="en-US" dirty="0" smtClean="0"/>
              <a:t>病気休暇」を取得できるようになっています。●</a:t>
            </a:r>
          </a:p>
          <a:p>
            <a:endParaRPr kumimoji="1" lang="ja-JP" altLang="en-US" dirty="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3</a:t>
            </a:fld>
            <a:endParaRPr kumimoji="1"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smtClean="0"/>
              <a:t>○○さんなら、どうしますか？●</a:t>
            </a:r>
            <a:endParaRPr kumimoji="1" lang="en-US" altLang="ja-JP" dirty="0" smtClean="0"/>
          </a:p>
          <a:p>
            <a:pPr marL="0" indent="0">
              <a:buNone/>
            </a:pPr>
            <a:r>
              <a:rPr kumimoji="1" lang="ja-JP" altLang="en-US" dirty="0" smtClean="0"/>
              <a:t>「病気休暇承認願」に「診断書」を添付して、学校長→町教委へ提出します。●</a:t>
            </a:r>
            <a:endParaRPr kumimoji="1" lang="en-US" altLang="ja-JP" dirty="0" smtClean="0"/>
          </a:p>
          <a:p>
            <a:pPr marL="0" indent="0">
              <a:buNone/>
            </a:pPr>
            <a:r>
              <a:rPr kumimoji="1" lang="ja-JP" altLang="en-US" dirty="0" smtClean="0"/>
              <a:t>病気休暇１ヶ月以上で、代員が必要と学校長が判断すれば、</a:t>
            </a:r>
            <a:r>
              <a:rPr kumimoji="1" lang="ja-JP" altLang="en-US" dirty="0" smtClean="0">
                <a:solidFill>
                  <a:srgbClr val="FF0000"/>
                </a:solidFill>
              </a:rPr>
              <a:t>「病気休暇承認に伴う補充教員配置についての意見書」</a:t>
            </a:r>
            <a:r>
              <a:rPr kumimoji="1" lang="ja-JP" altLang="en-US" dirty="0" smtClean="0"/>
              <a:t>も併せて提出します。●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30</a:t>
            </a:fld>
            <a:endParaRPr kumimoji="1" lang="ja-JP" altLang="en-US"/>
          </a:p>
        </p:txBody>
      </p:sp>
    </p:spTree>
    <p:extLst>
      <p:ext uri="{BB962C8B-B14F-4D97-AF65-F5344CB8AC3E}">
        <p14:creationId xmlns:p14="http://schemas.microsoft.com/office/powerpoint/2010/main" val="2254229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病気休暇開始から</a:t>
            </a:r>
            <a:r>
              <a:rPr kumimoji="1" lang="en-US" altLang="ja-JP" dirty="0" smtClean="0"/>
              <a:t>40</a:t>
            </a:r>
            <a:r>
              <a:rPr kumimoji="1" lang="ja-JP" altLang="en-US" dirty="0" smtClean="0"/>
              <a:t>日経過した頃に、病院へ行き診察を受けましたが、状態が改善されず、</a:t>
            </a:r>
            <a:endParaRPr kumimoji="1" lang="en-US" altLang="ja-JP" dirty="0" smtClean="0"/>
          </a:p>
          <a:p>
            <a:pPr marL="0" indent="0">
              <a:buNone/>
            </a:pPr>
            <a:r>
              <a:rPr lang="ja-JP" altLang="en-US" dirty="0" smtClean="0"/>
              <a:t> </a:t>
            </a:r>
            <a:r>
              <a:rPr kumimoji="1" lang="ja-JP" altLang="en-US" dirty="0" smtClean="0"/>
              <a:t>診断の結果、引き続き</a:t>
            </a:r>
            <a:r>
              <a:rPr kumimoji="1" lang="en-US" altLang="ja-JP" dirty="0" smtClean="0"/>
              <a:t>60</a:t>
            </a:r>
            <a:r>
              <a:rPr kumimoji="1" lang="ja-JP" altLang="en-US" dirty="0" smtClean="0"/>
              <a:t>日療養が必要と診断されました。●</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31</a:t>
            </a:fld>
            <a:endParaRPr kumimoji="1" lang="ja-JP" altLang="en-US"/>
          </a:p>
        </p:txBody>
      </p:sp>
    </p:spTree>
    <p:extLst>
      <p:ext uri="{BB962C8B-B14F-4D97-AF65-F5344CB8AC3E}">
        <p14:creationId xmlns:p14="http://schemas.microsoft.com/office/powerpoint/2010/main" val="606985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○○さんなら、どうしますか？●「病気休暇期間更新願」と「診断書」を地教委へ提出します。</a:t>
            </a:r>
            <a:endParaRPr kumimoji="1" lang="en-US" altLang="ja-JP" dirty="0" smtClean="0"/>
          </a:p>
          <a:p>
            <a:pPr marL="0" indent="0">
              <a:buNone/>
            </a:pPr>
            <a:r>
              <a:rPr kumimoji="1" lang="ja-JP" altLang="en-US" dirty="0" smtClean="0"/>
              <a:t>気をつけて欲しいことがあります。●最初の病気休暇</a:t>
            </a:r>
            <a:r>
              <a:rPr kumimoji="1" lang="en-US" altLang="ja-JP" dirty="0" smtClean="0"/>
              <a:t>50</a:t>
            </a:r>
            <a:r>
              <a:rPr kumimoji="1" lang="ja-JP" altLang="en-US" dirty="0" smtClean="0"/>
              <a:t>日と延長分の</a:t>
            </a:r>
            <a:r>
              <a:rPr kumimoji="1" lang="en-US" altLang="ja-JP" dirty="0" smtClean="0"/>
              <a:t>60</a:t>
            </a:r>
            <a:r>
              <a:rPr kumimoji="1" lang="ja-JP" altLang="en-US" dirty="0" smtClean="0"/>
              <a:t>日を足すと、</a:t>
            </a:r>
            <a:r>
              <a:rPr kumimoji="1" lang="en-US" altLang="ja-JP" dirty="0" smtClean="0"/>
              <a:t>110</a:t>
            </a:r>
            <a:r>
              <a:rPr kumimoji="1" lang="ja-JP" altLang="en-US" dirty="0" smtClean="0"/>
              <a:t>日となりますね。精神疾患の病気休暇は</a:t>
            </a:r>
            <a:r>
              <a:rPr kumimoji="1" lang="en-US" altLang="ja-JP" dirty="0" smtClean="0"/>
              <a:t>,</a:t>
            </a:r>
            <a:r>
              <a:rPr kumimoji="1" lang="ja-JP" altLang="en-US" dirty="0" smtClean="0"/>
              <a:t>引き続き</a:t>
            </a:r>
            <a:r>
              <a:rPr kumimoji="1" lang="en-US" altLang="ja-JP" dirty="0" smtClean="0">
                <a:solidFill>
                  <a:srgbClr val="FF0000"/>
                </a:solidFill>
              </a:rPr>
              <a:t>90</a:t>
            </a:r>
            <a:r>
              <a:rPr kumimoji="1" lang="ja-JP" altLang="en-US" dirty="0" smtClean="0">
                <a:solidFill>
                  <a:srgbClr val="FF0000"/>
                </a:solidFill>
              </a:rPr>
              <a:t>日</a:t>
            </a:r>
            <a:r>
              <a:rPr kumimoji="1" lang="ja-JP" altLang="en-US" dirty="0" smtClean="0"/>
              <a:t>以内ですが、</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引き続き</a:t>
            </a:r>
            <a:r>
              <a:rPr kumimoji="1" lang="en-US" altLang="ja-JP" dirty="0" smtClean="0">
                <a:solidFill>
                  <a:srgbClr val="FF0000"/>
                </a:solidFill>
              </a:rPr>
              <a:t>60</a:t>
            </a:r>
            <a:r>
              <a:rPr kumimoji="1" lang="ja-JP" altLang="en-US" dirty="0" smtClean="0">
                <a:solidFill>
                  <a:srgbClr val="FF0000"/>
                </a:solidFill>
              </a:rPr>
              <a:t>日</a:t>
            </a:r>
            <a:r>
              <a:rPr kumimoji="1" lang="ja-JP" altLang="en-US" dirty="0" smtClean="0"/>
              <a:t>以内で延長可能となっています。●なので、４</a:t>
            </a:r>
            <a:r>
              <a:rPr kumimoji="1" lang="en-US" altLang="ja-JP" dirty="0" smtClean="0"/>
              <a:t>0</a:t>
            </a:r>
            <a:r>
              <a:rPr kumimoji="1" lang="ja-JP" altLang="en-US" dirty="0" smtClean="0"/>
              <a:t>日分の病気休暇期間更新願と</a:t>
            </a:r>
            <a:r>
              <a:rPr kumimoji="1" lang="en-US" altLang="ja-JP" dirty="0" smtClean="0">
                <a:solidFill>
                  <a:srgbClr val="FF0000"/>
                </a:solidFill>
              </a:rPr>
              <a:t>20</a:t>
            </a:r>
            <a:r>
              <a:rPr kumimoji="1" lang="ja-JP" altLang="en-US" dirty="0" smtClean="0">
                <a:solidFill>
                  <a:srgbClr val="FF0000"/>
                </a:solidFill>
              </a:rPr>
              <a:t>日</a:t>
            </a:r>
            <a:r>
              <a:rPr kumimoji="1" lang="ja-JP" altLang="en-US" dirty="0" smtClean="0"/>
              <a:t>分の病気休暇期間更新願の作成が必要となります。</a:t>
            </a:r>
            <a:endParaRPr kumimoji="1" lang="en-US" altLang="ja-JP" dirty="0" smtClean="0"/>
          </a:p>
          <a:p>
            <a:r>
              <a:rPr kumimoji="1" lang="ja-JP" altLang="en-US" dirty="0" smtClean="0"/>
              <a:t>臨時講師が引き続き必要な場合は、病気休暇期間更新に伴う補充教員配置についての意見書も提出します。●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32</a:t>
            </a:fld>
            <a:endParaRPr kumimoji="1" lang="ja-JP" altLang="en-US"/>
          </a:p>
        </p:txBody>
      </p:sp>
    </p:spTree>
    <p:extLst>
      <p:ext uri="{BB962C8B-B14F-4D97-AF65-F5344CB8AC3E}">
        <p14:creationId xmlns:p14="http://schemas.microsoft.com/office/powerpoint/2010/main" val="467425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病気休暇も</a:t>
            </a:r>
            <a:r>
              <a:rPr kumimoji="1" lang="en-US" altLang="ja-JP" dirty="0" smtClean="0"/>
              <a:t>90</a:t>
            </a:r>
            <a:r>
              <a:rPr kumimoji="1" lang="ja-JP" altLang="en-US" dirty="0" smtClean="0"/>
              <a:t>日を過ぎた頃、病院で診察を受け、引き続き</a:t>
            </a:r>
            <a:r>
              <a:rPr kumimoji="1" lang="en-US" altLang="ja-JP" dirty="0" smtClean="0"/>
              <a:t>60</a:t>
            </a:r>
            <a:r>
              <a:rPr kumimoji="1" lang="ja-JP" altLang="en-US" dirty="0" smtClean="0"/>
              <a:t>日の病気療養が必要と診断されました。●</a:t>
            </a:r>
            <a:endParaRPr kumimoji="1" lang="en-US" altLang="ja-JP" dirty="0" smtClean="0"/>
          </a:p>
          <a:p>
            <a:r>
              <a:rPr kumimoji="1" lang="ja-JP" altLang="en-US" dirty="0" smtClean="0"/>
              <a:t>難しくなってきましたが、○○さんこの場合の提出書類は？　●</a:t>
            </a:r>
          </a:p>
          <a:p>
            <a:endParaRPr kumimoji="1" lang="ja-JP" altLang="en-US"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33</a:t>
            </a:fld>
            <a:endParaRPr kumimoji="1" lang="ja-JP" altLang="en-US"/>
          </a:p>
        </p:txBody>
      </p:sp>
    </p:spTree>
    <p:extLst>
      <p:ext uri="{BB962C8B-B14F-4D97-AF65-F5344CB8AC3E}">
        <p14:creationId xmlns:p14="http://schemas.microsoft.com/office/powerpoint/2010/main" val="2798065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smtClean="0"/>
              <a:t>病気療養期間は</a:t>
            </a:r>
            <a:r>
              <a:rPr kumimoji="1" lang="en-US" altLang="ja-JP" dirty="0" smtClean="0"/>
              <a:t>50</a:t>
            </a:r>
            <a:r>
              <a:rPr kumimoji="1" lang="ja-JP" altLang="en-US" dirty="0" smtClean="0"/>
              <a:t>日＋</a:t>
            </a:r>
            <a:r>
              <a:rPr kumimoji="1" lang="en-US" altLang="ja-JP" dirty="0" smtClean="0"/>
              <a:t>60</a:t>
            </a:r>
            <a:r>
              <a:rPr kumimoji="1" lang="ja-JP" altLang="en-US" dirty="0" smtClean="0"/>
              <a:t>日＋</a:t>
            </a:r>
            <a:r>
              <a:rPr kumimoji="1" lang="en-US" altLang="ja-JP" dirty="0" smtClean="0"/>
              <a:t>60</a:t>
            </a:r>
            <a:r>
              <a:rPr kumimoji="1" lang="ja-JP" altLang="en-US" dirty="0" smtClean="0"/>
              <a:t>日＝</a:t>
            </a:r>
            <a:r>
              <a:rPr kumimoji="1" lang="en-US" altLang="ja-JP" dirty="0" smtClean="0">
                <a:solidFill>
                  <a:srgbClr val="FF0000"/>
                </a:solidFill>
              </a:rPr>
              <a:t>170</a:t>
            </a:r>
            <a:r>
              <a:rPr kumimoji="1" lang="ja-JP" altLang="en-US" dirty="0" smtClean="0"/>
              <a:t>日となりました。病気休暇は、</a:t>
            </a:r>
            <a:r>
              <a:rPr kumimoji="1" lang="en-US" altLang="ja-JP" dirty="0" smtClean="0"/>
              <a:t>150</a:t>
            </a:r>
            <a:r>
              <a:rPr kumimoji="1" lang="ja-JP" altLang="en-US" dirty="0" smtClean="0"/>
              <a:t>日取得できますので、残り</a:t>
            </a:r>
            <a:r>
              <a:rPr lang="en-US" altLang="ja-JP" dirty="0" smtClean="0">
                <a:solidFill>
                  <a:srgbClr val="FF0000"/>
                </a:solidFill>
              </a:rPr>
              <a:t>4</a:t>
            </a:r>
            <a:r>
              <a:rPr kumimoji="1" lang="en-US" altLang="ja-JP" dirty="0" smtClean="0">
                <a:solidFill>
                  <a:srgbClr val="FF0000"/>
                </a:solidFill>
              </a:rPr>
              <a:t>0</a:t>
            </a:r>
            <a:r>
              <a:rPr kumimoji="1" lang="ja-JP" altLang="en-US" dirty="0" smtClean="0">
                <a:solidFill>
                  <a:srgbClr val="FF0000"/>
                </a:solidFill>
              </a:rPr>
              <a:t>日</a:t>
            </a:r>
            <a:r>
              <a:rPr kumimoji="1" lang="ja-JP" altLang="en-US" dirty="0" smtClean="0"/>
              <a:t>分の</a:t>
            </a:r>
            <a:r>
              <a:rPr lang="ja-JP" altLang="en-US" dirty="0" smtClean="0"/>
              <a:t>「</a:t>
            </a:r>
            <a:r>
              <a:rPr kumimoji="1" lang="ja-JP" altLang="en-US" dirty="0" smtClean="0"/>
              <a:t>病気休暇期間更新願」を提出します。</a:t>
            </a:r>
            <a:endParaRPr kumimoji="1" lang="en-US" altLang="ja-JP" dirty="0" smtClean="0"/>
          </a:p>
          <a:p>
            <a:pPr marL="0" indent="0">
              <a:buNone/>
            </a:pPr>
            <a:r>
              <a:rPr kumimoji="1" lang="ja-JP" altLang="en-US" dirty="0" smtClean="0"/>
              <a:t>そして、</a:t>
            </a:r>
            <a:r>
              <a:rPr lang="en-US" altLang="ja-JP" dirty="0" smtClean="0">
                <a:solidFill>
                  <a:srgbClr val="FF0000"/>
                </a:solidFill>
              </a:rPr>
              <a:t>2</a:t>
            </a:r>
            <a:r>
              <a:rPr kumimoji="1" lang="en-US" altLang="ja-JP" dirty="0" smtClean="0">
                <a:solidFill>
                  <a:srgbClr val="FF0000"/>
                </a:solidFill>
              </a:rPr>
              <a:t>0</a:t>
            </a:r>
            <a:r>
              <a:rPr kumimoji="1" lang="ja-JP" altLang="en-US" dirty="0" smtClean="0">
                <a:solidFill>
                  <a:srgbClr val="FF0000"/>
                </a:solidFill>
              </a:rPr>
              <a:t>日</a:t>
            </a:r>
            <a:r>
              <a:rPr kumimoji="1" lang="ja-JP" altLang="en-US" dirty="0" smtClean="0"/>
              <a:t>分の「病気休職願」に診断書</a:t>
            </a:r>
            <a:r>
              <a:rPr kumimoji="1" lang="en-US" altLang="ja-JP" dirty="0" smtClean="0"/>
              <a:t>2</a:t>
            </a:r>
            <a:r>
              <a:rPr kumimoji="1" lang="ja-JP" altLang="en-US" dirty="0" smtClean="0"/>
              <a:t>通を添付して地教委へ提出します。病気休暇の場合は、</a:t>
            </a:r>
            <a:r>
              <a:rPr kumimoji="1" lang="en-US" altLang="ja-JP" dirty="0" smtClean="0"/>
              <a:t>1</a:t>
            </a:r>
            <a:r>
              <a:rPr kumimoji="1" lang="ja-JP" altLang="en-US" dirty="0" smtClean="0"/>
              <a:t>通の診断書でしたが、病気休職の場合は</a:t>
            </a:r>
            <a:r>
              <a:rPr kumimoji="1" lang="en-US" altLang="ja-JP" dirty="0" smtClean="0"/>
              <a:t>2</a:t>
            </a:r>
            <a:r>
              <a:rPr kumimoji="1" lang="ja-JP" altLang="en-US" dirty="0" smtClean="0"/>
              <a:t>通必要です。</a:t>
            </a:r>
            <a:endParaRPr kumimoji="1" lang="en-US" altLang="ja-JP" dirty="0" smtClean="0"/>
          </a:p>
          <a:p>
            <a:pPr marL="0" indent="0">
              <a:buNone/>
            </a:pPr>
            <a:r>
              <a:rPr kumimoji="1" lang="ja-JP" altLang="en-US" dirty="0" smtClean="0"/>
              <a:t>市立、県立、国立等国公立病院の場合は、連名で</a:t>
            </a:r>
            <a:r>
              <a:rPr kumimoji="1" lang="en-US" altLang="ja-JP" dirty="0" smtClean="0"/>
              <a:t>1</a:t>
            </a:r>
            <a:r>
              <a:rPr kumimoji="1" lang="ja-JP" altLang="en-US" dirty="0" smtClean="0"/>
              <a:t>通でも構いません。●</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34</a:t>
            </a:fld>
            <a:endParaRPr kumimoji="1" lang="ja-JP" altLang="en-US"/>
          </a:p>
        </p:txBody>
      </p:sp>
    </p:spTree>
    <p:extLst>
      <p:ext uri="{BB962C8B-B14F-4D97-AF65-F5344CB8AC3E}">
        <p14:creationId xmlns:p14="http://schemas.microsoft.com/office/powerpoint/2010/main" val="3993138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smtClean="0"/>
              <a:t>精神疾患により療養中である者の円滑な職場復帰をサポートする為のシステムとして、「</a:t>
            </a:r>
            <a:r>
              <a:rPr kumimoji="1" lang="ja-JP" altLang="en-US" dirty="0" smtClean="0"/>
              <a:t>職場復帰サポートシステム」というものがあります。</a:t>
            </a:r>
            <a:endParaRPr lang="en-US" altLang="ja-JP" dirty="0" smtClean="0"/>
          </a:p>
          <a:p>
            <a:pPr marL="0" indent="0">
              <a:buNone/>
            </a:pPr>
            <a:r>
              <a:rPr lang="ja-JP" altLang="en-US" dirty="0" smtClean="0"/>
              <a:t>対象者は、精神疾患を原因とする休職又は病気休暇（引き続き</a:t>
            </a:r>
            <a:r>
              <a:rPr lang="en-US" altLang="ja-JP" dirty="0" smtClean="0">
                <a:solidFill>
                  <a:srgbClr val="FF0000"/>
                </a:solidFill>
              </a:rPr>
              <a:t>120</a:t>
            </a:r>
            <a:r>
              <a:rPr lang="ja-JP" altLang="en-US" dirty="0" smtClean="0"/>
              <a:t>日を超える場合）を取得したものとなっていますので、●</a:t>
            </a:r>
            <a:r>
              <a:rPr kumimoji="1" lang="ja-JP" altLang="en-US" sz="1200" dirty="0" smtClean="0"/>
              <a:t>四万十太郎さんも、対象になります</a:t>
            </a:r>
            <a:r>
              <a:rPr kumimoji="1" lang="ja-JP" altLang="en-US" dirty="0" smtClean="0"/>
              <a:t>。●</a:t>
            </a:r>
            <a:endParaRPr kumimoji="1" lang="en-US" altLang="ja-JP" dirty="0" smtClean="0"/>
          </a:p>
          <a:p>
            <a:pPr marL="0" indent="0">
              <a:buNone/>
            </a:pPr>
            <a:endParaRPr kumimoji="1" lang="ja-JP" altLang="en-US" dirty="0" smtClean="0"/>
          </a:p>
          <a:p>
            <a:pPr marL="0" indent="0">
              <a:buNone/>
            </a:pP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35</a:t>
            </a:fld>
            <a:endParaRPr kumimoji="1" lang="ja-JP" altLang="en-US"/>
          </a:p>
        </p:txBody>
      </p:sp>
    </p:spTree>
    <p:extLst>
      <p:ext uri="{BB962C8B-B14F-4D97-AF65-F5344CB8AC3E}">
        <p14:creationId xmlns:p14="http://schemas.microsoft.com/office/powerpoint/2010/main" val="34919467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このシステムは、復帰前（休職中）に実施されます。学校又は所属市町村の教育機関で実施、</a:t>
            </a:r>
            <a:endParaRPr kumimoji="1" lang="en-US" altLang="ja-JP" dirty="0" smtClean="0"/>
          </a:p>
          <a:p>
            <a:r>
              <a:rPr kumimoji="1" lang="ja-JP" altLang="en-US" dirty="0" smtClean="0"/>
              <a:t>段階を踏んで徐々に職場に戻れるよう実施、途中での変更や中止もあります。</a:t>
            </a:r>
            <a:endParaRPr lang="en-US" altLang="ja-JP" dirty="0" smtClean="0"/>
          </a:p>
          <a:p>
            <a:r>
              <a:rPr kumimoji="1" lang="ja-JP" altLang="en-US" dirty="0" smtClean="0"/>
              <a:t>復帰後、勤務が安定的に継続できるよう支援を行います。●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36</a:t>
            </a:fld>
            <a:endParaRPr kumimoji="1" lang="ja-JP" altLang="en-US"/>
          </a:p>
        </p:txBody>
      </p:sp>
    </p:spTree>
    <p:extLst>
      <p:ext uri="{BB962C8B-B14F-4D97-AF65-F5344CB8AC3E}">
        <p14:creationId xmlns:p14="http://schemas.microsoft.com/office/powerpoint/2010/main" val="4178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四万十太郎さん順調に回復に向かい、サポートシステムもうまくいき、職場復帰となりそうなので、</a:t>
            </a:r>
            <a:r>
              <a:rPr lang="ja-JP" altLang="en-US" dirty="0" smtClean="0"/>
              <a:t>復職願と診断書提出しました。●</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37</a:t>
            </a:fld>
            <a:endParaRPr kumimoji="1" lang="ja-JP" altLang="en-US"/>
          </a:p>
        </p:txBody>
      </p:sp>
    </p:spTree>
    <p:extLst>
      <p:ext uri="{BB962C8B-B14F-4D97-AF65-F5344CB8AC3E}">
        <p14:creationId xmlns:p14="http://schemas.microsoft.com/office/powerpoint/2010/main" val="2101537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solidFill>
                  <a:schemeClr val="tx1"/>
                </a:solidFill>
              </a:rPr>
              <a:t>●問題１</a:t>
            </a:r>
            <a:endParaRPr kumimoji="1" lang="en-US" altLang="ja-JP" dirty="0" smtClean="0">
              <a:solidFill>
                <a:schemeClr val="tx1"/>
              </a:solidFill>
            </a:endParaRPr>
          </a:p>
          <a:p>
            <a:pPr>
              <a:buNone/>
            </a:pPr>
            <a:r>
              <a:rPr kumimoji="1" lang="ja-JP" altLang="en-US" dirty="0" smtClean="0">
                <a:solidFill>
                  <a:schemeClr val="tx1"/>
                </a:solidFill>
                <a:latin typeface="HG丸ｺﾞｼｯｸM-PRO" pitchFamily="50" charset="-128"/>
                <a:ea typeface="HG丸ｺﾞｼｯｸM-PRO" pitchFamily="50" charset="-128"/>
              </a:rPr>
              <a:t>風邪により</a:t>
            </a:r>
            <a:r>
              <a:rPr kumimoji="1" lang="en-US" altLang="ja-JP" dirty="0" smtClean="0">
                <a:solidFill>
                  <a:schemeClr val="tx1"/>
                </a:solidFill>
                <a:latin typeface="HG丸ｺﾞｼｯｸM-PRO" pitchFamily="50" charset="-128"/>
                <a:ea typeface="HG丸ｺﾞｼｯｸM-PRO" pitchFamily="50" charset="-128"/>
              </a:rPr>
              <a:t>3</a:t>
            </a:r>
            <a:r>
              <a:rPr kumimoji="1" lang="ja-JP" altLang="en-US" dirty="0" smtClean="0">
                <a:solidFill>
                  <a:schemeClr val="tx1"/>
                </a:solidFill>
                <a:latin typeface="HG丸ｺﾞｼｯｸM-PRO" pitchFamily="50" charset="-128"/>
                <a:ea typeface="HG丸ｺﾞｼｯｸM-PRO" pitchFamily="50" charset="-128"/>
              </a:rPr>
              <a:t>日間休みました。　病気休暇で対応したいのですが診断書は必要ですか？</a:t>
            </a:r>
            <a:endParaRPr kumimoji="1" lang="en-US" altLang="ja-JP" dirty="0" smtClean="0">
              <a:solidFill>
                <a:schemeClr val="tx1"/>
              </a:solidFill>
              <a:latin typeface="HG丸ｺﾞｼｯｸM-PRO" pitchFamily="50" charset="-128"/>
              <a:ea typeface="HG丸ｺﾞｼｯｸM-PRO" pitchFamily="50" charset="-128"/>
            </a:endParaRPr>
          </a:p>
          <a:p>
            <a:pPr>
              <a:buNone/>
            </a:pPr>
            <a:endParaRPr kumimoji="1" lang="en-US" altLang="ja-JP" dirty="0" smtClean="0">
              <a:solidFill>
                <a:schemeClr val="tx1"/>
              </a:solidFill>
              <a:latin typeface="HG丸ｺﾞｼｯｸM-PRO" pitchFamily="50" charset="-128"/>
              <a:ea typeface="HG丸ｺﾞｼｯｸM-PRO" pitchFamily="50" charset="-128"/>
            </a:endParaRPr>
          </a:p>
          <a:p>
            <a:pPr>
              <a:buNone/>
            </a:pPr>
            <a:r>
              <a:rPr kumimoji="1" lang="ja-JP" altLang="en-US" dirty="0" smtClean="0">
                <a:solidFill>
                  <a:schemeClr val="tx1"/>
                </a:solidFill>
                <a:latin typeface="HG丸ｺﾞｼｯｸM-PRO" pitchFamily="50" charset="-128"/>
                <a:ea typeface="HG丸ｺﾞｼｯｸM-PRO" pitchFamily="50" charset="-128"/>
              </a:rPr>
              <a:t>●答え：診断書は必要ありません</a:t>
            </a:r>
            <a:endParaRPr kumimoji="1" lang="en-US" altLang="ja-JP" dirty="0" smtClean="0">
              <a:solidFill>
                <a:schemeClr val="tx1"/>
              </a:solidFill>
              <a:latin typeface="HG丸ｺﾞｼｯｸM-PRO" pitchFamily="50" charset="-128"/>
              <a:ea typeface="HG丸ｺﾞｼｯｸM-PRO" pitchFamily="50" charset="-128"/>
            </a:endParaRPr>
          </a:p>
          <a:p>
            <a:pPr>
              <a:buNone/>
            </a:pPr>
            <a:r>
              <a:rPr kumimoji="1" lang="ja-JP" altLang="en-US" dirty="0" smtClean="0">
                <a:solidFill>
                  <a:schemeClr val="tx1"/>
                </a:solidFill>
                <a:latin typeface="HG丸ｺﾞｼｯｸM-PRO" pitchFamily="50" charset="-128"/>
                <a:ea typeface="HG丸ｺﾞｼｯｸM-PRO" pitchFamily="50" charset="-128"/>
              </a:rPr>
              <a:t>６高人委第</a:t>
            </a:r>
            <a:r>
              <a:rPr kumimoji="1" lang="en-US" altLang="ja-JP" dirty="0" smtClean="0">
                <a:solidFill>
                  <a:schemeClr val="tx1"/>
                </a:solidFill>
                <a:latin typeface="HG丸ｺﾞｼｯｸM-PRO" pitchFamily="50" charset="-128"/>
                <a:ea typeface="HG丸ｺﾞｼｯｸM-PRO" pitchFamily="50" charset="-128"/>
              </a:rPr>
              <a:t>281</a:t>
            </a:r>
            <a:r>
              <a:rPr kumimoji="1" lang="ja-JP" altLang="en-US" dirty="0" smtClean="0">
                <a:solidFill>
                  <a:schemeClr val="tx1"/>
                </a:solidFill>
                <a:latin typeface="HG丸ｺﾞｼｯｸM-PRO" pitchFamily="50" charset="-128"/>
                <a:ea typeface="HG丸ｺﾞｼｯｸM-PRO" pitchFamily="50" charset="-128"/>
              </a:rPr>
              <a:t>号公立学校職員の勤務時間、休日及び休暇の運用について第</a:t>
            </a:r>
            <a:r>
              <a:rPr kumimoji="1" lang="en-US" altLang="ja-JP" dirty="0" smtClean="0">
                <a:solidFill>
                  <a:schemeClr val="tx1"/>
                </a:solidFill>
                <a:latin typeface="HG丸ｺﾞｼｯｸM-PRO" pitchFamily="50" charset="-128"/>
                <a:ea typeface="HG丸ｺﾞｼｯｸM-PRO" pitchFamily="50" charset="-128"/>
              </a:rPr>
              <a:t>6</a:t>
            </a:r>
            <a:r>
              <a:rPr kumimoji="1" lang="ja-JP" altLang="en-US" dirty="0" smtClean="0">
                <a:solidFill>
                  <a:schemeClr val="tx1"/>
                </a:solidFill>
                <a:latin typeface="HG丸ｺﾞｼｯｸM-PRO" pitchFamily="50" charset="-128"/>
                <a:ea typeface="HG丸ｺﾞｼｯｸM-PRO" pitchFamily="50" charset="-128"/>
              </a:rPr>
              <a:t>条病気休暇関係３（２）に</a:t>
            </a:r>
            <a:r>
              <a:rPr kumimoji="1" lang="en-US" altLang="ja-JP" dirty="0" smtClean="0">
                <a:solidFill>
                  <a:schemeClr val="tx1"/>
                </a:solidFill>
                <a:latin typeface="HG丸ｺﾞｼｯｸM-PRO" pitchFamily="50" charset="-128"/>
                <a:ea typeface="HG丸ｺﾞｼｯｸM-PRO" pitchFamily="50" charset="-128"/>
              </a:rPr>
              <a:t>6</a:t>
            </a:r>
            <a:r>
              <a:rPr kumimoji="1" lang="ja-JP" altLang="en-US" dirty="0" smtClean="0">
                <a:solidFill>
                  <a:schemeClr val="tx1"/>
                </a:solidFill>
                <a:latin typeface="HG丸ｺﾞｼｯｸM-PRO" pitchFamily="50" charset="-128"/>
                <a:ea typeface="HG丸ｺﾞｼｯｸM-PRO" pitchFamily="50" charset="-128"/>
              </a:rPr>
              <a:t>日を超えない場合は診断書等によることなく医師に指示された期間を申しださせる程度をもって承認することができる。とあります。</a:t>
            </a:r>
            <a:endParaRPr kumimoji="1" lang="en-US" altLang="ja-JP" dirty="0" smtClean="0">
              <a:solidFill>
                <a:schemeClr val="tx1"/>
              </a:solidFill>
              <a:latin typeface="HG丸ｺﾞｼｯｸM-PRO" pitchFamily="50" charset="-128"/>
              <a:ea typeface="HG丸ｺﾞｼｯｸM-PRO" pitchFamily="50" charset="-128"/>
            </a:endParaRPr>
          </a:p>
          <a:p>
            <a:r>
              <a:rPr lang="ja-JP" altLang="en-US" sz="1200" b="0" i="0" baseline="0" dirty="0" smtClean="0">
                <a:solidFill>
                  <a:schemeClr val="tx1"/>
                </a:solidFill>
                <a:latin typeface="HG丸ｺﾞｼｯｸM-PRO" pitchFamily="50" charset="-128"/>
                <a:ea typeface="HG丸ｺﾞｼｯｸM-PRO" pitchFamily="50" charset="-128"/>
              </a:rPr>
              <a:t>レシート・薬袋など医療機関を受診したことが確認できるものがあれば大丈夫です。●</a:t>
            </a:r>
            <a:endParaRPr kumimoji="1" lang="ja-JP" altLang="en-US" b="0" i="0" baseline="0" dirty="0">
              <a:solidFill>
                <a:schemeClr val="tx1"/>
              </a:solidFill>
            </a:endParaRPr>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38</a:t>
            </a:fld>
            <a:endParaRPr kumimoji="1" lang="ja-JP"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0" i="0" baseline="0" dirty="0" smtClean="0">
                <a:solidFill>
                  <a:schemeClr val="tx1"/>
                </a:solidFill>
              </a:rPr>
              <a:t>続いて第</a:t>
            </a:r>
            <a:r>
              <a:rPr kumimoji="1" lang="en-US" altLang="ja-JP" b="0" i="0" baseline="0" dirty="0" smtClean="0">
                <a:solidFill>
                  <a:schemeClr val="tx1"/>
                </a:solidFill>
              </a:rPr>
              <a:t>2</a:t>
            </a:r>
            <a:r>
              <a:rPr kumimoji="1" lang="ja-JP" altLang="en-US" b="0" i="0" baseline="0" dirty="0" smtClean="0">
                <a:solidFill>
                  <a:schemeClr val="tx1"/>
                </a:solidFill>
              </a:rPr>
              <a:t>問です。</a:t>
            </a:r>
            <a:endParaRPr kumimoji="1" lang="en-US" altLang="ja-JP" b="0" i="0" baseline="0" dirty="0" smtClean="0">
              <a:solidFill>
                <a:schemeClr val="tx1"/>
              </a:solidFill>
            </a:endParaRPr>
          </a:p>
          <a:p>
            <a:pPr>
              <a:buNone/>
            </a:pPr>
            <a:r>
              <a:rPr lang="ja-JP" altLang="en-US" b="0" i="0" baseline="0" dirty="0" smtClean="0">
                <a:solidFill>
                  <a:schemeClr val="tx1"/>
                </a:solidFill>
                <a:latin typeface="HG丸ｺﾞｼｯｸM-PRO" pitchFamily="50" charset="-128"/>
                <a:ea typeface="HG丸ｺﾞｼｯｸM-PRO" pitchFamily="50" charset="-128"/>
              </a:rPr>
              <a:t>●インフルエンザにかかってしまいました。</a:t>
            </a:r>
            <a:r>
              <a:rPr kumimoji="1" lang="ja-JP" altLang="en-US" b="0" i="0" baseline="0" dirty="0" smtClean="0">
                <a:solidFill>
                  <a:schemeClr val="tx1"/>
                </a:solidFill>
                <a:latin typeface="HG丸ｺﾞｼｯｸM-PRO" pitchFamily="50" charset="-128"/>
                <a:ea typeface="HG丸ｺﾞｼｯｸM-PRO" pitchFamily="50" charset="-128"/>
              </a:rPr>
              <a:t>　病気休暇は取得できますか？</a:t>
            </a:r>
            <a:endParaRPr kumimoji="1" lang="en-US" altLang="ja-JP" b="0" i="0" baseline="0" dirty="0" smtClean="0">
              <a:solidFill>
                <a:schemeClr val="tx1"/>
              </a:solidFill>
              <a:latin typeface="HG丸ｺﾞｼｯｸM-PRO" pitchFamily="50" charset="-128"/>
              <a:ea typeface="HG丸ｺﾞｼｯｸM-PRO" pitchFamily="50" charset="-128"/>
            </a:endParaRPr>
          </a:p>
          <a:p>
            <a:pPr>
              <a:buNone/>
            </a:pPr>
            <a:endParaRPr kumimoji="1" lang="en-US" altLang="ja-JP" b="0" i="0" baseline="0" dirty="0" smtClean="0">
              <a:solidFill>
                <a:schemeClr val="tx1"/>
              </a:solidFill>
              <a:latin typeface="HG丸ｺﾞｼｯｸM-PRO" pitchFamily="50" charset="-128"/>
              <a:ea typeface="HG丸ｺﾞｼｯｸM-PRO" pitchFamily="50" charset="-128"/>
            </a:endParaRPr>
          </a:p>
          <a:p>
            <a:pPr>
              <a:buNone/>
            </a:pPr>
            <a:r>
              <a:rPr kumimoji="1" lang="ja-JP" altLang="en-US" b="0" i="0" baseline="0" dirty="0" smtClean="0">
                <a:solidFill>
                  <a:schemeClr val="tx1"/>
                </a:solidFill>
                <a:latin typeface="HG丸ｺﾞｼｯｸM-PRO" pitchFamily="50" charset="-128"/>
                <a:ea typeface="HG丸ｺﾞｼｯｸM-PRO" pitchFamily="50" charset="-128"/>
              </a:rPr>
              <a:t>●答えは、取得できます。</a:t>
            </a:r>
            <a:endParaRPr kumimoji="1" lang="en-US" altLang="ja-JP" b="0" i="0" baseline="0" dirty="0" smtClean="0">
              <a:solidFill>
                <a:schemeClr val="tx1"/>
              </a:solidFill>
              <a:latin typeface="HG丸ｺﾞｼｯｸM-PRO" pitchFamily="50" charset="-128"/>
              <a:ea typeface="HG丸ｺﾞｼｯｸM-PRO" pitchFamily="50" charset="-128"/>
            </a:endParaRPr>
          </a:p>
          <a:p>
            <a:pPr>
              <a:buNone/>
            </a:pPr>
            <a:r>
              <a:rPr kumimoji="1" lang="ja-JP" altLang="en-US" dirty="0" smtClean="0">
                <a:solidFill>
                  <a:schemeClr val="tx1"/>
                </a:solidFill>
                <a:latin typeface="HG丸ｺﾞｼｯｸM-PRO" pitchFamily="50" charset="-128"/>
                <a:ea typeface="HG丸ｺﾞｼｯｸM-PRO" pitchFamily="50" charset="-128"/>
              </a:rPr>
              <a:t>６高人委第</a:t>
            </a:r>
            <a:r>
              <a:rPr kumimoji="1" lang="en-US" altLang="ja-JP" dirty="0" smtClean="0">
                <a:solidFill>
                  <a:schemeClr val="tx1"/>
                </a:solidFill>
                <a:latin typeface="HG丸ｺﾞｼｯｸM-PRO" pitchFamily="50" charset="-128"/>
                <a:ea typeface="HG丸ｺﾞｼｯｸM-PRO" pitchFamily="50" charset="-128"/>
              </a:rPr>
              <a:t>281</a:t>
            </a:r>
            <a:r>
              <a:rPr kumimoji="1" lang="ja-JP" altLang="en-US" dirty="0" smtClean="0">
                <a:solidFill>
                  <a:schemeClr val="tx1"/>
                </a:solidFill>
                <a:latin typeface="HG丸ｺﾞｼｯｸM-PRO" pitchFamily="50" charset="-128"/>
                <a:ea typeface="HG丸ｺﾞｼｯｸM-PRO" pitchFamily="50" charset="-128"/>
              </a:rPr>
              <a:t>号公立学校職員の勤務時間、休日及び休暇の運用について第</a:t>
            </a:r>
            <a:r>
              <a:rPr kumimoji="1" lang="en-US" altLang="ja-JP" dirty="0" smtClean="0">
                <a:solidFill>
                  <a:schemeClr val="tx1"/>
                </a:solidFill>
                <a:latin typeface="HG丸ｺﾞｼｯｸM-PRO" pitchFamily="50" charset="-128"/>
                <a:ea typeface="HG丸ｺﾞｼｯｸM-PRO" pitchFamily="50" charset="-128"/>
              </a:rPr>
              <a:t>6</a:t>
            </a:r>
            <a:r>
              <a:rPr kumimoji="1" lang="ja-JP" altLang="en-US" dirty="0" smtClean="0">
                <a:solidFill>
                  <a:schemeClr val="tx1"/>
                </a:solidFill>
                <a:latin typeface="HG丸ｺﾞｼｯｸM-PRO" pitchFamily="50" charset="-128"/>
                <a:ea typeface="HG丸ｺﾞｼｯｸM-PRO" pitchFamily="50" charset="-128"/>
              </a:rPr>
              <a:t>条病気休暇関係１勤務することによって病勢が増悪するもの又は他の職員に感染の恐れがあるものについては、これらにかかっている期間は、就業を禁止しなければならない。とあります。</a:t>
            </a:r>
            <a:endParaRPr kumimoji="1" lang="en-US" altLang="ja-JP" b="0" i="0" baseline="0" dirty="0" smtClean="0">
              <a:solidFill>
                <a:schemeClr val="tx1"/>
              </a:solidFill>
              <a:latin typeface="HG丸ｺﾞｼｯｸM-PRO" pitchFamily="50" charset="-128"/>
              <a:ea typeface="HG丸ｺﾞｼｯｸM-PRO" pitchFamily="50" charset="-128"/>
            </a:endParaRPr>
          </a:p>
          <a:p>
            <a:pPr>
              <a:buNone/>
            </a:pPr>
            <a:r>
              <a:rPr lang="ja-JP" altLang="en-US" sz="1200" b="0" i="0" baseline="0" dirty="0" smtClean="0">
                <a:solidFill>
                  <a:schemeClr val="tx1"/>
                </a:solidFill>
                <a:latin typeface="HG丸ｺﾞｼｯｸM-PRO" pitchFamily="50" charset="-128"/>
                <a:ea typeface="HG丸ｺﾞｼｯｸM-PRO" pitchFamily="50" charset="-128"/>
              </a:rPr>
              <a:t>特別・病気休暇届承認簿に記載し、医療機関を受診したことが確認できる書類を提示してください●</a:t>
            </a:r>
            <a:endParaRPr lang="en-US" altLang="ja-JP" sz="1200" b="0" i="0" baseline="0" dirty="0" smtClean="0">
              <a:solidFill>
                <a:schemeClr val="tx1"/>
              </a:solidFill>
              <a:latin typeface="HG丸ｺﾞｼｯｸM-PRO" pitchFamily="50" charset="-128"/>
              <a:ea typeface="HG丸ｺﾞｼｯｸM-PRO" pitchFamily="50" charset="-128"/>
            </a:endParaRPr>
          </a:p>
          <a:p>
            <a:pPr>
              <a:buNone/>
            </a:pPr>
            <a:endParaRPr lang="en-US" altLang="ja-JP" sz="1200" b="0" i="0" baseline="0" dirty="0" smtClean="0">
              <a:solidFill>
                <a:schemeClr val="tx1"/>
              </a:solidFill>
              <a:latin typeface="HG丸ｺﾞｼｯｸM-PRO" pitchFamily="50" charset="-128"/>
              <a:ea typeface="HG丸ｺﾞｼｯｸM-PRO" pitchFamily="50" charset="-128"/>
            </a:endParaRPr>
          </a:p>
          <a:p>
            <a:pPr>
              <a:buNone/>
            </a:pPr>
            <a:endParaRPr kumimoji="1" lang="ja-JP" altLang="en-US" b="0" i="0" baseline="0" dirty="0" smtClean="0">
              <a:solidFill>
                <a:schemeClr val="tx1"/>
              </a:solidFill>
              <a:latin typeface="HG丸ｺﾞｼｯｸM-PRO" pitchFamily="50" charset="-128"/>
              <a:ea typeface="HG丸ｺﾞｼｯｸM-PRO" pitchFamily="50" charset="-128"/>
            </a:endParaRPr>
          </a:p>
          <a:p>
            <a:endParaRPr kumimoji="1" lang="ja-JP" altLang="en-US" dirty="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39</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r>
              <a:rPr kumimoji="1" lang="ja-JP" altLang="en-US" dirty="0" smtClean="0"/>
              <a:t>それでは、四万十町における具体的な手続き方法を見ていきましょう。</a:t>
            </a:r>
            <a:endParaRPr kumimoji="1" lang="en-US" altLang="ja-JP" dirty="0" smtClean="0"/>
          </a:p>
          <a:p>
            <a:r>
              <a:rPr kumimoji="1" lang="ja-JP" altLang="en-US" dirty="0" smtClean="0"/>
              <a:t>病気休暇の期間によって、提出する書類等が違ってきます。</a:t>
            </a:r>
            <a:endParaRPr kumimoji="1" lang="en-US" altLang="ja-JP" dirty="0" smtClean="0"/>
          </a:p>
          <a:p>
            <a:r>
              <a:rPr kumimoji="1" lang="ja-JP" altLang="en-US" dirty="0" smtClean="0"/>
              <a:t>まずは、</a:t>
            </a:r>
            <a:r>
              <a:rPr kumimoji="1" lang="en-US" altLang="ja-JP" dirty="0" smtClean="0"/>
              <a:t>6</a:t>
            </a:r>
            <a:r>
              <a:rPr kumimoji="1" lang="ja-JP" altLang="en-US" dirty="0" smtClean="0"/>
              <a:t>日以内の病気休暇を取得する場合です。●この場合は、特別・病気休暇届・承認簿に記載し、●医療機関を受診したことが確認できるレシート・薬袋などを一緒につけて学校長へ提出します。保存する必要はありませんので、学校長承認後に、お返しし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4</a:t>
            </a:fld>
            <a:endParaRPr kumimoji="1" lang="ja-JP"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a:buNone/>
            </a:pPr>
            <a:r>
              <a:rPr lang="ja-JP" altLang="en-US" b="0" i="0" dirty="0" smtClean="0">
                <a:latin typeface="HG丸ｺﾞｼｯｸM-PRO" pitchFamily="50" charset="-128"/>
                <a:ea typeface="HG丸ｺﾞｼｯｸM-PRO" pitchFamily="50" charset="-128"/>
              </a:rPr>
              <a:t>●問題３　ケガをして全治</a:t>
            </a:r>
            <a:r>
              <a:rPr lang="en-US" altLang="ja-JP" b="0" i="0" dirty="0" smtClean="0">
                <a:latin typeface="HG丸ｺﾞｼｯｸM-PRO" pitchFamily="50" charset="-128"/>
                <a:ea typeface="HG丸ｺﾞｼｯｸM-PRO" pitchFamily="50" charset="-128"/>
              </a:rPr>
              <a:t>4</a:t>
            </a:r>
            <a:r>
              <a:rPr lang="ja-JP" altLang="en-US" b="0" i="0" dirty="0" smtClean="0">
                <a:latin typeface="HG丸ｺﾞｼｯｸM-PRO" pitchFamily="50" charset="-128"/>
                <a:ea typeface="HG丸ｺﾞｼｯｸM-PRO" pitchFamily="50" charset="-128"/>
              </a:rPr>
              <a:t>週間という診断ですが、病気休暇を取るのに何が必要ですか？</a:t>
            </a:r>
            <a:endParaRPr kumimoji="1" lang="en-US" altLang="ja-JP" b="0" i="0" dirty="0" smtClean="0">
              <a:latin typeface="HG丸ｺﾞｼｯｸM-PRO" pitchFamily="50" charset="-128"/>
              <a:ea typeface="HG丸ｺﾞｼｯｸM-PRO" pitchFamily="50" charset="-128"/>
            </a:endParaRPr>
          </a:p>
          <a:p>
            <a:pPr>
              <a:buNone/>
            </a:pPr>
            <a:r>
              <a:rPr kumimoji="1" lang="ja-JP" altLang="en-US" b="0" i="0" dirty="0" smtClean="0">
                <a:latin typeface="HG丸ｺﾞｼｯｸM-PRO" pitchFamily="50" charset="-128"/>
                <a:ea typeface="HG丸ｺﾞｼｯｸM-PRO" pitchFamily="50" charset="-128"/>
              </a:rPr>
              <a:t>　</a:t>
            </a:r>
            <a:endParaRPr kumimoji="1" lang="en-US" altLang="ja-JP" b="0" i="0" baseline="0" dirty="0" smtClean="0">
              <a:solidFill>
                <a:schemeClr val="tx1"/>
              </a:solidFill>
              <a:latin typeface="HG丸ｺﾞｼｯｸM-PRO" pitchFamily="50" charset="-128"/>
              <a:ea typeface="HG丸ｺﾞｼｯｸM-PRO" pitchFamily="50" charset="-128"/>
            </a:endParaRPr>
          </a:p>
          <a:p>
            <a:pPr>
              <a:buNone/>
            </a:pPr>
            <a:r>
              <a:rPr kumimoji="1" lang="ja-JP" altLang="en-US" b="0" i="0" baseline="0" dirty="0" smtClean="0">
                <a:solidFill>
                  <a:schemeClr val="tx1"/>
                </a:solidFill>
                <a:latin typeface="HG丸ｺﾞｼｯｸM-PRO" pitchFamily="50" charset="-128"/>
                <a:ea typeface="HG丸ｺﾞｼｯｸM-PRO" pitchFamily="50" charset="-128"/>
              </a:rPr>
              <a:t>●答えは、</a:t>
            </a:r>
            <a:r>
              <a:rPr kumimoji="1" lang="ja-JP" altLang="en-US" sz="1200" b="0" i="0" u="none" strike="noStrike" kern="1200" cap="none" spc="0" normalizeH="0" baseline="0" noProof="0" dirty="0" smtClean="0">
                <a:ln>
                  <a:noFill/>
                </a:ln>
                <a:effectLst/>
                <a:uLnTx/>
                <a:uFillTx/>
                <a:latin typeface="HG丸ｺﾞｼｯｸM-PRO" pitchFamily="50" charset="-128"/>
                <a:ea typeface="HG丸ｺﾞｼｯｸM-PRO" pitchFamily="50" charset="-128"/>
              </a:rPr>
              <a:t>病状によって提出書類が異なります。</a:t>
            </a:r>
            <a:endParaRPr kumimoji="1" lang="en-US" altLang="ja-JP" b="0" i="0" baseline="0" dirty="0" smtClean="0">
              <a:latin typeface="HG丸ｺﾞｼｯｸM-PRO" pitchFamily="50" charset="-128"/>
              <a:ea typeface="HG丸ｺﾞｼｯｸM-PRO" pitchFamily="50" charset="-128"/>
            </a:endParaRPr>
          </a:p>
          <a:p>
            <a:pPr>
              <a:buNone/>
            </a:pPr>
            <a:r>
              <a:rPr lang="en-US" altLang="ja-JP" sz="1200" b="0" i="0" dirty="0" smtClean="0">
                <a:latin typeface="HG丸ｺﾞｼｯｸM-PRO" pitchFamily="50" charset="-128"/>
                <a:ea typeface="HG丸ｺﾞｼｯｸM-PRO" pitchFamily="50" charset="-128"/>
              </a:rPr>
              <a:t>6</a:t>
            </a:r>
            <a:r>
              <a:rPr lang="ja-JP" altLang="en-US" sz="1200" b="0" i="0" dirty="0" smtClean="0">
                <a:latin typeface="HG丸ｺﾞｼｯｸM-PRO" pitchFamily="50" charset="-128"/>
                <a:ea typeface="HG丸ｺﾞｼｯｸM-PRO" pitchFamily="50" charset="-128"/>
              </a:rPr>
              <a:t>日以上の病気休暇を取得し仕事を休む場合は、診断書とともに病気休暇簿を学校長に提出し承認を受けます。全治</a:t>
            </a:r>
            <a:r>
              <a:rPr lang="en-US" altLang="ja-JP" sz="1200" b="0" i="0" dirty="0" smtClean="0">
                <a:latin typeface="HG丸ｺﾞｼｯｸM-PRO" pitchFamily="50" charset="-128"/>
                <a:ea typeface="HG丸ｺﾞｼｯｸM-PRO" pitchFamily="50" charset="-128"/>
              </a:rPr>
              <a:t>4</a:t>
            </a:r>
            <a:r>
              <a:rPr lang="ja-JP" altLang="en-US" sz="1200" b="0" i="0" dirty="0" smtClean="0">
                <a:latin typeface="HG丸ｺﾞｼｯｸM-PRO" pitchFamily="50" charset="-128"/>
                <a:ea typeface="HG丸ｺﾞｼｯｸM-PRO" pitchFamily="50" charset="-128"/>
              </a:rPr>
              <a:t>週間といっても仕事を休む期間が</a:t>
            </a:r>
            <a:r>
              <a:rPr lang="en-US" altLang="ja-JP" sz="1200" b="0" i="0" dirty="0" smtClean="0">
                <a:latin typeface="HG丸ｺﾞｼｯｸM-PRO" pitchFamily="50" charset="-128"/>
                <a:ea typeface="HG丸ｺﾞｼｯｸM-PRO" pitchFamily="50" charset="-128"/>
              </a:rPr>
              <a:t>6</a:t>
            </a:r>
            <a:r>
              <a:rPr lang="ja-JP" altLang="en-US" sz="1200" b="0" i="0" dirty="0" smtClean="0">
                <a:latin typeface="HG丸ｺﾞｼｯｸM-PRO" pitchFamily="50" charset="-128"/>
                <a:ea typeface="HG丸ｺﾞｼｯｸM-PRO" pitchFamily="50" charset="-128"/>
              </a:rPr>
              <a:t>日未満の場合は、レシート等で構いません。ただ、全治４週間という診断を受けているのなら完治するまで安静にした方が良いでしょう。●</a:t>
            </a:r>
            <a:endParaRPr kumimoji="1" lang="ja-JP" altLang="en-US" b="0" i="0" dirty="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40</a:t>
            </a:fld>
            <a:endParaRPr kumimoji="1" lang="ja-JP"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a:buNone/>
            </a:pPr>
            <a:r>
              <a:rPr kumimoji="1" lang="ja-JP" altLang="en-US" b="0" i="0" dirty="0" smtClean="0"/>
              <a:t>問題４　少し難しくなります。</a:t>
            </a:r>
            <a:r>
              <a:rPr lang="ja-JP" altLang="en-US" sz="1200" dirty="0" smtClean="0"/>
              <a:t>学校長が、</a:t>
            </a:r>
            <a:r>
              <a:rPr lang="en-US" altLang="ja-JP" sz="1200" dirty="0" smtClean="0"/>
              <a:t>12</a:t>
            </a:r>
            <a:r>
              <a:rPr lang="ja-JP" altLang="en-US" sz="1200" dirty="0" smtClean="0"/>
              <a:t>月</a:t>
            </a:r>
            <a:r>
              <a:rPr lang="en-US" altLang="ja-JP" sz="1200" dirty="0" smtClean="0"/>
              <a:t>21</a:t>
            </a:r>
            <a:r>
              <a:rPr lang="ja-JP" altLang="en-US" sz="1200" dirty="0" smtClean="0"/>
              <a:t>日から</a:t>
            </a:r>
            <a:r>
              <a:rPr lang="en-US" altLang="ja-JP" sz="1200" dirty="0" smtClean="0"/>
              <a:t>2</a:t>
            </a:r>
            <a:r>
              <a:rPr lang="ja-JP" altLang="en-US" sz="1200" dirty="0" smtClean="0"/>
              <a:t>月</a:t>
            </a:r>
            <a:r>
              <a:rPr lang="en-US" altLang="ja-JP" sz="1200" dirty="0" smtClean="0"/>
              <a:t>3</a:t>
            </a:r>
            <a:r>
              <a:rPr lang="ja-JP" altLang="en-US" sz="1200" dirty="0" smtClean="0"/>
              <a:t>日まで病休でしたが、予定通り復帰できそうです。</a:t>
            </a:r>
            <a:endParaRPr lang="en-US" altLang="ja-JP" sz="1200" dirty="0" smtClean="0"/>
          </a:p>
          <a:p>
            <a:pPr>
              <a:buNone/>
            </a:pPr>
            <a:r>
              <a:rPr lang="ja-JP" altLang="en-US" sz="1200" dirty="0" smtClean="0"/>
              <a:t>事務職員として、</a:t>
            </a:r>
            <a:r>
              <a:rPr lang="en-US" altLang="ja-JP" sz="1200" dirty="0" smtClean="0"/>
              <a:t> </a:t>
            </a:r>
            <a:r>
              <a:rPr lang="ja-JP" altLang="en-US" sz="1200" dirty="0" smtClean="0"/>
              <a:t>いつ頃、どんな手続きを</a:t>
            </a:r>
            <a:r>
              <a:rPr lang="en-US" altLang="ja-JP" sz="1200" dirty="0" smtClean="0"/>
              <a:t> </a:t>
            </a:r>
            <a:r>
              <a:rPr lang="ja-JP" altLang="en-US" sz="1200" dirty="0" smtClean="0"/>
              <a:t>しなくてはならないでしょうか？●</a:t>
            </a:r>
            <a:endParaRPr lang="en-US" altLang="ja-JP" sz="1200" dirty="0" smtClean="0"/>
          </a:p>
          <a:p>
            <a:pPr>
              <a:buNone/>
            </a:pPr>
            <a:endParaRPr kumimoji="1" lang="ja-JP" altLang="en-US" b="0" i="0" dirty="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41</a:t>
            </a:fld>
            <a:endParaRPr kumimoji="1" lang="ja-JP" altLang="en-US"/>
          </a:p>
        </p:txBody>
      </p:sp>
    </p:spTree>
    <p:extLst>
      <p:ext uri="{BB962C8B-B14F-4D97-AF65-F5344CB8AC3E}">
        <p14:creationId xmlns:p14="http://schemas.microsoft.com/office/powerpoint/2010/main" val="27389565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t>まず一つ目。</a:t>
            </a:r>
            <a:r>
              <a:rPr lang="en-US" altLang="ja-JP" sz="1200" dirty="0" smtClean="0"/>
              <a:t>12</a:t>
            </a:r>
            <a:r>
              <a:rPr lang="ja-JP" altLang="en-US" sz="1200" dirty="0" smtClean="0"/>
              <a:t>月</a:t>
            </a:r>
            <a:r>
              <a:rPr lang="en-US" altLang="ja-JP" sz="1200" dirty="0" smtClean="0"/>
              <a:t>21</a:t>
            </a:r>
            <a:r>
              <a:rPr lang="ja-JP" altLang="en-US" sz="1200" dirty="0" smtClean="0"/>
              <a:t>日から</a:t>
            </a:r>
            <a:r>
              <a:rPr lang="en-US" altLang="ja-JP" sz="1200" dirty="0" smtClean="0"/>
              <a:t>2</a:t>
            </a:r>
            <a:r>
              <a:rPr lang="ja-JP" altLang="en-US" sz="1200" dirty="0" smtClean="0"/>
              <a:t>月</a:t>
            </a:r>
            <a:r>
              <a:rPr lang="en-US" altLang="ja-JP" sz="1200" dirty="0" smtClean="0"/>
              <a:t>3</a:t>
            </a:r>
            <a:r>
              <a:rPr lang="ja-JP" altLang="en-US" sz="1200" dirty="0" smtClean="0"/>
              <a:t>日まで病休ですので、１月は１日も出勤できていません。なので、月例報告で管理職手当と通勤手当の除外手続をする必要があります。</a:t>
            </a:r>
            <a:endParaRPr lang="en-US" altLang="ja-JP" sz="1200" dirty="0" smtClean="0"/>
          </a:p>
          <a:p>
            <a:r>
              <a:rPr kumimoji="1" lang="ja-JP" altLang="en-US" sz="1200" dirty="0" smtClean="0"/>
              <a:t>１日も出勤しないことが、予め分かっていなくて、結果的に出勤がなかった場合は、異動報告書で処理をします。●</a:t>
            </a:r>
            <a:endParaRPr kumimoji="1" lang="ja-JP" altLang="en-US"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42</a:t>
            </a:fld>
            <a:endParaRPr kumimoji="1" lang="ja-JP" altLang="en-US"/>
          </a:p>
        </p:txBody>
      </p:sp>
    </p:spTree>
    <p:extLst>
      <p:ext uri="{BB962C8B-B14F-4D97-AF65-F5344CB8AC3E}">
        <p14:creationId xmlns:p14="http://schemas.microsoft.com/office/powerpoint/2010/main" val="3508304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dirty="0" smtClean="0"/>
              <a:t>二つ目</a:t>
            </a:r>
            <a:r>
              <a:rPr kumimoji="1" lang="ja-JP" altLang="en-US" b="0" dirty="0" smtClean="0"/>
              <a:t>。</a:t>
            </a:r>
            <a:r>
              <a:rPr kumimoji="1" lang="en-US" altLang="ja-JP" sz="1200" b="0"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1</a:t>
            </a:r>
            <a:r>
              <a:rPr kumimoji="1" lang="ja-JP" altLang="en-US" sz="1200" b="0"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月</a:t>
            </a:r>
            <a:r>
              <a:rPr kumimoji="1" lang="en-US" altLang="ja-JP" sz="1200" b="0"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2</a:t>
            </a:r>
            <a:r>
              <a:rPr kumimoji="1" lang="ja-JP" altLang="en-US" sz="1200" b="0"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５日頃までに、診断書を添えて、「復帰届」を提出します。事前に復帰のために診断書が必要であることを、伝えておきましょう。●</a:t>
            </a:r>
            <a:endParaRPr kumimoji="1" lang="en-US" altLang="ja-JP" sz="1000" b="0"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endParaRPr kumimoji="1" lang="ja-JP" altLang="en-US" b="0"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43</a:t>
            </a:fld>
            <a:endParaRPr kumimoji="1" lang="ja-JP" altLang="en-US"/>
          </a:p>
        </p:txBody>
      </p:sp>
    </p:spTree>
    <p:extLst>
      <p:ext uri="{BB962C8B-B14F-4D97-AF65-F5344CB8AC3E}">
        <p14:creationId xmlns:p14="http://schemas.microsoft.com/office/powerpoint/2010/main" val="701211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a:buNone/>
            </a:pPr>
            <a:r>
              <a:rPr kumimoji="1" lang="ja-JP" altLang="en-US" sz="1200" dirty="0" smtClean="0"/>
              <a:t>問題５。最後の問題です、期限付任用教職員から「病気により、入院しなければなら</a:t>
            </a:r>
            <a:r>
              <a:rPr lang="ja-JP" altLang="en-US" sz="1200" dirty="0" smtClean="0"/>
              <a:t> </a:t>
            </a:r>
            <a:r>
              <a:rPr kumimoji="1" lang="ja-JP" altLang="en-US" sz="1200" dirty="0" smtClean="0"/>
              <a:t>なくなった</a:t>
            </a:r>
            <a:r>
              <a:rPr lang="ja-JP" altLang="en-US" sz="1200" dirty="0" smtClean="0"/>
              <a:t>ので、</a:t>
            </a:r>
            <a:r>
              <a:rPr lang="en-US" altLang="ja-JP" sz="1200" dirty="0" smtClean="0"/>
              <a:t>11</a:t>
            </a:r>
            <a:r>
              <a:rPr lang="ja-JP" altLang="en-US" sz="1200" dirty="0" smtClean="0"/>
              <a:t>月</a:t>
            </a:r>
            <a:r>
              <a:rPr lang="en-US" altLang="ja-JP" sz="1200" dirty="0" smtClean="0"/>
              <a:t>19</a:t>
            </a:r>
            <a:r>
              <a:rPr lang="ja-JP" altLang="en-US" sz="1200" dirty="0" smtClean="0"/>
              <a:t>日～</a:t>
            </a:r>
            <a:r>
              <a:rPr lang="en-US" altLang="ja-JP" sz="1200" dirty="0" smtClean="0"/>
              <a:t>30</a:t>
            </a:r>
            <a:r>
              <a:rPr lang="ja-JP" altLang="en-US" sz="1200" dirty="0" smtClean="0"/>
              <a:t>日まで休みたい。</a:t>
            </a:r>
            <a:r>
              <a:rPr kumimoji="1" lang="ja-JP" altLang="en-US" sz="1200" dirty="0" smtClean="0"/>
              <a:t>どのように休暇を申請すればよいでしょうか」と</a:t>
            </a:r>
            <a:r>
              <a:rPr lang="en-US" altLang="ja-JP" sz="1200" dirty="0" smtClean="0"/>
              <a:t> </a:t>
            </a:r>
            <a:r>
              <a:rPr kumimoji="1" lang="ja-JP" altLang="en-US" sz="1200" dirty="0" smtClean="0"/>
              <a:t>質問</a:t>
            </a:r>
            <a:r>
              <a:rPr lang="en-US" altLang="ja-JP" sz="1200" dirty="0" smtClean="0"/>
              <a:t> </a:t>
            </a:r>
            <a:r>
              <a:rPr kumimoji="1" lang="ja-JP" altLang="en-US" sz="1200" dirty="0" smtClean="0"/>
              <a:t>がきました。さて、どのように返事をしますか？　</a:t>
            </a:r>
            <a:r>
              <a:rPr lang="ja-JP" altLang="en-US" sz="1200" dirty="0" smtClean="0">
                <a:latin typeface="+mn-ea"/>
              </a:rPr>
              <a:t>任期は</a:t>
            </a:r>
            <a:r>
              <a:rPr lang="en-US" altLang="ja-JP" sz="1200" dirty="0" smtClean="0">
                <a:latin typeface="+mn-ea"/>
              </a:rPr>
              <a:t>9</a:t>
            </a:r>
            <a:r>
              <a:rPr kumimoji="1" lang="ja-JP" altLang="en-US" sz="1200" dirty="0" smtClean="0">
                <a:latin typeface="+mn-ea"/>
              </a:rPr>
              <a:t>月</a:t>
            </a:r>
            <a:r>
              <a:rPr lang="en-US" altLang="ja-JP" sz="1200" dirty="0" smtClean="0">
                <a:latin typeface="+mn-ea"/>
              </a:rPr>
              <a:t>1</a:t>
            </a:r>
            <a:r>
              <a:rPr kumimoji="1" lang="ja-JP" altLang="en-US" sz="1200" dirty="0" smtClean="0">
                <a:latin typeface="+mn-ea"/>
              </a:rPr>
              <a:t>日～</a:t>
            </a:r>
            <a:r>
              <a:rPr lang="en-US" altLang="ja-JP" sz="1200" dirty="0" smtClean="0">
                <a:latin typeface="+mn-ea"/>
              </a:rPr>
              <a:t>12</a:t>
            </a:r>
            <a:r>
              <a:rPr kumimoji="1" lang="ja-JP" altLang="en-US" sz="1200" dirty="0" smtClean="0">
                <a:latin typeface="+mn-ea"/>
              </a:rPr>
              <a:t>月</a:t>
            </a:r>
            <a:r>
              <a:rPr lang="en-US" altLang="ja-JP" sz="1200" dirty="0" smtClean="0">
                <a:latin typeface="+mn-ea"/>
              </a:rPr>
              <a:t>25</a:t>
            </a:r>
            <a:r>
              <a:rPr kumimoji="1" lang="ja-JP" altLang="en-US" sz="1200" dirty="0" smtClean="0">
                <a:latin typeface="+mn-ea"/>
              </a:rPr>
              <a:t>日、</a:t>
            </a:r>
            <a:r>
              <a:rPr lang="ja-JP" altLang="en-US" sz="1200" dirty="0" smtClean="0">
                <a:latin typeface="+mn-ea"/>
              </a:rPr>
              <a:t>年次有給休暇は、</a:t>
            </a:r>
            <a:r>
              <a:rPr lang="en-US" altLang="ja-JP" sz="1200" dirty="0" smtClean="0">
                <a:latin typeface="+mn-ea"/>
              </a:rPr>
              <a:t>3</a:t>
            </a:r>
            <a:r>
              <a:rPr lang="ja-JP" altLang="en-US" sz="1200" dirty="0" smtClean="0">
                <a:latin typeface="+mn-ea"/>
              </a:rPr>
              <a:t>日残っています。</a:t>
            </a:r>
            <a:r>
              <a:rPr kumimoji="1" lang="ja-JP" altLang="en-US" sz="1200" dirty="0" smtClean="0">
                <a:latin typeface="+mn-ea"/>
              </a:rPr>
              <a:t>病気休暇は、取得していません。●</a:t>
            </a:r>
          </a:p>
          <a:p>
            <a:pPr>
              <a:buNone/>
            </a:pPr>
            <a:endParaRPr kumimoji="1" lang="en-US" altLang="ja-JP" sz="1200" dirty="0" smtClean="0"/>
          </a:p>
          <a:p>
            <a:pPr>
              <a:buNone/>
            </a:pPr>
            <a:endParaRPr kumimoji="1" lang="ja-JP" altLang="en-US" b="0" i="0" dirty="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44</a:t>
            </a:fld>
            <a:endParaRPr kumimoji="1" lang="ja-JP" altLang="en-US"/>
          </a:p>
        </p:txBody>
      </p:sp>
    </p:spTree>
    <p:extLst>
      <p:ext uri="{BB962C8B-B14F-4D97-AF65-F5344CB8AC3E}">
        <p14:creationId xmlns:p14="http://schemas.microsoft.com/office/powerpoint/2010/main" val="16252590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dirty="0" smtClean="0"/>
              <a:t>難易度の高い問題でした。申請者にとって不利益にならないようにするにはどのように処理するのが１番いいのかを考えます。ここで気を付けることは、病気休暇は土日等もカウントすると</a:t>
            </a:r>
            <a:endParaRPr kumimoji="1" lang="en-US" altLang="ja-JP"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dirty="0" smtClean="0"/>
              <a:t>いうことです。このケースであれば、</a:t>
            </a:r>
            <a:r>
              <a:rPr kumimoji="1" lang="en-US" altLang="ja-JP" sz="1200" b="0"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19</a:t>
            </a:r>
            <a:r>
              <a:rPr kumimoji="1" lang="ja-JP" altLang="en-US" sz="1200" b="0" i="0" u="none" strike="noStrike" kern="1200" cap="none" spc="0" normalizeH="0" baseline="0" noProof="0" dirty="0" err="1" smtClean="0">
                <a:ln>
                  <a:noFill/>
                </a:ln>
                <a:solidFill>
                  <a:srgbClr val="C00000"/>
                </a:solidFill>
                <a:effectLst/>
                <a:uLnTx/>
                <a:uFillTx/>
                <a:latin typeface="HG丸ｺﾞｼｯｸM-PRO" pitchFamily="50" charset="-128"/>
                <a:ea typeface="HG丸ｺﾞｼｯｸM-PRO" pitchFamily="50" charset="-128"/>
              </a:rPr>
              <a:t>、</a:t>
            </a:r>
            <a:r>
              <a:rPr kumimoji="1" lang="en-US" altLang="ja-JP" sz="1200" b="0"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20</a:t>
            </a:r>
            <a:r>
              <a:rPr kumimoji="1" lang="ja-JP" altLang="en-US" sz="1200" b="0" i="0" u="none" strike="noStrike" kern="1200" cap="none" spc="0" normalizeH="0" baseline="0" noProof="0" dirty="0" err="1" smtClean="0">
                <a:ln>
                  <a:noFill/>
                </a:ln>
                <a:solidFill>
                  <a:srgbClr val="C00000"/>
                </a:solidFill>
                <a:effectLst/>
                <a:uLnTx/>
                <a:uFillTx/>
                <a:latin typeface="HG丸ｺﾞｼｯｸM-PRO" pitchFamily="50" charset="-128"/>
                <a:ea typeface="HG丸ｺﾞｼｯｸM-PRO" pitchFamily="50" charset="-128"/>
              </a:rPr>
              <a:t>、</a:t>
            </a:r>
            <a:r>
              <a:rPr kumimoji="1" lang="en-US" altLang="ja-JP" sz="1200" b="0"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24</a:t>
            </a:r>
            <a:r>
              <a:rPr kumimoji="1" lang="ja-JP" altLang="en-US" sz="1200" b="0"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日は年休、</a:t>
            </a:r>
            <a:r>
              <a:rPr lang="ja-JP" altLang="en-US" sz="1200" b="0" dirty="0" smtClean="0">
                <a:solidFill>
                  <a:srgbClr val="C00000"/>
                </a:solidFill>
                <a:latin typeface="HG丸ｺﾞｼｯｸM-PRO" pitchFamily="50" charset="-128"/>
                <a:ea typeface="HG丸ｺﾞｼｯｸM-PRO" pitchFamily="50" charset="-128"/>
              </a:rPr>
              <a:t> </a:t>
            </a:r>
            <a:r>
              <a:rPr lang="en-US" altLang="ja-JP" sz="1200" b="0" dirty="0" smtClean="0">
                <a:solidFill>
                  <a:srgbClr val="C00000"/>
                </a:solidFill>
                <a:latin typeface="HG丸ｺﾞｼｯｸM-PRO" pitchFamily="50" charset="-128"/>
                <a:ea typeface="HG丸ｺﾞｼｯｸM-PRO" pitchFamily="50" charset="-128"/>
              </a:rPr>
              <a:t>25</a:t>
            </a:r>
            <a:r>
              <a:rPr lang="ja-JP" altLang="en-US" sz="1200" b="0" dirty="0" smtClean="0">
                <a:solidFill>
                  <a:srgbClr val="C00000"/>
                </a:solidFill>
                <a:latin typeface="HG丸ｺﾞｼｯｸM-PRO" pitchFamily="50" charset="-128"/>
                <a:ea typeface="HG丸ｺﾞｼｯｸM-PRO" pitchFamily="50" charset="-128"/>
              </a:rPr>
              <a:t>～</a:t>
            </a:r>
            <a:r>
              <a:rPr lang="en-US" altLang="ja-JP" sz="1200" b="0" dirty="0" smtClean="0">
                <a:solidFill>
                  <a:srgbClr val="C00000"/>
                </a:solidFill>
                <a:latin typeface="HG丸ｺﾞｼｯｸM-PRO" pitchFamily="50" charset="-128"/>
                <a:ea typeface="HG丸ｺﾞｼｯｸM-PRO" pitchFamily="50" charset="-128"/>
              </a:rPr>
              <a:t>30</a:t>
            </a:r>
            <a:r>
              <a:rPr lang="ja-JP" altLang="en-US" sz="1200" b="0" dirty="0" smtClean="0">
                <a:solidFill>
                  <a:srgbClr val="C00000"/>
                </a:solidFill>
                <a:latin typeface="HG丸ｺﾞｼｯｸM-PRO" pitchFamily="50" charset="-128"/>
                <a:ea typeface="HG丸ｺﾞｼｯｸM-PRO" pitchFamily="50" charset="-128"/>
              </a:rPr>
              <a:t>日は病休とするのが１番いいのではないでしょうか？</a:t>
            </a:r>
            <a:endParaRPr lang="en-US" altLang="ja-JP" sz="1200" b="0" dirty="0" smtClean="0">
              <a:solidFill>
                <a:srgbClr val="C00000"/>
              </a:solidFill>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1200" b="0"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仮に、</a:t>
            </a:r>
            <a:r>
              <a:rPr kumimoji="1" lang="en-US" altLang="ja-JP" sz="1200" b="0"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19</a:t>
            </a:r>
            <a:r>
              <a:rPr kumimoji="1" lang="ja-JP" altLang="en-US" sz="1200" b="0"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日～</a:t>
            </a:r>
            <a:r>
              <a:rPr kumimoji="1" lang="en-US" altLang="ja-JP" sz="1200" b="0"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24</a:t>
            </a:r>
            <a:r>
              <a:rPr kumimoji="1" lang="ja-JP" altLang="en-US" sz="1200" b="0"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日を病休、</a:t>
            </a:r>
            <a:r>
              <a:rPr lang="en-US" altLang="ja-JP" sz="1200" b="0" dirty="0" smtClean="0">
                <a:solidFill>
                  <a:srgbClr val="C00000"/>
                </a:solidFill>
                <a:latin typeface="HG丸ｺﾞｼｯｸM-PRO" pitchFamily="50" charset="-128"/>
                <a:ea typeface="HG丸ｺﾞｼｯｸM-PRO" pitchFamily="50" charset="-128"/>
              </a:rPr>
              <a:t>25</a:t>
            </a:r>
            <a:r>
              <a:rPr lang="ja-JP" altLang="en-US" sz="1200" b="0" dirty="0" smtClean="0">
                <a:solidFill>
                  <a:srgbClr val="C00000"/>
                </a:solidFill>
                <a:latin typeface="HG丸ｺﾞｼｯｸM-PRO" pitchFamily="50" charset="-128"/>
                <a:ea typeface="HG丸ｺﾞｼｯｸM-PRO" pitchFamily="50" charset="-128"/>
              </a:rPr>
              <a:t>日～</a:t>
            </a:r>
            <a:r>
              <a:rPr lang="en-US" altLang="ja-JP" sz="1200" b="0" dirty="0" smtClean="0">
                <a:solidFill>
                  <a:srgbClr val="C00000"/>
                </a:solidFill>
                <a:latin typeface="HG丸ｺﾞｼｯｸM-PRO" pitchFamily="50" charset="-128"/>
                <a:ea typeface="HG丸ｺﾞｼｯｸM-PRO" pitchFamily="50" charset="-128"/>
              </a:rPr>
              <a:t>27</a:t>
            </a:r>
            <a:r>
              <a:rPr lang="ja-JP" altLang="en-US" sz="1200" b="0" dirty="0" smtClean="0">
                <a:solidFill>
                  <a:srgbClr val="C00000"/>
                </a:solidFill>
                <a:latin typeface="HG丸ｺﾞｼｯｸM-PRO" pitchFamily="50" charset="-128"/>
                <a:ea typeface="HG丸ｺﾞｼｯｸM-PRO" pitchFamily="50" charset="-128"/>
              </a:rPr>
              <a:t>日を年休とすれば、</a:t>
            </a:r>
            <a:r>
              <a:rPr lang="en-US" altLang="ja-JP" sz="1200" b="0" dirty="0" smtClean="0">
                <a:solidFill>
                  <a:srgbClr val="C00000"/>
                </a:solidFill>
                <a:latin typeface="HG丸ｺﾞｼｯｸM-PRO" pitchFamily="50" charset="-128"/>
                <a:ea typeface="HG丸ｺﾞｼｯｸM-PRO" pitchFamily="50" charset="-128"/>
              </a:rPr>
              <a:t>30</a:t>
            </a:r>
            <a:r>
              <a:rPr lang="ja-JP" altLang="en-US" sz="1200" b="0" dirty="0" smtClean="0">
                <a:solidFill>
                  <a:srgbClr val="C00000"/>
                </a:solidFill>
                <a:latin typeface="HG丸ｺﾞｼｯｸM-PRO" pitchFamily="50" charset="-128"/>
                <a:ea typeface="HG丸ｺﾞｼｯｸM-PRO" pitchFamily="50" charset="-128"/>
              </a:rPr>
              <a:t>日は、欠勤扱いとなってしまいますね。●</a:t>
            </a:r>
            <a:endParaRPr lang="en-US" altLang="ja-JP" sz="1200" b="0" dirty="0" smtClean="0">
              <a:solidFill>
                <a:srgbClr val="C00000"/>
              </a:solidFill>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200" b="0"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45</a:t>
            </a:fld>
            <a:endParaRPr kumimoji="1" lang="ja-JP" altLang="en-US"/>
          </a:p>
        </p:txBody>
      </p:sp>
    </p:spTree>
    <p:extLst>
      <p:ext uri="{BB962C8B-B14F-4D97-AF65-F5344CB8AC3E}">
        <p14:creationId xmlns:p14="http://schemas.microsoft.com/office/powerpoint/2010/main" val="38934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r>
              <a:rPr kumimoji="1" lang="ja-JP" altLang="en-US" dirty="0" smtClean="0"/>
              <a:t>以上で、病気休暇についての研修を終わります。病気休暇を取る事態にならない、に越したことはありません。</a:t>
            </a:r>
            <a:endParaRPr kumimoji="1" lang="en-US" altLang="ja-JP" dirty="0" smtClean="0"/>
          </a:p>
          <a:p>
            <a:r>
              <a:rPr kumimoji="1" lang="ja-JP" altLang="en-US" dirty="0" smtClean="0"/>
              <a:t>健康には十分気を付けて日々の生活を送って行きましょう。</a:t>
            </a:r>
            <a:endParaRPr kumimoji="1" lang="en-US" altLang="ja-JP" dirty="0" smtClean="0"/>
          </a:p>
          <a:p>
            <a:endParaRPr kumimoji="1" lang="ja-JP" altLang="en-US" dirty="0" smtClean="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46</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r>
              <a:rPr kumimoji="1" lang="ja-JP" altLang="en-US" dirty="0" smtClean="0"/>
              <a:t>つぎに、</a:t>
            </a:r>
            <a:r>
              <a:rPr kumimoji="1" lang="en-US" altLang="ja-JP" baseline="0" dirty="0" smtClean="0"/>
              <a:t>6</a:t>
            </a:r>
            <a:r>
              <a:rPr kumimoji="1" lang="ja-JP" altLang="en-US" baseline="0" dirty="0" smtClean="0"/>
              <a:t>日を超えて</a:t>
            </a:r>
            <a:r>
              <a:rPr kumimoji="1" lang="en-US" altLang="ja-JP" dirty="0" smtClean="0"/>
              <a:t>1</a:t>
            </a:r>
            <a:r>
              <a:rPr kumimoji="1" lang="ja-JP" altLang="en-US" dirty="0" smtClean="0"/>
              <a:t>か月未満の病気休暇の取得手続きです。</a:t>
            </a:r>
            <a:r>
              <a:rPr lang="ja-JP" altLang="en-US" dirty="0" smtClean="0"/>
              <a:t>●</a:t>
            </a:r>
            <a:r>
              <a:rPr kumimoji="1" lang="ja-JP" altLang="en-US" dirty="0" smtClean="0"/>
              <a:t>同じく、特別・病気休暇届・承認簿に記載しますが、先ほどの</a:t>
            </a:r>
            <a:r>
              <a:rPr kumimoji="1" lang="en-US" altLang="ja-JP" dirty="0" smtClean="0"/>
              <a:t>6</a:t>
            </a:r>
            <a:r>
              <a:rPr kumimoji="1" lang="ja-JP" altLang="en-US" dirty="0" smtClean="0"/>
              <a:t>日以内の場合も含め、備考欄には疾病・負傷の状態等を記載しますが、病名は必ずしも記載する必要はありません。●病院の診断書を</a:t>
            </a:r>
            <a:r>
              <a:rPr kumimoji="1" lang="en-US" altLang="ja-JP" dirty="0" smtClean="0"/>
              <a:t>1</a:t>
            </a:r>
            <a:r>
              <a:rPr kumimoji="1" lang="ja-JP" altLang="en-US" dirty="0" smtClean="0"/>
              <a:t>通添付します。提出先は学校長です。●</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5</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r>
              <a:rPr kumimoji="1" lang="en-US" altLang="ja-JP" dirty="0" smtClean="0"/>
              <a:t>1</a:t>
            </a:r>
            <a:r>
              <a:rPr kumimoji="1" lang="ja-JP" altLang="en-US" dirty="0" smtClean="0"/>
              <a:t>か月</a:t>
            </a:r>
            <a:r>
              <a:rPr lang="ja-JP" altLang="en-US" dirty="0" smtClean="0"/>
              <a:t>以上の病気休暇の</a:t>
            </a:r>
            <a:r>
              <a:rPr kumimoji="1" lang="ja-JP" altLang="en-US" dirty="0" smtClean="0"/>
              <a:t>場合は、提出する書類がこれまでとは別の物になります。●四万十町学校事務の手引き</a:t>
            </a:r>
            <a:r>
              <a:rPr lang="ja-JP" altLang="en-US" dirty="0" smtClean="0"/>
              <a:t>ホームページ</a:t>
            </a:r>
            <a:r>
              <a:rPr kumimoji="1" lang="ja-JP" altLang="en-US" dirty="0" smtClean="0"/>
              <a:t>の様式集・服務にもありますが</a:t>
            </a:r>
            <a:r>
              <a:rPr kumimoji="1" lang="en-US" altLang="ja-JP" dirty="0" smtClean="0"/>
              <a:t>｢</a:t>
            </a:r>
            <a:r>
              <a:rPr kumimoji="1" lang="ja-JP" altLang="en-US" dirty="0" smtClean="0"/>
              <a:t>病気休暇承認願」を２部作成する必要があります。●添付書類は病院の診断書が</a:t>
            </a:r>
            <a:r>
              <a:rPr kumimoji="1" lang="en-US" altLang="ja-JP" dirty="0" smtClean="0"/>
              <a:t>1</a:t>
            </a:r>
            <a:r>
              <a:rPr kumimoji="1" lang="ja-JP" altLang="en-US" dirty="0" smtClean="0"/>
              <a:t>通です。学校長を経由して四万十町教育委員会へ提出し承認をもらいます。●</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6</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7575" y="744538"/>
            <a:ext cx="4962525" cy="3722687"/>
          </a:xfrm>
        </p:spPr>
      </p:sp>
      <p:sp>
        <p:nvSpPr>
          <p:cNvPr id="3" name="ノート プレースホルダ 2"/>
          <p:cNvSpPr>
            <a:spLocks noGrp="1"/>
          </p:cNvSpPr>
          <p:nvPr>
            <p:ph type="body" idx="1"/>
          </p:nvPr>
        </p:nvSpPr>
        <p:spPr/>
        <p:txBody>
          <a:bodyPr>
            <a:normAutofit/>
          </a:bodyPr>
          <a:lstStyle/>
          <a:p>
            <a:r>
              <a:rPr kumimoji="1" lang="ja-JP" altLang="en-US" dirty="0" smtClean="0"/>
              <a:t>さらに、</a:t>
            </a:r>
            <a:r>
              <a:rPr kumimoji="1" lang="en-US" altLang="ja-JP" dirty="0" smtClean="0"/>
              <a:t>1</a:t>
            </a:r>
            <a:r>
              <a:rPr kumimoji="1" lang="ja-JP" altLang="en-US" dirty="0" smtClean="0"/>
              <a:t>か月以上の病気休暇を取得する場合に</a:t>
            </a:r>
            <a:endParaRPr kumimoji="1" lang="en-US" altLang="ja-JP" dirty="0" smtClean="0"/>
          </a:p>
          <a:p>
            <a:r>
              <a:rPr kumimoji="1" lang="ja-JP" altLang="en-US" dirty="0" smtClean="0"/>
              <a:t>●</a:t>
            </a:r>
            <a:r>
              <a:rPr lang="ja-JP" altLang="en-US" dirty="0" smtClean="0"/>
              <a:t>代わりの教員</a:t>
            </a:r>
            <a:r>
              <a:rPr kumimoji="1" lang="ja-JP" altLang="en-US" dirty="0" smtClean="0"/>
              <a:t>が必要な場合は補充教員配置希望ができることになっており</a:t>
            </a:r>
            <a:endParaRPr kumimoji="1" lang="en-US" altLang="ja-JP" dirty="0" smtClean="0"/>
          </a:p>
          <a:p>
            <a:pPr>
              <a:buNone/>
            </a:pPr>
            <a:r>
              <a:rPr lang="ja-JP" altLang="en-US" dirty="0" smtClean="0"/>
              <a:t>●配置についての意見書を学校長が作成して、</a:t>
            </a:r>
            <a:r>
              <a:rPr kumimoji="1" lang="ja-JP" altLang="en-US" dirty="0" smtClean="0"/>
              <a:t>四万十町教育委員会へ提出するようになっています。</a:t>
            </a:r>
            <a:endParaRPr kumimoji="1" lang="en-US" altLang="ja-JP" dirty="0" smtClean="0"/>
          </a:p>
          <a:p>
            <a:pPr>
              <a:buNone/>
            </a:pPr>
            <a:r>
              <a:rPr kumimoji="1" lang="ja-JP" altLang="en-US" dirty="0" smtClean="0"/>
              <a:t>ただし、長期休業中は補充教員の配置はありません。（事務職員の場合、学校長・町教委・県教委と相談の上配置がある場合があります。）●</a:t>
            </a:r>
            <a:endParaRPr kumimoji="1" lang="ja-JP" altLang="en-US" dirty="0"/>
          </a:p>
        </p:txBody>
      </p:sp>
      <p:sp>
        <p:nvSpPr>
          <p:cNvPr id="4" name="スライド番号プレースホルダ 3"/>
          <p:cNvSpPr>
            <a:spLocks noGrp="1"/>
          </p:cNvSpPr>
          <p:nvPr>
            <p:ph type="sldNum" sz="quarter" idx="10"/>
          </p:nvPr>
        </p:nvSpPr>
        <p:spPr/>
        <p:txBody>
          <a:bodyPr/>
          <a:lstStyle/>
          <a:p>
            <a:fld id="{470DB9FC-CD19-42A6-A834-972D96F62336}" type="slidenum">
              <a:rPr kumimoji="1" lang="ja-JP" altLang="en-US" smtClean="0"/>
              <a:pPr/>
              <a:t>7</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buNone/>
            </a:pPr>
            <a:r>
              <a:rPr kumimoji="1" lang="ja-JP" altLang="en-US" dirty="0" smtClean="0"/>
              <a:t>このあと、病気休暇の取得可能な期間についての説明がありますが、思うように病気が回復しない場合は、取得可能な期間内であれば病気休暇期間を更新することができます。このような更新願を</a:t>
            </a:r>
            <a:r>
              <a:rPr kumimoji="1" lang="en-US" altLang="ja-JP" dirty="0" smtClean="0"/>
              <a:t>2</a:t>
            </a:r>
            <a:r>
              <a:rPr kumimoji="1" lang="ja-JP" altLang="en-US" dirty="0" smtClean="0"/>
              <a:t>部、診断書を</a:t>
            </a:r>
            <a:r>
              <a:rPr kumimoji="1" lang="en-US" altLang="ja-JP" dirty="0" smtClean="0"/>
              <a:t>1</a:t>
            </a:r>
            <a:r>
              <a:rPr kumimoji="1" lang="ja-JP" altLang="en-US" dirty="0" smtClean="0"/>
              <a:t>通添付して提出します。代替えの講師の期間延長手続き等のことを考えると、●遅くても承認終了日の</a:t>
            </a:r>
            <a:r>
              <a:rPr kumimoji="1" lang="en-US" altLang="ja-JP" dirty="0" smtClean="0"/>
              <a:t>10</a:t>
            </a:r>
            <a:r>
              <a:rPr kumimoji="1" lang="ja-JP" altLang="en-US" dirty="0" smtClean="0"/>
              <a:t>日ほど前には提出が必要ですので、更新の可能性がある場合には申請者にその旨を伝えておきましょう。引き続き、補充教員の配置を希望する場合は、再度「病気休暇期間更新に伴う補充教員についての学校長意見書」を同時に提出します。●</a:t>
            </a:r>
            <a:endParaRPr kumimoji="1" lang="ja-JP" altLang="en-US"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8</a:t>
            </a:fld>
            <a:endParaRPr kumimoji="1" lang="ja-JP" altLang="en-US"/>
          </a:p>
        </p:txBody>
      </p:sp>
    </p:spTree>
    <p:extLst>
      <p:ext uri="{BB962C8B-B14F-4D97-AF65-F5344CB8AC3E}">
        <p14:creationId xmlns:p14="http://schemas.microsoft.com/office/powerpoint/2010/main" val="2378425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予定通りに復帰できる場合</a:t>
            </a:r>
            <a:r>
              <a:rPr kumimoji="1" lang="ja-JP" altLang="en-US" smtClean="0"/>
              <a:t>は、●復帰届</a:t>
            </a:r>
            <a:r>
              <a:rPr kumimoji="1" lang="en-US" altLang="ja-JP" dirty="0" smtClean="0"/>
              <a:t>2</a:t>
            </a:r>
            <a:r>
              <a:rPr kumimoji="1" lang="ja-JP" altLang="en-US" dirty="0" smtClean="0"/>
              <a:t>部、「○○より、復帰してもよい」という内容の診断書</a:t>
            </a:r>
            <a:r>
              <a:rPr kumimoji="1" lang="en-US" altLang="ja-JP" dirty="0" smtClean="0"/>
              <a:t>1</a:t>
            </a:r>
            <a:r>
              <a:rPr kumimoji="1" lang="ja-JP" altLang="en-US" dirty="0" smtClean="0"/>
              <a:t>通添付して提出します。この届も余裕を持って提出します。提出が抜かりやすいので、気を付けてください。●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470DB9FC-CD19-42A6-A834-972D96F62336}" type="slidenum">
              <a:rPr kumimoji="1" lang="ja-JP" altLang="en-US" smtClean="0"/>
              <a:pPr/>
              <a:t>9</a:t>
            </a:fld>
            <a:endParaRPr kumimoji="1" lang="ja-JP" altLang="en-US"/>
          </a:p>
        </p:txBody>
      </p:sp>
    </p:spTree>
    <p:extLst>
      <p:ext uri="{BB962C8B-B14F-4D97-AF65-F5344CB8AC3E}">
        <p14:creationId xmlns:p14="http://schemas.microsoft.com/office/powerpoint/2010/main" val="3303419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752AE085-1E89-4F23-B6DA-C89486A4C0C8}" type="datetimeFigureOut">
              <a:rPr kumimoji="1" lang="ja-JP" altLang="en-US" smtClean="0"/>
              <a:pPr/>
              <a:t>2021/1/18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95D8E83-8014-48D7-8C45-89F0EC60E7FE}"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752AE085-1E89-4F23-B6DA-C89486A4C0C8}" type="datetimeFigureOut">
              <a:rPr kumimoji="1" lang="ja-JP" altLang="en-US" smtClean="0"/>
              <a:pPr/>
              <a:t>2021/1/18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95D8E83-8014-48D7-8C45-89F0EC60E7FE}"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9"/>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752AE085-1E89-4F23-B6DA-C89486A4C0C8}" type="datetimeFigureOut">
              <a:rPr kumimoji="1" lang="ja-JP" altLang="en-US" smtClean="0"/>
              <a:pPr/>
              <a:t>2021/1/18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95D8E83-8014-48D7-8C45-89F0EC60E7FE}"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752AE085-1E89-4F23-B6DA-C89486A4C0C8}" type="datetimeFigureOut">
              <a:rPr kumimoji="1" lang="ja-JP" altLang="en-US" smtClean="0"/>
              <a:pPr/>
              <a:t>2021/1/18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95D8E83-8014-48D7-8C45-89F0EC60E7FE}"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752AE085-1E89-4F23-B6DA-C89486A4C0C8}" type="datetimeFigureOut">
              <a:rPr kumimoji="1" lang="ja-JP" altLang="en-US" smtClean="0"/>
              <a:pPr/>
              <a:t>2021/1/18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95D8E83-8014-48D7-8C45-89F0EC60E7FE}"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752AE085-1E89-4F23-B6DA-C89486A4C0C8}" type="datetimeFigureOut">
              <a:rPr kumimoji="1" lang="ja-JP" altLang="en-US" smtClean="0"/>
              <a:pPr/>
              <a:t>2021/1/18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395D8E83-8014-48D7-8C45-89F0EC60E7FE}"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752AE085-1E89-4F23-B6DA-C89486A4C0C8}" type="datetimeFigureOut">
              <a:rPr kumimoji="1" lang="ja-JP" altLang="en-US" smtClean="0"/>
              <a:pPr/>
              <a:t>2021/1/18</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395D8E83-8014-48D7-8C45-89F0EC60E7FE}"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752AE085-1E89-4F23-B6DA-C89486A4C0C8}" type="datetimeFigureOut">
              <a:rPr kumimoji="1" lang="ja-JP" altLang="en-US" smtClean="0"/>
              <a:pPr/>
              <a:t>2021/1/18</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395D8E83-8014-48D7-8C45-89F0EC60E7FE}"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752AE085-1E89-4F23-B6DA-C89486A4C0C8}" type="datetimeFigureOut">
              <a:rPr kumimoji="1" lang="ja-JP" altLang="en-US" smtClean="0"/>
              <a:pPr/>
              <a:t>2021/1/18</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395D8E83-8014-48D7-8C45-89F0EC60E7FE}"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752AE085-1E89-4F23-B6DA-C89486A4C0C8}" type="datetimeFigureOut">
              <a:rPr kumimoji="1" lang="ja-JP" altLang="en-US" smtClean="0"/>
              <a:pPr/>
              <a:t>2021/1/18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395D8E83-8014-48D7-8C45-89F0EC60E7FE}"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752AE085-1E89-4F23-B6DA-C89486A4C0C8}" type="datetimeFigureOut">
              <a:rPr kumimoji="1" lang="ja-JP" altLang="en-US" smtClean="0"/>
              <a:pPr/>
              <a:t>2021/1/18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395D8E83-8014-48D7-8C45-89F0EC60E7FE}"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2AE085-1E89-4F23-B6DA-C89486A4C0C8}" type="datetimeFigureOut">
              <a:rPr kumimoji="1" lang="ja-JP" altLang="en-US" smtClean="0"/>
              <a:pPr/>
              <a:t>2021/1/18</a:t>
            </a:fld>
            <a:endParaRPr kumimoji="1" lang="ja-JP" altLang="en-US"/>
          </a:p>
        </p:txBody>
      </p:sp>
      <p:sp>
        <p:nvSpPr>
          <p:cNvPr id="5" name="フッター プレースホルダ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5D8E83-8014-48D7-8C45-89F0EC60E7FE}"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2952201"/>
            <a:ext cx="2952328" cy="3095494"/>
          </a:xfrm>
          <a:prstGeom prst="rect">
            <a:avLst/>
          </a:prstGeom>
        </p:spPr>
      </p:pic>
      <p:sp>
        <p:nvSpPr>
          <p:cNvPr id="2" name="タイトル 1"/>
          <p:cNvSpPr>
            <a:spLocks noGrp="1"/>
          </p:cNvSpPr>
          <p:nvPr>
            <p:ph type="ctrTitle"/>
          </p:nvPr>
        </p:nvSpPr>
        <p:spPr>
          <a:xfrm>
            <a:off x="3491880" y="4797152"/>
            <a:ext cx="5184576" cy="1254001"/>
          </a:xfrm>
        </p:spPr>
        <p:txBody>
          <a:bodyPr>
            <a:normAutofit fontScale="90000"/>
          </a:bodyPr>
          <a:lstStyle/>
          <a:p>
            <a:r>
              <a:rPr kumimoji="1" lang="ja-JP" altLang="en-US" sz="3600" dirty="0" smtClean="0"/>
              <a:t>採用２年次若年研修</a:t>
            </a:r>
            <a:r>
              <a:rPr kumimoji="1" lang="en-US" altLang="ja-JP" sz="3600" dirty="0" smtClean="0"/>
              <a:t/>
            </a:r>
            <a:br>
              <a:rPr kumimoji="1" lang="en-US" altLang="ja-JP" sz="3600" dirty="0" smtClean="0"/>
            </a:br>
            <a:r>
              <a:rPr lang="en-US" altLang="ja-JP" sz="3600" dirty="0"/>
              <a:t>	</a:t>
            </a:r>
            <a:r>
              <a:rPr lang="en-US" altLang="ja-JP" sz="3600" dirty="0" smtClean="0"/>
              <a:t/>
            </a:r>
            <a:br>
              <a:rPr lang="en-US" altLang="ja-JP" sz="3600" dirty="0" smtClean="0"/>
            </a:br>
            <a:r>
              <a:rPr lang="ja-JP" altLang="en-US" sz="3600" dirty="0" smtClean="0"/>
              <a:t>　　</a:t>
            </a:r>
            <a:r>
              <a:rPr lang="en-US" altLang="ja-JP" sz="3600" dirty="0" smtClean="0"/>
              <a:t>R3.1.18</a:t>
            </a:r>
            <a:r>
              <a:rPr lang="ja-JP" altLang="en-US" sz="3600" dirty="0" smtClean="0"/>
              <a:t>　十川中学校</a:t>
            </a:r>
            <a:r>
              <a:rPr kumimoji="1" lang="en-US" altLang="ja-JP" dirty="0" smtClean="0"/>
              <a:t/>
            </a:r>
            <a:br>
              <a:rPr kumimoji="1" lang="en-US" altLang="ja-JP" dirty="0" smtClean="0"/>
            </a:br>
            <a:endParaRPr kumimoji="1" lang="ja-JP" altLang="en-US" dirty="0"/>
          </a:p>
        </p:txBody>
      </p:sp>
      <p:sp>
        <p:nvSpPr>
          <p:cNvPr id="3" name="サブタイトル 2"/>
          <p:cNvSpPr>
            <a:spLocks noGrp="1"/>
          </p:cNvSpPr>
          <p:nvPr>
            <p:ph type="subTitle" idx="1"/>
          </p:nvPr>
        </p:nvSpPr>
        <p:spPr>
          <a:xfrm>
            <a:off x="1403648" y="1340768"/>
            <a:ext cx="6480720" cy="1008112"/>
          </a:xfrm>
        </p:spPr>
        <p:txBody>
          <a:bodyPr>
            <a:noAutofit/>
          </a:bodyPr>
          <a:lstStyle/>
          <a:p>
            <a:r>
              <a:rPr kumimoji="1" lang="ja-JP" altLang="en-US" sz="6600" b="1" dirty="0" smtClean="0">
                <a:solidFill>
                  <a:srgbClr val="0070C0"/>
                </a:solidFill>
              </a:rPr>
              <a:t>   ～病気休暇～</a:t>
            </a:r>
            <a:endParaRPr kumimoji="1" lang="ja-JP" altLang="en-US" sz="6600" b="1" dirty="0">
              <a:solidFill>
                <a:srgbClr val="0070C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143000"/>
          </a:xfrm>
        </p:spPr>
        <p:txBody>
          <a:bodyPr/>
          <a:lstStyle/>
          <a:p>
            <a:r>
              <a:rPr kumimoji="1" lang="ja-JP" altLang="en-US" dirty="0" smtClean="0"/>
              <a:t>復　　帰　② ！！</a:t>
            </a:r>
            <a:endParaRPr kumimoji="1" lang="ja-JP" altLang="en-US" dirty="0"/>
          </a:p>
        </p:txBody>
      </p:sp>
      <p:pic>
        <p:nvPicPr>
          <p:cNvPr id="5" name="コンテンツ プレースホルダー 4"/>
          <p:cNvPicPr>
            <a:picLocks noGrp="1" noChangeAspect="1"/>
          </p:cNvPicPr>
          <p:nvPr>
            <p:ph idx="1"/>
          </p:nvPr>
        </p:nvPicPr>
        <p:blipFill>
          <a:blip r:embed="rId3"/>
          <a:stretch>
            <a:fillRect/>
          </a:stretch>
        </p:blipFill>
        <p:spPr>
          <a:xfrm>
            <a:off x="1721674" y="1208563"/>
            <a:ext cx="5700647" cy="5299821"/>
          </a:xfrm>
          <a:prstGeom prst="rect">
            <a:avLst/>
          </a:prstGeom>
        </p:spPr>
      </p:pic>
      <p:sp>
        <p:nvSpPr>
          <p:cNvPr id="7" name="角丸四角形 6"/>
          <p:cNvSpPr/>
          <p:nvPr/>
        </p:nvSpPr>
        <p:spPr>
          <a:xfrm>
            <a:off x="3327232" y="3342943"/>
            <a:ext cx="2489529" cy="357466"/>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dirty="0">
              <a:solidFill>
                <a:schemeClr val="tx1"/>
              </a:solidFill>
            </a:endParaRPr>
          </a:p>
        </p:txBody>
      </p:sp>
    </p:spTree>
    <p:extLst>
      <p:ext uri="{BB962C8B-B14F-4D97-AF65-F5344CB8AC3E}">
        <p14:creationId xmlns:p14="http://schemas.microsoft.com/office/powerpoint/2010/main" val="34523526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4211960" cy="1052736"/>
          </a:xfrm>
        </p:spPr>
        <p:txBody>
          <a:bodyPr/>
          <a:lstStyle/>
          <a:p>
            <a:r>
              <a:rPr kumimoji="1" lang="ja-JP" altLang="en-US" dirty="0" smtClean="0"/>
              <a:t>種類と期間</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591570755"/>
              </p:ext>
            </p:extLst>
          </p:nvPr>
        </p:nvGraphicFramePr>
        <p:xfrm>
          <a:off x="179512" y="1556792"/>
          <a:ext cx="8568952" cy="1645920"/>
        </p:xfrm>
        <a:graphic>
          <a:graphicData uri="http://schemas.openxmlformats.org/drawingml/2006/table">
            <a:tbl>
              <a:tblPr firstRow="1" bandRow="1">
                <a:tableStyleId>{5C22544A-7EE6-4342-B048-85BDC9FD1C3A}</a:tableStyleId>
              </a:tblPr>
              <a:tblGrid>
                <a:gridCol w="3413559">
                  <a:extLst>
                    <a:ext uri="{9D8B030D-6E8A-4147-A177-3AD203B41FA5}">
                      <a16:colId xmlns:a16="http://schemas.microsoft.com/office/drawing/2014/main" val="20000"/>
                    </a:ext>
                  </a:extLst>
                </a:gridCol>
                <a:gridCol w="5155393">
                  <a:extLst>
                    <a:ext uri="{9D8B030D-6E8A-4147-A177-3AD203B41FA5}">
                      <a16:colId xmlns:a16="http://schemas.microsoft.com/office/drawing/2014/main" val="20001"/>
                    </a:ext>
                  </a:extLst>
                </a:gridCol>
              </a:tblGrid>
              <a:tr h="315035">
                <a:tc>
                  <a:txBody>
                    <a:bodyPr/>
                    <a:lstStyle/>
                    <a:p>
                      <a:r>
                        <a:rPr kumimoji="1" lang="ja-JP" altLang="en-US" sz="2400" dirty="0" smtClean="0"/>
                        <a:t>種類（公務によるもの）</a:t>
                      </a:r>
                      <a:endParaRPr kumimoji="1" lang="ja-JP" altLang="en-US" sz="2400" dirty="0"/>
                    </a:p>
                  </a:txBody>
                  <a:tcPr/>
                </a:tc>
                <a:tc>
                  <a:txBody>
                    <a:bodyPr/>
                    <a:lstStyle/>
                    <a:p>
                      <a:r>
                        <a:rPr kumimoji="1" lang="ja-JP" altLang="en-US" sz="1800" dirty="0" smtClean="0"/>
                        <a:t>期間</a:t>
                      </a:r>
                      <a:endParaRPr kumimoji="1" lang="ja-JP" altLang="en-US" sz="1800" dirty="0"/>
                    </a:p>
                  </a:txBody>
                  <a:tcPr/>
                </a:tc>
                <a:extLst>
                  <a:ext uri="{0D108BD9-81ED-4DB2-BD59-A6C34878D82A}">
                    <a16:rowId xmlns:a16="http://schemas.microsoft.com/office/drawing/2014/main" val="10000"/>
                  </a:ext>
                </a:extLst>
              </a:tr>
              <a:tr h="1125125">
                <a:tc>
                  <a:txBody>
                    <a:bodyPr/>
                    <a:lstStyle/>
                    <a:p>
                      <a:r>
                        <a:rPr kumimoji="1" lang="ja-JP" altLang="en-US" sz="2400" dirty="0" smtClean="0"/>
                        <a:t>公務又は通勤</a:t>
                      </a:r>
                      <a:endParaRPr kumimoji="1" lang="en-US" altLang="ja-JP" sz="2400" dirty="0" smtClean="0"/>
                    </a:p>
                    <a:p>
                      <a:r>
                        <a:rPr kumimoji="1" lang="ja-JP" altLang="en-US" sz="2400" dirty="0" smtClean="0"/>
                        <a:t>　　　　　　による傷病</a:t>
                      </a:r>
                      <a:endParaRPr kumimoji="1" lang="en-US" altLang="ja-JP" sz="2400" dirty="0" smtClean="0"/>
                    </a:p>
                    <a:p>
                      <a:r>
                        <a:rPr kumimoji="1" lang="ja-JP" altLang="en-US" sz="2400" dirty="0" smtClean="0"/>
                        <a:t>（公務通勤災害）</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800" dirty="0" smtClean="0"/>
                        <a:t>引き続き</a:t>
                      </a:r>
                      <a:r>
                        <a:rPr kumimoji="1" lang="ja-JP" altLang="en-US" sz="2800" dirty="0" smtClean="0">
                          <a:solidFill>
                            <a:srgbClr val="FF0000"/>
                          </a:solidFill>
                        </a:rPr>
                        <a:t>１年</a:t>
                      </a:r>
                      <a:r>
                        <a:rPr kumimoji="1" lang="ja-JP" altLang="en-US" sz="2800" dirty="0" smtClean="0"/>
                        <a:t>以内</a:t>
                      </a:r>
                    </a:p>
                    <a:p>
                      <a:endParaRPr kumimoji="1" lang="ja-JP" altLang="en-US" sz="1800" dirty="0"/>
                    </a:p>
                  </a:txBody>
                  <a:tcPr/>
                </a:tc>
                <a:extLst>
                  <a:ext uri="{0D108BD9-81ED-4DB2-BD59-A6C34878D82A}">
                    <a16:rowId xmlns:a16="http://schemas.microsoft.com/office/drawing/2014/main" val="10001"/>
                  </a:ext>
                </a:extLst>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2265117115"/>
              </p:ext>
            </p:extLst>
          </p:nvPr>
        </p:nvGraphicFramePr>
        <p:xfrm>
          <a:off x="179512" y="3284984"/>
          <a:ext cx="8532440" cy="3320360"/>
        </p:xfrm>
        <a:graphic>
          <a:graphicData uri="http://schemas.openxmlformats.org/drawingml/2006/table">
            <a:tbl>
              <a:tblPr firstRow="1" bandRow="1">
                <a:tableStyleId>{5C22544A-7EE6-4342-B048-85BDC9FD1C3A}</a:tableStyleId>
              </a:tblPr>
              <a:tblGrid>
                <a:gridCol w="3312368">
                  <a:extLst>
                    <a:ext uri="{9D8B030D-6E8A-4147-A177-3AD203B41FA5}">
                      <a16:colId xmlns:a16="http://schemas.microsoft.com/office/drawing/2014/main" val="20000"/>
                    </a:ext>
                  </a:extLst>
                </a:gridCol>
                <a:gridCol w="5220072">
                  <a:extLst>
                    <a:ext uri="{9D8B030D-6E8A-4147-A177-3AD203B41FA5}">
                      <a16:colId xmlns:a16="http://schemas.microsoft.com/office/drawing/2014/main" val="20001"/>
                    </a:ext>
                  </a:extLst>
                </a:gridCol>
              </a:tblGrid>
              <a:tr h="432048">
                <a:tc>
                  <a:txBody>
                    <a:bodyPr/>
                    <a:lstStyle/>
                    <a:p>
                      <a:r>
                        <a:rPr kumimoji="1" lang="ja-JP" altLang="en-US" sz="1800" dirty="0" smtClean="0"/>
                        <a:t>種類（公務によらないもの）</a:t>
                      </a:r>
                      <a:endParaRPr kumimoji="1" lang="ja-JP" altLang="en-US" sz="1800" dirty="0"/>
                    </a:p>
                  </a:txBody>
                  <a:tcPr/>
                </a:tc>
                <a:tc>
                  <a:txBody>
                    <a:bodyPr/>
                    <a:lstStyle/>
                    <a:p>
                      <a:r>
                        <a:rPr kumimoji="1" lang="ja-JP" altLang="en-US" sz="1800" dirty="0" smtClean="0"/>
                        <a:t>期間</a:t>
                      </a:r>
                      <a:endParaRPr kumimoji="1" lang="ja-JP" altLang="en-US" sz="1800" dirty="0"/>
                    </a:p>
                  </a:txBody>
                  <a:tcPr/>
                </a:tc>
                <a:extLst>
                  <a:ext uri="{0D108BD9-81ED-4DB2-BD59-A6C34878D82A}">
                    <a16:rowId xmlns:a16="http://schemas.microsoft.com/office/drawing/2014/main" val="10000"/>
                  </a:ext>
                </a:extLst>
              </a:tr>
              <a:tr h="822960">
                <a:tc>
                  <a:txBody>
                    <a:bodyPr/>
                    <a:lstStyle/>
                    <a:p>
                      <a:r>
                        <a:rPr kumimoji="1" lang="ja-JP" altLang="en-US" sz="2400" dirty="0" smtClean="0"/>
                        <a:t>結核性疾患　</a:t>
                      </a:r>
                      <a:r>
                        <a:rPr kumimoji="1" lang="en-US" altLang="ja-JP" sz="2400" dirty="0" smtClean="0"/>
                        <a:t>※</a:t>
                      </a:r>
                      <a:r>
                        <a:rPr kumimoji="1" lang="ja-JP" altLang="en-US" sz="2400" dirty="0" smtClean="0"/>
                        <a:t>１</a:t>
                      </a:r>
                      <a:endParaRPr kumimoji="1" lang="ja-JP" alt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800" dirty="0" smtClean="0"/>
                        <a:t>引き続き</a:t>
                      </a:r>
                      <a:r>
                        <a:rPr kumimoji="1" lang="ja-JP" altLang="en-US" sz="2800" dirty="0" smtClean="0">
                          <a:solidFill>
                            <a:srgbClr val="FF0000"/>
                          </a:solidFill>
                        </a:rPr>
                        <a:t>１年</a:t>
                      </a:r>
                      <a:r>
                        <a:rPr kumimoji="1" lang="ja-JP" altLang="en-US" sz="2800" dirty="0" smtClean="0"/>
                        <a:t>以内</a:t>
                      </a:r>
                      <a:endParaRPr kumimoji="1" lang="en-US" altLang="ja-JP" sz="2800" dirty="0" smtClean="0"/>
                    </a:p>
                  </a:txBody>
                  <a:tcPr/>
                </a:tc>
                <a:extLst>
                  <a:ext uri="{0D108BD9-81ED-4DB2-BD59-A6C34878D82A}">
                    <a16:rowId xmlns:a16="http://schemas.microsoft.com/office/drawing/2014/main" val="10001"/>
                  </a:ext>
                </a:extLst>
              </a:tr>
              <a:tr h="8229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smtClean="0"/>
                        <a:t>難病（指定あり）　</a:t>
                      </a:r>
                      <a:r>
                        <a:rPr kumimoji="1" lang="en-US" altLang="ja-JP" sz="2400" dirty="0" smtClean="0"/>
                        <a:t>※</a:t>
                      </a:r>
                      <a:r>
                        <a:rPr kumimoji="1" lang="ja-JP" altLang="en-US" sz="2400" dirty="0" smtClean="0"/>
                        <a:t>２</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800" dirty="0" smtClean="0"/>
                        <a:t>引き続き</a:t>
                      </a:r>
                      <a:r>
                        <a:rPr kumimoji="1" lang="ja-JP" altLang="en-US" sz="2800" dirty="0" smtClean="0">
                          <a:solidFill>
                            <a:srgbClr val="FF0000"/>
                          </a:solidFill>
                        </a:rPr>
                        <a:t>１年</a:t>
                      </a:r>
                      <a:r>
                        <a:rPr kumimoji="1" lang="ja-JP" altLang="en-US" sz="2800" dirty="0" smtClean="0"/>
                        <a:t>以内</a:t>
                      </a:r>
                    </a:p>
                  </a:txBody>
                  <a:tcPr/>
                </a:tc>
                <a:extLst>
                  <a:ext uri="{0D108BD9-81ED-4DB2-BD59-A6C34878D82A}">
                    <a16:rowId xmlns:a16="http://schemas.microsoft.com/office/drawing/2014/main" val="10002"/>
                  </a:ext>
                </a:extLst>
              </a:tr>
              <a:tr h="12423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smtClean="0"/>
                        <a:t>上記以外の私傷病</a:t>
                      </a:r>
                      <a:endParaRPr kumimoji="1" lang="en-US" altLang="ja-JP" sz="2400" dirty="0" smtClean="0"/>
                    </a:p>
                    <a:p>
                      <a:endParaRPr kumimoji="1" lang="ja-JP" alt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800" b="0" dirty="0" smtClean="0"/>
                        <a:t>引き続き</a:t>
                      </a:r>
                      <a:r>
                        <a:rPr kumimoji="1" lang="ja-JP" altLang="en-US" sz="2800" b="0" dirty="0" smtClean="0">
                          <a:solidFill>
                            <a:srgbClr val="FF0000"/>
                          </a:solidFill>
                        </a:rPr>
                        <a:t>９０日</a:t>
                      </a:r>
                      <a:r>
                        <a:rPr kumimoji="1" lang="ja-JP" altLang="en-US" sz="2800" b="0" dirty="0" smtClean="0"/>
                        <a:t>以内</a:t>
                      </a:r>
                    </a:p>
                    <a:p>
                      <a:r>
                        <a:rPr kumimoji="1" lang="ja-JP" altLang="en-US" sz="1800" b="1" dirty="0" smtClean="0"/>
                        <a:t>（ただし、生活習慣病・精神性疾患</a:t>
                      </a:r>
                      <a:r>
                        <a:rPr kumimoji="1" lang="en-US" altLang="ja-JP" sz="1800" b="1" dirty="0" smtClean="0"/>
                        <a:t>※</a:t>
                      </a:r>
                      <a:r>
                        <a:rPr kumimoji="1" lang="ja-JP" altLang="en-US" sz="1800" b="1" dirty="0" smtClean="0"/>
                        <a:t>３　については、さらに引き続き</a:t>
                      </a:r>
                      <a:r>
                        <a:rPr kumimoji="1" lang="ja-JP" altLang="en-US" sz="1800" b="1" dirty="0" smtClean="0">
                          <a:solidFill>
                            <a:srgbClr val="FF0000"/>
                          </a:solidFill>
                        </a:rPr>
                        <a:t>６０日</a:t>
                      </a:r>
                      <a:r>
                        <a:rPr kumimoji="1" lang="ja-JP" altLang="en-US" sz="1800" b="1" dirty="0" smtClean="0"/>
                        <a:t>以内で延長することができる）</a:t>
                      </a:r>
                      <a:endParaRPr kumimoji="1" lang="ja-JP" altLang="en-US" sz="1800" b="1" dirty="0"/>
                    </a:p>
                  </a:txBody>
                  <a:tcPr/>
                </a:tc>
                <a:extLst>
                  <a:ext uri="{0D108BD9-81ED-4DB2-BD59-A6C34878D82A}">
                    <a16:rowId xmlns:a16="http://schemas.microsoft.com/office/drawing/2014/main" val="10003"/>
                  </a:ext>
                </a:extLst>
              </a:tr>
            </a:tbl>
          </a:graphicData>
        </a:graphic>
      </p:graphicFrame>
      <p:pic>
        <p:nvPicPr>
          <p:cNvPr id="5122" name="Picture 2" descr="C:\Users\user\AppData\Local\Microsoft\Windows\Temporary Internet Files\Content.IE5\E5PSEX1O\MC900432664[1].png"/>
          <p:cNvPicPr>
            <a:picLocks noChangeAspect="1" noChangeArrowheads="1"/>
          </p:cNvPicPr>
          <p:nvPr/>
        </p:nvPicPr>
        <p:blipFill>
          <a:blip r:embed="rId3" cstate="print"/>
          <a:srcRect/>
          <a:stretch>
            <a:fillRect/>
          </a:stretch>
        </p:blipFill>
        <p:spPr bwMode="auto">
          <a:xfrm>
            <a:off x="7236296" y="0"/>
            <a:ext cx="1512168" cy="1512168"/>
          </a:xfrm>
          <a:prstGeom prst="rect">
            <a:avLst/>
          </a:prstGeom>
          <a:noFill/>
        </p:spPr>
      </p:pic>
      <p:sp>
        <p:nvSpPr>
          <p:cNvPr id="7" name="テキスト ボックス 6"/>
          <p:cNvSpPr txBox="1"/>
          <p:nvPr/>
        </p:nvSpPr>
        <p:spPr>
          <a:xfrm>
            <a:off x="0" y="980728"/>
            <a:ext cx="7488832" cy="677108"/>
          </a:xfrm>
          <a:prstGeom prst="rect">
            <a:avLst/>
          </a:prstGeom>
          <a:noFill/>
        </p:spPr>
        <p:txBody>
          <a:bodyPr wrap="square" rtlCol="0">
            <a:spAutoFit/>
          </a:bodyPr>
          <a:lstStyle/>
          <a:p>
            <a:r>
              <a:rPr lang="ja-JP" altLang="en-US" sz="2000" dirty="0" smtClean="0"/>
              <a:t>公立学校職員の勤務時間・休日及び休暇に関する規則第１１条</a:t>
            </a:r>
            <a:endParaRPr lang="en-US" altLang="ja-JP" sz="2000" dirty="0" smtClean="0"/>
          </a:p>
          <a:p>
            <a:endParaRPr kumimoji="1" lang="ja-JP" altLang="en-US" dirty="0"/>
          </a:p>
        </p:txBody>
      </p:sp>
      <p:cxnSp>
        <p:nvCxnSpPr>
          <p:cNvPr id="9" name="直線コネクタ 8"/>
          <p:cNvCxnSpPr/>
          <p:nvPr/>
        </p:nvCxnSpPr>
        <p:spPr>
          <a:xfrm>
            <a:off x="251520" y="4149080"/>
            <a:ext cx="223224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251520" y="4941168"/>
            <a:ext cx="273630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4499992" y="6093296"/>
            <a:ext cx="273630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259632" y="5661248"/>
            <a:ext cx="6912768" cy="1008112"/>
          </a:xfrm>
        </p:spPr>
        <p:txBody>
          <a:bodyPr>
            <a:normAutofit/>
          </a:bodyPr>
          <a:lstStyle/>
          <a:p>
            <a:pPr>
              <a:buNone/>
            </a:pPr>
            <a:r>
              <a:rPr lang="ja-JP" altLang="en-US" dirty="0" smtClean="0"/>
              <a:t>　　</a:t>
            </a:r>
            <a:r>
              <a:rPr lang="ja-JP" altLang="en-US" sz="4000" b="1" dirty="0" smtClean="0"/>
              <a:t>結核療養休職（最長３年間）</a:t>
            </a:r>
            <a:endParaRPr lang="en-US" altLang="ja-JP" sz="4000" b="1" dirty="0" smtClean="0"/>
          </a:p>
        </p:txBody>
      </p:sp>
      <p:sp>
        <p:nvSpPr>
          <p:cNvPr id="4" name="テキスト ボックス 3"/>
          <p:cNvSpPr txBox="1"/>
          <p:nvPr/>
        </p:nvSpPr>
        <p:spPr>
          <a:xfrm>
            <a:off x="-108520" y="2099286"/>
            <a:ext cx="9144000" cy="707886"/>
          </a:xfrm>
          <a:prstGeom prst="rect">
            <a:avLst/>
          </a:prstGeom>
          <a:noFill/>
        </p:spPr>
        <p:txBody>
          <a:bodyPr wrap="square" rtlCol="0">
            <a:spAutoFit/>
          </a:bodyPr>
          <a:lstStyle/>
          <a:p>
            <a:r>
              <a:rPr lang="ja-JP" altLang="en-US" sz="2000" dirty="0" smtClean="0"/>
              <a:t>　教育公務員特例法第１４条の</a:t>
            </a:r>
            <a:r>
              <a:rPr lang="ja-JP" altLang="en-US" sz="2000" u="wavyDbl" dirty="0" smtClean="0">
                <a:solidFill>
                  <a:srgbClr val="0070C0"/>
                </a:solidFill>
              </a:rPr>
              <a:t>適用又は準用を受ける者</a:t>
            </a:r>
            <a:r>
              <a:rPr lang="ja-JP" altLang="en-US" sz="2000" dirty="0" smtClean="0"/>
              <a:t>に係る結核性疾患を</a:t>
            </a:r>
            <a:r>
              <a:rPr lang="ja-JP" altLang="en-US" sz="2000" b="1" dirty="0" smtClean="0">
                <a:solidFill>
                  <a:srgbClr val="FF0000"/>
                </a:solidFill>
              </a:rPr>
              <a:t>除く</a:t>
            </a:r>
          </a:p>
          <a:p>
            <a:endParaRPr kumimoji="1" lang="ja-JP" altLang="en-US" sz="2000" dirty="0"/>
          </a:p>
        </p:txBody>
      </p:sp>
      <p:sp>
        <p:nvSpPr>
          <p:cNvPr id="5" name="下矢印 4"/>
          <p:cNvSpPr/>
          <p:nvPr/>
        </p:nvSpPr>
        <p:spPr>
          <a:xfrm>
            <a:off x="3512478" y="2607003"/>
            <a:ext cx="144016"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06966" y="3327083"/>
            <a:ext cx="5184576" cy="1508105"/>
          </a:xfrm>
          <a:prstGeom prst="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ltLang="ja-JP" dirty="0" smtClean="0"/>
          </a:p>
          <a:p>
            <a:r>
              <a:rPr lang="ja-JP" altLang="en-US" sz="2800" dirty="0" smtClean="0">
                <a:solidFill>
                  <a:srgbClr val="0070C0"/>
                </a:solidFill>
              </a:rPr>
              <a:t>適用⇒</a:t>
            </a:r>
            <a:r>
              <a:rPr lang="ja-JP" altLang="en-US" sz="2800" b="1" dirty="0" smtClean="0">
                <a:solidFill>
                  <a:srgbClr val="0070C0"/>
                </a:solidFill>
              </a:rPr>
              <a:t>公立学校の校長及び教員</a:t>
            </a:r>
            <a:endParaRPr lang="en-US" altLang="ja-JP" sz="2800" b="1" dirty="0" smtClean="0">
              <a:solidFill>
                <a:srgbClr val="0070C0"/>
              </a:solidFill>
            </a:endParaRPr>
          </a:p>
          <a:p>
            <a:r>
              <a:rPr lang="ja-JP" altLang="en-US" sz="2800" dirty="0" smtClean="0">
                <a:solidFill>
                  <a:srgbClr val="0070C0"/>
                </a:solidFill>
              </a:rPr>
              <a:t>準用⇒</a:t>
            </a:r>
            <a:r>
              <a:rPr lang="ja-JP" altLang="en-US" sz="2800" b="1" dirty="0" smtClean="0">
                <a:solidFill>
                  <a:srgbClr val="0070C0"/>
                </a:solidFill>
              </a:rPr>
              <a:t>公立学校の事務職員</a:t>
            </a:r>
            <a:endParaRPr lang="en-US" altLang="ja-JP" sz="2800" b="1" dirty="0" smtClean="0">
              <a:solidFill>
                <a:srgbClr val="0070C0"/>
              </a:solidFill>
            </a:endParaRPr>
          </a:p>
          <a:p>
            <a:endParaRPr kumimoji="1" lang="ja-JP" altLang="en-US" dirty="0"/>
          </a:p>
        </p:txBody>
      </p:sp>
      <p:sp>
        <p:nvSpPr>
          <p:cNvPr id="7" name="右矢印 6"/>
          <p:cNvSpPr/>
          <p:nvPr/>
        </p:nvSpPr>
        <p:spPr>
          <a:xfrm>
            <a:off x="5634950" y="3746979"/>
            <a:ext cx="1080120" cy="720080"/>
          </a:xfrm>
          <a:prstGeom prst="rightArrow">
            <a:avLst/>
          </a:prstGeom>
          <a:solidFill>
            <a:schemeClr val="bg1">
              <a:alpha val="7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rgbClr val="FF0000"/>
                </a:solidFill>
              </a:rPr>
              <a:t>除く</a:t>
            </a:r>
            <a:endParaRPr kumimoji="1" lang="ja-JP" altLang="en-US" b="1" dirty="0">
              <a:solidFill>
                <a:srgbClr val="FF0000"/>
              </a:solidFill>
            </a:endParaRPr>
          </a:p>
        </p:txBody>
      </p:sp>
      <p:sp>
        <p:nvSpPr>
          <p:cNvPr id="8" name="角丸四角形 7"/>
          <p:cNvSpPr/>
          <p:nvPr/>
        </p:nvSpPr>
        <p:spPr>
          <a:xfrm>
            <a:off x="6777980" y="3721095"/>
            <a:ext cx="2160240" cy="7200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smtClean="0">
                <a:solidFill>
                  <a:schemeClr val="tx1"/>
                </a:solidFill>
              </a:rPr>
              <a:t>栄養職員</a:t>
            </a:r>
            <a:endParaRPr kumimoji="1" lang="ja-JP" altLang="en-US" sz="3600" b="1" dirty="0">
              <a:solidFill>
                <a:schemeClr val="tx1"/>
              </a:solidFill>
            </a:endParaRPr>
          </a:p>
        </p:txBody>
      </p:sp>
      <p:sp>
        <p:nvSpPr>
          <p:cNvPr id="9" name="下矢印 8"/>
          <p:cNvSpPr/>
          <p:nvPr/>
        </p:nvSpPr>
        <p:spPr>
          <a:xfrm>
            <a:off x="3565044" y="5085184"/>
            <a:ext cx="144016"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1" name="表 10"/>
          <p:cNvGraphicFramePr>
            <a:graphicFrameLocks noGrp="1"/>
          </p:cNvGraphicFramePr>
          <p:nvPr>
            <p:extLst>
              <p:ext uri="{D42A27DB-BD31-4B8C-83A1-F6EECF244321}">
                <p14:modId xmlns:p14="http://schemas.microsoft.com/office/powerpoint/2010/main" val="379759588"/>
              </p:ext>
            </p:extLst>
          </p:nvPr>
        </p:nvGraphicFramePr>
        <p:xfrm>
          <a:off x="395536" y="547574"/>
          <a:ext cx="8532440" cy="1255008"/>
        </p:xfrm>
        <a:graphic>
          <a:graphicData uri="http://schemas.openxmlformats.org/drawingml/2006/table">
            <a:tbl>
              <a:tblPr firstRow="1" bandRow="1">
                <a:tableStyleId>{5C22544A-7EE6-4342-B048-85BDC9FD1C3A}</a:tableStyleId>
              </a:tblPr>
              <a:tblGrid>
                <a:gridCol w="3312368">
                  <a:extLst>
                    <a:ext uri="{9D8B030D-6E8A-4147-A177-3AD203B41FA5}">
                      <a16:colId xmlns:a16="http://schemas.microsoft.com/office/drawing/2014/main" val="20000"/>
                    </a:ext>
                  </a:extLst>
                </a:gridCol>
                <a:gridCol w="5220072">
                  <a:extLst>
                    <a:ext uri="{9D8B030D-6E8A-4147-A177-3AD203B41FA5}">
                      <a16:colId xmlns:a16="http://schemas.microsoft.com/office/drawing/2014/main" val="20001"/>
                    </a:ext>
                  </a:extLst>
                </a:gridCol>
              </a:tblGrid>
              <a:tr h="432048">
                <a:tc>
                  <a:txBody>
                    <a:bodyPr/>
                    <a:lstStyle/>
                    <a:p>
                      <a:r>
                        <a:rPr kumimoji="1" lang="ja-JP" altLang="en-US" sz="1800" dirty="0" smtClean="0"/>
                        <a:t>種類（公務によらないもの）</a:t>
                      </a:r>
                      <a:endParaRPr kumimoji="1" lang="ja-JP" altLang="en-US" sz="1800" dirty="0"/>
                    </a:p>
                  </a:txBody>
                  <a:tcPr/>
                </a:tc>
                <a:tc>
                  <a:txBody>
                    <a:bodyPr/>
                    <a:lstStyle/>
                    <a:p>
                      <a:r>
                        <a:rPr kumimoji="1" lang="ja-JP" altLang="en-US" sz="1800" dirty="0" smtClean="0"/>
                        <a:t>期間</a:t>
                      </a:r>
                      <a:endParaRPr kumimoji="1" lang="ja-JP" altLang="en-US" sz="1800" dirty="0"/>
                    </a:p>
                  </a:txBody>
                  <a:tcPr/>
                </a:tc>
                <a:extLst>
                  <a:ext uri="{0D108BD9-81ED-4DB2-BD59-A6C34878D82A}">
                    <a16:rowId xmlns:a16="http://schemas.microsoft.com/office/drawing/2014/main" val="10000"/>
                  </a:ext>
                </a:extLst>
              </a:tr>
              <a:tr h="822960">
                <a:tc>
                  <a:txBody>
                    <a:bodyPr/>
                    <a:lstStyle/>
                    <a:p>
                      <a:r>
                        <a:rPr kumimoji="1" lang="ja-JP" altLang="en-US" sz="3200" dirty="0" smtClean="0"/>
                        <a:t>結核性疾患　</a:t>
                      </a:r>
                      <a:r>
                        <a:rPr kumimoji="1" lang="en-US" altLang="ja-JP" sz="3200" dirty="0" smtClean="0"/>
                        <a:t>※</a:t>
                      </a:r>
                      <a:r>
                        <a:rPr kumimoji="1" lang="ja-JP" altLang="en-US" sz="3200" dirty="0" smtClean="0"/>
                        <a:t>１</a:t>
                      </a:r>
                      <a:endParaRPr kumimoji="1" lang="ja-JP" alt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3200" dirty="0" smtClean="0"/>
                        <a:t>引き続き１年以内</a:t>
                      </a:r>
                      <a:endParaRPr kumimoji="1" lang="en-US" altLang="ja-JP" sz="3200" dirty="0" smtClean="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6871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 presetClass="entr" presetSubtype="5"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down)">
                                      <p:cBhvr>
                                        <p:cTn id="13" dur="500"/>
                                        <p:tgtEl>
                                          <p:spTgt spid="7"/>
                                        </p:tgtEl>
                                      </p:cBhvr>
                                    </p:animEffect>
                                  </p:childTnLst>
                                </p:cTn>
                              </p:par>
                            </p:childTnLst>
                          </p:cTn>
                        </p:par>
                        <p:par>
                          <p:cTn id="14" fill="hold">
                            <p:stCondLst>
                              <p:cond delay="500"/>
                            </p:stCondLst>
                            <p:childTnLst>
                              <p:par>
                                <p:cTn id="15" presetID="1" presetClass="entr" presetSubtype="0" fill="hold" grpId="1"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500"/>
                            </p:stCondLst>
                            <p:childTnLst>
                              <p:par>
                                <p:cTn id="18" presetID="6" presetClass="emph" presetSubtype="0" fill="hold" grpId="0" nodeType="afterEffect">
                                  <p:stCondLst>
                                    <p:cond delay="0"/>
                                  </p:stCondLst>
                                  <p:childTnLst>
                                    <p:animScale>
                                      <p:cBhvr>
                                        <p:cTn id="19" dur="1000" fill="hold"/>
                                        <p:tgtEl>
                                          <p:spTgt spid="8"/>
                                        </p:tgtEl>
                                      </p:cBhvr>
                                      <p:by x="120000" y="120000"/>
                                    </p:animScale>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P spid="8" grpId="0" animBg="1"/>
      <p:bldP spid="8" grpId="1"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4176464" cy="1143000"/>
          </a:xfrm>
        </p:spPr>
        <p:txBody>
          <a:bodyPr/>
          <a:lstStyle/>
          <a:p>
            <a:r>
              <a:rPr kumimoji="1" lang="en-US" altLang="ja-JP" dirty="0" smtClean="0"/>
              <a:t>※</a:t>
            </a:r>
            <a:r>
              <a:rPr kumimoji="1" lang="ja-JP" altLang="en-US" dirty="0" smtClean="0"/>
              <a:t>２　難病</a:t>
            </a:r>
            <a:endParaRPr kumimoji="1" lang="ja-JP" altLang="en-US" dirty="0"/>
          </a:p>
        </p:txBody>
      </p:sp>
      <p:graphicFrame>
        <p:nvGraphicFramePr>
          <p:cNvPr id="6" name="コンテンツ プレースホルダ 5"/>
          <p:cNvGraphicFramePr>
            <a:graphicFrameLocks noGrp="1"/>
          </p:cNvGraphicFramePr>
          <p:nvPr>
            <p:ph idx="1"/>
          </p:nvPr>
        </p:nvGraphicFramePr>
        <p:xfrm>
          <a:off x="755576" y="854224"/>
          <a:ext cx="3456384" cy="6003776"/>
        </p:xfrm>
        <a:graphic>
          <a:graphicData uri="http://schemas.openxmlformats.org/drawingml/2006/table">
            <a:tbl>
              <a:tblPr/>
              <a:tblGrid>
                <a:gridCol w="3456384">
                  <a:extLst>
                    <a:ext uri="{9D8B030D-6E8A-4147-A177-3AD203B41FA5}">
                      <a16:colId xmlns:a16="http://schemas.microsoft.com/office/drawing/2014/main" val="20000"/>
                    </a:ext>
                  </a:extLst>
                </a:gridCol>
              </a:tblGrid>
              <a:tr h="140647">
                <a:tc>
                  <a:txBody>
                    <a:bodyPr/>
                    <a:lstStyle/>
                    <a:p>
                      <a:pPr algn="l">
                        <a:spcAft>
                          <a:spcPts val="0"/>
                        </a:spcAft>
                      </a:pPr>
                      <a:r>
                        <a:rPr lang="ja-JP" sz="1100" kern="0" dirty="0">
                          <a:solidFill>
                            <a:srgbClr val="000000"/>
                          </a:solidFill>
                          <a:latin typeface="Century"/>
                          <a:ea typeface="ＭＳ Ｐゴシック"/>
                          <a:cs typeface="ＭＳ Ｐゴシック"/>
                        </a:rPr>
                        <a:t>難病指定</a:t>
                      </a:r>
                      <a:endParaRPr lang="ja-JP" sz="1100" kern="100" dirty="0">
                        <a:latin typeface="Century"/>
                        <a:ea typeface="ＭＳ 明朝"/>
                        <a:cs typeface="Times New Roman"/>
                      </a:endParaRPr>
                    </a:p>
                  </a:txBody>
                  <a:tcPr marL="50288" marR="50288" marT="0" marB="0" anchor="ctr">
                    <a:lnL>
                      <a:noFill/>
                    </a:lnL>
                    <a:lnR>
                      <a:noFill/>
                    </a:lnR>
                    <a:lnT>
                      <a:noFill/>
                    </a:lnT>
                    <a:lnB>
                      <a:noFill/>
                    </a:lnB>
                  </a:tcPr>
                </a:tc>
                <a:extLst>
                  <a:ext uri="{0D108BD9-81ED-4DB2-BD59-A6C34878D82A}">
                    <a16:rowId xmlns:a16="http://schemas.microsoft.com/office/drawing/2014/main" val="10000"/>
                  </a:ext>
                </a:extLst>
              </a:tr>
              <a:tr h="140647">
                <a:tc>
                  <a:txBody>
                    <a:bodyPr/>
                    <a:lstStyle/>
                    <a:p>
                      <a:pPr algn="l">
                        <a:spcAft>
                          <a:spcPts val="0"/>
                        </a:spcAft>
                      </a:pPr>
                      <a:r>
                        <a:rPr lang="ja-JP" sz="1100" kern="0">
                          <a:solidFill>
                            <a:srgbClr val="000000"/>
                          </a:solidFill>
                          <a:latin typeface="Century"/>
                          <a:ea typeface="ＭＳ 明朝"/>
                          <a:cs typeface="ＭＳ Ｐゴシック"/>
                        </a:rPr>
                        <a:t>別表第</a:t>
                      </a:r>
                      <a:r>
                        <a:rPr lang="en-US" sz="1100" kern="0">
                          <a:solidFill>
                            <a:srgbClr val="000000"/>
                          </a:solidFill>
                          <a:latin typeface="Century"/>
                          <a:ea typeface="ＭＳ 明朝"/>
                          <a:cs typeface="ＭＳ Ｐゴシック"/>
                        </a:rPr>
                        <a:t>1(</a:t>
                      </a:r>
                      <a:r>
                        <a:rPr lang="ja-JP" sz="1100" kern="0">
                          <a:solidFill>
                            <a:srgbClr val="000000"/>
                          </a:solidFill>
                          <a:latin typeface="Century"/>
                          <a:ea typeface="ＭＳ 明朝"/>
                          <a:cs typeface="ＭＳ Ｐゴシック"/>
                        </a:rPr>
                        <a:t>第</a:t>
                      </a:r>
                      <a:r>
                        <a:rPr lang="en-US" sz="1100" kern="0">
                          <a:solidFill>
                            <a:srgbClr val="000000"/>
                          </a:solidFill>
                          <a:latin typeface="Century"/>
                          <a:ea typeface="ＭＳ 明朝"/>
                          <a:cs typeface="ＭＳ Ｐゴシック"/>
                        </a:rPr>
                        <a:t>11</a:t>
                      </a:r>
                      <a:r>
                        <a:rPr lang="ja-JP" sz="1100" kern="0">
                          <a:solidFill>
                            <a:srgbClr val="000000"/>
                          </a:solidFill>
                          <a:latin typeface="Century"/>
                          <a:ea typeface="ＭＳ 明朝"/>
                          <a:cs typeface="ＭＳ Ｐゴシック"/>
                        </a:rPr>
                        <a:t>条関係</a:t>
                      </a:r>
                      <a:r>
                        <a:rPr lang="en-US" sz="1100" kern="0">
                          <a:solidFill>
                            <a:srgbClr val="000000"/>
                          </a:solidFill>
                          <a:latin typeface="Century"/>
                          <a:ea typeface="ＭＳ 明朝"/>
                          <a:cs typeface="ＭＳ Ｐゴシック"/>
                        </a:rPr>
                        <a:t>)</a:t>
                      </a:r>
                      <a:endParaRPr lang="ja-JP" sz="1100" kern="100">
                        <a:latin typeface="Century"/>
                        <a:ea typeface="ＭＳ 明朝"/>
                        <a:cs typeface="Times New Roman"/>
                      </a:endParaRPr>
                    </a:p>
                  </a:txBody>
                  <a:tcPr marL="50288" marR="50288"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ベーチェット病</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0647">
                <a:tc>
                  <a:txBody>
                    <a:bodyPr/>
                    <a:lstStyle/>
                    <a:p>
                      <a:pPr indent="139700" algn="l">
                        <a:spcAft>
                          <a:spcPts val="0"/>
                        </a:spcAft>
                      </a:pPr>
                      <a:r>
                        <a:rPr lang="ja-JP" sz="1100" kern="0" dirty="0">
                          <a:solidFill>
                            <a:srgbClr val="000000"/>
                          </a:solidFill>
                          <a:latin typeface="Century"/>
                          <a:ea typeface="ＭＳ 明朝"/>
                          <a:cs typeface="ＭＳ Ｐゴシック"/>
                        </a:rPr>
                        <a:t>多発性硬化症</a:t>
                      </a:r>
                      <a:endParaRPr lang="ja-JP" sz="1100" kern="100" dirty="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0647">
                <a:tc>
                  <a:txBody>
                    <a:bodyPr/>
                    <a:lstStyle/>
                    <a:p>
                      <a:pPr indent="139700" algn="l">
                        <a:spcAft>
                          <a:spcPts val="0"/>
                        </a:spcAft>
                      </a:pPr>
                      <a:r>
                        <a:rPr lang="ja-JP" sz="1100" kern="0" dirty="0">
                          <a:solidFill>
                            <a:srgbClr val="000000"/>
                          </a:solidFill>
                          <a:latin typeface="Century"/>
                          <a:ea typeface="ＭＳ 明朝"/>
                          <a:cs typeface="ＭＳ Ｐゴシック"/>
                        </a:rPr>
                        <a:t>重症筋無力症</a:t>
                      </a:r>
                      <a:endParaRPr lang="ja-JP" sz="1100" kern="100" dirty="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全身性エリテマトーデス</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スモン</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再生不良性貧血</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サルコイドーシス</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筋萎</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い</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縮性側索硬化症</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68507">
                <a:tc>
                  <a:txBody>
                    <a:bodyPr/>
                    <a:lstStyle/>
                    <a:p>
                      <a:pPr indent="139700" algn="l">
                        <a:spcAft>
                          <a:spcPts val="0"/>
                        </a:spcAft>
                      </a:pPr>
                      <a:r>
                        <a:rPr lang="ja-JP" sz="1100" kern="0" dirty="0">
                          <a:solidFill>
                            <a:srgbClr val="000000"/>
                          </a:solidFill>
                          <a:latin typeface="Century"/>
                          <a:ea typeface="ＭＳ 明朝"/>
                          <a:cs typeface="ＭＳ Ｐゴシック"/>
                        </a:rPr>
                        <a:t>強皮症、皮膚筋炎及び多発性筋炎</a:t>
                      </a:r>
                      <a:endParaRPr lang="ja-JP" sz="1100" kern="100" dirty="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8507">
                <a:tc>
                  <a:txBody>
                    <a:bodyPr/>
                    <a:lstStyle/>
                    <a:p>
                      <a:pPr indent="139700" algn="l">
                        <a:spcAft>
                          <a:spcPts val="0"/>
                        </a:spcAft>
                      </a:pPr>
                      <a:r>
                        <a:rPr lang="ja-JP" sz="1100" kern="0" dirty="0">
                          <a:solidFill>
                            <a:srgbClr val="000000"/>
                          </a:solidFill>
                          <a:latin typeface="Century"/>
                          <a:ea typeface="ＭＳ 明朝"/>
                          <a:cs typeface="ＭＳ Ｐゴシック"/>
                        </a:rPr>
                        <a:t>特発性血小板減少性紫斑</a:t>
                      </a:r>
                      <a:r>
                        <a:rPr lang="en-US" sz="1100" kern="0" dirty="0">
                          <a:solidFill>
                            <a:srgbClr val="000000"/>
                          </a:solidFill>
                          <a:latin typeface="Century"/>
                          <a:ea typeface="ＭＳ 明朝"/>
                          <a:cs typeface="ＭＳ Ｐゴシック"/>
                        </a:rPr>
                        <a:t>(</a:t>
                      </a:r>
                      <a:r>
                        <a:rPr lang="ja-JP" sz="1100" kern="0" dirty="0" err="1">
                          <a:solidFill>
                            <a:srgbClr val="000000"/>
                          </a:solidFill>
                          <a:latin typeface="Century"/>
                          <a:ea typeface="ＭＳ 明朝"/>
                          <a:cs typeface="ＭＳ Ｐゴシック"/>
                        </a:rPr>
                        <a:t>はん</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病</a:t>
                      </a:r>
                      <a:endParaRPr lang="ja-JP" sz="1100" kern="100" dirty="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結節性動脈周囲炎</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潰瘍</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かいよう</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性大腸炎</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大動脈炎症候群</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ビュルガー病</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天疱瘡</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ほうそう</a:t>
                      </a:r>
                      <a:r>
                        <a:rPr lang="en-US" sz="1100" kern="0">
                          <a:solidFill>
                            <a:srgbClr val="000000"/>
                          </a:solidFill>
                          <a:latin typeface="Century"/>
                          <a:ea typeface="ＭＳ 明朝"/>
                          <a:cs typeface="ＭＳ Ｐゴシック"/>
                        </a:rPr>
                        <a:t>)</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脊</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せき</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髄小脳変性症</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クローン病</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難治性肝炎のうち劇症肝炎</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悪性関節リウマチ</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537014">
                <a:tc>
                  <a:txBody>
                    <a:bodyPr/>
                    <a:lstStyle/>
                    <a:p>
                      <a:pPr indent="139700" algn="l">
                        <a:spcAft>
                          <a:spcPts val="0"/>
                        </a:spcAft>
                      </a:pPr>
                      <a:r>
                        <a:rPr lang="ja-JP" sz="1100" kern="0" dirty="0">
                          <a:solidFill>
                            <a:srgbClr val="000000"/>
                          </a:solidFill>
                          <a:latin typeface="Century"/>
                          <a:ea typeface="ＭＳ 明朝"/>
                          <a:cs typeface="ＭＳ Ｐゴシック"/>
                        </a:rPr>
                        <a:t>パーキンソン病関連疾患</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進行性核上性麻痺</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ひ</a:t>
                      </a:r>
                      <a:r>
                        <a:rPr lang="en-US" sz="1100" kern="0" dirty="0">
                          <a:solidFill>
                            <a:srgbClr val="000000"/>
                          </a:solidFill>
                          <a:latin typeface="Century"/>
                          <a:ea typeface="ＭＳ 明朝"/>
                          <a:cs typeface="ＭＳ Ｐゴシック"/>
                        </a:rPr>
                        <a:t>)</a:t>
                      </a:r>
                      <a:r>
                        <a:rPr lang="ja-JP" sz="1100" kern="0" dirty="0" err="1">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大脳皮質基底核変性症及びパーキンソン病</a:t>
                      </a:r>
                      <a:r>
                        <a:rPr lang="en-US" sz="1100" kern="0" dirty="0">
                          <a:solidFill>
                            <a:srgbClr val="000000"/>
                          </a:solidFill>
                          <a:latin typeface="Century"/>
                          <a:ea typeface="ＭＳ 明朝"/>
                          <a:cs typeface="ＭＳ Ｐゴシック"/>
                        </a:rPr>
                        <a:t>)</a:t>
                      </a:r>
                      <a:endParaRPr lang="ja-JP" sz="1100" kern="100" dirty="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アミロイドーシス</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後縦靭</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じん</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帯骨化症</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ハンチントン病</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68507">
                <a:tc>
                  <a:txBody>
                    <a:bodyPr/>
                    <a:lstStyle/>
                    <a:p>
                      <a:pPr indent="139700" algn="l">
                        <a:spcAft>
                          <a:spcPts val="0"/>
                        </a:spcAft>
                      </a:pPr>
                      <a:r>
                        <a:rPr lang="ja-JP" sz="1100" kern="0" dirty="0">
                          <a:solidFill>
                            <a:srgbClr val="000000"/>
                          </a:solidFill>
                          <a:latin typeface="Century"/>
                          <a:ea typeface="ＭＳ 明朝"/>
                          <a:cs typeface="ＭＳ Ｐゴシック"/>
                        </a:rPr>
                        <a:t>モヤモヤ病</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ウィリス動脈輪閉塞</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そく</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症</a:t>
                      </a:r>
                      <a:r>
                        <a:rPr lang="en-US" sz="1100" kern="0" dirty="0">
                          <a:solidFill>
                            <a:srgbClr val="000000"/>
                          </a:solidFill>
                          <a:latin typeface="Century"/>
                          <a:ea typeface="ＭＳ 明朝"/>
                          <a:cs typeface="ＭＳ Ｐゴシック"/>
                        </a:rPr>
                        <a:t>)</a:t>
                      </a:r>
                      <a:endParaRPr lang="ja-JP" sz="1100" kern="100" dirty="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40647">
                <a:tc>
                  <a:txBody>
                    <a:bodyPr/>
                    <a:lstStyle/>
                    <a:p>
                      <a:pPr indent="139700" algn="l">
                        <a:spcAft>
                          <a:spcPts val="0"/>
                        </a:spcAft>
                      </a:pPr>
                      <a:r>
                        <a:rPr lang="ja-JP" sz="1100" kern="0">
                          <a:solidFill>
                            <a:srgbClr val="000000"/>
                          </a:solidFill>
                          <a:latin typeface="Century"/>
                          <a:ea typeface="ＭＳ 明朝"/>
                          <a:cs typeface="ＭＳ Ｐゴシック"/>
                        </a:rPr>
                        <a:t>ウェゲナー肉芽腫</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しゅ</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症</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68507">
                <a:tc>
                  <a:txBody>
                    <a:bodyPr/>
                    <a:lstStyle/>
                    <a:p>
                      <a:pPr indent="139700" algn="l">
                        <a:spcAft>
                          <a:spcPts val="0"/>
                        </a:spcAft>
                      </a:pPr>
                      <a:r>
                        <a:rPr lang="ja-JP" sz="1100" kern="0">
                          <a:solidFill>
                            <a:srgbClr val="000000"/>
                          </a:solidFill>
                          <a:latin typeface="Century"/>
                          <a:ea typeface="ＭＳ 明朝"/>
                          <a:cs typeface="ＭＳ Ｐゴシック"/>
                        </a:rPr>
                        <a:t>特発性拡張型</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うっ血</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心筋症</a:t>
                      </a:r>
                      <a:endParaRPr lang="ja-JP" sz="1100" kern="10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537014">
                <a:tc>
                  <a:txBody>
                    <a:bodyPr/>
                    <a:lstStyle/>
                    <a:p>
                      <a:pPr indent="139700" algn="l">
                        <a:spcAft>
                          <a:spcPts val="0"/>
                        </a:spcAft>
                      </a:pPr>
                      <a:r>
                        <a:rPr lang="ja-JP" sz="1100" kern="0" dirty="0">
                          <a:solidFill>
                            <a:srgbClr val="000000"/>
                          </a:solidFill>
                          <a:latin typeface="Century"/>
                          <a:ea typeface="ＭＳ 明朝"/>
                          <a:cs typeface="ＭＳ Ｐゴシック"/>
                        </a:rPr>
                        <a:t>多系統萎</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い</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縮症</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綿条体黒質変性症、オリーブ橋小脳萎</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い</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縮症及びシャイ・ドレーガー症候群</a:t>
                      </a:r>
                      <a:r>
                        <a:rPr lang="en-US" sz="1100" kern="0" dirty="0">
                          <a:solidFill>
                            <a:srgbClr val="000000"/>
                          </a:solidFill>
                          <a:latin typeface="Century"/>
                          <a:ea typeface="ＭＳ 明朝"/>
                          <a:cs typeface="ＭＳ Ｐゴシック"/>
                        </a:rPr>
                        <a:t>)</a:t>
                      </a:r>
                      <a:endParaRPr lang="ja-JP" sz="1100" kern="100" dirty="0">
                        <a:latin typeface="Century"/>
                        <a:ea typeface="ＭＳ 明朝"/>
                        <a:cs typeface="Times New Roman"/>
                      </a:endParaRPr>
                    </a:p>
                  </a:txBody>
                  <a:tcPr marL="50288" marR="50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bl>
          </a:graphicData>
        </a:graphic>
      </p:graphicFrame>
      <p:sp>
        <p:nvSpPr>
          <p:cNvPr id="1025" name="Rectangle 1"/>
          <p:cNvSpPr>
            <a:spLocks noChangeArrowheads="1"/>
          </p:cNvSpPr>
          <p:nvPr/>
        </p:nvSpPr>
        <p:spPr bwMode="auto">
          <a:xfrm>
            <a:off x="1" y="439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aphicFrame>
        <p:nvGraphicFramePr>
          <p:cNvPr id="8" name="表 7"/>
          <p:cNvGraphicFramePr>
            <a:graphicFrameLocks noGrp="1"/>
          </p:cNvGraphicFramePr>
          <p:nvPr/>
        </p:nvGraphicFramePr>
        <p:xfrm>
          <a:off x="4283968" y="798584"/>
          <a:ext cx="4464496" cy="6059416"/>
        </p:xfrm>
        <a:graphic>
          <a:graphicData uri="http://schemas.openxmlformats.org/drawingml/2006/table">
            <a:tbl>
              <a:tblPr/>
              <a:tblGrid>
                <a:gridCol w="4464496">
                  <a:extLst>
                    <a:ext uri="{9D8B030D-6E8A-4147-A177-3AD203B41FA5}">
                      <a16:colId xmlns:a16="http://schemas.microsoft.com/office/drawing/2014/main" val="20000"/>
                    </a:ext>
                  </a:extLst>
                </a:gridCol>
              </a:tblGrid>
              <a:tr h="233138">
                <a:tc>
                  <a:txBody>
                    <a:bodyPr/>
                    <a:lstStyle/>
                    <a:p>
                      <a:pPr indent="139700" algn="l">
                        <a:spcAft>
                          <a:spcPts val="0"/>
                        </a:spcAft>
                      </a:pPr>
                      <a:r>
                        <a:rPr lang="ja-JP" sz="1100" kern="0" dirty="0">
                          <a:solidFill>
                            <a:srgbClr val="000000"/>
                          </a:solidFill>
                          <a:latin typeface="Century"/>
                          <a:ea typeface="ＭＳ 明朝"/>
                          <a:cs typeface="ＭＳ Ｐゴシック"/>
                        </a:rPr>
                        <a:t>表皮水疱</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ほう</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症</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接合部型及び栄養障害型</a:t>
                      </a:r>
                      <a:r>
                        <a:rPr lang="en-US" sz="1100" kern="0" dirty="0">
                          <a:solidFill>
                            <a:srgbClr val="000000"/>
                          </a:solidFill>
                          <a:latin typeface="Century"/>
                          <a:ea typeface="ＭＳ 明朝"/>
                          <a:cs typeface="ＭＳ Ｐゴシック"/>
                        </a:rPr>
                        <a:t>)</a:t>
                      </a:r>
                      <a:endParaRPr lang="ja-JP" sz="1100" kern="100" dirty="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2120">
                <a:tc>
                  <a:txBody>
                    <a:bodyPr/>
                    <a:lstStyle/>
                    <a:p>
                      <a:pPr indent="139700" algn="l">
                        <a:spcAft>
                          <a:spcPts val="0"/>
                        </a:spcAft>
                      </a:pPr>
                      <a:r>
                        <a:rPr lang="ja-JP" sz="1100" kern="0" dirty="0">
                          <a:solidFill>
                            <a:srgbClr val="000000"/>
                          </a:solidFill>
                          <a:latin typeface="Century"/>
                          <a:ea typeface="ＭＳ 明朝"/>
                          <a:cs typeface="ＭＳ Ｐゴシック"/>
                        </a:rPr>
                        <a:t>膿疱</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のうほう</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性乾癬</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せん</a:t>
                      </a:r>
                      <a:r>
                        <a:rPr lang="en-US" sz="1100" kern="0" dirty="0">
                          <a:solidFill>
                            <a:srgbClr val="000000"/>
                          </a:solidFill>
                          <a:latin typeface="Century"/>
                          <a:ea typeface="ＭＳ 明朝"/>
                          <a:cs typeface="ＭＳ Ｐゴシック"/>
                        </a:rPr>
                        <a:t>)</a:t>
                      </a:r>
                      <a:endParaRPr lang="ja-JP" sz="1100" kern="100" dirty="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3138">
                <a:tc>
                  <a:txBody>
                    <a:bodyPr/>
                    <a:lstStyle/>
                    <a:p>
                      <a:pPr indent="139700" algn="l">
                        <a:spcAft>
                          <a:spcPts val="0"/>
                        </a:spcAft>
                      </a:pPr>
                      <a:r>
                        <a:rPr lang="ja-JP" sz="1100" kern="0" dirty="0">
                          <a:solidFill>
                            <a:srgbClr val="000000"/>
                          </a:solidFill>
                          <a:latin typeface="Century"/>
                          <a:ea typeface="ＭＳ 明朝"/>
                          <a:cs typeface="ＭＳ Ｐゴシック"/>
                        </a:rPr>
                        <a:t>広範脊</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せき</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柱管狭窄</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さく</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症</a:t>
                      </a:r>
                      <a:endParaRPr lang="ja-JP" sz="1100" kern="100" dirty="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2120">
                <a:tc>
                  <a:txBody>
                    <a:bodyPr/>
                    <a:lstStyle/>
                    <a:p>
                      <a:pPr indent="139700" algn="l">
                        <a:spcAft>
                          <a:spcPts val="0"/>
                        </a:spcAft>
                      </a:pPr>
                      <a:r>
                        <a:rPr lang="ja-JP" sz="1100" kern="0">
                          <a:solidFill>
                            <a:srgbClr val="000000"/>
                          </a:solidFill>
                          <a:latin typeface="Century"/>
                          <a:ea typeface="ＭＳ 明朝"/>
                          <a:cs typeface="ＭＳ Ｐゴシック"/>
                        </a:rPr>
                        <a:t>原発性胆汁性肝硬変</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2120">
                <a:tc>
                  <a:txBody>
                    <a:bodyPr/>
                    <a:lstStyle/>
                    <a:p>
                      <a:pPr indent="139700" algn="l">
                        <a:spcAft>
                          <a:spcPts val="0"/>
                        </a:spcAft>
                      </a:pPr>
                      <a:r>
                        <a:rPr lang="ja-JP" sz="1100" kern="0">
                          <a:solidFill>
                            <a:srgbClr val="000000"/>
                          </a:solidFill>
                          <a:latin typeface="Century"/>
                          <a:ea typeface="ＭＳ 明朝"/>
                          <a:cs typeface="ＭＳ Ｐゴシック"/>
                        </a:rPr>
                        <a:t>重症急性膵</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すい</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炎</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3138">
                <a:tc>
                  <a:txBody>
                    <a:bodyPr/>
                    <a:lstStyle/>
                    <a:p>
                      <a:pPr indent="139700" algn="l">
                        <a:spcAft>
                          <a:spcPts val="0"/>
                        </a:spcAft>
                      </a:pPr>
                      <a:r>
                        <a:rPr lang="ja-JP" sz="1100" kern="0">
                          <a:solidFill>
                            <a:srgbClr val="000000"/>
                          </a:solidFill>
                          <a:latin typeface="Century"/>
                          <a:ea typeface="ＭＳ 明朝"/>
                          <a:cs typeface="ＭＳ Ｐゴシック"/>
                        </a:rPr>
                        <a:t>特発性大腿</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たい</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骨頭壊</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え</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死症</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22120">
                <a:tc>
                  <a:txBody>
                    <a:bodyPr/>
                    <a:lstStyle/>
                    <a:p>
                      <a:pPr indent="139700" algn="l">
                        <a:spcAft>
                          <a:spcPts val="0"/>
                        </a:spcAft>
                      </a:pPr>
                      <a:r>
                        <a:rPr lang="ja-JP" sz="1100" kern="0">
                          <a:solidFill>
                            <a:srgbClr val="000000"/>
                          </a:solidFill>
                          <a:latin typeface="Century"/>
                          <a:ea typeface="ＭＳ 明朝"/>
                          <a:cs typeface="ＭＳ Ｐゴシック"/>
                        </a:rPr>
                        <a:t>混合性結合組織病</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22120">
                <a:tc>
                  <a:txBody>
                    <a:bodyPr/>
                    <a:lstStyle/>
                    <a:p>
                      <a:pPr indent="139700" algn="l">
                        <a:spcAft>
                          <a:spcPts val="0"/>
                        </a:spcAft>
                      </a:pPr>
                      <a:r>
                        <a:rPr lang="ja-JP" sz="1100" kern="0">
                          <a:solidFill>
                            <a:srgbClr val="000000"/>
                          </a:solidFill>
                          <a:latin typeface="Century"/>
                          <a:ea typeface="ＭＳ 明朝"/>
                          <a:cs typeface="ＭＳ Ｐゴシック"/>
                        </a:rPr>
                        <a:t>原発性免疫不全症候群</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22120">
                <a:tc>
                  <a:txBody>
                    <a:bodyPr/>
                    <a:lstStyle/>
                    <a:p>
                      <a:pPr indent="139700" algn="l">
                        <a:spcAft>
                          <a:spcPts val="0"/>
                        </a:spcAft>
                      </a:pPr>
                      <a:r>
                        <a:rPr lang="ja-JP" sz="1100" kern="0">
                          <a:solidFill>
                            <a:srgbClr val="000000"/>
                          </a:solidFill>
                          <a:latin typeface="Century"/>
                          <a:ea typeface="ＭＳ 明朝"/>
                          <a:cs typeface="ＭＳ Ｐゴシック"/>
                        </a:rPr>
                        <a:t>特発性間質性肺炎</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22120">
                <a:tc>
                  <a:txBody>
                    <a:bodyPr/>
                    <a:lstStyle/>
                    <a:p>
                      <a:pPr indent="139700" algn="l">
                        <a:spcAft>
                          <a:spcPts val="0"/>
                        </a:spcAft>
                      </a:pPr>
                      <a:r>
                        <a:rPr lang="ja-JP" sz="1100" kern="0">
                          <a:solidFill>
                            <a:srgbClr val="000000"/>
                          </a:solidFill>
                          <a:latin typeface="Century"/>
                          <a:ea typeface="ＭＳ 明朝"/>
                          <a:cs typeface="ＭＳ Ｐゴシック"/>
                        </a:rPr>
                        <a:t>網膜色素変性症</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22120">
                <a:tc>
                  <a:txBody>
                    <a:bodyPr/>
                    <a:lstStyle/>
                    <a:p>
                      <a:pPr indent="139700" algn="l">
                        <a:spcAft>
                          <a:spcPts val="0"/>
                        </a:spcAft>
                      </a:pPr>
                      <a:r>
                        <a:rPr lang="ja-JP" sz="1100" kern="0">
                          <a:solidFill>
                            <a:srgbClr val="000000"/>
                          </a:solidFill>
                          <a:latin typeface="Century"/>
                          <a:ea typeface="ＭＳ 明朝"/>
                          <a:cs typeface="ＭＳ Ｐゴシック"/>
                        </a:rPr>
                        <a:t>プリオン病</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22120">
                <a:tc>
                  <a:txBody>
                    <a:bodyPr/>
                    <a:lstStyle/>
                    <a:p>
                      <a:pPr indent="139700" algn="l">
                        <a:spcAft>
                          <a:spcPts val="0"/>
                        </a:spcAft>
                      </a:pPr>
                      <a:r>
                        <a:rPr lang="ja-JP" sz="1100" kern="0">
                          <a:solidFill>
                            <a:srgbClr val="000000"/>
                          </a:solidFill>
                          <a:latin typeface="Century"/>
                          <a:ea typeface="ＭＳ 明朝"/>
                          <a:cs typeface="ＭＳ Ｐゴシック"/>
                        </a:rPr>
                        <a:t>肺動脈性肺高血圧症</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22120">
                <a:tc>
                  <a:txBody>
                    <a:bodyPr/>
                    <a:lstStyle/>
                    <a:p>
                      <a:pPr indent="139700" algn="l">
                        <a:spcAft>
                          <a:spcPts val="0"/>
                        </a:spcAft>
                      </a:pPr>
                      <a:r>
                        <a:rPr lang="ja-JP" sz="1100" kern="0">
                          <a:solidFill>
                            <a:srgbClr val="000000"/>
                          </a:solidFill>
                          <a:latin typeface="Century"/>
                          <a:ea typeface="ＭＳ 明朝"/>
                          <a:cs typeface="ＭＳ Ｐゴシック"/>
                        </a:rPr>
                        <a:t>神経線維腫</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しゅ</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症</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22120">
                <a:tc>
                  <a:txBody>
                    <a:bodyPr/>
                    <a:lstStyle/>
                    <a:p>
                      <a:pPr indent="139700" algn="l">
                        <a:spcAft>
                          <a:spcPts val="0"/>
                        </a:spcAft>
                      </a:pPr>
                      <a:r>
                        <a:rPr lang="ja-JP" sz="1100" kern="0">
                          <a:solidFill>
                            <a:srgbClr val="000000"/>
                          </a:solidFill>
                          <a:latin typeface="Century"/>
                          <a:ea typeface="ＭＳ 明朝"/>
                          <a:cs typeface="ＭＳ Ｐゴシック"/>
                        </a:rPr>
                        <a:t>亜急性硬化性全脳炎</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44240">
                <a:tc>
                  <a:txBody>
                    <a:bodyPr/>
                    <a:lstStyle/>
                    <a:p>
                      <a:pPr indent="139700" algn="l">
                        <a:spcAft>
                          <a:spcPts val="0"/>
                        </a:spcAft>
                      </a:pPr>
                      <a:r>
                        <a:rPr lang="ja-JP" sz="1100" kern="0" dirty="0">
                          <a:solidFill>
                            <a:srgbClr val="000000"/>
                          </a:solidFill>
                          <a:latin typeface="Century"/>
                          <a:ea typeface="ＭＳ 明朝"/>
                          <a:cs typeface="ＭＳ Ｐゴシック"/>
                        </a:rPr>
                        <a:t>バッド・キアリ</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Ｂｕｄｄ－Ｃｈｉａｒｉ</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症候群</a:t>
                      </a:r>
                      <a:endParaRPr lang="ja-JP" sz="1100" kern="100" dirty="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33138">
                <a:tc>
                  <a:txBody>
                    <a:bodyPr/>
                    <a:lstStyle/>
                    <a:p>
                      <a:pPr indent="139700" algn="l">
                        <a:spcAft>
                          <a:spcPts val="0"/>
                        </a:spcAft>
                      </a:pPr>
                      <a:r>
                        <a:rPr lang="ja-JP" sz="1100" kern="0">
                          <a:solidFill>
                            <a:srgbClr val="000000"/>
                          </a:solidFill>
                          <a:latin typeface="Century"/>
                          <a:ea typeface="ＭＳ 明朝"/>
                          <a:cs typeface="ＭＳ Ｐゴシック"/>
                        </a:rPr>
                        <a:t>慢性血栓塞</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そく</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栓性肺高血圧症</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22120">
                <a:tc>
                  <a:txBody>
                    <a:bodyPr/>
                    <a:lstStyle/>
                    <a:p>
                      <a:pPr indent="139700" algn="l">
                        <a:spcAft>
                          <a:spcPts val="0"/>
                        </a:spcAft>
                      </a:pPr>
                      <a:r>
                        <a:rPr lang="ja-JP" sz="1100" kern="0">
                          <a:solidFill>
                            <a:srgbClr val="000000"/>
                          </a:solidFill>
                          <a:latin typeface="Century"/>
                          <a:ea typeface="ＭＳ 明朝"/>
                          <a:cs typeface="ＭＳ Ｐゴシック"/>
                        </a:rPr>
                        <a:t>ライソゾーム病</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33138">
                <a:tc>
                  <a:txBody>
                    <a:bodyPr/>
                    <a:lstStyle/>
                    <a:p>
                      <a:pPr indent="139700" algn="l">
                        <a:spcAft>
                          <a:spcPts val="0"/>
                        </a:spcAft>
                      </a:pPr>
                      <a:r>
                        <a:rPr lang="ja-JP" sz="1100" kern="0">
                          <a:solidFill>
                            <a:srgbClr val="000000"/>
                          </a:solidFill>
                          <a:latin typeface="Century"/>
                          <a:ea typeface="ＭＳ 明朝"/>
                          <a:cs typeface="ＭＳ Ｐゴシック"/>
                        </a:rPr>
                        <a:t>副腎</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じん</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白質ジストロフィー</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33138">
                <a:tc>
                  <a:txBody>
                    <a:bodyPr/>
                    <a:lstStyle/>
                    <a:p>
                      <a:pPr indent="139700" algn="l">
                        <a:spcAft>
                          <a:spcPts val="0"/>
                        </a:spcAft>
                      </a:pPr>
                      <a:r>
                        <a:rPr lang="ja-JP" sz="1100" kern="0">
                          <a:solidFill>
                            <a:srgbClr val="000000"/>
                          </a:solidFill>
                          <a:latin typeface="Century"/>
                          <a:ea typeface="ＭＳ 明朝"/>
                          <a:cs typeface="ＭＳ Ｐゴシック"/>
                        </a:rPr>
                        <a:t>家族性高コレステロール血症</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ホモ接合体</a:t>
                      </a:r>
                      <a:r>
                        <a:rPr lang="en-US" sz="1100" kern="0">
                          <a:solidFill>
                            <a:srgbClr val="000000"/>
                          </a:solidFill>
                          <a:latin typeface="Century"/>
                          <a:ea typeface="ＭＳ 明朝"/>
                          <a:cs typeface="ＭＳ Ｐゴシック"/>
                        </a:rPr>
                        <a:t>)</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22120">
                <a:tc>
                  <a:txBody>
                    <a:bodyPr/>
                    <a:lstStyle/>
                    <a:p>
                      <a:pPr indent="139700" algn="l">
                        <a:spcAft>
                          <a:spcPts val="0"/>
                        </a:spcAft>
                      </a:pPr>
                      <a:r>
                        <a:rPr lang="ja-JP" sz="1100" kern="0">
                          <a:solidFill>
                            <a:srgbClr val="000000"/>
                          </a:solidFill>
                          <a:latin typeface="Century"/>
                          <a:ea typeface="ＭＳ 明朝"/>
                          <a:cs typeface="ＭＳ Ｐゴシック"/>
                        </a:rPr>
                        <a:t>脊</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せき</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髄性筋萎</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い</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縮症</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22120">
                <a:tc>
                  <a:txBody>
                    <a:bodyPr/>
                    <a:lstStyle/>
                    <a:p>
                      <a:pPr indent="139700" algn="l">
                        <a:spcAft>
                          <a:spcPts val="0"/>
                        </a:spcAft>
                      </a:pPr>
                      <a:r>
                        <a:rPr lang="ja-JP" sz="1100" kern="0">
                          <a:solidFill>
                            <a:srgbClr val="000000"/>
                          </a:solidFill>
                          <a:latin typeface="Century"/>
                          <a:ea typeface="ＭＳ 明朝"/>
                          <a:cs typeface="ＭＳ Ｐゴシック"/>
                        </a:rPr>
                        <a:t>球脊</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せき</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髄性筋萎</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い</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縮症</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33138">
                <a:tc>
                  <a:txBody>
                    <a:bodyPr/>
                    <a:lstStyle/>
                    <a:p>
                      <a:pPr indent="139700" algn="l">
                        <a:spcAft>
                          <a:spcPts val="0"/>
                        </a:spcAft>
                      </a:pPr>
                      <a:r>
                        <a:rPr lang="ja-JP" sz="1100" kern="0">
                          <a:solidFill>
                            <a:srgbClr val="000000"/>
                          </a:solidFill>
                          <a:latin typeface="Century"/>
                          <a:ea typeface="ＭＳ 明朝"/>
                          <a:cs typeface="ＭＳ Ｐゴシック"/>
                        </a:rPr>
                        <a:t>慢性炎症性脱髄性多発神経炎</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22120">
                <a:tc>
                  <a:txBody>
                    <a:bodyPr/>
                    <a:lstStyle/>
                    <a:p>
                      <a:pPr indent="139700" algn="l">
                        <a:spcAft>
                          <a:spcPts val="0"/>
                        </a:spcAft>
                      </a:pPr>
                      <a:r>
                        <a:rPr lang="ja-JP" sz="1100" kern="0">
                          <a:solidFill>
                            <a:srgbClr val="000000"/>
                          </a:solidFill>
                          <a:latin typeface="Century"/>
                          <a:ea typeface="ＭＳ 明朝"/>
                          <a:cs typeface="ＭＳ Ｐゴシック"/>
                        </a:rPr>
                        <a:t>肥大型心筋症</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22120">
                <a:tc>
                  <a:txBody>
                    <a:bodyPr/>
                    <a:lstStyle/>
                    <a:p>
                      <a:pPr indent="139700" algn="l">
                        <a:spcAft>
                          <a:spcPts val="0"/>
                        </a:spcAft>
                      </a:pPr>
                      <a:r>
                        <a:rPr lang="ja-JP" sz="1100" kern="0">
                          <a:solidFill>
                            <a:srgbClr val="000000"/>
                          </a:solidFill>
                          <a:latin typeface="Century"/>
                          <a:ea typeface="ＭＳ 明朝"/>
                          <a:cs typeface="ＭＳ Ｐゴシック"/>
                        </a:rPr>
                        <a:t>拘束型心筋症</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22120">
                <a:tc>
                  <a:txBody>
                    <a:bodyPr/>
                    <a:lstStyle/>
                    <a:p>
                      <a:pPr indent="139700" algn="l">
                        <a:spcAft>
                          <a:spcPts val="0"/>
                        </a:spcAft>
                      </a:pPr>
                      <a:r>
                        <a:rPr lang="ja-JP" sz="1100" kern="0">
                          <a:solidFill>
                            <a:srgbClr val="000000"/>
                          </a:solidFill>
                          <a:latin typeface="Century"/>
                          <a:ea typeface="ＭＳ 明朝"/>
                          <a:cs typeface="ＭＳ Ｐゴシック"/>
                        </a:rPr>
                        <a:t>ミトコンドリア病</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33138">
                <a:tc>
                  <a:txBody>
                    <a:bodyPr/>
                    <a:lstStyle/>
                    <a:p>
                      <a:pPr indent="139700" algn="l">
                        <a:spcAft>
                          <a:spcPts val="0"/>
                        </a:spcAft>
                      </a:pPr>
                      <a:r>
                        <a:rPr lang="ja-JP" sz="1100" kern="0">
                          <a:solidFill>
                            <a:srgbClr val="000000"/>
                          </a:solidFill>
                          <a:latin typeface="Century"/>
                          <a:ea typeface="ＭＳ 明朝"/>
                          <a:cs typeface="ＭＳ Ｐゴシック"/>
                        </a:rPr>
                        <a:t>リンパ脈管筋腫</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しゅ</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症</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ＬＡＭ</a:t>
                      </a:r>
                      <a:r>
                        <a:rPr lang="en-US" sz="1100" kern="0">
                          <a:solidFill>
                            <a:srgbClr val="000000"/>
                          </a:solidFill>
                          <a:latin typeface="Century"/>
                          <a:ea typeface="ＭＳ 明朝"/>
                          <a:cs typeface="ＭＳ Ｐゴシック"/>
                        </a:rPr>
                        <a:t>)</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33138">
                <a:tc>
                  <a:txBody>
                    <a:bodyPr/>
                    <a:lstStyle/>
                    <a:p>
                      <a:pPr indent="139700" algn="l">
                        <a:spcAft>
                          <a:spcPts val="0"/>
                        </a:spcAft>
                      </a:pPr>
                      <a:r>
                        <a:rPr lang="ja-JP" sz="1100" kern="0">
                          <a:solidFill>
                            <a:srgbClr val="000000"/>
                          </a:solidFill>
                          <a:latin typeface="Century"/>
                          <a:ea typeface="ＭＳ 明朝"/>
                          <a:cs typeface="ＭＳ Ｐゴシック"/>
                        </a:rPr>
                        <a:t>重症多形滲</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しん</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出性紅斑</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はん</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急性期</a:t>
                      </a:r>
                      <a:r>
                        <a:rPr lang="en-US" sz="1100" kern="0">
                          <a:solidFill>
                            <a:srgbClr val="000000"/>
                          </a:solidFill>
                          <a:latin typeface="Century"/>
                          <a:ea typeface="ＭＳ 明朝"/>
                          <a:cs typeface="ＭＳ Ｐゴシック"/>
                        </a:rPr>
                        <a:t>)</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22120">
                <a:tc>
                  <a:txBody>
                    <a:bodyPr/>
                    <a:lstStyle/>
                    <a:p>
                      <a:pPr indent="139700" algn="l">
                        <a:spcAft>
                          <a:spcPts val="0"/>
                        </a:spcAft>
                      </a:pPr>
                      <a:r>
                        <a:rPr lang="ja-JP" sz="1100" kern="0">
                          <a:solidFill>
                            <a:srgbClr val="000000"/>
                          </a:solidFill>
                          <a:latin typeface="Century"/>
                          <a:ea typeface="ＭＳ 明朝"/>
                          <a:cs typeface="ＭＳ Ｐゴシック"/>
                        </a:rPr>
                        <a:t>黄色靱</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じん</a:t>
                      </a:r>
                      <a:r>
                        <a:rPr lang="en-US" sz="1100" kern="0">
                          <a:solidFill>
                            <a:srgbClr val="000000"/>
                          </a:solidFill>
                          <a:latin typeface="Century"/>
                          <a:ea typeface="ＭＳ 明朝"/>
                          <a:cs typeface="ＭＳ Ｐゴシック"/>
                        </a:rPr>
                        <a:t>)</a:t>
                      </a:r>
                      <a:r>
                        <a:rPr lang="ja-JP" sz="1100" kern="0">
                          <a:solidFill>
                            <a:srgbClr val="000000"/>
                          </a:solidFill>
                          <a:latin typeface="Century"/>
                          <a:ea typeface="ＭＳ 明朝"/>
                          <a:cs typeface="ＭＳ Ｐゴシック"/>
                        </a:rPr>
                        <a:t>帯骨化症</a:t>
                      </a:r>
                      <a:endParaRPr lang="ja-JP" sz="1100" kern="10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699414">
                <a:tc>
                  <a:txBody>
                    <a:bodyPr/>
                    <a:lstStyle/>
                    <a:p>
                      <a:pPr indent="139700" algn="l">
                        <a:spcAft>
                          <a:spcPts val="0"/>
                        </a:spcAft>
                      </a:pPr>
                      <a:r>
                        <a:rPr lang="ja-JP" sz="1100" kern="0" dirty="0">
                          <a:solidFill>
                            <a:srgbClr val="000000"/>
                          </a:solidFill>
                          <a:latin typeface="Century"/>
                          <a:ea typeface="ＭＳ 明朝"/>
                          <a:cs typeface="ＭＳ Ｐゴシック"/>
                        </a:rPr>
                        <a:t>間脳下垂体機能障害</a:t>
                      </a:r>
                      <a:r>
                        <a:rPr lang="en-US" sz="1100" kern="0" dirty="0">
                          <a:solidFill>
                            <a:srgbClr val="000000"/>
                          </a:solidFill>
                          <a:latin typeface="Century"/>
                          <a:ea typeface="ＭＳ 明朝"/>
                          <a:cs typeface="ＭＳ Ｐゴシック"/>
                        </a:rPr>
                        <a:t>(</a:t>
                      </a:r>
                      <a:r>
                        <a:rPr lang="ja-JP" sz="1100" kern="0" dirty="0">
                          <a:solidFill>
                            <a:srgbClr val="000000"/>
                          </a:solidFill>
                          <a:latin typeface="Century"/>
                          <a:ea typeface="ＭＳ 明朝"/>
                          <a:cs typeface="ＭＳ Ｐゴシック"/>
                        </a:rPr>
                        <a:t>ＰＲＬ分泌異常症、ゴナドトロピン分泌異常症、ＡＤＨ分泌異常症、下垂体性ＴＳＨ分泌異常症、クッシング病、先端巨大症及び下垂体機能低下症</a:t>
                      </a:r>
                      <a:r>
                        <a:rPr lang="en-US" sz="1100" kern="0" dirty="0">
                          <a:solidFill>
                            <a:srgbClr val="000000"/>
                          </a:solidFill>
                          <a:latin typeface="Century"/>
                          <a:ea typeface="ＭＳ 明朝"/>
                          <a:cs typeface="ＭＳ Ｐゴシック"/>
                        </a:rPr>
                        <a:t>)</a:t>
                      </a:r>
                      <a:endParaRPr lang="ja-JP" sz="1100" kern="100" dirty="0">
                        <a:latin typeface="Century"/>
                        <a:ea typeface="ＭＳ 明朝"/>
                        <a:cs typeface="Times New Roman"/>
                      </a:endParaRPr>
                    </a:p>
                  </a:txBody>
                  <a:tcPr marL="45156" marR="45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bl>
          </a:graphicData>
        </a:graphic>
      </p:graphicFrame>
      <p:cxnSp>
        <p:nvCxnSpPr>
          <p:cNvPr id="7" name="直線コネクタ 6"/>
          <p:cNvCxnSpPr/>
          <p:nvPr/>
        </p:nvCxnSpPr>
        <p:spPr>
          <a:xfrm>
            <a:off x="755576" y="1700808"/>
            <a:ext cx="115212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899592" y="5805264"/>
            <a:ext cx="79208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899592" y="4725144"/>
            <a:ext cx="158417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793282127"/>
              </p:ext>
            </p:extLst>
          </p:nvPr>
        </p:nvGraphicFramePr>
        <p:xfrm>
          <a:off x="323528" y="260648"/>
          <a:ext cx="8532440" cy="1674440"/>
        </p:xfrm>
        <a:graphic>
          <a:graphicData uri="http://schemas.openxmlformats.org/drawingml/2006/table">
            <a:tbl>
              <a:tblPr firstRow="1" bandRow="1">
                <a:tableStyleId>{5C22544A-7EE6-4342-B048-85BDC9FD1C3A}</a:tableStyleId>
              </a:tblPr>
              <a:tblGrid>
                <a:gridCol w="3312368">
                  <a:extLst>
                    <a:ext uri="{9D8B030D-6E8A-4147-A177-3AD203B41FA5}">
                      <a16:colId xmlns:a16="http://schemas.microsoft.com/office/drawing/2014/main" val="20000"/>
                    </a:ext>
                  </a:extLst>
                </a:gridCol>
                <a:gridCol w="5220072">
                  <a:extLst>
                    <a:ext uri="{9D8B030D-6E8A-4147-A177-3AD203B41FA5}">
                      <a16:colId xmlns:a16="http://schemas.microsoft.com/office/drawing/2014/main" val="20001"/>
                    </a:ext>
                  </a:extLst>
                </a:gridCol>
              </a:tblGrid>
              <a:tr h="432048">
                <a:tc>
                  <a:txBody>
                    <a:bodyPr/>
                    <a:lstStyle/>
                    <a:p>
                      <a:r>
                        <a:rPr kumimoji="1" lang="ja-JP" altLang="en-US" sz="1800" dirty="0" smtClean="0"/>
                        <a:t>種類（公務によらないもの）</a:t>
                      </a:r>
                      <a:endParaRPr kumimoji="1" lang="ja-JP" altLang="en-US" sz="1800" dirty="0"/>
                    </a:p>
                  </a:txBody>
                  <a:tcPr/>
                </a:tc>
                <a:tc>
                  <a:txBody>
                    <a:bodyPr/>
                    <a:lstStyle/>
                    <a:p>
                      <a:r>
                        <a:rPr kumimoji="1" lang="ja-JP" altLang="en-US" sz="1800" dirty="0" smtClean="0"/>
                        <a:t>期間</a:t>
                      </a:r>
                      <a:endParaRPr kumimoji="1" lang="ja-JP" altLang="en-US" sz="1800" dirty="0"/>
                    </a:p>
                  </a:txBody>
                  <a:tcPr/>
                </a:tc>
                <a:extLst>
                  <a:ext uri="{0D108BD9-81ED-4DB2-BD59-A6C34878D82A}">
                    <a16:rowId xmlns:a16="http://schemas.microsoft.com/office/drawing/2014/main" val="10000"/>
                  </a:ext>
                </a:extLst>
              </a:tr>
              <a:tr h="12423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smtClean="0"/>
                        <a:t>上記以外の私傷病</a:t>
                      </a:r>
                      <a:endParaRPr kumimoji="1" lang="en-US" altLang="ja-JP" sz="2400" dirty="0" smtClean="0"/>
                    </a:p>
                    <a:p>
                      <a:endParaRPr kumimoji="1" lang="ja-JP" alt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400" b="1" dirty="0" smtClean="0"/>
                        <a:t>引き続き</a:t>
                      </a:r>
                      <a:r>
                        <a:rPr kumimoji="1" lang="ja-JP" altLang="en-US" sz="2400" b="1" dirty="0" smtClean="0">
                          <a:solidFill>
                            <a:srgbClr val="FF0000"/>
                          </a:solidFill>
                        </a:rPr>
                        <a:t>９０日</a:t>
                      </a:r>
                      <a:r>
                        <a:rPr kumimoji="1" lang="ja-JP" altLang="en-US" sz="2400" b="1" dirty="0" smtClean="0"/>
                        <a:t>以内</a:t>
                      </a:r>
                    </a:p>
                    <a:p>
                      <a:r>
                        <a:rPr kumimoji="1" lang="ja-JP" altLang="en-US" sz="1800" b="1" dirty="0" smtClean="0"/>
                        <a:t>（ただし、生活習慣病・精神性疾患</a:t>
                      </a:r>
                      <a:r>
                        <a:rPr kumimoji="1" lang="en-US" altLang="ja-JP" sz="1800" b="1" dirty="0" smtClean="0"/>
                        <a:t>※</a:t>
                      </a:r>
                      <a:r>
                        <a:rPr kumimoji="1" lang="ja-JP" altLang="en-US" sz="1800" b="1" dirty="0" smtClean="0"/>
                        <a:t>３　については、さらに引き続き</a:t>
                      </a:r>
                      <a:r>
                        <a:rPr kumimoji="1" lang="ja-JP" altLang="en-US" sz="1800" b="1" dirty="0" smtClean="0">
                          <a:solidFill>
                            <a:srgbClr val="FF0000"/>
                          </a:solidFill>
                        </a:rPr>
                        <a:t>６０日</a:t>
                      </a:r>
                      <a:r>
                        <a:rPr kumimoji="1" lang="ja-JP" altLang="en-US" sz="1800" b="1" dirty="0" smtClean="0"/>
                        <a:t>以内で延長することができる）</a:t>
                      </a:r>
                      <a:endParaRPr kumimoji="1" lang="ja-JP" altLang="en-US" sz="1800" b="1" dirty="0"/>
                    </a:p>
                  </a:txBody>
                  <a:tcPr/>
                </a:tc>
                <a:extLst>
                  <a:ext uri="{0D108BD9-81ED-4DB2-BD59-A6C34878D82A}">
                    <a16:rowId xmlns:a16="http://schemas.microsoft.com/office/drawing/2014/main" val="10001"/>
                  </a:ext>
                </a:extLst>
              </a:tr>
            </a:tbl>
          </a:graphicData>
        </a:graphic>
      </p:graphicFrame>
      <p:graphicFrame>
        <p:nvGraphicFramePr>
          <p:cNvPr id="4" name="コンテンツ プレースホルダ 3"/>
          <p:cNvGraphicFramePr>
            <a:graphicFrameLocks noGrp="1"/>
          </p:cNvGraphicFramePr>
          <p:nvPr>
            <p:ph idx="1"/>
            <p:extLst>
              <p:ext uri="{D42A27DB-BD31-4B8C-83A1-F6EECF244321}">
                <p14:modId xmlns:p14="http://schemas.microsoft.com/office/powerpoint/2010/main" val="3775934741"/>
              </p:ext>
            </p:extLst>
          </p:nvPr>
        </p:nvGraphicFramePr>
        <p:xfrm>
          <a:off x="521296" y="1844824"/>
          <a:ext cx="8136904" cy="4702908"/>
        </p:xfrm>
        <a:graphic>
          <a:graphicData uri="http://schemas.openxmlformats.org/drawingml/2006/table">
            <a:tbl>
              <a:tblPr/>
              <a:tblGrid>
                <a:gridCol w="2520280">
                  <a:extLst>
                    <a:ext uri="{9D8B030D-6E8A-4147-A177-3AD203B41FA5}">
                      <a16:colId xmlns:a16="http://schemas.microsoft.com/office/drawing/2014/main" val="20000"/>
                    </a:ext>
                  </a:extLst>
                </a:gridCol>
                <a:gridCol w="5616624">
                  <a:extLst>
                    <a:ext uri="{9D8B030D-6E8A-4147-A177-3AD203B41FA5}">
                      <a16:colId xmlns:a16="http://schemas.microsoft.com/office/drawing/2014/main" val="20001"/>
                    </a:ext>
                  </a:extLst>
                </a:gridCol>
              </a:tblGrid>
              <a:tr h="299666">
                <a:tc>
                  <a:txBody>
                    <a:bodyPr/>
                    <a:lstStyle/>
                    <a:p>
                      <a:pPr algn="l">
                        <a:spcAft>
                          <a:spcPts val="0"/>
                        </a:spcAft>
                      </a:pPr>
                      <a:r>
                        <a:rPr lang="ja-JP" altLang="en-US" sz="2400" kern="0" dirty="0" smtClean="0">
                          <a:solidFill>
                            <a:srgbClr val="000000"/>
                          </a:solidFill>
                          <a:latin typeface="Century"/>
                          <a:ea typeface="ＭＳ Ｐゴシック"/>
                          <a:cs typeface="ＭＳ Ｐゴシック"/>
                        </a:rPr>
                        <a:t>　　</a:t>
                      </a:r>
                      <a:r>
                        <a:rPr lang="ja-JP" sz="2400" kern="0" dirty="0" smtClean="0">
                          <a:solidFill>
                            <a:srgbClr val="000000"/>
                          </a:solidFill>
                          <a:latin typeface="Century"/>
                          <a:ea typeface="ＭＳ Ｐゴシック"/>
                          <a:cs typeface="ＭＳ Ｐゴシック"/>
                        </a:rPr>
                        <a:t>疾</a:t>
                      </a:r>
                      <a:r>
                        <a:rPr lang="ja-JP" altLang="en-US" sz="2400" kern="0" dirty="0" smtClean="0">
                          <a:solidFill>
                            <a:srgbClr val="000000"/>
                          </a:solidFill>
                          <a:latin typeface="Century"/>
                          <a:ea typeface="ＭＳ Ｐゴシック"/>
                          <a:cs typeface="ＭＳ Ｐゴシック"/>
                        </a:rPr>
                        <a:t>　　　　</a:t>
                      </a:r>
                      <a:r>
                        <a:rPr lang="ja-JP" sz="2400" kern="0" dirty="0" smtClean="0">
                          <a:solidFill>
                            <a:srgbClr val="000000"/>
                          </a:solidFill>
                          <a:latin typeface="Century"/>
                          <a:ea typeface="ＭＳ Ｐゴシック"/>
                          <a:cs typeface="ＭＳ Ｐゴシック"/>
                        </a:rPr>
                        <a:t>病</a:t>
                      </a:r>
                      <a:endParaRPr lang="ja-JP" sz="240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a:spcAft>
                          <a:spcPts val="0"/>
                        </a:spcAft>
                      </a:pPr>
                      <a:r>
                        <a:rPr lang="ja-JP" altLang="en-US" sz="2400" kern="0" dirty="0" smtClean="0">
                          <a:solidFill>
                            <a:srgbClr val="000000"/>
                          </a:solidFill>
                          <a:latin typeface="Century"/>
                          <a:ea typeface="ＭＳ Ｐゴシック"/>
                          <a:cs typeface="ＭＳ Ｐゴシック"/>
                        </a:rPr>
                        <a:t>　　　　　</a:t>
                      </a:r>
                      <a:r>
                        <a:rPr lang="ja-JP" sz="2400" kern="0" dirty="0" smtClean="0">
                          <a:solidFill>
                            <a:srgbClr val="000000"/>
                          </a:solidFill>
                          <a:latin typeface="Century"/>
                          <a:ea typeface="ＭＳ Ｐゴシック"/>
                          <a:cs typeface="ＭＳ Ｐゴシック"/>
                        </a:rPr>
                        <a:t>病</a:t>
                      </a:r>
                      <a:r>
                        <a:rPr lang="ja-JP" altLang="en-US" sz="2400" kern="0" dirty="0" smtClean="0">
                          <a:solidFill>
                            <a:srgbClr val="000000"/>
                          </a:solidFill>
                          <a:latin typeface="Century"/>
                          <a:ea typeface="ＭＳ Ｐゴシック"/>
                          <a:cs typeface="ＭＳ Ｐゴシック"/>
                        </a:rPr>
                        <a:t>　　　　　　　　　　　　</a:t>
                      </a:r>
                      <a:r>
                        <a:rPr lang="ja-JP" sz="2400" kern="0" dirty="0" smtClean="0">
                          <a:solidFill>
                            <a:srgbClr val="000000"/>
                          </a:solidFill>
                          <a:latin typeface="Century"/>
                          <a:ea typeface="ＭＳ Ｐゴシック"/>
                          <a:cs typeface="ＭＳ Ｐゴシック"/>
                        </a:rPr>
                        <a:t>名</a:t>
                      </a:r>
                      <a:endParaRPr lang="ja-JP" sz="240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467222">
                <a:tc>
                  <a:txBody>
                    <a:bodyPr/>
                    <a:lstStyle/>
                    <a:p>
                      <a:pPr algn="l">
                        <a:spcAft>
                          <a:spcPts val="0"/>
                        </a:spcAft>
                      </a:pPr>
                      <a:r>
                        <a:rPr lang="ja-JP" sz="2400" kern="0" dirty="0">
                          <a:solidFill>
                            <a:srgbClr val="000000"/>
                          </a:solidFill>
                          <a:latin typeface="Century"/>
                          <a:ea typeface="ＭＳ Ｐゴシック"/>
                          <a:cs typeface="ＭＳ Ｐゴシック"/>
                        </a:rPr>
                        <a:t>高血圧症</a:t>
                      </a:r>
                      <a:endParaRPr lang="ja-JP" sz="240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400" kern="0">
                          <a:solidFill>
                            <a:srgbClr val="000000"/>
                          </a:solidFill>
                          <a:latin typeface="Century"/>
                          <a:ea typeface="ＭＳ Ｐゴシック"/>
                          <a:cs typeface="ＭＳ Ｐゴシック"/>
                        </a:rPr>
                        <a:t>　</a:t>
                      </a:r>
                      <a:endParaRPr lang="ja-JP" sz="1400" kern="10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67222">
                <a:tc>
                  <a:txBody>
                    <a:bodyPr/>
                    <a:lstStyle/>
                    <a:p>
                      <a:pPr algn="l">
                        <a:spcAft>
                          <a:spcPts val="0"/>
                        </a:spcAft>
                      </a:pPr>
                      <a:r>
                        <a:rPr lang="ja-JP" sz="2400" kern="0" dirty="0">
                          <a:solidFill>
                            <a:srgbClr val="000000"/>
                          </a:solidFill>
                          <a:latin typeface="Century"/>
                          <a:ea typeface="ＭＳ Ｐゴシック"/>
                          <a:cs typeface="ＭＳ Ｐゴシック"/>
                        </a:rPr>
                        <a:t>動脈硬化症</a:t>
                      </a:r>
                      <a:endParaRPr lang="ja-JP" sz="240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600" b="1" kern="0" dirty="0">
                          <a:solidFill>
                            <a:srgbClr val="000000"/>
                          </a:solidFill>
                          <a:latin typeface="Century"/>
                          <a:ea typeface="ＭＳ Ｐゴシック"/>
                          <a:cs typeface="ＭＳ Ｐゴシック"/>
                        </a:rPr>
                        <a:t>大動脈硬化症、冠状動脈硬化症、脳動脈硬化症</a:t>
                      </a:r>
                      <a:endParaRPr lang="ja-JP" sz="1600" b="1"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7222">
                <a:tc>
                  <a:txBody>
                    <a:bodyPr/>
                    <a:lstStyle/>
                    <a:p>
                      <a:pPr algn="l">
                        <a:spcAft>
                          <a:spcPts val="0"/>
                        </a:spcAft>
                      </a:pPr>
                      <a:r>
                        <a:rPr lang="ja-JP" sz="2400" kern="0" dirty="0">
                          <a:solidFill>
                            <a:srgbClr val="000000"/>
                          </a:solidFill>
                          <a:latin typeface="Century"/>
                          <a:ea typeface="ＭＳ Ｐゴシック"/>
                          <a:cs typeface="ＭＳ Ｐゴシック"/>
                        </a:rPr>
                        <a:t>脳血管疾患</a:t>
                      </a:r>
                      <a:endParaRPr lang="ja-JP" sz="240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600" b="1" kern="0" dirty="0">
                          <a:solidFill>
                            <a:srgbClr val="000000"/>
                          </a:solidFill>
                          <a:latin typeface="Century"/>
                          <a:ea typeface="ＭＳ Ｐゴシック"/>
                          <a:cs typeface="ＭＳ Ｐゴシック"/>
                        </a:rPr>
                        <a:t>脳血栓、脳塞栓、脳内出血、くも膜下出血、高血圧性脳症</a:t>
                      </a:r>
                      <a:endParaRPr lang="ja-JP" sz="1600" b="1"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67222">
                <a:tc>
                  <a:txBody>
                    <a:bodyPr/>
                    <a:lstStyle/>
                    <a:p>
                      <a:pPr algn="l">
                        <a:spcAft>
                          <a:spcPts val="0"/>
                        </a:spcAft>
                      </a:pPr>
                      <a:r>
                        <a:rPr lang="ja-JP" sz="2400" kern="0" dirty="0">
                          <a:solidFill>
                            <a:srgbClr val="000000"/>
                          </a:solidFill>
                          <a:latin typeface="Century"/>
                          <a:ea typeface="ＭＳ Ｐゴシック"/>
                          <a:cs typeface="ＭＳ Ｐゴシック"/>
                        </a:rPr>
                        <a:t>虚血性心疾患</a:t>
                      </a:r>
                      <a:endParaRPr lang="ja-JP" sz="240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600" b="1" kern="0" dirty="0">
                          <a:solidFill>
                            <a:srgbClr val="000000"/>
                          </a:solidFill>
                          <a:latin typeface="Century"/>
                          <a:ea typeface="ＭＳ Ｐゴシック"/>
                          <a:cs typeface="ＭＳ Ｐゴシック"/>
                        </a:rPr>
                        <a:t>冠不全、狭心症、心筋梗塞、心不全</a:t>
                      </a:r>
                      <a:endParaRPr lang="ja-JP" sz="1600" b="1"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67222">
                <a:tc>
                  <a:txBody>
                    <a:bodyPr/>
                    <a:lstStyle/>
                    <a:p>
                      <a:pPr algn="l">
                        <a:spcAft>
                          <a:spcPts val="0"/>
                        </a:spcAft>
                      </a:pPr>
                      <a:r>
                        <a:rPr lang="ja-JP" sz="2400" kern="0" dirty="0">
                          <a:solidFill>
                            <a:srgbClr val="000000"/>
                          </a:solidFill>
                          <a:latin typeface="Century"/>
                          <a:ea typeface="ＭＳ Ｐゴシック"/>
                          <a:cs typeface="ＭＳ Ｐゴシック"/>
                        </a:rPr>
                        <a:t>肝臓疾患</a:t>
                      </a:r>
                      <a:endParaRPr lang="ja-JP" sz="240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600" b="1" kern="0" dirty="0">
                          <a:solidFill>
                            <a:srgbClr val="000000"/>
                          </a:solidFill>
                          <a:latin typeface="Century"/>
                          <a:ea typeface="ＭＳ Ｐゴシック"/>
                          <a:cs typeface="ＭＳ Ｐゴシック"/>
                        </a:rPr>
                        <a:t>急性肝炎、慢性肝炎、肝硬変</a:t>
                      </a:r>
                      <a:endParaRPr lang="ja-JP" sz="1600" b="1"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00834">
                <a:tc>
                  <a:txBody>
                    <a:bodyPr/>
                    <a:lstStyle/>
                    <a:p>
                      <a:pPr algn="l">
                        <a:spcAft>
                          <a:spcPts val="0"/>
                        </a:spcAft>
                      </a:pPr>
                      <a:r>
                        <a:rPr lang="ja-JP" sz="2400" kern="0" dirty="0">
                          <a:solidFill>
                            <a:srgbClr val="000000"/>
                          </a:solidFill>
                          <a:latin typeface="Century"/>
                          <a:ea typeface="ＭＳ Ｐゴシック"/>
                          <a:cs typeface="ＭＳ Ｐゴシック"/>
                        </a:rPr>
                        <a:t>じん臓疾患</a:t>
                      </a:r>
                      <a:endParaRPr lang="ja-JP" sz="240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600" b="1" kern="0" dirty="0">
                          <a:solidFill>
                            <a:srgbClr val="000000"/>
                          </a:solidFill>
                          <a:latin typeface="Century"/>
                          <a:ea typeface="ＭＳ Ｐゴシック"/>
                          <a:cs typeface="ＭＳ Ｐゴシック"/>
                        </a:rPr>
                        <a:t>急性腎炎、慢性腎炎、腎孟腎炎、腎孟炎、水</a:t>
                      </a:r>
                      <a:r>
                        <a:rPr lang="ja-JP" sz="1600" b="1" kern="0" dirty="0" smtClean="0">
                          <a:solidFill>
                            <a:srgbClr val="000000"/>
                          </a:solidFill>
                          <a:latin typeface="Century"/>
                          <a:ea typeface="ＭＳ Ｐゴシック"/>
                          <a:cs typeface="ＭＳ Ｐゴシック"/>
                        </a:rPr>
                        <a:t>腎症</a:t>
                      </a:r>
                      <a:r>
                        <a:rPr lang="ja-JP" altLang="en-US" sz="1600" b="1" kern="0" dirty="0" smtClean="0">
                          <a:solidFill>
                            <a:srgbClr val="000000"/>
                          </a:solidFill>
                          <a:latin typeface="Century"/>
                          <a:ea typeface="ＭＳ Ｐゴシック"/>
                          <a:cs typeface="ＭＳ Ｐゴシック"/>
                        </a:rPr>
                        <a:t>、</a:t>
                      </a:r>
                      <a:r>
                        <a:rPr lang="ja-JP" sz="1600" b="1" kern="0" dirty="0" smtClean="0">
                          <a:solidFill>
                            <a:srgbClr val="000000"/>
                          </a:solidFill>
                          <a:latin typeface="Century"/>
                          <a:ea typeface="ＭＳ Ｐゴシック"/>
                          <a:cs typeface="ＭＳ Ｐゴシック"/>
                        </a:rPr>
                        <a:t>急性</a:t>
                      </a:r>
                      <a:r>
                        <a:rPr lang="ja-JP" sz="1600" b="1" kern="0" dirty="0">
                          <a:solidFill>
                            <a:srgbClr val="000000"/>
                          </a:solidFill>
                          <a:latin typeface="Century"/>
                          <a:ea typeface="ＭＳ Ｐゴシック"/>
                          <a:cs typeface="ＭＳ Ｐゴシック"/>
                        </a:rPr>
                        <a:t>腎不全、</a:t>
                      </a:r>
                      <a:r>
                        <a:rPr lang="en-US" sz="1600" b="1" kern="0" dirty="0">
                          <a:solidFill>
                            <a:srgbClr val="000000"/>
                          </a:solidFill>
                          <a:latin typeface="Century"/>
                          <a:ea typeface="ＭＳ Ｐゴシック"/>
                          <a:cs typeface="ＭＳ Ｐゴシック"/>
                        </a:rPr>
                        <a:t/>
                      </a:r>
                      <a:br>
                        <a:rPr lang="en-US" sz="1600" b="1" kern="0" dirty="0">
                          <a:solidFill>
                            <a:srgbClr val="000000"/>
                          </a:solidFill>
                          <a:latin typeface="Century"/>
                          <a:ea typeface="ＭＳ Ｐゴシック"/>
                          <a:cs typeface="ＭＳ Ｐゴシック"/>
                        </a:rPr>
                      </a:br>
                      <a:r>
                        <a:rPr lang="ja-JP" sz="1600" b="1" kern="0" dirty="0">
                          <a:solidFill>
                            <a:srgbClr val="000000"/>
                          </a:solidFill>
                          <a:latin typeface="Century"/>
                          <a:ea typeface="ＭＳ Ｐゴシック"/>
                          <a:cs typeface="ＭＳ Ｐゴシック"/>
                        </a:rPr>
                        <a:t>慢性腎不全</a:t>
                      </a:r>
                      <a:endParaRPr lang="ja-JP" sz="1600" b="1"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9666">
                <a:tc>
                  <a:txBody>
                    <a:bodyPr/>
                    <a:lstStyle/>
                    <a:p>
                      <a:pPr algn="l">
                        <a:spcAft>
                          <a:spcPts val="0"/>
                        </a:spcAft>
                      </a:pPr>
                      <a:r>
                        <a:rPr lang="ja-JP" sz="2400" kern="0" dirty="0">
                          <a:solidFill>
                            <a:srgbClr val="000000"/>
                          </a:solidFill>
                          <a:latin typeface="Century"/>
                          <a:ea typeface="ＭＳ Ｐゴシック"/>
                          <a:cs typeface="ＭＳ Ｐゴシック"/>
                        </a:rPr>
                        <a:t>糖尿病</a:t>
                      </a:r>
                      <a:endParaRPr lang="ja-JP" sz="240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400" kern="0">
                          <a:solidFill>
                            <a:srgbClr val="000000"/>
                          </a:solidFill>
                          <a:latin typeface="Century"/>
                          <a:ea typeface="ＭＳ Ｐゴシック"/>
                          <a:cs typeface="ＭＳ Ｐゴシック"/>
                        </a:rPr>
                        <a:t>　</a:t>
                      </a:r>
                      <a:endParaRPr lang="ja-JP" sz="1400" kern="10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67222">
                <a:tc>
                  <a:txBody>
                    <a:bodyPr/>
                    <a:lstStyle/>
                    <a:p>
                      <a:pPr algn="l">
                        <a:spcAft>
                          <a:spcPts val="0"/>
                        </a:spcAft>
                      </a:pPr>
                      <a:r>
                        <a:rPr lang="ja-JP" sz="2400" kern="0" dirty="0">
                          <a:solidFill>
                            <a:srgbClr val="000000"/>
                          </a:solidFill>
                          <a:latin typeface="Century"/>
                          <a:ea typeface="ＭＳ Ｐゴシック"/>
                          <a:cs typeface="ＭＳ Ｐゴシック"/>
                        </a:rPr>
                        <a:t>悪性新生物</a:t>
                      </a:r>
                      <a:endParaRPr lang="ja-JP" sz="240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400" kern="0" dirty="0">
                          <a:solidFill>
                            <a:srgbClr val="000000"/>
                          </a:solidFill>
                          <a:latin typeface="Century"/>
                          <a:ea typeface="ＭＳ Ｐゴシック"/>
                          <a:cs typeface="ＭＳ Ｐゴシック"/>
                        </a:rPr>
                        <a:t>　</a:t>
                      </a:r>
                      <a:endParaRPr lang="ja-JP" sz="140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67222">
                <a:tc>
                  <a:txBody>
                    <a:bodyPr/>
                    <a:lstStyle/>
                    <a:p>
                      <a:pPr algn="l">
                        <a:spcAft>
                          <a:spcPts val="0"/>
                        </a:spcAft>
                      </a:pPr>
                      <a:r>
                        <a:rPr lang="ja-JP" sz="2400" kern="0" dirty="0" smtClean="0">
                          <a:solidFill>
                            <a:srgbClr val="000000"/>
                          </a:solidFill>
                          <a:latin typeface="Century"/>
                          <a:ea typeface="ＭＳ Ｐゴシック"/>
                          <a:cs typeface="ＭＳ Ｐゴシック"/>
                        </a:rPr>
                        <a:t>精神</a:t>
                      </a:r>
                      <a:r>
                        <a:rPr lang="ja-JP" altLang="en-US" sz="2400" kern="0" dirty="0" smtClean="0">
                          <a:solidFill>
                            <a:srgbClr val="000000"/>
                          </a:solidFill>
                          <a:latin typeface="Century"/>
                          <a:ea typeface="ＭＳ Ｐゴシック"/>
                          <a:cs typeface="ＭＳ Ｐゴシック"/>
                        </a:rPr>
                        <a:t>性</a:t>
                      </a:r>
                      <a:r>
                        <a:rPr lang="ja-JP" sz="2400" kern="0" dirty="0" smtClean="0">
                          <a:solidFill>
                            <a:srgbClr val="000000"/>
                          </a:solidFill>
                          <a:latin typeface="Century"/>
                          <a:ea typeface="ＭＳ Ｐゴシック"/>
                          <a:cs typeface="ＭＳ Ｐゴシック"/>
                        </a:rPr>
                        <a:t>疾患</a:t>
                      </a:r>
                      <a:endParaRPr lang="ja-JP" sz="240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400" kern="0" dirty="0">
                          <a:solidFill>
                            <a:srgbClr val="000000"/>
                          </a:solidFill>
                          <a:latin typeface="Century"/>
                          <a:ea typeface="ＭＳ Ｐゴシック"/>
                          <a:cs typeface="ＭＳ Ｐゴシック"/>
                        </a:rPr>
                        <a:t>　</a:t>
                      </a:r>
                      <a:endParaRPr lang="ja-JP" sz="140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cxnSp>
        <p:nvCxnSpPr>
          <p:cNvPr id="6" name="直線コネクタ 5"/>
          <p:cNvCxnSpPr/>
          <p:nvPr/>
        </p:nvCxnSpPr>
        <p:spPr>
          <a:xfrm>
            <a:off x="4283968" y="1700808"/>
            <a:ext cx="194421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143000"/>
          </a:xfrm>
        </p:spPr>
        <p:txBody>
          <a:bodyPr>
            <a:normAutofit/>
          </a:bodyPr>
          <a:lstStyle/>
          <a:p>
            <a:r>
              <a:rPr lang="ja-JP" altLang="en-US" dirty="0" smtClean="0"/>
              <a:t>臨時的任用</a:t>
            </a:r>
            <a:r>
              <a:rPr lang="ja-JP" altLang="en-US" dirty="0"/>
              <a:t>教職員</a:t>
            </a:r>
            <a:r>
              <a:rPr lang="ja-JP" altLang="en-US" dirty="0" smtClean="0"/>
              <a:t>の病気</a:t>
            </a:r>
            <a:r>
              <a:rPr lang="ja-JP" altLang="en-US" dirty="0"/>
              <a:t>休暇</a:t>
            </a:r>
            <a:endParaRPr kumimoji="1" lang="ja-JP" altLang="en-US" dirty="0"/>
          </a:p>
        </p:txBody>
      </p:sp>
      <p:pic>
        <p:nvPicPr>
          <p:cNvPr id="4" name="コンテンツ プレースホルダー 3"/>
          <p:cNvPicPr>
            <a:picLocks noGrp="1" noChangeAspect="1"/>
          </p:cNvPicPr>
          <p:nvPr>
            <p:ph idx="1"/>
          </p:nvPr>
        </p:nvPicPr>
        <p:blipFill>
          <a:blip r:embed="rId3"/>
          <a:stretch>
            <a:fillRect/>
          </a:stretch>
        </p:blipFill>
        <p:spPr>
          <a:xfrm>
            <a:off x="152020" y="1657399"/>
            <a:ext cx="8839960" cy="3744416"/>
          </a:xfrm>
          <a:prstGeom prst="rect">
            <a:avLst/>
          </a:prstGeom>
        </p:spPr>
      </p:pic>
      <p:sp>
        <p:nvSpPr>
          <p:cNvPr id="5" name="正方形/長方形 4"/>
          <p:cNvSpPr/>
          <p:nvPr/>
        </p:nvSpPr>
        <p:spPr>
          <a:xfrm>
            <a:off x="611560" y="5799582"/>
            <a:ext cx="8226504" cy="461665"/>
          </a:xfrm>
          <a:prstGeom prst="rect">
            <a:avLst/>
          </a:prstGeom>
        </p:spPr>
        <p:txBody>
          <a:bodyPr wrap="square">
            <a:spAutoFit/>
          </a:bodyPr>
          <a:lstStyle/>
          <a:p>
            <a:r>
              <a:rPr lang="ja-JP" altLang="en-US" sz="2400" dirty="0">
                <a:solidFill>
                  <a:srgbClr val="009900"/>
                </a:solidFill>
                <a:latin typeface="HGS創英角ﾎﾟｯﾌﾟ体" panose="040B0A00000000000000" pitchFamily="50" charset="-128"/>
                <a:ea typeface="HGS創英角ﾎﾟｯﾌﾟ体" panose="040B0A00000000000000" pitchFamily="50" charset="-128"/>
              </a:rPr>
              <a:t>◎ 雇用期間が延長されたら、付与日数を再計算すること。</a:t>
            </a:r>
            <a:endParaRPr lang="en-US" altLang="ja-JP" sz="2400" dirty="0">
              <a:solidFill>
                <a:srgbClr val="009900"/>
              </a:solidFill>
              <a:latin typeface="HGS創英角ﾎﾟｯﾌﾟ体" panose="040B0A00000000000000" pitchFamily="50" charset="-128"/>
              <a:ea typeface="HGS創英角ﾎﾟｯﾌﾟ体" panose="040B0A00000000000000" pitchFamily="50" charset="-128"/>
            </a:endParaRPr>
          </a:p>
        </p:txBody>
      </p:sp>
      <p:sp>
        <p:nvSpPr>
          <p:cNvPr id="6" name="正方形/長方形 5"/>
          <p:cNvSpPr/>
          <p:nvPr/>
        </p:nvSpPr>
        <p:spPr>
          <a:xfrm>
            <a:off x="6876256" y="2636912"/>
            <a:ext cx="850900" cy="158417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880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Effect transition="in" filter="fade">
                                      <p:cBhvr>
                                        <p:cTn id="9" dur="1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ppt_x"/>
                                          </p:val>
                                        </p:tav>
                                        <p:tav tm="100000">
                                          <p:val>
                                            <p:strVal val="#ppt_x"/>
                                          </p:val>
                                        </p:tav>
                                      </p:tavLst>
                                    </p:anim>
                                    <p:anim calcmode="lin" valueType="num">
                                      <p:cBhvr additive="base">
                                        <p:cTn id="15"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5476" y="404664"/>
            <a:ext cx="8229600" cy="724942"/>
          </a:xfrm>
        </p:spPr>
        <p:txBody>
          <a:bodyPr>
            <a:normAutofit fontScale="90000"/>
          </a:bodyPr>
          <a:lstStyle/>
          <a:p>
            <a:r>
              <a:rPr kumimoji="1" lang="ja-JP" altLang="en-US" dirty="0" smtClean="0"/>
              <a:t>学校長の休暇の承認について</a:t>
            </a:r>
            <a:endParaRPr kumimoji="1" lang="ja-JP" altLang="en-US" dirty="0"/>
          </a:p>
        </p:txBody>
      </p:sp>
      <p:sp>
        <p:nvSpPr>
          <p:cNvPr id="3" name="コンテンツ プレースホルダー 2"/>
          <p:cNvSpPr>
            <a:spLocks noGrp="1"/>
          </p:cNvSpPr>
          <p:nvPr>
            <p:ph idx="1"/>
          </p:nvPr>
        </p:nvSpPr>
        <p:spPr>
          <a:xfrm>
            <a:off x="539552" y="1628800"/>
            <a:ext cx="8229600" cy="4824536"/>
          </a:xfrm>
        </p:spPr>
        <p:txBody>
          <a:bodyPr>
            <a:normAutofit/>
          </a:bodyPr>
          <a:lstStyle/>
          <a:p>
            <a:r>
              <a:rPr kumimoji="1" lang="ja-JP" altLang="en-US" u="sng" smtClean="0"/>
              <a:t>四万十町立学校</a:t>
            </a:r>
            <a:r>
              <a:rPr kumimoji="1" lang="ja-JP" altLang="en-US" u="sng" dirty="0" smtClean="0"/>
              <a:t>管理運営規則第</a:t>
            </a:r>
            <a:r>
              <a:rPr kumimoji="1" lang="en-US" altLang="ja-JP" u="sng" dirty="0" smtClean="0"/>
              <a:t>36</a:t>
            </a:r>
            <a:r>
              <a:rPr kumimoji="1" lang="ja-JP" altLang="en-US" u="sng" dirty="0" smtClean="0"/>
              <a:t>条</a:t>
            </a:r>
            <a:endParaRPr kumimoji="1" lang="en-US" altLang="ja-JP" u="sng" dirty="0" smtClean="0"/>
          </a:p>
          <a:p>
            <a:pPr marL="0" indent="0">
              <a:buNone/>
            </a:pPr>
            <a:r>
              <a:rPr lang="ja-JP" altLang="en-US" sz="2800" dirty="0" smtClean="0"/>
              <a:t>　</a:t>
            </a:r>
            <a:endParaRPr lang="en-US" altLang="ja-JP" sz="2800" dirty="0" smtClean="0"/>
          </a:p>
          <a:p>
            <a:pPr marL="0" indent="0">
              <a:buNone/>
            </a:pPr>
            <a:r>
              <a:rPr lang="ja-JP" altLang="en-US" sz="2800" dirty="0" smtClean="0"/>
              <a:t>職員</a:t>
            </a:r>
            <a:r>
              <a:rPr lang="ja-JP" altLang="en-US" sz="2800" dirty="0"/>
              <a:t>の休暇は、勤務時間等条例に基づき、校長</a:t>
            </a:r>
            <a:r>
              <a:rPr lang="ja-JP" altLang="en-US" sz="2800" dirty="0" smtClean="0"/>
              <a:t>が</a:t>
            </a:r>
            <a:endParaRPr lang="en-US" altLang="ja-JP" sz="2800" dirty="0" smtClean="0"/>
          </a:p>
          <a:p>
            <a:pPr marL="0" indent="0">
              <a:buNone/>
            </a:pPr>
            <a:r>
              <a:rPr lang="ja-JP" altLang="en-US" sz="2800" dirty="0" smtClean="0"/>
              <a:t>承認</a:t>
            </a:r>
            <a:r>
              <a:rPr lang="ja-JP" altLang="en-US" sz="2800" dirty="0"/>
              <a:t>する。ただし、引き続き</a:t>
            </a:r>
            <a:r>
              <a:rPr lang="ja-JP" altLang="en-US" sz="2800" dirty="0">
                <a:solidFill>
                  <a:srgbClr val="FF0000"/>
                </a:solidFill>
              </a:rPr>
              <a:t>１か月以上</a:t>
            </a:r>
            <a:r>
              <a:rPr lang="ja-JP" altLang="en-US" sz="2800" dirty="0"/>
              <a:t>にわたる</a:t>
            </a:r>
            <a:r>
              <a:rPr lang="ja-JP" altLang="en-US" sz="2800" dirty="0" smtClean="0"/>
              <a:t>場合</a:t>
            </a:r>
            <a:endParaRPr lang="en-US" altLang="ja-JP" sz="2800" dirty="0" smtClean="0"/>
          </a:p>
          <a:p>
            <a:pPr marL="0" indent="0">
              <a:buNone/>
            </a:pPr>
            <a:r>
              <a:rPr lang="ja-JP" altLang="en-US" sz="2800" dirty="0" smtClean="0"/>
              <a:t>は</a:t>
            </a:r>
            <a:r>
              <a:rPr lang="ja-JP" altLang="en-US" sz="2800" dirty="0"/>
              <a:t>、あらかじめ教育委員会の指示を受けるものとする</a:t>
            </a:r>
            <a:r>
              <a:rPr lang="ja-JP" altLang="en-US" sz="2800" dirty="0" smtClean="0"/>
              <a:t>。</a:t>
            </a:r>
            <a:endParaRPr lang="en-US" altLang="ja-JP" sz="2800" dirty="0" smtClean="0"/>
          </a:p>
          <a:p>
            <a:pPr marL="0" indent="0">
              <a:buNone/>
            </a:pPr>
            <a:endParaRPr lang="ja-JP" altLang="en-US" sz="2800" dirty="0"/>
          </a:p>
          <a:p>
            <a:pPr marL="0" indent="0">
              <a:buNone/>
            </a:pPr>
            <a:r>
              <a:rPr lang="ja-JP" altLang="en-US" sz="2800" dirty="0" smtClean="0"/>
              <a:t>　２</a:t>
            </a:r>
            <a:r>
              <a:rPr lang="ja-JP" altLang="en-US" sz="2800" dirty="0"/>
              <a:t>　前項の規定にかかわらず、引き続き</a:t>
            </a:r>
            <a:r>
              <a:rPr lang="ja-JP" altLang="en-US" sz="2800" dirty="0">
                <a:solidFill>
                  <a:srgbClr val="FF0000"/>
                </a:solidFill>
              </a:rPr>
              <a:t>６日以上</a:t>
            </a:r>
            <a:r>
              <a:rPr lang="ja-JP" altLang="en-US" sz="2800" dirty="0" smtClean="0"/>
              <a:t>に</a:t>
            </a:r>
            <a:endParaRPr lang="en-US" altLang="ja-JP" sz="2800" dirty="0" smtClean="0"/>
          </a:p>
          <a:p>
            <a:pPr marL="0" indent="0">
              <a:buNone/>
            </a:pPr>
            <a:r>
              <a:rPr lang="ja-JP" altLang="en-US" sz="2800" dirty="0" smtClean="0"/>
              <a:t>わたる</a:t>
            </a:r>
            <a:r>
              <a:rPr lang="ja-JP" altLang="en-US" sz="2800" dirty="0"/>
              <a:t>校長の休暇は、教育委員会の承認を得る</a:t>
            </a:r>
            <a:r>
              <a:rPr lang="ja-JP" altLang="en-US" sz="2800" dirty="0" smtClean="0"/>
              <a:t>もの</a:t>
            </a:r>
            <a:endParaRPr lang="en-US" altLang="ja-JP" sz="2800" dirty="0" smtClean="0"/>
          </a:p>
          <a:p>
            <a:pPr marL="0" indent="0">
              <a:buNone/>
            </a:pPr>
            <a:r>
              <a:rPr lang="ja-JP" altLang="en-US" sz="2800" dirty="0" smtClean="0"/>
              <a:t>と</a:t>
            </a:r>
            <a:r>
              <a:rPr lang="ja-JP" altLang="en-US" sz="2800" dirty="0"/>
              <a:t>する。</a:t>
            </a:r>
          </a:p>
          <a:p>
            <a:pPr marL="0" indent="0">
              <a:buNone/>
            </a:pPr>
            <a:endParaRPr kumimoji="1" lang="ja-JP" altLang="en-US" dirty="0"/>
          </a:p>
        </p:txBody>
      </p:sp>
    </p:spTree>
    <p:extLst>
      <p:ext uri="{BB962C8B-B14F-4D97-AF65-F5344CB8AC3E}">
        <p14:creationId xmlns:p14="http://schemas.microsoft.com/office/powerpoint/2010/main" val="32018993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3688" y="0"/>
            <a:ext cx="5544616" cy="1143000"/>
          </a:xfrm>
        </p:spPr>
        <p:txBody>
          <a:bodyPr/>
          <a:lstStyle/>
          <a:p>
            <a:r>
              <a:rPr kumimoji="1" lang="ja-JP" altLang="en-US" dirty="0" smtClean="0"/>
              <a:t>給料との関係</a:t>
            </a:r>
            <a:endParaRPr kumimoji="1" lang="ja-JP" altLang="en-US" dirty="0"/>
          </a:p>
        </p:txBody>
      </p:sp>
      <p:graphicFrame>
        <p:nvGraphicFramePr>
          <p:cNvPr id="5" name="コンテンツ プレースホルダ 4"/>
          <p:cNvGraphicFramePr>
            <a:graphicFrameLocks noGrp="1"/>
          </p:cNvGraphicFramePr>
          <p:nvPr>
            <p:ph idx="1"/>
            <p:extLst>
              <p:ext uri="{D42A27DB-BD31-4B8C-83A1-F6EECF244321}">
                <p14:modId xmlns:p14="http://schemas.microsoft.com/office/powerpoint/2010/main" val="2225357919"/>
              </p:ext>
            </p:extLst>
          </p:nvPr>
        </p:nvGraphicFramePr>
        <p:xfrm>
          <a:off x="471186" y="1269161"/>
          <a:ext cx="8352928" cy="1822238"/>
        </p:xfrm>
        <a:graphic>
          <a:graphicData uri="http://schemas.openxmlformats.org/drawingml/2006/table">
            <a:tbl>
              <a:tblPr firstRow="1" bandRow="1">
                <a:tableStyleId>{5940675A-B579-460E-94D1-54222C63F5DA}</a:tableStyleId>
              </a:tblPr>
              <a:tblGrid>
                <a:gridCol w="2304256">
                  <a:extLst>
                    <a:ext uri="{9D8B030D-6E8A-4147-A177-3AD203B41FA5}">
                      <a16:colId xmlns:a16="http://schemas.microsoft.com/office/drawing/2014/main" val="20000"/>
                    </a:ext>
                  </a:extLst>
                </a:gridCol>
                <a:gridCol w="6048672">
                  <a:extLst>
                    <a:ext uri="{9D8B030D-6E8A-4147-A177-3AD203B41FA5}">
                      <a16:colId xmlns:a16="http://schemas.microsoft.com/office/drawing/2014/main" val="20001"/>
                    </a:ext>
                  </a:extLst>
                </a:gridCol>
              </a:tblGrid>
              <a:tr h="603038">
                <a:tc>
                  <a:txBody>
                    <a:bodyPr/>
                    <a:lstStyle/>
                    <a:p>
                      <a:pPr algn="ctr"/>
                      <a:r>
                        <a:rPr kumimoji="1" lang="ja-JP" altLang="en-US" sz="1800" b="1" dirty="0" smtClean="0"/>
                        <a:t>１か月</a:t>
                      </a:r>
                      <a:r>
                        <a:rPr kumimoji="1" lang="ja-JP" altLang="en-US" sz="1800" b="1" dirty="0" smtClean="0">
                          <a:solidFill>
                            <a:schemeClr val="tx1"/>
                          </a:solidFill>
                        </a:rPr>
                        <a:t>未満</a:t>
                      </a:r>
                      <a:r>
                        <a:rPr kumimoji="1" lang="ja-JP" altLang="en-US" sz="1800" b="1" dirty="0" smtClean="0"/>
                        <a:t>の病休</a:t>
                      </a:r>
                      <a:endParaRPr kumimoji="1" lang="ja-JP" altLang="en-US" sz="1800" b="1" dirty="0"/>
                    </a:p>
                  </a:txBody>
                  <a:tcPr>
                    <a:solidFill>
                      <a:srgbClr val="92D050">
                        <a:alpha val="65000"/>
                      </a:srgbClr>
                    </a:solidFill>
                  </a:tcPr>
                </a:tc>
                <a:tc>
                  <a:txBody>
                    <a:bodyPr/>
                    <a:lstStyle/>
                    <a:p>
                      <a:pPr algn="ctr"/>
                      <a:r>
                        <a:rPr kumimoji="1" lang="ja-JP" altLang="en-US" sz="1800" b="1" dirty="0" smtClean="0"/>
                        <a:t>１か月以上の病休</a:t>
                      </a:r>
                      <a:endParaRPr kumimoji="1" lang="en-US" altLang="ja-JP" sz="1800" b="1" dirty="0" smtClean="0"/>
                    </a:p>
                  </a:txBody>
                  <a:tcPr>
                    <a:solidFill>
                      <a:srgbClr val="92D050">
                        <a:alpha val="65000"/>
                      </a:srgbClr>
                    </a:solidFill>
                  </a:tcPr>
                </a:tc>
                <a:extLst>
                  <a:ext uri="{0D108BD9-81ED-4DB2-BD59-A6C34878D82A}">
                    <a16:rowId xmlns:a16="http://schemas.microsoft.com/office/drawing/2014/main" val="10000"/>
                  </a:ext>
                </a:extLst>
              </a:tr>
              <a:tr h="1025272">
                <a:tc>
                  <a:txBody>
                    <a:bodyPr/>
                    <a:lstStyle/>
                    <a:p>
                      <a:pPr algn="ctr"/>
                      <a:r>
                        <a:rPr kumimoji="1" lang="ja-JP" altLang="en-US" sz="2400" b="1" dirty="0" smtClean="0"/>
                        <a:t>支給あり</a:t>
                      </a:r>
                      <a:endParaRPr kumimoji="1" lang="ja-JP" altLang="en-US" sz="2400" b="1" dirty="0"/>
                    </a:p>
                  </a:txBody>
                  <a:tcPr/>
                </a:tc>
                <a:tc>
                  <a:txBody>
                    <a:bodyPr/>
                    <a:lstStyle/>
                    <a:p>
                      <a:pPr algn="ctr"/>
                      <a:r>
                        <a:rPr kumimoji="1" lang="ja-JP" altLang="en-US" sz="2400" b="1" dirty="0" smtClean="0"/>
                        <a:t>支給あり</a:t>
                      </a:r>
                      <a:endParaRPr kumimoji="1" lang="en-US" altLang="ja-JP" sz="2400" b="1" dirty="0" smtClean="0"/>
                    </a:p>
                    <a:p>
                      <a:pPr algn="l"/>
                      <a:r>
                        <a:rPr kumimoji="1" lang="ja-JP" altLang="en-US" sz="1400" dirty="0" smtClean="0">
                          <a:solidFill>
                            <a:srgbClr val="FF0000"/>
                          </a:solidFill>
                        </a:rPr>
                        <a:t>　　</a:t>
                      </a:r>
                      <a:r>
                        <a:rPr kumimoji="1" lang="en-US" altLang="ja-JP" sz="1800" b="1" dirty="0" smtClean="0">
                          <a:solidFill>
                            <a:srgbClr val="FF0000"/>
                          </a:solidFill>
                        </a:rPr>
                        <a:t>※</a:t>
                      </a:r>
                      <a:r>
                        <a:rPr kumimoji="1" lang="ja-JP" altLang="en-US" sz="1800" b="1" dirty="0" smtClean="0">
                          <a:solidFill>
                            <a:srgbClr val="FF0000"/>
                          </a:solidFill>
                        </a:rPr>
                        <a:t>月の１日も勤務しない場合は</a:t>
                      </a:r>
                      <a:endParaRPr kumimoji="1" lang="en-US" altLang="ja-JP" sz="1800" b="1" dirty="0" smtClean="0">
                        <a:solidFill>
                          <a:srgbClr val="FF0000"/>
                        </a:solidFill>
                      </a:endParaRPr>
                    </a:p>
                    <a:p>
                      <a:pPr algn="l"/>
                      <a:r>
                        <a:rPr kumimoji="1" lang="ja-JP" altLang="en-US" sz="1800" b="1" dirty="0" smtClean="0">
                          <a:solidFill>
                            <a:srgbClr val="FF0000"/>
                          </a:solidFill>
                        </a:rPr>
                        <a:t>　　　　　　　　　　　　　　　管理職手当・通勤手当が除外</a:t>
                      </a:r>
                      <a:endParaRPr kumimoji="1" lang="en-US" altLang="ja-JP" sz="1800" b="1" dirty="0" smtClean="0">
                        <a:solidFill>
                          <a:srgbClr val="FF0000"/>
                        </a:solidFill>
                      </a:endParaRPr>
                    </a:p>
                    <a:p>
                      <a:pPr algn="l"/>
                      <a:endParaRPr kumimoji="1" lang="ja-JP" altLang="en-US" sz="1400" dirty="0"/>
                    </a:p>
                  </a:txBody>
                  <a:tcPr/>
                </a:tc>
                <a:extLst>
                  <a:ext uri="{0D108BD9-81ED-4DB2-BD59-A6C34878D82A}">
                    <a16:rowId xmlns:a16="http://schemas.microsoft.com/office/drawing/2014/main" val="10001"/>
                  </a:ext>
                </a:extLst>
              </a:tr>
            </a:tbl>
          </a:graphicData>
        </a:graphic>
      </p:graphicFrame>
      <p:sp>
        <p:nvSpPr>
          <p:cNvPr id="4" name="タイトル 1"/>
          <p:cNvSpPr txBox="1">
            <a:spLocks/>
          </p:cNvSpPr>
          <p:nvPr/>
        </p:nvSpPr>
        <p:spPr>
          <a:xfrm>
            <a:off x="251520" y="548680"/>
            <a:ext cx="2520280" cy="78296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ja-JP" altLang="en-US" sz="2800" b="1" dirty="0" smtClean="0">
                <a:solidFill>
                  <a:srgbClr val="0000CC"/>
                </a:solidFill>
                <a:latin typeface="+mj-lt"/>
                <a:ea typeface="+mj-ea"/>
                <a:cs typeface="+mj-cs"/>
              </a:rPr>
              <a:t>～月例</a:t>
            </a:r>
            <a:r>
              <a:rPr kumimoji="1" lang="ja-JP" altLang="en-US" sz="2800" b="1" i="0" u="none" strike="noStrike" kern="1200" cap="none" spc="0" normalizeH="0" baseline="0" noProof="0" dirty="0" smtClean="0">
                <a:ln>
                  <a:noFill/>
                </a:ln>
                <a:solidFill>
                  <a:srgbClr val="0000CC"/>
                </a:solidFill>
                <a:effectLst/>
                <a:uLnTx/>
                <a:uFillTx/>
                <a:latin typeface="+mj-lt"/>
                <a:ea typeface="+mj-ea"/>
                <a:cs typeface="+mj-cs"/>
              </a:rPr>
              <a:t>給料～</a:t>
            </a:r>
            <a:endParaRPr kumimoji="1" lang="ja-JP" altLang="en-US" sz="2800" b="1" i="0" u="none" strike="noStrike" kern="1200" cap="none" spc="0" normalizeH="0" baseline="0" noProof="0" dirty="0">
              <a:ln>
                <a:noFill/>
              </a:ln>
              <a:solidFill>
                <a:srgbClr val="0000CC"/>
              </a:solidFill>
              <a:effectLst/>
              <a:uLnTx/>
              <a:uFillTx/>
              <a:latin typeface="+mj-lt"/>
              <a:ea typeface="+mj-ea"/>
              <a:cs typeface="+mj-cs"/>
            </a:endParaRPr>
          </a:p>
        </p:txBody>
      </p:sp>
      <p:sp>
        <p:nvSpPr>
          <p:cNvPr id="6" name="タイトル 1"/>
          <p:cNvSpPr txBox="1">
            <a:spLocks/>
          </p:cNvSpPr>
          <p:nvPr/>
        </p:nvSpPr>
        <p:spPr>
          <a:xfrm>
            <a:off x="323528" y="3429000"/>
            <a:ext cx="3024336" cy="78296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ja-JP" altLang="en-US" sz="2800" b="1" dirty="0" smtClean="0">
                <a:solidFill>
                  <a:srgbClr val="0000CC"/>
                </a:solidFill>
                <a:latin typeface="+mj-lt"/>
                <a:ea typeface="+mj-ea"/>
                <a:cs typeface="+mj-cs"/>
              </a:rPr>
              <a:t>～期末勤勉手当</a:t>
            </a:r>
            <a:r>
              <a:rPr kumimoji="1" lang="ja-JP" altLang="en-US" sz="2800" b="1" i="0" u="none" strike="noStrike" kern="1200" cap="none" spc="0" normalizeH="0" baseline="0" noProof="0" dirty="0" smtClean="0">
                <a:ln>
                  <a:noFill/>
                </a:ln>
                <a:solidFill>
                  <a:srgbClr val="0000CC"/>
                </a:solidFill>
                <a:effectLst/>
                <a:uLnTx/>
                <a:uFillTx/>
                <a:latin typeface="+mj-lt"/>
                <a:ea typeface="+mj-ea"/>
                <a:cs typeface="+mj-cs"/>
              </a:rPr>
              <a:t>～</a:t>
            </a:r>
            <a:endParaRPr kumimoji="1" lang="ja-JP" altLang="en-US" sz="2800" b="1" i="0" u="none" strike="noStrike" kern="1200" cap="none" spc="0" normalizeH="0" baseline="0" noProof="0" dirty="0">
              <a:ln>
                <a:noFill/>
              </a:ln>
              <a:solidFill>
                <a:srgbClr val="0000CC"/>
              </a:solidFill>
              <a:effectLst/>
              <a:uLnTx/>
              <a:uFillTx/>
              <a:latin typeface="+mj-lt"/>
              <a:ea typeface="+mj-ea"/>
              <a:cs typeface="+mj-cs"/>
            </a:endParaRPr>
          </a:p>
        </p:txBody>
      </p:sp>
      <p:graphicFrame>
        <p:nvGraphicFramePr>
          <p:cNvPr id="7" name="コンテンツ プレースホルダ 4"/>
          <p:cNvGraphicFramePr>
            <a:graphicFrameLocks/>
          </p:cNvGraphicFramePr>
          <p:nvPr>
            <p:extLst>
              <p:ext uri="{D42A27DB-BD31-4B8C-83A1-F6EECF244321}">
                <p14:modId xmlns:p14="http://schemas.microsoft.com/office/powerpoint/2010/main" val="3879456907"/>
              </p:ext>
            </p:extLst>
          </p:nvPr>
        </p:nvGraphicFramePr>
        <p:xfrm>
          <a:off x="357158" y="4071942"/>
          <a:ext cx="8280920" cy="2214578"/>
        </p:xfrm>
        <a:graphic>
          <a:graphicData uri="http://schemas.openxmlformats.org/drawingml/2006/table">
            <a:tbl>
              <a:tblPr firstRow="1" bandRow="1">
                <a:tableStyleId>{5940675A-B579-460E-94D1-54222C63F5DA}</a:tableStyleId>
              </a:tblPr>
              <a:tblGrid>
                <a:gridCol w="2435564">
                  <a:extLst>
                    <a:ext uri="{9D8B030D-6E8A-4147-A177-3AD203B41FA5}">
                      <a16:colId xmlns:a16="http://schemas.microsoft.com/office/drawing/2014/main" val="20000"/>
                    </a:ext>
                  </a:extLst>
                </a:gridCol>
                <a:gridCol w="5845356">
                  <a:extLst>
                    <a:ext uri="{9D8B030D-6E8A-4147-A177-3AD203B41FA5}">
                      <a16:colId xmlns:a16="http://schemas.microsoft.com/office/drawing/2014/main" val="20001"/>
                    </a:ext>
                  </a:extLst>
                </a:gridCol>
              </a:tblGrid>
              <a:tr h="493226">
                <a:tc gridSpan="2">
                  <a:txBody>
                    <a:bodyPr/>
                    <a:lstStyle/>
                    <a:p>
                      <a:pPr algn="ctr"/>
                      <a:r>
                        <a:rPr kumimoji="1" lang="ja-JP" altLang="en-US" sz="1800" b="1" dirty="0" smtClean="0">
                          <a:solidFill>
                            <a:schemeClr val="tx1"/>
                          </a:solidFill>
                        </a:rPr>
                        <a:t>週休日・祝日・休日を除く日数が</a:t>
                      </a:r>
                      <a:endParaRPr kumimoji="1" lang="ja-JP" altLang="en-US" sz="1800" b="1" dirty="0">
                        <a:solidFill>
                          <a:schemeClr val="tx1"/>
                        </a:solidFill>
                      </a:endParaRPr>
                    </a:p>
                  </a:txBody>
                  <a:tcPr>
                    <a:solidFill>
                      <a:srgbClr val="92D050">
                        <a:alpha val="65000"/>
                      </a:srgbClr>
                    </a:solidFill>
                  </a:tcPr>
                </a:tc>
                <a:tc hMerge="1">
                  <a:txBody>
                    <a:bodyPr/>
                    <a:lstStyle/>
                    <a:p>
                      <a:pPr algn="ctr"/>
                      <a:endParaRPr kumimoji="1" lang="ja-JP" altLang="en-US" sz="1800" dirty="0"/>
                    </a:p>
                  </a:txBody>
                  <a:tcPr>
                    <a:solidFill>
                      <a:srgbClr val="92D050">
                        <a:alpha val="65000"/>
                      </a:srgbClr>
                    </a:solidFill>
                  </a:tcPr>
                </a:tc>
                <a:extLst>
                  <a:ext uri="{0D108BD9-81ED-4DB2-BD59-A6C34878D82A}">
                    <a16:rowId xmlns:a16="http://schemas.microsoft.com/office/drawing/2014/main" val="10000"/>
                  </a:ext>
                </a:extLst>
              </a:tr>
              <a:tr h="500066">
                <a:tc>
                  <a:txBody>
                    <a:bodyPr/>
                    <a:lstStyle/>
                    <a:p>
                      <a:pPr algn="ctr"/>
                      <a:r>
                        <a:rPr kumimoji="1" lang="ja-JP" altLang="en-US" sz="1800" b="1" dirty="0" smtClean="0">
                          <a:solidFill>
                            <a:schemeClr val="tx1"/>
                          </a:solidFill>
                        </a:rPr>
                        <a:t>３０日</a:t>
                      </a:r>
                      <a:r>
                        <a:rPr kumimoji="1" lang="ja-JP" altLang="en-US" sz="1800" b="1" dirty="0" smtClean="0"/>
                        <a:t>以内の病休</a:t>
                      </a:r>
                      <a:endParaRPr kumimoji="1" lang="ja-JP" altLang="en-US" sz="1800" b="1" dirty="0"/>
                    </a:p>
                  </a:txBody>
                  <a:tcPr>
                    <a:solidFill>
                      <a:srgbClr val="92D050">
                        <a:alpha val="65000"/>
                      </a:srgbClr>
                    </a:solidFill>
                  </a:tcPr>
                </a:tc>
                <a:tc>
                  <a:txBody>
                    <a:bodyPr/>
                    <a:lstStyle/>
                    <a:p>
                      <a:pPr algn="ctr"/>
                      <a:r>
                        <a:rPr kumimoji="1" lang="ja-JP" altLang="en-US" sz="1800" b="1" dirty="0" smtClean="0">
                          <a:solidFill>
                            <a:schemeClr val="tx1"/>
                          </a:solidFill>
                        </a:rPr>
                        <a:t>３０日を超える</a:t>
                      </a:r>
                      <a:r>
                        <a:rPr kumimoji="1" lang="ja-JP" altLang="en-US" sz="1800" b="1" dirty="0" smtClean="0"/>
                        <a:t>病休</a:t>
                      </a:r>
                      <a:endParaRPr kumimoji="1" lang="en-US" altLang="ja-JP" sz="1800" b="1" dirty="0" smtClean="0"/>
                    </a:p>
                  </a:txBody>
                  <a:tcPr>
                    <a:solidFill>
                      <a:srgbClr val="92D050">
                        <a:alpha val="65000"/>
                      </a:srgbClr>
                    </a:solidFill>
                  </a:tcPr>
                </a:tc>
                <a:extLst>
                  <a:ext uri="{0D108BD9-81ED-4DB2-BD59-A6C34878D82A}">
                    <a16:rowId xmlns:a16="http://schemas.microsoft.com/office/drawing/2014/main" val="10001"/>
                  </a:ext>
                </a:extLst>
              </a:tr>
              <a:tr h="1221286">
                <a:tc>
                  <a:txBody>
                    <a:bodyPr/>
                    <a:lstStyle/>
                    <a:p>
                      <a:pPr algn="ctr"/>
                      <a:endParaRPr kumimoji="1" lang="en-US" altLang="ja-JP" sz="2400" b="1" dirty="0" smtClean="0"/>
                    </a:p>
                    <a:p>
                      <a:pPr algn="ctr"/>
                      <a:r>
                        <a:rPr kumimoji="1" lang="ja-JP" altLang="en-US" sz="2400" b="1" dirty="0" smtClean="0"/>
                        <a:t>支給あり</a:t>
                      </a:r>
                      <a:endParaRPr kumimoji="1" lang="ja-JP" altLang="en-US"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dirty="0" smtClean="0"/>
                        <a:t>支給はあるが、勤勉手当に影響あり</a:t>
                      </a:r>
                      <a:endParaRPr kumimoji="1" lang="en-US" altLang="ja-JP" sz="2400" b="1" dirty="0" smtClean="0"/>
                    </a:p>
                  </a:txBody>
                  <a:tcPr/>
                </a:tc>
                <a:extLst>
                  <a:ext uri="{0D108BD9-81ED-4DB2-BD59-A6C34878D82A}">
                    <a16:rowId xmlns:a16="http://schemas.microsoft.com/office/drawing/2014/main" val="10002"/>
                  </a:ext>
                </a:extLst>
              </a:tr>
            </a:tbl>
          </a:graphicData>
        </a:graphic>
      </p:graphicFrame>
      <p:pic>
        <p:nvPicPr>
          <p:cNvPr id="6146" name="Picture 2" descr="C:\Users\user\AppData\Local\Microsoft\Windows\Temporary Internet Files\Content.IE5\H0IS8PV6\MC900233875[1].wmf"/>
          <p:cNvPicPr>
            <a:picLocks noChangeAspect="1" noChangeArrowheads="1"/>
          </p:cNvPicPr>
          <p:nvPr/>
        </p:nvPicPr>
        <p:blipFill>
          <a:blip r:embed="rId3" cstate="print"/>
          <a:srcRect/>
          <a:stretch>
            <a:fillRect/>
          </a:stretch>
        </p:blipFill>
        <p:spPr bwMode="auto">
          <a:xfrm rot="361591">
            <a:off x="6977621" y="2943695"/>
            <a:ext cx="1818168" cy="12759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60648"/>
            <a:ext cx="8280920" cy="1143000"/>
          </a:xfrm>
        </p:spPr>
        <p:txBody>
          <a:bodyPr>
            <a:normAutofit fontScale="90000"/>
          </a:bodyPr>
          <a:lstStyle/>
          <a:p>
            <a:pPr algn="l"/>
            <a:r>
              <a:rPr kumimoji="1" lang="ja-JP" altLang="en-US" sz="2800" dirty="0" smtClean="0"/>
              <a:t>事例１　（１２月支給・基準日１２月１日）</a:t>
            </a:r>
            <a:r>
              <a:rPr kumimoji="1" lang="en-US" altLang="ja-JP" sz="2800" dirty="0" smtClean="0"/>
              <a:t/>
            </a:r>
            <a:br>
              <a:rPr kumimoji="1" lang="en-US" altLang="ja-JP" sz="2800" dirty="0" smtClean="0"/>
            </a:br>
            <a:r>
              <a:rPr kumimoji="1" lang="ja-JP" altLang="en-US" sz="2800" dirty="0" smtClean="0"/>
              <a:t>平成◎◎年</a:t>
            </a:r>
            <a:r>
              <a:rPr kumimoji="1" lang="en-US" altLang="ja-JP" sz="2800" dirty="0" smtClean="0"/>
              <a:t>10</a:t>
            </a:r>
            <a:r>
              <a:rPr kumimoji="1" lang="ja-JP" altLang="en-US" sz="2800" dirty="0" smtClean="0"/>
              <a:t>月</a:t>
            </a:r>
            <a:r>
              <a:rPr kumimoji="1" lang="en-US" altLang="ja-JP" sz="2800" dirty="0" smtClean="0"/>
              <a:t>3</a:t>
            </a:r>
            <a:r>
              <a:rPr kumimoji="1" lang="ja-JP" altLang="en-US" sz="2800" dirty="0" smtClean="0"/>
              <a:t>日（火）～平成◎◎年</a:t>
            </a:r>
            <a:r>
              <a:rPr kumimoji="1" lang="en-US" altLang="ja-JP" sz="2800" dirty="0" smtClean="0"/>
              <a:t>11</a:t>
            </a:r>
            <a:r>
              <a:rPr kumimoji="1" lang="ja-JP" altLang="en-US" sz="2800" dirty="0" smtClean="0"/>
              <a:t>月</a:t>
            </a:r>
            <a:r>
              <a:rPr kumimoji="1" lang="en-US" altLang="ja-JP" sz="2800" dirty="0" smtClean="0"/>
              <a:t>3</a:t>
            </a:r>
            <a:r>
              <a:rPr kumimoji="1" lang="ja-JP" altLang="en-US" sz="2800" dirty="0" smtClean="0"/>
              <a:t>日（金）まで</a:t>
            </a:r>
            <a:r>
              <a:rPr kumimoji="1" lang="en-US" altLang="ja-JP" sz="2800" dirty="0" smtClean="0"/>
              <a:t/>
            </a:r>
            <a:br>
              <a:rPr kumimoji="1" lang="en-US" altLang="ja-JP" sz="2800" dirty="0" smtClean="0"/>
            </a:br>
            <a:r>
              <a:rPr kumimoji="1" lang="ja-JP" altLang="en-US" sz="2800" dirty="0" smtClean="0"/>
              <a:t>引き続く病気休暇</a:t>
            </a:r>
            <a:endParaRPr kumimoji="1" lang="ja-JP" altLang="en-US" sz="2800" dirty="0"/>
          </a:p>
        </p:txBody>
      </p:sp>
      <p:pic>
        <p:nvPicPr>
          <p:cNvPr id="14337" name="Picture 1"/>
          <p:cNvPicPr>
            <a:picLocks noGrp="1" noChangeAspect="1" noChangeArrowheads="1"/>
          </p:cNvPicPr>
          <p:nvPr>
            <p:ph idx="1"/>
          </p:nvPr>
        </p:nvPicPr>
        <p:blipFill>
          <a:blip r:embed="rId3" cstate="print"/>
          <a:srcRect l="22888" t="28596" r="20678" b="25698"/>
          <a:stretch>
            <a:fillRect/>
          </a:stretch>
        </p:blipFill>
        <p:spPr bwMode="auto">
          <a:xfrm>
            <a:off x="0" y="1628800"/>
            <a:ext cx="8892480" cy="4049254"/>
          </a:xfrm>
          <a:prstGeom prst="rect">
            <a:avLst/>
          </a:prstGeom>
          <a:noFill/>
          <a:ln w="9525">
            <a:noFill/>
            <a:miter lim="800000"/>
            <a:headEnd/>
            <a:tailEnd/>
          </a:ln>
        </p:spPr>
      </p:pic>
      <p:sp>
        <p:nvSpPr>
          <p:cNvPr id="5" name="テキスト ボックス 4"/>
          <p:cNvSpPr txBox="1"/>
          <p:nvPr/>
        </p:nvSpPr>
        <p:spPr>
          <a:xfrm>
            <a:off x="395536" y="5877272"/>
            <a:ext cx="7848872" cy="584775"/>
          </a:xfrm>
          <a:prstGeom prst="rect">
            <a:avLst/>
          </a:prstGeom>
          <a:noFill/>
        </p:spPr>
        <p:txBody>
          <a:bodyPr wrap="square" rtlCol="0">
            <a:spAutoFit/>
          </a:bodyPr>
          <a:lstStyle/>
          <a:p>
            <a:r>
              <a:rPr kumimoji="1" lang="ja-JP" altLang="en-US" sz="3200" dirty="0" smtClean="0"/>
              <a:t>週休日、休日を除く</a:t>
            </a:r>
            <a:r>
              <a:rPr kumimoji="1" lang="ja-JP" altLang="en-US" sz="3200" dirty="0" smtClean="0">
                <a:solidFill>
                  <a:srgbClr val="FF0000"/>
                </a:solidFill>
              </a:rPr>
              <a:t>私病</a:t>
            </a:r>
            <a:r>
              <a:rPr kumimoji="1" lang="ja-JP" altLang="en-US" sz="3200" dirty="0" smtClean="0"/>
              <a:t>の日数　　⇒　</a:t>
            </a:r>
            <a:r>
              <a:rPr kumimoji="1" lang="en-US" altLang="ja-JP" sz="3200" dirty="0" smtClean="0"/>
              <a:t>22</a:t>
            </a:r>
            <a:r>
              <a:rPr kumimoji="1" lang="ja-JP" altLang="en-US" sz="3200" dirty="0" smtClean="0"/>
              <a:t>日</a:t>
            </a:r>
            <a:endParaRPr kumimoji="1" lang="ja-JP" altLang="en-US" sz="3200" dirty="0"/>
          </a:p>
        </p:txBody>
      </p:sp>
      <p:sp>
        <p:nvSpPr>
          <p:cNvPr id="7" name="テキスト ボックス 6"/>
          <p:cNvSpPr txBox="1"/>
          <p:nvPr/>
        </p:nvSpPr>
        <p:spPr>
          <a:xfrm>
            <a:off x="2051720" y="3140968"/>
            <a:ext cx="5040560" cy="76944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txBody>
          <a:bodyPr wrap="square" rtlCol="0">
            <a:spAutoFit/>
          </a:bodyPr>
          <a:lstStyle/>
          <a:p>
            <a:r>
              <a:rPr kumimoji="1" lang="ja-JP" altLang="en-US" sz="4400" b="1" dirty="0" smtClean="0">
                <a:solidFill>
                  <a:srgbClr val="0000CC"/>
                </a:solidFill>
              </a:rPr>
              <a:t>支給額に影響なし</a:t>
            </a:r>
            <a:endParaRPr kumimoji="1" lang="ja-JP" altLang="en-US" sz="4400" b="1" dirty="0">
              <a:solidFill>
                <a:srgbClr val="0000CC"/>
              </a:solidFill>
            </a:endParaRPr>
          </a:p>
        </p:txBody>
      </p:sp>
      <p:sp>
        <p:nvSpPr>
          <p:cNvPr id="8" name="正方形/長方形 7"/>
          <p:cNvSpPr/>
          <p:nvPr/>
        </p:nvSpPr>
        <p:spPr>
          <a:xfrm>
            <a:off x="3779912" y="5877272"/>
            <a:ext cx="864096" cy="576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algn="l"/>
            <a:r>
              <a:rPr lang="ja-JP" altLang="en-US" sz="2400" dirty="0" smtClean="0"/>
              <a:t>事例２　（１２月支給・基準日１２月１日）</a:t>
            </a:r>
            <a:r>
              <a:rPr lang="en-US" altLang="ja-JP" sz="2400" dirty="0" smtClean="0"/>
              <a:t/>
            </a:r>
            <a:br>
              <a:rPr lang="en-US" altLang="ja-JP" sz="2400" dirty="0" smtClean="0"/>
            </a:br>
            <a:r>
              <a:rPr lang="ja-JP" altLang="en-US" sz="2400" dirty="0" smtClean="0"/>
              <a:t>平成◎◎年</a:t>
            </a:r>
            <a:r>
              <a:rPr lang="en-US" altLang="ja-JP" sz="2400" dirty="0" smtClean="0"/>
              <a:t>9</a:t>
            </a:r>
            <a:r>
              <a:rPr lang="ja-JP" altLang="en-US" sz="2400" dirty="0" smtClean="0"/>
              <a:t>月</a:t>
            </a:r>
            <a:r>
              <a:rPr lang="en-US" altLang="ja-JP" sz="2400" dirty="0" smtClean="0"/>
              <a:t>1</a:t>
            </a:r>
            <a:r>
              <a:rPr lang="ja-JP" altLang="en-US" sz="2400" dirty="0" smtClean="0"/>
              <a:t>日（水）～平成◎◎年</a:t>
            </a:r>
            <a:r>
              <a:rPr lang="en-US" altLang="ja-JP" sz="2400" dirty="0" smtClean="0"/>
              <a:t>9</a:t>
            </a:r>
            <a:r>
              <a:rPr lang="ja-JP" altLang="en-US" sz="2400" dirty="0" smtClean="0"/>
              <a:t>月</a:t>
            </a:r>
            <a:r>
              <a:rPr lang="en-US" altLang="ja-JP" sz="2400" dirty="0" smtClean="0"/>
              <a:t>30</a:t>
            </a:r>
            <a:r>
              <a:rPr lang="ja-JP" altLang="en-US" sz="2400" dirty="0" smtClean="0"/>
              <a:t>日（木）までの引き続く病気休暇と、それ以外に引き続かない病気休暇がある場合</a:t>
            </a:r>
            <a:endParaRPr kumimoji="1" lang="ja-JP" altLang="en-US" sz="2400" dirty="0"/>
          </a:p>
        </p:txBody>
      </p:sp>
      <p:pic>
        <p:nvPicPr>
          <p:cNvPr id="13313" name="Picture 1"/>
          <p:cNvPicPr>
            <a:picLocks noGrp="1" noChangeAspect="1" noChangeArrowheads="1"/>
          </p:cNvPicPr>
          <p:nvPr>
            <p:ph idx="1"/>
          </p:nvPr>
        </p:nvPicPr>
        <p:blipFill>
          <a:blip r:embed="rId3" cstate="print"/>
          <a:srcRect l="23165" t="29270" r="21376" b="15045"/>
          <a:stretch>
            <a:fillRect/>
          </a:stretch>
        </p:blipFill>
        <p:spPr bwMode="auto">
          <a:xfrm>
            <a:off x="323528" y="1340768"/>
            <a:ext cx="8352928" cy="4715363"/>
          </a:xfrm>
          <a:prstGeom prst="rect">
            <a:avLst/>
          </a:prstGeom>
          <a:noFill/>
          <a:ln w="9525">
            <a:noFill/>
            <a:miter lim="800000"/>
            <a:headEnd/>
            <a:tailEnd/>
          </a:ln>
        </p:spPr>
      </p:pic>
      <p:sp>
        <p:nvSpPr>
          <p:cNvPr id="6" name="テキスト ボックス 5"/>
          <p:cNvSpPr txBox="1"/>
          <p:nvPr/>
        </p:nvSpPr>
        <p:spPr>
          <a:xfrm>
            <a:off x="395536" y="5445224"/>
            <a:ext cx="8496944" cy="1015663"/>
          </a:xfrm>
          <a:prstGeom prst="rect">
            <a:avLst/>
          </a:prstGeom>
          <a:noFill/>
        </p:spPr>
        <p:txBody>
          <a:bodyPr wrap="square" rtlCol="0">
            <a:spAutoFit/>
          </a:bodyPr>
          <a:lstStyle/>
          <a:p>
            <a:r>
              <a:rPr kumimoji="1" lang="ja-JP" altLang="en-US" sz="2400" dirty="0" smtClean="0"/>
              <a:t>週休日、休日を除く</a:t>
            </a:r>
            <a:endParaRPr kumimoji="1" lang="en-US" altLang="ja-JP" sz="2400" dirty="0" smtClean="0"/>
          </a:p>
          <a:p>
            <a:r>
              <a:rPr lang="ja-JP" altLang="en-US" sz="2400" dirty="0" smtClean="0">
                <a:solidFill>
                  <a:srgbClr val="FF0000"/>
                </a:solidFill>
              </a:rPr>
              <a:t>　　　　</a:t>
            </a:r>
            <a:r>
              <a:rPr kumimoji="1" lang="ja-JP" altLang="en-US" sz="2400" dirty="0" smtClean="0">
                <a:solidFill>
                  <a:srgbClr val="FF0000"/>
                </a:solidFill>
              </a:rPr>
              <a:t>私病　</a:t>
            </a:r>
            <a:r>
              <a:rPr kumimoji="1" lang="ja-JP" altLang="en-US" sz="2400" dirty="0" smtClean="0"/>
              <a:t>、</a:t>
            </a:r>
            <a:r>
              <a:rPr lang="ja-JP" altLang="en-US" sz="2400" dirty="0" smtClean="0">
                <a:solidFill>
                  <a:srgbClr val="FF0000"/>
                </a:solidFill>
              </a:rPr>
              <a:t>私病４　</a:t>
            </a:r>
            <a:r>
              <a:rPr kumimoji="1" lang="ja-JP" altLang="en-US" sz="2400" dirty="0" smtClean="0"/>
              <a:t>の日数　</a:t>
            </a:r>
            <a:r>
              <a:rPr lang="ja-JP" altLang="en-US" sz="2400" dirty="0" smtClean="0"/>
              <a:t>　</a:t>
            </a:r>
            <a:r>
              <a:rPr kumimoji="1" lang="ja-JP" altLang="en-US" sz="2400" dirty="0" smtClean="0"/>
              <a:t>　⇒　</a:t>
            </a:r>
            <a:r>
              <a:rPr lang="en-US" altLang="ja-JP" sz="3600" dirty="0" smtClean="0"/>
              <a:t>30</a:t>
            </a:r>
            <a:r>
              <a:rPr kumimoji="1" lang="ja-JP" altLang="en-US" sz="3600" dirty="0" smtClean="0"/>
              <a:t>日</a:t>
            </a:r>
            <a:r>
              <a:rPr kumimoji="1" lang="en-US" altLang="ja-JP" sz="3600" dirty="0" smtClean="0"/>
              <a:t>4</a:t>
            </a:r>
            <a:r>
              <a:rPr kumimoji="1" lang="ja-JP" altLang="en-US" sz="3600" dirty="0" smtClean="0"/>
              <a:t>時間</a:t>
            </a:r>
            <a:r>
              <a:rPr kumimoji="1" lang="en-US" altLang="ja-JP" sz="3600" dirty="0" smtClean="0"/>
              <a:t>15</a:t>
            </a:r>
            <a:r>
              <a:rPr kumimoji="1" lang="ja-JP" altLang="en-US" sz="3600" dirty="0" smtClean="0"/>
              <a:t>分</a:t>
            </a:r>
            <a:endParaRPr kumimoji="1" lang="ja-JP" altLang="en-US" sz="3600" dirty="0"/>
          </a:p>
        </p:txBody>
      </p:sp>
      <p:sp>
        <p:nvSpPr>
          <p:cNvPr id="7" name="正方形/長方形 6"/>
          <p:cNvSpPr/>
          <p:nvPr/>
        </p:nvSpPr>
        <p:spPr>
          <a:xfrm>
            <a:off x="1259632" y="5949280"/>
            <a:ext cx="648072"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2267744" y="5949280"/>
            <a:ext cx="864096"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2051720" y="3140968"/>
            <a:ext cx="5040560" cy="76944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txBody>
          <a:bodyPr wrap="square" rtlCol="0">
            <a:spAutoFit/>
          </a:bodyPr>
          <a:lstStyle/>
          <a:p>
            <a:r>
              <a:rPr kumimoji="1" lang="ja-JP" altLang="en-US" sz="4400" b="1" dirty="0" smtClean="0">
                <a:solidFill>
                  <a:srgbClr val="FF0000"/>
                </a:solidFill>
              </a:rPr>
              <a:t>支給額に影響あり</a:t>
            </a:r>
            <a:endParaRPr kumimoji="1" lang="ja-JP" altLang="en-US" sz="4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par>
                          <p:cTn id="17" fill="hold">
                            <p:stCondLst>
                              <p:cond delay="0"/>
                            </p:stCondLst>
                            <p:childTnLst>
                              <p:par>
                                <p:cTn id="18" presetID="6" presetClass="emph" presetSubtype="0" fill="hold" nodeType="afterEffect">
                                  <p:stCondLst>
                                    <p:cond delay="0"/>
                                  </p:stCondLst>
                                  <p:childTnLst>
                                    <p:animScale>
                                      <p:cBhvr>
                                        <p:cTn id="19" dur="1000" fill="hold"/>
                                        <p:tgtEl>
                                          <p:spTgt spid="9">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uiExpand="1"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病気休暇とは！？</a:t>
            </a:r>
            <a:endParaRPr kumimoji="1" lang="ja-JP" altLang="en-US" dirty="0"/>
          </a:p>
        </p:txBody>
      </p:sp>
      <p:sp>
        <p:nvSpPr>
          <p:cNvPr id="3" name="コンテンツ プレースホルダ 2"/>
          <p:cNvSpPr>
            <a:spLocks noGrp="1"/>
          </p:cNvSpPr>
          <p:nvPr>
            <p:ph idx="1"/>
          </p:nvPr>
        </p:nvSpPr>
        <p:spPr>
          <a:xfrm>
            <a:off x="467544" y="1340769"/>
            <a:ext cx="8229600" cy="1584175"/>
          </a:xfrm>
        </p:spPr>
        <p:txBody>
          <a:bodyPr/>
          <a:lstStyle/>
          <a:p>
            <a:r>
              <a:rPr lang="ja-JP" altLang="en-US" dirty="0" smtClean="0"/>
              <a:t>職員が負傷又は疾病のため療養する必要があり、その勤務しないことがやむを得ないと認められる場合における休暇</a:t>
            </a:r>
            <a:endParaRPr lang="en-US" altLang="ja-JP" dirty="0" smtClean="0"/>
          </a:p>
          <a:p>
            <a:pPr>
              <a:buNone/>
            </a:pPr>
            <a:endParaRPr kumimoji="1" lang="ja-JP" altLang="en-US" dirty="0"/>
          </a:p>
        </p:txBody>
      </p:sp>
      <p:sp>
        <p:nvSpPr>
          <p:cNvPr id="4" name="角丸四角形 3"/>
          <p:cNvSpPr/>
          <p:nvPr/>
        </p:nvSpPr>
        <p:spPr>
          <a:xfrm>
            <a:off x="683568" y="3068961"/>
            <a:ext cx="3240360" cy="1584176"/>
          </a:xfrm>
          <a:prstGeom prst="roundRect">
            <a:avLst/>
          </a:prstGeom>
          <a:solidFill>
            <a:srgbClr val="92D050">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rPr>
              <a:t>医療機関を受診</a:t>
            </a:r>
            <a:endParaRPr kumimoji="1" lang="ja-JP" altLang="en-US" sz="3200" dirty="0">
              <a:solidFill>
                <a:schemeClr val="tx1"/>
              </a:solidFill>
            </a:endParaRPr>
          </a:p>
        </p:txBody>
      </p:sp>
      <p:sp>
        <p:nvSpPr>
          <p:cNvPr id="5" name="角丸四角形 4"/>
          <p:cNvSpPr/>
          <p:nvPr/>
        </p:nvSpPr>
        <p:spPr>
          <a:xfrm>
            <a:off x="5148064" y="3140968"/>
            <a:ext cx="3456384" cy="1512168"/>
          </a:xfrm>
          <a:prstGeom prst="roundRect">
            <a:avLst/>
          </a:prstGeom>
          <a:solidFill>
            <a:srgbClr val="92D050">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solidFill>
                  <a:schemeClr val="tx1"/>
                </a:solidFill>
              </a:rPr>
              <a:t>疾　病 ・ 負　傷</a:t>
            </a:r>
            <a:endParaRPr lang="en-US" altLang="ja-JP" sz="3200" dirty="0" smtClean="0">
              <a:solidFill>
                <a:schemeClr val="tx1"/>
              </a:solidFill>
            </a:endParaRPr>
          </a:p>
          <a:p>
            <a:pPr algn="ctr"/>
            <a:r>
              <a:rPr lang="ja-JP" altLang="en-US" sz="3200" dirty="0" smtClean="0">
                <a:solidFill>
                  <a:schemeClr val="tx1"/>
                </a:solidFill>
              </a:rPr>
              <a:t>の認定</a:t>
            </a:r>
            <a:endParaRPr kumimoji="1" lang="ja-JP" altLang="en-US" sz="3200" dirty="0">
              <a:solidFill>
                <a:schemeClr val="tx1"/>
              </a:solidFill>
            </a:endParaRPr>
          </a:p>
        </p:txBody>
      </p:sp>
      <p:sp>
        <p:nvSpPr>
          <p:cNvPr id="6" name="右矢印 5"/>
          <p:cNvSpPr/>
          <p:nvPr/>
        </p:nvSpPr>
        <p:spPr>
          <a:xfrm>
            <a:off x="4139952" y="3789041"/>
            <a:ext cx="79208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38" y="4122763"/>
            <a:ext cx="3275856" cy="2833615"/>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7654" y="4338619"/>
            <a:ext cx="2266794" cy="24019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5"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vertical)">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par>
                          <p:cTn id="17" fill="hold">
                            <p:stCondLst>
                              <p:cond delay="500"/>
                            </p:stCondLst>
                            <p:childTnLst>
                              <p:par>
                                <p:cTn id="18" presetID="3" presetClass="entr" presetSubtype="5"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vertical)">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37868" y="343059"/>
            <a:ext cx="2037737" cy="646331"/>
          </a:xfrm>
          <a:prstGeom prst="rect">
            <a:avLst/>
          </a:prstGeom>
        </p:spPr>
        <p:txBody>
          <a:bodyPr wrap="none">
            <a:spAutoFit/>
          </a:bodyPr>
          <a:lstStyle/>
          <a:p>
            <a:pPr lvl="0">
              <a:spcBef>
                <a:spcPct val="0"/>
              </a:spcBef>
              <a:defRPr/>
            </a:pPr>
            <a:r>
              <a:rPr lang="ja-JP" altLang="en-US" sz="3600" b="1" dirty="0" smtClean="0">
                <a:solidFill>
                  <a:srgbClr val="0000CC"/>
                </a:solidFill>
              </a:rPr>
              <a:t>～昇給～</a:t>
            </a:r>
            <a:endParaRPr lang="ja-JP" altLang="en-US" sz="3600" b="1" dirty="0">
              <a:solidFill>
                <a:srgbClr val="0000CC"/>
              </a:solidFill>
            </a:endParaRPr>
          </a:p>
        </p:txBody>
      </p:sp>
      <p:sp>
        <p:nvSpPr>
          <p:cNvPr id="6" name="正方形/長方形 5"/>
          <p:cNvSpPr/>
          <p:nvPr/>
        </p:nvSpPr>
        <p:spPr>
          <a:xfrm>
            <a:off x="571472" y="3793347"/>
            <a:ext cx="8280920" cy="523220"/>
          </a:xfrm>
          <a:prstGeom prst="rect">
            <a:avLst/>
          </a:prstGeom>
        </p:spPr>
        <p:txBody>
          <a:bodyPr wrap="square">
            <a:spAutoFit/>
          </a:bodyPr>
          <a:lstStyle/>
          <a:p>
            <a:pPr lvl="0">
              <a:spcBef>
                <a:spcPct val="0"/>
              </a:spcBef>
              <a:defRPr/>
            </a:pPr>
            <a:r>
              <a:rPr lang="en-US" altLang="ja-JP" sz="2800" dirty="0" smtClean="0">
                <a:solidFill>
                  <a:srgbClr val="0070C0"/>
                </a:solidFill>
              </a:rPr>
              <a:t>【</a:t>
            </a:r>
            <a:r>
              <a:rPr lang="ja-JP" altLang="en-US" sz="2800" dirty="0" smtClean="0">
                <a:solidFill>
                  <a:srgbClr val="0070C0"/>
                </a:solidFill>
              </a:rPr>
              <a:t>基準期間</a:t>
            </a:r>
            <a:r>
              <a:rPr lang="en-US" altLang="ja-JP" sz="2800" dirty="0" smtClean="0">
                <a:solidFill>
                  <a:srgbClr val="0070C0"/>
                </a:solidFill>
              </a:rPr>
              <a:t>】</a:t>
            </a:r>
            <a:r>
              <a:rPr lang="ja-JP" altLang="en-US" sz="2800" dirty="0" smtClean="0">
                <a:solidFill>
                  <a:srgbClr val="0070C0"/>
                </a:solidFill>
              </a:rPr>
              <a:t>の</a:t>
            </a:r>
            <a:r>
              <a:rPr lang="en-US" altLang="ja-JP" sz="2800" b="1" dirty="0" smtClean="0">
                <a:solidFill>
                  <a:srgbClr val="FF0000"/>
                </a:solidFill>
              </a:rPr>
              <a:t>1/6</a:t>
            </a:r>
            <a:r>
              <a:rPr lang="ja-JP" altLang="en-US" sz="2800" b="1" dirty="0" smtClean="0">
                <a:solidFill>
                  <a:srgbClr val="FF0000"/>
                </a:solidFill>
              </a:rPr>
              <a:t>以上</a:t>
            </a:r>
            <a:r>
              <a:rPr lang="ja-JP" altLang="en-US" sz="2800" dirty="0" smtClean="0">
                <a:solidFill>
                  <a:srgbClr val="0070C0"/>
                </a:solidFill>
              </a:rPr>
              <a:t>勤務していない場合</a:t>
            </a:r>
            <a:endParaRPr lang="ja-JP" altLang="en-US" sz="2800" dirty="0">
              <a:solidFill>
                <a:srgbClr val="0070C0"/>
              </a:solidFill>
            </a:endParaRPr>
          </a:p>
        </p:txBody>
      </p:sp>
      <p:sp>
        <p:nvSpPr>
          <p:cNvPr id="8" name="コンテンツ プレースホルダ 7"/>
          <p:cNvSpPr>
            <a:spLocks noGrp="1"/>
          </p:cNvSpPr>
          <p:nvPr>
            <p:ph idx="1"/>
          </p:nvPr>
        </p:nvSpPr>
        <p:spPr>
          <a:xfrm>
            <a:off x="467544" y="1124744"/>
            <a:ext cx="8229600" cy="1368152"/>
          </a:xfrm>
          <a:solidFill>
            <a:schemeClr val="accent1">
              <a:alpha val="8000"/>
            </a:schemeClr>
          </a:solidFill>
          <a:ln w="44450" cmpd="thickThin">
            <a:solidFill>
              <a:srgbClr val="00B050"/>
            </a:solidFill>
          </a:ln>
        </p:spPr>
        <p:txBody>
          <a:bodyPr>
            <a:normAutofit fontScale="62500" lnSpcReduction="20000"/>
          </a:bodyPr>
          <a:lstStyle/>
          <a:p>
            <a:pPr algn="ctr">
              <a:buNone/>
            </a:pPr>
            <a:endParaRPr kumimoji="1" lang="en-US" altLang="ja-JP" dirty="0" smtClean="0"/>
          </a:p>
          <a:p>
            <a:pPr algn="ctr">
              <a:buNone/>
            </a:pPr>
            <a:r>
              <a:rPr kumimoji="1" lang="ja-JP" altLang="en-US" sz="4500" dirty="0" smtClean="0"/>
              <a:t>昇給日（毎年４月１日）前日までの１年間</a:t>
            </a:r>
            <a:r>
              <a:rPr kumimoji="1" lang="en-US" altLang="ja-JP" sz="4500" dirty="0" smtClean="0"/>
              <a:t>【</a:t>
            </a:r>
            <a:r>
              <a:rPr kumimoji="1" lang="ja-JP" altLang="en-US" sz="4500" dirty="0" smtClean="0"/>
              <a:t>基準期間</a:t>
            </a:r>
            <a:r>
              <a:rPr kumimoji="1" lang="en-US" altLang="ja-JP" sz="4500" dirty="0" smtClean="0"/>
              <a:t>】</a:t>
            </a:r>
          </a:p>
          <a:p>
            <a:pPr algn="ctr">
              <a:buNone/>
            </a:pPr>
            <a:r>
              <a:rPr kumimoji="1" lang="ja-JP" altLang="en-US" sz="4500" dirty="0" smtClean="0"/>
              <a:t>における</a:t>
            </a:r>
            <a:r>
              <a:rPr kumimoji="1" lang="ja-JP" altLang="en-US" sz="4500" dirty="0" smtClean="0">
                <a:solidFill>
                  <a:srgbClr val="FF0000"/>
                </a:solidFill>
              </a:rPr>
              <a:t>病気休暇</a:t>
            </a:r>
            <a:r>
              <a:rPr lang="ja-JP" altLang="en-US" sz="4500" dirty="0" smtClean="0">
                <a:solidFill>
                  <a:srgbClr val="FF0000"/>
                </a:solidFill>
              </a:rPr>
              <a:t>等</a:t>
            </a:r>
            <a:r>
              <a:rPr kumimoji="1" lang="ja-JP" altLang="en-US" sz="4500" dirty="0" smtClean="0">
                <a:solidFill>
                  <a:srgbClr val="FF0000"/>
                </a:solidFill>
              </a:rPr>
              <a:t>の通算日数等</a:t>
            </a:r>
            <a:r>
              <a:rPr kumimoji="1" lang="ja-JP" altLang="en-US" sz="4500" dirty="0" smtClean="0"/>
              <a:t>により判断</a:t>
            </a:r>
            <a:endParaRPr kumimoji="1" lang="ja-JP" altLang="en-US" sz="4500" dirty="0"/>
          </a:p>
        </p:txBody>
      </p:sp>
      <p:sp>
        <p:nvSpPr>
          <p:cNvPr id="9" name="正方形/長方形 8"/>
          <p:cNvSpPr/>
          <p:nvPr/>
        </p:nvSpPr>
        <p:spPr>
          <a:xfrm>
            <a:off x="175428" y="2795404"/>
            <a:ext cx="9073008" cy="830997"/>
          </a:xfrm>
          <a:prstGeom prst="rect">
            <a:avLst/>
          </a:prstGeom>
        </p:spPr>
        <p:txBody>
          <a:bodyPr wrap="square">
            <a:spAutoFit/>
          </a:bodyPr>
          <a:lstStyle/>
          <a:p>
            <a:pPr lvl="0">
              <a:spcBef>
                <a:spcPct val="0"/>
              </a:spcBef>
              <a:defRPr/>
            </a:pPr>
            <a:r>
              <a:rPr lang="ja-JP" altLang="en-US" sz="2400" dirty="0" smtClean="0"/>
              <a:t>　　　病気休暇以外の事由とは・・・</a:t>
            </a:r>
            <a:endParaRPr lang="en-US" altLang="ja-JP" sz="2400" dirty="0" smtClean="0"/>
          </a:p>
          <a:p>
            <a:pPr lvl="0">
              <a:spcBef>
                <a:spcPct val="0"/>
              </a:spcBef>
              <a:defRPr/>
            </a:pPr>
            <a:r>
              <a:rPr lang="ja-JP" altLang="en-US" sz="2400" dirty="0" smtClean="0"/>
              <a:t>　　　　　　　　介護休暇・介護時間・看護欠勤・欠勤・ストライキ</a:t>
            </a:r>
            <a:endParaRPr lang="ja-JP" altLang="en-US" sz="2400" dirty="0"/>
          </a:p>
        </p:txBody>
      </p:sp>
      <p:sp>
        <p:nvSpPr>
          <p:cNvPr id="10" name="正方形/長方形 9"/>
          <p:cNvSpPr/>
          <p:nvPr/>
        </p:nvSpPr>
        <p:spPr>
          <a:xfrm>
            <a:off x="571472" y="5184293"/>
            <a:ext cx="8280920" cy="523220"/>
          </a:xfrm>
          <a:prstGeom prst="rect">
            <a:avLst/>
          </a:prstGeom>
        </p:spPr>
        <p:txBody>
          <a:bodyPr wrap="square">
            <a:spAutoFit/>
          </a:bodyPr>
          <a:lstStyle/>
          <a:p>
            <a:pPr lvl="0">
              <a:spcBef>
                <a:spcPct val="0"/>
              </a:spcBef>
              <a:defRPr/>
            </a:pPr>
            <a:r>
              <a:rPr lang="en-US" altLang="ja-JP" sz="2800" dirty="0" smtClean="0">
                <a:solidFill>
                  <a:srgbClr val="0070C0"/>
                </a:solidFill>
              </a:rPr>
              <a:t>【</a:t>
            </a:r>
            <a:r>
              <a:rPr lang="ja-JP" altLang="en-US" sz="2800" dirty="0" smtClean="0">
                <a:solidFill>
                  <a:srgbClr val="0070C0"/>
                </a:solidFill>
              </a:rPr>
              <a:t>基準期間</a:t>
            </a:r>
            <a:r>
              <a:rPr lang="en-US" altLang="ja-JP" sz="2800" dirty="0" smtClean="0">
                <a:solidFill>
                  <a:srgbClr val="0070C0"/>
                </a:solidFill>
              </a:rPr>
              <a:t>】</a:t>
            </a:r>
            <a:r>
              <a:rPr lang="ja-JP" altLang="en-US" sz="2800" dirty="0" smtClean="0">
                <a:solidFill>
                  <a:srgbClr val="0070C0"/>
                </a:solidFill>
              </a:rPr>
              <a:t>の</a:t>
            </a:r>
            <a:r>
              <a:rPr lang="en-US" altLang="ja-JP" sz="2800" b="1" dirty="0" smtClean="0">
                <a:solidFill>
                  <a:srgbClr val="FF0000"/>
                </a:solidFill>
              </a:rPr>
              <a:t>1/2</a:t>
            </a:r>
            <a:r>
              <a:rPr lang="ja-JP" altLang="en-US" sz="2800" b="1" dirty="0" smtClean="0">
                <a:solidFill>
                  <a:srgbClr val="FF0000"/>
                </a:solidFill>
              </a:rPr>
              <a:t>以上</a:t>
            </a:r>
            <a:r>
              <a:rPr lang="ja-JP" altLang="en-US" sz="2800" dirty="0" smtClean="0">
                <a:solidFill>
                  <a:srgbClr val="0070C0"/>
                </a:solidFill>
              </a:rPr>
              <a:t>勤務していない場合</a:t>
            </a:r>
            <a:endParaRPr lang="ja-JP" altLang="en-US" sz="2800" dirty="0">
              <a:solidFill>
                <a:srgbClr val="0070C0"/>
              </a:solidFill>
            </a:endParaRPr>
          </a:p>
        </p:txBody>
      </p:sp>
      <p:sp>
        <p:nvSpPr>
          <p:cNvPr id="11" name="正方形/長方形 10"/>
          <p:cNvSpPr/>
          <p:nvPr/>
        </p:nvSpPr>
        <p:spPr>
          <a:xfrm>
            <a:off x="1691680" y="4483513"/>
            <a:ext cx="6408712" cy="461665"/>
          </a:xfrm>
          <a:prstGeom prst="rect">
            <a:avLst/>
          </a:prstGeom>
        </p:spPr>
        <p:txBody>
          <a:bodyPr wrap="square">
            <a:spAutoFit/>
          </a:bodyPr>
          <a:lstStyle/>
          <a:p>
            <a:pPr lvl="0">
              <a:spcBef>
                <a:spcPct val="0"/>
              </a:spcBef>
              <a:defRPr/>
            </a:pPr>
            <a:r>
              <a:rPr lang="ja-JP" altLang="en-US" sz="2400" dirty="0" smtClean="0"/>
              <a:t>昇給区分</a:t>
            </a:r>
            <a:r>
              <a:rPr lang="en-US" altLang="ja-JP" sz="2400" dirty="0" smtClean="0"/>
              <a:t>Ⅳ</a:t>
            </a:r>
            <a:r>
              <a:rPr lang="ja-JP" altLang="en-US" sz="2400" dirty="0" smtClean="0"/>
              <a:t>（</a:t>
            </a:r>
            <a:r>
              <a:rPr lang="en-US" altLang="ja-JP" sz="2400" dirty="0" smtClean="0"/>
              <a:t>1</a:t>
            </a:r>
            <a:r>
              <a:rPr lang="ja-JP" altLang="en-US" sz="2400" dirty="0" smtClean="0"/>
              <a:t>～</a:t>
            </a:r>
            <a:r>
              <a:rPr lang="en-US" altLang="ja-JP" sz="2400" dirty="0" smtClean="0"/>
              <a:t>2</a:t>
            </a:r>
            <a:r>
              <a:rPr lang="ja-JP" altLang="en-US" sz="2400" dirty="0" smtClean="0"/>
              <a:t>号級昇給）</a:t>
            </a:r>
            <a:endParaRPr lang="ja-JP" altLang="en-US" sz="2400" dirty="0"/>
          </a:p>
        </p:txBody>
      </p:sp>
      <p:sp>
        <p:nvSpPr>
          <p:cNvPr id="13" name="正方形/長方形 12"/>
          <p:cNvSpPr/>
          <p:nvPr/>
        </p:nvSpPr>
        <p:spPr>
          <a:xfrm>
            <a:off x="1690594" y="5946628"/>
            <a:ext cx="6408712" cy="461665"/>
          </a:xfrm>
          <a:prstGeom prst="rect">
            <a:avLst/>
          </a:prstGeom>
        </p:spPr>
        <p:txBody>
          <a:bodyPr wrap="square">
            <a:spAutoFit/>
          </a:bodyPr>
          <a:lstStyle/>
          <a:p>
            <a:pPr lvl="0">
              <a:spcBef>
                <a:spcPct val="0"/>
              </a:spcBef>
              <a:defRPr/>
            </a:pPr>
            <a:r>
              <a:rPr lang="ja-JP" altLang="en-US" sz="2400" dirty="0" smtClean="0"/>
              <a:t>昇給区分</a:t>
            </a:r>
            <a:r>
              <a:rPr lang="en-US" altLang="ja-JP" sz="2400" dirty="0" smtClean="0"/>
              <a:t>Ⅴ</a:t>
            </a:r>
            <a:r>
              <a:rPr lang="ja-JP" altLang="en-US" sz="2400" dirty="0" smtClean="0"/>
              <a:t>（昇給なし）</a:t>
            </a:r>
            <a:endParaRPr lang="ja-JP"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11560" y="596398"/>
            <a:ext cx="2034531" cy="646331"/>
          </a:xfrm>
          <a:prstGeom prst="rect">
            <a:avLst/>
          </a:prstGeom>
        </p:spPr>
        <p:txBody>
          <a:bodyPr wrap="none">
            <a:spAutoFit/>
          </a:bodyPr>
          <a:lstStyle/>
          <a:p>
            <a:pPr lvl="0">
              <a:spcBef>
                <a:spcPct val="0"/>
              </a:spcBef>
              <a:defRPr/>
            </a:pPr>
            <a:r>
              <a:rPr lang="ja-JP" altLang="en-US" sz="3600" dirty="0" smtClean="0"/>
              <a:t>～</a:t>
            </a:r>
            <a:r>
              <a:rPr lang="ja-JP" altLang="en-US" sz="3600" b="1" dirty="0" smtClean="0">
                <a:solidFill>
                  <a:srgbClr val="0000CC"/>
                </a:solidFill>
              </a:rPr>
              <a:t>昇給</a:t>
            </a:r>
            <a:r>
              <a:rPr lang="ja-JP" altLang="en-US" sz="3600" dirty="0" smtClean="0"/>
              <a:t>～</a:t>
            </a:r>
            <a:endParaRPr lang="ja-JP" altLang="en-US" sz="3600" dirty="0"/>
          </a:p>
        </p:txBody>
      </p:sp>
      <p:sp>
        <p:nvSpPr>
          <p:cNvPr id="6" name="正方形/長方形 5"/>
          <p:cNvSpPr/>
          <p:nvPr/>
        </p:nvSpPr>
        <p:spPr>
          <a:xfrm>
            <a:off x="378385" y="4718506"/>
            <a:ext cx="8517075" cy="1815882"/>
          </a:xfrm>
          <a:prstGeom prst="rect">
            <a:avLst/>
          </a:prstGeom>
        </p:spPr>
        <p:txBody>
          <a:bodyPr wrap="square">
            <a:spAutoFit/>
          </a:bodyPr>
          <a:lstStyle/>
          <a:p>
            <a:pPr lvl="0">
              <a:spcBef>
                <a:spcPct val="0"/>
              </a:spcBef>
              <a:defRPr/>
            </a:pPr>
            <a:endParaRPr lang="en-US" altLang="ja-JP" sz="2800" dirty="0" smtClean="0"/>
          </a:p>
          <a:p>
            <a:pPr lvl="0">
              <a:spcBef>
                <a:spcPct val="0"/>
              </a:spcBef>
              <a:defRPr/>
            </a:pPr>
            <a:r>
              <a:rPr lang="en-US" altLang="ja-JP" sz="2800" dirty="0" smtClean="0"/>
              <a:t>1</a:t>
            </a:r>
            <a:r>
              <a:rPr lang="ja-JP" altLang="en-US" sz="2800" dirty="0" smtClean="0"/>
              <a:t>時間を単位とする病気休暇等の時間を日に換算するときは、</a:t>
            </a:r>
            <a:r>
              <a:rPr lang="en-US" altLang="ja-JP" sz="2800" dirty="0" smtClean="0">
                <a:solidFill>
                  <a:srgbClr val="FF0000"/>
                </a:solidFill>
              </a:rPr>
              <a:t>7</a:t>
            </a:r>
            <a:r>
              <a:rPr lang="ja-JP" altLang="en-US" sz="2800" dirty="0" smtClean="0">
                <a:solidFill>
                  <a:srgbClr val="FF0000"/>
                </a:solidFill>
              </a:rPr>
              <a:t>時間</a:t>
            </a:r>
            <a:r>
              <a:rPr lang="en-US" altLang="ja-JP" sz="2800" dirty="0" smtClean="0">
                <a:solidFill>
                  <a:srgbClr val="FF0000"/>
                </a:solidFill>
              </a:rPr>
              <a:t>45</a:t>
            </a:r>
            <a:r>
              <a:rPr lang="ja-JP" altLang="en-US" sz="2800" dirty="0" smtClean="0">
                <a:solidFill>
                  <a:srgbClr val="FF0000"/>
                </a:solidFill>
              </a:rPr>
              <a:t>分</a:t>
            </a:r>
            <a:r>
              <a:rPr lang="ja-JP" altLang="en-US" sz="2800" dirty="0" smtClean="0"/>
              <a:t>をもって</a:t>
            </a:r>
            <a:r>
              <a:rPr lang="en-US" altLang="ja-JP" sz="2800" u="sng" dirty="0" smtClean="0"/>
              <a:t>1</a:t>
            </a:r>
            <a:r>
              <a:rPr lang="ja-JP" altLang="en-US" sz="2800" u="sng" dirty="0" smtClean="0"/>
              <a:t>日</a:t>
            </a:r>
            <a:endParaRPr lang="en-US" altLang="ja-JP" sz="2800" u="sng" dirty="0" smtClean="0"/>
          </a:p>
          <a:p>
            <a:pPr lvl="0">
              <a:spcBef>
                <a:spcPct val="0"/>
              </a:spcBef>
              <a:defRPr/>
            </a:pPr>
            <a:endParaRPr lang="en-US" altLang="ja-JP" sz="2800" dirty="0" smtClean="0"/>
          </a:p>
        </p:txBody>
      </p:sp>
      <p:sp>
        <p:nvSpPr>
          <p:cNvPr id="5" name="正方形/長方形 4"/>
          <p:cNvSpPr/>
          <p:nvPr/>
        </p:nvSpPr>
        <p:spPr>
          <a:xfrm>
            <a:off x="611560" y="1700808"/>
            <a:ext cx="8517075" cy="1815882"/>
          </a:xfrm>
          <a:prstGeom prst="rect">
            <a:avLst/>
          </a:prstGeom>
        </p:spPr>
        <p:txBody>
          <a:bodyPr wrap="square">
            <a:spAutoFit/>
          </a:bodyPr>
          <a:lstStyle/>
          <a:p>
            <a:pPr lvl="0">
              <a:spcBef>
                <a:spcPct val="0"/>
              </a:spcBef>
              <a:defRPr/>
            </a:pPr>
            <a:r>
              <a:rPr lang="ja-JP" altLang="en-US" sz="2800" u="sng" dirty="0" smtClean="0">
                <a:solidFill>
                  <a:srgbClr val="FF0000"/>
                </a:solidFill>
              </a:rPr>
              <a:t>病休日数</a:t>
            </a:r>
            <a:r>
              <a:rPr lang="ja-JP" altLang="en-US" sz="2800" dirty="0" smtClean="0"/>
              <a:t>の算定方法とは・・・　　</a:t>
            </a:r>
            <a:endParaRPr lang="en-US" altLang="ja-JP" sz="2800" dirty="0" smtClean="0">
              <a:solidFill>
                <a:srgbClr val="FF0000"/>
              </a:solidFill>
            </a:endParaRPr>
          </a:p>
          <a:p>
            <a:pPr lvl="0">
              <a:spcBef>
                <a:spcPct val="0"/>
              </a:spcBef>
              <a:defRPr/>
            </a:pPr>
            <a:r>
              <a:rPr lang="ja-JP" altLang="en-US" sz="2800" dirty="0" smtClean="0"/>
              <a:t>　</a:t>
            </a:r>
            <a:endParaRPr lang="en-US" altLang="ja-JP" sz="2800" dirty="0" smtClean="0"/>
          </a:p>
          <a:p>
            <a:pPr lvl="0" algn="ctr">
              <a:spcBef>
                <a:spcPct val="0"/>
              </a:spcBef>
              <a:defRPr/>
            </a:pPr>
            <a:r>
              <a:rPr lang="ja-JP" altLang="en-US" sz="2800" dirty="0" smtClean="0"/>
              <a:t>　基準期間内（昇給日前</a:t>
            </a:r>
            <a:r>
              <a:rPr lang="en-US" altLang="ja-JP" sz="2800" dirty="0" smtClean="0"/>
              <a:t>1</a:t>
            </a:r>
            <a:r>
              <a:rPr lang="ja-JP" altLang="en-US" sz="2800" dirty="0" smtClean="0"/>
              <a:t>年間）</a:t>
            </a:r>
            <a:endParaRPr lang="en-US" altLang="ja-JP" sz="2800" dirty="0" smtClean="0"/>
          </a:p>
          <a:p>
            <a:pPr lvl="0">
              <a:spcBef>
                <a:spcPct val="0"/>
              </a:spcBef>
              <a:defRPr/>
            </a:pPr>
            <a:endParaRPr lang="en-US" altLang="ja-JP" sz="2800" dirty="0" smtClean="0"/>
          </a:p>
        </p:txBody>
      </p:sp>
      <p:sp>
        <p:nvSpPr>
          <p:cNvPr id="7" name="正方形/長方形 6"/>
          <p:cNvSpPr/>
          <p:nvPr/>
        </p:nvSpPr>
        <p:spPr>
          <a:xfrm>
            <a:off x="378386" y="2902624"/>
            <a:ext cx="8517075" cy="1815882"/>
          </a:xfrm>
          <a:prstGeom prst="rect">
            <a:avLst/>
          </a:prstGeom>
        </p:spPr>
        <p:txBody>
          <a:bodyPr wrap="square">
            <a:spAutoFit/>
          </a:bodyPr>
          <a:lstStyle/>
          <a:p>
            <a:pPr lvl="0" algn="ctr">
              <a:spcBef>
                <a:spcPct val="0"/>
              </a:spcBef>
              <a:defRPr/>
            </a:pPr>
            <a:endParaRPr lang="en-US" altLang="ja-JP" sz="2800" dirty="0" smtClean="0"/>
          </a:p>
          <a:p>
            <a:pPr lvl="0" algn="ctr">
              <a:spcBef>
                <a:spcPct val="0"/>
              </a:spcBef>
              <a:defRPr/>
            </a:pPr>
            <a:endParaRPr lang="en-US" altLang="ja-JP" sz="2800" dirty="0" smtClean="0"/>
          </a:p>
          <a:p>
            <a:pPr lvl="0">
              <a:spcBef>
                <a:spcPct val="0"/>
              </a:spcBef>
              <a:defRPr/>
            </a:pPr>
            <a:r>
              <a:rPr lang="ja-JP" altLang="en-US" sz="2800" dirty="0" smtClean="0"/>
              <a:t>「週休日」「祝日法による休日等」及び「年末年始の休日等」を除いた現日数</a:t>
            </a:r>
            <a:endParaRPr lang="en-US" altLang="ja-JP"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 4"/>
          <p:cNvGraphicFramePr>
            <a:graphicFrameLocks noGrp="1"/>
          </p:cNvGraphicFramePr>
          <p:nvPr>
            <p:ph idx="1"/>
            <p:extLst>
              <p:ext uri="{D42A27DB-BD31-4B8C-83A1-F6EECF244321}">
                <p14:modId xmlns:p14="http://schemas.microsoft.com/office/powerpoint/2010/main" val="4263938223"/>
              </p:ext>
            </p:extLst>
          </p:nvPr>
        </p:nvGraphicFramePr>
        <p:xfrm>
          <a:off x="782388" y="1553877"/>
          <a:ext cx="7704856" cy="920144"/>
        </p:xfrm>
        <a:graphic>
          <a:graphicData uri="http://schemas.openxmlformats.org/drawingml/2006/table">
            <a:tbl>
              <a:tblPr firstRow="1" bandRow="1">
                <a:tableStyleId>{5940675A-B579-460E-94D1-54222C63F5DA}</a:tableStyleId>
              </a:tblPr>
              <a:tblGrid>
                <a:gridCol w="7704856">
                  <a:extLst>
                    <a:ext uri="{9D8B030D-6E8A-4147-A177-3AD203B41FA5}">
                      <a16:colId xmlns:a16="http://schemas.microsoft.com/office/drawing/2014/main" val="20000"/>
                    </a:ext>
                  </a:extLst>
                </a:gridCol>
              </a:tblGrid>
              <a:tr h="920144">
                <a:tc>
                  <a:txBody>
                    <a:bodyPr/>
                    <a:lstStyle/>
                    <a:p>
                      <a:pPr algn="l"/>
                      <a:endParaRPr kumimoji="1" lang="en-US" altLang="ja-JP" sz="1400" dirty="0" smtClean="0"/>
                    </a:p>
                    <a:p>
                      <a:pPr algn="ctr"/>
                      <a:r>
                        <a:rPr kumimoji="1" lang="ja-JP" altLang="en-US" sz="2800" b="1" dirty="0" smtClean="0"/>
                        <a:t>算定の基礎となる勤続期間への影響なし</a:t>
                      </a:r>
                      <a:endParaRPr kumimoji="1" lang="en-US" altLang="ja-JP" sz="2800" b="1" dirty="0" smtClean="0"/>
                    </a:p>
                  </a:txBody>
                  <a:tcPr/>
                </a:tc>
                <a:extLst>
                  <a:ext uri="{0D108BD9-81ED-4DB2-BD59-A6C34878D82A}">
                    <a16:rowId xmlns:a16="http://schemas.microsoft.com/office/drawing/2014/main" val="10000"/>
                  </a:ext>
                </a:extLst>
              </a:tr>
            </a:tbl>
          </a:graphicData>
        </a:graphic>
      </p:graphicFrame>
      <p:sp>
        <p:nvSpPr>
          <p:cNvPr id="4" name="正方形/長方形 3"/>
          <p:cNvSpPr/>
          <p:nvPr/>
        </p:nvSpPr>
        <p:spPr>
          <a:xfrm>
            <a:off x="782388" y="574741"/>
            <a:ext cx="2964273" cy="646331"/>
          </a:xfrm>
          <a:prstGeom prst="rect">
            <a:avLst/>
          </a:prstGeom>
        </p:spPr>
        <p:txBody>
          <a:bodyPr wrap="none">
            <a:spAutoFit/>
          </a:bodyPr>
          <a:lstStyle/>
          <a:p>
            <a:pPr lvl="0">
              <a:spcBef>
                <a:spcPct val="0"/>
              </a:spcBef>
              <a:defRPr/>
            </a:pPr>
            <a:r>
              <a:rPr lang="ja-JP" altLang="en-US" sz="3600" b="1" dirty="0" smtClean="0">
                <a:solidFill>
                  <a:srgbClr val="0000CC"/>
                </a:solidFill>
              </a:rPr>
              <a:t>～退職手当～</a:t>
            </a:r>
            <a:endParaRPr lang="ja-JP" altLang="en-US" sz="3600" b="1" dirty="0">
              <a:solidFill>
                <a:srgbClr val="0000CC"/>
              </a:solidFill>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2796512"/>
            <a:ext cx="3213537" cy="350249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こういう場合も病休ですよ</a:t>
            </a:r>
            <a:endParaRPr kumimoji="1" lang="ja-JP" altLang="en-US" dirty="0"/>
          </a:p>
        </p:txBody>
      </p:sp>
      <p:sp>
        <p:nvSpPr>
          <p:cNvPr id="3" name="コンテンツ プレースホルダ 2"/>
          <p:cNvSpPr>
            <a:spLocks noGrp="1"/>
          </p:cNvSpPr>
          <p:nvPr>
            <p:ph idx="1"/>
          </p:nvPr>
        </p:nvSpPr>
        <p:spPr>
          <a:xfrm>
            <a:off x="539552" y="4941168"/>
            <a:ext cx="8229600" cy="1396751"/>
          </a:xfrm>
        </p:spPr>
        <p:txBody>
          <a:bodyPr>
            <a:normAutofit fontScale="92500" lnSpcReduction="20000"/>
          </a:bodyPr>
          <a:lstStyle/>
          <a:p>
            <a:pPr>
              <a:buNone/>
            </a:pPr>
            <a:r>
              <a:rPr lang="ja-JP" altLang="en-US" dirty="0" smtClean="0"/>
              <a:t>　　「高知県職員次世代育成支援行動計画」</a:t>
            </a:r>
            <a:endParaRPr lang="en-US" altLang="ja-JP" dirty="0" smtClean="0"/>
          </a:p>
          <a:p>
            <a:pPr>
              <a:buNone/>
            </a:pPr>
            <a:r>
              <a:rPr lang="ja-JP" altLang="en-US" dirty="0" smtClean="0"/>
              <a:t>　　　</a:t>
            </a:r>
            <a:r>
              <a:rPr lang="ja-JP" altLang="en-US" sz="2600" dirty="0" smtClean="0"/>
              <a:t>高知県庁ＨＰ教職員・福利課ページの右側バナー</a:t>
            </a:r>
            <a:endParaRPr lang="en-US" altLang="ja-JP" sz="2600" dirty="0" smtClean="0"/>
          </a:p>
          <a:p>
            <a:pPr>
              <a:buNone/>
            </a:pPr>
            <a:r>
              <a:rPr lang="ja-JP" altLang="en-US" sz="2600" dirty="0" smtClean="0"/>
              <a:t>　　　　「次世代育成支援」の中に掲載されています。</a:t>
            </a:r>
          </a:p>
          <a:p>
            <a:pPr>
              <a:buNone/>
            </a:pPr>
            <a:endParaRPr kumimoji="1" lang="ja-JP" altLang="en-US" dirty="0"/>
          </a:p>
        </p:txBody>
      </p:sp>
      <p:sp>
        <p:nvSpPr>
          <p:cNvPr id="4" name="コンテンツ プレースホルダ 2"/>
          <p:cNvSpPr txBox="1">
            <a:spLocks/>
          </p:cNvSpPr>
          <p:nvPr/>
        </p:nvSpPr>
        <p:spPr>
          <a:xfrm>
            <a:off x="539552" y="3501008"/>
            <a:ext cx="8229600" cy="1384995"/>
          </a:xfrm>
          <a:prstGeom prst="rect">
            <a:avLst/>
          </a:prstGeom>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ja-JP" altLang="en-US" sz="3800" i="0" u="none" strike="noStrike" kern="1200" cap="none" spc="0" normalizeH="0" baseline="0" noProof="0" dirty="0" smtClean="0">
                <a:ln>
                  <a:noFill/>
                </a:ln>
                <a:solidFill>
                  <a:schemeClr val="tx1"/>
                </a:solidFill>
                <a:effectLst/>
                <a:uLnTx/>
                <a:uFillTx/>
                <a:latin typeface="+mn-lt"/>
                <a:ea typeface="+mn-ea"/>
                <a:cs typeface="+mn-cs"/>
              </a:rPr>
              <a:t>医療機関で不妊症の治療を受ける場合</a:t>
            </a:r>
            <a:endParaRPr kumimoji="1" lang="en-US" altLang="ja-JP" sz="380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chemeClr val="tx1"/>
                </a:solidFill>
                <a:effectLst/>
                <a:uLnTx/>
                <a:uFillTx/>
                <a:latin typeface="+mn-lt"/>
                <a:ea typeface="+mn-ea"/>
                <a:cs typeface="+mn-cs"/>
              </a:rPr>
              <a:t>　　　　　　　　　（検査のための受診は適用外）</a:t>
            </a:r>
            <a:endParaRPr kumimoji="1" lang="en-US" altLang="ja-JP"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rgbClr val="FF0000"/>
                </a:solidFill>
                <a:effectLst/>
                <a:uLnTx/>
                <a:uFillTx/>
                <a:latin typeface="+mn-lt"/>
                <a:ea typeface="+mn-ea"/>
                <a:cs typeface="+mn-cs"/>
              </a:rPr>
              <a:t> 　</a:t>
            </a:r>
            <a:endParaRPr kumimoji="1" lang="ja-JP" alt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コンテンツ プレースホルダ 2"/>
          <p:cNvSpPr txBox="1">
            <a:spLocks/>
          </p:cNvSpPr>
          <p:nvPr/>
        </p:nvSpPr>
        <p:spPr>
          <a:xfrm>
            <a:off x="467544" y="1484784"/>
            <a:ext cx="8229600" cy="194421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ja-JP" altLang="en-US" sz="3200" b="0" i="0" u="none" strike="noStrike" kern="1200" cap="none" spc="0" normalizeH="0" baseline="0" noProof="0" dirty="0" smtClean="0">
                <a:ln>
                  <a:noFill/>
                </a:ln>
                <a:solidFill>
                  <a:schemeClr val="tx1"/>
                </a:solidFill>
                <a:effectLst/>
                <a:uLnTx/>
                <a:uFillTx/>
                <a:latin typeface="+mn-lt"/>
                <a:ea typeface="+mn-ea"/>
                <a:cs typeface="+mn-cs"/>
              </a:rPr>
              <a:t>人間ドック等受診後、病名が確定し治療が必要になり医療機関で受診する場合</a:t>
            </a:r>
            <a:endParaRPr kumimoji="1" lang="en-US" altLang="ja-JP"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2200" b="0" i="0" u="none" strike="noStrike" kern="1200" cap="none" spc="0" normalizeH="0" baseline="0" noProof="0" dirty="0" smtClean="0">
                <a:ln>
                  <a:noFill/>
                </a:ln>
                <a:solidFill>
                  <a:schemeClr val="tx1"/>
                </a:solidFill>
                <a:effectLst/>
                <a:uLnTx/>
                <a:uFillTx/>
                <a:latin typeface="+mn-lt"/>
                <a:ea typeface="+mn-ea"/>
                <a:cs typeface="+mn-cs"/>
              </a:rPr>
              <a:t>～学校事務の手引き「休暇」４－３－３－６～</a:t>
            </a:r>
            <a:endParaRPr kumimoji="1" lang="ja-JP" alt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92696"/>
            <a:ext cx="8229600" cy="866637"/>
          </a:xfrm>
        </p:spPr>
        <p:txBody>
          <a:bodyPr/>
          <a:lstStyle/>
          <a:p>
            <a:r>
              <a:rPr kumimoji="1" lang="ja-JP" altLang="en-US" dirty="0" smtClean="0"/>
              <a:t>関連して</a:t>
            </a:r>
            <a:endParaRPr kumimoji="1" lang="ja-JP" altLang="en-US" dirty="0"/>
          </a:p>
        </p:txBody>
      </p:sp>
      <p:sp>
        <p:nvSpPr>
          <p:cNvPr id="3" name="コンテンツ プレースホルダ 2"/>
          <p:cNvSpPr>
            <a:spLocks noGrp="1"/>
          </p:cNvSpPr>
          <p:nvPr>
            <p:ph idx="1"/>
          </p:nvPr>
        </p:nvSpPr>
        <p:spPr>
          <a:xfrm>
            <a:off x="9098" y="2204864"/>
            <a:ext cx="9144000" cy="2016223"/>
          </a:xfrm>
        </p:spPr>
        <p:txBody>
          <a:bodyPr>
            <a:normAutofit/>
          </a:bodyPr>
          <a:lstStyle/>
          <a:p>
            <a:r>
              <a:rPr lang="ja-JP" altLang="en-US" sz="3000" dirty="0" smtClean="0"/>
              <a:t>病気休暇期間を経過しても病状が回復されない場合</a:t>
            </a:r>
            <a:endParaRPr lang="en-US" altLang="ja-JP" sz="3000" dirty="0" smtClean="0"/>
          </a:p>
          <a:p>
            <a:pPr>
              <a:buNone/>
            </a:pPr>
            <a:r>
              <a:rPr lang="ja-JP" altLang="en-US" dirty="0" smtClean="0"/>
              <a:t>　　　　⇒</a:t>
            </a:r>
            <a:r>
              <a:rPr kumimoji="1" lang="ja-JP" altLang="en-US" dirty="0" smtClean="0">
                <a:solidFill>
                  <a:srgbClr val="0000CC"/>
                </a:solidFill>
              </a:rPr>
              <a:t>病気休職</a:t>
            </a:r>
            <a:endParaRPr lang="en-US" altLang="ja-JP" dirty="0">
              <a:solidFill>
                <a:srgbClr val="0000CC"/>
              </a:solidFill>
            </a:endParaRPr>
          </a:p>
          <a:p>
            <a:pPr>
              <a:buNone/>
            </a:pPr>
            <a:r>
              <a:rPr lang="ja-JP" altLang="en-US" sz="2600" dirty="0" smtClean="0">
                <a:solidFill>
                  <a:srgbClr val="0000CC"/>
                </a:solidFill>
              </a:rPr>
              <a:t>　　　　　　　　　　　　　　　　　　</a:t>
            </a:r>
            <a:r>
              <a:rPr lang="ja-JP" altLang="en-US" sz="2600" dirty="0" smtClean="0"/>
              <a:t>～　「手引き</a:t>
            </a:r>
            <a:r>
              <a:rPr kumimoji="1" lang="ja-JP" altLang="en-US" sz="2600" dirty="0" smtClean="0"/>
              <a:t>４－３－７」に掲載～</a:t>
            </a:r>
            <a:endParaRPr kumimoji="1" lang="en-US" altLang="ja-JP" sz="2600" dirty="0" smtClean="0"/>
          </a:p>
          <a:p>
            <a:pPr algn="r">
              <a:buNone/>
            </a:pPr>
            <a:endParaRPr kumimoji="1" lang="en-US" altLang="ja-JP" dirty="0" smtClean="0"/>
          </a:p>
          <a:p>
            <a:pPr>
              <a:buNone/>
            </a:pPr>
            <a:endParaRPr lang="en-US" altLang="ja-JP" dirty="0" smtClean="0">
              <a:solidFill>
                <a:srgbClr val="FF0000"/>
              </a:solidFill>
            </a:endParaRPr>
          </a:p>
          <a:p>
            <a:pPr>
              <a:buNone/>
            </a:pPr>
            <a:endParaRPr lang="en-US" altLang="ja-JP" dirty="0" smtClean="0"/>
          </a:p>
          <a:p>
            <a:pPr>
              <a:buNone/>
            </a:pPr>
            <a:endParaRPr kumimoji="1" lang="en-US" altLang="ja-JP" dirty="0" smtClean="0"/>
          </a:p>
          <a:p>
            <a:pPr>
              <a:buNone/>
            </a:pPr>
            <a:endParaRPr kumimoji="1" lang="ja-JP" altLang="en-US" dirty="0"/>
          </a:p>
        </p:txBody>
      </p:sp>
      <p:sp>
        <p:nvSpPr>
          <p:cNvPr id="4" name="コンテンツ プレースホルダ 2"/>
          <p:cNvSpPr txBox="1">
            <a:spLocks/>
          </p:cNvSpPr>
          <p:nvPr/>
        </p:nvSpPr>
        <p:spPr>
          <a:xfrm>
            <a:off x="31958" y="4509120"/>
            <a:ext cx="9144000" cy="1944216"/>
          </a:xfrm>
          <a:prstGeom prst="rect">
            <a:avLst/>
          </a:prstGeom>
        </p:spPr>
        <p:txBody>
          <a:bodyPr vert="horz" lIns="91440" tIns="45720" rIns="91440" bIns="45720" rtlCol="0">
            <a:normAutofit/>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ja-JP" altLang="en-US" sz="3000" b="0" i="0" u="none" strike="noStrike" kern="1200" cap="none" spc="0" normalizeH="0" baseline="0" noProof="0" dirty="0" smtClean="0">
                <a:ln>
                  <a:noFill/>
                </a:ln>
                <a:solidFill>
                  <a:schemeClr val="tx1"/>
                </a:solidFill>
                <a:effectLst/>
                <a:uLnTx/>
                <a:uFillTx/>
                <a:latin typeface="+mn-lt"/>
                <a:ea typeface="+mn-ea"/>
                <a:cs typeface="+mn-cs"/>
              </a:rPr>
              <a:t>精神性疾患による病気休暇が１２０日を超えた場合</a:t>
            </a:r>
            <a:endParaRPr kumimoji="1" lang="en-US" altLang="ja-JP" sz="3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3200" b="0" i="0" u="none" strike="noStrike" kern="1200" cap="none" spc="0" normalizeH="0" baseline="0" noProof="0" dirty="0" smtClean="0">
                <a:ln>
                  <a:noFill/>
                </a:ln>
                <a:solidFill>
                  <a:srgbClr val="0000CC"/>
                </a:solidFill>
                <a:effectLst/>
                <a:uLnTx/>
                <a:uFillTx/>
                <a:latin typeface="+mn-lt"/>
                <a:ea typeface="+mn-ea"/>
                <a:cs typeface="+mn-cs"/>
              </a:rPr>
              <a:t>職場復帰サポートシステム</a:t>
            </a:r>
            <a:endParaRPr lang="en-US" altLang="ja-JP" sz="3200" dirty="0">
              <a:solidFill>
                <a:srgbClr val="0000CC"/>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rgbClr val="0000CC"/>
                </a:solidFill>
                <a:effectLst/>
                <a:uLnTx/>
                <a:uFillTx/>
                <a:latin typeface="+mn-lt"/>
                <a:ea typeface="+mn-ea"/>
                <a:cs typeface="+mn-cs"/>
              </a:rPr>
              <a:t>　　　　　　　　　　　　　</a:t>
            </a:r>
            <a:r>
              <a:rPr kumimoji="1" lang="ja-JP" altLang="en-US" sz="2600" b="0" i="0" u="none" strike="noStrike" kern="1200" cap="none" spc="0" normalizeH="0" baseline="0" noProof="0" dirty="0" smtClean="0">
                <a:ln>
                  <a:noFill/>
                </a:ln>
                <a:solidFill>
                  <a:schemeClr val="tx1"/>
                </a:solidFill>
                <a:effectLst/>
                <a:uLnTx/>
                <a:uFillTx/>
                <a:latin typeface="+mn-lt"/>
                <a:ea typeface="+mn-ea"/>
                <a:cs typeface="+mn-cs"/>
              </a:rPr>
              <a:t>　～「手引き４－３－７－５ｐ」に掲載～</a:t>
            </a:r>
            <a:endParaRPr kumimoji="1" lang="en-US" altLang="ja-JP" sz="3200" b="0" i="0" u="none" strike="noStrike" kern="1200" cap="none" spc="0" normalizeH="0" baseline="0" noProof="0" dirty="0" smtClean="0">
              <a:ln>
                <a:noFill/>
              </a:ln>
              <a:solidFill>
                <a:srgbClr val="FF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ja-JP" alt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四万十太郎さん（教諭）の出来事</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kumimoji="1" lang="ja-JP" altLang="en-US" dirty="0" smtClean="0"/>
              <a:t>四万十太郎さん、仕事の多忙が続いて、少し</a:t>
            </a:r>
            <a:endParaRPr kumimoji="1" lang="en-US" altLang="ja-JP" dirty="0" smtClean="0"/>
          </a:p>
          <a:p>
            <a:pPr marL="0" indent="0">
              <a:buNone/>
            </a:pPr>
            <a:r>
              <a:rPr lang="ja-JP" altLang="en-US" dirty="0"/>
              <a:t>　</a:t>
            </a:r>
            <a:r>
              <a:rPr lang="ja-JP" altLang="en-US" dirty="0" smtClean="0"/>
              <a:t> </a:t>
            </a:r>
            <a:r>
              <a:rPr kumimoji="1" lang="ja-JP" altLang="en-US" dirty="0" smtClean="0"/>
              <a:t>疲れてしまいました。</a:t>
            </a:r>
            <a:endParaRPr kumimoji="1" lang="en-US" altLang="ja-JP" dirty="0" smtClean="0"/>
          </a:p>
          <a:p>
            <a:pPr marL="0" indent="0">
              <a:buNone/>
            </a:pPr>
            <a:endParaRPr kumimoji="1" lang="en-US" altLang="ja-JP" dirty="0" smtClean="0"/>
          </a:p>
          <a:p>
            <a:r>
              <a:rPr kumimoji="1" lang="ja-JP" altLang="en-US" dirty="0" smtClean="0"/>
              <a:t>ある日の朝、起きられなくなり今日は休もうと、学校長へ連絡をしました。</a:t>
            </a:r>
            <a:endParaRPr kumimoji="1" lang="en-US" altLang="ja-JP" dirty="0" smtClean="0"/>
          </a:p>
          <a:p>
            <a:pPr marL="0" indent="0">
              <a:buNone/>
            </a:pPr>
            <a:endParaRPr kumimoji="1" lang="en-US" altLang="ja-JP" dirty="0" smtClean="0"/>
          </a:p>
          <a:p>
            <a:r>
              <a:rPr kumimoji="1" lang="ja-JP" altLang="en-US" dirty="0" smtClean="0"/>
              <a:t>この場合、病気休暇ですか？</a:t>
            </a:r>
            <a:endParaRPr kumimoji="1" lang="en-US" altLang="ja-JP" dirty="0" smtClean="0"/>
          </a:p>
          <a:p>
            <a:pPr marL="0" indent="0">
              <a:buNone/>
            </a:pPr>
            <a:r>
              <a:rPr kumimoji="1" lang="ja-JP" altLang="en-US" dirty="0" smtClean="0"/>
              <a:t>　 年休ですか？　　</a:t>
            </a:r>
            <a:endParaRPr kumimoji="1" lang="ja-JP" altLang="en-US"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3911758"/>
            <a:ext cx="1944216" cy="2628798"/>
          </a:xfrm>
          <a:prstGeom prst="rect">
            <a:avLst/>
          </a:prstGeom>
        </p:spPr>
      </p:pic>
    </p:spTree>
    <p:extLst>
      <p:ext uri="{BB962C8B-B14F-4D97-AF65-F5344CB8AC3E}">
        <p14:creationId xmlns:p14="http://schemas.microsoft.com/office/powerpoint/2010/main" val="18576792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4217047"/>
            <a:ext cx="1674635" cy="2264295"/>
          </a:xfrm>
          <a:prstGeom prst="rect">
            <a:avLst/>
          </a:prstGeom>
        </p:spPr>
      </p:pic>
      <p:sp>
        <p:nvSpPr>
          <p:cNvPr id="2" name="タイトル 1"/>
          <p:cNvSpPr>
            <a:spLocks noGrp="1"/>
          </p:cNvSpPr>
          <p:nvPr>
            <p:ph type="title"/>
          </p:nvPr>
        </p:nvSpPr>
        <p:spPr>
          <a:xfrm>
            <a:off x="346865" y="620688"/>
            <a:ext cx="8363272" cy="1143000"/>
          </a:xfrm>
        </p:spPr>
        <p:txBody>
          <a:bodyPr>
            <a:normAutofit fontScale="90000"/>
          </a:bodyPr>
          <a:lstStyle/>
          <a:p>
            <a:r>
              <a:rPr kumimoji="1" lang="ja-JP" altLang="en-US" dirty="0" smtClean="0"/>
              <a:t>医師の診断を受けていないので、</a:t>
            </a:r>
            <a:r>
              <a:rPr kumimoji="1" lang="ja-JP" altLang="en-US" dirty="0" smtClean="0">
                <a:solidFill>
                  <a:srgbClr val="FF0000"/>
                </a:solidFill>
              </a:rPr>
              <a:t>年休</a:t>
            </a:r>
            <a:endParaRPr kumimoji="1" lang="ja-JP" altLang="en-US" dirty="0">
              <a:solidFill>
                <a:srgbClr val="FF0000"/>
              </a:solidFill>
            </a:endParaRPr>
          </a:p>
        </p:txBody>
      </p:sp>
      <p:sp>
        <p:nvSpPr>
          <p:cNvPr id="3" name="コンテンツ プレースホルダー 2"/>
          <p:cNvSpPr>
            <a:spLocks noGrp="1"/>
          </p:cNvSpPr>
          <p:nvPr>
            <p:ph idx="1"/>
          </p:nvPr>
        </p:nvSpPr>
        <p:spPr>
          <a:xfrm>
            <a:off x="457200" y="1988840"/>
            <a:ext cx="8229600" cy="4137324"/>
          </a:xfrm>
        </p:spPr>
        <p:txBody>
          <a:bodyPr>
            <a:normAutofit/>
          </a:bodyPr>
          <a:lstStyle/>
          <a:p>
            <a:pPr marL="0" indent="0">
              <a:buNone/>
            </a:pPr>
            <a:endParaRPr kumimoji="1" lang="en-US" altLang="ja-JP" dirty="0" smtClean="0"/>
          </a:p>
          <a:p>
            <a:pPr marL="0" indent="0">
              <a:buNone/>
            </a:pPr>
            <a:r>
              <a:rPr kumimoji="1" lang="en-US" altLang="ja-JP" dirty="0" smtClean="0"/>
              <a:t>A</a:t>
            </a:r>
            <a:r>
              <a:rPr kumimoji="1" lang="ja-JP" altLang="en-US" dirty="0" err="1" smtClean="0"/>
              <a:t>、</a:t>
            </a:r>
            <a:r>
              <a:rPr kumimoji="1" lang="ja-JP" altLang="en-US" dirty="0" smtClean="0"/>
              <a:t>自宅で療養する場合、自己判断となります</a:t>
            </a:r>
            <a:endParaRPr kumimoji="1" lang="en-US" altLang="ja-JP" dirty="0" smtClean="0"/>
          </a:p>
          <a:p>
            <a:pPr marL="0" indent="0">
              <a:buNone/>
            </a:pPr>
            <a:r>
              <a:rPr lang="en-US" altLang="ja-JP" dirty="0"/>
              <a:t> </a:t>
            </a:r>
            <a:r>
              <a:rPr lang="en-US" altLang="ja-JP" dirty="0" smtClean="0"/>
              <a:t>     </a:t>
            </a:r>
            <a:r>
              <a:rPr kumimoji="1" lang="ja-JP" altLang="en-US" dirty="0" smtClean="0"/>
              <a:t>ので、年休となる</a:t>
            </a:r>
            <a:endParaRPr kumimoji="1" lang="en-US" altLang="ja-JP" dirty="0" smtClean="0"/>
          </a:p>
          <a:p>
            <a:endParaRPr kumimoji="1" lang="en-US" altLang="ja-JP" dirty="0" smtClean="0"/>
          </a:p>
          <a:p>
            <a:r>
              <a:rPr kumimoji="1" lang="ja-JP" altLang="en-US" dirty="0" smtClean="0"/>
              <a:t>さて、２日目の朝やっぱり体調が</a:t>
            </a:r>
            <a:endParaRPr kumimoji="1" lang="en-US" altLang="ja-JP" dirty="0" smtClean="0"/>
          </a:p>
          <a:p>
            <a:pPr marL="0" indent="0">
              <a:buNone/>
            </a:pPr>
            <a:r>
              <a:rPr lang="ja-JP" altLang="en-US" dirty="0"/>
              <a:t>　</a:t>
            </a:r>
            <a:r>
              <a:rPr kumimoji="1" lang="ja-JP" altLang="en-US" dirty="0" smtClean="0"/>
              <a:t>回復しないので、病院へ行くことに</a:t>
            </a:r>
            <a:endParaRPr kumimoji="1" lang="en-US" altLang="ja-JP" dirty="0" smtClean="0"/>
          </a:p>
          <a:p>
            <a:pPr marL="0" indent="0">
              <a:buNone/>
            </a:pPr>
            <a:r>
              <a:rPr lang="ja-JP" altLang="en-US" dirty="0"/>
              <a:t>　</a:t>
            </a:r>
            <a:r>
              <a:rPr kumimoji="1" lang="ja-JP" altLang="en-US" dirty="0" smtClean="0"/>
              <a:t>しました。</a:t>
            </a:r>
            <a:endParaRPr kumimoji="1" lang="en-US" altLang="ja-JP" dirty="0" smtClean="0"/>
          </a:p>
        </p:txBody>
      </p:sp>
    </p:spTree>
    <p:extLst>
      <p:ext uri="{BB962C8B-B14F-4D97-AF65-F5344CB8AC3E}">
        <p14:creationId xmlns:p14="http://schemas.microsoft.com/office/powerpoint/2010/main" val="208728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0" dur="500"/>
                                        <p:tgtEl>
                                          <p:spTgt spid="3">
                                            <p:txEl>
                                              <p:pRg st="5" end="5"/>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92696"/>
            <a:ext cx="8229600" cy="724942"/>
          </a:xfrm>
        </p:spPr>
        <p:txBody>
          <a:bodyPr>
            <a:normAutofit fontScale="90000"/>
          </a:bodyPr>
          <a:lstStyle/>
          <a:p>
            <a:r>
              <a:rPr kumimoji="1" lang="ja-JP" altLang="en-US" dirty="0" smtClean="0"/>
              <a:t>医師の診断を受けた</a:t>
            </a:r>
            <a:endParaRPr kumimoji="1" lang="ja-JP" altLang="en-US" dirty="0"/>
          </a:p>
        </p:txBody>
      </p:sp>
      <p:sp>
        <p:nvSpPr>
          <p:cNvPr id="3" name="コンテンツ プレースホルダー 2"/>
          <p:cNvSpPr>
            <a:spLocks noGrp="1"/>
          </p:cNvSpPr>
          <p:nvPr>
            <p:ph idx="1"/>
          </p:nvPr>
        </p:nvSpPr>
        <p:spPr>
          <a:xfrm>
            <a:off x="467544" y="2276872"/>
            <a:ext cx="8229600" cy="3849292"/>
          </a:xfrm>
        </p:spPr>
        <p:txBody>
          <a:bodyPr>
            <a:normAutofit/>
          </a:bodyPr>
          <a:lstStyle/>
          <a:p>
            <a:pPr marL="0" indent="0">
              <a:buNone/>
            </a:pPr>
            <a:r>
              <a:rPr lang="ja-JP" altLang="en-US" dirty="0"/>
              <a:t>　</a:t>
            </a:r>
            <a:r>
              <a:rPr lang="ja-JP" altLang="en-US" dirty="0" smtClean="0"/>
              <a:t>診断</a:t>
            </a:r>
            <a:r>
              <a:rPr lang="ja-JP" altLang="en-US" dirty="0"/>
              <a:t>の結果、少し過労気味ということで、３日　　　　　</a:t>
            </a:r>
            <a:r>
              <a:rPr lang="en-US" altLang="ja-JP" dirty="0"/>
              <a:t> </a:t>
            </a:r>
            <a:r>
              <a:rPr lang="en-US" altLang="ja-JP" dirty="0" smtClean="0"/>
              <a:t>  </a:t>
            </a:r>
          </a:p>
          <a:p>
            <a:pPr marL="0" indent="0">
              <a:buNone/>
            </a:pPr>
            <a:r>
              <a:rPr lang="en-US" altLang="ja-JP" dirty="0"/>
              <a:t> </a:t>
            </a:r>
            <a:r>
              <a:rPr lang="en-US" altLang="ja-JP" dirty="0" smtClean="0"/>
              <a:t>  </a:t>
            </a:r>
            <a:r>
              <a:rPr lang="ja-JP" altLang="en-US" dirty="0" smtClean="0"/>
              <a:t>間</a:t>
            </a:r>
            <a:r>
              <a:rPr lang="ja-JP" altLang="en-US" dirty="0"/>
              <a:t>の療養を指示されました。</a:t>
            </a:r>
            <a:endParaRPr lang="en-US" altLang="ja-JP" dirty="0"/>
          </a:p>
          <a:p>
            <a:pPr marL="0" indent="0">
              <a:buNone/>
            </a:pPr>
            <a:r>
              <a:rPr lang="ja-JP" altLang="en-US" dirty="0" smtClean="0"/>
              <a:t>   その</a:t>
            </a:r>
            <a:r>
              <a:rPr lang="ja-JP" altLang="en-US" dirty="0"/>
              <a:t>ことを学校長に連絡をして</a:t>
            </a:r>
            <a:r>
              <a:rPr lang="ja-JP" altLang="en-US" dirty="0" smtClean="0"/>
              <a:t>、安静</a:t>
            </a:r>
            <a:r>
              <a:rPr lang="ja-JP" altLang="en-US" dirty="0"/>
              <a:t>にする</a:t>
            </a:r>
            <a:r>
              <a:rPr lang="ja-JP" altLang="en-US" dirty="0" err="1" smtClean="0"/>
              <a:t>こ</a:t>
            </a:r>
            <a:endParaRPr lang="en-US" altLang="ja-JP" dirty="0" smtClean="0"/>
          </a:p>
          <a:p>
            <a:pPr marL="0" indent="0">
              <a:buNone/>
            </a:pPr>
            <a:r>
              <a:rPr lang="en-US" altLang="ja-JP" dirty="0"/>
              <a:t> </a:t>
            </a:r>
            <a:r>
              <a:rPr lang="en-US" altLang="ja-JP" dirty="0" smtClean="0"/>
              <a:t>  </a:t>
            </a:r>
            <a:r>
              <a:rPr lang="ja-JP" altLang="en-US" dirty="0" err="1" smtClean="0"/>
              <a:t>とに</a:t>
            </a:r>
            <a:r>
              <a:rPr lang="ja-JP" altLang="en-US" dirty="0"/>
              <a:t>しました</a:t>
            </a:r>
            <a:r>
              <a:rPr lang="ja-JP" altLang="en-US" dirty="0" smtClean="0"/>
              <a:t>。</a:t>
            </a:r>
            <a:endParaRPr kumimoji="1" lang="en-US" altLang="ja-JP" dirty="0" smtClean="0"/>
          </a:p>
          <a:p>
            <a:pPr marL="0" indent="0">
              <a:buNone/>
            </a:pPr>
            <a:endParaRPr lang="en-US" altLang="ja-JP" dirty="0"/>
          </a:p>
          <a:p>
            <a:pPr marL="0" indent="0">
              <a:buNone/>
            </a:pPr>
            <a:endParaRPr kumimoji="1" lang="en-US" altLang="ja-JP" dirty="0" smtClean="0"/>
          </a:p>
          <a:p>
            <a:pPr marL="0" indent="0">
              <a:buNone/>
            </a:pPr>
            <a:endParaRPr kumimoji="1" lang="ja-JP" altLang="en-US"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4293096"/>
            <a:ext cx="1584176" cy="2141985"/>
          </a:xfrm>
          <a:prstGeom prst="rect">
            <a:avLst/>
          </a:prstGeom>
        </p:spPr>
      </p:pic>
    </p:spTree>
    <p:extLst>
      <p:ext uri="{BB962C8B-B14F-4D97-AF65-F5344CB8AC3E}">
        <p14:creationId xmlns:p14="http://schemas.microsoft.com/office/powerpoint/2010/main" val="31816577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48680"/>
            <a:ext cx="8229600" cy="868958"/>
          </a:xfrm>
        </p:spPr>
        <p:txBody>
          <a:bodyPr>
            <a:normAutofit fontScale="90000"/>
          </a:bodyPr>
          <a:lstStyle/>
          <a:p>
            <a:r>
              <a:rPr kumimoji="1" lang="ja-JP" altLang="en-US" dirty="0" smtClean="0"/>
              <a:t>この場合どのように処理しますか？</a:t>
            </a:r>
            <a:endParaRPr kumimoji="1" lang="ja-JP" altLang="en-US" dirty="0"/>
          </a:p>
        </p:txBody>
      </p:sp>
      <p:sp>
        <p:nvSpPr>
          <p:cNvPr id="3" name="コンテンツ プレースホルダー 2"/>
          <p:cNvSpPr>
            <a:spLocks noGrp="1"/>
          </p:cNvSpPr>
          <p:nvPr>
            <p:ph idx="1"/>
          </p:nvPr>
        </p:nvSpPr>
        <p:spPr>
          <a:xfrm>
            <a:off x="457200" y="2132856"/>
            <a:ext cx="8229600" cy="3993308"/>
          </a:xfrm>
        </p:spPr>
        <p:txBody>
          <a:bodyPr/>
          <a:lstStyle/>
          <a:p>
            <a:pPr marL="0" indent="0">
              <a:buNone/>
            </a:pPr>
            <a:r>
              <a:rPr kumimoji="1" lang="en-US" altLang="ja-JP" dirty="0" smtClean="0"/>
              <a:t>A</a:t>
            </a:r>
            <a:r>
              <a:rPr kumimoji="1" lang="ja-JP" altLang="en-US" dirty="0" err="1" smtClean="0"/>
              <a:t>、</a:t>
            </a:r>
            <a:r>
              <a:rPr kumimoji="1" lang="ja-JP" altLang="en-US" dirty="0" smtClean="0"/>
              <a:t>病院へ行き診断を受けた日と、３日の療養を</a:t>
            </a:r>
            <a:endParaRPr kumimoji="1" lang="en-US" altLang="ja-JP" dirty="0" smtClean="0"/>
          </a:p>
          <a:p>
            <a:pPr marL="0" indent="0">
              <a:buNone/>
            </a:pPr>
            <a:r>
              <a:rPr lang="en-US" altLang="ja-JP" dirty="0"/>
              <a:t> </a:t>
            </a:r>
            <a:r>
              <a:rPr lang="en-US" altLang="ja-JP" dirty="0" smtClean="0"/>
              <a:t>     </a:t>
            </a:r>
            <a:r>
              <a:rPr kumimoji="1" lang="ja-JP" altLang="en-US" dirty="0" smtClean="0"/>
              <a:t>指示されたので、計４日間病気休暇にでき</a:t>
            </a:r>
            <a:endParaRPr kumimoji="1" lang="en-US" altLang="ja-JP" dirty="0" smtClean="0"/>
          </a:p>
          <a:p>
            <a:pPr marL="0" indent="0">
              <a:buNone/>
            </a:pPr>
            <a:r>
              <a:rPr lang="en-US" altLang="ja-JP" dirty="0"/>
              <a:t> </a:t>
            </a:r>
            <a:r>
              <a:rPr lang="en-US" altLang="ja-JP" dirty="0" smtClean="0"/>
              <a:t>     </a:t>
            </a:r>
            <a:r>
              <a:rPr kumimoji="1" lang="ja-JP" altLang="en-US" dirty="0" smtClean="0"/>
              <a:t>ます。</a:t>
            </a:r>
            <a:endParaRPr kumimoji="1" lang="en-US" altLang="ja-JP" dirty="0" smtClean="0"/>
          </a:p>
          <a:p>
            <a:pPr marL="0" indent="0">
              <a:buNone/>
            </a:pPr>
            <a:r>
              <a:rPr kumimoji="1" lang="ja-JP" altLang="en-US" dirty="0" smtClean="0"/>
              <a:t>      復帰時には、病院へ行ったことの</a:t>
            </a:r>
            <a:endParaRPr kumimoji="1" lang="en-US" altLang="ja-JP" dirty="0" smtClean="0"/>
          </a:p>
          <a:p>
            <a:pPr marL="0" indent="0">
              <a:buNone/>
            </a:pPr>
            <a:r>
              <a:rPr lang="en-US" altLang="ja-JP" dirty="0"/>
              <a:t> </a:t>
            </a:r>
            <a:r>
              <a:rPr lang="en-US" altLang="ja-JP" dirty="0" smtClean="0"/>
              <a:t>     </a:t>
            </a:r>
            <a:r>
              <a:rPr kumimoji="1" lang="ja-JP" altLang="en-US" dirty="0" smtClean="0"/>
              <a:t>わかる書類を確認します。</a:t>
            </a:r>
            <a:endParaRPr kumimoji="1" lang="en-US" altLang="ja-JP" dirty="0" smtClean="0"/>
          </a:p>
          <a:p>
            <a:pPr marL="0" indent="0">
              <a:buNone/>
            </a:pPr>
            <a:r>
              <a:rPr kumimoji="1" lang="ja-JP" altLang="en-US" sz="2800" dirty="0" smtClean="0"/>
              <a:t>    （本人の希望により、年休で処理すること</a:t>
            </a:r>
            <a:endParaRPr kumimoji="1" lang="en-US" altLang="ja-JP" sz="2800" dirty="0" smtClean="0"/>
          </a:p>
          <a:p>
            <a:pPr marL="0" indent="0">
              <a:buNone/>
            </a:pPr>
            <a:r>
              <a:rPr kumimoji="1" lang="ja-JP" altLang="en-US" sz="2800" dirty="0" smtClean="0"/>
              <a:t>       も可能です）</a:t>
            </a:r>
            <a:endParaRPr kumimoji="1" lang="en-US" altLang="ja-JP" sz="2800" dirty="0" smtClean="0"/>
          </a:p>
          <a:p>
            <a:pPr marL="0" indent="0">
              <a:buNone/>
            </a:pPr>
            <a:endParaRPr lang="en-US" altLang="ja-JP" dirty="0"/>
          </a:p>
          <a:p>
            <a:pPr marL="0" indent="0">
              <a:buNone/>
            </a:pPr>
            <a:endParaRPr kumimoji="1" lang="ja-JP" altLang="en-US"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3951" y="4293096"/>
            <a:ext cx="1417657" cy="1916832"/>
          </a:xfrm>
          <a:prstGeom prst="rect">
            <a:avLst/>
          </a:prstGeom>
        </p:spPr>
      </p:pic>
    </p:spTree>
    <p:extLst>
      <p:ext uri="{BB962C8B-B14F-4D97-AF65-F5344CB8AC3E}">
        <p14:creationId xmlns:p14="http://schemas.microsoft.com/office/powerpoint/2010/main" val="348360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10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10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1000"/>
                                        <p:tgtEl>
                                          <p:spTgt spid="3">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1000"/>
                                        <p:tgtEl>
                                          <p:spTgt spid="3">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9" dur="1000"/>
                                        <p:tgtEl>
                                          <p:spTgt spid="3">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1000"/>
                                        <p:tgtEl>
                                          <p:spTgt spid="3">
                                            <p:txEl>
                                              <p:pRg st="5" end="5"/>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5"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6716" y="3717032"/>
            <a:ext cx="2020084" cy="2731382"/>
          </a:xfrm>
          <a:prstGeom prst="rect">
            <a:avLst/>
          </a:prstGeom>
        </p:spPr>
      </p:pic>
      <p:sp>
        <p:nvSpPr>
          <p:cNvPr id="2" name="タイトル 1"/>
          <p:cNvSpPr>
            <a:spLocks noGrp="1"/>
          </p:cNvSpPr>
          <p:nvPr>
            <p:ph type="title"/>
          </p:nvPr>
        </p:nvSpPr>
        <p:spPr>
          <a:xfrm>
            <a:off x="457200" y="476672"/>
            <a:ext cx="8229600" cy="940966"/>
          </a:xfrm>
        </p:spPr>
        <p:txBody>
          <a:bodyPr/>
          <a:lstStyle/>
          <a:p>
            <a:r>
              <a:rPr kumimoji="1" lang="ja-JP" altLang="en-US" dirty="0" smtClean="0"/>
              <a:t>なんだか、気分がさえない</a:t>
            </a:r>
            <a:endParaRPr kumimoji="1" lang="ja-JP" altLang="en-US" dirty="0"/>
          </a:p>
        </p:txBody>
      </p:sp>
      <p:sp>
        <p:nvSpPr>
          <p:cNvPr id="3" name="コンテンツ プレースホルダー 2"/>
          <p:cNvSpPr>
            <a:spLocks noGrp="1"/>
          </p:cNvSpPr>
          <p:nvPr>
            <p:ph idx="1"/>
          </p:nvPr>
        </p:nvSpPr>
        <p:spPr>
          <a:xfrm>
            <a:off x="179512" y="1916832"/>
            <a:ext cx="8229600" cy="3877891"/>
          </a:xfrm>
        </p:spPr>
        <p:txBody>
          <a:bodyPr>
            <a:normAutofit fontScale="92500" lnSpcReduction="20000"/>
          </a:bodyPr>
          <a:lstStyle/>
          <a:p>
            <a:r>
              <a:rPr kumimoji="1" lang="ja-JP" altLang="en-US" dirty="0" smtClean="0"/>
              <a:t>４日経過しましたが、なんだか気分がさえな</a:t>
            </a:r>
            <a:endParaRPr kumimoji="1" lang="en-US" altLang="ja-JP" dirty="0" smtClean="0"/>
          </a:p>
          <a:p>
            <a:pPr marL="0" indent="0">
              <a:buNone/>
            </a:pPr>
            <a:r>
              <a:rPr lang="en-US" altLang="ja-JP" dirty="0"/>
              <a:t> </a:t>
            </a:r>
            <a:r>
              <a:rPr lang="en-US" altLang="ja-JP" dirty="0" smtClean="0"/>
              <a:t>   </a:t>
            </a:r>
            <a:r>
              <a:rPr kumimoji="1" lang="ja-JP" altLang="en-US" dirty="0" smtClean="0"/>
              <a:t>い、学校へ行こうとすると吐き気が・・・</a:t>
            </a:r>
            <a:endParaRPr kumimoji="1" lang="en-US" altLang="ja-JP" dirty="0" smtClean="0"/>
          </a:p>
          <a:p>
            <a:pPr marL="0" indent="0">
              <a:buNone/>
            </a:pPr>
            <a:endParaRPr kumimoji="1" lang="en-US" altLang="ja-JP" dirty="0" smtClean="0"/>
          </a:p>
          <a:p>
            <a:r>
              <a:rPr lang="ja-JP" altLang="en-US" dirty="0" smtClean="0"/>
              <a:t>出勤はしたものの、午後病院へ行</a:t>
            </a:r>
            <a:endParaRPr lang="en-US" altLang="ja-JP" dirty="0" smtClean="0"/>
          </a:p>
          <a:p>
            <a:pPr marL="0" indent="0">
              <a:buNone/>
            </a:pPr>
            <a:r>
              <a:rPr lang="en-US" altLang="ja-JP" dirty="0"/>
              <a:t> </a:t>
            </a:r>
            <a:r>
              <a:rPr lang="en-US" altLang="ja-JP" dirty="0" smtClean="0"/>
              <a:t>   </a:t>
            </a:r>
            <a:r>
              <a:rPr lang="ja-JP" altLang="en-US" dirty="0" smtClean="0"/>
              <a:t>くことにしました。</a:t>
            </a:r>
            <a:endParaRPr lang="en-US" altLang="ja-JP" dirty="0" smtClean="0"/>
          </a:p>
          <a:p>
            <a:endParaRPr lang="en-US" altLang="ja-JP" dirty="0"/>
          </a:p>
          <a:p>
            <a:r>
              <a:rPr lang="ja-JP" altLang="en-US" dirty="0"/>
              <a:t>診察</a:t>
            </a:r>
            <a:r>
              <a:rPr lang="ja-JP" altLang="en-US" dirty="0" smtClean="0"/>
              <a:t>の結果、うつ病により、</a:t>
            </a:r>
            <a:endParaRPr lang="en-US" altLang="ja-JP" dirty="0" smtClean="0"/>
          </a:p>
          <a:p>
            <a:pPr marL="0" indent="0">
              <a:buNone/>
            </a:pPr>
            <a:r>
              <a:rPr lang="ja-JP" altLang="en-US" dirty="0" smtClean="0"/>
              <a:t>　 ５０日の療養が必要と診断されました。</a:t>
            </a:r>
            <a:endParaRPr lang="en-US" altLang="ja-JP" dirty="0" smtClean="0"/>
          </a:p>
          <a:p>
            <a:endParaRPr lang="en-US" altLang="ja-JP" dirty="0" smtClean="0"/>
          </a:p>
        </p:txBody>
      </p:sp>
    </p:spTree>
    <p:extLst>
      <p:ext uri="{BB962C8B-B14F-4D97-AF65-F5344CB8AC3E}">
        <p14:creationId xmlns:p14="http://schemas.microsoft.com/office/powerpoint/2010/main" val="25497018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76672"/>
            <a:ext cx="4906888" cy="1143000"/>
          </a:xfrm>
        </p:spPr>
        <p:txBody>
          <a:bodyPr/>
          <a:lstStyle/>
          <a:p>
            <a:r>
              <a:rPr kumimoji="1" lang="ja-JP" altLang="en-US" dirty="0" smtClean="0">
                <a:solidFill>
                  <a:srgbClr val="0070C0"/>
                </a:solidFill>
              </a:rPr>
              <a:t>根拠となる法令</a:t>
            </a:r>
            <a:endParaRPr kumimoji="1" lang="ja-JP" altLang="en-US" dirty="0">
              <a:solidFill>
                <a:srgbClr val="0070C0"/>
              </a:solidFill>
            </a:endParaRPr>
          </a:p>
        </p:txBody>
      </p:sp>
      <p:sp>
        <p:nvSpPr>
          <p:cNvPr id="3" name="コンテンツ プレースホルダ 2"/>
          <p:cNvSpPr>
            <a:spLocks noGrp="1"/>
          </p:cNvSpPr>
          <p:nvPr>
            <p:ph idx="1"/>
          </p:nvPr>
        </p:nvSpPr>
        <p:spPr>
          <a:xfrm>
            <a:off x="467544" y="2420888"/>
            <a:ext cx="8229600" cy="4165923"/>
          </a:xfrm>
        </p:spPr>
        <p:txBody>
          <a:bodyPr>
            <a:normAutofit fontScale="85000" lnSpcReduction="20000"/>
          </a:bodyPr>
          <a:lstStyle/>
          <a:p>
            <a:pPr latinLnBrk="1">
              <a:buNone/>
            </a:pPr>
            <a:r>
              <a:rPr lang="ja-JP" altLang="en-US" dirty="0" smtClean="0"/>
              <a:t>　　</a:t>
            </a:r>
            <a:endParaRPr lang="en-US" altLang="ja-JP" dirty="0" smtClean="0"/>
          </a:p>
          <a:p>
            <a:pPr latinLnBrk="1">
              <a:buNone/>
            </a:pPr>
            <a:r>
              <a:rPr lang="ja-JP" altLang="en-US" b="1" u="sng" dirty="0" smtClean="0"/>
              <a:t>第</a:t>
            </a:r>
            <a:r>
              <a:rPr lang="en-US" altLang="ja-JP" b="1" u="sng" dirty="0" smtClean="0"/>
              <a:t>14</a:t>
            </a:r>
            <a:r>
              <a:rPr lang="ja-JP" altLang="en-US" b="1" u="sng" dirty="0" smtClean="0"/>
              <a:t>条</a:t>
            </a:r>
            <a:r>
              <a:rPr lang="en-US" altLang="ja-JP" b="1" u="sng" dirty="0" smtClean="0"/>
              <a:t>(</a:t>
            </a:r>
            <a:r>
              <a:rPr lang="ja-JP" altLang="en-US" b="1" u="sng" dirty="0" smtClean="0"/>
              <a:t>病気休暇</a:t>
            </a:r>
            <a:r>
              <a:rPr lang="en-US" altLang="ja-JP" b="1" u="sng" dirty="0" smtClean="0"/>
              <a:t>) </a:t>
            </a:r>
            <a:r>
              <a:rPr lang="ja-JP" altLang="en-US" dirty="0" smtClean="0"/>
              <a:t>　</a:t>
            </a:r>
            <a:endParaRPr lang="en-US" altLang="ja-JP" dirty="0" smtClean="0"/>
          </a:p>
          <a:p>
            <a:pPr latinLnBrk="1">
              <a:buNone/>
            </a:pPr>
            <a:r>
              <a:rPr lang="ja-JP" altLang="en-US" dirty="0" smtClean="0"/>
              <a:t>　 病気休暇は、職員が負傷又は疾病のため療養する必要があり、その勤務しないことがやむを得ないと認められる場合における休暇とし、その期間は、人事委員会規則で定める。</a:t>
            </a:r>
            <a:endParaRPr lang="en-US" altLang="ja-JP" dirty="0" smtClean="0"/>
          </a:p>
          <a:p>
            <a:pPr latinLnBrk="1">
              <a:buNone/>
            </a:pPr>
            <a:r>
              <a:rPr lang="ja-JP" altLang="en-US" dirty="0" smtClean="0"/>
              <a:t>　</a:t>
            </a:r>
            <a:endParaRPr lang="en-US" altLang="ja-JP" dirty="0" smtClean="0"/>
          </a:p>
          <a:p>
            <a:pPr latinLnBrk="1">
              <a:buNone/>
            </a:pPr>
            <a:r>
              <a:rPr lang="ja-JP" altLang="en-US" b="1" u="sng" dirty="0" smtClean="0"/>
              <a:t>第</a:t>
            </a:r>
            <a:r>
              <a:rPr lang="en-US" altLang="ja-JP" b="1" u="sng" dirty="0" smtClean="0"/>
              <a:t>17</a:t>
            </a:r>
            <a:r>
              <a:rPr lang="ja-JP" altLang="en-US" b="1" u="sng" dirty="0" smtClean="0"/>
              <a:t>条（病気休暇等の承認） </a:t>
            </a:r>
            <a:endParaRPr lang="en-US" altLang="ja-JP" b="1" u="sng" dirty="0" smtClean="0"/>
          </a:p>
          <a:p>
            <a:pPr latinLnBrk="1">
              <a:buNone/>
            </a:pPr>
            <a:r>
              <a:rPr lang="ja-JP" altLang="en-US" dirty="0" smtClean="0"/>
              <a:t>    ～人事委員会規則で定める期間の範囲内で、日又は時間をもって承認するものとする。</a:t>
            </a:r>
          </a:p>
        </p:txBody>
      </p:sp>
      <p:pic>
        <p:nvPicPr>
          <p:cNvPr id="3075" name="Picture 3" descr="C:\Users\user\AppData\Local\Microsoft\Windows\Temporary Internet Files\Content.IE5\1JUBNVQ0\MP900174966[1].jpg"/>
          <p:cNvPicPr>
            <a:picLocks noChangeAspect="1" noChangeArrowheads="1"/>
          </p:cNvPicPr>
          <p:nvPr/>
        </p:nvPicPr>
        <p:blipFill>
          <a:blip r:embed="rId3" cstate="print"/>
          <a:srcRect/>
          <a:stretch>
            <a:fillRect/>
          </a:stretch>
        </p:blipFill>
        <p:spPr bwMode="auto">
          <a:xfrm>
            <a:off x="6156176" y="309025"/>
            <a:ext cx="2188840" cy="1459227"/>
          </a:xfrm>
          <a:prstGeom prst="rect">
            <a:avLst/>
          </a:prstGeom>
          <a:noFill/>
        </p:spPr>
      </p:pic>
      <p:sp>
        <p:nvSpPr>
          <p:cNvPr id="7" name="テキスト ボックス 6"/>
          <p:cNvSpPr txBox="1"/>
          <p:nvPr/>
        </p:nvSpPr>
        <p:spPr>
          <a:xfrm>
            <a:off x="251520" y="1916833"/>
            <a:ext cx="8892480" cy="800219"/>
          </a:xfrm>
          <a:prstGeom prst="rect">
            <a:avLst/>
          </a:prstGeom>
          <a:noFill/>
        </p:spPr>
        <p:txBody>
          <a:bodyPr wrap="square" rtlCol="0">
            <a:spAutoFit/>
          </a:bodyPr>
          <a:lstStyle/>
          <a:p>
            <a:r>
              <a:rPr lang="ja-JP" altLang="en-US" sz="2800" b="1" dirty="0" smtClean="0"/>
              <a:t>公立学校職員の勤務時間、休日及び休暇に関する条例</a:t>
            </a:r>
            <a:endParaRPr lang="en-US" altLang="ja-JP" sz="2800" b="1" dirty="0" smtClean="0"/>
          </a:p>
          <a:p>
            <a:endParaRPr kumimoji="1" lang="ja-JP"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3933056"/>
            <a:ext cx="1882552" cy="2545422"/>
          </a:xfrm>
          <a:prstGeom prst="rect">
            <a:avLst/>
          </a:prstGeom>
        </p:spPr>
      </p:pic>
      <p:sp>
        <p:nvSpPr>
          <p:cNvPr id="2" name="タイトル 1"/>
          <p:cNvSpPr>
            <a:spLocks noGrp="1"/>
          </p:cNvSpPr>
          <p:nvPr>
            <p:ph type="title"/>
          </p:nvPr>
        </p:nvSpPr>
        <p:spPr>
          <a:xfrm>
            <a:off x="457200" y="692696"/>
            <a:ext cx="8229600" cy="724942"/>
          </a:xfrm>
        </p:spPr>
        <p:txBody>
          <a:bodyPr>
            <a:normAutofit fontScale="90000"/>
          </a:bodyPr>
          <a:lstStyle/>
          <a:p>
            <a:r>
              <a:rPr kumimoji="1" lang="ja-JP" altLang="en-US" dirty="0" smtClean="0"/>
              <a:t>この場合の処理は？</a:t>
            </a:r>
            <a:endParaRPr kumimoji="1" lang="ja-JP" altLang="en-US" dirty="0"/>
          </a:p>
        </p:txBody>
      </p:sp>
      <p:sp>
        <p:nvSpPr>
          <p:cNvPr id="3" name="コンテンツ プレースホルダー 2"/>
          <p:cNvSpPr>
            <a:spLocks noGrp="1"/>
          </p:cNvSpPr>
          <p:nvPr>
            <p:ph idx="1"/>
          </p:nvPr>
        </p:nvSpPr>
        <p:spPr>
          <a:xfrm>
            <a:off x="179512" y="2132856"/>
            <a:ext cx="8229600" cy="3931741"/>
          </a:xfrm>
        </p:spPr>
        <p:txBody>
          <a:bodyPr>
            <a:normAutofit lnSpcReduction="10000"/>
          </a:bodyPr>
          <a:lstStyle/>
          <a:p>
            <a:pPr marL="0" indent="0">
              <a:buNone/>
            </a:pPr>
            <a:r>
              <a:rPr kumimoji="1" lang="en-US" altLang="ja-JP" dirty="0" smtClean="0"/>
              <a:t>A</a:t>
            </a:r>
            <a:r>
              <a:rPr kumimoji="1" lang="ja-JP" altLang="en-US" dirty="0" err="1" smtClean="0"/>
              <a:t>、</a:t>
            </a:r>
            <a:r>
              <a:rPr kumimoji="1" lang="ja-JP" altLang="en-US" dirty="0" smtClean="0"/>
              <a:t> 「病気休暇承認願」に「診断書」を添付して、</a:t>
            </a:r>
            <a:endParaRPr kumimoji="1" lang="en-US" altLang="ja-JP" dirty="0" smtClean="0"/>
          </a:p>
          <a:p>
            <a:pPr marL="0" indent="0">
              <a:buNone/>
            </a:pPr>
            <a:r>
              <a:rPr lang="en-US" altLang="ja-JP" dirty="0"/>
              <a:t> </a:t>
            </a:r>
            <a:r>
              <a:rPr lang="en-US" altLang="ja-JP" dirty="0" smtClean="0"/>
              <a:t>   </a:t>
            </a:r>
            <a:r>
              <a:rPr lang="ja-JP" altLang="en-US" dirty="0" smtClean="0"/>
              <a:t>　</a:t>
            </a:r>
            <a:r>
              <a:rPr kumimoji="1" lang="ja-JP" altLang="en-US" dirty="0" smtClean="0"/>
              <a:t>学校長→町教委へ提出します。</a:t>
            </a:r>
            <a:endParaRPr kumimoji="1" lang="en-US" altLang="ja-JP" dirty="0" smtClean="0"/>
          </a:p>
          <a:p>
            <a:pPr marL="0" indent="0">
              <a:buNone/>
            </a:pPr>
            <a:endParaRPr kumimoji="1" lang="en-US" altLang="ja-JP" dirty="0" smtClean="0"/>
          </a:p>
          <a:p>
            <a:pPr marL="0" indent="0">
              <a:buNone/>
            </a:pPr>
            <a:r>
              <a:rPr kumimoji="1" lang="ja-JP" altLang="en-US" dirty="0" smtClean="0"/>
              <a:t>病気休暇１ヶ月以上で、代員が必要と</a:t>
            </a:r>
            <a:endParaRPr kumimoji="1" lang="en-US" altLang="ja-JP" dirty="0" smtClean="0"/>
          </a:p>
          <a:p>
            <a:pPr marL="0" indent="0">
              <a:buNone/>
            </a:pPr>
            <a:r>
              <a:rPr kumimoji="1" lang="ja-JP" altLang="en-US" dirty="0" smtClean="0"/>
              <a:t>学校長が判断すれば、</a:t>
            </a:r>
            <a:r>
              <a:rPr kumimoji="1" lang="ja-JP" altLang="en-US" dirty="0" smtClean="0">
                <a:solidFill>
                  <a:srgbClr val="FF0000"/>
                </a:solidFill>
              </a:rPr>
              <a:t>「病気休暇承</a:t>
            </a:r>
            <a:endParaRPr kumimoji="1" lang="en-US" altLang="ja-JP" dirty="0" smtClean="0">
              <a:solidFill>
                <a:srgbClr val="FF0000"/>
              </a:solidFill>
            </a:endParaRPr>
          </a:p>
          <a:p>
            <a:pPr marL="0" indent="0">
              <a:buNone/>
            </a:pPr>
            <a:r>
              <a:rPr kumimoji="1" lang="ja-JP" altLang="en-US" dirty="0" smtClean="0">
                <a:solidFill>
                  <a:srgbClr val="FF0000"/>
                </a:solidFill>
              </a:rPr>
              <a:t>認に伴う補充教員配置についての意</a:t>
            </a:r>
            <a:endParaRPr kumimoji="1" lang="en-US" altLang="ja-JP" dirty="0" smtClean="0">
              <a:solidFill>
                <a:srgbClr val="FF0000"/>
              </a:solidFill>
            </a:endParaRPr>
          </a:p>
          <a:p>
            <a:pPr marL="0" indent="0">
              <a:buNone/>
            </a:pPr>
            <a:r>
              <a:rPr kumimoji="1" lang="ja-JP" altLang="en-US" dirty="0" smtClean="0">
                <a:solidFill>
                  <a:srgbClr val="FF0000"/>
                </a:solidFill>
              </a:rPr>
              <a:t>見書」</a:t>
            </a:r>
            <a:r>
              <a:rPr kumimoji="1" lang="ja-JP" altLang="en-US" dirty="0" smtClean="0"/>
              <a:t>も併せて提出します。</a:t>
            </a:r>
            <a:endParaRPr kumimoji="1" lang="en-US" altLang="ja-JP" dirty="0" smtClean="0"/>
          </a:p>
          <a:p>
            <a:pPr marL="0" indent="0">
              <a:buNone/>
            </a:pPr>
            <a:endParaRPr lang="en-US" altLang="ja-JP" dirty="0"/>
          </a:p>
          <a:p>
            <a:pPr marL="0" indent="0">
              <a:buNone/>
            </a:pPr>
            <a:endParaRPr kumimoji="1" lang="ja-JP" altLang="en-US" dirty="0"/>
          </a:p>
        </p:txBody>
      </p:sp>
    </p:spTree>
    <p:extLst>
      <p:ext uri="{BB962C8B-B14F-4D97-AF65-F5344CB8AC3E}">
        <p14:creationId xmlns:p14="http://schemas.microsoft.com/office/powerpoint/2010/main" val="367582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10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5" dur="500"/>
                                        <p:tgtEl>
                                          <p:spTgt spid="3">
                                            <p:txEl>
                                              <p:pRg st="3" end="3"/>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8" dur="500"/>
                                        <p:tgtEl>
                                          <p:spTgt spid="3">
                                            <p:txEl>
                                              <p:pRg st="4" end="4"/>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1" dur="500"/>
                                        <p:tgtEl>
                                          <p:spTgt spid="3">
                                            <p:txEl>
                                              <p:pRg st="5" end="5"/>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52736"/>
            <a:ext cx="8229600" cy="653964"/>
          </a:xfrm>
        </p:spPr>
        <p:txBody>
          <a:bodyPr>
            <a:normAutofit fontScale="90000"/>
          </a:bodyPr>
          <a:lstStyle/>
          <a:p>
            <a:r>
              <a:rPr kumimoji="1" lang="ja-JP" altLang="en-US" dirty="0" smtClean="0"/>
              <a:t>病気休暇開始から</a:t>
            </a:r>
            <a:r>
              <a:rPr kumimoji="1" lang="en-US" altLang="ja-JP" dirty="0" smtClean="0"/>
              <a:t>40</a:t>
            </a:r>
            <a:r>
              <a:rPr kumimoji="1" lang="ja-JP" altLang="en-US" dirty="0" smtClean="0"/>
              <a:t>日経過</a:t>
            </a:r>
            <a:endParaRPr kumimoji="1" lang="ja-JP" altLang="en-US" dirty="0"/>
          </a:p>
        </p:txBody>
      </p:sp>
      <p:sp>
        <p:nvSpPr>
          <p:cNvPr id="3" name="コンテンツ プレースホルダー 2"/>
          <p:cNvSpPr>
            <a:spLocks noGrp="1"/>
          </p:cNvSpPr>
          <p:nvPr>
            <p:ph idx="1"/>
          </p:nvPr>
        </p:nvSpPr>
        <p:spPr>
          <a:xfrm>
            <a:off x="457200" y="2564904"/>
            <a:ext cx="8229600" cy="3561260"/>
          </a:xfrm>
        </p:spPr>
        <p:txBody>
          <a:bodyPr/>
          <a:lstStyle/>
          <a:p>
            <a:r>
              <a:rPr kumimoji="1" lang="ja-JP" altLang="en-US" dirty="0" smtClean="0"/>
              <a:t>四万十太郎さんは病院へ行き診察を</a:t>
            </a:r>
            <a:r>
              <a:rPr kumimoji="1" lang="ja-JP" altLang="en-US" dirty="0" err="1" smtClean="0"/>
              <a:t>受けま</a:t>
            </a:r>
            <a:endParaRPr kumimoji="1" lang="en-US" altLang="ja-JP" dirty="0" smtClean="0"/>
          </a:p>
          <a:p>
            <a:pPr marL="0" indent="0">
              <a:buNone/>
            </a:pPr>
            <a:r>
              <a:rPr lang="en-US" altLang="ja-JP" dirty="0"/>
              <a:t> </a:t>
            </a:r>
            <a:r>
              <a:rPr lang="en-US" altLang="ja-JP" dirty="0" smtClean="0"/>
              <a:t>    </a:t>
            </a:r>
            <a:r>
              <a:rPr kumimoji="1" lang="ja-JP" altLang="en-US" dirty="0" smtClean="0"/>
              <a:t>したが、状態が改善されず、</a:t>
            </a:r>
            <a:endParaRPr kumimoji="1" lang="en-US" altLang="ja-JP" dirty="0" smtClean="0"/>
          </a:p>
          <a:p>
            <a:pPr marL="0" indent="0">
              <a:buNone/>
            </a:pPr>
            <a:r>
              <a:rPr lang="ja-JP" altLang="en-US" dirty="0"/>
              <a:t>　 </a:t>
            </a:r>
            <a:r>
              <a:rPr kumimoji="1" lang="ja-JP" altLang="en-US" dirty="0" smtClean="0"/>
              <a:t>診断の結果、</a:t>
            </a:r>
            <a:endParaRPr kumimoji="1" lang="en-US" altLang="ja-JP" dirty="0" smtClean="0"/>
          </a:p>
          <a:p>
            <a:pPr marL="0" indent="0">
              <a:buNone/>
            </a:pPr>
            <a:r>
              <a:rPr lang="en-US" altLang="ja-JP" dirty="0"/>
              <a:t> </a:t>
            </a:r>
            <a:r>
              <a:rPr lang="en-US" altLang="ja-JP" dirty="0" smtClean="0"/>
              <a:t>   </a:t>
            </a:r>
            <a:r>
              <a:rPr kumimoji="1" lang="ja-JP" altLang="en-US" dirty="0" smtClean="0"/>
              <a:t>引き続き</a:t>
            </a:r>
            <a:r>
              <a:rPr kumimoji="1" lang="en-US" altLang="ja-JP" dirty="0" smtClean="0"/>
              <a:t>60</a:t>
            </a:r>
            <a:r>
              <a:rPr kumimoji="1" lang="ja-JP" altLang="en-US" dirty="0" smtClean="0"/>
              <a:t>日療養が必要と</a:t>
            </a:r>
            <a:endParaRPr kumimoji="1" lang="en-US" altLang="ja-JP" dirty="0" smtClean="0"/>
          </a:p>
          <a:p>
            <a:pPr marL="0" indent="0">
              <a:buNone/>
            </a:pPr>
            <a:r>
              <a:rPr lang="en-US" altLang="ja-JP" dirty="0"/>
              <a:t> </a:t>
            </a:r>
            <a:r>
              <a:rPr lang="en-US" altLang="ja-JP" dirty="0" smtClean="0"/>
              <a:t>   </a:t>
            </a:r>
            <a:r>
              <a:rPr kumimoji="1" lang="ja-JP" altLang="en-US" dirty="0" smtClean="0"/>
              <a:t>診断されました。</a:t>
            </a:r>
            <a:endParaRPr kumimoji="1" lang="en-US" altLang="ja-JP" dirty="0" smtClean="0"/>
          </a:p>
          <a:p>
            <a:endParaRPr kumimoji="1" lang="en-US" altLang="ja-JP" dirty="0" smtClean="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789040"/>
            <a:ext cx="1670884" cy="2259224"/>
          </a:xfrm>
          <a:prstGeom prst="rect">
            <a:avLst/>
          </a:prstGeom>
        </p:spPr>
      </p:pic>
    </p:spTree>
    <p:extLst>
      <p:ext uri="{BB962C8B-B14F-4D97-AF65-F5344CB8AC3E}">
        <p14:creationId xmlns:p14="http://schemas.microsoft.com/office/powerpoint/2010/main" val="42248591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この場合の処理は？</a:t>
            </a:r>
            <a:endParaRPr kumimoji="1" lang="ja-JP" altLang="en-US" dirty="0"/>
          </a:p>
        </p:txBody>
      </p:sp>
      <p:sp>
        <p:nvSpPr>
          <p:cNvPr id="3" name="コンテンツ プレースホルダー 2"/>
          <p:cNvSpPr>
            <a:spLocks noGrp="1"/>
          </p:cNvSpPr>
          <p:nvPr>
            <p:ph idx="1"/>
          </p:nvPr>
        </p:nvSpPr>
        <p:spPr>
          <a:xfrm>
            <a:off x="457200" y="1600201"/>
            <a:ext cx="8229600" cy="4925143"/>
          </a:xfrm>
        </p:spPr>
        <p:txBody>
          <a:bodyPr>
            <a:normAutofit fontScale="92500" lnSpcReduction="10000"/>
          </a:bodyPr>
          <a:lstStyle/>
          <a:p>
            <a:pPr marL="0" indent="0">
              <a:buNone/>
            </a:pPr>
            <a:r>
              <a:rPr kumimoji="1" lang="en-US" altLang="ja-JP" dirty="0" smtClean="0"/>
              <a:t>A</a:t>
            </a:r>
            <a:r>
              <a:rPr kumimoji="1" lang="ja-JP" altLang="en-US" dirty="0" err="1" smtClean="0"/>
              <a:t>、</a:t>
            </a:r>
            <a:r>
              <a:rPr kumimoji="1" lang="ja-JP" altLang="en-US" dirty="0" smtClean="0"/>
              <a:t> 「病気休暇期間更新願」と「診断書」を</a:t>
            </a:r>
            <a:endParaRPr kumimoji="1" lang="en-US" altLang="ja-JP" dirty="0" smtClean="0"/>
          </a:p>
          <a:p>
            <a:pPr marL="0" indent="0">
              <a:buNone/>
            </a:pPr>
            <a:r>
              <a:rPr lang="en-US" altLang="ja-JP" dirty="0"/>
              <a:t> </a:t>
            </a:r>
            <a:r>
              <a:rPr lang="en-US" altLang="ja-JP" dirty="0" smtClean="0"/>
              <a:t>        </a:t>
            </a:r>
            <a:r>
              <a:rPr kumimoji="1" lang="ja-JP" altLang="en-US" dirty="0" smtClean="0"/>
              <a:t>学校長→町教委と提出します。</a:t>
            </a:r>
            <a:endParaRPr kumimoji="1" lang="en-US" altLang="ja-JP" dirty="0" smtClean="0"/>
          </a:p>
          <a:p>
            <a:endParaRPr kumimoji="1" lang="en-US" altLang="ja-JP" dirty="0" smtClean="0"/>
          </a:p>
          <a:p>
            <a:pPr marL="0" indent="0">
              <a:buNone/>
            </a:pPr>
            <a:r>
              <a:rPr kumimoji="1" lang="ja-JP" altLang="en-US" dirty="0" smtClean="0"/>
              <a:t>注意：最初の</a:t>
            </a:r>
            <a:r>
              <a:rPr kumimoji="1" lang="en-US" altLang="ja-JP" dirty="0" smtClean="0"/>
              <a:t>50</a:t>
            </a:r>
            <a:r>
              <a:rPr kumimoji="1" lang="ja-JP" altLang="en-US" dirty="0" smtClean="0"/>
              <a:t>日＋</a:t>
            </a:r>
            <a:r>
              <a:rPr kumimoji="1" lang="en-US" altLang="ja-JP" dirty="0" smtClean="0"/>
              <a:t>60</a:t>
            </a:r>
            <a:r>
              <a:rPr kumimoji="1" lang="ja-JP" altLang="en-US" dirty="0" smtClean="0"/>
              <a:t>日＝</a:t>
            </a:r>
            <a:r>
              <a:rPr kumimoji="1" lang="en-US" altLang="ja-JP" dirty="0" smtClean="0">
                <a:solidFill>
                  <a:srgbClr val="FF0000"/>
                </a:solidFill>
              </a:rPr>
              <a:t>110</a:t>
            </a:r>
            <a:r>
              <a:rPr kumimoji="1" lang="ja-JP" altLang="en-US" dirty="0" smtClean="0">
                <a:solidFill>
                  <a:srgbClr val="FF0000"/>
                </a:solidFill>
              </a:rPr>
              <a:t>日</a:t>
            </a:r>
            <a:endParaRPr kumimoji="1" lang="en-US" altLang="ja-JP" dirty="0" smtClean="0"/>
          </a:p>
          <a:p>
            <a:pPr marL="0" indent="0">
              <a:buNone/>
            </a:pPr>
            <a:r>
              <a:rPr kumimoji="1" lang="ja-JP" altLang="en-US" dirty="0" smtClean="0"/>
              <a:t>　　　  病気休暇（精神疾患）は引き続き</a:t>
            </a:r>
            <a:r>
              <a:rPr kumimoji="1" lang="en-US" altLang="ja-JP" dirty="0" smtClean="0">
                <a:solidFill>
                  <a:srgbClr val="FF0000"/>
                </a:solidFill>
              </a:rPr>
              <a:t>90</a:t>
            </a:r>
            <a:r>
              <a:rPr kumimoji="1" lang="ja-JP" altLang="en-US" dirty="0" smtClean="0">
                <a:solidFill>
                  <a:srgbClr val="FF0000"/>
                </a:solidFill>
              </a:rPr>
              <a:t>日</a:t>
            </a:r>
            <a:r>
              <a:rPr kumimoji="1" lang="ja-JP" altLang="en-US" dirty="0" smtClean="0"/>
              <a:t>以内</a:t>
            </a:r>
            <a:endParaRPr kumimoji="1" lang="en-US" altLang="ja-JP" dirty="0" smtClean="0"/>
          </a:p>
          <a:p>
            <a:pPr marL="0" indent="0">
              <a:buNone/>
            </a:pPr>
            <a:r>
              <a:rPr lang="ja-JP" altLang="en-US" dirty="0"/>
              <a:t>　</a:t>
            </a:r>
            <a:r>
              <a:rPr lang="ja-JP" altLang="en-US" dirty="0" smtClean="0"/>
              <a:t>　　　　　　　　　　　</a:t>
            </a:r>
            <a:r>
              <a:rPr kumimoji="1" lang="ja-JP" altLang="en-US" dirty="0" smtClean="0"/>
              <a:t>引き続き</a:t>
            </a:r>
            <a:r>
              <a:rPr kumimoji="1" lang="en-US" altLang="ja-JP" dirty="0" smtClean="0">
                <a:solidFill>
                  <a:srgbClr val="FF0000"/>
                </a:solidFill>
              </a:rPr>
              <a:t>60</a:t>
            </a:r>
            <a:r>
              <a:rPr kumimoji="1" lang="ja-JP" altLang="en-US" dirty="0" smtClean="0">
                <a:solidFill>
                  <a:srgbClr val="FF0000"/>
                </a:solidFill>
              </a:rPr>
              <a:t>日</a:t>
            </a:r>
            <a:r>
              <a:rPr kumimoji="1" lang="ja-JP" altLang="en-US" dirty="0" smtClean="0"/>
              <a:t>以内で延長可能</a:t>
            </a:r>
            <a:endParaRPr kumimoji="1" lang="en-US" altLang="ja-JP" dirty="0" smtClean="0"/>
          </a:p>
          <a:p>
            <a:pPr marL="0" indent="0">
              <a:buNone/>
            </a:pPr>
            <a:endParaRPr lang="en-US" altLang="ja-JP" dirty="0"/>
          </a:p>
          <a:p>
            <a:pPr marL="0" indent="0">
              <a:buNone/>
            </a:pPr>
            <a:r>
              <a:rPr lang="ja-JP" altLang="en-US" dirty="0"/>
              <a:t> </a:t>
            </a:r>
            <a:r>
              <a:rPr lang="ja-JP" altLang="en-US" dirty="0" smtClean="0"/>
              <a:t>   </a:t>
            </a:r>
            <a:r>
              <a:rPr kumimoji="1" lang="en-US" altLang="ja-JP" dirty="0" smtClean="0">
                <a:solidFill>
                  <a:srgbClr val="FF0000"/>
                </a:solidFill>
              </a:rPr>
              <a:t>40</a:t>
            </a:r>
            <a:r>
              <a:rPr kumimoji="1" lang="ja-JP" altLang="en-US" dirty="0" smtClean="0">
                <a:solidFill>
                  <a:srgbClr val="FF0000"/>
                </a:solidFill>
              </a:rPr>
              <a:t>日</a:t>
            </a:r>
            <a:r>
              <a:rPr kumimoji="1" lang="ja-JP" altLang="en-US" dirty="0" smtClean="0"/>
              <a:t>分の病気休暇期間更新願</a:t>
            </a:r>
            <a:r>
              <a:rPr kumimoji="1" lang="ja-JP" altLang="en-US" sz="2600" dirty="0" smtClean="0"/>
              <a:t>（</a:t>
            </a:r>
            <a:r>
              <a:rPr kumimoji="1" lang="en-US" altLang="ja-JP" sz="2600" dirty="0" smtClean="0"/>
              <a:t>50</a:t>
            </a:r>
            <a:r>
              <a:rPr kumimoji="1" lang="ja-JP" altLang="en-US" sz="2600" dirty="0" smtClean="0"/>
              <a:t>日</a:t>
            </a:r>
            <a:r>
              <a:rPr kumimoji="1" lang="en-US" altLang="ja-JP" sz="2600" dirty="0" smtClean="0"/>
              <a:t>+40</a:t>
            </a:r>
            <a:r>
              <a:rPr kumimoji="1" lang="ja-JP" altLang="en-US" sz="2600" dirty="0" smtClean="0"/>
              <a:t>日</a:t>
            </a:r>
            <a:r>
              <a:rPr kumimoji="1" lang="en-US" altLang="ja-JP" sz="2600" dirty="0" smtClean="0"/>
              <a:t>=90</a:t>
            </a:r>
            <a:r>
              <a:rPr kumimoji="1" lang="ja-JP" altLang="en-US" sz="2600" dirty="0" smtClean="0"/>
              <a:t>日）</a:t>
            </a:r>
            <a:endParaRPr kumimoji="1" lang="en-US" altLang="ja-JP" sz="2600" dirty="0" smtClean="0"/>
          </a:p>
          <a:p>
            <a:pPr marL="0" indent="0">
              <a:buNone/>
            </a:pPr>
            <a:r>
              <a:rPr kumimoji="1" lang="en-US" altLang="ja-JP" dirty="0" smtClean="0"/>
              <a:t>    </a:t>
            </a:r>
            <a:r>
              <a:rPr kumimoji="1" lang="en-US" altLang="ja-JP" dirty="0" smtClean="0">
                <a:solidFill>
                  <a:srgbClr val="FF0000"/>
                </a:solidFill>
              </a:rPr>
              <a:t>20</a:t>
            </a:r>
            <a:r>
              <a:rPr kumimoji="1" lang="ja-JP" altLang="en-US" dirty="0" smtClean="0">
                <a:solidFill>
                  <a:srgbClr val="FF0000"/>
                </a:solidFill>
              </a:rPr>
              <a:t>日</a:t>
            </a:r>
            <a:r>
              <a:rPr kumimoji="1" lang="ja-JP" altLang="en-US" dirty="0" smtClean="0"/>
              <a:t>分の病気休暇期間更新願</a:t>
            </a:r>
            <a:endParaRPr kumimoji="1" lang="ja-JP" altLang="en-US"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344" y="1772816"/>
            <a:ext cx="1018456" cy="1377067"/>
          </a:xfrm>
          <a:prstGeom prst="rect">
            <a:avLst/>
          </a:prstGeom>
        </p:spPr>
      </p:pic>
      <p:sp>
        <p:nvSpPr>
          <p:cNvPr id="5" name="右矢印 4"/>
          <p:cNvSpPr/>
          <p:nvPr/>
        </p:nvSpPr>
        <p:spPr>
          <a:xfrm rot="5400000">
            <a:off x="3887924" y="4689140"/>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1994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5" dur="1000"/>
                                        <p:tgtEl>
                                          <p:spTgt spid="3">
                                            <p:txEl>
                                              <p:pRg st="3" end="3"/>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8" dur="500"/>
                                        <p:tgtEl>
                                          <p:spTgt spid="3">
                                            <p:txEl>
                                              <p:pRg st="4" end="4"/>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1" dur="500"/>
                                        <p:tgtEl>
                                          <p:spTgt spid="3">
                                            <p:txEl>
                                              <p:pRg st="5" end="5"/>
                                            </p:txEl>
                                          </p:spTgt>
                                        </p:tgtEl>
                                      </p:cBhvr>
                                    </p:animEffect>
                                  </p:childTnLst>
                                </p:cTn>
                              </p:par>
                            </p:childTnLst>
                          </p:cTn>
                        </p:par>
                        <p:par>
                          <p:cTn id="22" fill="hold">
                            <p:stCondLst>
                              <p:cond delay="1000"/>
                            </p:stCondLst>
                            <p:childTnLst>
                              <p:par>
                                <p:cTn id="23" presetID="5"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0" dur="1000"/>
                                        <p:tgtEl>
                                          <p:spTgt spid="3">
                                            <p:txEl>
                                              <p:pRg st="7" end="7"/>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3"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5486" y="836712"/>
            <a:ext cx="8229600" cy="979513"/>
          </a:xfrm>
        </p:spPr>
        <p:txBody>
          <a:bodyPr/>
          <a:lstStyle/>
          <a:p>
            <a:r>
              <a:rPr kumimoji="1" lang="ja-JP" altLang="en-US" dirty="0" smtClean="0"/>
              <a:t>病気療養中の四万十太郎さん</a:t>
            </a:r>
            <a:endParaRPr kumimoji="1" lang="ja-JP" altLang="en-US" dirty="0"/>
          </a:p>
        </p:txBody>
      </p:sp>
      <p:sp>
        <p:nvSpPr>
          <p:cNvPr id="3" name="コンテンツ プレースホルダー 2"/>
          <p:cNvSpPr>
            <a:spLocks noGrp="1"/>
          </p:cNvSpPr>
          <p:nvPr>
            <p:ph idx="1"/>
          </p:nvPr>
        </p:nvSpPr>
        <p:spPr>
          <a:xfrm>
            <a:off x="457200" y="2348880"/>
            <a:ext cx="8229600" cy="3777284"/>
          </a:xfrm>
        </p:spPr>
        <p:txBody>
          <a:bodyPr/>
          <a:lstStyle/>
          <a:p>
            <a:r>
              <a:rPr kumimoji="1" lang="ja-JP" altLang="en-US" dirty="0" smtClean="0"/>
              <a:t>病気休暇も</a:t>
            </a:r>
            <a:r>
              <a:rPr kumimoji="1" lang="en-US" altLang="ja-JP" dirty="0" smtClean="0"/>
              <a:t>90</a:t>
            </a:r>
            <a:r>
              <a:rPr kumimoji="1" lang="ja-JP" altLang="en-US" dirty="0" smtClean="0"/>
              <a:t>日を過ぎた頃、病院で診察を受</a:t>
            </a:r>
            <a:endParaRPr kumimoji="1" lang="en-US" altLang="ja-JP" dirty="0" smtClean="0"/>
          </a:p>
          <a:p>
            <a:pPr marL="0" indent="0">
              <a:buNone/>
            </a:pPr>
            <a:r>
              <a:rPr lang="en-US" altLang="ja-JP" dirty="0"/>
              <a:t> </a:t>
            </a:r>
            <a:r>
              <a:rPr lang="en-US" altLang="ja-JP" dirty="0" smtClean="0"/>
              <a:t>   </a:t>
            </a:r>
            <a:r>
              <a:rPr kumimoji="1" lang="ja-JP" altLang="en-US" dirty="0" smtClean="0"/>
              <a:t>け、引き続き</a:t>
            </a:r>
            <a:r>
              <a:rPr kumimoji="1" lang="en-US" altLang="ja-JP" dirty="0" smtClean="0"/>
              <a:t>60</a:t>
            </a:r>
            <a:r>
              <a:rPr kumimoji="1" lang="ja-JP" altLang="en-US" dirty="0" smtClean="0"/>
              <a:t>日の病気療養が</a:t>
            </a:r>
            <a:endParaRPr kumimoji="1" lang="en-US" altLang="ja-JP" dirty="0" smtClean="0"/>
          </a:p>
          <a:p>
            <a:pPr marL="0" indent="0">
              <a:buNone/>
            </a:pPr>
            <a:r>
              <a:rPr kumimoji="1" lang="ja-JP" altLang="en-US" dirty="0" smtClean="0"/>
              <a:t>    必要と診断されました。</a:t>
            </a:r>
            <a:endParaRPr kumimoji="1" lang="en-US" altLang="ja-JP" dirty="0" smtClean="0"/>
          </a:p>
          <a:p>
            <a:pPr marL="0" indent="0">
              <a:buNone/>
            </a:pPr>
            <a:endParaRPr kumimoji="1" lang="en-US" altLang="ja-JP" dirty="0" smtClean="0"/>
          </a:p>
          <a:p>
            <a:r>
              <a:rPr kumimoji="1" lang="ja-JP" altLang="en-US" dirty="0" smtClean="0"/>
              <a:t>この場合の提出書類は？</a:t>
            </a:r>
            <a:endParaRPr kumimoji="1"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958" y="3645024"/>
            <a:ext cx="2088232" cy="2823525"/>
          </a:xfrm>
          <a:prstGeom prst="rect">
            <a:avLst/>
          </a:prstGeom>
        </p:spPr>
      </p:pic>
    </p:spTree>
    <p:extLst>
      <p:ext uri="{BB962C8B-B14F-4D97-AF65-F5344CB8AC3E}">
        <p14:creationId xmlns:p14="http://schemas.microsoft.com/office/powerpoint/2010/main" val="57960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620688"/>
            <a:ext cx="8229600" cy="1008112"/>
          </a:xfrm>
        </p:spPr>
        <p:txBody>
          <a:bodyPr/>
          <a:lstStyle/>
          <a:p>
            <a:r>
              <a:rPr kumimoji="1" lang="ja-JP" altLang="en-US" dirty="0" smtClean="0"/>
              <a:t>病気休職の処理になります。</a:t>
            </a:r>
            <a:endParaRPr kumimoji="1" lang="ja-JP" altLang="en-US" dirty="0"/>
          </a:p>
        </p:txBody>
      </p:sp>
      <p:sp>
        <p:nvSpPr>
          <p:cNvPr id="3" name="コンテンツ プレースホルダー 2"/>
          <p:cNvSpPr>
            <a:spLocks noGrp="1"/>
          </p:cNvSpPr>
          <p:nvPr>
            <p:ph idx="1"/>
          </p:nvPr>
        </p:nvSpPr>
        <p:spPr>
          <a:xfrm>
            <a:off x="493295" y="1844824"/>
            <a:ext cx="8229600" cy="4320480"/>
          </a:xfrm>
        </p:spPr>
        <p:txBody>
          <a:bodyPr>
            <a:normAutofit fontScale="92500" lnSpcReduction="10000"/>
          </a:bodyPr>
          <a:lstStyle/>
          <a:p>
            <a:r>
              <a:rPr kumimoji="1" lang="ja-JP" altLang="en-US" dirty="0" smtClean="0"/>
              <a:t>病気療養期間は</a:t>
            </a:r>
            <a:r>
              <a:rPr kumimoji="1" lang="en-US" altLang="ja-JP" dirty="0" smtClean="0"/>
              <a:t>50</a:t>
            </a:r>
            <a:r>
              <a:rPr kumimoji="1" lang="ja-JP" altLang="en-US" dirty="0" smtClean="0"/>
              <a:t>日＋</a:t>
            </a:r>
            <a:r>
              <a:rPr kumimoji="1" lang="en-US" altLang="ja-JP" dirty="0" smtClean="0"/>
              <a:t>60</a:t>
            </a:r>
            <a:r>
              <a:rPr kumimoji="1" lang="ja-JP" altLang="en-US" dirty="0" smtClean="0"/>
              <a:t>日＋</a:t>
            </a:r>
            <a:r>
              <a:rPr kumimoji="1" lang="en-US" altLang="ja-JP" dirty="0" smtClean="0"/>
              <a:t>60</a:t>
            </a:r>
            <a:r>
              <a:rPr kumimoji="1" lang="ja-JP" altLang="en-US" dirty="0" smtClean="0"/>
              <a:t>日＝</a:t>
            </a:r>
            <a:r>
              <a:rPr kumimoji="1" lang="en-US" altLang="ja-JP" dirty="0" smtClean="0">
                <a:solidFill>
                  <a:srgbClr val="FF0000"/>
                </a:solidFill>
              </a:rPr>
              <a:t>170</a:t>
            </a:r>
            <a:r>
              <a:rPr kumimoji="1" lang="ja-JP" altLang="en-US" dirty="0" smtClean="0"/>
              <a:t>日</a:t>
            </a:r>
            <a:endParaRPr kumimoji="1" lang="en-US" altLang="ja-JP" dirty="0" smtClean="0"/>
          </a:p>
          <a:p>
            <a:pPr marL="0" indent="0">
              <a:buNone/>
            </a:pPr>
            <a:r>
              <a:rPr kumimoji="1" lang="ja-JP" altLang="en-US" dirty="0" smtClean="0"/>
              <a:t>    と、なりました。</a:t>
            </a:r>
            <a:endParaRPr kumimoji="1" lang="en-US" altLang="ja-JP" dirty="0" smtClean="0"/>
          </a:p>
          <a:p>
            <a:pPr marL="0" indent="0">
              <a:buNone/>
            </a:pPr>
            <a:endParaRPr kumimoji="1" lang="en-US" altLang="ja-JP" dirty="0" smtClean="0"/>
          </a:p>
          <a:p>
            <a:pPr marL="0" indent="0">
              <a:buNone/>
            </a:pPr>
            <a:r>
              <a:rPr lang="en-US" altLang="ja-JP" dirty="0"/>
              <a:t> </a:t>
            </a:r>
            <a:r>
              <a:rPr lang="en-US" altLang="ja-JP" dirty="0" smtClean="0"/>
              <a:t>   </a:t>
            </a:r>
            <a:r>
              <a:rPr kumimoji="1" lang="ja-JP" altLang="en-US" dirty="0" smtClean="0"/>
              <a:t>病気休暇は</a:t>
            </a:r>
            <a:r>
              <a:rPr kumimoji="1" lang="en-US" altLang="ja-JP" dirty="0" smtClean="0"/>
              <a:t>110</a:t>
            </a:r>
            <a:r>
              <a:rPr kumimoji="1" lang="ja-JP" altLang="en-US" dirty="0" smtClean="0"/>
              <a:t>日申請しているので、残り</a:t>
            </a:r>
            <a:r>
              <a:rPr lang="en-US" altLang="ja-JP" dirty="0" smtClean="0">
                <a:solidFill>
                  <a:srgbClr val="FF0000"/>
                </a:solidFill>
              </a:rPr>
              <a:t>4</a:t>
            </a:r>
            <a:r>
              <a:rPr kumimoji="1" lang="en-US" altLang="ja-JP" dirty="0" smtClean="0">
                <a:solidFill>
                  <a:srgbClr val="FF0000"/>
                </a:solidFill>
              </a:rPr>
              <a:t>0</a:t>
            </a:r>
            <a:r>
              <a:rPr kumimoji="1" lang="ja-JP" altLang="en-US" dirty="0" smtClean="0">
                <a:solidFill>
                  <a:srgbClr val="FF0000"/>
                </a:solidFill>
              </a:rPr>
              <a:t>日</a:t>
            </a:r>
            <a:endParaRPr kumimoji="1" lang="en-US" altLang="ja-JP" dirty="0" smtClean="0">
              <a:solidFill>
                <a:srgbClr val="FF0000"/>
              </a:solidFill>
            </a:endParaRPr>
          </a:p>
          <a:p>
            <a:pPr marL="0" indent="0">
              <a:buNone/>
            </a:pPr>
            <a:r>
              <a:rPr lang="ja-JP" altLang="en-US" dirty="0">
                <a:solidFill>
                  <a:srgbClr val="FF0000"/>
                </a:solidFill>
              </a:rPr>
              <a:t>　</a:t>
            </a:r>
            <a:r>
              <a:rPr lang="ja-JP" altLang="en-US" dirty="0" smtClean="0">
                <a:solidFill>
                  <a:srgbClr val="FF0000"/>
                </a:solidFill>
              </a:rPr>
              <a:t> </a:t>
            </a:r>
            <a:r>
              <a:rPr kumimoji="1" lang="ja-JP" altLang="en-US" dirty="0" smtClean="0"/>
              <a:t>分の</a:t>
            </a:r>
            <a:r>
              <a:rPr lang="ja-JP" altLang="en-US" dirty="0" smtClean="0"/>
              <a:t>「</a:t>
            </a:r>
            <a:r>
              <a:rPr kumimoji="1" lang="ja-JP" altLang="en-US" dirty="0" smtClean="0"/>
              <a:t>病気休暇期間更新願」</a:t>
            </a:r>
            <a:r>
              <a:rPr lang="ja-JP" altLang="en-US" dirty="0" smtClean="0"/>
              <a:t>と、</a:t>
            </a:r>
            <a:endParaRPr kumimoji="1" lang="en-US" altLang="ja-JP" dirty="0" smtClean="0"/>
          </a:p>
          <a:p>
            <a:pPr marL="0" indent="0">
              <a:buNone/>
            </a:pPr>
            <a:r>
              <a:rPr lang="en-US" altLang="ja-JP" dirty="0" smtClean="0">
                <a:solidFill>
                  <a:srgbClr val="FF0000"/>
                </a:solidFill>
              </a:rPr>
              <a:t>    2</a:t>
            </a:r>
            <a:r>
              <a:rPr kumimoji="1" lang="en-US" altLang="ja-JP" dirty="0" smtClean="0">
                <a:solidFill>
                  <a:srgbClr val="FF0000"/>
                </a:solidFill>
              </a:rPr>
              <a:t>0</a:t>
            </a:r>
            <a:r>
              <a:rPr kumimoji="1" lang="ja-JP" altLang="en-US" dirty="0" smtClean="0">
                <a:solidFill>
                  <a:srgbClr val="FF0000"/>
                </a:solidFill>
              </a:rPr>
              <a:t>日</a:t>
            </a:r>
            <a:r>
              <a:rPr kumimoji="1" lang="ja-JP" altLang="en-US" dirty="0" smtClean="0"/>
              <a:t>分の「病気休職願」を、</a:t>
            </a:r>
            <a:r>
              <a:rPr kumimoji="1" lang="ja-JP" altLang="en-US" dirty="0" smtClean="0">
                <a:solidFill>
                  <a:srgbClr val="FF0000"/>
                </a:solidFill>
              </a:rPr>
              <a:t>診断書</a:t>
            </a:r>
            <a:r>
              <a:rPr kumimoji="1" lang="en-US" altLang="ja-JP" dirty="0" smtClean="0">
                <a:solidFill>
                  <a:srgbClr val="FF0000"/>
                </a:solidFill>
              </a:rPr>
              <a:t>2</a:t>
            </a:r>
            <a:r>
              <a:rPr kumimoji="1" lang="ja-JP" altLang="en-US" dirty="0" smtClean="0">
                <a:solidFill>
                  <a:srgbClr val="FF0000"/>
                </a:solidFill>
              </a:rPr>
              <a:t>通</a:t>
            </a:r>
            <a:r>
              <a:rPr lang="ja-JP" altLang="en-US" dirty="0" smtClean="0"/>
              <a:t>（主治医 </a:t>
            </a:r>
            <a:endParaRPr lang="en-US" altLang="ja-JP" dirty="0" smtClean="0"/>
          </a:p>
          <a:p>
            <a:pPr marL="0" indent="0">
              <a:buNone/>
            </a:pPr>
            <a:r>
              <a:rPr lang="en-US" altLang="ja-JP" dirty="0"/>
              <a:t> </a:t>
            </a:r>
            <a:r>
              <a:rPr lang="en-US" altLang="ja-JP" dirty="0" smtClean="0"/>
              <a:t>   </a:t>
            </a:r>
            <a:r>
              <a:rPr lang="ja-JP" altLang="en-US" dirty="0" smtClean="0"/>
              <a:t>と</a:t>
            </a:r>
            <a:r>
              <a:rPr lang="ja-JP" altLang="en-US" dirty="0"/>
              <a:t>保健所又</a:t>
            </a:r>
            <a:r>
              <a:rPr lang="ja-JP" altLang="en-US" dirty="0" smtClean="0"/>
              <a:t>は国</a:t>
            </a:r>
            <a:r>
              <a:rPr lang="ja-JP" altLang="en-US" dirty="0"/>
              <a:t>公立</a:t>
            </a:r>
            <a:r>
              <a:rPr lang="ja-JP" altLang="en-US" dirty="0" smtClean="0"/>
              <a:t>病院の医師</a:t>
            </a:r>
            <a:r>
              <a:rPr lang="ja-JP" altLang="en-US" dirty="0"/>
              <a:t>）</a:t>
            </a:r>
            <a:r>
              <a:rPr lang="ja-JP" altLang="en-US" dirty="0" smtClean="0"/>
              <a:t>を</a:t>
            </a:r>
            <a:r>
              <a:rPr kumimoji="1" lang="ja-JP" altLang="en-US" dirty="0" smtClean="0"/>
              <a:t>添付して</a:t>
            </a:r>
            <a:r>
              <a:rPr lang="ja-JP" altLang="en-US" dirty="0" smtClean="0"/>
              <a:t>、</a:t>
            </a:r>
            <a:endParaRPr lang="en-US" altLang="ja-JP" dirty="0" smtClean="0"/>
          </a:p>
          <a:p>
            <a:pPr marL="0" indent="0">
              <a:buNone/>
            </a:pPr>
            <a:r>
              <a:rPr kumimoji="1" lang="en-US" altLang="ja-JP" dirty="0"/>
              <a:t> </a:t>
            </a:r>
            <a:r>
              <a:rPr kumimoji="1" lang="en-US" altLang="ja-JP" dirty="0" smtClean="0"/>
              <a:t>   </a:t>
            </a:r>
            <a:r>
              <a:rPr kumimoji="1" lang="ja-JP" altLang="en-US" dirty="0" smtClean="0"/>
              <a:t>学校長→町教委</a:t>
            </a:r>
            <a:r>
              <a:rPr lang="en-US" altLang="ja-JP" dirty="0" smtClean="0"/>
              <a:t> </a:t>
            </a:r>
            <a:r>
              <a:rPr kumimoji="1" lang="ja-JP" altLang="en-US" dirty="0" err="1" smtClean="0"/>
              <a:t>へ提</a:t>
            </a:r>
            <a:r>
              <a:rPr kumimoji="1" lang="ja-JP" altLang="en-US" dirty="0" smtClean="0"/>
              <a:t>出</a:t>
            </a:r>
            <a:endParaRPr kumimoji="1" lang="en-US" altLang="ja-JP" dirty="0" smtClean="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344" y="497650"/>
            <a:ext cx="938354" cy="1268760"/>
          </a:xfrm>
          <a:prstGeom prst="rect">
            <a:avLst/>
          </a:prstGeom>
        </p:spPr>
      </p:pic>
    </p:spTree>
    <p:extLst>
      <p:ext uri="{BB962C8B-B14F-4D97-AF65-F5344CB8AC3E}">
        <p14:creationId xmlns:p14="http://schemas.microsoft.com/office/powerpoint/2010/main" val="31938407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48680"/>
            <a:ext cx="8229600" cy="868958"/>
          </a:xfrm>
        </p:spPr>
        <p:txBody>
          <a:bodyPr>
            <a:normAutofit/>
          </a:bodyPr>
          <a:lstStyle/>
          <a:p>
            <a:r>
              <a:rPr kumimoji="1" lang="ja-JP" altLang="en-US" dirty="0" smtClean="0"/>
              <a:t>職場復帰サポートシステム</a:t>
            </a:r>
            <a:endParaRPr kumimoji="1" lang="ja-JP" altLang="en-US" dirty="0"/>
          </a:p>
        </p:txBody>
      </p:sp>
      <p:sp>
        <p:nvSpPr>
          <p:cNvPr id="3" name="コンテンツ プレースホルダー 2"/>
          <p:cNvSpPr>
            <a:spLocks noGrp="1"/>
          </p:cNvSpPr>
          <p:nvPr>
            <p:ph idx="1"/>
          </p:nvPr>
        </p:nvSpPr>
        <p:spPr>
          <a:xfrm>
            <a:off x="457200" y="1700808"/>
            <a:ext cx="8229600" cy="4482700"/>
          </a:xfrm>
        </p:spPr>
        <p:txBody>
          <a:bodyPr/>
          <a:lstStyle/>
          <a:p>
            <a:pPr marL="0" indent="0">
              <a:buNone/>
            </a:pPr>
            <a:r>
              <a:rPr lang="ja-JP" altLang="en-US" dirty="0" smtClean="0"/>
              <a:t>＊精神疾患により療養中である者の円滑な職</a:t>
            </a:r>
            <a:endParaRPr lang="en-US" altLang="ja-JP" dirty="0" smtClean="0"/>
          </a:p>
          <a:p>
            <a:pPr marL="0" indent="0">
              <a:buNone/>
            </a:pPr>
            <a:r>
              <a:rPr lang="en-US" altLang="ja-JP" dirty="0"/>
              <a:t> </a:t>
            </a:r>
            <a:r>
              <a:rPr lang="en-US" altLang="ja-JP" dirty="0" smtClean="0"/>
              <a:t>   </a:t>
            </a:r>
            <a:r>
              <a:rPr lang="ja-JP" altLang="en-US" dirty="0" smtClean="0"/>
              <a:t>場復帰をサポートする為のシステム</a:t>
            </a:r>
            <a:endParaRPr lang="en-US" altLang="ja-JP" dirty="0" smtClean="0"/>
          </a:p>
          <a:p>
            <a:pPr marL="0" indent="0">
              <a:buNone/>
            </a:pPr>
            <a:endParaRPr lang="en-US" altLang="ja-JP" dirty="0" smtClean="0"/>
          </a:p>
          <a:p>
            <a:pPr marL="0" indent="0">
              <a:buNone/>
            </a:pPr>
            <a:r>
              <a:rPr lang="en-US" altLang="ja-JP" dirty="0"/>
              <a:t> </a:t>
            </a:r>
            <a:r>
              <a:rPr lang="en-US" altLang="ja-JP" dirty="0" smtClean="0"/>
              <a:t>   </a:t>
            </a:r>
            <a:r>
              <a:rPr lang="ja-JP" altLang="en-US" dirty="0" smtClean="0"/>
              <a:t>対象者：精神</a:t>
            </a:r>
            <a:r>
              <a:rPr lang="ja-JP" altLang="en-US" dirty="0"/>
              <a:t>疾患を原因とする休職又</a:t>
            </a:r>
            <a:r>
              <a:rPr lang="ja-JP" altLang="en-US" dirty="0" smtClean="0"/>
              <a:t>は、</a:t>
            </a:r>
            <a:endParaRPr lang="en-US" altLang="ja-JP" dirty="0" smtClean="0"/>
          </a:p>
          <a:p>
            <a:pPr marL="0" indent="0">
              <a:buNone/>
            </a:pPr>
            <a:r>
              <a:rPr lang="en-US" altLang="ja-JP" dirty="0"/>
              <a:t> </a:t>
            </a:r>
            <a:r>
              <a:rPr lang="en-US" altLang="ja-JP" dirty="0" smtClean="0"/>
              <a:t>   </a:t>
            </a:r>
            <a:r>
              <a:rPr lang="ja-JP" altLang="en-US" dirty="0" smtClean="0"/>
              <a:t>病気</a:t>
            </a:r>
            <a:r>
              <a:rPr lang="ja-JP" altLang="en-US" dirty="0"/>
              <a:t>休暇（引き続き</a:t>
            </a:r>
            <a:r>
              <a:rPr lang="en-US" altLang="ja-JP" dirty="0">
                <a:solidFill>
                  <a:srgbClr val="FF0000"/>
                </a:solidFill>
              </a:rPr>
              <a:t>120</a:t>
            </a:r>
            <a:r>
              <a:rPr lang="ja-JP" altLang="en-US" dirty="0"/>
              <a:t>日を超える場合</a:t>
            </a:r>
            <a:r>
              <a:rPr lang="ja-JP" altLang="en-US" dirty="0" smtClean="0"/>
              <a:t>）</a:t>
            </a:r>
            <a:endParaRPr lang="en-US" altLang="ja-JP" dirty="0" smtClean="0"/>
          </a:p>
          <a:p>
            <a:pPr marL="0" indent="0">
              <a:buNone/>
            </a:pPr>
            <a:endParaRPr kumimoji="1" lang="en-US" altLang="ja-JP" dirty="0"/>
          </a:p>
          <a:p>
            <a:pPr marL="0" indent="0">
              <a:buNone/>
            </a:pPr>
            <a:r>
              <a:rPr kumimoji="1" lang="ja-JP" altLang="en-US" sz="2800" dirty="0" smtClean="0"/>
              <a:t>四万十太郎さんは</a:t>
            </a:r>
            <a:r>
              <a:rPr lang="ja-JP" altLang="en-US" sz="2800" dirty="0"/>
              <a:t>、</a:t>
            </a:r>
            <a:r>
              <a:rPr kumimoji="1" lang="ja-JP" altLang="en-US" sz="2800" dirty="0" smtClean="0"/>
              <a:t>対象になります</a:t>
            </a:r>
            <a:endParaRPr kumimoji="1" lang="en-US" altLang="ja-JP" dirty="0" smtClean="0"/>
          </a:p>
          <a:p>
            <a:pPr marL="0" indent="0">
              <a:buNone/>
            </a:pPr>
            <a:endParaRPr kumimoji="1" lang="ja-JP" altLang="en-US"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7411" y="4653136"/>
            <a:ext cx="1719389" cy="1976310"/>
          </a:xfrm>
          <a:prstGeom prst="rect">
            <a:avLst/>
          </a:prstGeom>
        </p:spPr>
      </p:pic>
    </p:spTree>
    <p:extLst>
      <p:ext uri="{BB962C8B-B14F-4D97-AF65-F5344CB8AC3E}">
        <p14:creationId xmlns:p14="http://schemas.microsoft.com/office/powerpoint/2010/main" val="37564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48680"/>
            <a:ext cx="8229600" cy="868958"/>
          </a:xfrm>
        </p:spPr>
        <p:txBody>
          <a:bodyPr/>
          <a:lstStyle/>
          <a:p>
            <a:r>
              <a:rPr kumimoji="1" lang="ja-JP" altLang="en-US" dirty="0" smtClean="0"/>
              <a:t>職場復帰サポートシステム</a:t>
            </a:r>
            <a:endParaRPr kumimoji="1" lang="ja-JP" altLang="en-US" dirty="0"/>
          </a:p>
        </p:txBody>
      </p:sp>
      <p:sp>
        <p:nvSpPr>
          <p:cNvPr id="3" name="コンテンツ プレースホルダー 2"/>
          <p:cNvSpPr>
            <a:spLocks noGrp="1"/>
          </p:cNvSpPr>
          <p:nvPr>
            <p:ph idx="1"/>
          </p:nvPr>
        </p:nvSpPr>
        <p:spPr>
          <a:xfrm>
            <a:off x="457200" y="1988840"/>
            <a:ext cx="8229600" cy="4137324"/>
          </a:xfrm>
        </p:spPr>
        <p:txBody>
          <a:bodyPr/>
          <a:lstStyle/>
          <a:p>
            <a:r>
              <a:rPr kumimoji="1" lang="ja-JP" altLang="en-US" dirty="0" smtClean="0"/>
              <a:t>システムは</a:t>
            </a:r>
            <a:r>
              <a:rPr kumimoji="1" lang="ja-JP" altLang="en-US" dirty="0" smtClean="0">
                <a:solidFill>
                  <a:srgbClr val="FF0000"/>
                </a:solidFill>
              </a:rPr>
              <a:t>復帰前（休職中）</a:t>
            </a:r>
            <a:r>
              <a:rPr kumimoji="1" lang="ja-JP" altLang="en-US" dirty="0" smtClean="0"/>
              <a:t>に実施されます</a:t>
            </a:r>
            <a:endParaRPr kumimoji="1" lang="en-US" altLang="ja-JP" dirty="0" smtClean="0"/>
          </a:p>
          <a:p>
            <a:r>
              <a:rPr kumimoji="1" lang="ja-JP" altLang="en-US" dirty="0" smtClean="0"/>
              <a:t>学校又は所属市町村の教育機関で実施</a:t>
            </a:r>
            <a:endParaRPr kumimoji="1" lang="en-US" altLang="ja-JP" dirty="0" smtClean="0"/>
          </a:p>
          <a:p>
            <a:r>
              <a:rPr kumimoji="1" lang="ja-JP" altLang="en-US" dirty="0" smtClean="0"/>
              <a:t>段階を踏んで徐々に職場に戻れるよう実施</a:t>
            </a:r>
            <a:endParaRPr kumimoji="1" lang="en-US" altLang="ja-JP" dirty="0" smtClean="0"/>
          </a:p>
          <a:p>
            <a:r>
              <a:rPr kumimoji="1" lang="ja-JP" altLang="en-US" dirty="0" smtClean="0"/>
              <a:t>途中での変更や中止もあります</a:t>
            </a:r>
            <a:endParaRPr lang="en-US" altLang="ja-JP" dirty="0"/>
          </a:p>
          <a:p>
            <a:r>
              <a:rPr kumimoji="1" lang="ja-JP" altLang="en-US" dirty="0" smtClean="0"/>
              <a:t>復帰後、勤務が安定的に継続できる</a:t>
            </a:r>
            <a:endParaRPr kumimoji="1" lang="en-US" altLang="ja-JP" dirty="0" smtClean="0"/>
          </a:p>
          <a:p>
            <a:pPr marL="0" indent="0">
              <a:buNone/>
            </a:pPr>
            <a:r>
              <a:rPr lang="en-US" altLang="ja-JP" dirty="0"/>
              <a:t> </a:t>
            </a:r>
            <a:r>
              <a:rPr lang="en-US" altLang="ja-JP" dirty="0" smtClean="0"/>
              <a:t>   </a:t>
            </a:r>
            <a:r>
              <a:rPr kumimoji="1" lang="ja-JP" altLang="en-US" dirty="0" smtClean="0"/>
              <a:t>よう支援を行います</a:t>
            </a:r>
            <a:endParaRPr kumimoji="1" lang="en-US" altLang="ja-JP" dirty="0" smtClean="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7960" y="4437112"/>
            <a:ext cx="1988840" cy="1988840"/>
          </a:xfrm>
          <a:prstGeom prst="rect">
            <a:avLst/>
          </a:prstGeom>
        </p:spPr>
      </p:pic>
    </p:spTree>
    <p:extLst>
      <p:ext uri="{BB962C8B-B14F-4D97-AF65-F5344CB8AC3E}">
        <p14:creationId xmlns:p14="http://schemas.microsoft.com/office/powerpoint/2010/main" val="14583160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80332"/>
            <a:ext cx="8229600" cy="1019869"/>
          </a:xfrm>
        </p:spPr>
        <p:txBody>
          <a:bodyPr>
            <a:normAutofit fontScale="90000"/>
          </a:bodyPr>
          <a:lstStyle/>
          <a:p>
            <a:r>
              <a:rPr kumimoji="1" lang="ja-JP" altLang="en-US" dirty="0" smtClean="0"/>
              <a:t>サポートシステムも受け無事に復帰</a:t>
            </a:r>
            <a:endParaRPr kumimoji="1" lang="ja-JP" altLang="en-US" dirty="0"/>
          </a:p>
        </p:txBody>
      </p:sp>
      <p:sp>
        <p:nvSpPr>
          <p:cNvPr id="3" name="コンテンツ プレースホルダー 2"/>
          <p:cNvSpPr>
            <a:spLocks noGrp="1"/>
          </p:cNvSpPr>
          <p:nvPr>
            <p:ph idx="1"/>
          </p:nvPr>
        </p:nvSpPr>
        <p:spPr>
          <a:xfrm>
            <a:off x="457200" y="2276872"/>
            <a:ext cx="8229600" cy="3849292"/>
          </a:xfrm>
        </p:spPr>
        <p:txBody>
          <a:bodyPr/>
          <a:lstStyle/>
          <a:p>
            <a:r>
              <a:rPr kumimoji="1" lang="ja-JP" altLang="en-US" dirty="0" smtClean="0"/>
              <a:t>四万十太郎さん順調に回復に向かい、サ</a:t>
            </a:r>
            <a:endParaRPr kumimoji="1" lang="en-US" altLang="ja-JP" dirty="0" smtClean="0"/>
          </a:p>
          <a:p>
            <a:pPr marL="0" indent="0">
              <a:buNone/>
            </a:pPr>
            <a:r>
              <a:rPr lang="en-US" altLang="ja-JP" dirty="0"/>
              <a:t> </a:t>
            </a:r>
            <a:r>
              <a:rPr lang="en-US" altLang="ja-JP" dirty="0" smtClean="0"/>
              <a:t>  </a:t>
            </a:r>
            <a:r>
              <a:rPr kumimoji="1" lang="ja-JP" altLang="en-US" dirty="0" smtClean="0"/>
              <a:t>ポートシステムもうまくいき、職場復帰となり</a:t>
            </a:r>
            <a:r>
              <a:rPr kumimoji="1" lang="ja-JP" altLang="en-US" dirty="0" err="1" smtClean="0"/>
              <a:t>そ</a:t>
            </a:r>
            <a:endParaRPr kumimoji="1" lang="en-US" altLang="ja-JP" dirty="0" smtClean="0"/>
          </a:p>
          <a:p>
            <a:pPr marL="0" indent="0">
              <a:buNone/>
            </a:pPr>
            <a:r>
              <a:rPr lang="en-US" altLang="ja-JP" dirty="0"/>
              <a:t> </a:t>
            </a:r>
            <a:r>
              <a:rPr lang="en-US" altLang="ja-JP" dirty="0" smtClean="0"/>
              <a:t>  </a:t>
            </a:r>
            <a:r>
              <a:rPr kumimoji="1" lang="ja-JP" altLang="en-US" dirty="0" smtClean="0"/>
              <a:t>うです。</a:t>
            </a:r>
            <a:endParaRPr kumimoji="1" lang="en-US" altLang="ja-JP" dirty="0" smtClean="0"/>
          </a:p>
          <a:p>
            <a:endParaRPr lang="en-US" altLang="ja-JP" dirty="0" smtClean="0"/>
          </a:p>
          <a:p>
            <a:pPr marL="0" indent="0">
              <a:buNone/>
            </a:pPr>
            <a:r>
              <a:rPr lang="ja-JP" altLang="en-US" dirty="0" smtClean="0"/>
              <a:t>提出書類：復職願と診断書提出</a:t>
            </a:r>
            <a:endParaRPr lang="en-US" altLang="ja-JP" dirty="0" smtClean="0"/>
          </a:p>
          <a:p>
            <a:pPr marL="0" indent="0">
              <a:buNone/>
            </a:pPr>
            <a:endParaRPr lang="en-US" altLang="ja-JP" dirty="0"/>
          </a:p>
          <a:p>
            <a:pPr marL="0" indent="0">
              <a:buNone/>
            </a:pPr>
            <a:endParaRPr lang="en-US" altLang="ja-JP"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3789040"/>
            <a:ext cx="2304256" cy="2759588"/>
          </a:xfrm>
          <a:prstGeom prst="rect">
            <a:avLst/>
          </a:prstGeom>
        </p:spPr>
      </p:pic>
    </p:spTree>
    <p:extLst>
      <p:ext uri="{BB962C8B-B14F-4D97-AF65-F5344CB8AC3E}">
        <p14:creationId xmlns:p14="http://schemas.microsoft.com/office/powerpoint/2010/main" val="9793259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2026568" cy="1143000"/>
          </a:xfrm>
        </p:spPr>
        <p:txBody>
          <a:bodyPr/>
          <a:lstStyle/>
          <a:p>
            <a:pPr algn="l"/>
            <a:r>
              <a:rPr kumimoji="1" lang="ja-JP" altLang="en-US" b="1" dirty="0" smtClean="0">
                <a:solidFill>
                  <a:srgbClr val="0070C0"/>
                </a:solidFill>
                <a:latin typeface="HG丸ｺﾞｼｯｸM-PRO" pitchFamily="50" charset="-128"/>
                <a:ea typeface="HG丸ｺﾞｼｯｸM-PRO" pitchFamily="50" charset="-128"/>
              </a:rPr>
              <a:t>問題１</a:t>
            </a:r>
            <a:endParaRPr kumimoji="1" lang="ja-JP" altLang="en-US" b="1" dirty="0">
              <a:solidFill>
                <a:srgbClr val="0070C0"/>
              </a:solidFill>
              <a:latin typeface="HG丸ｺﾞｼｯｸM-PRO" pitchFamily="50" charset="-128"/>
              <a:ea typeface="HG丸ｺﾞｼｯｸM-PRO" pitchFamily="50" charset="-128"/>
            </a:endParaRPr>
          </a:p>
        </p:txBody>
      </p:sp>
      <p:sp>
        <p:nvSpPr>
          <p:cNvPr id="3" name="コンテンツ プレースホルダ 2"/>
          <p:cNvSpPr>
            <a:spLocks noGrp="1"/>
          </p:cNvSpPr>
          <p:nvPr>
            <p:ph idx="1"/>
          </p:nvPr>
        </p:nvSpPr>
        <p:spPr>
          <a:xfrm>
            <a:off x="457200" y="1600201"/>
            <a:ext cx="8229600" cy="1900807"/>
          </a:xfrm>
        </p:spPr>
        <p:txBody>
          <a:bodyPr/>
          <a:lstStyle/>
          <a:p>
            <a:pPr>
              <a:buNone/>
            </a:pPr>
            <a:r>
              <a:rPr kumimoji="1" lang="ja-JP" altLang="en-US" dirty="0" smtClean="0"/>
              <a:t>　 </a:t>
            </a:r>
            <a:r>
              <a:rPr kumimoji="1" lang="ja-JP" altLang="en-US" dirty="0" smtClean="0">
                <a:latin typeface="HG丸ｺﾞｼｯｸM-PRO" pitchFamily="50" charset="-128"/>
                <a:ea typeface="HG丸ｺﾞｼｯｸM-PRO" pitchFamily="50" charset="-128"/>
              </a:rPr>
              <a:t>風邪により</a:t>
            </a:r>
            <a:r>
              <a:rPr kumimoji="1" lang="en-US" altLang="ja-JP" dirty="0" smtClean="0">
                <a:latin typeface="HG丸ｺﾞｼｯｸM-PRO" pitchFamily="50" charset="-128"/>
                <a:ea typeface="HG丸ｺﾞｼｯｸM-PRO" pitchFamily="50" charset="-128"/>
              </a:rPr>
              <a:t>3</a:t>
            </a:r>
            <a:r>
              <a:rPr kumimoji="1" lang="ja-JP" altLang="en-US" dirty="0" smtClean="0">
                <a:latin typeface="HG丸ｺﾞｼｯｸM-PRO" pitchFamily="50" charset="-128"/>
                <a:ea typeface="HG丸ｺﾞｼｯｸM-PRO" pitchFamily="50" charset="-128"/>
              </a:rPr>
              <a:t>日間休みました。</a:t>
            </a:r>
            <a:endParaRPr kumimoji="1" lang="en-US" altLang="ja-JP" dirty="0" smtClean="0">
              <a:latin typeface="HG丸ｺﾞｼｯｸM-PRO" pitchFamily="50" charset="-128"/>
              <a:ea typeface="HG丸ｺﾞｼｯｸM-PRO" pitchFamily="50" charset="-128"/>
            </a:endParaRPr>
          </a:p>
          <a:p>
            <a:pPr>
              <a:buNone/>
            </a:pPr>
            <a:r>
              <a:rPr kumimoji="1" lang="ja-JP" altLang="en-US" dirty="0" smtClean="0">
                <a:latin typeface="HG丸ｺﾞｼｯｸM-PRO" pitchFamily="50" charset="-128"/>
                <a:ea typeface="HG丸ｺﾞｼｯｸM-PRO" pitchFamily="50" charset="-128"/>
              </a:rPr>
              <a:t>　病気休暇で対応したいのですが診断書は</a:t>
            </a:r>
            <a:endParaRPr kumimoji="1" lang="en-US" altLang="ja-JP" dirty="0" smtClean="0">
              <a:latin typeface="HG丸ｺﾞｼｯｸM-PRO" pitchFamily="50" charset="-128"/>
              <a:ea typeface="HG丸ｺﾞｼｯｸM-PRO" pitchFamily="50" charset="-128"/>
            </a:endParaRPr>
          </a:p>
          <a:p>
            <a:pPr>
              <a:buNone/>
            </a:pPr>
            <a:r>
              <a:rPr lang="ja-JP" altLang="en-US" dirty="0">
                <a:latin typeface="HG丸ｺﾞｼｯｸM-PRO" pitchFamily="50" charset="-128"/>
                <a:ea typeface="HG丸ｺﾞｼｯｸM-PRO" pitchFamily="50" charset="-128"/>
              </a:rPr>
              <a:t>　</a:t>
            </a:r>
            <a:r>
              <a:rPr kumimoji="1" lang="ja-JP" altLang="en-US" dirty="0" smtClean="0">
                <a:latin typeface="HG丸ｺﾞｼｯｸM-PRO" pitchFamily="50" charset="-128"/>
                <a:ea typeface="HG丸ｺﾞｼｯｸM-PRO" pitchFamily="50" charset="-128"/>
              </a:rPr>
              <a:t>必要ですか？</a:t>
            </a:r>
            <a:endParaRPr kumimoji="1" lang="ja-JP" altLang="en-US" dirty="0">
              <a:latin typeface="HG丸ｺﾞｼｯｸM-PRO" pitchFamily="50" charset="-128"/>
              <a:ea typeface="HG丸ｺﾞｼｯｸM-PRO" pitchFamily="50" charset="-128"/>
            </a:endParaRPr>
          </a:p>
        </p:txBody>
      </p:sp>
      <p:sp>
        <p:nvSpPr>
          <p:cNvPr id="4" name="コンテンツ プレースホルダ 2"/>
          <p:cNvSpPr txBox="1">
            <a:spLocks/>
          </p:cNvSpPr>
          <p:nvPr/>
        </p:nvSpPr>
        <p:spPr>
          <a:xfrm>
            <a:off x="341784" y="4365104"/>
            <a:ext cx="8460432" cy="2188839"/>
          </a:xfrm>
          <a:prstGeom prst="rect">
            <a:avLst/>
          </a:prstGeom>
          <a:solidFill>
            <a:schemeClr val="accent3">
              <a:lumMod val="40000"/>
              <a:lumOff val="60000"/>
              <a:alpha val="54000"/>
            </a:schemeClr>
          </a:solid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3200" b="1" i="0" u="none" strike="noStrike" kern="1200" cap="none" spc="0" normalizeH="0" baseline="0" noProof="0" dirty="0" smtClean="0">
                <a:ln>
                  <a:noFill/>
                </a:ln>
                <a:solidFill>
                  <a:srgbClr val="C00000"/>
                </a:solidFill>
                <a:effectLst/>
                <a:uLnTx/>
                <a:uFillTx/>
                <a:latin typeface="+mn-lt"/>
                <a:ea typeface="+mn-ea"/>
                <a:cs typeface="+mn-cs"/>
              </a:rPr>
              <a:t> </a:t>
            </a:r>
            <a:r>
              <a:rPr kumimoji="1" lang="ja-JP" altLang="en-US" sz="32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答え：診断書は必要ありません</a:t>
            </a:r>
            <a:endParaRPr kumimoji="1" lang="en-US" altLang="ja-JP" sz="32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600" b="1" dirty="0" smtClean="0">
                <a:solidFill>
                  <a:srgbClr val="C00000"/>
                </a:solidFill>
                <a:latin typeface="HG丸ｺﾞｼｯｸM-PRO" pitchFamily="50" charset="-128"/>
                <a:ea typeface="HG丸ｺﾞｼｯｸM-PRO" pitchFamily="50" charset="-128"/>
              </a:rPr>
              <a:t>　</a:t>
            </a:r>
            <a:endParaRPr lang="en-US" altLang="ja-JP" sz="2600" b="1" dirty="0" smtClean="0">
              <a:solidFill>
                <a:srgbClr val="C00000"/>
              </a:solidFill>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600" b="1" dirty="0" smtClean="0">
                <a:solidFill>
                  <a:srgbClr val="C00000"/>
                </a:solidFill>
                <a:latin typeface="HG丸ｺﾞｼｯｸM-PRO" pitchFamily="50" charset="-128"/>
                <a:ea typeface="HG丸ｺﾞｼｯｸM-PRO" pitchFamily="50" charset="-128"/>
              </a:rPr>
              <a:t>   医療機関を受診したことが確認できるものがあれば大丈夫です。（レシート・薬袋など）</a:t>
            </a:r>
            <a:endParaRPr kumimoji="1" lang="en-US" altLang="ja-JP" sz="26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ja-JP" altLang="en-US" sz="3200" b="1" i="0" u="none" strike="noStrike" kern="1200" cap="none" spc="0" normalizeH="0" baseline="0" noProof="0" dirty="0">
              <a:ln>
                <a:noFill/>
              </a:ln>
              <a:solidFill>
                <a:srgbClr val="C00000"/>
              </a:solidFill>
              <a:effectLst/>
              <a:uLnTx/>
              <a:uFillTx/>
              <a:latin typeface="HG丸ｺﾞｼｯｸM-PRO" pitchFamily="50" charset="-128"/>
              <a:ea typeface="HG丸ｺﾞｼｯｸM-PRO" pitchFamily="50" charset="-128"/>
              <a:cs typeface="+mn-cs"/>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1" y="2601874"/>
            <a:ext cx="3150096" cy="3302851"/>
          </a:xfrm>
          <a:prstGeom prst="rect">
            <a:avLst/>
          </a:prstGeom>
          <a:effectLst>
            <a:softEdge rad="8763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3501008"/>
            <a:ext cx="3273079" cy="2974410"/>
          </a:xfrm>
          <a:prstGeom prst="rect">
            <a:avLst/>
          </a:prstGeom>
        </p:spPr>
      </p:pic>
      <p:sp>
        <p:nvSpPr>
          <p:cNvPr id="2" name="タイトル 1"/>
          <p:cNvSpPr>
            <a:spLocks noGrp="1"/>
          </p:cNvSpPr>
          <p:nvPr>
            <p:ph type="title"/>
          </p:nvPr>
        </p:nvSpPr>
        <p:spPr>
          <a:xfrm>
            <a:off x="457200" y="274638"/>
            <a:ext cx="2026568" cy="1143000"/>
          </a:xfrm>
        </p:spPr>
        <p:txBody>
          <a:bodyPr/>
          <a:lstStyle/>
          <a:p>
            <a:pPr algn="l"/>
            <a:r>
              <a:rPr kumimoji="1" lang="ja-JP" altLang="en-US" b="1" dirty="0" smtClean="0">
                <a:solidFill>
                  <a:srgbClr val="0070C0"/>
                </a:solidFill>
                <a:latin typeface="HG丸ｺﾞｼｯｸM-PRO" pitchFamily="50" charset="-128"/>
                <a:ea typeface="HG丸ｺﾞｼｯｸM-PRO" pitchFamily="50" charset="-128"/>
              </a:rPr>
              <a:t>問題２</a:t>
            </a:r>
            <a:endParaRPr kumimoji="1" lang="ja-JP" altLang="en-US" b="1" dirty="0">
              <a:solidFill>
                <a:srgbClr val="0070C0"/>
              </a:solidFill>
              <a:latin typeface="HG丸ｺﾞｼｯｸM-PRO" pitchFamily="50" charset="-128"/>
              <a:ea typeface="HG丸ｺﾞｼｯｸM-PRO" pitchFamily="50" charset="-128"/>
            </a:endParaRPr>
          </a:p>
        </p:txBody>
      </p:sp>
      <p:sp>
        <p:nvSpPr>
          <p:cNvPr id="3" name="コンテンツ プレースホルダ 2"/>
          <p:cNvSpPr>
            <a:spLocks noGrp="1"/>
          </p:cNvSpPr>
          <p:nvPr>
            <p:ph idx="1"/>
          </p:nvPr>
        </p:nvSpPr>
        <p:spPr>
          <a:xfrm>
            <a:off x="457200" y="1600201"/>
            <a:ext cx="8229600" cy="1900807"/>
          </a:xfrm>
        </p:spPr>
        <p:txBody>
          <a:bodyPr>
            <a:normAutofit/>
          </a:bodyPr>
          <a:lstStyle/>
          <a:p>
            <a:pPr>
              <a:buNone/>
            </a:pPr>
            <a:r>
              <a:rPr kumimoji="1" lang="ja-JP" altLang="en-US" dirty="0" smtClean="0"/>
              <a:t>　 </a:t>
            </a:r>
            <a:r>
              <a:rPr lang="ja-JP" altLang="en-US" dirty="0" smtClean="0">
                <a:latin typeface="HG丸ｺﾞｼｯｸM-PRO" pitchFamily="50" charset="-128"/>
                <a:ea typeface="HG丸ｺﾞｼｯｸM-PRO" pitchFamily="50" charset="-128"/>
              </a:rPr>
              <a:t>インフルエンザにかかってしまいました。</a:t>
            </a:r>
            <a:endParaRPr kumimoji="1" lang="en-US" altLang="ja-JP" dirty="0" smtClean="0">
              <a:latin typeface="HG丸ｺﾞｼｯｸM-PRO" pitchFamily="50" charset="-128"/>
              <a:ea typeface="HG丸ｺﾞｼｯｸM-PRO" pitchFamily="50" charset="-128"/>
            </a:endParaRPr>
          </a:p>
          <a:p>
            <a:pPr>
              <a:buNone/>
            </a:pPr>
            <a:r>
              <a:rPr kumimoji="1" lang="ja-JP" altLang="en-US" dirty="0" smtClean="0">
                <a:latin typeface="HG丸ｺﾞｼｯｸM-PRO" pitchFamily="50" charset="-128"/>
                <a:ea typeface="HG丸ｺﾞｼｯｸM-PRO" pitchFamily="50" charset="-128"/>
              </a:rPr>
              <a:t>　病気休暇は取得できますか？</a:t>
            </a:r>
            <a:endParaRPr kumimoji="1" lang="ja-JP" altLang="en-US" dirty="0">
              <a:latin typeface="HG丸ｺﾞｼｯｸM-PRO" pitchFamily="50" charset="-128"/>
              <a:ea typeface="HG丸ｺﾞｼｯｸM-PRO" pitchFamily="50" charset="-128"/>
            </a:endParaRPr>
          </a:p>
        </p:txBody>
      </p:sp>
      <p:sp>
        <p:nvSpPr>
          <p:cNvPr id="4" name="コンテンツ プレースホルダ 2"/>
          <p:cNvSpPr txBox="1">
            <a:spLocks/>
          </p:cNvSpPr>
          <p:nvPr/>
        </p:nvSpPr>
        <p:spPr>
          <a:xfrm>
            <a:off x="462580" y="4509121"/>
            <a:ext cx="8460432" cy="2103004"/>
          </a:xfrm>
          <a:prstGeom prst="rect">
            <a:avLst/>
          </a:prstGeom>
          <a:solidFill>
            <a:schemeClr val="accent3">
              <a:lumMod val="20000"/>
              <a:lumOff val="80000"/>
              <a:alpha val="71000"/>
            </a:schemeClr>
          </a:solid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3200" b="1" i="0" u="none" strike="noStrike" kern="1200" cap="none" spc="0" normalizeH="0" baseline="0" noProof="0" dirty="0" smtClean="0">
                <a:ln>
                  <a:noFill/>
                </a:ln>
                <a:solidFill>
                  <a:srgbClr val="C00000"/>
                </a:solidFill>
                <a:effectLst/>
                <a:uLnTx/>
                <a:uFillTx/>
                <a:latin typeface="+mn-lt"/>
                <a:ea typeface="+mn-ea"/>
                <a:cs typeface="+mn-cs"/>
              </a:rPr>
              <a:t> </a:t>
            </a:r>
            <a:r>
              <a:rPr kumimoji="1" lang="ja-JP" altLang="en-US" sz="32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答え：できます</a:t>
            </a:r>
            <a:endParaRPr kumimoji="1" lang="en-US" altLang="ja-JP" sz="32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600" b="1" dirty="0" smtClean="0">
                <a:solidFill>
                  <a:srgbClr val="C00000"/>
                </a:solidFill>
                <a:latin typeface="HG丸ｺﾞｼｯｸM-PRO" pitchFamily="50" charset="-128"/>
                <a:ea typeface="HG丸ｺﾞｼｯｸM-PRO" pitchFamily="50" charset="-128"/>
              </a:rPr>
              <a:t>　</a:t>
            </a:r>
            <a:endParaRPr lang="en-US" altLang="ja-JP" sz="2600" b="1" dirty="0" smtClean="0">
              <a:solidFill>
                <a:srgbClr val="C00000"/>
              </a:solidFill>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altLang="ja-JP" sz="2600" b="1" dirty="0">
                <a:solidFill>
                  <a:srgbClr val="C00000"/>
                </a:solidFill>
                <a:latin typeface="HG丸ｺﾞｼｯｸM-PRO" pitchFamily="50" charset="-128"/>
                <a:ea typeface="HG丸ｺﾞｼｯｸM-PRO" pitchFamily="50" charset="-128"/>
              </a:rPr>
              <a:t> </a:t>
            </a:r>
            <a:r>
              <a:rPr lang="en-US" altLang="ja-JP" sz="2600" b="1" dirty="0" smtClean="0">
                <a:solidFill>
                  <a:srgbClr val="C00000"/>
                </a:solidFill>
                <a:latin typeface="HG丸ｺﾞｼｯｸM-PRO" pitchFamily="50" charset="-128"/>
                <a:ea typeface="HG丸ｺﾞｼｯｸM-PRO" pitchFamily="50" charset="-128"/>
              </a:rPr>
              <a:t>  </a:t>
            </a:r>
            <a:r>
              <a:rPr lang="ja-JP" altLang="en-US" sz="2600" b="1" dirty="0" smtClean="0">
                <a:solidFill>
                  <a:srgbClr val="C00000"/>
                </a:solidFill>
                <a:latin typeface="HG丸ｺﾞｼｯｸM-PRO" pitchFamily="50" charset="-128"/>
                <a:ea typeface="HG丸ｺﾞｼｯｸM-PRO" pitchFamily="50" charset="-128"/>
              </a:rPr>
              <a:t>特別・病気休暇届承認簿に記載し、医療機関を受診したことが確認できる書類を提示してください</a:t>
            </a:r>
            <a:endParaRPr kumimoji="1" lang="en-US" altLang="ja-JP" sz="26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ja-JP" altLang="en-US" sz="3200" b="1" i="0" u="none" strike="noStrike" kern="1200" cap="none" spc="0" normalizeH="0" baseline="0" noProof="0" dirty="0">
              <a:ln>
                <a:noFill/>
              </a:ln>
              <a:solidFill>
                <a:srgbClr val="C00000"/>
              </a:solidFill>
              <a:effectLst/>
              <a:uLnTx/>
              <a:uFillTx/>
              <a:latin typeface="HG丸ｺﾞｼｯｸM-PRO" pitchFamily="50" charset="-128"/>
              <a:ea typeface="HG丸ｺﾞｼｯｸM-PRO"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l="31183" t="32281" r="32290" b="25391"/>
          <a:stretch>
            <a:fillRect/>
          </a:stretch>
        </p:blipFill>
        <p:spPr bwMode="auto">
          <a:xfrm>
            <a:off x="5607235" y="2924944"/>
            <a:ext cx="3536765" cy="2304256"/>
          </a:xfrm>
          <a:prstGeom prst="rect">
            <a:avLst/>
          </a:prstGeom>
          <a:noFill/>
          <a:ln w="9525">
            <a:solidFill>
              <a:schemeClr val="tx1"/>
            </a:solidFill>
            <a:miter lim="800000"/>
            <a:headEnd/>
            <a:tailEnd/>
          </a:ln>
        </p:spPr>
      </p:pic>
      <p:pic>
        <p:nvPicPr>
          <p:cNvPr id="1026" name="Picture 2"/>
          <p:cNvPicPr>
            <a:picLocks noChangeAspect="1" noChangeArrowheads="1"/>
          </p:cNvPicPr>
          <p:nvPr/>
        </p:nvPicPr>
        <p:blipFill>
          <a:blip r:embed="rId4" cstate="print"/>
          <a:srcRect l="11341" t="17344" r="29722" b="7135"/>
          <a:stretch>
            <a:fillRect/>
          </a:stretch>
        </p:blipFill>
        <p:spPr bwMode="auto">
          <a:xfrm>
            <a:off x="0" y="2780928"/>
            <a:ext cx="5659227" cy="4077072"/>
          </a:xfrm>
          <a:prstGeom prst="rect">
            <a:avLst/>
          </a:prstGeom>
          <a:noFill/>
          <a:ln w="9525">
            <a:solidFill>
              <a:schemeClr val="tx1"/>
            </a:solidFill>
            <a:miter lim="800000"/>
            <a:headEnd/>
            <a:tailEnd/>
          </a:ln>
        </p:spPr>
      </p:pic>
      <p:sp>
        <p:nvSpPr>
          <p:cNvPr id="2" name="タイトル 1"/>
          <p:cNvSpPr>
            <a:spLocks noGrp="1"/>
          </p:cNvSpPr>
          <p:nvPr>
            <p:ph type="title"/>
          </p:nvPr>
        </p:nvSpPr>
        <p:spPr/>
        <p:txBody>
          <a:bodyPr/>
          <a:lstStyle/>
          <a:p>
            <a:r>
              <a:rPr kumimoji="1" lang="ja-JP" altLang="en-US" dirty="0" smtClean="0"/>
              <a:t>手続き（四万十町）</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663679748"/>
              </p:ext>
            </p:extLst>
          </p:nvPr>
        </p:nvGraphicFramePr>
        <p:xfrm>
          <a:off x="323528" y="1268760"/>
          <a:ext cx="8072495" cy="1570496"/>
        </p:xfrm>
        <a:graphic>
          <a:graphicData uri="http://schemas.openxmlformats.org/drawingml/2006/table">
            <a:tbl>
              <a:tblPr firstRow="1" bandRow="1">
                <a:tableStyleId>{5C22544A-7EE6-4342-B048-85BDC9FD1C3A}</a:tableStyleId>
              </a:tblPr>
              <a:tblGrid>
                <a:gridCol w="1714512">
                  <a:extLst>
                    <a:ext uri="{9D8B030D-6E8A-4147-A177-3AD203B41FA5}">
                      <a16:colId xmlns:a16="http://schemas.microsoft.com/office/drawing/2014/main" val="20000"/>
                    </a:ext>
                  </a:extLst>
                </a:gridCol>
                <a:gridCol w="1714512">
                  <a:extLst>
                    <a:ext uri="{9D8B030D-6E8A-4147-A177-3AD203B41FA5}">
                      <a16:colId xmlns:a16="http://schemas.microsoft.com/office/drawing/2014/main" val="20001"/>
                    </a:ext>
                  </a:extLst>
                </a:gridCol>
                <a:gridCol w="1142976">
                  <a:extLst>
                    <a:ext uri="{9D8B030D-6E8A-4147-A177-3AD203B41FA5}">
                      <a16:colId xmlns:a16="http://schemas.microsoft.com/office/drawing/2014/main" val="20002"/>
                    </a:ext>
                  </a:extLst>
                </a:gridCol>
                <a:gridCol w="3500495">
                  <a:extLst>
                    <a:ext uri="{9D8B030D-6E8A-4147-A177-3AD203B41FA5}">
                      <a16:colId xmlns:a16="http://schemas.microsoft.com/office/drawing/2014/main" val="20003"/>
                    </a:ext>
                  </a:extLst>
                </a:gridCol>
              </a:tblGrid>
              <a:tr h="640080">
                <a:tc>
                  <a:txBody>
                    <a:bodyPr/>
                    <a:lstStyle/>
                    <a:p>
                      <a:r>
                        <a:rPr kumimoji="1" lang="ja-JP" altLang="en-US" sz="1800" dirty="0" smtClean="0"/>
                        <a:t>病休の期間</a:t>
                      </a:r>
                      <a:endParaRPr kumimoji="1" lang="ja-JP" altLang="en-US" sz="1800" dirty="0"/>
                    </a:p>
                  </a:txBody>
                  <a:tcPr/>
                </a:tc>
                <a:tc>
                  <a:txBody>
                    <a:bodyPr/>
                    <a:lstStyle/>
                    <a:p>
                      <a:r>
                        <a:rPr kumimoji="1" lang="ja-JP" altLang="en-US" sz="1800" dirty="0" smtClean="0"/>
                        <a:t>提出書類</a:t>
                      </a:r>
                      <a:endParaRPr kumimoji="1" lang="ja-JP" altLang="en-US" sz="1800" dirty="0"/>
                    </a:p>
                  </a:txBody>
                  <a:tcPr/>
                </a:tc>
                <a:tc>
                  <a:txBody>
                    <a:bodyPr/>
                    <a:lstStyle/>
                    <a:p>
                      <a:r>
                        <a:rPr kumimoji="1" lang="ja-JP" altLang="en-US" sz="1800" dirty="0" smtClean="0"/>
                        <a:t>提出先</a:t>
                      </a:r>
                      <a:endParaRPr kumimoji="1" lang="ja-JP" altLang="en-US" sz="1800" dirty="0"/>
                    </a:p>
                  </a:txBody>
                  <a:tcPr/>
                </a:tc>
                <a:tc>
                  <a:txBody>
                    <a:bodyPr/>
                    <a:lstStyle/>
                    <a:p>
                      <a:r>
                        <a:rPr kumimoji="1" lang="ja-JP" altLang="en-US" sz="1800" dirty="0" smtClean="0"/>
                        <a:t>備考</a:t>
                      </a:r>
                      <a:endParaRPr kumimoji="1" lang="ja-JP" altLang="en-US" sz="1800" dirty="0"/>
                    </a:p>
                  </a:txBody>
                  <a:tcPr/>
                </a:tc>
                <a:extLst>
                  <a:ext uri="{0D108BD9-81ED-4DB2-BD59-A6C34878D82A}">
                    <a16:rowId xmlns:a16="http://schemas.microsoft.com/office/drawing/2014/main" val="10000"/>
                  </a:ext>
                </a:extLst>
              </a:tr>
              <a:tr h="930416">
                <a:tc>
                  <a:txBody>
                    <a:bodyPr/>
                    <a:lstStyle/>
                    <a:p>
                      <a:r>
                        <a:rPr kumimoji="1" lang="ja-JP" altLang="en-US" sz="3200" b="1" dirty="0" smtClean="0">
                          <a:solidFill>
                            <a:srgbClr val="FF0000"/>
                          </a:solidFill>
                        </a:rPr>
                        <a:t>６日以内</a:t>
                      </a:r>
                      <a:endParaRPr kumimoji="1" lang="ja-JP" altLang="en-US" sz="3200" b="1" dirty="0">
                        <a:solidFill>
                          <a:srgbClr val="FF0000"/>
                        </a:solidFill>
                      </a:endParaRPr>
                    </a:p>
                  </a:txBody>
                  <a:tcPr/>
                </a:tc>
                <a:tc>
                  <a:txBody>
                    <a:bodyPr/>
                    <a:lstStyle/>
                    <a:p>
                      <a:r>
                        <a:rPr kumimoji="1" lang="ja-JP" altLang="en-US" sz="1800" b="1" dirty="0" smtClean="0"/>
                        <a:t>特別・病気休暇届・承認簿</a:t>
                      </a:r>
                      <a:endParaRPr kumimoji="1" lang="ja-JP" altLang="en-US" sz="1800" b="1" dirty="0"/>
                    </a:p>
                  </a:txBody>
                  <a:tcPr/>
                </a:tc>
                <a:tc>
                  <a:txBody>
                    <a:bodyPr/>
                    <a:lstStyle/>
                    <a:p>
                      <a:r>
                        <a:rPr kumimoji="1" lang="ja-JP" altLang="en-US" sz="1800" b="1" dirty="0" smtClean="0"/>
                        <a:t>学校長</a:t>
                      </a:r>
                      <a:endParaRPr kumimoji="1" lang="ja-JP" altLang="en-US" sz="1800" b="1" dirty="0"/>
                    </a:p>
                  </a:txBody>
                  <a:tcPr/>
                </a:tc>
                <a:tc>
                  <a:txBody>
                    <a:bodyPr/>
                    <a:lstStyle/>
                    <a:p>
                      <a:r>
                        <a:rPr kumimoji="1" lang="ja-JP" altLang="en-US" sz="1800" b="1" dirty="0" smtClean="0"/>
                        <a:t>医療機関のレシート・薬袋・など、受診したことが確認できる書類を</a:t>
                      </a:r>
                      <a:r>
                        <a:rPr kumimoji="1" lang="ja-JP" altLang="en-US" sz="1800" b="1" u="none" dirty="0" smtClean="0"/>
                        <a:t>提示</a:t>
                      </a:r>
                      <a:endParaRPr kumimoji="1" lang="ja-JP" altLang="en-US" sz="1800" b="1" u="none" dirty="0"/>
                    </a:p>
                  </a:txBody>
                  <a:tcPr/>
                </a:tc>
                <a:extLst>
                  <a:ext uri="{0D108BD9-81ED-4DB2-BD59-A6C34878D82A}">
                    <a16:rowId xmlns:a16="http://schemas.microsoft.com/office/drawing/2014/main" val="10001"/>
                  </a:ext>
                </a:extLst>
              </a:tr>
            </a:tbl>
          </a:graphicData>
        </a:graphic>
      </p:graphicFrame>
      <p:pic>
        <p:nvPicPr>
          <p:cNvPr id="1027" name="Picture 3"/>
          <p:cNvPicPr>
            <a:picLocks noChangeAspect="1" noChangeArrowheads="1"/>
          </p:cNvPicPr>
          <p:nvPr/>
        </p:nvPicPr>
        <p:blipFill>
          <a:blip r:embed="rId5" cstate="print"/>
          <a:srcRect l="17347" t="19485" r="59962" b="27360"/>
          <a:stretch>
            <a:fillRect/>
          </a:stretch>
        </p:blipFill>
        <p:spPr bwMode="auto">
          <a:xfrm>
            <a:off x="5659227" y="4371251"/>
            <a:ext cx="2232248" cy="2940035"/>
          </a:xfrm>
          <a:prstGeom prst="rect">
            <a:avLst/>
          </a:prstGeom>
          <a:noFill/>
          <a:ln w="9525">
            <a:solidFill>
              <a:schemeClr val="bg2">
                <a:lumMod val="50000"/>
              </a:schemeClr>
            </a:solidFill>
            <a:miter lim="800000"/>
            <a:headEnd/>
            <a:tailEnd/>
          </a:ln>
        </p:spPr>
      </p:pic>
      <p:sp>
        <p:nvSpPr>
          <p:cNvPr id="10" name="テキスト ボックス 9"/>
          <p:cNvSpPr txBox="1"/>
          <p:nvPr/>
        </p:nvSpPr>
        <p:spPr>
          <a:xfrm>
            <a:off x="7330370" y="3284984"/>
            <a:ext cx="553998" cy="3168352"/>
          </a:xfrm>
          <a:prstGeom prst="rect">
            <a:avLst/>
          </a:prstGeom>
          <a:noFill/>
        </p:spPr>
        <p:txBody>
          <a:bodyPr vert="eaVert" wrap="square" rtlCol="0">
            <a:spAutoFit/>
          </a:bodyPr>
          <a:lstStyle/>
          <a:p>
            <a:r>
              <a:rPr kumimoji="1" lang="ja-JP" altLang="en-US" sz="2400" b="1" dirty="0" smtClean="0">
                <a:solidFill>
                  <a:srgbClr val="FF0000"/>
                </a:solidFill>
              </a:rPr>
              <a:t>コピーを残す必要なし</a:t>
            </a:r>
            <a:endParaRPr kumimoji="1" lang="ja-JP" altLang="en-US" sz="2400" b="1" dirty="0">
              <a:solidFill>
                <a:srgbClr val="FF0000"/>
              </a:solidFill>
            </a:endParaRPr>
          </a:p>
        </p:txBody>
      </p:sp>
      <p:sp>
        <p:nvSpPr>
          <p:cNvPr id="8" name="角丸四角形 7"/>
          <p:cNvSpPr/>
          <p:nvPr/>
        </p:nvSpPr>
        <p:spPr>
          <a:xfrm>
            <a:off x="457200" y="6034022"/>
            <a:ext cx="5050904" cy="563330"/>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6" presetClass="emph" presetSubtype="0" fill="hold" grpId="0" nodeType="withEffect">
                                  <p:stCondLst>
                                    <p:cond delay="0"/>
                                  </p:stCondLst>
                                  <p:childTnLst>
                                    <p:animScale>
                                      <p:cBhvr>
                                        <p:cTn id="10" dur="1000" fill="hold"/>
                                        <p:tgtEl>
                                          <p:spTgt spid="8"/>
                                        </p:tgtEl>
                                      </p:cBhvr>
                                      <p:by x="120000" y="120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 calcmode="lin" valueType="num">
                                      <p:cBhvr additive="base">
                                        <p:cTn id="15" dur="500" fill="hold"/>
                                        <p:tgtEl>
                                          <p:spTgt spid="1030"/>
                                        </p:tgtEl>
                                        <p:attrNameLst>
                                          <p:attrName>ppt_x</p:attrName>
                                        </p:attrNameLst>
                                      </p:cBhvr>
                                      <p:tavLst>
                                        <p:tav tm="0">
                                          <p:val>
                                            <p:strVal val="1+#ppt_w/2"/>
                                          </p:val>
                                        </p:tav>
                                        <p:tav tm="100000">
                                          <p:val>
                                            <p:strVal val="#ppt_x"/>
                                          </p:val>
                                        </p:tav>
                                      </p:tavLst>
                                    </p:anim>
                                    <p:anim calcmode="lin" valueType="num">
                                      <p:cBhvr additive="base">
                                        <p:cTn id="16" dur="500" fill="hold"/>
                                        <p:tgtEl>
                                          <p:spTgt spid="103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1027"/>
                                        </p:tgtEl>
                                        <p:attrNameLst>
                                          <p:attrName>style.visibility</p:attrName>
                                        </p:attrNameLst>
                                      </p:cBhvr>
                                      <p:to>
                                        <p:strVal val="visible"/>
                                      </p:to>
                                    </p:set>
                                    <p:anim calcmode="lin" valueType="num">
                                      <p:cBhvr additive="base">
                                        <p:cTn id="20" dur="500" fill="hold"/>
                                        <p:tgtEl>
                                          <p:spTgt spid="1027"/>
                                        </p:tgtEl>
                                        <p:attrNameLst>
                                          <p:attrName>ppt_x</p:attrName>
                                        </p:attrNameLst>
                                      </p:cBhvr>
                                      <p:tavLst>
                                        <p:tav tm="0">
                                          <p:val>
                                            <p:strVal val="1+#ppt_w/2"/>
                                          </p:val>
                                        </p:tav>
                                        <p:tav tm="100000">
                                          <p:val>
                                            <p:strVal val="#ppt_x"/>
                                          </p:val>
                                        </p:tav>
                                      </p:tavLst>
                                    </p:anim>
                                    <p:anim calcmode="lin" valueType="num">
                                      <p:cBhvr additive="base">
                                        <p:cTn id="21" dur="500" fill="hold"/>
                                        <p:tgtEl>
                                          <p:spTgt spid="1027"/>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8"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3068960"/>
            <a:ext cx="3260775" cy="3260775"/>
          </a:xfrm>
          <a:prstGeom prst="rect">
            <a:avLst/>
          </a:prstGeom>
        </p:spPr>
      </p:pic>
      <p:sp>
        <p:nvSpPr>
          <p:cNvPr id="2" name="タイトル 1"/>
          <p:cNvSpPr>
            <a:spLocks noGrp="1"/>
          </p:cNvSpPr>
          <p:nvPr>
            <p:ph type="title"/>
          </p:nvPr>
        </p:nvSpPr>
        <p:spPr>
          <a:xfrm>
            <a:off x="457200" y="274638"/>
            <a:ext cx="2026568" cy="1143000"/>
          </a:xfrm>
        </p:spPr>
        <p:txBody>
          <a:bodyPr/>
          <a:lstStyle/>
          <a:p>
            <a:pPr algn="l"/>
            <a:r>
              <a:rPr kumimoji="1" lang="ja-JP" altLang="en-US" b="1" dirty="0" smtClean="0">
                <a:solidFill>
                  <a:srgbClr val="0070C0"/>
                </a:solidFill>
                <a:latin typeface="HG丸ｺﾞｼｯｸM-PRO" pitchFamily="50" charset="-128"/>
                <a:ea typeface="HG丸ｺﾞｼｯｸM-PRO" pitchFamily="50" charset="-128"/>
              </a:rPr>
              <a:t>問題３</a:t>
            </a:r>
            <a:endParaRPr kumimoji="1" lang="ja-JP" altLang="en-US" b="1" dirty="0">
              <a:solidFill>
                <a:srgbClr val="0070C0"/>
              </a:solidFill>
              <a:latin typeface="HG丸ｺﾞｼｯｸM-PRO" pitchFamily="50" charset="-128"/>
              <a:ea typeface="HG丸ｺﾞｼｯｸM-PRO" pitchFamily="50" charset="-128"/>
            </a:endParaRPr>
          </a:p>
        </p:txBody>
      </p:sp>
      <p:sp>
        <p:nvSpPr>
          <p:cNvPr id="3" name="コンテンツ プレースホルダ 2"/>
          <p:cNvSpPr>
            <a:spLocks noGrp="1"/>
          </p:cNvSpPr>
          <p:nvPr>
            <p:ph idx="1"/>
          </p:nvPr>
        </p:nvSpPr>
        <p:spPr>
          <a:xfrm>
            <a:off x="457200" y="1600201"/>
            <a:ext cx="8229600" cy="1900807"/>
          </a:xfrm>
        </p:spPr>
        <p:txBody>
          <a:bodyPr>
            <a:normAutofit/>
          </a:bodyPr>
          <a:lstStyle/>
          <a:p>
            <a:pPr>
              <a:buNone/>
            </a:pPr>
            <a:r>
              <a:rPr kumimoji="1" lang="ja-JP" altLang="en-US" dirty="0" smtClean="0"/>
              <a:t>　 </a:t>
            </a:r>
            <a:r>
              <a:rPr lang="ja-JP" altLang="en-US" dirty="0" smtClean="0">
                <a:latin typeface="HG丸ｺﾞｼｯｸM-PRO" pitchFamily="50" charset="-128"/>
                <a:ea typeface="HG丸ｺﾞｼｯｸM-PRO" pitchFamily="50" charset="-128"/>
              </a:rPr>
              <a:t>ケガをして全治</a:t>
            </a:r>
            <a:r>
              <a:rPr lang="en-US" altLang="ja-JP" dirty="0" smtClean="0">
                <a:latin typeface="HG丸ｺﾞｼｯｸM-PRO" pitchFamily="50" charset="-128"/>
                <a:ea typeface="HG丸ｺﾞｼｯｸM-PRO" pitchFamily="50" charset="-128"/>
              </a:rPr>
              <a:t>4</a:t>
            </a:r>
            <a:r>
              <a:rPr lang="ja-JP" altLang="en-US" dirty="0" smtClean="0">
                <a:latin typeface="HG丸ｺﾞｼｯｸM-PRO" pitchFamily="50" charset="-128"/>
                <a:ea typeface="HG丸ｺﾞｼｯｸM-PRO" pitchFamily="50" charset="-128"/>
              </a:rPr>
              <a:t>週間という診断ですが、病気休暇を取るのに何が必要ですか？</a:t>
            </a:r>
            <a:endParaRPr kumimoji="1" lang="en-US" altLang="ja-JP" dirty="0" smtClean="0">
              <a:latin typeface="HG丸ｺﾞｼｯｸM-PRO" pitchFamily="50" charset="-128"/>
              <a:ea typeface="HG丸ｺﾞｼｯｸM-PRO" pitchFamily="50" charset="-128"/>
            </a:endParaRPr>
          </a:p>
          <a:p>
            <a:pPr>
              <a:buNone/>
            </a:pPr>
            <a:r>
              <a:rPr kumimoji="1" lang="ja-JP" altLang="en-US" dirty="0" smtClean="0">
                <a:latin typeface="HG丸ｺﾞｼｯｸM-PRO" pitchFamily="50" charset="-128"/>
                <a:ea typeface="HG丸ｺﾞｼｯｸM-PRO" pitchFamily="50" charset="-128"/>
              </a:rPr>
              <a:t>　</a:t>
            </a:r>
            <a:endParaRPr kumimoji="1" lang="ja-JP" altLang="en-US" dirty="0">
              <a:latin typeface="HG丸ｺﾞｼｯｸM-PRO" pitchFamily="50" charset="-128"/>
              <a:ea typeface="HG丸ｺﾞｼｯｸM-PRO" pitchFamily="50" charset="-128"/>
            </a:endParaRPr>
          </a:p>
        </p:txBody>
      </p:sp>
      <p:sp>
        <p:nvSpPr>
          <p:cNvPr id="4" name="コンテンツ プレースホルダ 2"/>
          <p:cNvSpPr txBox="1">
            <a:spLocks/>
          </p:cNvSpPr>
          <p:nvPr/>
        </p:nvSpPr>
        <p:spPr>
          <a:xfrm>
            <a:off x="341784" y="4005064"/>
            <a:ext cx="8460432" cy="2570721"/>
          </a:xfrm>
          <a:prstGeom prst="rect">
            <a:avLst/>
          </a:prstGeom>
          <a:solidFill>
            <a:schemeClr val="accent3">
              <a:lumMod val="40000"/>
              <a:lumOff val="60000"/>
              <a:alpha val="66000"/>
            </a:schemeClr>
          </a:solid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3200" b="1" i="0" u="none" strike="noStrike" kern="1200" cap="none" spc="0" normalizeH="0" baseline="0" noProof="0" dirty="0" smtClean="0">
                <a:ln>
                  <a:noFill/>
                </a:ln>
                <a:solidFill>
                  <a:srgbClr val="C00000"/>
                </a:solidFill>
                <a:effectLst/>
                <a:uLnTx/>
                <a:uFillTx/>
                <a:latin typeface="+mn-lt"/>
                <a:ea typeface="+mn-ea"/>
                <a:cs typeface="+mn-cs"/>
              </a:rPr>
              <a:t> </a:t>
            </a:r>
            <a:r>
              <a:rPr kumimoji="1" lang="ja-JP" altLang="en-US" sz="32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答え：病状によって提出書類が異なります</a:t>
            </a:r>
            <a:endParaRPr kumimoji="1" lang="en-US" altLang="ja-JP" sz="32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600" b="1" dirty="0" smtClean="0">
                <a:solidFill>
                  <a:srgbClr val="C00000"/>
                </a:solidFill>
                <a:latin typeface="HG丸ｺﾞｼｯｸM-PRO" pitchFamily="50" charset="-128"/>
                <a:ea typeface="HG丸ｺﾞｼｯｸM-PRO" pitchFamily="50" charset="-128"/>
              </a:rPr>
              <a:t>　</a:t>
            </a:r>
            <a:endParaRPr lang="en-US" altLang="ja-JP" sz="2600" b="1" dirty="0" smtClean="0">
              <a:solidFill>
                <a:srgbClr val="C00000"/>
              </a:solidFill>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altLang="ja-JP" sz="2600" b="1" dirty="0">
                <a:solidFill>
                  <a:srgbClr val="C00000"/>
                </a:solidFill>
                <a:latin typeface="HG丸ｺﾞｼｯｸM-PRO" pitchFamily="50" charset="-128"/>
                <a:ea typeface="HG丸ｺﾞｼｯｸM-PRO" pitchFamily="50" charset="-128"/>
              </a:rPr>
              <a:t> </a:t>
            </a:r>
            <a:r>
              <a:rPr lang="en-US" altLang="ja-JP" sz="2600" b="1" dirty="0" smtClean="0">
                <a:solidFill>
                  <a:srgbClr val="C00000"/>
                </a:solidFill>
                <a:latin typeface="HG丸ｺﾞｼｯｸM-PRO" pitchFamily="50" charset="-128"/>
                <a:ea typeface="HG丸ｺﾞｼｯｸM-PRO" pitchFamily="50" charset="-128"/>
              </a:rPr>
              <a:t>  6</a:t>
            </a:r>
            <a:r>
              <a:rPr lang="ja-JP" altLang="en-US" sz="2600" b="1" dirty="0" smtClean="0">
                <a:solidFill>
                  <a:srgbClr val="C00000"/>
                </a:solidFill>
                <a:latin typeface="HG丸ｺﾞｼｯｸM-PRO" pitchFamily="50" charset="-128"/>
                <a:ea typeface="HG丸ｺﾞｼｯｸM-PRO" pitchFamily="50" charset="-128"/>
              </a:rPr>
              <a:t>日以上の病気休暇を取得し仕事を休む場合は、診断書が必要です。全治</a:t>
            </a:r>
            <a:r>
              <a:rPr lang="en-US" altLang="ja-JP" sz="2600" b="1" dirty="0" smtClean="0">
                <a:solidFill>
                  <a:srgbClr val="C00000"/>
                </a:solidFill>
                <a:latin typeface="HG丸ｺﾞｼｯｸM-PRO" pitchFamily="50" charset="-128"/>
                <a:ea typeface="HG丸ｺﾞｼｯｸM-PRO" pitchFamily="50" charset="-128"/>
              </a:rPr>
              <a:t>4</a:t>
            </a:r>
            <a:r>
              <a:rPr lang="ja-JP" altLang="en-US" sz="2600" b="1" dirty="0" smtClean="0">
                <a:solidFill>
                  <a:srgbClr val="C00000"/>
                </a:solidFill>
                <a:latin typeface="HG丸ｺﾞｼｯｸM-PRO" pitchFamily="50" charset="-128"/>
                <a:ea typeface="HG丸ｺﾞｼｯｸM-PRO" pitchFamily="50" charset="-128"/>
              </a:rPr>
              <a:t>週間といっても仕事を休む期間が</a:t>
            </a:r>
            <a:r>
              <a:rPr lang="en-US" altLang="ja-JP" sz="2600" b="1" dirty="0" smtClean="0">
                <a:solidFill>
                  <a:srgbClr val="C00000"/>
                </a:solidFill>
                <a:latin typeface="HG丸ｺﾞｼｯｸM-PRO" pitchFamily="50" charset="-128"/>
                <a:ea typeface="HG丸ｺﾞｼｯｸM-PRO" pitchFamily="50" charset="-128"/>
              </a:rPr>
              <a:t>6</a:t>
            </a:r>
            <a:r>
              <a:rPr lang="ja-JP" altLang="en-US" sz="2600" b="1" dirty="0" smtClean="0">
                <a:solidFill>
                  <a:srgbClr val="C00000"/>
                </a:solidFill>
                <a:latin typeface="HG丸ｺﾞｼｯｸM-PRO" pitchFamily="50" charset="-128"/>
                <a:ea typeface="HG丸ｺﾞｼｯｸM-PRO" pitchFamily="50" charset="-128"/>
              </a:rPr>
              <a:t>日未満の場合は、レシート等で構いません。</a:t>
            </a:r>
            <a:endParaRPr kumimoji="1" lang="en-US" altLang="ja-JP" sz="26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ja-JP" altLang="en-US" sz="3200" b="1" i="0" u="none" strike="noStrike" kern="1200" cap="none" spc="0" normalizeH="0" baseline="0" noProof="0" dirty="0">
              <a:ln>
                <a:noFill/>
              </a:ln>
              <a:solidFill>
                <a:srgbClr val="C00000"/>
              </a:solidFill>
              <a:effectLst/>
              <a:uLnTx/>
              <a:uFillTx/>
              <a:latin typeface="HG丸ｺﾞｼｯｸM-PRO" pitchFamily="50" charset="-128"/>
              <a:ea typeface="HG丸ｺﾞｼｯｸM-PRO"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692696"/>
            <a:ext cx="2026568" cy="1143000"/>
          </a:xfrm>
        </p:spPr>
        <p:txBody>
          <a:bodyPr/>
          <a:lstStyle/>
          <a:p>
            <a:pPr algn="l"/>
            <a:r>
              <a:rPr kumimoji="1" lang="ja-JP" altLang="en-US" b="1" dirty="0" smtClean="0">
                <a:solidFill>
                  <a:srgbClr val="0070C0"/>
                </a:solidFill>
                <a:latin typeface="HG丸ｺﾞｼｯｸM-PRO" pitchFamily="50" charset="-128"/>
                <a:ea typeface="HG丸ｺﾞｼｯｸM-PRO" pitchFamily="50" charset="-128"/>
              </a:rPr>
              <a:t>問題</a:t>
            </a:r>
            <a:r>
              <a:rPr kumimoji="1" lang="en-US" altLang="ja-JP" b="1" dirty="0" smtClean="0">
                <a:solidFill>
                  <a:srgbClr val="0070C0"/>
                </a:solidFill>
                <a:latin typeface="HG丸ｺﾞｼｯｸM-PRO" pitchFamily="50" charset="-128"/>
                <a:ea typeface="HG丸ｺﾞｼｯｸM-PRO" pitchFamily="50" charset="-128"/>
              </a:rPr>
              <a:t>4</a:t>
            </a:r>
            <a:endParaRPr kumimoji="1" lang="ja-JP" altLang="en-US" b="1" dirty="0">
              <a:solidFill>
                <a:srgbClr val="0070C0"/>
              </a:solidFill>
              <a:latin typeface="HG丸ｺﾞｼｯｸM-PRO" pitchFamily="50" charset="-128"/>
              <a:ea typeface="HG丸ｺﾞｼｯｸM-PRO" pitchFamily="50" charset="-128"/>
            </a:endParaRPr>
          </a:p>
        </p:txBody>
      </p:sp>
      <p:sp>
        <p:nvSpPr>
          <p:cNvPr id="3" name="コンテンツ プレースホルダ 2"/>
          <p:cNvSpPr>
            <a:spLocks noGrp="1"/>
          </p:cNvSpPr>
          <p:nvPr>
            <p:ph idx="1"/>
          </p:nvPr>
        </p:nvSpPr>
        <p:spPr>
          <a:xfrm>
            <a:off x="457200" y="2132857"/>
            <a:ext cx="8229600" cy="3744415"/>
          </a:xfrm>
        </p:spPr>
        <p:txBody>
          <a:bodyPr>
            <a:normAutofit fontScale="92500" lnSpcReduction="10000"/>
          </a:bodyPr>
          <a:lstStyle/>
          <a:p>
            <a:pPr>
              <a:buNone/>
            </a:pPr>
            <a:r>
              <a:rPr kumimoji="1" lang="ja-JP" altLang="en-US" dirty="0" smtClean="0"/>
              <a:t>　</a:t>
            </a:r>
            <a:r>
              <a:rPr lang="ja-JP" altLang="en-US" sz="3500" dirty="0"/>
              <a:t>学校長</a:t>
            </a:r>
            <a:r>
              <a:rPr lang="ja-JP" altLang="en-US" sz="3500" dirty="0" smtClean="0"/>
              <a:t>が、</a:t>
            </a:r>
            <a:r>
              <a:rPr lang="en-US" altLang="ja-JP" sz="3500" dirty="0" smtClean="0"/>
              <a:t>12</a:t>
            </a:r>
            <a:r>
              <a:rPr lang="ja-JP" altLang="en-US" sz="3500" dirty="0" smtClean="0"/>
              <a:t>月</a:t>
            </a:r>
            <a:r>
              <a:rPr lang="en-US" altLang="ja-JP" sz="3500" dirty="0" smtClean="0"/>
              <a:t>21</a:t>
            </a:r>
            <a:r>
              <a:rPr lang="ja-JP" altLang="en-US" sz="3500" dirty="0" smtClean="0"/>
              <a:t>日から</a:t>
            </a:r>
            <a:r>
              <a:rPr lang="en-US" altLang="ja-JP" sz="3500" dirty="0"/>
              <a:t>2</a:t>
            </a:r>
            <a:r>
              <a:rPr lang="ja-JP" altLang="en-US" sz="3500" dirty="0" smtClean="0"/>
              <a:t>月</a:t>
            </a:r>
            <a:r>
              <a:rPr lang="en-US" altLang="ja-JP" sz="3500" dirty="0"/>
              <a:t>3</a:t>
            </a:r>
            <a:r>
              <a:rPr lang="ja-JP" altLang="en-US" sz="3500" dirty="0" smtClean="0"/>
              <a:t>日まで病休で</a:t>
            </a:r>
            <a:endParaRPr lang="en-US" altLang="ja-JP" sz="3500" dirty="0" smtClean="0"/>
          </a:p>
          <a:p>
            <a:pPr>
              <a:buNone/>
            </a:pPr>
            <a:r>
              <a:rPr lang="ja-JP" altLang="en-US" sz="3500" dirty="0"/>
              <a:t>　</a:t>
            </a:r>
            <a:r>
              <a:rPr lang="ja-JP" altLang="en-US" sz="3500" dirty="0" smtClean="0"/>
              <a:t>す。予定通り、復帰できそうです。</a:t>
            </a:r>
            <a:endParaRPr lang="en-US" altLang="ja-JP" sz="3500" dirty="0" smtClean="0"/>
          </a:p>
          <a:p>
            <a:pPr>
              <a:buNone/>
            </a:pPr>
            <a:r>
              <a:rPr lang="ja-JP" altLang="en-US" sz="3500" dirty="0"/>
              <a:t>　</a:t>
            </a:r>
            <a:r>
              <a:rPr lang="ja-JP" altLang="en-US" sz="3500" dirty="0" smtClean="0"/>
              <a:t> 　</a:t>
            </a:r>
            <a:endParaRPr lang="en-US" altLang="ja-JP" sz="3500" dirty="0" smtClean="0"/>
          </a:p>
          <a:p>
            <a:pPr>
              <a:buNone/>
            </a:pPr>
            <a:r>
              <a:rPr lang="en-US" altLang="ja-JP" sz="3500" dirty="0"/>
              <a:t> </a:t>
            </a:r>
            <a:r>
              <a:rPr lang="en-US" altLang="ja-JP" sz="3500" dirty="0" smtClean="0"/>
              <a:t>     </a:t>
            </a:r>
            <a:r>
              <a:rPr lang="ja-JP" altLang="en-US" sz="3500" dirty="0"/>
              <a:t> </a:t>
            </a:r>
            <a:r>
              <a:rPr lang="ja-JP" altLang="en-US" sz="3500" dirty="0" smtClean="0"/>
              <a:t>事務職員として、</a:t>
            </a:r>
            <a:endParaRPr lang="en-US" altLang="ja-JP" sz="3500" dirty="0" smtClean="0"/>
          </a:p>
          <a:p>
            <a:pPr>
              <a:buNone/>
            </a:pPr>
            <a:r>
              <a:rPr lang="en-US" altLang="ja-JP" sz="3500" dirty="0"/>
              <a:t> </a:t>
            </a:r>
            <a:r>
              <a:rPr lang="en-US" altLang="ja-JP" sz="3500" dirty="0" smtClean="0"/>
              <a:t>      </a:t>
            </a:r>
            <a:r>
              <a:rPr lang="ja-JP" altLang="en-US" sz="3500" dirty="0" smtClean="0"/>
              <a:t>いつ頃、どんな手続きを</a:t>
            </a:r>
            <a:endParaRPr lang="en-US" altLang="ja-JP" sz="3500" dirty="0" smtClean="0"/>
          </a:p>
          <a:p>
            <a:pPr>
              <a:buNone/>
            </a:pPr>
            <a:r>
              <a:rPr lang="en-US" altLang="ja-JP" sz="3500" dirty="0"/>
              <a:t> </a:t>
            </a:r>
            <a:r>
              <a:rPr lang="en-US" altLang="ja-JP" sz="3500" dirty="0" smtClean="0"/>
              <a:t>      </a:t>
            </a:r>
            <a:r>
              <a:rPr lang="ja-JP" altLang="en-US" sz="3500" dirty="0" smtClean="0"/>
              <a:t>しなくてはならないでしょうか？</a:t>
            </a:r>
            <a:endParaRPr lang="en-US" altLang="ja-JP" sz="3500" dirty="0" smtClean="0"/>
          </a:p>
          <a:p>
            <a:pPr>
              <a:buNone/>
            </a:pPr>
            <a:r>
              <a:rPr kumimoji="1" lang="ja-JP" altLang="en-US" dirty="0">
                <a:latin typeface="HG丸ｺﾞｼｯｸM-PRO" pitchFamily="50" charset="-128"/>
                <a:ea typeface="HG丸ｺﾞｼｯｸM-PRO" pitchFamily="50" charset="-128"/>
              </a:rPr>
              <a:t>　</a:t>
            </a:r>
          </a:p>
        </p:txBody>
      </p:sp>
      <p:pic>
        <p:nvPicPr>
          <p:cNvPr id="6" name="図 5"/>
          <p:cNvPicPr>
            <a:picLocks noChangeAspect="1"/>
          </p:cNvPicPr>
          <p:nvPr/>
        </p:nvPicPr>
        <p:blipFill>
          <a:blip r:embed="rId3"/>
          <a:stretch>
            <a:fillRect/>
          </a:stretch>
        </p:blipFill>
        <p:spPr>
          <a:xfrm>
            <a:off x="6588224" y="4453168"/>
            <a:ext cx="1872208" cy="1732665"/>
          </a:xfrm>
          <a:prstGeom prst="rect">
            <a:avLst/>
          </a:prstGeom>
        </p:spPr>
      </p:pic>
    </p:spTree>
    <p:extLst>
      <p:ext uri="{BB962C8B-B14F-4D97-AF65-F5344CB8AC3E}">
        <p14:creationId xmlns:p14="http://schemas.microsoft.com/office/powerpoint/2010/main" val="28543143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539552" y="584684"/>
            <a:ext cx="8147248" cy="5868652"/>
          </a:xfrm>
          <a:prstGeom prst="rect">
            <a:avLst/>
          </a:prstGeom>
          <a:solidFill>
            <a:schemeClr val="accent3">
              <a:lumMod val="40000"/>
              <a:lumOff val="60000"/>
              <a:alpha val="66000"/>
            </a:schemeClr>
          </a:solid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3200" b="1" i="0" u="none" strike="noStrike" kern="1200" cap="none" spc="0" normalizeH="0" baseline="0" noProof="0" dirty="0" smtClean="0">
                <a:ln>
                  <a:noFill/>
                </a:ln>
                <a:solidFill>
                  <a:srgbClr val="C00000"/>
                </a:solidFill>
                <a:effectLst/>
                <a:uLnTx/>
                <a:uFillTx/>
                <a:latin typeface="+mn-lt"/>
                <a:ea typeface="+mn-ea"/>
                <a:cs typeface="+mn-cs"/>
              </a:rPr>
              <a:t> </a:t>
            </a:r>
            <a:endParaRPr kumimoji="1" lang="en-US" altLang="ja-JP" sz="3200" b="1" i="0" u="none" strike="noStrike" kern="1200" cap="none" spc="0" normalizeH="0" baseline="0" noProof="0" dirty="0" smtClean="0">
              <a:ln>
                <a:noFill/>
              </a:ln>
              <a:solidFill>
                <a:srgbClr val="C0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　</a:t>
            </a:r>
            <a:r>
              <a:rPr kumimoji="1" lang="ja-JP" altLang="en-US" sz="4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答え：月例報告で、除外手続</a:t>
            </a:r>
            <a:endParaRPr kumimoji="1" lang="en-US" altLang="ja-JP" sz="32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3200" b="1" dirty="0">
                <a:solidFill>
                  <a:srgbClr val="C00000"/>
                </a:solidFill>
                <a:latin typeface="HG丸ｺﾞｼｯｸM-PRO" pitchFamily="50" charset="-128"/>
                <a:ea typeface="HG丸ｺﾞｼｯｸM-PRO" pitchFamily="50" charset="-128"/>
                <a:cs typeface="+mn-cs"/>
              </a:rPr>
              <a:t>　</a:t>
            </a:r>
            <a:endParaRPr kumimoji="1" lang="ja-JP" altLang="en-US" sz="3200" b="1" i="0" u="none" strike="noStrike" kern="1200" cap="none" spc="0" normalizeH="0" baseline="0" noProof="0" dirty="0">
              <a:ln>
                <a:noFill/>
              </a:ln>
              <a:solidFill>
                <a:srgbClr val="C00000"/>
              </a:solidFill>
              <a:effectLst/>
              <a:uLnTx/>
              <a:uFillTx/>
              <a:latin typeface="HG丸ｺﾞｼｯｸM-PRO" pitchFamily="50" charset="-128"/>
              <a:ea typeface="HG丸ｺﾞｼｯｸM-PRO" pitchFamily="50" charset="-128"/>
              <a:cs typeface="+mn-cs"/>
            </a:endParaRPr>
          </a:p>
        </p:txBody>
      </p:sp>
      <p:pic>
        <p:nvPicPr>
          <p:cNvPr id="2" name="図 1"/>
          <p:cNvPicPr>
            <a:picLocks noChangeAspect="1"/>
          </p:cNvPicPr>
          <p:nvPr/>
        </p:nvPicPr>
        <p:blipFill>
          <a:blip r:embed="rId3"/>
          <a:stretch>
            <a:fillRect/>
          </a:stretch>
        </p:blipFill>
        <p:spPr>
          <a:xfrm>
            <a:off x="1162050" y="2557462"/>
            <a:ext cx="6819900" cy="1743075"/>
          </a:xfrm>
          <a:prstGeom prst="rect">
            <a:avLst/>
          </a:prstGeom>
        </p:spPr>
      </p:pic>
      <p:pic>
        <p:nvPicPr>
          <p:cNvPr id="5" name="図 4"/>
          <p:cNvPicPr>
            <a:picLocks noChangeAspect="1"/>
          </p:cNvPicPr>
          <p:nvPr/>
        </p:nvPicPr>
        <p:blipFill>
          <a:blip r:embed="rId4"/>
          <a:stretch>
            <a:fillRect/>
          </a:stretch>
        </p:blipFill>
        <p:spPr>
          <a:xfrm>
            <a:off x="467544" y="4744716"/>
            <a:ext cx="8502276" cy="1264441"/>
          </a:xfrm>
          <a:prstGeom prst="rect">
            <a:avLst/>
          </a:prstGeom>
        </p:spPr>
      </p:pic>
    </p:spTree>
    <p:extLst>
      <p:ext uri="{BB962C8B-B14F-4D97-AF65-F5344CB8AC3E}">
        <p14:creationId xmlns:p14="http://schemas.microsoft.com/office/powerpoint/2010/main" val="37764827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980728" y="836711"/>
            <a:ext cx="7182544" cy="5289453"/>
          </a:xfrm>
          <a:prstGeom prst="rect">
            <a:avLst/>
          </a:prstGeom>
          <a:solidFill>
            <a:schemeClr val="accent3">
              <a:lumMod val="40000"/>
              <a:lumOff val="60000"/>
              <a:alpha val="66000"/>
            </a:schemeClr>
          </a:solid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3200" b="1" i="0" u="none" strike="noStrike" kern="1200" cap="none" spc="0" normalizeH="0" baseline="0" noProof="0" dirty="0" smtClean="0">
                <a:ln>
                  <a:noFill/>
                </a:ln>
                <a:solidFill>
                  <a:srgbClr val="C00000"/>
                </a:solidFill>
                <a:effectLst/>
                <a:uLnTx/>
                <a:uFillTx/>
                <a:latin typeface="+mn-lt"/>
                <a:ea typeface="+mn-ea"/>
                <a:cs typeface="+mn-cs"/>
              </a:rPr>
              <a:t> </a:t>
            </a:r>
            <a:endParaRPr kumimoji="1" lang="en-US" altLang="ja-JP" sz="3200" b="1" i="0" u="none" strike="noStrike" kern="1200" cap="none" spc="0" normalizeH="0" baseline="0" noProof="0" dirty="0" smtClean="0">
              <a:ln>
                <a:noFill/>
              </a:ln>
              <a:solidFill>
                <a:srgbClr val="C0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　</a:t>
            </a:r>
            <a:r>
              <a:rPr kumimoji="1" lang="ja-JP" altLang="en-US" sz="4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答え：</a:t>
            </a:r>
            <a:endParaRPr kumimoji="1" lang="en-US" altLang="ja-JP" sz="4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4100" b="1" dirty="0">
                <a:solidFill>
                  <a:srgbClr val="C00000"/>
                </a:solidFill>
                <a:latin typeface="HG丸ｺﾞｼｯｸM-PRO" pitchFamily="50" charset="-128"/>
                <a:ea typeface="HG丸ｺﾞｼｯｸM-PRO" pitchFamily="50" charset="-128"/>
              </a:rPr>
              <a:t>　</a:t>
            </a:r>
            <a:r>
              <a:rPr kumimoji="1" lang="en-US" altLang="ja-JP" sz="4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1</a:t>
            </a:r>
            <a:r>
              <a:rPr kumimoji="1" lang="ja-JP" altLang="en-US" sz="4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月</a:t>
            </a:r>
            <a:r>
              <a:rPr kumimoji="1" lang="en-US" altLang="ja-JP" sz="4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2</a:t>
            </a:r>
            <a:r>
              <a:rPr kumimoji="1" lang="ja-JP" altLang="en-US" sz="4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５日頃までに、</a:t>
            </a:r>
            <a:endParaRPr kumimoji="1" lang="en-US" altLang="ja-JP" sz="4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4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　診断書を添えて、</a:t>
            </a:r>
            <a:endParaRPr kumimoji="1" lang="en-US" altLang="ja-JP" sz="4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4100" b="1" dirty="0">
                <a:solidFill>
                  <a:srgbClr val="C00000"/>
                </a:solidFill>
                <a:latin typeface="HG丸ｺﾞｼｯｸM-PRO" pitchFamily="50" charset="-128"/>
                <a:ea typeface="HG丸ｺﾞｼｯｸM-PRO" pitchFamily="50" charset="-128"/>
              </a:rPr>
              <a:t>　</a:t>
            </a:r>
            <a:r>
              <a:rPr kumimoji="1" lang="ja-JP" altLang="en-US" sz="4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「復帰届」を提出する</a:t>
            </a:r>
            <a:endParaRPr kumimoji="1" lang="en-US" altLang="ja-JP" sz="32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3200" b="1" dirty="0">
                <a:solidFill>
                  <a:srgbClr val="C00000"/>
                </a:solidFill>
                <a:latin typeface="HG丸ｺﾞｼｯｸM-PRO" pitchFamily="50" charset="-128"/>
                <a:ea typeface="HG丸ｺﾞｼｯｸM-PRO" pitchFamily="50" charset="-128"/>
                <a:cs typeface="+mn-cs"/>
              </a:rPr>
              <a:t>　</a:t>
            </a:r>
            <a:endParaRPr kumimoji="1" lang="ja-JP" altLang="en-US" sz="3200" b="1" i="0" u="none" strike="noStrike" kern="1200" cap="none" spc="0" normalizeH="0" baseline="0" noProof="0" dirty="0">
              <a:ln>
                <a:noFill/>
              </a:ln>
              <a:solidFill>
                <a:srgbClr val="C00000"/>
              </a:solidFill>
              <a:effectLst/>
              <a:uLnTx/>
              <a:uFillTx/>
              <a:latin typeface="HG丸ｺﾞｼｯｸM-PRO" pitchFamily="50" charset="-128"/>
              <a:ea typeface="HG丸ｺﾞｼｯｸM-PRO" pitchFamily="50" charset="-128"/>
              <a:cs typeface="+mn-cs"/>
            </a:endParaRPr>
          </a:p>
        </p:txBody>
      </p:sp>
    </p:spTree>
    <p:extLst>
      <p:ext uri="{BB962C8B-B14F-4D97-AF65-F5344CB8AC3E}">
        <p14:creationId xmlns:p14="http://schemas.microsoft.com/office/powerpoint/2010/main" val="41932418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4563988" y="3666043"/>
            <a:ext cx="4320480" cy="2982278"/>
          </a:xfrm>
          <a:prstGeom prst="rect">
            <a:avLst/>
          </a:prstGeom>
        </p:spPr>
      </p:pic>
      <p:sp>
        <p:nvSpPr>
          <p:cNvPr id="2" name="タイトル 1"/>
          <p:cNvSpPr>
            <a:spLocks noGrp="1"/>
          </p:cNvSpPr>
          <p:nvPr>
            <p:ph type="title"/>
          </p:nvPr>
        </p:nvSpPr>
        <p:spPr>
          <a:xfrm>
            <a:off x="449188" y="63488"/>
            <a:ext cx="2026568" cy="1143000"/>
          </a:xfrm>
        </p:spPr>
        <p:txBody>
          <a:bodyPr/>
          <a:lstStyle/>
          <a:p>
            <a:pPr algn="l"/>
            <a:r>
              <a:rPr kumimoji="1" lang="ja-JP" altLang="en-US" b="1" dirty="0" smtClean="0">
                <a:solidFill>
                  <a:srgbClr val="0070C0"/>
                </a:solidFill>
                <a:latin typeface="HG丸ｺﾞｼｯｸM-PRO" pitchFamily="50" charset="-128"/>
                <a:ea typeface="HG丸ｺﾞｼｯｸM-PRO" pitchFamily="50" charset="-128"/>
              </a:rPr>
              <a:t>問題</a:t>
            </a:r>
            <a:r>
              <a:rPr kumimoji="1" lang="en-US" altLang="ja-JP" b="1" dirty="0" smtClean="0">
                <a:solidFill>
                  <a:srgbClr val="0070C0"/>
                </a:solidFill>
                <a:latin typeface="HG丸ｺﾞｼｯｸM-PRO" pitchFamily="50" charset="-128"/>
                <a:ea typeface="HG丸ｺﾞｼｯｸM-PRO" pitchFamily="50" charset="-128"/>
              </a:rPr>
              <a:t>5</a:t>
            </a:r>
            <a:endParaRPr kumimoji="1" lang="ja-JP" altLang="en-US" b="1" dirty="0">
              <a:solidFill>
                <a:srgbClr val="0070C0"/>
              </a:solidFill>
              <a:latin typeface="HG丸ｺﾞｼｯｸM-PRO" pitchFamily="50" charset="-128"/>
              <a:ea typeface="HG丸ｺﾞｼｯｸM-PRO" pitchFamily="50" charset="-128"/>
            </a:endParaRPr>
          </a:p>
        </p:txBody>
      </p:sp>
      <p:sp>
        <p:nvSpPr>
          <p:cNvPr id="3" name="コンテンツ プレースホルダ 2"/>
          <p:cNvSpPr>
            <a:spLocks noGrp="1"/>
          </p:cNvSpPr>
          <p:nvPr>
            <p:ph idx="1"/>
          </p:nvPr>
        </p:nvSpPr>
        <p:spPr>
          <a:xfrm>
            <a:off x="449188" y="1206488"/>
            <a:ext cx="8229600" cy="3230624"/>
          </a:xfrm>
        </p:spPr>
        <p:txBody>
          <a:bodyPr>
            <a:normAutofit fontScale="47500" lnSpcReduction="20000"/>
          </a:bodyPr>
          <a:lstStyle/>
          <a:p>
            <a:pPr>
              <a:buNone/>
            </a:pPr>
            <a:r>
              <a:rPr kumimoji="1" lang="ja-JP" altLang="en-US" dirty="0" smtClean="0"/>
              <a:t>　 </a:t>
            </a:r>
            <a:r>
              <a:rPr kumimoji="1" lang="ja-JP" altLang="en-US" sz="5900" dirty="0" smtClean="0"/>
              <a:t>期限付任用教職員から「病気により、入院しなければ</a:t>
            </a:r>
            <a:endParaRPr kumimoji="1" lang="en-US" altLang="ja-JP" sz="5900" dirty="0" smtClean="0"/>
          </a:p>
          <a:p>
            <a:pPr>
              <a:buNone/>
            </a:pPr>
            <a:r>
              <a:rPr lang="en-US" altLang="ja-JP" sz="5900" dirty="0"/>
              <a:t> </a:t>
            </a:r>
            <a:r>
              <a:rPr lang="en-US" altLang="ja-JP" sz="5900" dirty="0" smtClean="0"/>
              <a:t> </a:t>
            </a:r>
            <a:r>
              <a:rPr kumimoji="1" lang="ja-JP" altLang="en-US" sz="5900" dirty="0" smtClean="0"/>
              <a:t>なら</a:t>
            </a:r>
            <a:r>
              <a:rPr lang="ja-JP" altLang="en-US" sz="5900" dirty="0" smtClean="0"/>
              <a:t> </a:t>
            </a:r>
            <a:r>
              <a:rPr kumimoji="1" lang="ja-JP" altLang="en-US" sz="5900" dirty="0" smtClean="0"/>
              <a:t>なくなった</a:t>
            </a:r>
            <a:r>
              <a:rPr lang="ja-JP" altLang="en-US" sz="5900" dirty="0" smtClean="0"/>
              <a:t>ので、</a:t>
            </a:r>
            <a:r>
              <a:rPr lang="en-US" altLang="ja-JP" sz="5900" dirty="0" smtClean="0"/>
              <a:t>11</a:t>
            </a:r>
            <a:r>
              <a:rPr lang="ja-JP" altLang="en-US" sz="5900" dirty="0" smtClean="0"/>
              <a:t>月</a:t>
            </a:r>
            <a:r>
              <a:rPr lang="en-US" altLang="ja-JP" sz="5900" dirty="0" smtClean="0"/>
              <a:t>19</a:t>
            </a:r>
            <a:r>
              <a:rPr lang="ja-JP" altLang="en-US" sz="5900" dirty="0" smtClean="0"/>
              <a:t>日～</a:t>
            </a:r>
            <a:r>
              <a:rPr lang="en-US" altLang="ja-JP" sz="5900" dirty="0" smtClean="0"/>
              <a:t>30</a:t>
            </a:r>
            <a:r>
              <a:rPr lang="ja-JP" altLang="en-US" sz="5900" dirty="0" smtClean="0"/>
              <a:t>日まで休みたい。</a:t>
            </a:r>
            <a:endParaRPr lang="en-US" altLang="ja-JP" sz="5900" dirty="0" smtClean="0"/>
          </a:p>
          <a:p>
            <a:pPr>
              <a:buNone/>
            </a:pPr>
            <a:r>
              <a:rPr lang="ja-JP" altLang="en-US" sz="5900" dirty="0" smtClean="0"/>
              <a:t>  </a:t>
            </a:r>
            <a:r>
              <a:rPr kumimoji="1" lang="ja-JP" altLang="en-US" sz="5900" dirty="0" smtClean="0"/>
              <a:t>どのように休暇を申請すればよいでしょうか」と</a:t>
            </a:r>
            <a:r>
              <a:rPr lang="en-US" altLang="ja-JP" sz="5900" dirty="0" smtClean="0"/>
              <a:t> </a:t>
            </a:r>
            <a:r>
              <a:rPr kumimoji="1" lang="ja-JP" altLang="en-US" sz="5900" dirty="0" smtClean="0"/>
              <a:t>質問</a:t>
            </a:r>
            <a:endParaRPr kumimoji="1" lang="en-US" altLang="ja-JP" sz="5900" dirty="0" smtClean="0"/>
          </a:p>
          <a:p>
            <a:pPr>
              <a:buNone/>
            </a:pPr>
            <a:r>
              <a:rPr lang="en-US" altLang="ja-JP" sz="5900" dirty="0"/>
              <a:t> </a:t>
            </a:r>
            <a:r>
              <a:rPr lang="en-US" altLang="ja-JP" sz="5900" dirty="0" smtClean="0"/>
              <a:t> </a:t>
            </a:r>
            <a:r>
              <a:rPr kumimoji="1" lang="ja-JP" altLang="en-US" sz="5900" dirty="0" smtClean="0"/>
              <a:t>がきました。さて、どのように返事をしますか？</a:t>
            </a:r>
            <a:endParaRPr kumimoji="1" lang="en-US" altLang="ja-JP" sz="5900" dirty="0" smtClean="0"/>
          </a:p>
          <a:p>
            <a:pPr>
              <a:buNone/>
            </a:pPr>
            <a:r>
              <a:rPr lang="ja-JP" altLang="en-US" sz="3800" dirty="0" smtClean="0"/>
              <a:t>　　</a:t>
            </a:r>
            <a:r>
              <a:rPr lang="ja-JP" altLang="en-US" sz="5100" dirty="0" smtClean="0">
                <a:latin typeface="+mn-ea"/>
              </a:rPr>
              <a:t>・任期は</a:t>
            </a:r>
            <a:r>
              <a:rPr lang="en-US" altLang="ja-JP" sz="5100" dirty="0" smtClean="0">
                <a:latin typeface="+mn-ea"/>
              </a:rPr>
              <a:t>9</a:t>
            </a:r>
            <a:r>
              <a:rPr kumimoji="1" lang="ja-JP" altLang="en-US" sz="5100" dirty="0" smtClean="0">
                <a:latin typeface="+mn-ea"/>
              </a:rPr>
              <a:t>月</a:t>
            </a:r>
            <a:r>
              <a:rPr lang="en-US" altLang="ja-JP" sz="5100" dirty="0">
                <a:latin typeface="+mn-ea"/>
              </a:rPr>
              <a:t>1</a:t>
            </a:r>
            <a:r>
              <a:rPr kumimoji="1" lang="ja-JP" altLang="en-US" sz="5100" dirty="0" smtClean="0">
                <a:latin typeface="+mn-ea"/>
              </a:rPr>
              <a:t>日～</a:t>
            </a:r>
            <a:r>
              <a:rPr lang="en-US" altLang="ja-JP" sz="5100" dirty="0" smtClean="0">
                <a:latin typeface="+mn-ea"/>
              </a:rPr>
              <a:t>12</a:t>
            </a:r>
            <a:r>
              <a:rPr kumimoji="1" lang="ja-JP" altLang="en-US" sz="5100" dirty="0" smtClean="0">
                <a:latin typeface="+mn-ea"/>
              </a:rPr>
              <a:t>月</a:t>
            </a:r>
            <a:r>
              <a:rPr lang="en-US" altLang="ja-JP" sz="5100" dirty="0" smtClean="0">
                <a:latin typeface="+mn-ea"/>
              </a:rPr>
              <a:t>25</a:t>
            </a:r>
            <a:r>
              <a:rPr kumimoji="1" lang="ja-JP" altLang="en-US" sz="5100" dirty="0" smtClean="0">
                <a:latin typeface="+mn-ea"/>
              </a:rPr>
              <a:t>日</a:t>
            </a:r>
            <a:endParaRPr lang="en-US" altLang="ja-JP" sz="5100" dirty="0">
              <a:latin typeface="+mn-ea"/>
            </a:endParaRPr>
          </a:p>
          <a:p>
            <a:pPr>
              <a:buNone/>
            </a:pPr>
            <a:r>
              <a:rPr lang="ja-JP" altLang="en-US" sz="3800" dirty="0" smtClean="0">
                <a:latin typeface="+mn-ea"/>
              </a:rPr>
              <a:t>　　</a:t>
            </a:r>
            <a:r>
              <a:rPr lang="ja-JP" altLang="en-US" sz="5100" dirty="0" smtClean="0">
                <a:latin typeface="+mn-ea"/>
              </a:rPr>
              <a:t>・年次有給休暇は、</a:t>
            </a:r>
            <a:r>
              <a:rPr lang="en-US" altLang="ja-JP" sz="5100" dirty="0" smtClean="0">
                <a:latin typeface="+mn-ea"/>
              </a:rPr>
              <a:t>3</a:t>
            </a:r>
            <a:r>
              <a:rPr lang="ja-JP" altLang="en-US" sz="5100" dirty="0" smtClean="0">
                <a:latin typeface="+mn-ea"/>
              </a:rPr>
              <a:t>日残　　</a:t>
            </a:r>
            <a:r>
              <a:rPr kumimoji="1" lang="ja-JP" altLang="en-US" sz="5100" dirty="0" smtClean="0">
                <a:latin typeface="+mn-ea"/>
              </a:rPr>
              <a:t>　病気休暇は、未取得</a:t>
            </a:r>
            <a:endParaRPr kumimoji="1" lang="ja-JP" altLang="en-US" sz="5100" dirty="0">
              <a:latin typeface="+mn-ea"/>
            </a:endParaRPr>
          </a:p>
        </p:txBody>
      </p:sp>
      <p:cxnSp>
        <p:nvCxnSpPr>
          <p:cNvPr id="7" name="直線コネクタ 6"/>
          <p:cNvCxnSpPr/>
          <p:nvPr/>
        </p:nvCxnSpPr>
        <p:spPr>
          <a:xfrm>
            <a:off x="4708004" y="5877272"/>
            <a:ext cx="403244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7020272" y="5445224"/>
            <a:ext cx="173620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4708004" y="6309320"/>
            <a:ext cx="115212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図 3"/>
          <p:cNvPicPr>
            <a:picLocks noChangeAspect="1"/>
          </p:cNvPicPr>
          <p:nvPr/>
        </p:nvPicPr>
        <p:blipFill>
          <a:blip r:embed="rId4"/>
          <a:stretch>
            <a:fillRect/>
          </a:stretch>
        </p:blipFill>
        <p:spPr>
          <a:xfrm>
            <a:off x="265252" y="3846562"/>
            <a:ext cx="5191125" cy="1181100"/>
          </a:xfrm>
          <a:prstGeom prst="rect">
            <a:avLst/>
          </a:prstGeom>
        </p:spPr>
      </p:pic>
    </p:spTree>
    <p:extLst>
      <p:ext uri="{BB962C8B-B14F-4D97-AF65-F5344CB8AC3E}">
        <p14:creationId xmlns:p14="http://schemas.microsoft.com/office/powerpoint/2010/main" val="21236393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980728" y="836711"/>
            <a:ext cx="7182544" cy="5289453"/>
          </a:xfrm>
          <a:prstGeom prst="rect">
            <a:avLst/>
          </a:prstGeom>
          <a:solidFill>
            <a:schemeClr val="accent3">
              <a:lumMod val="40000"/>
              <a:lumOff val="60000"/>
              <a:alpha val="66000"/>
            </a:schemeClr>
          </a:solidFill>
        </p:spPr>
        <p:txBody>
          <a:bodyPr vert="horz" lIns="91440" tIns="45720" rIns="91440" bIns="45720" rtlCol="0">
            <a:normAutofit fontScale="7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3200" b="1" i="0" u="none" strike="noStrike" kern="1200" cap="none" spc="0" normalizeH="0" baseline="0" noProof="0" dirty="0" smtClean="0">
                <a:ln>
                  <a:noFill/>
                </a:ln>
                <a:solidFill>
                  <a:srgbClr val="C00000"/>
                </a:solidFill>
                <a:effectLst/>
                <a:uLnTx/>
                <a:uFillTx/>
                <a:latin typeface="+mn-lt"/>
                <a:ea typeface="+mn-ea"/>
                <a:cs typeface="+mn-cs"/>
              </a:rPr>
              <a:t> </a:t>
            </a:r>
            <a:endParaRPr kumimoji="1" lang="en-US" altLang="ja-JP" sz="3200" b="1" i="0" u="none" strike="noStrike" kern="1200" cap="none" spc="0" normalizeH="0" baseline="0" noProof="0" dirty="0" smtClean="0">
              <a:ln>
                <a:noFill/>
              </a:ln>
              <a:solidFill>
                <a:srgbClr val="C0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　</a:t>
            </a:r>
            <a:r>
              <a:rPr kumimoji="1" lang="ja-JP" altLang="en-US" sz="4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答え：</a:t>
            </a:r>
            <a:r>
              <a:rPr kumimoji="1" lang="en-US" altLang="ja-JP" sz="4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19</a:t>
            </a:r>
            <a:r>
              <a:rPr kumimoji="1" lang="ja-JP" altLang="en-US" sz="4100" b="1" i="0" u="none" strike="noStrike" kern="1200" cap="none" spc="0" normalizeH="0" baseline="0" noProof="0" dirty="0" err="1" smtClean="0">
                <a:ln>
                  <a:noFill/>
                </a:ln>
                <a:solidFill>
                  <a:srgbClr val="C00000"/>
                </a:solidFill>
                <a:effectLst/>
                <a:uLnTx/>
                <a:uFillTx/>
                <a:latin typeface="HG丸ｺﾞｼｯｸM-PRO" pitchFamily="50" charset="-128"/>
                <a:ea typeface="HG丸ｺﾞｼｯｸM-PRO" pitchFamily="50" charset="-128"/>
              </a:rPr>
              <a:t>、</a:t>
            </a:r>
            <a:r>
              <a:rPr kumimoji="1" lang="en-US" altLang="ja-JP" sz="4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20</a:t>
            </a:r>
            <a:r>
              <a:rPr kumimoji="1" lang="ja-JP" altLang="en-US" sz="4100" b="1" i="0" u="none" strike="noStrike" kern="1200" cap="none" spc="0" normalizeH="0" baseline="0" noProof="0" dirty="0" err="1" smtClean="0">
                <a:ln>
                  <a:noFill/>
                </a:ln>
                <a:solidFill>
                  <a:srgbClr val="C00000"/>
                </a:solidFill>
                <a:effectLst/>
                <a:uLnTx/>
                <a:uFillTx/>
                <a:latin typeface="HG丸ｺﾞｼｯｸM-PRO" pitchFamily="50" charset="-128"/>
                <a:ea typeface="HG丸ｺﾞｼｯｸM-PRO" pitchFamily="50" charset="-128"/>
              </a:rPr>
              <a:t>、</a:t>
            </a:r>
            <a:r>
              <a:rPr kumimoji="1" lang="en-US" altLang="ja-JP" sz="4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24</a:t>
            </a:r>
            <a:r>
              <a:rPr kumimoji="1" lang="ja-JP" altLang="en-US" sz="4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日は、年休</a:t>
            </a:r>
            <a:endParaRPr kumimoji="1" lang="en-US" altLang="ja-JP" sz="4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4100" b="1" dirty="0">
                <a:solidFill>
                  <a:srgbClr val="C00000"/>
                </a:solidFill>
                <a:latin typeface="HG丸ｺﾞｼｯｸM-PRO" pitchFamily="50" charset="-128"/>
                <a:ea typeface="HG丸ｺﾞｼｯｸM-PRO" pitchFamily="50" charset="-128"/>
              </a:rPr>
              <a:t>　</a:t>
            </a:r>
            <a:r>
              <a:rPr lang="ja-JP" altLang="en-US" sz="4100" b="1" dirty="0" smtClean="0">
                <a:solidFill>
                  <a:srgbClr val="C00000"/>
                </a:solidFill>
                <a:latin typeface="HG丸ｺﾞｼｯｸM-PRO" pitchFamily="50" charset="-128"/>
                <a:ea typeface="HG丸ｺﾞｼｯｸM-PRO" pitchFamily="50" charset="-128"/>
              </a:rPr>
              <a:t>　　   </a:t>
            </a:r>
            <a:r>
              <a:rPr lang="en-US" altLang="ja-JP" sz="4100" b="1" dirty="0" smtClean="0">
                <a:solidFill>
                  <a:srgbClr val="C00000"/>
                </a:solidFill>
                <a:latin typeface="HG丸ｺﾞｼｯｸM-PRO" pitchFamily="50" charset="-128"/>
                <a:ea typeface="HG丸ｺﾞｼｯｸM-PRO" pitchFamily="50" charset="-128"/>
              </a:rPr>
              <a:t>25</a:t>
            </a:r>
            <a:r>
              <a:rPr lang="ja-JP" altLang="en-US" sz="4100" b="1" dirty="0" smtClean="0">
                <a:solidFill>
                  <a:srgbClr val="C00000"/>
                </a:solidFill>
                <a:latin typeface="HG丸ｺﾞｼｯｸM-PRO" pitchFamily="50" charset="-128"/>
                <a:ea typeface="HG丸ｺﾞｼｯｸM-PRO" pitchFamily="50" charset="-128"/>
              </a:rPr>
              <a:t>～</a:t>
            </a:r>
            <a:r>
              <a:rPr lang="en-US" altLang="ja-JP" sz="4100" b="1" dirty="0" smtClean="0">
                <a:solidFill>
                  <a:srgbClr val="C00000"/>
                </a:solidFill>
                <a:latin typeface="HG丸ｺﾞｼｯｸM-PRO" pitchFamily="50" charset="-128"/>
                <a:ea typeface="HG丸ｺﾞｼｯｸM-PRO" pitchFamily="50" charset="-128"/>
              </a:rPr>
              <a:t>30</a:t>
            </a:r>
            <a:r>
              <a:rPr lang="ja-JP" altLang="en-US" sz="4100" b="1" dirty="0" smtClean="0">
                <a:solidFill>
                  <a:srgbClr val="C00000"/>
                </a:solidFill>
                <a:latin typeface="HG丸ｺﾞｼｯｸM-PRO" pitchFamily="50" charset="-128"/>
                <a:ea typeface="HG丸ｺﾞｼｯｸM-PRO" pitchFamily="50" charset="-128"/>
              </a:rPr>
              <a:t>日は、病休</a:t>
            </a:r>
            <a:endParaRPr kumimoji="1" lang="en-US" altLang="ja-JP" sz="4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3200" b="1" dirty="0">
                <a:solidFill>
                  <a:srgbClr val="C00000"/>
                </a:solidFill>
                <a:latin typeface="HG丸ｺﾞｼｯｸM-PRO" pitchFamily="50" charset="-128"/>
                <a:ea typeface="HG丸ｺﾞｼｯｸM-PRO" pitchFamily="50" charset="-128"/>
              </a:rPr>
              <a:t>　</a:t>
            </a:r>
            <a:r>
              <a:rPr lang="ja-JP" altLang="en-US" sz="3200" b="1" dirty="0" smtClean="0">
                <a:solidFill>
                  <a:srgbClr val="C00000"/>
                </a:solidFill>
                <a:latin typeface="HG丸ｺﾞｼｯｸM-PRO" pitchFamily="50" charset="-128"/>
                <a:ea typeface="HG丸ｺﾞｼｯｸM-PRO" pitchFamily="50" charset="-128"/>
              </a:rPr>
              <a:t>　　　</a:t>
            </a:r>
            <a:endParaRPr kumimoji="1" lang="en-US" altLang="ja-JP" sz="32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    </a:t>
            </a:r>
            <a:r>
              <a:rPr kumimoji="1" lang="ja-JP" altLang="en-US" sz="36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年休取得日数：</a:t>
            </a:r>
            <a:r>
              <a:rPr kumimoji="1" lang="en-US" altLang="ja-JP" sz="36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3</a:t>
            </a:r>
            <a:r>
              <a:rPr kumimoji="1" lang="ja-JP" altLang="en-US" sz="36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日</a:t>
            </a:r>
            <a:endParaRPr kumimoji="1" lang="en-US" altLang="ja-JP" sz="36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6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    病気休暇取得可能日数：</a:t>
            </a:r>
            <a:r>
              <a:rPr kumimoji="1" lang="en-US" altLang="ja-JP" sz="36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6</a:t>
            </a:r>
            <a:r>
              <a:rPr kumimoji="1" lang="ja-JP" altLang="en-US" sz="36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日</a:t>
            </a:r>
            <a:endParaRPr kumimoji="1" lang="en-US" altLang="ja-JP" sz="36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altLang="ja-JP" sz="3600" b="1" dirty="0">
              <a:solidFill>
                <a:srgbClr val="C00000"/>
              </a:solidFill>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24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       19</a:t>
            </a:r>
            <a:r>
              <a:rPr kumimoji="1" lang="ja-JP" altLang="en-US" sz="3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日～</a:t>
            </a:r>
            <a:r>
              <a:rPr kumimoji="1" lang="en-US" altLang="ja-JP" sz="3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24</a:t>
            </a:r>
            <a:r>
              <a:rPr kumimoji="1" lang="ja-JP" altLang="en-US" sz="3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日を病休</a:t>
            </a:r>
            <a:endParaRPr kumimoji="1" lang="en-US" altLang="ja-JP" sz="3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altLang="ja-JP" sz="3100" b="1" dirty="0" smtClean="0">
                <a:solidFill>
                  <a:srgbClr val="C00000"/>
                </a:solidFill>
                <a:latin typeface="HG丸ｺﾞｼｯｸM-PRO" pitchFamily="50" charset="-128"/>
                <a:ea typeface="HG丸ｺﾞｼｯｸM-PRO" pitchFamily="50" charset="-128"/>
              </a:rPr>
              <a:t>       25</a:t>
            </a:r>
            <a:r>
              <a:rPr lang="ja-JP" altLang="en-US" sz="3100" b="1" dirty="0" smtClean="0">
                <a:solidFill>
                  <a:srgbClr val="C00000"/>
                </a:solidFill>
                <a:latin typeface="HG丸ｺﾞｼｯｸM-PRO" pitchFamily="50" charset="-128"/>
                <a:ea typeface="HG丸ｺﾞｼｯｸM-PRO" pitchFamily="50" charset="-128"/>
              </a:rPr>
              <a:t>日～</a:t>
            </a:r>
            <a:r>
              <a:rPr lang="en-US" altLang="ja-JP" sz="3100" b="1" dirty="0">
                <a:solidFill>
                  <a:srgbClr val="C00000"/>
                </a:solidFill>
                <a:latin typeface="HG丸ｺﾞｼｯｸM-PRO" pitchFamily="50" charset="-128"/>
                <a:ea typeface="HG丸ｺﾞｼｯｸM-PRO" pitchFamily="50" charset="-128"/>
              </a:rPr>
              <a:t>27</a:t>
            </a:r>
            <a:r>
              <a:rPr lang="ja-JP" altLang="en-US" sz="3100" b="1" dirty="0" smtClean="0">
                <a:solidFill>
                  <a:srgbClr val="C00000"/>
                </a:solidFill>
                <a:latin typeface="HG丸ｺﾞｼｯｸM-PRO" pitchFamily="50" charset="-128"/>
                <a:ea typeface="HG丸ｺﾞｼｯｸM-PRO" pitchFamily="50" charset="-128"/>
              </a:rPr>
              <a:t>日を</a:t>
            </a:r>
            <a:r>
              <a:rPr lang="ja-JP" altLang="en-US" sz="3100" b="1" dirty="0">
                <a:solidFill>
                  <a:srgbClr val="C00000"/>
                </a:solidFill>
                <a:latin typeface="HG丸ｺﾞｼｯｸM-PRO" pitchFamily="50" charset="-128"/>
                <a:ea typeface="HG丸ｺﾞｼｯｸM-PRO" pitchFamily="50" charset="-128"/>
              </a:rPr>
              <a:t>年休</a:t>
            </a:r>
            <a:r>
              <a:rPr lang="ja-JP" altLang="en-US" sz="3100" b="1" dirty="0" smtClean="0">
                <a:solidFill>
                  <a:srgbClr val="C00000"/>
                </a:solidFill>
                <a:latin typeface="HG丸ｺﾞｼｯｸM-PRO" pitchFamily="50" charset="-128"/>
                <a:ea typeface="HG丸ｺﾞｼｯｸM-PRO" pitchFamily="50" charset="-128"/>
              </a:rPr>
              <a:t>とすれば、</a:t>
            </a:r>
            <a:endParaRPr lang="en-US" altLang="ja-JP" sz="3100" b="1" dirty="0" smtClean="0">
              <a:solidFill>
                <a:srgbClr val="C00000"/>
              </a:solidFill>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3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       30</a:t>
            </a:r>
            <a:r>
              <a:rPr kumimoji="1" lang="ja-JP" altLang="en-US" sz="3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rPr>
              <a:t>日</a:t>
            </a:r>
            <a:r>
              <a:rPr lang="ja-JP" altLang="en-US" sz="3100" b="1" dirty="0">
                <a:solidFill>
                  <a:srgbClr val="C00000"/>
                </a:solidFill>
                <a:latin typeface="HG丸ｺﾞｼｯｸM-PRO" pitchFamily="50" charset="-128"/>
                <a:ea typeface="HG丸ｺﾞｼｯｸM-PRO" pitchFamily="50" charset="-128"/>
              </a:rPr>
              <a:t>　</a:t>
            </a:r>
            <a:r>
              <a:rPr lang="ja-JP" altLang="en-US" sz="3100" b="1" dirty="0" smtClean="0">
                <a:solidFill>
                  <a:srgbClr val="C00000"/>
                </a:solidFill>
                <a:latin typeface="HG丸ｺﾞｼｯｸM-PRO" pitchFamily="50" charset="-128"/>
                <a:ea typeface="HG丸ｺﾞｼｯｸM-PRO" pitchFamily="50" charset="-128"/>
              </a:rPr>
              <a:t>？？？</a:t>
            </a:r>
            <a:endParaRPr kumimoji="1" lang="en-US" altLang="ja-JP" sz="31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3200" b="1" i="0" u="none" strike="noStrike" kern="1200" cap="none" spc="0" normalizeH="0" baseline="0" noProof="0" dirty="0" smtClean="0">
              <a:ln>
                <a:noFill/>
              </a:ln>
              <a:solidFill>
                <a:srgbClr val="C00000"/>
              </a:solidFill>
              <a:effectLst/>
              <a:uLnTx/>
              <a:uFillTx/>
              <a:latin typeface="HG丸ｺﾞｼｯｸM-PRO" pitchFamily="50" charset="-128"/>
              <a:ea typeface="HG丸ｺﾞｼｯｸM-PRO"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3200" b="1" dirty="0">
                <a:solidFill>
                  <a:srgbClr val="C00000"/>
                </a:solidFill>
                <a:latin typeface="HG丸ｺﾞｼｯｸM-PRO" pitchFamily="50" charset="-128"/>
                <a:ea typeface="HG丸ｺﾞｼｯｸM-PRO" pitchFamily="50" charset="-128"/>
                <a:cs typeface="+mn-cs"/>
              </a:rPr>
              <a:t>　</a:t>
            </a:r>
            <a:endParaRPr kumimoji="1" lang="ja-JP" altLang="en-US" sz="3200" b="1" i="0" u="none" strike="noStrike" kern="1200" cap="none" spc="0" normalizeH="0" baseline="0" noProof="0" dirty="0">
              <a:ln>
                <a:noFill/>
              </a:ln>
              <a:solidFill>
                <a:srgbClr val="C00000"/>
              </a:solidFill>
              <a:effectLst/>
              <a:uLnTx/>
              <a:uFillTx/>
              <a:latin typeface="HG丸ｺﾞｼｯｸM-PRO" pitchFamily="50" charset="-128"/>
              <a:ea typeface="HG丸ｺﾞｼｯｸM-PRO" pitchFamily="50" charset="-128"/>
              <a:cs typeface="+mn-cs"/>
            </a:endParaRPr>
          </a:p>
        </p:txBody>
      </p:sp>
    </p:spTree>
    <p:extLst>
      <p:ext uri="{BB962C8B-B14F-4D97-AF65-F5344CB8AC3E}">
        <p14:creationId xmlns:p14="http://schemas.microsoft.com/office/powerpoint/2010/main" val="6488778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3429000"/>
            <a:ext cx="2664296" cy="2923782"/>
          </a:xfrm>
          <a:prstGeom prst="rect">
            <a:avLst/>
          </a:prstGeom>
        </p:spPr>
      </p:pic>
      <p:sp>
        <p:nvSpPr>
          <p:cNvPr id="3" name="サブタイトル 2"/>
          <p:cNvSpPr>
            <a:spLocks noGrp="1"/>
          </p:cNvSpPr>
          <p:nvPr>
            <p:ph type="subTitle" idx="1"/>
          </p:nvPr>
        </p:nvSpPr>
        <p:spPr>
          <a:xfrm>
            <a:off x="1043608" y="1556792"/>
            <a:ext cx="5688632" cy="1296144"/>
          </a:xfrm>
        </p:spPr>
        <p:txBody>
          <a:bodyPr>
            <a:noAutofit/>
          </a:bodyPr>
          <a:lstStyle/>
          <a:p>
            <a:r>
              <a:rPr kumimoji="1" lang="ja-JP" altLang="en-US" sz="6600" b="1" dirty="0" smtClean="0">
                <a:solidFill>
                  <a:srgbClr val="0070C0"/>
                </a:solidFill>
              </a:rPr>
              <a:t>～病気休暇～</a:t>
            </a:r>
            <a:endParaRPr kumimoji="1" lang="en-US" altLang="ja-JP" sz="6600" b="1" dirty="0" smtClean="0">
              <a:solidFill>
                <a:srgbClr val="0070C0"/>
              </a:solidFill>
            </a:endParaRPr>
          </a:p>
          <a:p>
            <a:endParaRPr kumimoji="1" lang="en-US" altLang="ja-JP" sz="6600" b="1" dirty="0" smtClean="0">
              <a:solidFill>
                <a:srgbClr val="0070C0"/>
              </a:solidFill>
            </a:endParaRPr>
          </a:p>
          <a:p>
            <a:r>
              <a:rPr kumimoji="1" lang="ja-JP" altLang="en-US" sz="6600" b="1" dirty="0" smtClean="0">
                <a:solidFill>
                  <a:srgbClr val="0070C0"/>
                </a:solidFill>
              </a:rPr>
              <a:t>おわり</a:t>
            </a:r>
            <a:endParaRPr kumimoji="1" lang="ja-JP" altLang="en-US" sz="6600" b="1" dirty="0">
              <a:solidFill>
                <a:srgbClr val="0070C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手続き（四万十町）</a:t>
            </a:r>
            <a:endParaRPr kumimoji="1" lang="ja-JP" altLang="en-US" dirty="0"/>
          </a:p>
        </p:txBody>
      </p:sp>
      <p:graphicFrame>
        <p:nvGraphicFramePr>
          <p:cNvPr id="6" name="コンテンツ プレースホルダ 5"/>
          <p:cNvGraphicFramePr>
            <a:graphicFrameLocks noGrp="1"/>
          </p:cNvGraphicFramePr>
          <p:nvPr>
            <p:ph idx="1"/>
            <p:extLst>
              <p:ext uri="{D42A27DB-BD31-4B8C-83A1-F6EECF244321}">
                <p14:modId xmlns:p14="http://schemas.microsoft.com/office/powerpoint/2010/main" val="2163244201"/>
              </p:ext>
            </p:extLst>
          </p:nvPr>
        </p:nvGraphicFramePr>
        <p:xfrm>
          <a:off x="683569" y="1340768"/>
          <a:ext cx="7344816" cy="1440160"/>
        </p:xfrm>
        <a:graphic>
          <a:graphicData uri="http://schemas.openxmlformats.org/drawingml/2006/table">
            <a:tbl>
              <a:tblPr firstRow="1" bandRow="1">
                <a:tableStyleId>{5C22544A-7EE6-4342-B048-85BDC9FD1C3A}</a:tableStyleId>
              </a:tblPr>
              <a:tblGrid>
                <a:gridCol w="1559961">
                  <a:extLst>
                    <a:ext uri="{9D8B030D-6E8A-4147-A177-3AD203B41FA5}">
                      <a16:colId xmlns:a16="http://schemas.microsoft.com/office/drawing/2014/main" val="20000"/>
                    </a:ext>
                  </a:extLst>
                </a:gridCol>
                <a:gridCol w="2184454">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2592289">
                  <a:extLst>
                    <a:ext uri="{9D8B030D-6E8A-4147-A177-3AD203B41FA5}">
                      <a16:colId xmlns:a16="http://schemas.microsoft.com/office/drawing/2014/main" val="20003"/>
                    </a:ext>
                  </a:extLst>
                </a:gridCol>
              </a:tblGrid>
              <a:tr h="504056">
                <a:tc>
                  <a:txBody>
                    <a:bodyPr/>
                    <a:lstStyle/>
                    <a:p>
                      <a:r>
                        <a:rPr kumimoji="1" lang="ja-JP" altLang="en-US" sz="1800" dirty="0" smtClean="0"/>
                        <a:t>病休の期間</a:t>
                      </a:r>
                      <a:endParaRPr kumimoji="1" lang="ja-JP" altLang="en-US" sz="1800" dirty="0"/>
                    </a:p>
                  </a:txBody>
                  <a:tcPr/>
                </a:tc>
                <a:tc>
                  <a:txBody>
                    <a:bodyPr/>
                    <a:lstStyle/>
                    <a:p>
                      <a:r>
                        <a:rPr kumimoji="1" lang="ja-JP" altLang="en-US" sz="1800" dirty="0" smtClean="0"/>
                        <a:t>提出書類</a:t>
                      </a:r>
                      <a:endParaRPr kumimoji="1" lang="ja-JP" altLang="en-US" sz="1800" dirty="0"/>
                    </a:p>
                  </a:txBody>
                  <a:tcPr/>
                </a:tc>
                <a:tc>
                  <a:txBody>
                    <a:bodyPr/>
                    <a:lstStyle/>
                    <a:p>
                      <a:r>
                        <a:rPr kumimoji="1" lang="ja-JP" altLang="en-US" sz="1800" dirty="0" smtClean="0"/>
                        <a:t>提出先</a:t>
                      </a:r>
                      <a:endParaRPr kumimoji="1" lang="ja-JP" altLang="en-US" sz="1800" dirty="0"/>
                    </a:p>
                  </a:txBody>
                  <a:tcPr/>
                </a:tc>
                <a:tc>
                  <a:txBody>
                    <a:bodyPr/>
                    <a:lstStyle/>
                    <a:p>
                      <a:r>
                        <a:rPr kumimoji="1" lang="ja-JP" altLang="en-US" sz="1800" dirty="0" smtClean="0"/>
                        <a:t>備考</a:t>
                      </a:r>
                      <a:endParaRPr kumimoji="1" lang="ja-JP" altLang="en-US" sz="1800" dirty="0"/>
                    </a:p>
                  </a:txBody>
                  <a:tcPr/>
                </a:tc>
                <a:extLst>
                  <a:ext uri="{0D108BD9-81ED-4DB2-BD59-A6C34878D82A}">
                    <a16:rowId xmlns:a16="http://schemas.microsoft.com/office/drawing/2014/main" val="10000"/>
                  </a:ext>
                </a:extLst>
              </a:tr>
              <a:tr h="936104">
                <a:tc>
                  <a:txBody>
                    <a:bodyPr/>
                    <a:lstStyle/>
                    <a:p>
                      <a:r>
                        <a:rPr kumimoji="1" lang="ja-JP" altLang="en-US" sz="2000" b="1" dirty="0" smtClean="0">
                          <a:solidFill>
                            <a:srgbClr val="FF0000"/>
                          </a:solidFill>
                        </a:rPr>
                        <a:t>６日を超えて</a:t>
                      </a:r>
                      <a:endParaRPr kumimoji="1" lang="en-US" altLang="ja-JP" sz="2000" b="1" dirty="0" smtClean="0">
                        <a:solidFill>
                          <a:srgbClr val="FF0000"/>
                        </a:solidFill>
                      </a:endParaRPr>
                    </a:p>
                    <a:p>
                      <a:r>
                        <a:rPr kumimoji="1" lang="ja-JP" altLang="en-US" sz="2000" b="1" dirty="0" smtClean="0">
                          <a:solidFill>
                            <a:srgbClr val="FF0000"/>
                          </a:solidFill>
                        </a:rPr>
                        <a:t>１か月未満</a:t>
                      </a:r>
                      <a:endParaRPr kumimoji="1" lang="ja-JP" altLang="en-US" sz="2000" b="1" dirty="0">
                        <a:solidFill>
                          <a:srgbClr val="FF0000"/>
                        </a:solidFill>
                      </a:endParaRPr>
                    </a:p>
                  </a:txBody>
                  <a:tcPr/>
                </a:tc>
                <a:tc>
                  <a:txBody>
                    <a:bodyPr/>
                    <a:lstStyle/>
                    <a:p>
                      <a:r>
                        <a:rPr kumimoji="1" lang="ja-JP" altLang="en-US" sz="1800" b="1" dirty="0" smtClean="0"/>
                        <a:t>特別・病気休暇届・承認簿</a:t>
                      </a:r>
                      <a:endParaRPr kumimoji="1" lang="ja-JP" altLang="en-US" sz="1800" b="1" dirty="0"/>
                    </a:p>
                  </a:txBody>
                  <a:tcPr/>
                </a:tc>
                <a:tc>
                  <a:txBody>
                    <a:bodyPr/>
                    <a:lstStyle/>
                    <a:p>
                      <a:r>
                        <a:rPr kumimoji="1" lang="ja-JP" altLang="en-US" sz="1800" b="1" dirty="0" smtClean="0"/>
                        <a:t>学校長</a:t>
                      </a:r>
                      <a:endParaRPr kumimoji="1" lang="ja-JP" altLang="en-US" sz="1800" b="1" dirty="0"/>
                    </a:p>
                  </a:txBody>
                  <a:tcPr/>
                </a:tc>
                <a:tc>
                  <a:txBody>
                    <a:bodyPr/>
                    <a:lstStyle/>
                    <a:p>
                      <a:r>
                        <a:rPr kumimoji="1" lang="ja-JP" altLang="en-US" sz="1800" b="1" dirty="0" smtClean="0"/>
                        <a:t>診断書１通添付</a:t>
                      </a:r>
                      <a:endParaRPr kumimoji="1" lang="en-US" altLang="ja-JP" sz="1800" b="1" dirty="0" smtClean="0"/>
                    </a:p>
                    <a:p>
                      <a:endParaRPr kumimoji="1" lang="en-US" altLang="ja-JP" sz="1800" b="1" dirty="0" smtClean="0"/>
                    </a:p>
                    <a:p>
                      <a:endParaRPr kumimoji="1" lang="ja-JP" altLang="en-US" sz="1800" b="1" dirty="0"/>
                    </a:p>
                  </a:txBody>
                  <a:tcPr/>
                </a:tc>
                <a:extLst>
                  <a:ext uri="{0D108BD9-81ED-4DB2-BD59-A6C34878D82A}">
                    <a16:rowId xmlns:a16="http://schemas.microsoft.com/office/drawing/2014/main" val="10001"/>
                  </a:ext>
                </a:extLst>
              </a:tr>
            </a:tbl>
          </a:graphicData>
        </a:graphic>
      </p:graphicFrame>
      <p:pic>
        <p:nvPicPr>
          <p:cNvPr id="4" name="Picture 2"/>
          <p:cNvPicPr>
            <a:picLocks noChangeAspect="1" noChangeArrowheads="1"/>
          </p:cNvPicPr>
          <p:nvPr/>
        </p:nvPicPr>
        <p:blipFill>
          <a:blip r:embed="rId3" cstate="print"/>
          <a:srcRect l="11341" t="17344" r="29722" b="7135"/>
          <a:stretch>
            <a:fillRect/>
          </a:stretch>
        </p:blipFill>
        <p:spPr bwMode="auto">
          <a:xfrm>
            <a:off x="0" y="2787276"/>
            <a:ext cx="5659227" cy="4077072"/>
          </a:xfrm>
          <a:prstGeom prst="rect">
            <a:avLst/>
          </a:prstGeom>
          <a:noFill/>
          <a:ln w="9525">
            <a:solidFill>
              <a:schemeClr val="tx1"/>
            </a:solidFill>
            <a:miter lim="800000"/>
            <a:headEnd/>
            <a:tailEnd/>
          </a:ln>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617" y="2636912"/>
            <a:ext cx="3978383" cy="4080393"/>
          </a:xfrm>
          <a:prstGeom prst="rect">
            <a:avLst/>
          </a:prstGeom>
        </p:spPr>
      </p:pic>
      <p:sp>
        <p:nvSpPr>
          <p:cNvPr id="7" name="角丸四角形 6"/>
          <p:cNvSpPr/>
          <p:nvPr/>
        </p:nvSpPr>
        <p:spPr>
          <a:xfrm>
            <a:off x="457200" y="6034022"/>
            <a:ext cx="5122912" cy="563330"/>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6" presetClass="emph" presetSubtype="0" fill="hold" grpId="0" nodeType="withEffect">
                                  <p:stCondLst>
                                    <p:cond delay="0"/>
                                  </p:stCondLst>
                                  <p:childTnLst>
                                    <p:animScale>
                                      <p:cBhvr>
                                        <p:cTn id="10" dur="1000" fill="hold"/>
                                        <p:tgtEl>
                                          <p:spTgt spid="7"/>
                                        </p:tgtEl>
                                      </p:cBhvr>
                                      <p:by x="120000" y="120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手続き（四万十町）</a:t>
            </a:r>
            <a:endParaRPr kumimoji="1" lang="ja-JP" altLang="en-US" dirty="0"/>
          </a:p>
        </p:txBody>
      </p:sp>
      <p:pic>
        <p:nvPicPr>
          <p:cNvPr id="32769" name="Picture 1"/>
          <p:cNvPicPr>
            <a:picLocks noChangeAspect="1" noChangeArrowheads="1"/>
          </p:cNvPicPr>
          <p:nvPr/>
        </p:nvPicPr>
        <p:blipFill>
          <a:blip r:embed="rId3" cstate="print"/>
          <a:srcRect l="31265" t="11438" r="29722" b="53775"/>
          <a:stretch>
            <a:fillRect/>
          </a:stretch>
        </p:blipFill>
        <p:spPr bwMode="auto">
          <a:xfrm>
            <a:off x="7599" y="3048342"/>
            <a:ext cx="7524328" cy="3772071"/>
          </a:xfrm>
          <a:prstGeom prst="rect">
            <a:avLst/>
          </a:prstGeom>
          <a:noFill/>
          <a:ln w="9525">
            <a:noFill/>
            <a:miter lim="800000"/>
            <a:headEnd/>
            <a:tailEnd/>
          </a:ln>
        </p:spPr>
      </p:pic>
      <p:graphicFrame>
        <p:nvGraphicFramePr>
          <p:cNvPr id="8" name="表 7"/>
          <p:cNvGraphicFramePr>
            <a:graphicFrameLocks noGrp="1"/>
          </p:cNvGraphicFramePr>
          <p:nvPr>
            <p:extLst>
              <p:ext uri="{D42A27DB-BD31-4B8C-83A1-F6EECF244321}">
                <p14:modId xmlns:p14="http://schemas.microsoft.com/office/powerpoint/2010/main" val="2214418588"/>
              </p:ext>
            </p:extLst>
          </p:nvPr>
        </p:nvGraphicFramePr>
        <p:xfrm>
          <a:off x="539552" y="1340768"/>
          <a:ext cx="7488832" cy="1728192"/>
        </p:xfrm>
        <a:graphic>
          <a:graphicData uri="http://schemas.openxmlformats.org/drawingml/2006/table">
            <a:tbl>
              <a:tblPr firstRow="1" bandRow="1">
                <a:tableStyleId>{5C22544A-7EE6-4342-B048-85BDC9FD1C3A}</a:tableStyleId>
              </a:tblPr>
              <a:tblGrid>
                <a:gridCol w="1714512">
                  <a:extLst>
                    <a:ext uri="{9D8B030D-6E8A-4147-A177-3AD203B41FA5}">
                      <a16:colId xmlns:a16="http://schemas.microsoft.com/office/drawing/2014/main" val="20000"/>
                    </a:ext>
                  </a:extLst>
                </a:gridCol>
                <a:gridCol w="1885888">
                  <a:extLst>
                    <a:ext uri="{9D8B030D-6E8A-4147-A177-3AD203B41FA5}">
                      <a16:colId xmlns:a16="http://schemas.microsoft.com/office/drawing/2014/main" val="20001"/>
                    </a:ext>
                  </a:extLst>
                </a:gridCol>
                <a:gridCol w="971600">
                  <a:extLst>
                    <a:ext uri="{9D8B030D-6E8A-4147-A177-3AD203B41FA5}">
                      <a16:colId xmlns:a16="http://schemas.microsoft.com/office/drawing/2014/main" val="20002"/>
                    </a:ext>
                  </a:extLst>
                </a:gridCol>
                <a:gridCol w="2916832">
                  <a:extLst>
                    <a:ext uri="{9D8B030D-6E8A-4147-A177-3AD203B41FA5}">
                      <a16:colId xmlns:a16="http://schemas.microsoft.com/office/drawing/2014/main" val="20003"/>
                    </a:ext>
                  </a:extLst>
                </a:gridCol>
              </a:tblGrid>
              <a:tr h="525971">
                <a:tc>
                  <a:txBody>
                    <a:bodyPr/>
                    <a:lstStyle/>
                    <a:p>
                      <a:r>
                        <a:rPr kumimoji="1" lang="ja-JP" altLang="en-US" sz="1800" dirty="0" smtClean="0"/>
                        <a:t>病気の期間</a:t>
                      </a:r>
                      <a:endParaRPr kumimoji="1" lang="ja-JP" altLang="en-US" sz="1800" dirty="0"/>
                    </a:p>
                  </a:txBody>
                  <a:tcPr/>
                </a:tc>
                <a:tc>
                  <a:txBody>
                    <a:bodyPr/>
                    <a:lstStyle/>
                    <a:p>
                      <a:r>
                        <a:rPr kumimoji="1" lang="ja-JP" altLang="en-US" sz="1800" dirty="0" smtClean="0"/>
                        <a:t>提出書類</a:t>
                      </a:r>
                      <a:endParaRPr kumimoji="1" lang="ja-JP" altLang="en-US" sz="1800" dirty="0"/>
                    </a:p>
                  </a:txBody>
                  <a:tcPr/>
                </a:tc>
                <a:tc>
                  <a:txBody>
                    <a:bodyPr/>
                    <a:lstStyle/>
                    <a:p>
                      <a:r>
                        <a:rPr kumimoji="1" lang="ja-JP" altLang="en-US" sz="1800" dirty="0" smtClean="0"/>
                        <a:t>提出先</a:t>
                      </a:r>
                      <a:endParaRPr kumimoji="1" lang="ja-JP" altLang="en-US" sz="1800" dirty="0"/>
                    </a:p>
                  </a:txBody>
                  <a:tcPr/>
                </a:tc>
                <a:tc>
                  <a:txBody>
                    <a:bodyPr/>
                    <a:lstStyle/>
                    <a:p>
                      <a:r>
                        <a:rPr kumimoji="1" lang="ja-JP" altLang="en-US" sz="1800" dirty="0" smtClean="0"/>
                        <a:t>備考</a:t>
                      </a:r>
                      <a:endParaRPr kumimoji="1" lang="ja-JP" altLang="en-US" sz="1800" dirty="0"/>
                    </a:p>
                  </a:txBody>
                  <a:tcPr/>
                </a:tc>
                <a:extLst>
                  <a:ext uri="{0D108BD9-81ED-4DB2-BD59-A6C34878D82A}">
                    <a16:rowId xmlns:a16="http://schemas.microsoft.com/office/drawing/2014/main" val="10000"/>
                  </a:ext>
                </a:extLst>
              </a:tr>
              <a:tr h="1202221">
                <a:tc>
                  <a:txBody>
                    <a:bodyPr/>
                    <a:lstStyle/>
                    <a:p>
                      <a:endParaRPr kumimoji="1" lang="en-US" altLang="ja-JP" sz="2400" b="1" dirty="0" smtClean="0">
                        <a:solidFill>
                          <a:srgbClr val="FF0000"/>
                        </a:solidFill>
                        <a:latin typeface="Algerian" panose="04020705040A02060702" pitchFamily="82" charset="0"/>
                      </a:endParaRPr>
                    </a:p>
                    <a:p>
                      <a:r>
                        <a:rPr kumimoji="1" lang="ja-JP" altLang="en-US" sz="2400" b="1" dirty="0" smtClean="0">
                          <a:solidFill>
                            <a:srgbClr val="FF0000"/>
                          </a:solidFill>
                          <a:latin typeface="Algerian" panose="04020705040A02060702" pitchFamily="82" charset="0"/>
                        </a:rPr>
                        <a:t>１か月以上</a:t>
                      </a:r>
                      <a:endParaRPr kumimoji="1" lang="ja-JP" altLang="en-US" sz="2400" b="1" dirty="0">
                        <a:solidFill>
                          <a:srgbClr val="FF0000"/>
                        </a:solidFill>
                        <a:latin typeface="Algerian" panose="04020705040A02060702" pitchFamily="82" charset="0"/>
                      </a:endParaRPr>
                    </a:p>
                  </a:txBody>
                  <a:tcPr/>
                </a:tc>
                <a:tc>
                  <a:txBody>
                    <a:bodyPr/>
                    <a:lstStyle/>
                    <a:p>
                      <a:r>
                        <a:rPr kumimoji="1" lang="ja-JP" altLang="en-US" sz="1800" b="1" dirty="0" smtClean="0">
                          <a:latin typeface="Algerian" panose="04020705040A02060702" pitchFamily="82" charset="0"/>
                        </a:rPr>
                        <a:t>病気休暇承認願</a:t>
                      </a:r>
                      <a:endParaRPr kumimoji="1" lang="ja-JP" altLang="en-US" sz="1800" b="1" dirty="0">
                        <a:latin typeface="Algerian" panose="04020705040A02060702" pitchFamily="82" charset="0"/>
                      </a:endParaRPr>
                    </a:p>
                  </a:txBody>
                  <a:tcPr/>
                </a:tc>
                <a:tc>
                  <a:txBody>
                    <a:bodyPr/>
                    <a:lstStyle/>
                    <a:p>
                      <a:r>
                        <a:rPr kumimoji="1" lang="ja-JP" altLang="en-US" sz="1800" b="1" dirty="0" smtClean="0">
                          <a:latin typeface="Algerian" panose="04020705040A02060702" pitchFamily="82" charset="0"/>
                        </a:rPr>
                        <a:t>学校長</a:t>
                      </a:r>
                      <a:endParaRPr kumimoji="1" lang="en-US" altLang="ja-JP" sz="1800" b="1" dirty="0" smtClean="0">
                        <a:latin typeface="Algerian" panose="04020705040A02060702" pitchFamily="82" charset="0"/>
                      </a:endParaRPr>
                    </a:p>
                    <a:p>
                      <a:r>
                        <a:rPr kumimoji="1" lang="ja-JP" altLang="en-US" sz="1800" b="1" dirty="0" smtClean="0">
                          <a:latin typeface="Algerian" panose="04020705040A02060702" pitchFamily="82" charset="0"/>
                        </a:rPr>
                        <a:t>　　↓</a:t>
                      </a:r>
                      <a:endParaRPr kumimoji="1" lang="en-US" altLang="ja-JP" sz="1800" b="1" dirty="0" smtClean="0">
                        <a:latin typeface="Algerian" panose="04020705040A02060702" pitchFamily="82" charset="0"/>
                      </a:endParaRPr>
                    </a:p>
                    <a:p>
                      <a:r>
                        <a:rPr kumimoji="1" lang="ja-JP" altLang="en-US" sz="1800" b="1" dirty="0" smtClean="0">
                          <a:latin typeface="Algerian" panose="04020705040A02060702" pitchFamily="82" charset="0"/>
                        </a:rPr>
                        <a:t>地教委</a:t>
                      </a:r>
                      <a:endParaRPr kumimoji="1" lang="ja-JP" altLang="en-US" sz="1800" b="1" dirty="0">
                        <a:latin typeface="Algerian" panose="04020705040A02060702" pitchFamily="82" charset="0"/>
                      </a:endParaRPr>
                    </a:p>
                  </a:txBody>
                  <a:tcPr/>
                </a:tc>
                <a:tc>
                  <a:txBody>
                    <a:bodyPr/>
                    <a:lstStyle/>
                    <a:p>
                      <a:r>
                        <a:rPr kumimoji="1" lang="ja-JP" altLang="en-US" sz="1800" b="1" dirty="0" smtClean="0">
                          <a:latin typeface="Algerian" panose="04020705040A02060702" pitchFamily="82" charset="0"/>
                        </a:rPr>
                        <a:t>診断書１通添付</a:t>
                      </a:r>
                      <a:endParaRPr kumimoji="1" lang="ja-JP" altLang="en-US" sz="1800" b="1" dirty="0">
                        <a:latin typeface="Algerian" panose="04020705040A02060702" pitchFamily="82" charset="0"/>
                      </a:endParaRPr>
                    </a:p>
                  </a:txBody>
                  <a:tcPr/>
                </a:tc>
                <a:extLst>
                  <a:ext uri="{0D108BD9-81ED-4DB2-BD59-A6C34878D82A}">
                    <a16:rowId xmlns:a16="http://schemas.microsoft.com/office/drawing/2014/main" val="10001"/>
                  </a:ext>
                </a:extLst>
              </a:tr>
            </a:tbl>
          </a:graphicData>
        </a:graphic>
      </p:graphicFrame>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3293528"/>
            <a:ext cx="3219759" cy="33023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26284" t="23250" r="27227" b="6250"/>
          <a:stretch>
            <a:fillRect/>
          </a:stretch>
        </p:blipFill>
        <p:spPr bwMode="auto">
          <a:xfrm>
            <a:off x="1043608" y="2060848"/>
            <a:ext cx="6048672" cy="5157192"/>
          </a:xfrm>
          <a:prstGeom prst="rect">
            <a:avLst/>
          </a:prstGeom>
          <a:noFill/>
          <a:ln w="9525">
            <a:noFill/>
            <a:miter lim="800000"/>
            <a:headEnd/>
            <a:tailEnd/>
          </a:ln>
        </p:spPr>
      </p:pic>
      <p:sp>
        <p:nvSpPr>
          <p:cNvPr id="2" name="タイトル 1"/>
          <p:cNvSpPr>
            <a:spLocks noGrp="1"/>
          </p:cNvSpPr>
          <p:nvPr>
            <p:ph type="title"/>
          </p:nvPr>
        </p:nvSpPr>
        <p:spPr/>
        <p:txBody>
          <a:bodyPr/>
          <a:lstStyle/>
          <a:p>
            <a:r>
              <a:rPr kumimoji="1" lang="ja-JP" altLang="en-US" dirty="0" smtClean="0"/>
              <a:t>１か月以上の病気休暇</a:t>
            </a:r>
            <a:endParaRPr kumimoji="1" lang="ja-JP" altLang="en-US" dirty="0"/>
          </a:p>
        </p:txBody>
      </p:sp>
      <p:sp>
        <p:nvSpPr>
          <p:cNvPr id="3" name="コンテンツ プレースホルダ 2"/>
          <p:cNvSpPr>
            <a:spLocks noGrp="1"/>
          </p:cNvSpPr>
          <p:nvPr>
            <p:ph idx="1"/>
          </p:nvPr>
        </p:nvSpPr>
        <p:spPr>
          <a:xfrm>
            <a:off x="251520" y="3645025"/>
            <a:ext cx="8568952" cy="720081"/>
          </a:xfrm>
          <a:solidFill>
            <a:schemeClr val="accent3">
              <a:lumMod val="40000"/>
              <a:lumOff val="60000"/>
            </a:schemeClr>
          </a:solidFill>
        </p:spPr>
        <p:txBody>
          <a:bodyPr>
            <a:normAutofit fontScale="92500"/>
          </a:bodyPr>
          <a:lstStyle/>
          <a:p>
            <a:pPr>
              <a:buNone/>
            </a:pPr>
            <a:r>
              <a:rPr lang="ja-JP" altLang="en-US" sz="2400" dirty="0" smtClean="0"/>
              <a:t>　</a:t>
            </a:r>
            <a:r>
              <a:rPr lang="ja-JP" altLang="en-US" sz="2800" b="1" dirty="0" smtClean="0">
                <a:solidFill>
                  <a:srgbClr val="002060"/>
                </a:solidFill>
              </a:rPr>
              <a:t>「病気休暇に伴う補充教員配置についての学校長意見書」</a:t>
            </a:r>
            <a:endParaRPr lang="en-US" altLang="ja-JP" sz="2800" b="1" dirty="0" smtClean="0">
              <a:solidFill>
                <a:srgbClr val="002060"/>
              </a:solidFill>
            </a:endParaRPr>
          </a:p>
        </p:txBody>
      </p:sp>
      <p:sp>
        <p:nvSpPr>
          <p:cNvPr id="4" name="角丸四角形 3"/>
          <p:cNvSpPr/>
          <p:nvPr/>
        </p:nvSpPr>
        <p:spPr>
          <a:xfrm>
            <a:off x="827584" y="1484784"/>
            <a:ext cx="7344816" cy="100811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smtClean="0">
                <a:solidFill>
                  <a:schemeClr val="tx1"/>
                </a:solidFill>
              </a:rPr>
              <a:t>補充教員配置希望</a:t>
            </a:r>
            <a:endParaRPr kumimoji="1" lang="ja-JP" altLang="en-US" sz="4000" b="1" dirty="0">
              <a:solidFill>
                <a:schemeClr val="tx1"/>
              </a:solidFill>
            </a:endParaRPr>
          </a:p>
        </p:txBody>
      </p:sp>
      <p:sp>
        <p:nvSpPr>
          <p:cNvPr id="5" name="テキスト ボックス 4"/>
          <p:cNvSpPr txBox="1"/>
          <p:nvPr/>
        </p:nvSpPr>
        <p:spPr>
          <a:xfrm>
            <a:off x="3059832" y="5517232"/>
            <a:ext cx="5760640" cy="1077218"/>
          </a:xfrm>
          <a:prstGeom prst="rect">
            <a:avLst/>
          </a:prstGeom>
          <a:solidFill>
            <a:schemeClr val="bg1"/>
          </a:solidFill>
        </p:spPr>
        <p:txBody>
          <a:bodyPr wrap="square" rtlCol="0">
            <a:spAutoFit/>
          </a:bodyPr>
          <a:lstStyle/>
          <a:p>
            <a:r>
              <a:rPr lang="ja-JP" altLang="en-US" sz="3200" dirty="0" smtClean="0"/>
              <a:t>関連書類は・・・</a:t>
            </a:r>
            <a:endParaRPr lang="en-US" altLang="ja-JP" sz="3200" dirty="0" smtClean="0"/>
          </a:p>
          <a:p>
            <a:r>
              <a:rPr lang="ja-JP" altLang="en-US" sz="3200" dirty="0" smtClean="0"/>
              <a:t>手引きＨＰ⇒「様式集」⇒「服務」</a:t>
            </a:r>
            <a:endParaRPr kumimoji="1" lang="ja-JP"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r>
              <a:rPr lang="ja-JP" altLang="en-US" dirty="0" smtClean="0"/>
              <a:t>病気休暇期間更新！！</a:t>
            </a:r>
            <a:endParaRPr kumimoji="1" lang="ja-JP" altLang="en-US" dirty="0"/>
          </a:p>
        </p:txBody>
      </p:sp>
      <p:pic>
        <p:nvPicPr>
          <p:cNvPr id="4" name="コンテンツ プレースホルダー 3"/>
          <p:cNvPicPr>
            <a:picLocks noGrp="1" noChangeAspect="1"/>
          </p:cNvPicPr>
          <p:nvPr>
            <p:ph idx="1"/>
          </p:nvPr>
        </p:nvPicPr>
        <p:blipFill>
          <a:blip r:embed="rId3"/>
          <a:stretch>
            <a:fillRect/>
          </a:stretch>
        </p:blipFill>
        <p:spPr>
          <a:xfrm>
            <a:off x="1403648" y="1268760"/>
            <a:ext cx="6912768" cy="5337840"/>
          </a:xfrm>
          <a:prstGeom prst="rect">
            <a:avLst/>
          </a:prstGeom>
        </p:spPr>
      </p:pic>
      <p:sp>
        <p:nvSpPr>
          <p:cNvPr id="5" name="テキスト ボックス 4"/>
          <p:cNvSpPr txBox="1"/>
          <p:nvPr/>
        </p:nvSpPr>
        <p:spPr>
          <a:xfrm>
            <a:off x="2411760" y="5517232"/>
            <a:ext cx="6408712" cy="584775"/>
          </a:xfrm>
          <a:prstGeom prst="rect">
            <a:avLst/>
          </a:prstGeom>
          <a:solidFill>
            <a:schemeClr val="bg1"/>
          </a:solidFill>
        </p:spPr>
        <p:txBody>
          <a:bodyPr wrap="square" rtlCol="0">
            <a:spAutoFit/>
          </a:bodyPr>
          <a:lstStyle/>
          <a:p>
            <a:r>
              <a:rPr lang="ja-JP" altLang="en-US" sz="3200" dirty="0"/>
              <a:t>承認終了日の</a:t>
            </a:r>
            <a:r>
              <a:rPr lang="en-US" altLang="ja-JP" sz="3200" dirty="0">
                <a:solidFill>
                  <a:srgbClr val="FF0000"/>
                </a:solidFill>
              </a:rPr>
              <a:t>10</a:t>
            </a:r>
            <a:r>
              <a:rPr lang="ja-JP" altLang="en-US" sz="3200" dirty="0">
                <a:solidFill>
                  <a:srgbClr val="FF0000"/>
                </a:solidFill>
              </a:rPr>
              <a:t>日ほど前</a:t>
            </a:r>
            <a:r>
              <a:rPr lang="ja-JP" altLang="en-US" sz="3200" dirty="0"/>
              <a:t>には提出</a:t>
            </a:r>
            <a:endParaRPr lang="en-US" altLang="ja-JP" sz="3200" dirty="0" smtClean="0"/>
          </a:p>
        </p:txBody>
      </p:sp>
    </p:spTree>
    <p:extLst>
      <p:ext uri="{BB962C8B-B14F-4D97-AF65-F5344CB8AC3E}">
        <p14:creationId xmlns:p14="http://schemas.microsoft.com/office/powerpoint/2010/main" val="315773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143000"/>
          </a:xfrm>
        </p:spPr>
        <p:txBody>
          <a:bodyPr/>
          <a:lstStyle/>
          <a:p>
            <a:r>
              <a:rPr kumimoji="1" lang="ja-JP" altLang="en-US" dirty="0" smtClean="0"/>
              <a:t>復　　帰　① ！！</a:t>
            </a:r>
            <a:endParaRPr kumimoji="1" lang="ja-JP" altLang="en-US" dirty="0"/>
          </a:p>
        </p:txBody>
      </p:sp>
      <p:pic>
        <p:nvPicPr>
          <p:cNvPr id="4" name="コンテンツ プレースホルダー 3"/>
          <p:cNvPicPr>
            <a:picLocks noGrp="1" noChangeAspect="1"/>
          </p:cNvPicPr>
          <p:nvPr>
            <p:ph idx="1"/>
          </p:nvPr>
        </p:nvPicPr>
        <p:blipFill>
          <a:blip r:embed="rId3"/>
          <a:stretch>
            <a:fillRect/>
          </a:stretch>
        </p:blipFill>
        <p:spPr>
          <a:xfrm>
            <a:off x="1547664" y="1412776"/>
            <a:ext cx="6336542" cy="4978712"/>
          </a:xfrm>
          <a:prstGeom prst="rect">
            <a:avLst/>
          </a:prstGeom>
        </p:spPr>
      </p:pic>
      <p:sp>
        <p:nvSpPr>
          <p:cNvPr id="5" name="角丸四角形 4"/>
          <p:cNvSpPr/>
          <p:nvPr/>
        </p:nvSpPr>
        <p:spPr>
          <a:xfrm>
            <a:off x="3378615" y="3212976"/>
            <a:ext cx="2489529" cy="357466"/>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dirty="0">
              <a:solidFill>
                <a:schemeClr val="tx1"/>
              </a:solidFill>
            </a:endParaRPr>
          </a:p>
        </p:txBody>
      </p:sp>
      <p:sp>
        <p:nvSpPr>
          <p:cNvPr id="6" name="テキスト ボックス 5"/>
          <p:cNvSpPr txBox="1"/>
          <p:nvPr/>
        </p:nvSpPr>
        <p:spPr>
          <a:xfrm>
            <a:off x="2411760" y="5517232"/>
            <a:ext cx="6408712" cy="584775"/>
          </a:xfrm>
          <a:prstGeom prst="rect">
            <a:avLst/>
          </a:prstGeom>
          <a:solidFill>
            <a:schemeClr val="bg1"/>
          </a:solidFill>
        </p:spPr>
        <p:txBody>
          <a:bodyPr wrap="square" rtlCol="0">
            <a:spAutoFit/>
          </a:bodyPr>
          <a:lstStyle/>
          <a:p>
            <a:r>
              <a:rPr lang="ja-JP" altLang="en-US" sz="3200" dirty="0"/>
              <a:t>承認終了日の</a:t>
            </a:r>
            <a:r>
              <a:rPr lang="en-US" altLang="ja-JP" sz="3200" dirty="0">
                <a:solidFill>
                  <a:srgbClr val="FF0000"/>
                </a:solidFill>
              </a:rPr>
              <a:t>10</a:t>
            </a:r>
            <a:r>
              <a:rPr lang="ja-JP" altLang="en-US" sz="3200" dirty="0">
                <a:solidFill>
                  <a:srgbClr val="FF0000"/>
                </a:solidFill>
              </a:rPr>
              <a:t>日ほど前</a:t>
            </a:r>
            <a:r>
              <a:rPr lang="ja-JP" altLang="en-US" sz="3200" dirty="0"/>
              <a:t>には提出</a:t>
            </a:r>
            <a:endParaRPr lang="en-US" altLang="ja-JP" sz="3200" dirty="0" smtClean="0"/>
          </a:p>
        </p:txBody>
      </p:sp>
    </p:spTree>
    <p:extLst>
      <p:ext uri="{BB962C8B-B14F-4D97-AF65-F5344CB8AC3E}">
        <p14:creationId xmlns:p14="http://schemas.microsoft.com/office/powerpoint/2010/main" val="167707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4781</Words>
  <Application>Microsoft Office PowerPoint</Application>
  <PresentationFormat>画面に合わせる (4:3)</PresentationFormat>
  <Paragraphs>592</Paragraphs>
  <Slides>46</Slides>
  <Notes>46</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46</vt:i4>
      </vt:variant>
    </vt:vector>
  </HeadingPairs>
  <TitlesOfParts>
    <vt:vector size="56" baseType="lpstr">
      <vt:lpstr>HGS創英角ﾎﾟｯﾌﾟ体</vt:lpstr>
      <vt:lpstr>HG丸ｺﾞｼｯｸM-PRO</vt:lpstr>
      <vt:lpstr>ＭＳ Ｐゴシック</vt:lpstr>
      <vt:lpstr>ＭＳ 明朝</vt:lpstr>
      <vt:lpstr>Algerian</vt:lpstr>
      <vt:lpstr>Arial</vt:lpstr>
      <vt:lpstr>Calibri</vt:lpstr>
      <vt:lpstr>Century</vt:lpstr>
      <vt:lpstr>Times New Roman</vt:lpstr>
      <vt:lpstr>Office テーマ</vt:lpstr>
      <vt:lpstr>採用２年次若年研修   　　R3.1.18　十川中学校 </vt:lpstr>
      <vt:lpstr>病気休暇とは！？</vt:lpstr>
      <vt:lpstr>根拠となる法令</vt:lpstr>
      <vt:lpstr>手続き（四万十町）</vt:lpstr>
      <vt:lpstr>手続き（四万十町）</vt:lpstr>
      <vt:lpstr>手続き（四万十町）</vt:lpstr>
      <vt:lpstr>１か月以上の病気休暇</vt:lpstr>
      <vt:lpstr>病気休暇期間更新！！</vt:lpstr>
      <vt:lpstr>復　　帰　① ！！</vt:lpstr>
      <vt:lpstr>復　　帰　② ！！</vt:lpstr>
      <vt:lpstr>種類と期間</vt:lpstr>
      <vt:lpstr>PowerPoint プレゼンテーション</vt:lpstr>
      <vt:lpstr>※２　難病</vt:lpstr>
      <vt:lpstr>PowerPoint プレゼンテーション</vt:lpstr>
      <vt:lpstr>臨時的任用教職員の病気休暇</vt:lpstr>
      <vt:lpstr>学校長の休暇の承認について</vt:lpstr>
      <vt:lpstr>給料との関係</vt:lpstr>
      <vt:lpstr>事例１　（１２月支給・基準日１２月１日） 平成◎◎年10月3日（火）～平成◎◎年11月3日（金）まで 引き続く病気休暇</vt:lpstr>
      <vt:lpstr>事例２　（１２月支給・基準日１２月１日） 平成◎◎年9月1日（水）～平成◎◎年9月30日（木）までの引き続く病気休暇と、それ以外に引き続かない病気休暇がある場合</vt:lpstr>
      <vt:lpstr>PowerPoint プレゼンテーション</vt:lpstr>
      <vt:lpstr>PowerPoint プレゼンテーション</vt:lpstr>
      <vt:lpstr>PowerPoint プレゼンテーション</vt:lpstr>
      <vt:lpstr>こういう場合も病休ですよ</vt:lpstr>
      <vt:lpstr>関連して</vt:lpstr>
      <vt:lpstr>四万十太郎さん（教諭）の出来事</vt:lpstr>
      <vt:lpstr>医師の診断を受けていないので、年休</vt:lpstr>
      <vt:lpstr>医師の診断を受けた</vt:lpstr>
      <vt:lpstr>この場合どのように処理しますか？</vt:lpstr>
      <vt:lpstr>なんだか、気分がさえない</vt:lpstr>
      <vt:lpstr>この場合の処理は？</vt:lpstr>
      <vt:lpstr>病気休暇開始から40日経過</vt:lpstr>
      <vt:lpstr>この場合の処理は？</vt:lpstr>
      <vt:lpstr>病気療養中の四万十太郎さん</vt:lpstr>
      <vt:lpstr>病気休職の処理になります。</vt:lpstr>
      <vt:lpstr>職場復帰サポートシステム</vt:lpstr>
      <vt:lpstr>職場復帰サポートシステム</vt:lpstr>
      <vt:lpstr>サポートシステムも受け無事に復帰</vt:lpstr>
      <vt:lpstr>問題１</vt:lpstr>
      <vt:lpstr>問題２</vt:lpstr>
      <vt:lpstr>問題３</vt:lpstr>
      <vt:lpstr>問題4</vt:lpstr>
      <vt:lpstr>PowerPoint プレゼンテーション</vt:lpstr>
      <vt:lpstr>PowerPoint プレゼンテーション</vt:lpstr>
      <vt:lpstr>問題5</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採用２年次若年研修   　　R3.1.18　十川中学校 </dc:title>
  <cp:lastModifiedBy>四万十町</cp:lastModifiedBy>
  <cp:revision>1</cp:revision>
  <dcterms:modified xsi:type="dcterms:W3CDTF">2021-01-17T23:48:38Z</dcterms:modified>
</cp:coreProperties>
</file>