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70" r:id="rId4"/>
    <p:sldId id="257" r:id="rId5"/>
    <p:sldId id="293" r:id="rId6"/>
    <p:sldId id="259" r:id="rId7"/>
    <p:sldId id="260" r:id="rId8"/>
    <p:sldId id="261" r:id="rId9"/>
    <p:sldId id="262" r:id="rId10"/>
    <p:sldId id="286" r:id="rId11"/>
    <p:sldId id="263" r:id="rId12"/>
    <p:sldId id="264" r:id="rId13"/>
    <p:sldId id="271" r:id="rId14"/>
    <p:sldId id="265" r:id="rId15"/>
    <p:sldId id="266" r:id="rId16"/>
    <p:sldId id="272" r:id="rId17"/>
    <p:sldId id="267" r:id="rId18"/>
    <p:sldId id="268" r:id="rId19"/>
    <p:sldId id="269" r:id="rId20"/>
    <p:sldId id="273" r:id="rId21"/>
    <p:sldId id="274" r:id="rId22"/>
    <p:sldId id="275" r:id="rId23"/>
    <p:sldId id="276" r:id="rId24"/>
    <p:sldId id="280" r:id="rId25"/>
    <p:sldId id="277" r:id="rId26"/>
    <p:sldId id="278" r:id="rId27"/>
    <p:sldId id="279" r:id="rId28"/>
    <p:sldId id="283" r:id="rId29"/>
    <p:sldId id="282" r:id="rId30"/>
    <p:sldId id="290" r:id="rId31"/>
    <p:sldId id="292" r:id="rId32"/>
    <p:sldId id="284" r:id="rId33"/>
    <p:sldId id="288" r:id="rId34"/>
    <p:sldId id="289"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2236" autoAdjust="0"/>
  </p:normalViewPr>
  <p:slideViewPr>
    <p:cSldViewPr snapToGrid="0">
      <p:cViewPr varScale="1">
        <p:scale>
          <a:sx n="78" d="100"/>
          <a:sy n="78" d="100"/>
        </p:scale>
        <p:origin x="12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A6B70-B100-4AC2-BA07-28A6D4649520}" type="datetimeFigureOut">
              <a:rPr kumimoji="1" lang="ja-JP" altLang="en-US" smtClean="0"/>
              <a:t>2022/6/14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3B17C-8125-46CB-A174-900D0A67CDBC}" type="slidenum">
              <a:rPr kumimoji="1" lang="ja-JP" altLang="en-US" smtClean="0"/>
              <a:t>‹#›</a:t>
            </a:fld>
            <a:endParaRPr kumimoji="1" lang="ja-JP" altLang="en-US"/>
          </a:p>
        </p:txBody>
      </p:sp>
    </p:spTree>
    <p:extLst>
      <p:ext uri="{BB962C8B-B14F-4D97-AF65-F5344CB8AC3E}">
        <p14:creationId xmlns:p14="http://schemas.microsoft.com/office/powerpoint/2010/main" val="1635547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それでは、今から採用２年次事務職員研修を始めます。</a:t>
            </a:r>
            <a:endParaRPr kumimoji="1" lang="en-US" altLang="ja-JP" dirty="0" smtClean="0"/>
          </a:p>
          <a:p>
            <a:r>
              <a:rPr kumimoji="1" lang="ja-JP" altLang="en-US" dirty="0" smtClean="0"/>
              <a:t>今回のテーマは、「給与・諸手当」です。</a:t>
            </a:r>
            <a:endParaRPr kumimoji="1" lang="en-US" altLang="ja-JP" dirty="0" smtClean="0"/>
          </a:p>
          <a:p>
            <a:r>
              <a:rPr kumimoji="1" lang="ja-JP" altLang="en-US" dirty="0" smtClean="0"/>
              <a:t>初めて事務職員をされる林さんにもぜひ一緒に考えていただけたらと思い、リモートで参加していただきます。</a:t>
            </a:r>
            <a:endParaRPr kumimoji="1" lang="en-US" altLang="ja-JP" dirty="0" smtClean="0"/>
          </a:p>
          <a:p>
            <a:r>
              <a:rPr kumimoji="1" lang="ja-JP" altLang="en-US" dirty="0" smtClean="0"/>
              <a:t>よろしくお願いします。●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a:t>
            </a:fld>
            <a:endParaRPr kumimoji="1" lang="ja-JP" altLang="en-US"/>
          </a:p>
        </p:txBody>
      </p:sp>
    </p:spTree>
    <p:extLst>
      <p:ext uri="{BB962C8B-B14F-4D97-AF65-F5344CB8AC3E}">
        <p14:creationId xmlns:p14="http://schemas.microsoft.com/office/powerpoint/2010/main" val="242015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先ほどの確認でもありましたが、</a:t>
            </a:r>
            <a:r>
              <a:rPr kumimoji="1" lang="ja-JP" altLang="en-US" dirty="0" smtClean="0"/>
              <a:t>入居日と通勤開始日が合っているか？入居した日に、通勤したかどうかで、事実発生日が変わってくるので確認が必要です。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また、有料高速道路を利用するかどうか。利用の場合には、</a:t>
            </a:r>
            <a:r>
              <a:rPr kumimoji="1" lang="en-US" altLang="ja-JP" dirty="0" smtClean="0"/>
              <a:t>ETC</a:t>
            </a:r>
            <a:r>
              <a:rPr kumimoji="1" lang="ja-JP" altLang="en-US" dirty="0" smtClean="0"/>
              <a:t>はついているのか？マイレージサービスへの登録が必要であることも合わせて伝えましょう。</a:t>
            </a:r>
            <a:endParaRPr kumimoji="1" lang="en-US" altLang="ja-JP" dirty="0" smtClean="0"/>
          </a:p>
          <a:p>
            <a:r>
              <a:rPr kumimoji="1" lang="ja-JP" altLang="en-US" dirty="0" smtClean="0"/>
              <a:t>さらに、</a:t>
            </a:r>
            <a:r>
              <a:rPr kumimoji="1" lang="en-US" altLang="ja-JP" dirty="0" smtClean="0"/>
              <a:t>5</a:t>
            </a:r>
            <a:r>
              <a:rPr kumimoji="1" lang="ja-JP" altLang="en-US" dirty="0" smtClean="0"/>
              <a:t>月</a:t>
            </a:r>
            <a:r>
              <a:rPr kumimoji="1" lang="en-US" altLang="ja-JP" dirty="0" smtClean="0"/>
              <a:t>4</a:t>
            </a:r>
            <a:r>
              <a:rPr kumimoji="1" lang="ja-JP" altLang="en-US" dirty="0" smtClean="0"/>
              <a:t>日入居の場合は、月の初日ではありませんので、新しいマンションの住居手当は翌月の６月分から支給になることも伝えましょう。</a:t>
            </a:r>
            <a:endParaRPr kumimoji="1" lang="en-US" altLang="ja-JP" dirty="0" smtClean="0"/>
          </a:p>
          <a:p>
            <a:r>
              <a:rPr kumimoji="1" lang="ja-JP" altLang="en-US" dirty="0" smtClean="0"/>
              <a:t>その場合は、住居手当マニュアルの１</a:t>
            </a:r>
            <a:r>
              <a:rPr kumimoji="1" lang="en-US" altLang="ja-JP" dirty="0" smtClean="0"/>
              <a:t>P</a:t>
            </a:r>
            <a:r>
              <a:rPr kumimoji="1" lang="ja-JP" altLang="en-US" dirty="0" smtClean="0"/>
              <a:t>「提出書類」→上から３つ目の◇「添付書類」→</a:t>
            </a:r>
            <a:r>
              <a:rPr kumimoji="1" lang="en-US" altLang="ja-JP" dirty="0" smtClean="0"/>
              <a:t>〈</a:t>
            </a:r>
            <a:r>
              <a:rPr kumimoji="1" lang="ja-JP" altLang="en-US" dirty="0" smtClean="0"/>
              <a:t>新規・転居等の場合</a:t>
            </a:r>
            <a:r>
              <a:rPr kumimoji="1" lang="en-US" altLang="ja-JP" dirty="0" smtClean="0"/>
              <a:t>〉</a:t>
            </a:r>
            <a:r>
              <a:rPr kumimoji="1" lang="ja-JP" altLang="en-US" dirty="0" smtClean="0"/>
              <a:t>→下から２つ目の</a:t>
            </a:r>
            <a:r>
              <a:rPr kumimoji="1" lang="ja-JP" altLang="en-US" dirty="0" err="1" smtClean="0"/>
              <a:t>〇</a:t>
            </a:r>
            <a:endParaRPr kumimoji="1" lang="en-US" altLang="ja-JP" dirty="0" smtClean="0"/>
          </a:p>
          <a:p>
            <a:r>
              <a:rPr kumimoji="1" lang="ja-JP" altLang="en-US" dirty="0" smtClean="0"/>
              <a:t>月の途中で退去した場合には、その月の領収書（写）等支払いを証明する書類が必要になります。</a:t>
            </a:r>
            <a:endParaRPr kumimoji="1" lang="en-US" altLang="ja-JP" dirty="0" smtClean="0"/>
          </a:p>
          <a:p>
            <a:r>
              <a:rPr kumimoji="1" lang="ja-JP" altLang="en-US" dirty="0" smtClean="0"/>
              <a:t>今回の場合でいくと、引っ越し前のマンションは、５月の途中で退去したことになりますので、５月分の家賃の支払いを証明する書類を提出してもらうこととなります。</a:t>
            </a:r>
            <a:endParaRPr kumimoji="1" lang="en-US" altLang="ja-JP" dirty="0" smtClean="0"/>
          </a:p>
          <a:p>
            <a:r>
              <a:rPr kumimoji="1" lang="ja-JP" altLang="en-US" dirty="0" smtClean="0"/>
              <a:t>新旧、両方マンションに係る書類が必要になりますので注意が必要です。</a:t>
            </a:r>
            <a:endParaRPr kumimoji="1" lang="en-US" altLang="ja-JP" dirty="0" smtClean="0"/>
          </a:p>
          <a:p>
            <a:r>
              <a:rPr kumimoji="1" lang="ja-JP" altLang="en-US" dirty="0" smtClean="0"/>
              <a:t>その他にも、ケースによって必要な書類が異なりますので、このような相談があった場合には、本人に細かく確認をしておきましょう。●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10</a:t>
            </a:fld>
            <a:endParaRPr kumimoji="1" lang="ja-JP" altLang="en-US"/>
          </a:p>
        </p:txBody>
      </p:sp>
    </p:spTree>
    <p:extLst>
      <p:ext uri="{BB962C8B-B14F-4D97-AF65-F5344CB8AC3E}">
        <p14:creationId xmlns:p14="http://schemas.microsoft.com/office/powerpoint/2010/main" val="1559172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引っ越しから２か月が経ちました。</a:t>
            </a:r>
            <a:endParaRPr kumimoji="1" lang="en-US" altLang="ja-JP" dirty="0" smtClean="0"/>
          </a:p>
          <a:p>
            <a:r>
              <a:rPr kumimoji="1" lang="ja-JP" altLang="en-US" dirty="0" smtClean="0"/>
              <a:t>おっと、四万十先生新車購入で浮かれていますね。せっかくなので話を聞いてみましょう。●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11</a:t>
            </a:fld>
            <a:endParaRPr kumimoji="1" lang="ja-JP" altLang="en-US"/>
          </a:p>
        </p:txBody>
      </p:sp>
    </p:spTree>
    <p:extLst>
      <p:ext uri="{BB962C8B-B14F-4D97-AF65-F5344CB8AC3E}">
        <p14:creationId xmlns:p14="http://schemas.microsoft.com/office/powerpoint/2010/main" val="250394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このようなお話をお聞きしたときに、皆さんならどのような反応をしますか？</a:t>
            </a:r>
            <a:endParaRPr kumimoji="1" lang="en-US" altLang="ja-JP" dirty="0" smtClean="0"/>
          </a:p>
          <a:p>
            <a:endParaRPr kumimoji="1" lang="en-US" altLang="ja-JP" dirty="0" smtClean="0"/>
          </a:p>
          <a:p>
            <a:r>
              <a:rPr kumimoji="1" lang="ja-JP" altLang="en-US" dirty="0" smtClean="0"/>
              <a:t>１、わ～。いいですね。今度乗せてください。</a:t>
            </a:r>
            <a:endParaRPr kumimoji="1" lang="en-US" altLang="ja-JP" dirty="0" smtClean="0"/>
          </a:p>
          <a:p>
            <a:r>
              <a:rPr kumimoji="1" lang="ja-JP" altLang="en-US" dirty="0" smtClean="0"/>
              <a:t>２、ちょっと待ってください。</a:t>
            </a:r>
            <a:endParaRPr kumimoji="1" lang="en-US" altLang="ja-JP" dirty="0" smtClean="0"/>
          </a:p>
          <a:p>
            <a:endParaRPr kumimoji="1" lang="en-US" altLang="ja-JP" dirty="0" smtClean="0"/>
          </a:p>
          <a:p>
            <a:r>
              <a:rPr kumimoji="1" lang="en-US" altLang="ja-JP" dirty="0" smtClean="0"/>
              <a:t>【</a:t>
            </a:r>
            <a:r>
              <a:rPr kumimoji="1" lang="ja-JP" altLang="en-US" dirty="0" smtClean="0"/>
              <a:t>手を挙げてもらう。</a:t>
            </a:r>
            <a:r>
              <a:rPr kumimoji="1" lang="en-US" altLang="ja-JP" dirty="0" smtClean="0"/>
              <a:t>】</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12</a:t>
            </a:fld>
            <a:endParaRPr kumimoji="1" lang="ja-JP" altLang="en-US"/>
          </a:p>
        </p:txBody>
      </p:sp>
    </p:spTree>
    <p:extLst>
      <p:ext uri="{BB962C8B-B14F-4D97-AF65-F5344CB8AC3E}">
        <p14:creationId xmlns:p14="http://schemas.microsoft.com/office/powerpoint/2010/main" val="124915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では、なぜ、そのようなお返事をしましたか？</a:t>
            </a:r>
            <a:endParaRPr kumimoji="1" lang="en-US" altLang="ja-JP" dirty="0" smtClean="0"/>
          </a:p>
          <a:p>
            <a:endParaRPr kumimoji="1" lang="en-US" altLang="ja-JP" dirty="0" smtClean="0"/>
          </a:p>
          <a:p>
            <a:r>
              <a:rPr kumimoji="1" lang="en-US" altLang="ja-JP" dirty="0" smtClean="0"/>
              <a:t>【</a:t>
            </a:r>
            <a:r>
              <a:rPr kumimoji="1" lang="ja-JP" altLang="en-US" dirty="0" smtClean="0"/>
              <a:t>聞く</a:t>
            </a:r>
            <a:r>
              <a:rPr kumimoji="1" lang="en-US" altLang="ja-JP" dirty="0" smtClean="0"/>
              <a:t>】</a:t>
            </a:r>
          </a:p>
          <a:p>
            <a:r>
              <a:rPr kumimoji="1" lang="ja-JP" altLang="en-US" dirty="0" smtClean="0"/>
              <a:t>●</a:t>
            </a:r>
            <a:endParaRPr kumimoji="1" lang="en-US" altLang="ja-JP" dirty="0" smtClean="0"/>
          </a:p>
          <a:p>
            <a:endParaRPr kumimoji="1" lang="en-US" altLang="ja-JP" dirty="0" smtClean="0"/>
          </a:p>
          <a:p>
            <a:r>
              <a:rPr kumimoji="1" lang="ja-JP" altLang="en-US" dirty="0" smtClean="0"/>
              <a:t>ヒント：通勤手当</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13</a:t>
            </a:fld>
            <a:endParaRPr kumimoji="1" lang="ja-JP" altLang="en-US"/>
          </a:p>
        </p:txBody>
      </p:sp>
    </p:spTree>
    <p:extLst>
      <p:ext uri="{BB962C8B-B14F-4D97-AF65-F5344CB8AC3E}">
        <p14:creationId xmlns:p14="http://schemas.microsoft.com/office/powerpoint/2010/main" val="3216156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諸手当の面からお伝えすると、</a:t>
            </a:r>
            <a:endParaRPr kumimoji="1" lang="en-US" altLang="ja-JP" dirty="0" smtClean="0"/>
          </a:p>
          <a:p>
            <a:r>
              <a:rPr kumimoji="1" lang="ja-JP" altLang="en-US" dirty="0" smtClean="0"/>
              <a:t>四万十先生は、有料高速道路を利用して通勤しており、通勤手当に有料高速道路料金が加算されて支給されています。</a:t>
            </a:r>
            <a:endParaRPr kumimoji="1" lang="en-US" altLang="ja-JP" dirty="0" smtClean="0"/>
          </a:p>
          <a:p>
            <a:r>
              <a:rPr kumimoji="1" lang="ja-JP" altLang="en-US" dirty="0" smtClean="0"/>
              <a:t>有料高速道路料金の加算額は、利用区間と車種による利用料金を基に計算されています。</a:t>
            </a:r>
            <a:endParaRPr kumimoji="1" lang="en-US" altLang="ja-JP" dirty="0" smtClean="0"/>
          </a:p>
          <a:p>
            <a:r>
              <a:rPr kumimoji="1" lang="ja-JP" altLang="en-US" dirty="0" smtClean="0"/>
              <a:t>四万十先生は、通勤届が軽自動車での認定になっていましたので、普通車に乗り換えると、高速道路の金額も変更になります。</a:t>
            </a:r>
            <a:endParaRPr kumimoji="1" lang="en-US" altLang="ja-JP" dirty="0" smtClean="0"/>
          </a:p>
          <a:p>
            <a:r>
              <a:rPr kumimoji="1" lang="ja-JP" altLang="en-US" dirty="0" smtClean="0"/>
              <a:t>そのため、通勤届の変更手続きが必要です。</a:t>
            </a:r>
            <a:endParaRPr kumimoji="1" lang="en-US" altLang="ja-JP" dirty="0" smtClean="0"/>
          </a:p>
          <a:p>
            <a:r>
              <a:rPr kumimoji="1" lang="ja-JP" altLang="en-US" dirty="0" smtClean="0"/>
              <a:t>変更するにあたって、いつ軽自動車から普通車へ買い換えたか確認し事実発生日を把握します。</a:t>
            </a:r>
            <a:endParaRPr kumimoji="1" lang="en-US" altLang="ja-JP" dirty="0" smtClean="0"/>
          </a:p>
          <a:p>
            <a:r>
              <a:rPr kumimoji="1" lang="ja-JP" altLang="en-US" dirty="0" smtClean="0"/>
              <a:t>また、新しい車には</a:t>
            </a:r>
            <a:r>
              <a:rPr kumimoji="1" lang="en-US" altLang="ja-JP" dirty="0" smtClean="0"/>
              <a:t>ETC</a:t>
            </a:r>
            <a:r>
              <a:rPr kumimoji="1" lang="ja-JP" altLang="en-US" dirty="0" smtClean="0"/>
              <a:t>が取り付けられているかも確認します。　</a:t>
            </a:r>
            <a:r>
              <a:rPr kumimoji="1" lang="en-US" altLang="ja-JP" dirty="0" smtClean="0"/>
              <a:t>※</a:t>
            </a:r>
            <a:r>
              <a:rPr kumimoji="1" lang="ja-JP" altLang="en-US" dirty="0" smtClean="0"/>
              <a:t>マイレージサービス</a:t>
            </a:r>
            <a:r>
              <a:rPr kumimoji="1" lang="en-US" altLang="ja-JP" dirty="0" smtClean="0"/>
              <a:t>…</a:t>
            </a:r>
            <a:r>
              <a:rPr kumimoji="1" lang="ja-JP" altLang="en-US" dirty="0" smtClean="0"/>
              <a:t>変更登録は不要</a:t>
            </a:r>
            <a:endParaRPr kumimoji="1" lang="en-US" altLang="ja-JP" dirty="0" smtClean="0"/>
          </a:p>
          <a:p>
            <a:endParaRPr kumimoji="1" lang="en-US" altLang="ja-JP" dirty="0" smtClean="0"/>
          </a:p>
          <a:p>
            <a:r>
              <a:rPr kumimoji="1" lang="ja-JP" altLang="en-US" dirty="0" smtClean="0"/>
              <a:t>このように、車を買い替えたというような、日常会話から得る情報の中にも手続きが必要な場合がありますので、</a:t>
            </a:r>
            <a:endParaRPr kumimoji="1" lang="en-US" altLang="ja-JP" dirty="0" smtClean="0"/>
          </a:p>
          <a:p>
            <a:r>
              <a:rPr kumimoji="1" lang="ja-JP" altLang="en-US" dirty="0" smtClean="0"/>
              <a:t>先生から何かお話がありましたら、「何かせんといかんことは</a:t>
            </a:r>
            <a:r>
              <a:rPr kumimoji="1" lang="ja-JP" altLang="en-US" dirty="0" err="1" smtClean="0"/>
              <a:t>な</a:t>
            </a:r>
            <a:r>
              <a:rPr kumimoji="1" lang="ja-JP" altLang="en-US" dirty="0" smtClean="0"/>
              <a:t>いろうか」と考える癖をつけておくと抜かりがなくなります。●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14</a:t>
            </a:fld>
            <a:endParaRPr kumimoji="1" lang="ja-JP" altLang="en-US"/>
          </a:p>
        </p:txBody>
      </p:sp>
    </p:spTree>
    <p:extLst>
      <p:ext uri="{BB962C8B-B14F-4D97-AF65-F5344CB8AC3E}">
        <p14:creationId xmlns:p14="http://schemas.microsoft.com/office/powerpoint/2010/main" val="136885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半年後、四万十先生から嬉しい報告がありました。</a:t>
            </a:r>
            <a:endParaRPr kumimoji="1" lang="en-US" altLang="ja-JP" dirty="0" smtClean="0"/>
          </a:p>
          <a:p>
            <a:r>
              <a:rPr kumimoji="1" lang="ja-JP" altLang="en-US" dirty="0" smtClean="0"/>
              <a:t>大学時代からお付き合いしていた方と結婚されるそうです。</a:t>
            </a:r>
            <a:endParaRPr kumimoji="1" lang="en-US" altLang="ja-JP" dirty="0" smtClean="0"/>
          </a:p>
          <a:p>
            <a:endParaRPr kumimoji="1" lang="en-US" altLang="ja-JP" dirty="0" smtClean="0"/>
          </a:p>
          <a:p>
            <a:r>
              <a:rPr kumimoji="1" lang="ja-JP" altLang="en-US" dirty="0" smtClean="0"/>
              <a:t>こういった報告があった場合、さて、何をしないといけないでしょうか？</a:t>
            </a:r>
            <a:endParaRPr kumimoji="1" lang="en-US" altLang="ja-JP" dirty="0" smtClean="0"/>
          </a:p>
          <a:p>
            <a:r>
              <a:rPr kumimoji="1" lang="ja-JP" altLang="en-US" dirty="0" smtClean="0"/>
              <a:t>何か手続きが必要であることは、想像できますね。</a:t>
            </a:r>
            <a:endParaRPr kumimoji="1" lang="en-US" altLang="ja-JP" dirty="0" smtClean="0"/>
          </a:p>
          <a:p>
            <a:endParaRPr kumimoji="1" lang="en-US" altLang="ja-JP" dirty="0" smtClean="0"/>
          </a:p>
          <a:p>
            <a:r>
              <a:rPr kumimoji="1" lang="en-US" altLang="ja-JP" dirty="0" smtClean="0"/>
              <a:t>【</a:t>
            </a:r>
            <a:r>
              <a:rPr kumimoji="1" lang="ja-JP" altLang="en-US" dirty="0" smtClean="0"/>
              <a:t>聞く</a:t>
            </a:r>
            <a:r>
              <a:rPr kumimoji="1" lang="en-US" altLang="ja-JP" dirty="0" smtClean="0"/>
              <a:t>】</a:t>
            </a:r>
          </a:p>
          <a:p>
            <a:endParaRPr kumimoji="1" lang="en-US" altLang="ja-JP" dirty="0" smtClean="0"/>
          </a:p>
          <a:p>
            <a:r>
              <a:rPr kumimoji="1" lang="ja-JP" altLang="en-US" dirty="0" smtClean="0"/>
              <a:t>こんな書類を提出する、こんなことを聞く、等</a:t>
            </a:r>
            <a:r>
              <a:rPr kumimoji="1" lang="en-US" altLang="ja-JP" dirty="0" smtClean="0"/>
              <a:t>…</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15</a:t>
            </a:fld>
            <a:endParaRPr kumimoji="1" lang="ja-JP" altLang="en-US"/>
          </a:p>
        </p:txBody>
      </p:sp>
    </p:spTree>
    <p:extLst>
      <p:ext uri="{BB962C8B-B14F-4D97-AF65-F5344CB8AC3E}">
        <p14:creationId xmlns:p14="http://schemas.microsoft.com/office/powerpoint/2010/main" val="3691915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まず、結婚する方が、どのような方か教えていただきましょう。</a:t>
            </a:r>
            <a:endParaRPr kumimoji="1" lang="en-US" altLang="ja-JP" dirty="0" smtClean="0"/>
          </a:p>
          <a:p>
            <a:r>
              <a:rPr kumimoji="1" lang="ja-JP" altLang="en-US" dirty="0" smtClean="0"/>
              <a:t>お相手の状況によって、手続きが異なってきますので、先に詳しいお話を聞いておいてから、</a:t>
            </a:r>
            <a:endParaRPr kumimoji="1" lang="en-US" altLang="ja-JP" dirty="0" smtClean="0"/>
          </a:p>
          <a:p>
            <a:r>
              <a:rPr kumimoji="1" lang="ja-JP" altLang="en-US" dirty="0" smtClean="0"/>
              <a:t>必要な書類を準備して、四万十先生に説明するとスムーズに進めることができます。</a:t>
            </a:r>
            <a:endParaRPr kumimoji="1" lang="en-US" altLang="ja-JP" dirty="0" smtClean="0"/>
          </a:p>
          <a:p>
            <a:r>
              <a:rPr kumimoji="1" lang="ja-JP" altLang="en-US" dirty="0" smtClean="0"/>
              <a:t>例えば、奥さんは、どのようなお仕事をされていますか？扶養に入れますか？　新居は構えますか？などですね。</a:t>
            </a:r>
            <a:endParaRPr kumimoji="1" lang="en-US" altLang="ja-JP" dirty="0" smtClean="0"/>
          </a:p>
          <a:p>
            <a:r>
              <a:rPr kumimoji="1" lang="ja-JP" altLang="en-US" dirty="0" smtClean="0"/>
              <a:t>もし、扶養に入れるなら奥さんの収入、健康保険加入の有無、新居に引っ越すなら、いつ頃どこに？アパート？それとも、どちらかの実家？など</a:t>
            </a:r>
            <a:endParaRPr kumimoji="1" lang="en-US" altLang="ja-JP" dirty="0" smtClean="0"/>
          </a:p>
          <a:p>
            <a:r>
              <a:rPr kumimoji="1" lang="ja-JP" altLang="en-US" dirty="0" smtClean="0"/>
              <a:t>手当に関係のあることは事前に一通り聞いておいたほうがいいですね。●</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16</a:t>
            </a:fld>
            <a:endParaRPr kumimoji="1" lang="ja-JP" altLang="en-US"/>
          </a:p>
        </p:txBody>
      </p:sp>
    </p:spTree>
    <p:extLst>
      <p:ext uri="{BB962C8B-B14F-4D97-AF65-F5344CB8AC3E}">
        <p14:creationId xmlns:p14="http://schemas.microsoft.com/office/powerpoint/2010/main" val="100434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四万十先生に詳しく話を聞いたところ、</a:t>
            </a:r>
            <a:endParaRPr kumimoji="1" lang="en-US" altLang="ja-JP" dirty="0" smtClean="0"/>
          </a:p>
          <a:p>
            <a:r>
              <a:rPr kumimoji="1" lang="ja-JP" altLang="en-US" dirty="0" smtClean="0"/>
              <a:t>今、四万十先生が住んでいるマンションで結婚後も一緒に住むので、引っ越さないそうです。</a:t>
            </a:r>
            <a:endParaRPr kumimoji="1" lang="en-US" altLang="ja-JP" dirty="0" smtClean="0"/>
          </a:p>
          <a:p>
            <a:r>
              <a:rPr kumimoji="1" lang="ja-JP" altLang="en-US" dirty="0" smtClean="0"/>
              <a:t>また、奥さんは、</a:t>
            </a:r>
            <a:r>
              <a:rPr kumimoji="1" lang="en-US" altLang="ja-JP" dirty="0" err="1" smtClean="0"/>
              <a:t>Youtuber</a:t>
            </a:r>
            <a:r>
              <a:rPr kumimoji="1" lang="ja-JP" altLang="en-US" dirty="0" smtClean="0"/>
              <a:t>だそうで、毎月の収入が５万円～１０万円程度あるそうです。</a:t>
            </a:r>
            <a:endParaRPr kumimoji="1" lang="en-US" altLang="ja-JP" dirty="0" smtClean="0"/>
          </a:p>
          <a:p>
            <a:endParaRPr kumimoji="1" lang="en-US" altLang="ja-JP" dirty="0" smtClean="0"/>
          </a:p>
          <a:p>
            <a:r>
              <a:rPr kumimoji="1" lang="ja-JP" altLang="en-US" dirty="0" smtClean="0"/>
              <a:t>さあ、この情報をもとに、何の諸手当の届を準備する必要があるのでしょうか？</a:t>
            </a:r>
            <a:endParaRPr kumimoji="1" lang="en-US" altLang="ja-JP" dirty="0" smtClean="0"/>
          </a:p>
          <a:p>
            <a:endParaRPr kumimoji="1" lang="en-US" altLang="ja-JP" dirty="0" smtClean="0"/>
          </a:p>
          <a:p>
            <a:r>
              <a:rPr kumimoji="1" lang="en-US" altLang="ja-JP" dirty="0" smtClean="0"/>
              <a:t>【</a:t>
            </a:r>
            <a:r>
              <a:rPr kumimoji="1" lang="ja-JP" altLang="en-US" dirty="0" smtClean="0"/>
              <a:t>聞く</a:t>
            </a:r>
            <a:r>
              <a:rPr kumimoji="1" lang="en-US" altLang="ja-JP" dirty="0" smtClean="0"/>
              <a:t>】</a:t>
            </a:r>
            <a:r>
              <a:rPr kumimoji="1" lang="ja-JP" altLang="en-US" dirty="0"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17</a:t>
            </a:fld>
            <a:endParaRPr kumimoji="1" lang="ja-JP" altLang="en-US"/>
          </a:p>
        </p:txBody>
      </p:sp>
    </p:spTree>
    <p:extLst>
      <p:ext uri="{BB962C8B-B14F-4D97-AF65-F5344CB8AC3E}">
        <p14:creationId xmlns:p14="http://schemas.microsoft.com/office/powerpoint/2010/main" val="731105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まず、引っ越しはしないので、住居手当も通勤手当も変更する必要はありません。</a:t>
            </a:r>
            <a:endParaRPr kumimoji="1" lang="en-US" altLang="ja-JP" dirty="0" smtClean="0"/>
          </a:p>
          <a:p>
            <a:r>
              <a:rPr kumimoji="1" lang="ja-JP" altLang="en-US" dirty="0" smtClean="0"/>
              <a:t>ポイントは、２つめの情報、収入が毎月５万円～１０万円程度になるという情報です。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扶養手当のマニュアルの１</a:t>
            </a:r>
            <a:r>
              <a:rPr kumimoji="1" lang="en-US" altLang="ja-JP" dirty="0" smtClean="0"/>
              <a:t>P</a:t>
            </a:r>
            <a:r>
              <a:rPr kumimoji="1" lang="ja-JP" altLang="en-US" dirty="0" smtClean="0"/>
              <a:t>をご覧ください。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１番上に「扶養手当って何？いくらもらえるの？」とありますが、〇〇さん、下の３行を読んでもらえますか？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扶養手当とは支給要件を満たしている「扶養親族のある職員」に支払われるもので、そのねらいは生計費を補助するところにあり、</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基本給としての給料を補完する趣旨の手当です。</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ありがとうございます。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今回は、奥さんの収入が５万円～１０万円とのことです。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マニュアル１</a:t>
            </a:r>
            <a:r>
              <a:rPr kumimoji="1" lang="en-US" altLang="ja-JP" dirty="0" smtClean="0"/>
              <a:t>P</a:t>
            </a:r>
            <a:r>
              <a:rPr kumimoji="1" lang="ja-JP" altLang="en-US" dirty="0" smtClean="0"/>
              <a:t>の真ん中あたりに「下記の者は扶養親族にできません」とありますが、</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その中の②を見てください。その者の所得合計額が年額１３０万円程度以上である者は、支給対象外になります。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四万十先生の奥さんは、今のところ、多くても月１０万円なので、年間にしても１３０万円は超えない見込みとなり要件を満たしていると判断できます。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なので、今回の場合は、扶養親族届を提出して、扶養手当を受給することが可能です。</a:t>
            </a:r>
            <a:endParaRPr kumimoji="1" lang="en-US" altLang="ja-JP" dirty="0" smtClean="0"/>
          </a:p>
          <a:p>
            <a:endParaRPr kumimoji="1" lang="en-US" altLang="ja-JP" dirty="0" smtClean="0"/>
          </a:p>
          <a:p>
            <a:r>
              <a:rPr kumimoji="1" lang="ja-JP" altLang="en-US" dirty="0" smtClean="0"/>
              <a:t>では、●準備してもらう添付書類は、何でしょうか？</a:t>
            </a:r>
            <a:endParaRPr kumimoji="1" lang="en-US" altLang="ja-JP" dirty="0" smtClean="0"/>
          </a:p>
          <a:p>
            <a:r>
              <a:rPr kumimoji="1" lang="ja-JP" altLang="en-US" dirty="0" smtClean="0"/>
              <a:t>また、どのようなことに注意して、システムに入力してもらいますか？</a:t>
            </a:r>
            <a:endParaRPr kumimoji="1" lang="en-US" altLang="ja-JP" dirty="0" smtClean="0"/>
          </a:p>
          <a:p>
            <a:r>
              <a:rPr kumimoji="1" lang="ja-JP" altLang="en-US" dirty="0" smtClean="0"/>
              <a:t>マニュアルで調べてもらっても</a:t>
            </a:r>
            <a:r>
              <a:rPr kumimoji="1" lang="en-US" altLang="ja-JP" dirty="0" smtClean="0"/>
              <a:t>OK</a:t>
            </a:r>
            <a:r>
              <a:rPr kumimoji="1" lang="ja-JP" altLang="en-US" dirty="0" smtClean="0"/>
              <a:t>です。</a:t>
            </a:r>
            <a:endParaRPr kumimoji="1" lang="en-US" altLang="ja-JP" dirty="0" smtClean="0"/>
          </a:p>
          <a:p>
            <a:endParaRPr kumimoji="1" lang="en-US" altLang="ja-JP" dirty="0" smtClean="0"/>
          </a:p>
          <a:p>
            <a:r>
              <a:rPr kumimoji="1" lang="en-US" altLang="ja-JP" dirty="0" smtClean="0"/>
              <a:t>【</a:t>
            </a:r>
            <a:r>
              <a:rPr kumimoji="1" lang="ja-JP" altLang="en-US" dirty="0" smtClean="0"/>
              <a:t>聞く。</a:t>
            </a:r>
            <a:r>
              <a:rPr kumimoji="1" lang="en-US" altLang="ja-JP" dirty="0" smtClean="0"/>
              <a:t>】</a:t>
            </a:r>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（言っていただいたように）添付書類は、戸籍抄本又は住民票、配偶者の所得証明書が必要です。</a:t>
            </a:r>
            <a:endParaRPr kumimoji="1" lang="en-US" altLang="ja-JP" dirty="0" smtClean="0"/>
          </a:p>
          <a:p>
            <a:r>
              <a:rPr kumimoji="1" lang="ja-JP" altLang="en-US" dirty="0" smtClean="0"/>
              <a:t>マニュアル３</a:t>
            </a:r>
            <a:r>
              <a:rPr kumimoji="1" lang="en-US" altLang="ja-JP" dirty="0" smtClean="0"/>
              <a:t>P</a:t>
            </a:r>
            <a:r>
              <a:rPr kumimoji="1" lang="ja-JP" altLang="en-US" dirty="0" smtClean="0"/>
              <a:t>の１番上に「配偶者の場合」の表に必要な添付書類が載っています。</a:t>
            </a:r>
            <a:endParaRPr kumimoji="1" lang="en-US" altLang="ja-JP" dirty="0" smtClean="0"/>
          </a:p>
          <a:p>
            <a:r>
              <a:rPr kumimoji="1" lang="ja-JP" altLang="en-US" dirty="0" smtClean="0"/>
              <a:t>扶養親族届を出すときには、「誰を扶養親族にいれるのか」で添付書類を確認します。</a:t>
            </a:r>
            <a:endParaRPr kumimoji="1" lang="en-US" altLang="ja-JP" dirty="0" smtClean="0"/>
          </a:p>
          <a:p>
            <a:r>
              <a:rPr kumimoji="1" lang="ja-JP" altLang="en-US" dirty="0" smtClean="0"/>
              <a:t>扶養親族届は、事例によって、必要な書類が変わってきますので、ご本人から詳しくお話を聞いたうえで、</a:t>
            </a:r>
            <a:endParaRPr kumimoji="1" lang="en-US" altLang="ja-JP" dirty="0" smtClean="0"/>
          </a:p>
          <a:p>
            <a:r>
              <a:rPr kumimoji="1" lang="ja-JP" altLang="en-US" dirty="0" smtClean="0"/>
              <a:t>必要な書類を調べることが大切です。</a:t>
            </a:r>
            <a:endParaRPr kumimoji="1" lang="en-US" altLang="ja-JP" dirty="0" smtClean="0"/>
          </a:p>
          <a:p>
            <a:endParaRPr kumimoji="1" lang="en-US" altLang="ja-JP" dirty="0" smtClean="0"/>
          </a:p>
          <a:p>
            <a:r>
              <a:rPr kumimoji="1" lang="ja-JP" altLang="en-US" dirty="0" smtClean="0"/>
              <a:t>四万十先生の奥さんは、現時点での収入は今は少ないようですが、</a:t>
            </a:r>
            <a:r>
              <a:rPr kumimoji="1" lang="en-US" altLang="ja-JP" dirty="0" err="1" smtClean="0"/>
              <a:t>Youtuber</a:t>
            </a:r>
            <a:r>
              <a:rPr kumimoji="1" lang="ja-JP" altLang="en-US" dirty="0" err="1" smtClean="0"/>
              <a:t>のように</a:t>
            </a:r>
            <a:r>
              <a:rPr kumimoji="1" lang="ja-JP" altLang="en-US" dirty="0" smtClean="0"/>
              <a:t>突然収入が増える可能性もありますので、</a:t>
            </a:r>
            <a:endParaRPr kumimoji="1" lang="en-US" altLang="ja-JP" dirty="0" smtClean="0"/>
          </a:p>
          <a:p>
            <a:r>
              <a:rPr kumimoji="1" lang="ja-JP" altLang="en-US" dirty="0" smtClean="0"/>
              <a:t>収入が増えるようでしたら扶養の除外が必要になること、毎月、収入状況の確認が必要であること等を申請する際に伝えましょう。</a:t>
            </a:r>
            <a:endParaRPr kumimoji="1" lang="en-US" altLang="ja-JP" dirty="0" smtClean="0"/>
          </a:p>
          <a:p>
            <a:r>
              <a:rPr kumimoji="1" lang="ja-JP" altLang="en-US" dirty="0" smtClean="0"/>
              <a:t>さらに、月々の収入が不安定な場合は、年額だけではなく、３か月の平均収入額が</a:t>
            </a:r>
            <a:r>
              <a:rPr kumimoji="1" lang="en-US" altLang="ja-JP" dirty="0" smtClean="0"/>
              <a:t>108,333</a:t>
            </a:r>
            <a:r>
              <a:rPr kumimoji="1" lang="ja-JP" altLang="en-US" dirty="0" smtClean="0"/>
              <a:t>円を超えていても除外することとなりますので注意が必要です。</a:t>
            </a:r>
            <a:endParaRPr kumimoji="1" lang="en-US" altLang="ja-JP" dirty="0" smtClean="0"/>
          </a:p>
          <a:p>
            <a:r>
              <a:rPr kumimoji="1" lang="ja-JP" altLang="en-US" dirty="0" smtClean="0"/>
              <a:t>（知らなかった。限度額をオーバーしていたのに喪失手続きが抜かって長期戻入になってしまった。等とならないように。）</a:t>
            </a:r>
            <a:endParaRPr kumimoji="1" lang="en-US" altLang="ja-JP" dirty="0" smtClean="0"/>
          </a:p>
          <a:p>
            <a:r>
              <a:rPr kumimoji="1" lang="ja-JP" altLang="en-US" dirty="0" smtClean="0"/>
              <a:t>また、マニュアル４</a:t>
            </a:r>
            <a:r>
              <a:rPr kumimoji="1" lang="en-US" altLang="ja-JP" dirty="0" smtClean="0"/>
              <a:t>P</a:t>
            </a:r>
            <a:r>
              <a:rPr kumimoji="1" lang="ja-JP" altLang="en-US" dirty="0" smtClean="0"/>
              <a:t>　真ん中の</a:t>
            </a:r>
            <a:r>
              <a:rPr kumimoji="1" lang="en-US" altLang="ja-JP" dirty="0" smtClean="0"/>
              <a:t>※</a:t>
            </a:r>
            <a:r>
              <a:rPr kumimoji="1" lang="ja-JP" altLang="en-US" dirty="0" smtClean="0"/>
              <a:t>にありますが、</a:t>
            </a:r>
            <a:r>
              <a:rPr kumimoji="1" lang="en-US" altLang="ja-JP" dirty="0" err="1" smtClean="0"/>
              <a:t>Youtuber</a:t>
            </a:r>
            <a:r>
              <a:rPr kumimoji="1" lang="ja-JP" altLang="en-US" dirty="0" smtClean="0"/>
              <a:t>の収入は事業所得に該当するので、</a:t>
            </a:r>
            <a:endParaRPr kumimoji="1" lang="en-US" altLang="ja-JP" dirty="0" smtClean="0"/>
          </a:p>
          <a:p>
            <a:r>
              <a:rPr kumimoji="1" lang="ja-JP" altLang="en-US" dirty="0" smtClean="0"/>
              <a:t>毎年の確定申告書の写しの提出も必要であることを伝えておきましょう。●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18</a:t>
            </a:fld>
            <a:endParaRPr kumimoji="1" lang="ja-JP" altLang="en-US"/>
          </a:p>
        </p:txBody>
      </p:sp>
    </p:spTree>
    <p:extLst>
      <p:ext uri="{BB962C8B-B14F-4D97-AF65-F5344CB8AC3E}">
        <p14:creationId xmlns:p14="http://schemas.microsoft.com/office/powerpoint/2010/main" val="228744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余談になりますが、諸手当以外にもこのような手続きが必要になります。</a:t>
            </a:r>
            <a:endParaRPr kumimoji="1" lang="en-US" altLang="ja-JP" dirty="0" smtClean="0"/>
          </a:p>
          <a:p>
            <a:r>
              <a:rPr kumimoji="1" lang="ja-JP" altLang="en-US" dirty="0" smtClean="0"/>
              <a:t>先程は、給料の扶養の話でしたが、共済組合（＝健康保険証）の扶養の手続き、国民年金の書類の提出も必要です。</a:t>
            </a:r>
            <a:endParaRPr kumimoji="1" lang="en-US" altLang="ja-JP" dirty="0" smtClean="0"/>
          </a:p>
          <a:p>
            <a:r>
              <a:rPr kumimoji="1" lang="ja-JP" altLang="en-US" dirty="0" smtClean="0"/>
              <a:t>互助会へ結婚祝金の請求もします。</a:t>
            </a:r>
            <a:endParaRPr kumimoji="1" lang="en-US" altLang="ja-JP" dirty="0" smtClean="0"/>
          </a:p>
          <a:p>
            <a:r>
              <a:rPr kumimoji="1" lang="ja-JP" altLang="en-US" dirty="0" smtClean="0"/>
              <a:t>また、年末調整の扶養控除申告書の異動届についても配偶者の追加が必要です。</a:t>
            </a:r>
            <a:endParaRPr kumimoji="1" lang="en-US" altLang="ja-JP" dirty="0" smtClean="0"/>
          </a:p>
          <a:p>
            <a:r>
              <a:rPr kumimoji="1" lang="ja-JP" altLang="en-US" dirty="0" smtClean="0"/>
              <a:t>履歴書や職員名簿の変更、追記が必要です。履歴書については、給与明細等、県教育委員会で登録している名簿を</a:t>
            </a:r>
            <a:endParaRPr kumimoji="1" lang="en-US" altLang="ja-JP" dirty="0" smtClean="0"/>
          </a:p>
          <a:p>
            <a:r>
              <a:rPr kumimoji="1" lang="ja-JP" altLang="en-US" dirty="0" smtClean="0"/>
              <a:t>変更してもらう必要がありますので別途、履歴事項変更届の提出も必要になります。</a:t>
            </a:r>
            <a:endParaRPr kumimoji="1" lang="en-US" altLang="ja-JP" dirty="0" smtClean="0"/>
          </a:p>
          <a:p>
            <a:r>
              <a:rPr kumimoji="1" lang="ja-JP" altLang="en-US" dirty="0" smtClean="0"/>
              <a:t>結婚による特別休暇が５日間取得可能ですので、事前に本人にお知らせをします。</a:t>
            </a:r>
            <a:endParaRPr kumimoji="1" lang="en-US" altLang="ja-JP" dirty="0" smtClean="0"/>
          </a:p>
          <a:p>
            <a:r>
              <a:rPr kumimoji="1" lang="ja-JP" altLang="en-US" dirty="0" smtClean="0"/>
              <a:t>慶弔規程で結婚祝いがある場合には、管理職の先生等と確認が必要です。</a:t>
            </a:r>
            <a:endParaRPr kumimoji="1" lang="en-US" altLang="ja-JP" dirty="0" smtClean="0"/>
          </a:p>
          <a:p>
            <a:r>
              <a:rPr kumimoji="1" lang="ja-JP" altLang="en-US" dirty="0" smtClean="0"/>
              <a:t>このように、結婚するとなった場合にも、様々な手続きがあることが分かると思います。</a:t>
            </a:r>
            <a:endParaRPr kumimoji="1" lang="en-US" altLang="ja-JP" dirty="0" smtClean="0"/>
          </a:p>
          <a:p>
            <a:r>
              <a:rPr kumimoji="1" lang="ja-JP" altLang="en-US" dirty="0" smtClean="0"/>
              <a:t>事例があった際には、手続きが抜からないように、手引きなどで確認をしましょう。●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19</a:t>
            </a:fld>
            <a:endParaRPr kumimoji="1" lang="ja-JP" altLang="en-US"/>
          </a:p>
        </p:txBody>
      </p:sp>
    </p:spTree>
    <p:extLst>
      <p:ext uri="{BB962C8B-B14F-4D97-AF65-F5344CB8AC3E}">
        <p14:creationId xmlns:p14="http://schemas.microsoft.com/office/powerpoint/2010/main" val="19441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あなたは、今、龍馬小学校に勤務しています。</a:t>
            </a:r>
            <a:endParaRPr kumimoji="1" lang="en-US" altLang="ja-JP" dirty="0" smtClean="0"/>
          </a:p>
          <a:p>
            <a:r>
              <a:rPr kumimoji="1" lang="ja-JP" altLang="en-US" dirty="0" smtClean="0"/>
              <a:t>３月の異動発表後、令和４年４月１日から着任する、新規採用の四万十太郎先生から、早速あいさつのお電話が掛かってきました。</a:t>
            </a:r>
            <a:endParaRPr kumimoji="1" lang="en-US" altLang="ja-JP" dirty="0" smtClean="0"/>
          </a:p>
          <a:p>
            <a:r>
              <a:rPr kumimoji="1" lang="ja-JP" altLang="en-US" dirty="0" smtClean="0"/>
              <a:t>校長先生との話も終わり、校長先生から「事務さんから聞いておくことはないかな？」と聞かれました。</a:t>
            </a:r>
            <a:endParaRPr kumimoji="1" lang="en-US" altLang="ja-JP" dirty="0" smtClean="0"/>
          </a:p>
          <a:p>
            <a:endParaRPr kumimoji="1" lang="en-US" altLang="ja-JP" dirty="0" smtClean="0"/>
          </a:p>
          <a:p>
            <a:r>
              <a:rPr kumimoji="1" lang="ja-JP" altLang="en-US" dirty="0" smtClean="0"/>
              <a:t>さて、高橋さん、下元さんなら、どのようなことをお聞きしますか？●</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a:t>
            </a:fld>
            <a:endParaRPr kumimoji="1" lang="ja-JP" altLang="en-US"/>
          </a:p>
        </p:txBody>
      </p:sp>
    </p:spTree>
    <p:extLst>
      <p:ext uri="{BB962C8B-B14F-4D97-AF65-F5344CB8AC3E}">
        <p14:creationId xmlns:p14="http://schemas.microsoft.com/office/powerpoint/2010/main" val="1793260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数か月後、四万十先生から、「ついにパパになります」と、またまた嬉しい報告が。</a:t>
            </a:r>
            <a:endParaRPr kumimoji="1" lang="en-US" altLang="ja-JP" dirty="0" smtClean="0"/>
          </a:p>
          <a:p>
            <a:r>
              <a:rPr kumimoji="1" lang="ja-JP" altLang="en-US" dirty="0" smtClean="0"/>
              <a:t>さて、どのような書類を準備しましょうか？</a:t>
            </a:r>
            <a:endParaRPr kumimoji="1" lang="en-US" altLang="ja-JP" dirty="0" smtClean="0"/>
          </a:p>
          <a:p>
            <a:r>
              <a:rPr kumimoji="1" lang="ja-JP" altLang="en-US" dirty="0" smtClean="0"/>
              <a:t>ちなみに、奥さんは、現在も</a:t>
            </a:r>
            <a:r>
              <a:rPr kumimoji="1" lang="en-US" altLang="ja-JP" dirty="0" err="1" smtClean="0"/>
              <a:t>Youtuber</a:t>
            </a:r>
            <a:r>
              <a:rPr kumimoji="1" lang="ja-JP" altLang="en-US" dirty="0" smtClean="0"/>
              <a:t>として活動していますが、収入は大きく変わっておらず、</a:t>
            </a:r>
            <a:endParaRPr kumimoji="1" lang="en-US" altLang="ja-JP" dirty="0" smtClean="0"/>
          </a:p>
          <a:p>
            <a:r>
              <a:rPr kumimoji="1" lang="ja-JP" altLang="en-US" dirty="0" smtClean="0"/>
              <a:t>四万十先生の扶養親族となっています。</a:t>
            </a:r>
            <a:endParaRPr kumimoji="1" lang="en-US" altLang="ja-JP" dirty="0" smtClean="0"/>
          </a:p>
          <a:p>
            <a:endParaRPr kumimoji="1" lang="en-US" altLang="ja-JP" dirty="0" smtClean="0"/>
          </a:p>
          <a:p>
            <a:r>
              <a:rPr kumimoji="1" lang="en-US" altLang="ja-JP" dirty="0" smtClean="0"/>
              <a:t>【</a:t>
            </a:r>
            <a:r>
              <a:rPr kumimoji="1" lang="ja-JP" altLang="en-US" dirty="0" smtClean="0"/>
              <a:t>聞く</a:t>
            </a:r>
            <a:r>
              <a:rPr kumimoji="1" lang="en-US" altLang="ja-JP" dirty="0" smtClean="0"/>
              <a:t>】</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20</a:t>
            </a:fld>
            <a:endParaRPr kumimoji="1" lang="ja-JP" altLang="en-US"/>
          </a:p>
        </p:txBody>
      </p:sp>
    </p:spTree>
    <p:extLst>
      <p:ext uri="{BB962C8B-B14F-4D97-AF65-F5344CB8AC3E}">
        <p14:creationId xmlns:p14="http://schemas.microsoft.com/office/powerpoint/2010/main" val="2783825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扶養親族に認定されている奥さんが出産される先生の場合は、この２つの手当について手続きが必要です。</a:t>
            </a:r>
            <a:endParaRPr kumimoji="1" lang="en-US" altLang="ja-JP" dirty="0" smtClean="0"/>
          </a:p>
          <a:p>
            <a:r>
              <a:rPr kumimoji="1" lang="ja-JP" altLang="en-US" dirty="0" smtClean="0"/>
              <a:t>扶養親族届も、児童手当認定等請求書も被扶養者認定は所得の多い方で認定となります。</a:t>
            </a:r>
            <a:endParaRPr kumimoji="1" lang="en-US" altLang="ja-JP" dirty="0" smtClean="0"/>
          </a:p>
          <a:p>
            <a:r>
              <a:rPr kumimoji="1" lang="ja-JP" altLang="en-US" dirty="0" smtClean="0"/>
              <a:t>他の手当と同じく、支給開始が遅れないためにも、出産日から１５日以内に届け出る必要がありますので注意が必要です。</a:t>
            </a:r>
            <a:endParaRPr kumimoji="1" lang="en-US" altLang="ja-JP" dirty="0" smtClean="0"/>
          </a:p>
          <a:p>
            <a:endParaRPr kumimoji="1" lang="en-US" altLang="ja-JP" dirty="0" smtClean="0"/>
          </a:p>
          <a:p>
            <a:r>
              <a:rPr kumimoji="1" lang="ja-JP" altLang="en-US" dirty="0" smtClean="0"/>
              <a:t>また、お子さんが２人目、３人目と生まれた場合、</a:t>
            </a:r>
            <a:endParaRPr kumimoji="1" lang="en-US" altLang="ja-JP" dirty="0" smtClean="0"/>
          </a:p>
          <a:p>
            <a:r>
              <a:rPr kumimoji="1" lang="ja-JP" altLang="en-US" dirty="0" smtClean="0"/>
              <a:t>扶養手当は、配偶者の働いている環境で扶養手当の制度がある場合は交互に認定となりますが、</a:t>
            </a:r>
            <a:endParaRPr kumimoji="1" lang="en-US" altLang="ja-JP" dirty="0" smtClean="0"/>
          </a:p>
          <a:p>
            <a:r>
              <a:rPr kumimoji="1" lang="ja-JP" altLang="en-US" dirty="0" smtClean="0"/>
              <a:t>四万十先生の場合、奥さんは自営業で収入も少ないので第</a:t>
            </a:r>
            <a:r>
              <a:rPr kumimoji="1" lang="en-US" altLang="ja-JP" dirty="0" smtClean="0"/>
              <a:t>2</a:t>
            </a:r>
            <a:r>
              <a:rPr kumimoji="1" lang="ja-JP" altLang="en-US" dirty="0" smtClean="0"/>
              <a:t>子、第３子が生まれた場合も四万十先生で認定となります。</a:t>
            </a:r>
            <a:endParaRPr kumimoji="1" lang="en-US" altLang="ja-JP" dirty="0" smtClean="0"/>
          </a:p>
          <a:p>
            <a:endParaRPr kumimoji="1" lang="en-US" altLang="ja-JP" dirty="0" smtClean="0"/>
          </a:p>
          <a:p>
            <a:r>
              <a:rPr kumimoji="1" lang="ja-JP" altLang="en-US" dirty="0" smtClean="0"/>
              <a:t>児童手当は交互で認定するという決まりはありませんので、</a:t>
            </a:r>
            <a:endParaRPr kumimoji="1" lang="en-US" altLang="ja-JP" dirty="0" smtClean="0"/>
          </a:p>
          <a:p>
            <a:r>
              <a:rPr kumimoji="1" lang="ja-JP" altLang="en-US" dirty="0" smtClean="0"/>
              <a:t>所得の高い方で認定になります。今後も奥さんの所得が大きく変わらなければ、２人目、３人目も四万十先生で認定となります。</a:t>
            </a:r>
            <a:endParaRPr kumimoji="1" lang="en-US" altLang="ja-JP" dirty="0" smtClean="0"/>
          </a:p>
          <a:p>
            <a:r>
              <a:rPr kumimoji="1" lang="ja-JP" altLang="en-US" dirty="0" smtClean="0"/>
              <a:t>手当によっても少し違いがあることをぜひ知っておいてください。●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21</a:t>
            </a:fld>
            <a:endParaRPr kumimoji="1" lang="ja-JP" altLang="en-US"/>
          </a:p>
        </p:txBody>
      </p:sp>
    </p:spTree>
    <p:extLst>
      <p:ext uri="{BB962C8B-B14F-4D97-AF65-F5344CB8AC3E}">
        <p14:creationId xmlns:p14="http://schemas.microsoft.com/office/powerpoint/2010/main" val="3788371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余談ですが、子どもさんが生まれましたら、共済組合（＝健康保険証）の被扶養者に認定しましょう。</a:t>
            </a:r>
            <a:endParaRPr kumimoji="1" lang="en-US" altLang="ja-JP" dirty="0" smtClean="0"/>
          </a:p>
          <a:p>
            <a:r>
              <a:rPr kumimoji="1" lang="ja-JP" altLang="en-US" dirty="0" smtClean="0"/>
              <a:t>共済組合への出産費用、互助会への出産祝金の請求も忘れずにします。</a:t>
            </a:r>
            <a:endParaRPr kumimoji="1" lang="en-US" altLang="ja-JP" dirty="0" smtClean="0"/>
          </a:p>
          <a:p>
            <a:r>
              <a:rPr kumimoji="1" lang="ja-JP" altLang="en-US" dirty="0" smtClean="0"/>
              <a:t>年末調整の扶養控除申告書異動届で子どもさんを追加します。</a:t>
            </a:r>
            <a:endParaRPr kumimoji="1" lang="en-US" altLang="ja-JP" dirty="0" smtClean="0"/>
          </a:p>
          <a:p>
            <a:r>
              <a:rPr kumimoji="1" lang="ja-JP" altLang="en-US" dirty="0" smtClean="0"/>
              <a:t>校内の慶弔規程で、出産祝いがある場合がありますので、確認をしましょう。</a:t>
            </a:r>
            <a:endParaRPr kumimoji="1" lang="en-US" altLang="ja-JP" dirty="0" smtClean="0"/>
          </a:p>
          <a:p>
            <a:r>
              <a:rPr kumimoji="1" lang="ja-JP" altLang="en-US" dirty="0" smtClean="0"/>
              <a:t>配偶者の出産による特別休暇が３日取得できますので、事前にお知らせしておきましょう。</a:t>
            </a:r>
            <a:endParaRPr kumimoji="1" lang="en-US" altLang="ja-JP" dirty="0" smtClean="0"/>
          </a:p>
          <a:p>
            <a:endParaRPr kumimoji="1" lang="en-US" altLang="ja-JP" dirty="0" smtClean="0"/>
          </a:p>
          <a:p>
            <a:r>
              <a:rPr kumimoji="1" lang="ja-JP" altLang="en-US" dirty="0" smtClean="0"/>
              <a:t>このように、１つの事例に対してたくさんの手続きがあります。</a:t>
            </a:r>
            <a:endParaRPr kumimoji="1" lang="en-US" altLang="ja-JP" dirty="0" smtClean="0"/>
          </a:p>
          <a:p>
            <a:r>
              <a:rPr kumimoji="1" lang="ja-JP" altLang="en-US" dirty="0" smtClean="0"/>
              <a:t>私も何度か、同じ職場の方が結婚、出産されましたが、その都度、相手の方の状況や、引っ越しの有無等、</a:t>
            </a:r>
            <a:endParaRPr kumimoji="1" lang="en-US" altLang="ja-JP" dirty="0" smtClean="0"/>
          </a:p>
          <a:p>
            <a:r>
              <a:rPr kumimoji="1" lang="ja-JP" altLang="en-US" dirty="0" smtClean="0"/>
              <a:t>その時々によって異なるので、事前に様々なことをご本人に聞いておいてから、必要書類を準備することの大切さを感じました。</a:t>
            </a:r>
            <a:endParaRPr kumimoji="1" lang="en-US" altLang="ja-JP" dirty="0" smtClean="0"/>
          </a:p>
          <a:p>
            <a:r>
              <a:rPr kumimoji="1" lang="ja-JP" altLang="en-US" dirty="0" smtClean="0"/>
              <a:t>皆さんもぜひ、今後、このような事例を経験する際には、手引きなどを見て一通り調べておくと良いと思います。●</a:t>
            </a:r>
            <a:endParaRPr kumimoji="1"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22</a:t>
            </a:fld>
            <a:endParaRPr kumimoji="1" lang="ja-JP" altLang="en-US"/>
          </a:p>
        </p:txBody>
      </p:sp>
    </p:spTree>
    <p:extLst>
      <p:ext uri="{BB962C8B-B14F-4D97-AF65-F5344CB8AC3E}">
        <p14:creationId xmlns:p14="http://schemas.microsoft.com/office/powerpoint/2010/main" val="75519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23</a:t>
            </a:fld>
            <a:endParaRPr kumimoji="1" lang="ja-JP" altLang="en-US"/>
          </a:p>
        </p:txBody>
      </p:sp>
    </p:spTree>
    <p:extLst>
      <p:ext uri="{BB962C8B-B14F-4D97-AF65-F5344CB8AC3E}">
        <p14:creationId xmlns:p14="http://schemas.microsoft.com/office/powerpoint/2010/main" val="2738188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職員のための借家・借間でも、単身赴任手当受給職員の配偶者等のための借家・借間でも、基本的に添付する</a:t>
            </a:r>
          </a:p>
          <a:p>
            <a:r>
              <a:rPr kumimoji="1" lang="ja-JP" altLang="en-US" sz="1200" b="0" i="0" u="none" strike="noStrike" kern="1200" baseline="0" dirty="0" smtClean="0">
                <a:solidFill>
                  <a:schemeClr val="tx1"/>
                </a:solidFill>
                <a:latin typeface="+mn-lt"/>
                <a:ea typeface="+mn-ea"/>
                <a:cs typeface="+mn-cs"/>
              </a:rPr>
              <a:t>書類は同じです。ただし、認定にあたり必要な場合は、証明書や理由書等を添付しなければなりません。（手引き参照）</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24</a:t>
            </a:fld>
            <a:endParaRPr kumimoji="1" lang="ja-JP" altLang="en-US"/>
          </a:p>
        </p:txBody>
      </p:sp>
    </p:spTree>
    <p:extLst>
      <p:ext uri="{BB962C8B-B14F-4D97-AF65-F5344CB8AC3E}">
        <p14:creationId xmlns:p14="http://schemas.microsoft.com/office/powerpoint/2010/main" val="63090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25</a:t>
            </a:fld>
            <a:endParaRPr kumimoji="1" lang="ja-JP" altLang="en-US"/>
          </a:p>
        </p:txBody>
      </p:sp>
    </p:spTree>
    <p:extLst>
      <p:ext uri="{BB962C8B-B14F-4D97-AF65-F5344CB8AC3E}">
        <p14:creationId xmlns:p14="http://schemas.microsoft.com/office/powerpoint/2010/main" val="3388972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26</a:t>
            </a:fld>
            <a:endParaRPr kumimoji="1" lang="ja-JP" altLang="en-US"/>
          </a:p>
        </p:txBody>
      </p:sp>
    </p:spTree>
    <p:extLst>
      <p:ext uri="{BB962C8B-B14F-4D97-AF65-F5344CB8AC3E}">
        <p14:creationId xmlns:p14="http://schemas.microsoft.com/office/powerpoint/2010/main" val="1968720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28</a:t>
            </a:fld>
            <a:endParaRPr kumimoji="1" lang="ja-JP" altLang="en-US"/>
          </a:p>
        </p:txBody>
      </p:sp>
    </p:spTree>
    <p:extLst>
      <p:ext uri="{BB962C8B-B14F-4D97-AF65-F5344CB8AC3E}">
        <p14:creationId xmlns:p14="http://schemas.microsoft.com/office/powerpoint/2010/main" val="3182656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29</a:t>
            </a:fld>
            <a:endParaRPr kumimoji="1" lang="ja-JP" altLang="en-US"/>
          </a:p>
        </p:txBody>
      </p:sp>
    </p:spTree>
    <p:extLst>
      <p:ext uri="{BB962C8B-B14F-4D97-AF65-F5344CB8AC3E}">
        <p14:creationId xmlns:p14="http://schemas.microsoft.com/office/powerpoint/2010/main" val="569814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太郎さんには弟さんがいるので書類が増えます。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31</a:t>
            </a:fld>
            <a:endParaRPr kumimoji="1" lang="ja-JP" altLang="en-US"/>
          </a:p>
        </p:txBody>
      </p:sp>
    </p:spTree>
    <p:extLst>
      <p:ext uri="{BB962C8B-B14F-4D97-AF65-F5344CB8AC3E}">
        <p14:creationId xmlns:p14="http://schemas.microsoft.com/office/powerpoint/2010/main" val="22817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まずは、どこから通ってくるのか？通勤方法は？家族構成は？など、</a:t>
            </a:r>
            <a:r>
              <a:rPr kumimoji="1" lang="en-US" altLang="ja-JP" dirty="0" smtClean="0"/>
              <a:t>4</a:t>
            </a:r>
            <a:r>
              <a:rPr kumimoji="1" lang="ja-JP" altLang="en-US" dirty="0" smtClean="0"/>
              <a:t>月当初、諸手当に関する情報を事前に聞いておくことで、書類の準備がスムーズにできるようになります。</a:t>
            </a:r>
            <a:endParaRPr kumimoji="1" lang="en-US" altLang="ja-JP" dirty="0" smtClean="0"/>
          </a:p>
          <a:p>
            <a:r>
              <a:rPr kumimoji="1" lang="ja-JP" altLang="en-US" b="1" dirty="0" smtClean="0"/>
              <a:t>資料「転入される方への確認シート」をご覧ください。このシートは諸手当に関する情報をはじめ事前に聞いておきたい内容がギュッとつまった便利な様式になります。</a:t>
            </a:r>
            <a:endParaRPr kumimoji="1" lang="en-US" altLang="ja-JP" b="1" dirty="0" smtClean="0"/>
          </a:p>
          <a:p>
            <a:r>
              <a:rPr kumimoji="1" lang="ja-JP" altLang="en-US" b="1" dirty="0" smtClean="0"/>
              <a:t>年度末には支援室からデータをお回ししますので、新しく異動して来られる職員にはこの様式を渡し記入してもらえるとスムーズですね。</a:t>
            </a:r>
            <a:endParaRPr kumimoji="1" lang="en-US" altLang="ja-JP" b="1" dirty="0" smtClean="0"/>
          </a:p>
          <a:p>
            <a:r>
              <a:rPr kumimoji="1" lang="ja-JP" altLang="en-US" dirty="0" smtClean="0"/>
              <a:t>また、近年、県外出身の方が採用になることも多く、土地勘もなく、どこに住むか決まっていない場合もあります。</a:t>
            </a:r>
            <a:endParaRPr kumimoji="1" lang="en-US" altLang="ja-JP" dirty="0" smtClean="0"/>
          </a:p>
          <a:p>
            <a:r>
              <a:rPr kumimoji="1" lang="ja-JP" altLang="en-US" dirty="0" smtClean="0"/>
              <a:t>そのような場合は、可能な範囲で相談に乗るのもいいですね。</a:t>
            </a:r>
            <a:endParaRPr kumimoji="1" lang="en-US" altLang="ja-JP" dirty="0" smtClean="0"/>
          </a:p>
          <a:p>
            <a:r>
              <a:rPr kumimoji="1" lang="ja-JP" altLang="en-US" b="1" dirty="0" smtClean="0"/>
              <a:t>新採の林さんも年度当初着任して間もないのにたくさんの諸手当事務に関わったと思います。大変でしたか？</a:t>
            </a:r>
            <a:endParaRPr kumimoji="1" lang="en-US" altLang="ja-JP" b="1" dirty="0" smtClean="0"/>
          </a:p>
          <a:p>
            <a:r>
              <a:rPr kumimoji="1" lang="ja-JP" altLang="en-US" b="1" dirty="0" smtClean="0"/>
              <a:t>そうですよね。事務職員にとって一番忙しい時期である年度末の</a:t>
            </a:r>
            <a:r>
              <a:rPr kumimoji="1" lang="en-US" altLang="ja-JP" b="1" dirty="0" smtClean="0"/>
              <a:t>3</a:t>
            </a:r>
            <a:r>
              <a:rPr kumimoji="1" lang="ja-JP" altLang="en-US" b="1" dirty="0" smtClean="0"/>
              <a:t>月、年度初めの</a:t>
            </a:r>
            <a:r>
              <a:rPr kumimoji="1" lang="en-US" altLang="ja-JP" b="1" dirty="0" smtClean="0"/>
              <a:t>4</a:t>
            </a:r>
            <a:r>
              <a:rPr kumimoji="1" lang="ja-JP" altLang="en-US" b="1" dirty="0" smtClean="0"/>
              <a:t>月に、新採や異動してきて新しい学校で事務をする方は本当に大変だと思います。</a:t>
            </a:r>
            <a:endParaRPr kumimoji="1" lang="en-US" altLang="ja-JP" b="1" dirty="0" smtClean="0"/>
          </a:p>
          <a:p>
            <a:r>
              <a:rPr kumimoji="1" lang="ja-JP" altLang="en-US" b="1" dirty="0" smtClean="0"/>
              <a:t>支援室の私たちも皆さんがスムーズに仕事ができるよう分かりやすい説明や分かりやすい資料の提供に努めないといけないなと感じました。●</a:t>
            </a:r>
            <a:endParaRPr kumimoji="1" lang="en-US" altLang="ja-JP" b="1"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a:t>
            </a:fld>
            <a:endParaRPr kumimoji="1" lang="ja-JP" altLang="en-US"/>
          </a:p>
        </p:txBody>
      </p:sp>
    </p:spTree>
    <p:extLst>
      <p:ext uri="{BB962C8B-B14F-4D97-AF65-F5344CB8AC3E}">
        <p14:creationId xmlns:p14="http://schemas.microsoft.com/office/powerpoint/2010/main" val="3453420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33</a:t>
            </a:fld>
            <a:endParaRPr kumimoji="1" lang="ja-JP" altLang="en-US"/>
          </a:p>
        </p:txBody>
      </p:sp>
    </p:spTree>
    <p:extLst>
      <p:ext uri="{BB962C8B-B14F-4D97-AF65-F5344CB8AC3E}">
        <p14:creationId xmlns:p14="http://schemas.microsoft.com/office/powerpoint/2010/main" val="4052850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お疲れさま</a:t>
            </a:r>
            <a:r>
              <a:rPr kumimoji="1" lang="ja-JP" altLang="en-US" dirty="0" err="1" smtClean="0"/>
              <a:t>で</a:t>
            </a:r>
            <a:r>
              <a:rPr kumimoji="1" lang="ja-JP" altLang="en-US" dirty="0" smtClean="0"/>
              <a:t>した。</a:t>
            </a:r>
            <a:endParaRPr kumimoji="1" lang="en-US" altLang="ja-JP" dirty="0" smtClean="0"/>
          </a:p>
          <a:p>
            <a:r>
              <a:rPr kumimoji="1" lang="ja-JP" altLang="en-US" dirty="0" smtClean="0"/>
              <a:t>続いてみなさんから頂いた疑問を解決！疑問</a:t>
            </a:r>
            <a:r>
              <a:rPr kumimoji="1" lang="en-US" altLang="ja-JP" dirty="0" smtClean="0"/>
              <a:t>come on</a:t>
            </a:r>
            <a:r>
              <a:rPr kumimoji="1" lang="ja-JP" altLang="en-US" dirty="0" smtClean="0"/>
              <a:t>のコーナーです。</a:t>
            </a:r>
            <a:endParaRPr kumimoji="1" lang="en-US" altLang="ja-JP" dirty="0" smtClean="0"/>
          </a:p>
          <a:p>
            <a:r>
              <a:rPr kumimoji="1" lang="ja-JP" altLang="en-US" dirty="0" smtClean="0"/>
              <a:t>事前にデータを送信させて頂いておりました、「☆解決編☆　解決☆疑問</a:t>
            </a:r>
            <a:r>
              <a:rPr kumimoji="1" lang="en-US" altLang="ja-JP" dirty="0" smtClean="0"/>
              <a:t>come</a:t>
            </a:r>
            <a:r>
              <a:rPr kumimoji="1" lang="ja-JP" altLang="en-US" baseline="0" dirty="0" smtClean="0"/>
              <a:t> </a:t>
            </a:r>
            <a:r>
              <a:rPr kumimoji="1" lang="en-US" altLang="ja-JP" baseline="0" dirty="0" smtClean="0"/>
              <a:t>on</a:t>
            </a:r>
            <a:r>
              <a:rPr kumimoji="1" lang="ja-JP" altLang="en-US" baseline="0" dirty="0" smtClean="0"/>
              <a:t>！」をご覧ください。●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34</a:t>
            </a:fld>
            <a:endParaRPr kumimoji="1" lang="ja-JP" altLang="en-US"/>
          </a:p>
        </p:txBody>
      </p:sp>
    </p:spTree>
    <p:extLst>
      <p:ext uri="{BB962C8B-B14F-4D97-AF65-F5344CB8AC3E}">
        <p14:creationId xmlns:p14="http://schemas.microsoft.com/office/powerpoint/2010/main" val="640967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たくさんの疑問をお寄せ頂き、ありがとうございました。</a:t>
            </a:r>
            <a:endParaRPr kumimoji="1" lang="en-US" altLang="ja-JP" dirty="0" smtClean="0"/>
          </a:p>
          <a:p>
            <a:r>
              <a:rPr kumimoji="1" lang="ja-JP" altLang="en-US" dirty="0" smtClean="0"/>
              <a:t>上から順に確認させて頂きたいと思います。</a:t>
            </a:r>
            <a:endParaRPr kumimoji="1" lang="en-US" altLang="ja-JP" dirty="0" smtClean="0"/>
          </a:p>
          <a:p>
            <a:r>
              <a:rPr kumimoji="1" lang="ja-JP" altLang="en-US" dirty="0" smtClean="0"/>
              <a:t>給与諸手当に関すること</a:t>
            </a:r>
            <a:r>
              <a:rPr kumimoji="1" lang="en-US" altLang="ja-JP" dirty="0" smtClean="0"/>
              <a:t>1</a:t>
            </a:r>
            <a:r>
              <a:rPr kumimoji="1" lang="ja-JP" altLang="en-US" dirty="0" smtClean="0"/>
              <a:t>つ目、へき地手当に準ずる手当は臨時的任用職員には支給されませんか？というご質問を頂きました。</a:t>
            </a:r>
            <a:endParaRPr kumimoji="1" lang="en-US" altLang="ja-JP" dirty="0" smtClean="0"/>
          </a:p>
          <a:p>
            <a:r>
              <a:rPr kumimoji="1" lang="ja-JP" altLang="en-US" dirty="0" smtClean="0"/>
              <a:t>答えは支給されません。平成</a:t>
            </a:r>
            <a:r>
              <a:rPr kumimoji="1" lang="en-US" altLang="ja-JP" dirty="0" smtClean="0"/>
              <a:t>17</a:t>
            </a:r>
            <a:r>
              <a:rPr kumimoji="1" lang="ja-JP" altLang="en-US" dirty="0" smtClean="0"/>
              <a:t>年に高知県教育長から「へき地手当に準ずる手当及び特地勤務手当に準ずる手当の取扱いについての一部改正という通知文書が出ています。</a:t>
            </a:r>
            <a:endParaRPr kumimoji="1" lang="en-US" altLang="ja-JP" dirty="0" smtClean="0"/>
          </a:p>
          <a:p>
            <a:r>
              <a:rPr kumimoji="1" lang="ja-JP" altLang="en-US" dirty="0" smtClean="0"/>
              <a:t>そこで主な改正内容として●新規採用者（期限付職員を含む）の取扱いが挙げられており、この通知をもって「異動には該当しないため、手当の対象とならない」となったようです。●</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35</a:t>
            </a:fld>
            <a:endParaRPr kumimoji="1" lang="ja-JP" altLang="en-US"/>
          </a:p>
        </p:txBody>
      </p:sp>
    </p:spTree>
    <p:extLst>
      <p:ext uri="{BB962C8B-B14F-4D97-AF65-F5344CB8AC3E}">
        <p14:creationId xmlns:p14="http://schemas.microsoft.com/office/powerpoint/2010/main" val="2317555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つ目の質問、各諸手当「支給要件の喪失の届」の提出に期限はありますか？</a:t>
            </a:r>
            <a:endParaRPr kumimoji="1" lang="en-US" altLang="ja-JP" dirty="0" smtClean="0"/>
          </a:p>
          <a:p>
            <a:r>
              <a:rPr kumimoji="1" lang="ja-JP" altLang="en-US" dirty="0" smtClean="0"/>
              <a:t>答えは支給要件の喪失の事実が発生した際には速やかに手続きが必要です。参考資料は、給与の基地に県が作成している諸手当認定事務の手引きが掲載されています。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四万十町事務手引き</a:t>
            </a:r>
            <a:r>
              <a:rPr kumimoji="1" lang="en-US" altLang="ja-JP" dirty="0" smtClean="0"/>
              <a:t>HP</a:t>
            </a:r>
            <a:r>
              <a:rPr kumimoji="1" lang="ja-JP" altLang="en-US" dirty="0" smtClean="0"/>
              <a:t>　</a:t>
            </a:r>
            <a:r>
              <a:rPr kumimoji="1" lang="en-US" altLang="ja-JP" dirty="0" smtClean="0"/>
              <a:t>LINK</a:t>
            </a:r>
            <a:r>
              <a:rPr kumimoji="1" lang="ja-JP" altLang="en-US" dirty="0" smtClean="0"/>
              <a:t>から給与の基地をクリックすると●県が運営している給与の基地というサイトに移動します。諸手当認定事務の手引きをクリックすると●各種諸手当認定事務の手引が掲載されています。今回はその中から通勤手当の手引を使って確認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36</a:t>
            </a:fld>
            <a:endParaRPr kumimoji="1" lang="ja-JP" altLang="en-US"/>
          </a:p>
        </p:txBody>
      </p:sp>
    </p:spTree>
    <p:extLst>
      <p:ext uri="{BB962C8B-B14F-4D97-AF65-F5344CB8AC3E}">
        <p14:creationId xmlns:p14="http://schemas.microsoft.com/office/powerpoint/2010/main" val="2692446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支給の始期、終期及び支給額の改定に「要件を欠くに至った場合は、その事実の生じた日の属する月をもって支給が終わる。」</a:t>
            </a:r>
            <a:endParaRPr kumimoji="1" lang="en-US" altLang="ja-JP" dirty="0" smtClean="0"/>
          </a:p>
          <a:p>
            <a:r>
              <a:rPr kumimoji="1" lang="ja-JP" altLang="en-US" dirty="0" smtClean="0"/>
              <a:t>●「その日が月の初日である時は、その日の属する月の前月をもって支給が終わる」とあります。そのためそれ以降に支給された手当については戻入しなくてはいけなくなります。</a:t>
            </a:r>
            <a:endParaRPr kumimoji="1" lang="en-US" altLang="ja-JP" dirty="0" smtClean="0"/>
          </a:p>
          <a:p>
            <a:r>
              <a:rPr kumimoji="1" lang="ja-JP" altLang="en-US" dirty="0" smtClean="0"/>
              <a:t>この文言は他の諸手当マニュアルにも記載されています。</a:t>
            </a:r>
            <a:r>
              <a:rPr kumimoji="1" lang="ja-JP" altLang="en-US" dirty="0" err="1" smtClean="0"/>
              <a:t>なので</a:t>
            </a:r>
            <a:r>
              <a:rPr kumimoji="1" lang="ja-JP" altLang="en-US" dirty="0" smtClean="0"/>
              <a:t>支給要件の喪失の事実が発生した際には速やかに手続きが必要になります。●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37</a:t>
            </a:fld>
            <a:endParaRPr kumimoji="1" lang="ja-JP" altLang="en-US"/>
          </a:p>
        </p:txBody>
      </p:sp>
    </p:spTree>
    <p:extLst>
      <p:ext uri="{BB962C8B-B14F-4D97-AF65-F5344CB8AC3E}">
        <p14:creationId xmlns:p14="http://schemas.microsoft.com/office/powerpoint/2010/main" val="2259053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その他の質問</a:t>
            </a:r>
            <a:r>
              <a:rPr kumimoji="1" lang="en-US" altLang="ja-JP" dirty="0" smtClean="0"/>
              <a:t>1</a:t>
            </a:r>
            <a:r>
              <a:rPr kumimoji="1" lang="ja-JP" altLang="en-US" dirty="0" smtClean="0"/>
              <a:t>つ目時間外勤務命令簿の金額</a:t>
            </a:r>
            <a:r>
              <a:rPr kumimoji="1" lang="en-US" altLang="ja-JP" dirty="0" smtClean="0"/>
              <a:t>25/100</a:t>
            </a:r>
            <a:r>
              <a:rPr kumimoji="1" lang="ja-JP" altLang="en-US" dirty="0" smtClean="0"/>
              <a:t>や</a:t>
            </a:r>
            <a:r>
              <a:rPr kumimoji="1" lang="en-US" altLang="ja-JP" dirty="0" smtClean="0"/>
              <a:t>125/100</a:t>
            </a:r>
            <a:r>
              <a:rPr kumimoji="1" lang="ja-JP" altLang="en-US" dirty="0" smtClean="0"/>
              <a:t>の違いは何ですか？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答えは時間外手当の支給対象となる時間帯、曜日によって支給割合がことなります。平成</a:t>
            </a:r>
            <a:r>
              <a:rPr kumimoji="1" lang="en-US" altLang="ja-JP" dirty="0" smtClean="0"/>
              <a:t>22</a:t>
            </a:r>
            <a:r>
              <a:rPr kumimoji="1" lang="ja-JP" altLang="en-US" dirty="0" smtClean="0"/>
              <a:t>年に高知県教育長から「時間外勤務手当の支給割合の引き上げ及び時間外勤務代休時間の新設について」という通知文書が出ています。その文書の添付資料に●時間外勤務手当の支給割合という表が載っています。</a:t>
            </a:r>
            <a:endParaRPr kumimoji="1" lang="en-US" altLang="ja-JP" dirty="0" smtClean="0"/>
          </a:p>
          <a:p>
            <a:r>
              <a:rPr kumimoji="1" lang="ja-JP" altLang="en-US" dirty="0" smtClean="0"/>
              <a:t>平日の時間外なら</a:t>
            </a:r>
            <a:r>
              <a:rPr kumimoji="1" lang="en-US" altLang="ja-JP" dirty="0" smtClean="0"/>
              <a:t>125/100</a:t>
            </a:r>
            <a:r>
              <a:rPr kumimoji="1" lang="ja-JP" altLang="en-US" dirty="0" err="1" smtClean="0"/>
              <a:t>、</a:t>
            </a:r>
            <a:r>
              <a:rPr kumimoji="1" lang="ja-JP" altLang="en-US" dirty="0" smtClean="0"/>
              <a:t>土曜日の時間外なら</a:t>
            </a:r>
            <a:r>
              <a:rPr kumimoji="1" lang="en-US" altLang="ja-JP" dirty="0" smtClean="0"/>
              <a:t>135/100</a:t>
            </a:r>
            <a:r>
              <a:rPr kumimoji="1" lang="ja-JP" altLang="en-US" dirty="0" smtClean="0"/>
              <a:t>となっています。ちなみに</a:t>
            </a:r>
            <a:r>
              <a:rPr kumimoji="1" lang="en-US" altLang="ja-JP" dirty="0" smtClean="0"/>
              <a:t>22</a:t>
            </a:r>
            <a:r>
              <a:rPr kumimoji="1" lang="ja-JP" altLang="en-US" dirty="0" smtClean="0"/>
              <a:t>時～</a:t>
            </a:r>
            <a:r>
              <a:rPr kumimoji="1" lang="en-US" altLang="ja-JP" dirty="0" smtClean="0"/>
              <a:t>5</a:t>
            </a:r>
            <a:r>
              <a:rPr kumimoji="1" lang="ja-JP" altLang="en-US" dirty="0" smtClean="0"/>
              <a:t>時の時間帯に時間外をした場合は</a:t>
            </a:r>
            <a:r>
              <a:rPr kumimoji="1" lang="en-US" altLang="ja-JP" dirty="0" smtClean="0"/>
              <a:t>‟</a:t>
            </a:r>
            <a:r>
              <a:rPr kumimoji="1" lang="ja-JP" altLang="en-US" dirty="0" smtClean="0"/>
              <a:t>深夜“と併記されている欄の割合が支給されます。</a:t>
            </a:r>
            <a:r>
              <a:rPr kumimoji="1" lang="en-US" altLang="ja-JP" dirty="0" smtClean="0"/>
              <a:t>60</a:t>
            </a:r>
            <a:r>
              <a:rPr kumimoji="1" lang="ja-JP" altLang="en-US" dirty="0" smtClean="0"/>
              <a:t>時間前、</a:t>
            </a:r>
            <a:r>
              <a:rPr kumimoji="1" lang="en-US" altLang="ja-JP" dirty="0" smtClean="0"/>
              <a:t>60</a:t>
            </a:r>
            <a:r>
              <a:rPr kumimoji="1" lang="ja-JP" altLang="en-US" dirty="0" smtClean="0"/>
              <a:t>時間後というのは、月の時間外の時数です。当該月の時間数が</a:t>
            </a:r>
            <a:r>
              <a:rPr kumimoji="1" lang="en-US" altLang="ja-JP" dirty="0" smtClean="0"/>
              <a:t>60</a:t>
            </a:r>
            <a:r>
              <a:rPr kumimoji="1" lang="ja-JP" altLang="en-US" dirty="0" smtClean="0"/>
              <a:t>時間を超えた場合は</a:t>
            </a:r>
            <a:r>
              <a:rPr kumimoji="1" lang="en-US" altLang="ja-JP" dirty="0" smtClean="0"/>
              <a:t>60</a:t>
            </a:r>
            <a:r>
              <a:rPr kumimoji="1" lang="ja-JP" altLang="en-US" dirty="0" smtClean="0"/>
              <a:t>時間後の</a:t>
            </a:r>
            <a:r>
              <a:rPr kumimoji="1" lang="en-US" altLang="ja-JP" dirty="0" smtClean="0"/>
              <a:t>2</a:t>
            </a:r>
            <a:r>
              <a:rPr kumimoji="1" lang="ja-JP" altLang="en-US" dirty="0" smtClean="0"/>
              <a:t>段目の欄の割合が支給されます。</a:t>
            </a:r>
            <a:endParaRPr kumimoji="1" lang="en-US" altLang="ja-JP" dirty="0" smtClean="0"/>
          </a:p>
          <a:p>
            <a:r>
              <a:rPr kumimoji="1" lang="ja-JP" altLang="en-US" dirty="0" smtClean="0"/>
              <a:t>質問にあった</a:t>
            </a:r>
            <a:r>
              <a:rPr kumimoji="1" lang="en-US" altLang="ja-JP" dirty="0" smtClean="0"/>
              <a:t>25/100</a:t>
            </a:r>
            <a:r>
              <a:rPr kumimoji="1" lang="ja-JP" altLang="en-US" dirty="0" smtClean="0"/>
              <a:t>のは、同一週を超える振替を行った場合に支給される時間外勤務手当ですね。●</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38</a:t>
            </a:fld>
            <a:endParaRPr kumimoji="1" lang="ja-JP" altLang="en-US"/>
          </a:p>
        </p:txBody>
      </p:sp>
    </p:spTree>
    <p:extLst>
      <p:ext uri="{BB962C8B-B14F-4D97-AF65-F5344CB8AC3E}">
        <p14:creationId xmlns:p14="http://schemas.microsoft.com/office/powerpoint/2010/main" val="1305631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質問</a:t>
            </a:r>
            <a:r>
              <a:rPr kumimoji="1" lang="en-US" altLang="ja-JP" dirty="0" smtClean="0"/>
              <a:t>2</a:t>
            </a:r>
            <a:r>
              <a:rPr kumimoji="1" lang="ja-JP" altLang="en-US" dirty="0" smtClean="0"/>
              <a:t>つ目赴任旅費には提出期限はありますか？</a:t>
            </a:r>
            <a:endParaRPr kumimoji="1" lang="en-US" altLang="ja-JP" dirty="0" smtClean="0"/>
          </a:p>
          <a:p>
            <a:r>
              <a:rPr kumimoji="1" lang="ja-JP" altLang="en-US" dirty="0" smtClean="0"/>
              <a:t>答えは赴任旅費の支給に該当する事例が発生したら速やかに手続きが必要です。</a:t>
            </a:r>
            <a:endParaRPr kumimoji="1" lang="en-US" altLang="ja-JP" dirty="0" smtClean="0"/>
          </a:p>
          <a:p>
            <a:r>
              <a:rPr kumimoji="1" lang="ja-JP" altLang="en-US" dirty="0" smtClean="0"/>
              <a:t>参考資料旅費事務の手引きは現在第６版が最新の手引きとなっております。</a:t>
            </a:r>
            <a:r>
              <a:rPr kumimoji="1" lang="en-US" altLang="ja-JP" dirty="0" smtClean="0"/>
              <a:t>LGWAN</a:t>
            </a:r>
            <a:r>
              <a:rPr kumimoji="1" lang="ja-JP" altLang="en-US" dirty="0" smtClean="0"/>
              <a:t>上で見ることのできる行政ネットにあがっている手引きは第５版と古いので、最新の手引きはインターネット上で高知県第２期新旅費システムサポート情報配信サイトに掲載されている旅費事務の手引きを確認しましょう。●●</a:t>
            </a:r>
            <a:endParaRPr kumimoji="1" lang="en-US" altLang="ja-JP" dirty="0" smtClean="0"/>
          </a:p>
          <a:p>
            <a:r>
              <a:rPr kumimoji="1" lang="ja-JP" altLang="en-US" dirty="0" smtClean="0"/>
              <a:t>こちらも四万十町事務の手引き</a:t>
            </a:r>
            <a:r>
              <a:rPr kumimoji="1" lang="en-US" altLang="ja-JP" dirty="0" smtClean="0"/>
              <a:t>LINK</a:t>
            </a:r>
            <a:r>
              <a:rPr kumimoji="1" lang="ja-JP" altLang="en-US" dirty="0" smtClean="0"/>
              <a:t>からサイトへ移動できます。●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39</a:t>
            </a:fld>
            <a:endParaRPr kumimoji="1" lang="ja-JP" altLang="en-US"/>
          </a:p>
        </p:txBody>
      </p:sp>
    </p:spTree>
    <p:extLst>
      <p:ext uri="{BB962C8B-B14F-4D97-AF65-F5344CB8AC3E}">
        <p14:creationId xmlns:p14="http://schemas.microsoft.com/office/powerpoint/2010/main" val="1408384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旅費事務の手引き　赴任旅費の</a:t>
            </a:r>
            <a:r>
              <a:rPr kumimoji="1" lang="en-US" altLang="ja-JP" dirty="0" smtClean="0"/>
              <a:t>1</a:t>
            </a:r>
            <a:r>
              <a:rPr kumimoji="1" lang="ja-JP" altLang="en-US" dirty="0" smtClean="0"/>
              <a:t>ページ目に赴任旅費が支給される旅行について説明があります。基本支給対象となるのは採用または異動に伴う移転のために要した旅費が支給されます。そもそも赴任旅費は旅費であるため、当該会計年度内での処理が必要となりますので事例が発生したら速やかに手続きが必要です。</a:t>
            </a:r>
            <a:endParaRPr kumimoji="1" lang="en-US" altLang="ja-JP" dirty="0" smtClean="0"/>
          </a:p>
          <a:p>
            <a:r>
              <a:rPr kumimoji="1" lang="ja-JP" altLang="en-US" dirty="0" smtClean="0"/>
              <a:t>最終締切日は、旅費事務センターの指定する最終処理期限までと言えます。昨年度でしたら、令和</a:t>
            </a:r>
            <a:r>
              <a:rPr kumimoji="1" lang="en-US" altLang="ja-JP" dirty="0" smtClean="0"/>
              <a:t>4</a:t>
            </a:r>
            <a:r>
              <a:rPr kumimoji="1" lang="ja-JP" altLang="en-US" dirty="0" smtClean="0"/>
              <a:t>年</a:t>
            </a:r>
            <a:r>
              <a:rPr kumimoji="1" lang="en-US" altLang="ja-JP" dirty="0" smtClean="0"/>
              <a:t>4</a:t>
            </a:r>
            <a:r>
              <a:rPr kumimoji="1" lang="ja-JP" altLang="en-US" dirty="0" smtClean="0"/>
              <a:t>月</a:t>
            </a:r>
            <a:r>
              <a:rPr kumimoji="1" lang="en-US" altLang="ja-JP" dirty="0" smtClean="0"/>
              <a:t>6</a:t>
            </a:r>
            <a:r>
              <a:rPr kumimoji="1" lang="ja-JP" altLang="en-US" dirty="0" smtClean="0"/>
              <a:t>日でした。●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40</a:t>
            </a:fld>
            <a:endParaRPr kumimoji="1" lang="ja-JP" altLang="en-US"/>
          </a:p>
        </p:txBody>
      </p:sp>
    </p:spTree>
    <p:extLst>
      <p:ext uri="{BB962C8B-B14F-4D97-AF65-F5344CB8AC3E}">
        <p14:creationId xmlns:p14="http://schemas.microsoft.com/office/powerpoint/2010/main" val="3937102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質問</a:t>
            </a:r>
            <a:r>
              <a:rPr kumimoji="1" lang="en-US" altLang="ja-JP" dirty="0" smtClean="0"/>
              <a:t>3</a:t>
            </a:r>
            <a:r>
              <a:rPr kumimoji="1" lang="ja-JP" altLang="en-US" dirty="0" smtClean="0"/>
              <a:t>つ目給与明細書は必ず取り出してもらわないといけないものですか？</a:t>
            </a:r>
            <a:endParaRPr kumimoji="1" lang="en-US" altLang="ja-JP" dirty="0" smtClean="0"/>
          </a:p>
          <a:p>
            <a:r>
              <a:rPr kumimoji="1" lang="ja-JP" altLang="en-US" dirty="0" smtClean="0"/>
              <a:t>答えは任意です。ただし、昨年度教職員福利課から出された「市町村立諸手当・年末調整システムにおける本人宛通知書等の取り出しについて」という通知に●データは</a:t>
            </a:r>
            <a:r>
              <a:rPr kumimoji="1" lang="en-US" altLang="ja-JP" dirty="0" smtClean="0"/>
              <a:t>7</a:t>
            </a:r>
            <a:r>
              <a:rPr kumimoji="1" lang="ja-JP" altLang="en-US" dirty="0" smtClean="0"/>
              <a:t>年の保存期間経過後に削除されます。とありますので諸手当・年末調整システム上では確認できなくなります。●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41</a:t>
            </a:fld>
            <a:endParaRPr kumimoji="1" lang="ja-JP" altLang="en-US"/>
          </a:p>
        </p:txBody>
      </p:sp>
    </p:spTree>
    <p:extLst>
      <p:ext uri="{BB962C8B-B14F-4D97-AF65-F5344CB8AC3E}">
        <p14:creationId xmlns:p14="http://schemas.microsoft.com/office/powerpoint/2010/main" val="3938417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質問</a:t>
            </a:r>
            <a:r>
              <a:rPr kumimoji="1" lang="en-US" altLang="ja-JP" dirty="0" smtClean="0"/>
              <a:t>4</a:t>
            </a:r>
            <a:r>
              <a:rPr kumimoji="1" lang="ja-JP" altLang="en-US" dirty="0" smtClean="0"/>
              <a:t>つ目時間外勤務代休時間を指定するために必要な提出書類などはありますか？</a:t>
            </a:r>
            <a:endParaRPr kumimoji="1" lang="en-US" altLang="ja-JP" dirty="0" smtClean="0"/>
          </a:p>
          <a:p>
            <a:r>
              <a:rPr kumimoji="1" lang="ja-JP" altLang="en-US" dirty="0" smtClean="0"/>
              <a:t>答えは時間外代休時間指定簿の提出が必要です。平成</a:t>
            </a:r>
            <a:r>
              <a:rPr kumimoji="1" lang="en-US" altLang="ja-JP" dirty="0" smtClean="0"/>
              <a:t>22</a:t>
            </a:r>
            <a:r>
              <a:rPr kumimoji="1" lang="ja-JP" altLang="en-US" dirty="0" smtClean="0"/>
              <a:t>年に教育政策課長から「高知県立学校職員服務規程の一部改正について」という通知文書が出ています。●改正内容に「時間外勤務代休時間指定簿」を新たに設けるとあります。制度自体平成</a:t>
            </a:r>
            <a:r>
              <a:rPr kumimoji="1" lang="en-US" altLang="ja-JP" dirty="0" smtClean="0"/>
              <a:t>22</a:t>
            </a:r>
            <a:r>
              <a:rPr kumimoji="1" lang="ja-JP" altLang="en-US" dirty="0" smtClean="0"/>
              <a:t>年度に始まった制度でそのことに関しては別の通知で通達がありました。●この様式に記入し、所属長へ提出します。●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42</a:t>
            </a:fld>
            <a:endParaRPr kumimoji="1" lang="ja-JP" altLang="en-US"/>
          </a:p>
        </p:txBody>
      </p:sp>
    </p:spTree>
    <p:extLst>
      <p:ext uri="{BB962C8B-B14F-4D97-AF65-F5344CB8AC3E}">
        <p14:creationId xmlns:p14="http://schemas.microsoft.com/office/powerpoint/2010/main" val="302806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まだ、社会人新一年生の四万十先生。電話で少しだけ情報が得られました。</a:t>
            </a:r>
            <a:endParaRPr kumimoji="1" lang="en-US" altLang="ja-JP" dirty="0" smtClean="0"/>
          </a:p>
          <a:p>
            <a:r>
              <a:rPr kumimoji="1" lang="ja-JP" altLang="en-US" dirty="0" smtClean="0"/>
              <a:t>まず、実家を離れ、１</a:t>
            </a:r>
            <a:r>
              <a:rPr kumimoji="1" lang="en-US" altLang="ja-JP" dirty="0" smtClean="0"/>
              <a:t>K</a:t>
            </a:r>
            <a:r>
              <a:rPr kumimoji="1" lang="ja-JP" altLang="en-US" dirty="0" smtClean="0"/>
              <a:t>マンションへ引っ越して一人暮らしを始めるそうです。</a:t>
            </a:r>
            <a:endParaRPr kumimoji="1" lang="en-US" altLang="ja-JP" dirty="0" smtClean="0"/>
          </a:p>
          <a:p>
            <a:r>
              <a:rPr kumimoji="1" lang="ja-JP" altLang="en-US" dirty="0" smtClean="0"/>
              <a:t>マンションから学校までは、車で６ｋｍ、</a:t>
            </a:r>
            <a:endParaRPr kumimoji="1" lang="en-US" altLang="ja-JP" dirty="0" smtClean="0"/>
          </a:p>
          <a:p>
            <a:r>
              <a:rPr kumimoji="1" lang="ja-JP" altLang="en-US" dirty="0" smtClean="0"/>
              <a:t>マンションの家賃は６万円、</a:t>
            </a:r>
            <a:endParaRPr kumimoji="1" lang="en-US" altLang="ja-JP" dirty="0" smtClean="0"/>
          </a:p>
          <a:p>
            <a:r>
              <a:rPr kumimoji="1" lang="ja-JP" altLang="en-US" dirty="0" smtClean="0"/>
              <a:t>最近、軽自動車を購入したそうです。</a:t>
            </a:r>
            <a:endParaRPr kumimoji="1" lang="en-US" altLang="ja-JP" dirty="0" smtClean="0"/>
          </a:p>
          <a:p>
            <a:r>
              <a:rPr kumimoji="1" lang="ja-JP" altLang="en-US" dirty="0" smtClean="0"/>
              <a:t>準備万端ですね。</a:t>
            </a:r>
            <a:endParaRPr kumimoji="1" lang="en-US" altLang="ja-JP" dirty="0" smtClean="0"/>
          </a:p>
          <a:p>
            <a:endParaRPr kumimoji="1" lang="en-US" altLang="ja-JP" dirty="0" smtClean="0"/>
          </a:p>
          <a:p>
            <a:r>
              <a:rPr kumimoji="1" lang="ja-JP" altLang="en-US" dirty="0" smtClean="0"/>
              <a:t>では、この得た情報をもとに、どのような諸手当の手続きを準備しますか？</a:t>
            </a:r>
            <a:endParaRPr kumimoji="1" lang="en-US" altLang="ja-JP" dirty="0" smtClean="0"/>
          </a:p>
          <a:p>
            <a:r>
              <a:rPr kumimoji="1" lang="ja-JP" altLang="en-US" dirty="0" smtClean="0"/>
              <a:t>（諸手当以外のことでも、思いつくことがありましたら教えてください。）</a:t>
            </a:r>
            <a:endParaRPr kumimoji="1" lang="en-US" altLang="ja-JP" dirty="0" smtClean="0"/>
          </a:p>
          <a:p>
            <a:endParaRPr kumimoji="1" lang="en-US" altLang="ja-JP" dirty="0" smtClean="0"/>
          </a:p>
          <a:p>
            <a:r>
              <a:rPr kumimoji="1" lang="en-US" altLang="ja-JP" dirty="0" smtClean="0"/>
              <a:t>【</a:t>
            </a:r>
            <a:r>
              <a:rPr kumimoji="1" lang="ja-JP" altLang="en-US" dirty="0" smtClean="0"/>
              <a:t>下元さん、高橋さんへ聞く。</a:t>
            </a:r>
            <a:r>
              <a:rPr kumimoji="1" lang="en-US" altLang="ja-JP" dirty="0" smtClean="0"/>
              <a:t>】</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a:t>
            </a:fld>
            <a:endParaRPr kumimoji="1" lang="ja-JP" altLang="en-US"/>
          </a:p>
        </p:txBody>
      </p:sp>
    </p:spTree>
    <p:extLst>
      <p:ext uri="{BB962C8B-B14F-4D97-AF65-F5344CB8AC3E}">
        <p14:creationId xmlns:p14="http://schemas.microsoft.com/office/powerpoint/2010/main" val="4235599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質問</a:t>
            </a:r>
            <a:r>
              <a:rPr kumimoji="1" lang="en-US" altLang="ja-JP" dirty="0" smtClean="0"/>
              <a:t>5</a:t>
            </a:r>
            <a:r>
              <a:rPr kumimoji="1" lang="ja-JP" altLang="en-US" dirty="0" smtClean="0"/>
              <a:t>つ目臨時的任用教職員と期限付職員などの具体的な違いが分かりません。分かりやすい区別の仕方があれば知りたいです。雇用形態など。</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難しいですよね。まず、臨時的任用教職員と期限付職員は同じ意味になります。令和</a:t>
            </a:r>
            <a:r>
              <a:rPr kumimoji="1" lang="en-US" altLang="ja-JP" dirty="0" smtClean="0"/>
              <a:t>4</a:t>
            </a:r>
            <a:r>
              <a:rPr kumimoji="1" lang="ja-JP" altLang="en-US" dirty="0" smtClean="0"/>
              <a:t>年度高知県公立学校臨時教員募集要項の●臨時教員の待遇の説明で常勤講師いわゆるフルタイムの講師は期限付講師であると記載があります。●雇用形態について最新の通知が令和</a:t>
            </a:r>
            <a:r>
              <a:rPr kumimoji="1" lang="en-US" altLang="ja-JP" dirty="0" smtClean="0"/>
              <a:t>4</a:t>
            </a:r>
            <a:r>
              <a:rPr kumimoji="1" lang="ja-JP" altLang="en-US" dirty="0" smtClean="0"/>
              <a:t>年に高知県教育長から「公立学校臨時的任用教職員取扱要綱の改正について」通知が出されています。併せて変更された取扱要綱も添付されており、●取扱要綱には服務等雇用形態について記載があります。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改正等は頻繁に行われており、それに伴い要項の変更がされていますので、雇用形態等について確認したい場合は四万十町事務の手引きの規則の改正で最新の要項を確認してください。</a:t>
            </a:r>
            <a:r>
              <a:rPr kumimoji="1" lang="ja-JP" altLang="en-US" dirty="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43</a:t>
            </a:fld>
            <a:endParaRPr kumimoji="1" lang="ja-JP" altLang="en-US"/>
          </a:p>
        </p:txBody>
      </p:sp>
    </p:spTree>
    <p:extLst>
      <p:ext uri="{BB962C8B-B14F-4D97-AF65-F5344CB8AC3E}">
        <p14:creationId xmlns:p14="http://schemas.microsoft.com/office/powerpoint/2010/main" val="1515121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ほかの任用区分としては高知県が採用している県職員には正職員、再任用職員、会計年度任用職員、任期付教諭とあり、四万十町が採用している町職員には正職員とパートタイム会計年度任用職員が学校には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44</a:t>
            </a:fld>
            <a:endParaRPr kumimoji="1" lang="ja-JP" altLang="en-US"/>
          </a:p>
        </p:txBody>
      </p:sp>
    </p:spTree>
    <p:extLst>
      <p:ext uri="{BB962C8B-B14F-4D97-AF65-F5344CB8AC3E}">
        <p14:creationId xmlns:p14="http://schemas.microsoft.com/office/powerpoint/2010/main" val="3447764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まずは県職員の方から雇用形態等がわかる資料についてお伝えしていきたいと思います。正職員については割愛させて頂きます。</a:t>
            </a:r>
            <a:endParaRPr kumimoji="1" lang="en-US" altLang="ja-JP" dirty="0" smtClean="0"/>
          </a:p>
          <a:p>
            <a:r>
              <a:rPr kumimoji="1" lang="ja-JP" altLang="en-US" dirty="0" smtClean="0"/>
              <a:t>まず●再任用職員は正職員が定年退職後に再度任用される制度になります。雇用形態としては常時勤務職員いわゆるフルタイム勤務と短時間勤務職員があります。高知県公立学校再任用職員選考審査案内の資料として●再任用職員の勤務条件等が表になった資料がありましたので今回配付資料として添付させて頂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45</a:t>
            </a:fld>
            <a:endParaRPr kumimoji="1" lang="ja-JP" altLang="en-US"/>
          </a:p>
        </p:txBody>
      </p:sp>
    </p:spTree>
    <p:extLst>
      <p:ext uri="{BB962C8B-B14F-4D97-AF65-F5344CB8AC3E}">
        <p14:creationId xmlns:p14="http://schemas.microsoft.com/office/powerpoint/2010/main" val="2688444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次に●会計年度任用職員とは、一会計年度内の範囲内で任用された職員になります。</a:t>
            </a:r>
            <a:endParaRPr kumimoji="1" lang="en-US" altLang="ja-JP" dirty="0" smtClean="0"/>
          </a:p>
          <a:p>
            <a:r>
              <a:rPr kumimoji="1" lang="ja-JP" altLang="en-US" dirty="0" smtClean="0"/>
              <a:t>参考資料は令和４年に高知県教育長から出された「会計年度任用職員の任用、給与、服務等に関する要綱及び会計年度任用職員の任用、給与、服務等に関する取扱要領の改正について」という通知になります。</a:t>
            </a:r>
            <a:endParaRPr kumimoji="1" lang="en-US" altLang="ja-JP" dirty="0" smtClean="0"/>
          </a:p>
          <a:p>
            <a:r>
              <a:rPr kumimoji="1" lang="ja-JP" altLang="en-US" smtClean="0"/>
              <a:t>こちらも改正等は頻繁に行われており、それに伴い要項の変更がされていますので、雇用形態等について確認したい場合は四万十町事務の手引きの規則の改正で最新の要項を確認してください。●</a:t>
            </a:r>
            <a:r>
              <a:rPr kumimoji="1" lang="ja-JP" altLang="en-US" dirty="0" smtClean="0"/>
              <a:t>雇用形態はフルタイム、パートタイム、それ以外の職としてそれぞれの職の業務内容に応じて必要な勤務時間が設定されます。雇用形態だけでは臨時的任用職員との判別が難しいと思いますので、●任用条件通知書の休暇等の欄にどの通知を確認したら良いか記載がありますのでこれで雇用形態を確認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46</a:t>
            </a:fld>
            <a:endParaRPr kumimoji="1" lang="ja-JP" altLang="en-US"/>
          </a:p>
        </p:txBody>
      </p:sp>
    </p:spTree>
    <p:extLst>
      <p:ext uri="{BB962C8B-B14F-4D97-AF65-F5344CB8AC3E}">
        <p14:creationId xmlns:p14="http://schemas.microsoft.com/office/powerpoint/2010/main" val="3498884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次に●任期付教諭とは</a:t>
            </a:r>
            <a:r>
              <a:rPr kumimoji="1" lang="en-US" altLang="ja-JP" dirty="0" smtClean="0"/>
              <a:t>3</a:t>
            </a:r>
            <a:r>
              <a:rPr kumimoji="1" lang="ja-JP" altLang="en-US" dirty="0" smtClean="0"/>
              <a:t>年間任期付教員採用候補者名簿に登載され育児休業又は配偶者同行休業を取得する教員の代替として配置されます。</a:t>
            </a:r>
            <a:endParaRPr kumimoji="1" lang="en-US" altLang="ja-JP" dirty="0" smtClean="0"/>
          </a:p>
          <a:p>
            <a:r>
              <a:rPr kumimoji="1" lang="ja-JP" altLang="en-US" dirty="0" smtClean="0"/>
              <a:t>参考資料は●高知県公立学校教員採用候補者選考審査募集要項です。</a:t>
            </a:r>
            <a:endParaRPr kumimoji="1" lang="en-US" altLang="ja-JP" dirty="0" smtClean="0"/>
          </a:p>
          <a:p>
            <a:r>
              <a:rPr kumimoji="1" lang="ja-JP" altLang="en-US" dirty="0" smtClean="0"/>
              <a:t>この資料の最終ページに●任期付教員の採用情報が載っており、勤務条件は正職員と同様の職務に従事し、任期が定められること以外勤務条件についても原則として同様の扱いになると記載があります。●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47</a:t>
            </a:fld>
            <a:endParaRPr kumimoji="1" lang="ja-JP" altLang="en-US"/>
          </a:p>
        </p:txBody>
      </p:sp>
    </p:spTree>
    <p:extLst>
      <p:ext uri="{BB962C8B-B14F-4D97-AF65-F5344CB8AC3E}">
        <p14:creationId xmlns:p14="http://schemas.microsoft.com/office/powerpoint/2010/main" val="2642644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最後に町職員です。学校に配置されている町職員は正職員の校務員、パートタイム会計年度任用職員の校務員、支援員、事務職員などの職員だと思います。</a:t>
            </a:r>
            <a:endParaRPr kumimoji="1" lang="en-US" altLang="ja-JP" dirty="0" smtClean="0"/>
          </a:p>
          <a:p>
            <a:r>
              <a:rPr kumimoji="1" lang="ja-JP" altLang="en-US" dirty="0" smtClean="0"/>
              <a:t>以前の名残から会計年度任用職員のことを町の臨時職員と呼ぶことがありますが、正式には会計年度任用職員です。</a:t>
            </a:r>
            <a:endParaRPr kumimoji="1" lang="en-US" altLang="ja-JP" dirty="0" smtClean="0"/>
          </a:p>
          <a:p>
            <a:r>
              <a:rPr kumimoji="1" lang="ja-JP" altLang="en-US" dirty="0" smtClean="0"/>
              <a:t>正職員の校務員については今後採用されることが無いことと、現状雇用されている人数も少ないことから今回は割愛させて頂きます。</a:t>
            </a:r>
            <a:endParaRPr kumimoji="1" lang="en-US" altLang="ja-JP" dirty="0" smtClean="0"/>
          </a:p>
          <a:p>
            <a:r>
              <a:rPr kumimoji="1" lang="ja-JP" altLang="en-US" dirty="0" smtClean="0"/>
              <a:t>参考資料としてパートタイム会計年度任用職員の雇用形態については●「四万十町会計年度任用職員の任用、勤務条件等に関する規則」に記載されています。フルタイムの会計年度任用職員は</a:t>
            </a:r>
            <a:r>
              <a:rPr kumimoji="1" lang="en-US" altLang="ja-JP" dirty="0" smtClean="0"/>
              <a:t>1</a:t>
            </a:r>
            <a:r>
              <a:rPr kumimoji="1" lang="ja-JP" altLang="en-US" dirty="0" smtClean="0"/>
              <a:t>日につき</a:t>
            </a:r>
            <a:r>
              <a:rPr kumimoji="1" lang="en-US" altLang="ja-JP" dirty="0" smtClean="0"/>
              <a:t>7</a:t>
            </a:r>
            <a:r>
              <a:rPr kumimoji="1" lang="ja-JP" altLang="en-US" dirty="0" smtClean="0"/>
              <a:t>時間</a:t>
            </a:r>
            <a:r>
              <a:rPr kumimoji="1" lang="en-US" altLang="ja-JP" dirty="0" smtClean="0"/>
              <a:t>45</a:t>
            </a:r>
            <a:r>
              <a:rPr kumimoji="1" lang="ja-JP" altLang="en-US" dirty="0" smtClean="0"/>
              <a:t>分の勤務時間が割り振られていますが、パートタイムの会計年度任用職員は</a:t>
            </a:r>
            <a:r>
              <a:rPr kumimoji="1" lang="en-US" altLang="ja-JP" dirty="0" smtClean="0"/>
              <a:t>1</a:t>
            </a:r>
            <a:r>
              <a:rPr kumimoji="1" lang="ja-JP" altLang="en-US" dirty="0" smtClean="0"/>
              <a:t>日につき</a:t>
            </a:r>
            <a:r>
              <a:rPr kumimoji="1" lang="en-US" altLang="ja-JP" dirty="0" smtClean="0"/>
              <a:t>7</a:t>
            </a:r>
            <a:r>
              <a:rPr kumimoji="1" lang="ja-JP" altLang="en-US" dirty="0" smtClean="0"/>
              <a:t>時間</a:t>
            </a:r>
            <a:r>
              <a:rPr kumimoji="1" lang="en-US" altLang="ja-JP" dirty="0" smtClean="0"/>
              <a:t>45</a:t>
            </a:r>
            <a:r>
              <a:rPr kumimoji="1" lang="ja-JP" altLang="en-US" dirty="0" smtClean="0"/>
              <a:t>分を超えない範囲内で勤務時間が割り振られています。また割り振られている時間帯も人によって異なるため●勤務条件通知書で</a:t>
            </a:r>
            <a:r>
              <a:rPr kumimoji="1" lang="ja-JP" altLang="en-US" smtClean="0"/>
              <a:t>の確認が必要</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48</a:t>
            </a:fld>
            <a:endParaRPr kumimoji="1" lang="ja-JP" altLang="en-US"/>
          </a:p>
        </p:txBody>
      </p:sp>
    </p:spTree>
    <p:extLst>
      <p:ext uri="{BB962C8B-B14F-4D97-AF65-F5344CB8AC3E}">
        <p14:creationId xmlns:p14="http://schemas.microsoft.com/office/powerpoint/2010/main" val="2185314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お疲れさま</a:t>
            </a:r>
            <a:r>
              <a:rPr kumimoji="1" lang="ja-JP" altLang="en-US" dirty="0" err="1" smtClean="0"/>
              <a:t>で</a:t>
            </a:r>
            <a:r>
              <a:rPr kumimoji="1" lang="ja-JP" altLang="en-US" dirty="0" smtClean="0"/>
              <a:t>した。</a:t>
            </a:r>
            <a:endParaRPr kumimoji="1" lang="en-US" altLang="ja-JP" dirty="0" smtClean="0"/>
          </a:p>
          <a:p>
            <a:r>
              <a:rPr kumimoji="1" lang="ja-JP" altLang="en-US" dirty="0" smtClean="0"/>
              <a:t>そしてたくさんの疑問をお寄せ頂きありがとうございました。疑問は解決されたでしょうか？</a:t>
            </a:r>
            <a:endParaRPr kumimoji="1" lang="en-US" altLang="ja-JP" dirty="0" smtClean="0"/>
          </a:p>
          <a:p>
            <a:r>
              <a:rPr kumimoji="1" lang="ja-JP" altLang="en-US" dirty="0" smtClean="0"/>
              <a:t>今回の研修がすこしでもみなさんの業務で生かされると嬉しいです。</a:t>
            </a:r>
            <a:endParaRPr kumimoji="1" lang="en-US" altLang="ja-JP" dirty="0" smtClean="0"/>
          </a:p>
          <a:p>
            <a:r>
              <a:rPr kumimoji="1" lang="ja-JP" altLang="en-US" dirty="0" smtClean="0"/>
              <a:t>長時間ご清聴くださりありがとうございました。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49</a:t>
            </a:fld>
            <a:endParaRPr kumimoji="1" lang="ja-JP" altLang="en-US"/>
          </a:p>
        </p:txBody>
      </p:sp>
    </p:spTree>
    <p:extLst>
      <p:ext uri="{BB962C8B-B14F-4D97-AF65-F5344CB8AC3E}">
        <p14:creationId xmlns:p14="http://schemas.microsoft.com/office/powerpoint/2010/main" val="49341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諸手当に関する書類準備は、住居届と通勤届の</a:t>
            </a:r>
            <a:r>
              <a:rPr kumimoji="1" lang="en-US" altLang="ja-JP" dirty="0" smtClean="0"/>
              <a:t>2</a:t>
            </a:r>
            <a:r>
              <a:rPr kumimoji="1" lang="ja-JP" altLang="en-US" dirty="0" smtClean="0"/>
              <a:t>つです。</a:t>
            </a:r>
            <a:endParaRPr kumimoji="1" lang="en-US" altLang="ja-JP" dirty="0" smtClean="0"/>
          </a:p>
          <a:p>
            <a:endParaRPr kumimoji="1" lang="en-US" altLang="ja-JP" dirty="0" smtClean="0"/>
          </a:p>
          <a:p>
            <a:r>
              <a:rPr kumimoji="1" lang="ja-JP" altLang="en-US" dirty="0" smtClean="0"/>
              <a:t>では、四万十先生に「この２つの手当の手続きが必要ですので、システムに入力してください」とお伝えするのですが、</a:t>
            </a:r>
            <a:endParaRPr kumimoji="1" lang="en-US" altLang="ja-JP" dirty="0" smtClean="0"/>
          </a:p>
          <a:p>
            <a:r>
              <a:rPr kumimoji="1" lang="ja-JP" altLang="en-US" dirty="0" smtClean="0"/>
              <a:t>その際に、合わせて、注意点なども伝える必要があります。</a:t>
            </a:r>
            <a:endParaRPr kumimoji="1" lang="en-US" altLang="ja-JP" dirty="0" smtClean="0"/>
          </a:p>
          <a:p>
            <a:endParaRPr kumimoji="1" lang="en-US" altLang="ja-JP" dirty="0" smtClean="0"/>
          </a:p>
          <a:p>
            <a:r>
              <a:rPr kumimoji="1" lang="ja-JP" altLang="en-US" dirty="0" smtClean="0"/>
              <a:t>さて、どんなところに注意してシステム入力してもらったら良いでしょうか？</a:t>
            </a:r>
            <a:endParaRPr kumimoji="1" lang="en-US" altLang="ja-JP" dirty="0" smtClean="0"/>
          </a:p>
          <a:p>
            <a:r>
              <a:rPr kumimoji="1" lang="ja-JP" altLang="en-US" dirty="0" smtClean="0"/>
              <a:t>また、添付書類は何が必要でしょうか？　</a:t>
            </a:r>
            <a:endParaRPr kumimoji="1" lang="en-US" altLang="ja-JP" dirty="0" smtClean="0"/>
          </a:p>
          <a:p>
            <a:r>
              <a:rPr kumimoji="1" lang="ja-JP" altLang="en-US" dirty="0" smtClean="0"/>
              <a:t>手引きを確認していただいても構いません。</a:t>
            </a:r>
            <a:endParaRPr kumimoji="1" lang="en-US" altLang="ja-JP" dirty="0" smtClean="0"/>
          </a:p>
          <a:p>
            <a:endParaRPr kumimoji="1" lang="en-US" altLang="ja-JP" dirty="0" smtClean="0"/>
          </a:p>
          <a:p>
            <a:r>
              <a:rPr kumimoji="1" lang="en-US" altLang="ja-JP" dirty="0" smtClean="0"/>
              <a:t>【</a:t>
            </a:r>
            <a:r>
              <a:rPr kumimoji="1" lang="ja-JP" altLang="en-US" dirty="0" smtClean="0"/>
              <a:t>順番に聞いていく。</a:t>
            </a:r>
            <a:r>
              <a:rPr kumimoji="1" lang="en-US" altLang="ja-JP" dirty="0" smtClean="0"/>
              <a:t>】</a:t>
            </a:r>
            <a:r>
              <a:rPr kumimoji="1" lang="ja-JP" altLang="en-US" dirty="0" smtClean="0"/>
              <a:t>●</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5</a:t>
            </a:fld>
            <a:endParaRPr kumimoji="1" lang="ja-JP" altLang="en-US"/>
          </a:p>
        </p:txBody>
      </p:sp>
    </p:spTree>
    <p:extLst>
      <p:ext uri="{BB962C8B-B14F-4D97-AF65-F5344CB8AC3E}">
        <p14:creationId xmlns:p14="http://schemas.microsoft.com/office/powerpoint/2010/main" val="229481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いつ引っ越して、いつから通い始めるのか？マンションへの入居日と通勤の実態の始まりに気を付けましょう。</a:t>
            </a:r>
            <a:endParaRPr kumimoji="1" lang="en-US" altLang="ja-JP" dirty="0" smtClean="0"/>
          </a:p>
          <a:p>
            <a:r>
              <a:rPr kumimoji="1" lang="ja-JP" altLang="en-US" dirty="0" smtClean="0"/>
              <a:t>住居手当の支給は、「借受」「居住」「支払」の３つの要件を全て満たした日が事実発生日になることもお伝えしておくことが大切です。</a:t>
            </a:r>
            <a:endParaRPr kumimoji="1" lang="en-US" altLang="ja-JP" dirty="0" smtClean="0"/>
          </a:p>
          <a:p>
            <a:r>
              <a:rPr kumimoji="1" lang="ja-JP" altLang="en-US" dirty="0" smtClean="0"/>
              <a:t>また、通勤届・住居届はシステム入力を自分で行うようになることも伝えましょう。</a:t>
            </a:r>
            <a:endParaRPr kumimoji="1" lang="en-US" altLang="ja-JP" dirty="0" smtClean="0"/>
          </a:p>
          <a:p>
            <a:r>
              <a:rPr kumimoji="1" lang="ja-JP" altLang="en-US" dirty="0" smtClean="0"/>
              <a:t>届出の入力の前に、住所情報変更をすることも注意点です。</a:t>
            </a:r>
            <a:endParaRPr kumimoji="1" lang="en-US" altLang="ja-JP" dirty="0" smtClean="0"/>
          </a:p>
          <a:p>
            <a:r>
              <a:rPr kumimoji="1" lang="ja-JP" altLang="en-US" dirty="0" smtClean="0"/>
              <a:t>四万十先生の場合は、マンションから学校までが６ｋｍと近いですが、</a:t>
            </a:r>
            <a:endParaRPr kumimoji="1" lang="en-US" altLang="ja-JP" dirty="0" smtClean="0"/>
          </a:p>
          <a:p>
            <a:r>
              <a:rPr kumimoji="1" lang="ja-JP" altLang="en-US" dirty="0" smtClean="0"/>
              <a:t>四万十町の学校に勤務している先生の中には、高知市等、自宅が遠い方も多くいらっしゃいます。</a:t>
            </a:r>
            <a:endParaRPr kumimoji="1" lang="en-US" altLang="ja-JP" dirty="0" smtClean="0"/>
          </a:p>
          <a:p>
            <a:r>
              <a:rPr kumimoji="1" lang="ja-JP" altLang="en-US" dirty="0" smtClean="0"/>
              <a:t>なので、事前に自宅を確認した際に、有料高速道路を利用する可能性のある方にはどこで乗るのか？車は軽か普通か聞いておくといいですね。</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添付書類ですが、通勤届は、グーグルマップで作成した自宅周辺地図を提出しますが、住居届は、ご本人しか持っていない書類を提出していただく必要があります。</a:t>
            </a:r>
            <a:endParaRPr kumimoji="1" lang="en-US" altLang="ja-JP" dirty="0" smtClean="0"/>
          </a:p>
          <a:p>
            <a:r>
              <a:rPr kumimoji="1" lang="ja-JP" altLang="en-US" dirty="0" smtClean="0"/>
              <a:t>住居手当マニュアル（１</a:t>
            </a:r>
            <a:r>
              <a:rPr kumimoji="1" lang="en-US" altLang="ja-JP" dirty="0" smtClean="0"/>
              <a:t>P</a:t>
            </a:r>
            <a:r>
              <a:rPr kumimoji="1" lang="ja-JP" altLang="en-US" dirty="0" smtClean="0"/>
              <a:t>「提出書類」）の通り、賃貸契約書の写しや、領収書の写し等、家賃の支払いを証明する書類などが必要です。</a:t>
            </a:r>
            <a:endParaRPr kumimoji="1" lang="en-US" altLang="ja-JP" dirty="0" smtClean="0"/>
          </a:p>
          <a:p>
            <a:r>
              <a:rPr kumimoji="1" lang="ja-JP" altLang="en-US" dirty="0" smtClean="0"/>
              <a:t>なので、書類を渡す際には、「契約した際に受け取った書類の中に提出が必要な書類がありますので、確認しておいてください」といった声掛けをしておくと</a:t>
            </a:r>
            <a:endParaRPr kumimoji="1" lang="en-US" altLang="ja-JP" dirty="0" smtClean="0"/>
          </a:p>
          <a:p>
            <a:r>
              <a:rPr kumimoji="1" lang="ja-JP" altLang="en-US" dirty="0" smtClean="0"/>
              <a:t>４月の提出時がスムーズになります。</a:t>
            </a:r>
            <a:endParaRPr kumimoji="1" lang="en-US" altLang="ja-JP" dirty="0" smtClean="0"/>
          </a:p>
          <a:p>
            <a:endParaRPr kumimoji="1" lang="en-US" altLang="ja-JP" dirty="0" smtClean="0"/>
          </a:p>
          <a:p>
            <a:r>
              <a:rPr kumimoji="1" lang="ja-JP" altLang="en-US" dirty="0" smtClean="0"/>
              <a:t>提出後に確認をする際には、賃貸契約書を確認し、家賃額に共益費や駐車場代等が含まれていないか、</a:t>
            </a:r>
            <a:endParaRPr kumimoji="1" lang="en-US" altLang="ja-JP" dirty="0" smtClean="0"/>
          </a:p>
          <a:p>
            <a:r>
              <a:rPr kumimoji="1" lang="ja-JP" altLang="en-US" dirty="0" smtClean="0"/>
              <a:t>領収書を確認し、実際に支払っているか？内訳は明記されているか？等にも気を付けましょう。</a:t>
            </a:r>
            <a:endParaRPr kumimoji="1" lang="en-US" altLang="ja-JP" dirty="0" smtClean="0"/>
          </a:p>
          <a:p>
            <a:endParaRPr kumimoji="1" lang="en-US" altLang="ja-JP" dirty="0" smtClean="0"/>
          </a:p>
          <a:p>
            <a:r>
              <a:rPr kumimoji="1" lang="ja-JP" altLang="en-US" dirty="0" smtClean="0"/>
              <a:t>また、提出期限を必ず伝えておくことも非常に重要です。</a:t>
            </a:r>
            <a:endParaRPr kumimoji="1" lang="en-US" altLang="ja-JP" dirty="0" smtClean="0"/>
          </a:p>
          <a:p>
            <a:r>
              <a:rPr kumimoji="1" lang="ja-JP" altLang="en-US" dirty="0" smtClean="0"/>
              <a:t>ご存知かと思いますが、届出が事実発生から１５日を経過した後になると手当の支給開始が遅れる場合がありますので、事前に〆切を先生に伝えておきましょう。●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6</a:t>
            </a:fld>
            <a:endParaRPr kumimoji="1" lang="ja-JP" altLang="en-US"/>
          </a:p>
        </p:txBody>
      </p:sp>
    </p:spTree>
    <p:extLst>
      <p:ext uri="{BB962C8B-B14F-4D97-AF65-F5344CB8AC3E}">
        <p14:creationId xmlns:p14="http://schemas.microsoft.com/office/powerpoint/2010/main" val="390666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余談にはなりますが、（先程も少し出ていましたが）</a:t>
            </a:r>
            <a:endParaRPr kumimoji="1" lang="en-US" altLang="ja-JP" dirty="0" smtClean="0"/>
          </a:p>
          <a:p>
            <a:r>
              <a:rPr kumimoji="1" lang="ja-JP" altLang="en-US" dirty="0" smtClean="0"/>
              <a:t>新規採用職員は諸手当以外にも作成する書類がたくさんあります。</a:t>
            </a:r>
            <a:endParaRPr kumimoji="1" lang="en-US" altLang="ja-JP" dirty="0" smtClean="0"/>
          </a:p>
          <a:p>
            <a:r>
              <a:rPr kumimoji="1" lang="ja-JP" altLang="en-US" dirty="0" smtClean="0"/>
              <a:t>県教育委員会から「〇月〇日まで提出してください」と通知が届くものもあれば、</a:t>
            </a:r>
            <a:endParaRPr kumimoji="1" lang="en-US" altLang="ja-JP" dirty="0" smtClean="0"/>
          </a:p>
          <a:p>
            <a:r>
              <a:rPr kumimoji="1" lang="ja-JP" altLang="en-US" dirty="0" smtClean="0"/>
              <a:t>赴任旅費や旅費債権者登録のように、〆切等の通知が届かないものもありますので、</a:t>
            </a:r>
            <a:endParaRPr kumimoji="1" lang="en-US" altLang="ja-JP" dirty="0" smtClean="0"/>
          </a:p>
          <a:p>
            <a:r>
              <a:rPr kumimoji="1" lang="ja-JP" altLang="en-US" dirty="0" smtClean="0"/>
              <a:t>事前に「この先生は、この書類が必要」と調べておき、抜かりのないように準備しましょう。●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7</a:t>
            </a:fld>
            <a:endParaRPr kumimoji="1" lang="ja-JP" altLang="en-US"/>
          </a:p>
        </p:txBody>
      </p:sp>
    </p:spTree>
    <p:extLst>
      <p:ext uri="{BB962C8B-B14F-4D97-AF65-F5344CB8AC3E}">
        <p14:creationId xmlns:p14="http://schemas.microsoft.com/office/powerpoint/2010/main" val="354211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四万十先生、龍馬小学校に勤務してはや１年、自宅マンションに不便を感じ引っ越しをするようです。</a:t>
            </a:r>
            <a:endParaRPr kumimoji="1" lang="en-US" altLang="ja-JP" dirty="0" smtClean="0"/>
          </a:p>
          <a:p>
            <a:r>
              <a:rPr kumimoji="1" lang="ja-JP" altLang="en-US" dirty="0" smtClean="0"/>
              <a:t>相談内容は、</a:t>
            </a:r>
            <a:endParaRPr kumimoji="1" lang="en-US" altLang="ja-JP" dirty="0" smtClean="0"/>
          </a:p>
          <a:p>
            <a:r>
              <a:rPr kumimoji="1" lang="ja-JP" altLang="en-US" dirty="0" smtClean="0"/>
              <a:t>今のマンションは、家賃が高くて狭いので引っ越します。</a:t>
            </a:r>
          </a:p>
          <a:p>
            <a:r>
              <a:rPr kumimoji="1" lang="ja-JP" altLang="en-US" dirty="0" smtClean="0"/>
              <a:t>今度のマンションは３</a:t>
            </a:r>
            <a:r>
              <a:rPr kumimoji="1" lang="en-US" altLang="ja-JP" dirty="0" smtClean="0"/>
              <a:t>LDK</a:t>
            </a:r>
            <a:r>
              <a:rPr kumimoji="1" lang="ja-JP" altLang="en-US" dirty="0" smtClean="0"/>
              <a:t>で家賃は</a:t>
            </a:r>
            <a:r>
              <a:rPr kumimoji="1" lang="en-US" altLang="ja-JP" dirty="0" smtClean="0"/>
              <a:t>3</a:t>
            </a:r>
            <a:r>
              <a:rPr kumimoji="1" lang="ja-JP" altLang="en-US" dirty="0" smtClean="0"/>
              <a:t>万円です。</a:t>
            </a:r>
          </a:p>
          <a:p>
            <a:r>
              <a:rPr kumimoji="1" lang="ja-JP" altLang="en-US" dirty="0" smtClean="0"/>
              <a:t>ただし、通勤が有料高速道路を利用して</a:t>
            </a:r>
            <a:r>
              <a:rPr kumimoji="1" lang="en-US" altLang="ja-JP" dirty="0" smtClean="0"/>
              <a:t>1</a:t>
            </a:r>
            <a:r>
              <a:rPr kumimoji="1" lang="ja-JP" altLang="en-US" dirty="0" smtClean="0"/>
              <a:t>時間</a:t>
            </a:r>
            <a:r>
              <a:rPr kumimoji="1" lang="en-US" altLang="ja-JP" dirty="0" smtClean="0"/>
              <a:t>30</a:t>
            </a:r>
            <a:r>
              <a:rPr kumimoji="1" lang="ja-JP" altLang="en-US" dirty="0" smtClean="0"/>
              <a:t>分かかります。けど、家賃が安いので我慢して通勤します。</a:t>
            </a:r>
          </a:p>
          <a:p>
            <a:r>
              <a:rPr kumimoji="1" lang="ja-JP" altLang="en-US" dirty="0" smtClean="0"/>
              <a:t>引っ越しは令和</a:t>
            </a:r>
            <a:r>
              <a:rPr kumimoji="1" lang="en-US" altLang="ja-JP" dirty="0" smtClean="0"/>
              <a:t>5</a:t>
            </a:r>
            <a:r>
              <a:rPr kumimoji="1" lang="ja-JP" altLang="en-US" dirty="0" smtClean="0"/>
              <a:t>年</a:t>
            </a:r>
            <a:r>
              <a:rPr kumimoji="1" lang="en-US" altLang="ja-JP" dirty="0" smtClean="0"/>
              <a:t>5</a:t>
            </a:r>
            <a:r>
              <a:rPr kumimoji="1" lang="ja-JP" altLang="en-US" dirty="0" smtClean="0"/>
              <a:t>月</a:t>
            </a:r>
            <a:r>
              <a:rPr kumimoji="1" lang="en-US" altLang="ja-JP" dirty="0" smtClean="0"/>
              <a:t>4</a:t>
            </a:r>
            <a:r>
              <a:rPr kumimoji="1" lang="ja-JP" altLang="en-US" dirty="0" smtClean="0"/>
              <a:t>日です。</a:t>
            </a:r>
            <a:endParaRPr kumimoji="1" lang="en-US" altLang="ja-JP" dirty="0" smtClean="0"/>
          </a:p>
          <a:p>
            <a:endParaRPr kumimoji="1" lang="en-US" altLang="ja-JP" dirty="0" smtClean="0"/>
          </a:p>
          <a:p>
            <a:r>
              <a:rPr kumimoji="1" lang="ja-JP" altLang="en-US" dirty="0" smtClean="0"/>
              <a:t>では、どんな諸手当の手続を準備するか考えていきたいと思います。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順番に聞いていく。</a:t>
            </a:r>
            <a:r>
              <a:rPr kumimoji="1" lang="en-US" altLang="ja-JP" dirty="0" smtClean="0"/>
              <a:t>】</a:t>
            </a:r>
            <a:r>
              <a:rPr kumimoji="1" lang="ja-JP" altLang="en-US" dirty="0" smtClean="0"/>
              <a:t>　●</a:t>
            </a:r>
          </a:p>
          <a:p>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8</a:t>
            </a:fld>
            <a:endParaRPr kumimoji="1" lang="ja-JP" altLang="en-US"/>
          </a:p>
        </p:txBody>
      </p:sp>
    </p:spTree>
    <p:extLst>
      <p:ext uri="{BB962C8B-B14F-4D97-AF65-F5344CB8AC3E}">
        <p14:creationId xmlns:p14="http://schemas.microsoft.com/office/powerpoint/2010/main" val="305283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まず届ですが、自宅を変更するので住居届、また自宅を変更することによって通勤経路が変更になるので通勤届、</a:t>
            </a:r>
            <a:endParaRPr kumimoji="1" lang="en-US" altLang="ja-JP" dirty="0" smtClean="0"/>
          </a:p>
          <a:p>
            <a:r>
              <a:rPr kumimoji="1" lang="ja-JP" altLang="en-US" dirty="0" smtClean="0"/>
              <a:t>この２つの諸手当についての準備が必要ですね。</a:t>
            </a:r>
            <a:endParaRPr kumimoji="1" lang="en-US" altLang="ja-JP" dirty="0" smtClean="0"/>
          </a:p>
          <a:p>
            <a:r>
              <a:rPr kumimoji="1" lang="ja-JP" altLang="en-US" dirty="0" smtClean="0"/>
              <a:t>では、これらの書類をシステムで入力する際の注意点も合わせてお伝えしたいと思います。</a:t>
            </a:r>
            <a:endParaRPr kumimoji="1" lang="en-US" altLang="ja-JP" dirty="0" smtClean="0"/>
          </a:p>
          <a:p>
            <a:r>
              <a:rPr kumimoji="1" lang="ja-JP" altLang="en-US" dirty="0" smtClean="0"/>
              <a:t>どのような点に注意してシステム入力してもらったら良いでしょうか？</a:t>
            </a:r>
            <a:endParaRPr kumimoji="1" lang="en-US" altLang="ja-JP" dirty="0" smtClean="0"/>
          </a:p>
          <a:p>
            <a:endParaRPr kumimoji="1" lang="en-US" altLang="ja-JP" dirty="0" smtClean="0"/>
          </a:p>
          <a:p>
            <a:r>
              <a:rPr kumimoji="1" lang="en-US" altLang="ja-JP" dirty="0" smtClean="0"/>
              <a:t>【</a:t>
            </a:r>
            <a:r>
              <a:rPr kumimoji="1" lang="ja-JP" altLang="en-US" dirty="0" smtClean="0"/>
              <a:t>順番に聞いていく。</a:t>
            </a:r>
            <a:r>
              <a:rPr kumimoji="1" lang="en-US" altLang="ja-JP" dirty="0" smtClean="0"/>
              <a:t>】</a:t>
            </a:r>
            <a:r>
              <a:rPr kumimoji="1" lang="ja-JP" altLang="en-US" dirty="0" smtClean="0"/>
              <a:t>　</a:t>
            </a:r>
            <a:endParaRPr kumimoji="1" lang="en-US" altLang="ja-JP" dirty="0" smtClean="0"/>
          </a:p>
          <a:p>
            <a:r>
              <a:rPr kumimoji="1" lang="ja-JP" altLang="en-US" dirty="0" smtClean="0"/>
              <a:t>自分だったら、こんなことを伝えたいな～等　●</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193B17C-8125-46CB-A174-900D0A67CDBC}" type="slidenum">
              <a:rPr kumimoji="1" lang="ja-JP" altLang="en-US" smtClean="0"/>
              <a:t>9</a:t>
            </a:fld>
            <a:endParaRPr kumimoji="1" lang="ja-JP" altLang="en-US"/>
          </a:p>
        </p:txBody>
      </p:sp>
    </p:spTree>
    <p:extLst>
      <p:ext uri="{BB962C8B-B14F-4D97-AF65-F5344CB8AC3E}">
        <p14:creationId xmlns:p14="http://schemas.microsoft.com/office/powerpoint/2010/main" val="346971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257040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33554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28594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232418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295086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121914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160124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427020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281227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367697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2E5C57-1371-4C32-A34C-EF0024D1D062}" type="datetimeFigureOut">
              <a:rPr kumimoji="1" lang="ja-JP" altLang="en-US" smtClean="0"/>
              <a:t>2022/6/14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15717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E5C57-1371-4C32-A34C-EF0024D1D062}" type="datetimeFigureOut">
              <a:rPr kumimoji="1" lang="ja-JP" altLang="en-US" smtClean="0"/>
              <a:t>2022/6/14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416E0-E5FE-45F7-88CF-246EEF9B3149}" type="slidenum">
              <a:rPr kumimoji="1" lang="ja-JP" altLang="en-US" smtClean="0"/>
              <a:t>‹#›</a:t>
            </a:fld>
            <a:endParaRPr kumimoji="1" lang="ja-JP" altLang="en-US"/>
          </a:p>
        </p:txBody>
      </p:sp>
    </p:spTree>
    <p:extLst>
      <p:ext uri="{BB962C8B-B14F-4D97-AF65-F5344CB8AC3E}">
        <p14:creationId xmlns:p14="http://schemas.microsoft.com/office/powerpoint/2010/main" val="164955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1.bp.blogspot.com/-may__7pt5KQ/UZ2U9V7WBSI/AAAAAAAATrI/xtRYNlLMzB8/s800/job_sensei.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1.bp.blogspot.com/-may__7pt5KQ/UZ2U9V7WBSI/AAAAAAAATrI/xtRYNlLMzB8/s800/job_sensei.p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1.bp.blogspot.com/-may__7pt5KQ/UZ2U9V7WBSI/AAAAAAAATrI/xtRYNlLMzB8/s800/job_sensei.p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1.bp.blogspot.com/-may__7pt5KQ/UZ2U9V7WBSI/AAAAAAAATrI/xtRYNlLMzB8/s800/job_sensei.p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1.bp.blogspot.com/-may__7pt5KQ/UZ2U9V7WBSI/AAAAAAAATrI/xtRYNlLMzB8/s800/job_sensei.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1.bp.blogspot.com/-may__7pt5KQ/UZ2U9V7WBSI/AAAAAAAATrI/xtRYNlLMzB8/s800/job_sensei.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1.bp.blogspot.com/-may__7pt5KQ/UZ2U9V7WBSI/AAAAAAAATrI/xtRYNlLMzB8/s800/job_sensei.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l"/>
            <a:r>
              <a:rPr kumimoji="1" lang="ja-JP" altLang="en-US" dirty="0" smtClean="0"/>
              <a:t>     人生いろいろ</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諸手当もいろいろ</a:t>
            </a:r>
            <a:endParaRPr kumimoji="1" lang="ja-JP" altLang="en-US" dirty="0"/>
          </a:p>
        </p:txBody>
      </p:sp>
      <p:pic>
        <p:nvPicPr>
          <p:cNvPr id="4" name="Picture 7" descr="女性教師のイラスト（職業）">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295" y="1519919"/>
            <a:ext cx="3106393" cy="475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a:t>
            </a:r>
            <a:r>
              <a:rPr kumimoji="1" lang="ja-JP" altLang="en-US" dirty="0" err="1" smtClean="0"/>
              <a:t>、</a:t>
            </a:r>
            <a:r>
              <a:rPr lang="ja-JP" altLang="en-US" dirty="0" smtClean="0"/>
              <a:t>システム</a:t>
            </a:r>
            <a:r>
              <a:rPr lang="ja-JP" altLang="en-US" dirty="0"/>
              <a:t>入力</a:t>
            </a:r>
            <a:r>
              <a:rPr kumimoji="1" lang="ja-JP" altLang="en-US" dirty="0" smtClean="0"/>
              <a:t>する諸手当</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住居届</a:t>
            </a:r>
            <a:endParaRPr kumimoji="1" lang="en-US" altLang="ja-JP" dirty="0" smtClean="0"/>
          </a:p>
          <a:p>
            <a:r>
              <a:rPr lang="ja-JP" altLang="en-US" dirty="0" smtClean="0"/>
              <a:t>通勤届</a:t>
            </a:r>
            <a:endParaRPr lang="en-US" altLang="ja-JP" dirty="0" smtClean="0"/>
          </a:p>
          <a:p>
            <a:endParaRPr lang="en-US" altLang="ja-JP" dirty="0"/>
          </a:p>
          <a:p>
            <a:pPr marL="0" indent="0">
              <a:buNone/>
            </a:pPr>
            <a:r>
              <a:rPr lang="en-US" altLang="ja-JP" dirty="0" smtClean="0"/>
              <a:t>Q.</a:t>
            </a:r>
            <a:r>
              <a:rPr lang="ja-JP" altLang="en-US" dirty="0" smtClean="0"/>
              <a:t>どのような点に注意してシステム</a:t>
            </a:r>
            <a:r>
              <a:rPr lang="ja-JP" altLang="en-US" dirty="0"/>
              <a:t>入力</a:t>
            </a:r>
            <a:r>
              <a:rPr lang="ja-JP" altLang="en-US" dirty="0" smtClean="0"/>
              <a:t>してもらいますか？</a:t>
            </a:r>
            <a:endParaRPr lang="en-US" altLang="ja-JP" dirty="0" smtClean="0"/>
          </a:p>
          <a:p>
            <a:pPr marL="0" indent="0">
              <a:buNone/>
            </a:pPr>
            <a:endParaRPr lang="en-US" altLang="ja-JP" dirty="0" smtClean="0"/>
          </a:p>
          <a:p>
            <a:pPr marL="0" indent="0">
              <a:buNone/>
            </a:pPr>
            <a:r>
              <a:rPr lang="ja-JP" altLang="en-US" dirty="0" smtClean="0"/>
              <a:t>　入居日と開始日が合っているか？（＝事実発生日の判断）</a:t>
            </a:r>
            <a:endParaRPr lang="en-US" altLang="ja-JP" dirty="0" smtClean="0"/>
          </a:p>
          <a:p>
            <a:pPr marL="0" indent="0">
              <a:buNone/>
            </a:pPr>
            <a:r>
              <a:rPr lang="ja-JP" altLang="en-US" dirty="0" smtClean="0"/>
              <a:t>　高速</a:t>
            </a:r>
            <a:r>
              <a:rPr lang="ja-JP" altLang="en-US" dirty="0"/>
              <a:t>道路利用なら</a:t>
            </a:r>
            <a:r>
              <a:rPr lang="en-US" altLang="ja-JP" dirty="0"/>
              <a:t>ETC</a:t>
            </a:r>
            <a:r>
              <a:rPr lang="ja-JP" altLang="en-US" dirty="0"/>
              <a:t>はついているのか</a:t>
            </a:r>
            <a:r>
              <a:rPr lang="ja-JP" altLang="en-US" dirty="0" smtClean="0"/>
              <a:t>？</a:t>
            </a:r>
            <a:endParaRPr lang="en-US" altLang="ja-JP" dirty="0" smtClean="0"/>
          </a:p>
          <a:p>
            <a:pPr marL="0" indent="0">
              <a:buNone/>
            </a:pPr>
            <a:r>
              <a:rPr lang="ja-JP" altLang="en-US" dirty="0" smtClean="0"/>
              <a:t>　月の途中での契約、退去</a:t>
            </a:r>
            <a:r>
              <a:rPr lang="en-US" altLang="ja-JP" dirty="0" smtClean="0"/>
              <a:t>…</a:t>
            </a: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589524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90909"/>
            <a:ext cx="10515600" cy="1325563"/>
          </a:xfrm>
        </p:spPr>
        <p:txBody>
          <a:bodyPr/>
          <a:lstStyle/>
          <a:p>
            <a:r>
              <a:rPr kumimoji="1" lang="en-US" altLang="ja-JP" b="1" dirty="0" smtClean="0"/>
              <a:t>2</a:t>
            </a:r>
            <a:r>
              <a:rPr kumimoji="1" lang="ja-JP" altLang="en-US" b="1" dirty="0" smtClean="0"/>
              <a:t>か月後・・・四万十先生のつぶやき</a:t>
            </a:r>
            <a:endParaRPr kumimoji="1" lang="ja-JP" altLang="en-US" b="1" dirty="0"/>
          </a:p>
        </p:txBody>
      </p:sp>
      <p:sp>
        <p:nvSpPr>
          <p:cNvPr id="3" name="コンテンツ プレースホルダー 2"/>
          <p:cNvSpPr>
            <a:spLocks noGrp="1"/>
          </p:cNvSpPr>
          <p:nvPr>
            <p:ph idx="1"/>
          </p:nvPr>
        </p:nvSpPr>
        <p:spPr>
          <a:xfrm>
            <a:off x="838200" y="2446637"/>
            <a:ext cx="10515600" cy="3730325"/>
          </a:xfrm>
        </p:spPr>
        <p:txBody>
          <a:bodyPr/>
          <a:lstStyle/>
          <a:p>
            <a:pPr marL="0" indent="0">
              <a:buNone/>
            </a:pPr>
            <a:r>
              <a:rPr kumimoji="1" lang="ja-JP" altLang="en-US" dirty="0" smtClean="0"/>
              <a:t>　通勤距離が長くて、しんどいので普通車に買い換えましたよ。　　</a:t>
            </a:r>
            <a:endParaRPr kumimoji="1" lang="en-US" altLang="ja-JP" dirty="0" smtClean="0"/>
          </a:p>
          <a:p>
            <a:pPr marL="0" indent="0">
              <a:buNone/>
            </a:pPr>
            <a:r>
              <a:rPr lang="ja-JP" altLang="en-US" dirty="0"/>
              <a:t>　</a:t>
            </a:r>
            <a:r>
              <a:rPr kumimoji="1" lang="ja-JP" altLang="en-US" dirty="0" smtClean="0"/>
              <a:t>やっぱり自動運転って便利ですね。</a:t>
            </a:r>
            <a:r>
              <a:rPr lang="ja-JP" altLang="en-US" dirty="0" smtClean="0"/>
              <a:t>買って良かった～♪</a:t>
            </a:r>
            <a:endParaRPr kumimoji="1" lang="en-US" altLang="ja-JP" dirty="0" smtClean="0"/>
          </a:p>
          <a:p>
            <a:pPr marL="0" indent="0">
              <a:buNone/>
            </a:pPr>
            <a:endParaRPr kumimoji="1" lang="en-US" altLang="ja-JP" dirty="0" smtClean="0"/>
          </a:p>
        </p:txBody>
      </p:sp>
      <p:pic>
        <p:nvPicPr>
          <p:cNvPr id="5" name="図 4"/>
          <p:cNvPicPr>
            <a:picLocks noChangeAspect="1"/>
          </p:cNvPicPr>
          <p:nvPr/>
        </p:nvPicPr>
        <p:blipFill>
          <a:blip r:embed="rId3"/>
          <a:stretch>
            <a:fillRect/>
          </a:stretch>
        </p:blipFill>
        <p:spPr>
          <a:xfrm>
            <a:off x="8459196" y="3689786"/>
            <a:ext cx="3180869" cy="2817341"/>
          </a:xfrm>
          <a:prstGeom prst="rect">
            <a:avLst/>
          </a:prstGeom>
        </p:spPr>
      </p:pic>
    </p:spTree>
    <p:extLst>
      <p:ext uri="{BB962C8B-B14F-4D97-AF65-F5344CB8AC3E}">
        <p14:creationId xmlns:p14="http://schemas.microsoft.com/office/powerpoint/2010/main" val="1220772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36888"/>
            <a:ext cx="10515600" cy="1325563"/>
          </a:xfrm>
        </p:spPr>
        <p:txBody>
          <a:bodyPr/>
          <a:lstStyle/>
          <a:p>
            <a:r>
              <a:rPr kumimoji="1" lang="ja-JP" altLang="en-US" b="1" dirty="0" smtClean="0"/>
              <a:t>あなたの反応は？</a:t>
            </a:r>
            <a:endParaRPr kumimoji="1" lang="ja-JP" altLang="en-US" b="1" dirty="0"/>
          </a:p>
        </p:txBody>
      </p:sp>
      <p:sp>
        <p:nvSpPr>
          <p:cNvPr id="3" name="コンテンツ プレースホルダー 2"/>
          <p:cNvSpPr>
            <a:spLocks noGrp="1"/>
          </p:cNvSpPr>
          <p:nvPr>
            <p:ph idx="1"/>
          </p:nvPr>
        </p:nvSpPr>
        <p:spPr>
          <a:xfrm>
            <a:off x="838200" y="2965621"/>
            <a:ext cx="10515600" cy="3211341"/>
          </a:xfrm>
        </p:spPr>
        <p:txBody>
          <a:bodyPr/>
          <a:lstStyle/>
          <a:p>
            <a:pPr marL="0" indent="0">
              <a:buNone/>
            </a:pPr>
            <a:r>
              <a:rPr lang="ja-JP" altLang="en-US" dirty="0" smtClean="0"/>
              <a:t>１</a:t>
            </a:r>
            <a:r>
              <a:rPr lang="ja-JP" altLang="en-US" dirty="0"/>
              <a:t>、</a:t>
            </a:r>
            <a:r>
              <a:rPr kumimoji="1" lang="ja-JP" altLang="en-US" dirty="0" err="1" smtClean="0"/>
              <a:t>わ</a:t>
            </a:r>
            <a:r>
              <a:rPr kumimoji="1" lang="ja-JP" altLang="en-US" dirty="0" smtClean="0"/>
              <a:t>ーいいですね、今度乗せてください。</a:t>
            </a:r>
            <a:endParaRPr kumimoji="1" lang="en-US" altLang="ja-JP" dirty="0" smtClean="0"/>
          </a:p>
          <a:p>
            <a:pPr marL="0" indent="0">
              <a:buNone/>
            </a:pPr>
            <a:endParaRPr kumimoji="1" lang="en-US" altLang="ja-JP" dirty="0" smtClean="0"/>
          </a:p>
          <a:p>
            <a:pPr marL="0" indent="0">
              <a:buNone/>
            </a:pPr>
            <a:r>
              <a:rPr kumimoji="1" lang="ja-JP" altLang="en-US" dirty="0" smtClean="0"/>
              <a:t>２、ちょっと待ってください。</a:t>
            </a:r>
            <a:endParaRPr kumimoji="1" lang="ja-JP" altLang="en-US" dirty="0"/>
          </a:p>
        </p:txBody>
      </p:sp>
      <p:pic>
        <p:nvPicPr>
          <p:cNvPr id="4" name="Picture 7" descr="女性教師のイラスト（職業）">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712" y="1890622"/>
            <a:ext cx="3106393" cy="475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805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96774"/>
            <a:ext cx="10515600" cy="1325563"/>
          </a:xfrm>
        </p:spPr>
        <p:txBody>
          <a:bodyPr/>
          <a:lstStyle/>
          <a:p>
            <a:r>
              <a:rPr kumimoji="1" lang="ja-JP" altLang="en-US" b="1" dirty="0" smtClean="0"/>
              <a:t>なぜ、そのお返事をしましたか？</a:t>
            </a:r>
            <a:endParaRPr kumimoji="1" lang="ja-JP" altLang="en-US" b="1" dirty="0"/>
          </a:p>
        </p:txBody>
      </p:sp>
      <p:pic>
        <p:nvPicPr>
          <p:cNvPr id="4" name="Picture 7" descr="女性教師のイラスト（職業）">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712" y="1890622"/>
            <a:ext cx="3106393" cy="475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869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96774"/>
            <a:ext cx="10515600" cy="1325563"/>
          </a:xfrm>
        </p:spPr>
        <p:txBody>
          <a:bodyPr/>
          <a:lstStyle/>
          <a:p>
            <a:r>
              <a:rPr kumimoji="1" lang="ja-JP" altLang="en-US" b="1" dirty="0" smtClean="0"/>
              <a:t>なぜ、そのお返事をしましたか？</a:t>
            </a:r>
            <a:endParaRPr kumimoji="1" lang="ja-JP" altLang="en-US" b="1" dirty="0"/>
          </a:p>
        </p:txBody>
      </p:sp>
      <p:sp>
        <p:nvSpPr>
          <p:cNvPr id="3" name="コンテンツ プレースホルダー 2"/>
          <p:cNvSpPr>
            <a:spLocks noGrp="1"/>
          </p:cNvSpPr>
          <p:nvPr>
            <p:ph idx="1"/>
          </p:nvPr>
        </p:nvSpPr>
        <p:spPr>
          <a:xfrm>
            <a:off x="615778" y="2517605"/>
            <a:ext cx="10515600" cy="2746374"/>
          </a:xfrm>
        </p:spPr>
        <p:txBody>
          <a:bodyPr/>
          <a:lstStyle/>
          <a:p>
            <a:pPr marL="0" indent="0">
              <a:buNone/>
            </a:pPr>
            <a:r>
              <a:rPr lang="ja-JP" altLang="en-US" dirty="0" smtClean="0"/>
              <a:t>高速料金額</a:t>
            </a:r>
            <a:r>
              <a:rPr lang="ja-JP" altLang="en-US" dirty="0"/>
              <a:t>の</a:t>
            </a:r>
            <a:r>
              <a:rPr lang="ja-JP" altLang="en-US" dirty="0" smtClean="0"/>
              <a:t>変更に伴い、手当額も変更になるため、</a:t>
            </a:r>
            <a:r>
              <a:rPr lang="ja-JP" altLang="en-US" dirty="0"/>
              <a:t>　</a:t>
            </a:r>
            <a:r>
              <a:rPr lang="ja-JP" altLang="en-US" dirty="0" smtClean="0"/>
              <a:t>　　　　</a:t>
            </a:r>
            <a:endParaRPr lang="en-US" altLang="ja-JP" dirty="0" smtClean="0"/>
          </a:p>
          <a:p>
            <a:pPr marL="0" indent="0">
              <a:buNone/>
            </a:pPr>
            <a:r>
              <a:rPr lang="ja-JP" altLang="en-US" dirty="0" smtClean="0"/>
              <a:t>通勤届の提出が必要。</a:t>
            </a:r>
            <a:endParaRPr lang="en-US" altLang="ja-JP" dirty="0" smtClean="0"/>
          </a:p>
          <a:p>
            <a:pPr marL="0" indent="0">
              <a:buNone/>
            </a:pPr>
            <a:endParaRPr lang="en-US" altLang="ja-JP" dirty="0" smtClean="0"/>
          </a:p>
          <a:p>
            <a:pPr marL="0" indent="0">
              <a:buNone/>
            </a:pPr>
            <a:r>
              <a:rPr lang="ja-JP" altLang="en-US" dirty="0" smtClean="0"/>
              <a:t>　・いつ</a:t>
            </a:r>
            <a:r>
              <a:rPr lang="ja-JP" altLang="en-US" dirty="0"/>
              <a:t>、軽自動車から普通車へ買い替えたか確認する</a:t>
            </a:r>
            <a:r>
              <a:rPr lang="ja-JP" altLang="en-US" dirty="0" smtClean="0"/>
              <a:t>。</a:t>
            </a:r>
            <a:endParaRPr lang="en-US" altLang="ja-JP" dirty="0" smtClean="0"/>
          </a:p>
          <a:p>
            <a:pPr marL="0" indent="0">
              <a:buNone/>
            </a:pPr>
            <a:r>
              <a:rPr lang="ja-JP" altLang="en-US" dirty="0"/>
              <a:t>　</a:t>
            </a:r>
            <a:r>
              <a:rPr lang="ja-JP" altLang="en-US" dirty="0" smtClean="0"/>
              <a:t>・</a:t>
            </a:r>
            <a:r>
              <a:rPr lang="en-US" altLang="ja-JP" dirty="0" smtClean="0"/>
              <a:t>ETC</a:t>
            </a:r>
            <a:r>
              <a:rPr lang="ja-JP" altLang="en-US" dirty="0"/>
              <a:t>は取り付けているか確認する。</a:t>
            </a:r>
            <a:endParaRPr lang="en-US" altLang="ja-JP" dirty="0"/>
          </a:p>
          <a:p>
            <a:pPr marL="0" indent="0">
              <a:buNone/>
            </a:pPr>
            <a:endParaRPr kumimoji="1" lang="ja-JP" altLang="en-US" dirty="0"/>
          </a:p>
        </p:txBody>
      </p:sp>
      <p:pic>
        <p:nvPicPr>
          <p:cNvPr id="4" name="Picture 7" descr="女性教師のイラスト（職業）">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1226" y="2838880"/>
            <a:ext cx="2450774" cy="374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243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9410" y="711114"/>
            <a:ext cx="10515600" cy="1325563"/>
          </a:xfrm>
        </p:spPr>
        <p:txBody>
          <a:bodyPr/>
          <a:lstStyle/>
          <a:p>
            <a:r>
              <a:rPr lang="ja-JP" altLang="en-US" b="1" dirty="0" smtClean="0"/>
              <a:t>半年後・・・四万十先生から</a:t>
            </a:r>
            <a:endParaRPr kumimoji="1" lang="ja-JP" altLang="en-US" b="1" dirty="0"/>
          </a:p>
        </p:txBody>
      </p:sp>
      <p:sp>
        <p:nvSpPr>
          <p:cNvPr id="3" name="コンテンツ プレースホルダー 2"/>
          <p:cNvSpPr>
            <a:spLocks noGrp="1"/>
          </p:cNvSpPr>
          <p:nvPr>
            <p:ph idx="1"/>
          </p:nvPr>
        </p:nvSpPr>
        <p:spPr>
          <a:xfrm>
            <a:off x="665206" y="2641171"/>
            <a:ext cx="10515600" cy="3327143"/>
          </a:xfrm>
        </p:spPr>
        <p:txBody>
          <a:bodyPr/>
          <a:lstStyle/>
          <a:p>
            <a:pPr marL="0" indent="0">
              <a:buNone/>
            </a:pPr>
            <a:r>
              <a:rPr lang="ja-JP" altLang="en-US" dirty="0" smtClean="0"/>
              <a:t>　大学</a:t>
            </a:r>
            <a:r>
              <a:rPr lang="ja-JP" altLang="en-US" dirty="0"/>
              <a:t>時代</a:t>
            </a:r>
            <a:r>
              <a:rPr lang="ja-JP" altLang="en-US" dirty="0" smtClean="0"/>
              <a:t>から</a:t>
            </a:r>
            <a:r>
              <a:rPr lang="ja-JP" altLang="en-US" dirty="0"/>
              <a:t>付き合</a:t>
            </a:r>
            <a:r>
              <a:rPr lang="ja-JP" altLang="en-US" dirty="0" smtClean="0"/>
              <a:t>っていた方と結婚します。</a:t>
            </a:r>
            <a:endParaRPr lang="en-US" altLang="ja-JP" dirty="0" smtClean="0"/>
          </a:p>
          <a:p>
            <a:endParaRPr kumimoji="1" lang="en-US" altLang="ja-JP" dirty="0" smtClean="0"/>
          </a:p>
          <a:p>
            <a:endParaRPr kumimoji="1" lang="en-US" altLang="ja-JP" dirty="0" smtClean="0"/>
          </a:p>
          <a:p>
            <a:pPr marL="0" indent="0">
              <a:buNone/>
            </a:pPr>
            <a:r>
              <a:rPr lang="en-US" altLang="ja-JP" dirty="0" smtClean="0"/>
              <a:t>Q</a:t>
            </a:r>
            <a:r>
              <a:rPr lang="ja-JP" altLang="en-US" dirty="0" err="1" smtClean="0"/>
              <a:t>、</a:t>
            </a:r>
            <a:r>
              <a:rPr lang="ja-JP" altLang="en-US" dirty="0" smtClean="0"/>
              <a:t>あなたは、どうしますか？</a:t>
            </a:r>
            <a:endParaRPr kumimoji="1" lang="ja-JP" altLang="en-US" dirty="0"/>
          </a:p>
        </p:txBody>
      </p:sp>
      <p:pic>
        <p:nvPicPr>
          <p:cNvPr id="4" name="図 3"/>
          <p:cNvPicPr>
            <a:picLocks noChangeAspect="1"/>
          </p:cNvPicPr>
          <p:nvPr/>
        </p:nvPicPr>
        <p:blipFill>
          <a:blip r:embed="rId3"/>
          <a:stretch>
            <a:fillRect/>
          </a:stretch>
        </p:blipFill>
        <p:spPr>
          <a:xfrm>
            <a:off x="8371188" y="3249827"/>
            <a:ext cx="3426891" cy="3353106"/>
          </a:xfrm>
          <a:prstGeom prst="rect">
            <a:avLst/>
          </a:prstGeom>
        </p:spPr>
      </p:pic>
    </p:spTree>
    <p:extLst>
      <p:ext uri="{BB962C8B-B14F-4D97-AF65-F5344CB8AC3E}">
        <p14:creationId xmlns:p14="http://schemas.microsoft.com/office/powerpoint/2010/main" val="914295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25082"/>
            <a:ext cx="10515600" cy="1325563"/>
          </a:xfrm>
        </p:spPr>
        <p:txBody>
          <a:bodyPr/>
          <a:lstStyle/>
          <a:p>
            <a:r>
              <a:rPr kumimoji="1" lang="en-US" altLang="ja-JP" b="1" dirty="0" smtClean="0"/>
              <a:t>A</a:t>
            </a:r>
            <a:r>
              <a:rPr kumimoji="1" lang="ja-JP" altLang="en-US" b="1" dirty="0" err="1" smtClean="0"/>
              <a:t>、</a:t>
            </a:r>
            <a:r>
              <a:rPr kumimoji="1" lang="ja-JP" altLang="en-US" b="1" dirty="0" smtClean="0"/>
              <a:t>結婚する方が</a:t>
            </a:r>
            <a:r>
              <a:rPr kumimoji="1" lang="en-US" altLang="ja-JP" b="1" dirty="0" smtClean="0"/>
              <a:t/>
            </a:r>
            <a:br>
              <a:rPr kumimoji="1" lang="en-US" altLang="ja-JP" b="1" dirty="0" smtClean="0"/>
            </a:br>
            <a:r>
              <a:rPr kumimoji="1" lang="ja-JP" altLang="en-US" b="1" dirty="0" smtClean="0"/>
              <a:t>　  どんな方か教えてもらいましょう</a:t>
            </a:r>
            <a:endParaRPr kumimoji="1" lang="ja-JP" altLang="en-US" b="1" dirty="0"/>
          </a:p>
        </p:txBody>
      </p:sp>
      <p:pic>
        <p:nvPicPr>
          <p:cNvPr id="5" name="コンテンツ プレースホルダー 3"/>
          <p:cNvPicPr>
            <a:picLocks noChangeAspect="1"/>
          </p:cNvPicPr>
          <p:nvPr/>
        </p:nvPicPr>
        <p:blipFill>
          <a:blip r:embed="rId3"/>
          <a:stretch>
            <a:fillRect/>
          </a:stretch>
        </p:blipFill>
        <p:spPr>
          <a:xfrm>
            <a:off x="8354405" y="3410465"/>
            <a:ext cx="3384514" cy="3142071"/>
          </a:xfrm>
          <a:prstGeom prst="rect">
            <a:avLst/>
          </a:prstGeom>
        </p:spPr>
      </p:pic>
    </p:spTree>
    <p:extLst>
      <p:ext uri="{BB962C8B-B14F-4D97-AF65-F5344CB8AC3E}">
        <p14:creationId xmlns:p14="http://schemas.microsoft.com/office/powerpoint/2010/main" val="3270097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72898"/>
            <a:ext cx="10515600" cy="1325563"/>
          </a:xfrm>
        </p:spPr>
        <p:txBody>
          <a:bodyPr/>
          <a:lstStyle/>
          <a:p>
            <a:r>
              <a:rPr kumimoji="1" lang="ja-JP" altLang="en-US" b="1" dirty="0" smtClean="0"/>
              <a:t>結婚する方が</a:t>
            </a:r>
            <a:r>
              <a:rPr kumimoji="1" lang="en-US" altLang="ja-JP" b="1" dirty="0" smtClean="0"/>
              <a:t/>
            </a:r>
            <a:br>
              <a:rPr kumimoji="1" lang="en-US" altLang="ja-JP" b="1" dirty="0" smtClean="0"/>
            </a:br>
            <a:r>
              <a:rPr kumimoji="1" lang="ja-JP" altLang="en-US" b="1" dirty="0" smtClean="0"/>
              <a:t>どんな方か教えてもらいましょう</a:t>
            </a:r>
            <a:endParaRPr kumimoji="1" lang="ja-JP" altLang="en-US" b="1" dirty="0"/>
          </a:p>
        </p:txBody>
      </p:sp>
      <p:sp>
        <p:nvSpPr>
          <p:cNvPr id="3" name="コンテンツ プレースホルダー 2"/>
          <p:cNvSpPr>
            <a:spLocks noGrp="1"/>
          </p:cNvSpPr>
          <p:nvPr>
            <p:ph idx="1"/>
          </p:nvPr>
        </p:nvSpPr>
        <p:spPr>
          <a:xfrm>
            <a:off x="568411" y="2506662"/>
            <a:ext cx="10785389" cy="4351338"/>
          </a:xfrm>
        </p:spPr>
        <p:txBody>
          <a:bodyPr/>
          <a:lstStyle/>
          <a:p>
            <a:pPr marL="0" indent="0">
              <a:buNone/>
            </a:pPr>
            <a:r>
              <a:rPr kumimoji="1" lang="ja-JP" altLang="en-US" dirty="0" smtClean="0"/>
              <a:t>詳しく話を聞いてみると・・・</a:t>
            </a:r>
            <a:endParaRPr kumimoji="1" lang="en-US" altLang="ja-JP" dirty="0" smtClean="0"/>
          </a:p>
          <a:p>
            <a:pPr marL="0" indent="0">
              <a:buNone/>
            </a:pPr>
            <a:endParaRPr kumimoji="1" lang="en-US" altLang="ja-JP" dirty="0" smtClean="0"/>
          </a:p>
          <a:p>
            <a:r>
              <a:rPr kumimoji="1" lang="ja-JP" altLang="en-US" dirty="0" smtClean="0"/>
              <a:t>引っ越しはせずに、一緒に住みます。</a:t>
            </a:r>
            <a:endParaRPr kumimoji="1" lang="en-US" altLang="ja-JP" dirty="0" smtClean="0"/>
          </a:p>
          <a:p>
            <a:r>
              <a:rPr kumimoji="1" lang="ja-JP" altLang="en-US" dirty="0" smtClean="0"/>
              <a:t>配偶者は</a:t>
            </a:r>
            <a:r>
              <a:rPr lang="en-US" altLang="ja-JP" dirty="0" err="1" smtClean="0"/>
              <a:t>Youtuber</a:t>
            </a:r>
            <a:r>
              <a:rPr kumimoji="1" lang="ja-JP" altLang="en-US" dirty="0" smtClean="0"/>
              <a:t>で、収入が毎月</a:t>
            </a:r>
            <a:r>
              <a:rPr kumimoji="1" lang="en-US" altLang="ja-JP" dirty="0" smtClean="0"/>
              <a:t>5</a:t>
            </a:r>
            <a:r>
              <a:rPr kumimoji="1" lang="ja-JP" altLang="en-US" dirty="0" smtClean="0"/>
              <a:t>万円～１０万円程度あります。</a:t>
            </a:r>
            <a:endParaRPr kumimoji="1" lang="en-US" altLang="ja-JP" dirty="0" smtClean="0"/>
          </a:p>
          <a:p>
            <a:endParaRPr kumimoji="1" lang="ja-JP" altLang="en-US" dirty="0"/>
          </a:p>
        </p:txBody>
      </p:sp>
      <p:pic>
        <p:nvPicPr>
          <p:cNvPr id="4" name="コンテンツ プレースホルダー 3"/>
          <p:cNvPicPr>
            <a:picLocks noChangeAspect="1"/>
          </p:cNvPicPr>
          <p:nvPr/>
        </p:nvPicPr>
        <p:blipFill>
          <a:blip r:embed="rId3"/>
          <a:stretch>
            <a:fillRect/>
          </a:stretch>
        </p:blipFill>
        <p:spPr>
          <a:xfrm>
            <a:off x="9687698" y="4807211"/>
            <a:ext cx="1900880" cy="1764714"/>
          </a:xfrm>
          <a:prstGeom prst="rect">
            <a:avLst/>
          </a:prstGeom>
        </p:spPr>
      </p:pic>
      <p:sp>
        <p:nvSpPr>
          <p:cNvPr id="5" name="タイトル 1"/>
          <p:cNvSpPr txBox="1">
            <a:spLocks/>
          </p:cNvSpPr>
          <p:nvPr/>
        </p:nvSpPr>
        <p:spPr>
          <a:xfrm>
            <a:off x="333633" y="52463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smtClean="0"/>
              <a:t>Q</a:t>
            </a:r>
            <a:r>
              <a:rPr lang="ja-JP" altLang="en-US" b="1" dirty="0" err="1" smtClean="0"/>
              <a:t>、</a:t>
            </a:r>
            <a:r>
              <a:rPr lang="ja-JP" altLang="en-US" b="1" dirty="0" smtClean="0"/>
              <a:t>システム</a:t>
            </a:r>
            <a:r>
              <a:rPr lang="ja-JP" altLang="en-US" b="1" dirty="0"/>
              <a:t>入力</a:t>
            </a:r>
            <a:r>
              <a:rPr lang="ja-JP" altLang="en-US" b="1" dirty="0" smtClean="0"/>
              <a:t>する届は何ですか？</a:t>
            </a:r>
            <a:endParaRPr lang="ja-JP" altLang="en-US" b="1" dirty="0"/>
          </a:p>
        </p:txBody>
      </p:sp>
    </p:spTree>
    <p:extLst>
      <p:ext uri="{BB962C8B-B14F-4D97-AF65-F5344CB8AC3E}">
        <p14:creationId xmlns:p14="http://schemas.microsoft.com/office/powerpoint/2010/main" val="226558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639" y="389838"/>
            <a:ext cx="10515600" cy="2353363"/>
          </a:xfrm>
        </p:spPr>
        <p:txBody>
          <a:bodyPr>
            <a:normAutofit/>
          </a:bodyPr>
          <a:lstStyle/>
          <a:p>
            <a:r>
              <a:rPr kumimoji="1" lang="en-US" altLang="ja-JP" sz="3200" b="1" dirty="0" smtClean="0"/>
              <a:t>Q.</a:t>
            </a:r>
            <a:r>
              <a:rPr lang="ja-JP" altLang="en-US" sz="3200" b="1" dirty="0" smtClean="0"/>
              <a:t>システム入力</a:t>
            </a:r>
            <a:r>
              <a:rPr kumimoji="1" lang="ja-JP" altLang="en-US" sz="3200" b="1" dirty="0" smtClean="0"/>
              <a:t>する届は何ですか？</a:t>
            </a:r>
            <a:r>
              <a:rPr kumimoji="1" lang="en-US" altLang="ja-JP" sz="3200" b="1" dirty="0" smtClean="0"/>
              <a:t/>
            </a:r>
            <a:br>
              <a:rPr kumimoji="1" lang="en-US" altLang="ja-JP" sz="3200" b="1" dirty="0" smtClean="0"/>
            </a:br>
            <a:r>
              <a:rPr kumimoji="1" lang="ja-JP" altLang="en-US" b="1" dirty="0" smtClean="0"/>
              <a:t>　　</a:t>
            </a:r>
            <a:r>
              <a:rPr lang="ja-JP" altLang="en-US" sz="2800" dirty="0" smtClean="0"/>
              <a:t>引っ越し</a:t>
            </a:r>
            <a:r>
              <a:rPr lang="ja-JP" altLang="en-US" sz="2800" dirty="0"/>
              <a:t>はせずに、一緒に</a:t>
            </a:r>
            <a:r>
              <a:rPr lang="ja-JP" altLang="en-US" sz="2800" dirty="0" smtClean="0"/>
              <a:t>住む。</a:t>
            </a:r>
            <a:r>
              <a:rPr lang="en-US" altLang="ja-JP" sz="2800" dirty="0"/>
              <a:t/>
            </a:r>
            <a:br>
              <a:rPr lang="en-US" altLang="ja-JP" sz="2800" dirty="0"/>
            </a:br>
            <a:r>
              <a:rPr lang="ja-JP" altLang="en-US" sz="2800" dirty="0" smtClean="0"/>
              <a:t>　　　配偶者</a:t>
            </a:r>
            <a:r>
              <a:rPr lang="ja-JP" altLang="en-US" sz="2800" dirty="0"/>
              <a:t>は</a:t>
            </a:r>
            <a:r>
              <a:rPr lang="en-US" altLang="ja-JP" sz="2800" dirty="0" err="1" smtClean="0"/>
              <a:t>Youtuber</a:t>
            </a:r>
            <a:r>
              <a:rPr lang="ja-JP" altLang="en-US" sz="2800" dirty="0"/>
              <a:t>　</a:t>
            </a:r>
            <a:r>
              <a:rPr lang="ja-JP" altLang="en-US" sz="2800" dirty="0" smtClean="0"/>
              <a:t>収入</a:t>
            </a:r>
            <a:r>
              <a:rPr lang="ja-JP" altLang="en-US" sz="2800" dirty="0"/>
              <a:t>が毎月</a:t>
            </a:r>
            <a:r>
              <a:rPr lang="en-US" altLang="ja-JP" sz="2800" dirty="0"/>
              <a:t>5</a:t>
            </a:r>
            <a:r>
              <a:rPr lang="ja-JP" altLang="en-US" sz="2800" dirty="0"/>
              <a:t>万円～１０万円</a:t>
            </a:r>
            <a:r>
              <a:rPr lang="ja-JP" altLang="en-US" sz="2800" dirty="0" smtClean="0"/>
              <a:t>程度</a:t>
            </a:r>
            <a:endParaRPr kumimoji="1" lang="ja-JP" altLang="en-US" sz="2800" b="1" dirty="0"/>
          </a:p>
        </p:txBody>
      </p:sp>
      <p:sp>
        <p:nvSpPr>
          <p:cNvPr id="3" name="コンテンツ プレースホルダー 2"/>
          <p:cNvSpPr>
            <a:spLocks noGrp="1"/>
          </p:cNvSpPr>
          <p:nvPr>
            <p:ph idx="1"/>
          </p:nvPr>
        </p:nvSpPr>
        <p:spPr>
          <a:xfrm>
            <a:off x="541639" y="3132438"/>
            <a:ext cx="10515600" cy="1068859"/>
          </a:xfrm>
        </p:spPr>
        <p:txBody>
          <a:bodyPr>
            <a:normAutofit/>
          </a:bodyPr>
          <a:lstStyle/>
          <a:p>
            <a:pPr marL="0" indent="0">
              <a:buNone/>
            </a:pPr>
            <a:r>
              <a:rPr kumimoji="1" lang="en-US" altLang="ja-JP" sz="4000" dirty="0" smtClean="0"/>
              <a:t>A</a:t>
            </a:r>
            <a:r>
              <a:rPr kumimoji="1" lang="ja-JP" altLang="en-US" sz="4000" dirty="0" err="1" smtClean="0"/>
              <a:t>、</a:t>
            </a:r>
            <a:r>
              <a:rPr kumimoji="1" lang="ja-JP" altLang="en-US" sz="4000" dirty="0" smtClean="0"/>
              <a:t>扶養親族届</a:t>
            </a:r>
            <a:endParaRPr kumimoji="1" lang="en-US" altLang="ja-JP" dirty="0" smtClean="0"/>
          </a:p>
          <a:p>
            <a:endParaRPr kumimoji="1" lang="ja-JP" altLang="en-US" dirty="0"/>
          </a:p>
        </p:txBody>
      </p:sp>
      <p:pic>
        <p:nvPicPr>
          <p:cNvPr id="4" name="Picture 7" descr="女性教師のイラスト（職業）">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8162" y="2892534"/>
            <a:ext cx="2146853" cy="328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コンテンツ プレースホルダー 2"/>
          <p:cNvSpPr txBox="1">
            <a:spLocks/>
          </p:cNvSpPr>
          <p:nvPr/>
        </p:nvSpPr>
        <p:spPr>
          <a:xfrm>
            <a:off x="541639" y="3966519"/>
            <a:ext cx="10515600" cy="2504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smtClean="0"/>
          </a:p>
          <a:p>
            <a:pPr marL="0" indent="0">
              <a:buFont typeface="Arial" panose="020B0604020202020204" pitchFamily="34" charset="0"/>
              <a:buNone/>
            </a:pPr>
            <a:r>
              <a:rPr lang="en-US" altLang="ja-JP" sz="3200" dirty="0" smtClean="0"/>
              <a:t>Q</a:t>
            </a:r>
            <a:r>
              <a:rPr lang="ja-JP" altLang="en-US" sz="3200" dirty="0" err="1" smtClean="0"/>
              <a:t>、</a:t>
            </a:r>
            <a:r>
              <a:rPr lang="ja-JP" altLang="en-US" sz="3200" dirty="0" smtClean="0"/>
              <a:t>準備してもらう添付書類は何ですか？</a:t>
            </a:r>
            <a:endParaRPr lang="en-US" altLang="ja-JP" sz="3200" dirty="0" smtClean="0"/>
          </a:p>
          <a:p>
            <a:pPr marL="0" indent="0">
              <a:buFont typeface="Arial" panose="020B0604020202020204" pitchFamily="34" charset="0"/>
              <a:buNone/>
            </a:pPr>
            <a:r>
              <a:rPr lang="ja-JP" altLang="en-US" sz="3200" dirty="0" smtClean="0"/>
              <a:t>　　また、あなたは何に注意して、</a:t>
            </a:r>
            <a:endParaRPr lang="en-US" altLang="ja-JP" sz="3200" dirty="0" smtClean="0"/>
          </a:p>
          <a:p>
            <a:pPr marL="0" indent="0">
              <a:buFont typeface="Arial" panose="020B0604020202020204" pitchFamily="34" charset="0"/>
              <a:buNone/>
            </a:pPr>
            <a:r>
              <a:rPr lang="ja-JP" altLang="en-US" sz="3200" dirty="0" smtClean="0"/>
              <a:t>　　書類を作成してもらいますか？</a:t>
            </a:r>
            <a:endParaRPr lang="en-US" altLang="ja-JP" sz="3200" dirty="0" smtClean="0"/>
          </a:p>
          <a:p>
            <a:pPr marL="0" indent="0">
              <a:buFont typeface="Arial" panose="020B0604020202020204" pitchFamily="34" charset="0"/>
              <a:buNone/>
            </a:pPr>
            <a:endParaRPr lang="en-US" altLang="ja-JP" dirty="0" smtClean="0"/>
          </a:p>
          <a:p>
            <a:endParaRPr lang="ja-JP" altLang="en-US" dirty="0"/>
          </a:p>
        </p:txBody>
      </p:sp>
    </p:spTree>
    <p:extLst>
      <p:ext uri="{BB962C8B-B14F-4D97-AF65-F5344CB8AC3E}">
        <p14:creationId xmlns:p14="http://schemas.microsoft.com/office/powerpoint/2010/main" val="20488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00062"/>
            <a:ext cx="10515600" cy="1325563"/>
          </a:xfrm>
        </p:spPr>
        <p:txBody>
          <a:bodyPr/>
          <a:lstStyle/>
          <a:p>
            <a:r>
              <a:rPr kumimoji="1" lang="ja-JP" altLang="en-US" b="1" dirty="0" smtClean="0"/>
              <a:t>余談ですが・・・</a:t>
            </a:r>
            <a:endParaRPr kumimoji="1" lang="ja-JP" altLang="en-US" b="1" dirty="0"/>
          </a:p>
        </p:txBody>
      </p:sp>
      <p:sp>
        <p:nvSpPr>
          <p:cNvPr id="3" name="コンテンツ プレースホルダー 2"/>
          <p:cNvSpPr>
            <a:spLocks noGrp="1"/>
          </p:cNvSpPr>
          <p:nvPr>
            <p:ph idx="1"/>
          </p:nvPr>
        </p:nvSpPr>
        <p:spPr>
          <a:xfrm>
            <a:off x="529713" y="1825625"/>
            <a:ext cx="11132574" cy="4351338"/>
          </a:xfrm>
        </p:spPr>
        <p:txBody>
          <a:bodyPr>
            <a:normAutofit fontScale="92500"/>
          </a:bodyPr>
          <a:lstStyle/>
          <a:p>
            <a:r>
              <a:rPr kumimoji="1" lang="ja-JP" altLang="en-US" dirty="0" smtClean="0"/>
              <a:t>配偶者の収入が少ない場合扶養になりますので、</a:t>
            </a:r>
            <a:r>
              <a:rPr kumimoji="1" lang="ja-JP" altLang="en-US" dirty="0" smtClean="0">
                <a:solidFill>
                  <a:srgbClr val="FF0000"/>
                </a:solidFill>
              </a:rPr>
              <a:t>共済組合</a:t>
            </a:r>
            <a:r>
              <a:rPr kumimoji="1" lang="ja-JP" altLang="en-US" dirty="0" smtClean="0"/>
              <a:t>にも保険証をもらうために届け出をしましょう。</a:t>
            </a:r>
            <a:endParaRPr kumimoji="1" lang="en-US" altLang="ja-JP" dirty="0" smtClean="0"/>
          </a:p>
          <a:p>
            <a:r>
              <a:rPr lang="ja-JP" altLang="en-US" dirty="0" smtClean="0">
                <a:solidFill>
                  <a:srgbClr val="FF0000"/>
                </a:solidFill>
              </a:rPr>
              <a:t>国民年金</a:t>
            </a:r>
            <a:r>
              <a:rPr lang="ja-JP" altLang="en-US" dirty="0" smtClean="0"/>
              <a:t>第</a:t>
            </a:r>
            <a:r>
              <a:rPr lang="en-US" altLang="ja-JP" dirty="0" smtClean="0"/>
              <a:t>3</a:t>
            </a:r>
            <a:r>
              <a:rPr lang="ja-JP" altLang="en-US" dirty="0" smtClean="0"/>
              <a:t>号被保険者の書類も追加になります。</a:t>
            </a:r>
            <a:endParaRPr kumimoji="1" lang="en-US" altLang="ja-JP" dirty="0" smtClean="0"/>
          </a:p>
          <a:p>
            <a:r>
              <a:rPr kumimoji="1" lang="ja-JP" altLang="en-US" dirty="0" smtClean="0"/>
              <a:t>教職員互助会に</a:t>
            </a:r>
            <a:r>
              <a:rPr kumimoji="1" lang="ja-JP" altLang="en-US" dirty="0" smtClean="0">
                <a:solidFill>
                  <a:srgbClr val="FF0000"/>
                </a:solidFill>
              </a:rPr>
              <a:t>結婚祝い金</a:t>
            </a:r>
            <a:r>
              <a:rPr kumimoji="1" lang="ja-JP" altLang="en-US" dirty="0" smtClean="0"/>
              <a:t>の請求をしましょう。</a:t>
            </a:r>
            <a:endParaRPr kumimoji="1" lang="en-US" altLang="ja-JP" dirty="0" smtClean="0"/>
          </a:p>
          <a:p>
            <a:r>
              <a:rPr lang="ja-JP" altLang="en-US" dirty="0" smtClean="0"/>
              <a:t>年末調整の</a:t>
            </a:r>
            <a:r>
              <a:rPr lang="ja-JP" altLang="en-US" dirty="0" smtClean="0">
                <a:solidFill>
                  <a:srgbClr val="FF0000"/>
                </a:solidFill>
              </a:rPr>
              <a:t>扶養控除申告書異動届</a:t>
            </a:r>
            <a:r>
              <a:rPr lang="ja-JP" altLang="en-US" dirty="0" smtClean="0"/>
              <a:t>も配偶者追加で提出します。</a:t>
            </a:r>
            <a:endParaRPr lang="en-US" altLang="ja-JP" dirty="0" smtClean="0"/>
          </a:p>
          <a:p>
            <a:r>
              <a:rPr lang="ja-JP" altLang="en-US" dirty="0">
                <a:solidFill>
                  <a:srgbClr val="FF0000"/>
                </a:solidFill>
              </a:rPr>
              <a:t>履歴書</a:t>
            </a:r>
            <a:r>
              <a:rPr lang="ja-JP" altLang="en-US" dirty="0" smtClean="0"/>
              <a:t>にも世帯主変更等、変更情報があれば変更届を提出します。</a:t>
            </a:r>
            <a:endParaRPr lang="en-US" altLang="ja-JP" dirty="0" smtClean="0"/>
          </a:p>
          <a:p>
            <a:r>
              <a:rPr lang="ja-JP" altLang="en-US" dirty="0"/>
              <a:t>学校</a:t>
            </a:r>
            <a:r>
              <a:rPr lang="ja-JP" altLang="en-US" dirty="0" smtClean="0"/>
              <a:t>の</a:t>
            </a:r>
            <a:r>
              <a:rPr lang="ja-JP" altLang="en-US" dirty="0" smtClean="0">
                <a:solidFill>
                  <a:srgbClr val="FF0000"/>
                </a:solidFill>
              </a:rPr>
              <a:t>職員名簿</a:t>
            </a:r>
            <a:r>
              <a:rPr lang="ja-JP" altLang="en-US" dirty="0" smtClean="0"/>
              <a:t>にも配偶者と住所変更を追記しましょう。</a:t>
            </a:r>
            <a:endParaRPr lang="en-US" altLang="ja-JP" dirty="0" smtClean="0"/>
          </a:p>
          <a:p>
            <a:r>
              <a:rPr lang="ja-JP" altLang="en-US" dirty="0" smtClean="0"/>
              <a:t>結婚による</a:t>
            </a:r>
            <a:r>
              <a:rPr lang="ja-JP" altLang="en-US" dirty="0" smtClean="0">
                <a:solidFill>
                  <a:srgbClr val="FF0000"/>
                </a:solidFill>
              </a:rPr>
              <a:t>特別休暇</a:t>
            </a:r>
            <a:r>
              <a:rPr lang="ja-JP" altLang="en-US" dirty="0" smtClean="0"/>
              <a:t>が</a:t>
            </a:r>
            <a:r>
              <a:rPr lang="en-US" altLang="ja-JP" dirty="0"/>
              <a:t>5</a:t>
            </a:r>
            <a:r>
              <a:rPr lang="ja-JP" altLang="en-US" dirty="0" smtClean="0"/>
              <a:t>日間取得できます。</a:t>
            </a:r>
            <a:endParaRPr lang="en-US" altLang="ja-JP" dirty="0" smtClean="0"/>
          </a:p>
          <a:p>
            <a:r>
              <a:rPr lang="ja-JP" altLang="en-US" dirty="0" smtClean="0"/>
              <a:t>校内</a:t>
            </a:r>
            <a:r>
              <a:rPr lang="ja-JP" altLang="en-US" dirty="0"/>
              <a:t>の</a:t>
            </a:r>
            <a:r>
              <a:rPr lang="ja-JP" altLang="en-US" dirty="0">
                <a:solidFill>
                  <a:srgbClr val="FF0000"/>
                </a:solidFill>
              </a:rPr>
              <a:t>慶弔規定</a:t>
            </a:r>
            <a:r>
              <a:rPr lang="ja-JP" altLang="en-US" dirty="0" smtClean="0"/>
              <a:t>で</a:t>
            </a:r>
            <a:r>
              <a:rPr lang="ja-JP" altLang="en-US" dirty="0"/>
              <a:t>結婚</a:t>
            </a:r>
            <a:r>
              <a:rPr lang="ja-JP" altLang="en-US" dirty="0" smtClean="0"/>
              <a:t>祝い</a:t>
            </a:r>
            <a:r>
              <a:rPr lang="ja-JP" altLang="en-US" dirty="0"/>
              <a:t>がある場合がありますので確認をしましょう。</a:t>
            </a:r>
            <a:endParaRPr lang="en-US" altLang="ja-JP" dirty="0"/>
          </a:p>
          <a:p>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375740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56144"/>
            <a:ext cx="10515600" cy="1325563"/>
          </a:xfrm>
        </p:spPr>
        <p:txBody>
          <a:bodyPr/>
          <a:lstStyle/>
          <a:p>
            <a:r>
              <a:rPr lang="ja-JP" altLang="en-US" b="1" dirty="0" smtClean="0"/>
              <a:t>令和</a:t>
            </a:r>
            <a:r>
              <a:rPr lang="ja-JP" altLang="en-US" b="1" dirty="0"/>
              <a:t>４</a:t>
            </a:r>
            <a:r>
              <a:rPr lang="ja-JP" altLang="en-US" b="1" dirty="0" smtClean="0"/>
              <a:t>年</a:t>
            </a:r>
            <a:r>
              <a:rPr lang="en-US" altLang="ja-JP" b="1" dirty="0"/>
              <a:t>4</a:t>
            </a:r>
            <a:r>
              <a:rPr lang="ja-JP" altLang="en-US" b="1" dirty="0"/>
              <a:t>月</a:t>
            </a:r>
            <a:r>
              <a:rPr lang="en-US" altLang="ja-JP" b="1" dirty="0"/>
              <a:t>1</a:t>
            </a:r>
            <a:r>
              <a:rPr lang="ja-JP" altLang="en-US" b="1" dirty="0"/>
              <a:t>日　</a:t>
            </a:r>
            <a:r>
              <a:rPr lang="ja-JP" altLang="en-US" b="1" dirty="0" smtClean="0"/>
              <a:t>龍</a:t>
            </a:r>
            <a:r>
              <a:rPr lang="ja-JP" altLang="en-US" b="1" dirty="0"/>
              <a:t>馬小学校へ　</a:t>
            </a:r>
            <a:r>
              <a:rPr lang="en-US" altLang="ja-JP" b="1" dirty="0"/>
              <a:t/>
            </a:r>
            <a:br>
              <a:rPr lang="en-US" altLang="ja-JP" b="1" dirty="0"/>
            </a:br>
            <a:r>
              <a:rPr lang="ja-JP" altLang="en-US" b="1" dirty="0"/>
              <a:t>新規採用の四万十太郎</a:t>
            </a:r>
            <a:r>
              <a:rPr lang="ja-JP" altLang="en-US" b="1" dirty="0" smtClean="0"/>
              <a:t>先生</a:t>
            </a:r>
            <a:endParaRPr kumimoji="1" lang="ja-JP" altLang="en-US" b="1" dirty="0"/>
          </a:p>
        </p:txBody>
      </p:sp>
      <p:sp>
        <p:nvSpPr>
          <p:cNvPr id="3" name="コンテンツ プレースホルダー 2"/>
          <p:cNvSpPr>
            <a:spLocks noGrp="1"/>
          </p:cNvSpPr>
          <p:nvPr>
            <p:ph idx="1"/>
          </p:nvPr>
        </p:nvSpPr>
        <p:spPr>
          <a:xfrm>
            <a:off x="566352" y="2310713"/>
            <a:ext cx="10515600" cy="3866249"/>
          </a:xfrm>
        </p:spPr>
        <p:txBody>
          <a:bodyPr/>
          <a:lstStyle/>
          <a:p>
            <a:pPr marL="0" indent="0">
              <a:buNone/>
            </a:pPr>
            <a:r>
              <a:rPr lang="ja-JP" altLang="en-US" dirty="0"/>
              <a:t> </a:t>
            </a:r>
            <a:r>
              <a:rPr kumimoji="1" lang="ja-JP" altLang="en-US" dirty="0" smtClean="0"/>
              <a:t>龍馬小学校へ早速あいさつのお電話がかかってきました。</a:t>
            </a:r>
            <a:endParaRPr kumimoji="1" lang="en-US" altLang="ja-JP" dirty="0" smtClean="0"/>
          </a:p>
          <a:p>
            <a:pPr marL="0" indent="0">
              <a:buNone/>
            </a:pPr>
            <a:r>
              <a:rPr lang="ja-JP" altLang="en-US" dirty="0" smtClean="0"/>
              <a:t>「今度そちらでお世話になります四万十太郎です」</a:t>
            </a:r>
            <a:endParaRPr lang="en-US" altLang="ja-JP" dirty="0" smtClean="0"/>
          </a:p>
          <a:p>
            <a:pPr marL="0" indent="0">
              <a:buNone/>
            </a:pPr>
            <a:endParaRPr lang="en-US" altLang="ja-JP" dirty="0"/>
          </a:p>
          <a:p>
            <a:pPr marL="0" indent="0">
              <a:buNone/>
            </a:pPr>
            <a:r>
              <a:rPr kumimoji="1" lang="en-US" altLang="ja-JP" dirty="0" smtClean="0"/>
              <a:t>Q</a:t>
            </a:r>
            <a:r>
              <a:rPr kumimoji="1" lang="ja-JP" altLang="en-US" dirty="0" err="1" smtClean="0"/>
              <a:t>、</a:t>
            </a:r>
            <a:r>
              <a:rPr kumimoji="1" lang="ja-JP" altLang="en-US" dirty="0" smtClean="0"/>
              <a:t>四万十先生にあなたは何をお聞きしますか？</a:t>
            </a:r>
            <a:endParaRPr kumimoji="1" lang="ja-JP" altLang="en-US" dirty="0"/>
          </a:p>
        </p:txBody>
      </p:sp>
      <p:pic>
        <p:nvPicPr>
          <p:cNvPr id="5" name="図 4"/>
          <p:cNvPicPr>
            <a:picLocks noChangeAspect="1"/>
          </p:cNvPicPr>
          <p:nvPr/>
        </p:nvPicPr>
        <p:blipFill>
          <a:blip r:embed="rId3"/>
          <a:stretch>
            <a:fillRect/>
          </a:stretch>
        </p:blipFill>
        <p:spPr>
          <a:xfrm>
            <a:off x="8666921" y="3382721"/>
            <a:ext cx="3419061" cy="3280844"/>
          </a:xfrm>
          <a:prstGeom prst="rect">
            <a:avLst/>
          </a:prstGeom>
        </p:spPr>
      </p:pic>
    </p:spTree>
    <p:extLst>
      <p:ext uri="{BB962C8B-B14F-4D97-AF65-F5344CB8AC3E}">
        <p14:creationId xmlns:p14="http://schemas.microsoft.com/office/powerpoint/2010/main" val="3106738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10993"/>
            <a:ext cx="10515600" cy="1325563"/>
          </a:xfrm>
        </p:spPr>
        <p:txBody>
          <a:bodyPr/>
          <a:lstStyle/>
          <a:p>
            <a:r>
              <a:rPr lang="ja-JP" altLang="en-US" b="1" dirty="0" smtClean="0"/>
              <a:t>四万十先生の奥さん妊娠と報告</a:t>
            </a:r>
            <a:endParaRPr kumimoji="1" lang="ja-JP" altLang="en-US" b="1" dirty="0"/>
          </a:p>
        </p:txBody>
      </p:sp>
      <p:sp>
        <p:nvSpPr>
          <p:cNvPr id="3" name="コンテンツ プレースホルダー 2"/>
          <p:cNvSpPr>
            <a:spLocks noGrp="1"/>
          </p:cNvSpPr>
          <p:nvPr>
            <p:ph idx="1"/>
          </p:nvPr>
        </p:nvSpPr>
        <p:spPr>
          <a:xfrm>
            <a:off x="591064" y="2747618"/>
            <a:ext cx="10515600" cy="4351338"/>
          </a:xfrm>
        </p:spPr>
        <p:txBody>
          <a:bodyPr/>
          <a:lstStyle/>
          <a:p>
            <a:pPr marL="0" indent="0">
              <a:buNone/>
            </a:pPr>
            <a:r>
              <a:rPr lang="ja-JP" altLang="en-US" dirty="0"/>
              <a:t> </a:t>
            </a:r>
            <a:r>
              <a:rPr lang="ja-JP" altLang="en-US" dirty="0" smtClean="0"/>
              <a:t> </a:t>
            </a:r>
            <a:r>
              <a:rPr kumimoji="1" lang="ja-JP" altLang="en-US" dirty="0" smtClean="0"/>
              <a:t>いやー、ついにパパになります！</a:t>
            </a:r>
            <a:endParaRPr kumimoji="1" lang="en-US" altLang="ja-JP" dirty="0" smtClean="0"/>
          </a:p>
          <a:p>
            <a:pPr marL="0" indent="0">
              <a:buNone/>
            </a:pPr>
            <a:endParaRPr kumimoji="1" lang="en-US" altLang="ja-JP" dirty="0" smtClean="0"/>
          </a:p>
          <a:p>
            <a:pPr marL="0" indent="0">
              <a:buNone/>
            </a:pPr>
            <a:r>
              <a:rPr kumimoji="1" lang="ja-JP" altLang="en-US" dirty="0" smtClean="0"/>
              <a:t>　と、四万十先生</a:t>
            </a:r>
            <a:r>
              <a:rPr lang="ja-JP" altLang="en-US" dirty="0" smtClean="0"/>
              <a:t> </a:t>
            </a:r>
            <a:r>
              <a:rPr kumimoji="1" lang="ja-JP" altLang="en-US" dirty="0" smtClean="0"/>
              <a:t>嬉しそうです</a:t>
            </a:r>
            <a:r>
              <a:rPr lang="ja-JP" altLang="en-US" dirty="0" smtClean="0"/>
              <a:t>。</a:t>
            </a:r>
            <a:endParaRPr lang="en-US" altLang="ja-JP" dirty="0" smtClean="0"/>
          </a:p>
          <a:p>
            <a:pPr marL="0" indent="0">
              <a:buNone/>
            </a:pPr>
            <a:r>
              <a:rPr kumimoji="1" lang="ja-JP" altLang="en-US" dirty="0"/>
              <a:t>　</a:t>
            </a:r>
            <a:endParaRPr kumimoji="1" lang="en-US" altLang="ja-JP" dirty="0" smtClean="0"/>
          </a:p>
          <a:p>
            <a:pPr marL="0" indent="0">
              <a:buNone/>
            </a:pPr>
            <a:r>
              <a:rPr lang="ja-JP" altLang="en-US" dirty="0"/>
              <a:t>　</a:t>
            </a:r>
            <a:r>
              <a:rPr lang="en-US" altLang="ja-JP" dirty="0" smtClean="0"/>
              <a:t>Q</a:t>
            </a:r>
            <a:r>
              <a:rPr lang="ja-JP" altLang="en-US" dirty="0" err="1" smtClean="0"/>
              <a:t>、</a:t>
            </a:r>
            <a:r>
              <a:rPr kumimoji="1" lang="ja-JP" altLang="en-US" dirty="0" smtClean="0"/>
              <a:t>さあ、どんな書類を準備しましょう？</a:t>
            </a:r>
            <a:endParaRPr kumimoji="1" lang="ja-JP" altLang="en-US" dirty="0"/>
          </a:p>
        </p:txBody>
      </p:sp>
      <p:pic>
        <p:nvPicPr>
          <p:cNvPr id="5" name="図 4"/>
          <p:cNvPicPr>
            <a:picLocks noChangeAspect="1"/>
          </p:cNvPicPr>
          <p:nvPr/>
        </p:nvPicPr>
        <p:blipFill>
          <a:blip r:embed="rId3"/>
          <a:stretch>
            <a:fillRect/>
          </a:stretch>
        </p:blipFill>
        <p:spPr>
          <a:xfrm>
            <a:off x="8099510" y="1514542"/>
            <a:ext cx="4092490" cy="5443012"/>
          </a:xfrm>
          <a:prstGeom prst="rect">
            <a:avLst/>
          </a:prstGeom>
        </p:spPr>
      </p:pic>
    </p:spTree>
    <p:extLst>
      <p:ext uri="{BB962C8B-B14F-4D97-AF65-F5344CB8AC3E}">
        <p14:creationId xmlns:p14="http://schemas.microsoft.com/office/powerpoint/2010/main" val="1129877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四万十先生の奥さん妊娠と報告</a:t>
            </a:r>
            <a:endParaRPr kumimoji="1" lang="ja-JP" altLang="en-US" b="1" dirty="0"/>
          </a:p>
        </p:txBody>
      </p:sp>
      <p:sp>
        <p:nvSpPr>
          <p:cNvPr id="3" name="コンテンツ プレースホルダー 2"/>
          <p:cNvSpPr>
            <a:spLocks noGrp="1"/>
          </p:cNvSpPr>
          <p:nvPr>
            <p:ph idx="1"/>
          </p:nvPr>
        </p:nvSpPr>
        <p:spPr>
          <a:xfrm>
            <a:off x="838200" y="1927653"/>
            <a:ext cx="10515600" cy="4249309"/>
          </a:xfrm>
        </p:spPr>
        <p:txBody>
          <a:bodyPr/>
          <a:lstStyle/>
          <a:p>
            <a:pPr marL="0" indent="0">
              <a:buNone/>
            </a:pPr>
            <a:r>
              <a:rPr lang="ja-JP" altLang="en-US" dirty="0"/>
              <a:t> </a:t>
            </a:r>
            <a:r>
              <a:rPr lang="en-US" altLang="ja-JP" dirty="0" smtClean="0"/>
              <a:t>Q</a:t>
            </a:r>
            <a:r>
              <a:rPr lang="ja-JP" altLang="en-US" dirty="0" err="1" smtClean="0"/>
              <a:t>、</a:t>
            </a:r>
            <a:r>
              <a:rPr kumimoji="1" lang="ja-JP" altLang="en-US" dirty="0" smtClean="0"/>
              <a:t>さあ</a:t>
            </a:r>
            <a:r>
              <a:rPr lang="ja-JP" altLang="en-US" dirty="0" smtClean="0"/>
              <a:t>、どんな届をシステム入力</a:t>
            </a:r>
            <a:r>
              <a:rPr kumimoji="1" lang="ja-JP" altLang="en-US" dirty="0" smtClean="0"/>
              <a:t>しましょう？</a:t>
            </a:r>
            <a:endParaRPr kumimoji="1" lang="en-US" altLang="ja-JP" dirty="0" smtClean="0"/>
          </a:p>
          <a:p>
            <a:endParaRPr lang="en-US" altLang="ja-JP" dirty="0"/>
          </a:p>
          <a:p>
            <a:pPr marL="0" indent="0">
              <a:buNone/>
            </a:pPr>
            <a:r>
              <a:rPr lang="ja-JP" altLang="en-US" dirty="0"/>
              <a:t>　</a:t>
            </a:r>
            <a:r>
              <a:rPr lang="ja-JP" altLang="en-US" dirty="0" smtClean="0"/>
              <a:t>　</a:t>
            </a:r>
            <a:r>
              <a:rPr lang="ja-JP" altLang="en-US" sz="3200" dirty="0" smtClean="0"/>
              <a:t>・扶養親族届</a:t>
            </a:r>
            <a:endParaRPr lang="en-US" altLang="ja-JP" sz="3200" dirty="0"/>
          </a:p>
          <a:p>
            <a:pPr marL="0" indent="0">
              <a:buNone/>
            </a:pPr>
            <a:r>
              <a:rPr lang="ja-JP" altLang="en-US" sz="3200" dirty="0" smtClean="0"/>
              <a:t>　  ・</a:t>
            </a:r>
            <a:r>
              <a:rPr kumimoji="1" lang="ja-JP" altLang="en-US" sz="3200" dirty="0" smtClean="0"/>
              <a:t>児童手当認定等請求書</a:t>
            </a:r>
            <a:endParaRPr kumimoji="1" lang="en-US" altLang="ja-JP" sz="3200" dirty="0" smtClean="0"/>
          </a:p>
          <a:p>
            <a:endParaRPr kumimoji="1" lang="ja-JP" altLang="en-US" dirty="0"/>
          </a:p>
        </p:txBody>
      </p:sp>
      <p:pic>
        <p:nvPicPr>
          <p:cNvPr id="4" name="図 3"/>
          <p:cNvPicPr>
            <a:picLocks noChangeAspect="1"/>
          </p:cNvPicPr>
          <p:nvPr/>
        </p:nvPicPr>
        <p:blipFill>
          <a:blip r:embed="rId3"/>
          <a:stretch>
            <a:fillRect/>
          </a:stretch>
        </p:blipFill>
        <p:spPr>
          <a:xfrm>
            <a:off x="8640417" y="2961266"/>
            <a:ext cx="2826653" cy="3759449"/>
          </a:xfrm>
          <a:prstGeom prst="rect">
            <a:avLst/>
          </a:prstGeom>
        </p:spPr>
      </p:pic>
      <p:sp>
        <p:nvSpPr>
          <p:cNvPr id="5" name="テキスト ボックス 4"/>
          <p:cNvSpPr txBox="1"/>
          <p:nvPr/>
        </p:nvSpPr>
        <p:spPr>
          <a:xfrm>
            <a:off x="951470" y="4683211"/>
            <a:ext cx="7216346" cy="1323439"/>
          </a:xfrm>
          <a:prstGeom prst="rect">
            <a:avLst/>
          </a:prstGeom>
          <a:noFill/>
        </p:spPr>
        <p:txBody>
          <a:bodyPr wrap="square" rtlCol="0">
            <a:spAutoFit/>
          </a:bodyPr>
          <a:lstStyle/>
          <a:p>
            <a:r>
              <a:rPr kumimoji="1" lang="en-US" altLang="ja-JP" sz="2000" dirty="0" smtClean="0"/>
              <a:t>※</a:t>
            </a:r>
            <a:r>
              <a:rPr kumimoji="1" lang="ja-JP" altLang="en-US" sz="2000" dirty="0" smtClean="0"/>
              <a:t>２人目以降は</a:t>
            </a:r>
            <a:r>
              <a:rPr kumimoji="1" lang="en-US" altLang="ja-JP" sz="2000" dirty="0" smtClean="0"/>
              <a:t>…</a:t>
            </a:r>
          </a:p>
          <a:p>
            <a:r>
              <a:rPr lang="ja-JP" altLang="en-US" sz="2000" dirty="0"/>
              <a:t>　</a:t>
            </a:r>
            <a:endParaRPr lang="en-US" altLang="ja-JP" sz="2000" dirty="0" smtClean="0"/>
          </a:p>
          <a:p>
            <a:r>
              <a:rPr kumimoji="1" lang="ja-JP" altLang="en-US" sz="2000" dirty="0"/>
              <a:t>　</a:t>
            </a:r>
            <a:r>
              <a:rPr kumimoji="1" lang="ja-JP" altLang="en-US" sz="2000" dirty="0" smtClean="0"/>
              <a:t>　扶養手当　：　</a:t>
            </a:r>
            <a:r>
              <a:rPr lang="ja-JP" altLang="en-US" sz="2000" dirty="0" smtClean="0"/>
              <a:t>交互に</a:t>
            </a:r>
            <a:r>
              <a:rPr kumimoji="1" lang="ja-JP" altLang="en-US" sz="2000" dirty="0" smtClean="0"/>
              <a:t>認定（例外あり）</a:t>
            </a:r>
            <a:endParaRPr kumimoji="1" lang="en-US" altLang="ja-JP" sz="2000" dirty="0" smtClean="0"/>
          </a:p>
          <a:p>
            <a:r>
              <a:rPr lang="ja-JP" altLang="en-US" sz="2000" dirty="0"/>
              <a:t>　</a:t>
            </a:r>
            <a:r>
              <a:rPr lang="ja-JP" altLang="en-US" sz="2000" dirty="0" smtClean="0"/>
              <a:t>　児童手当　：　所得の高い方で認定（１人目と同じ）</a:t>
            </a:r>
            <a:endParaRPr kumimoji="1" lang="ja-JP" altLang="en-US" sz="2000" dirty="0"/>
          </a:p>
        </p:txBody>
      </p:sp>
    </p:spTree>
    <p:extLst>
      <p:ext uri="{BB962C8B-B14F-4D97-AF65-F5344CB8AC3E}">
        <p14:creationId xmlns:p14="http://schemas.microsoft.com/office/powerpoint/2010/main" val="1852467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99903"/>
            <a:ext cx="10515600" cy="1325563"/>
          </a:xfrm>
        </p:spPr>
        <p:txBody>
          <a:bodyPr/>
          <a:lstStyle/>
          <a:p>
            <a:r>
              <a:rPr kumimoji="1" lang="ja-JP" altLang="en-US" b="1" dirty="0" smtClean="0"/>
              <a:t>余談ですが・・・</a:t>
            </a:r>
            <a:endParaRPr kumimoji="1" lang="ja-JP" altLang="en-US" b="1" dirty="0"/>
          </a:p>
        </p:txBody>
      </p:sp>
      <p:sp>
        <p:nvSpPr>
          <p:cNvPr id="3" name="コンテンツ プレースホルダー 2"/>
          <p:cNvSpPr>
            <a:spLocks noGrp="1"/>
          </p:cNvSpPr>
          <p:nvPr>
            <p:ph idx="1"/>
          </p:nvPr>
        </p:nvSpPr>
        <p:spPr>
          <a:xfrm>
            <a:off x="838200" y="2245755"/>
            <a:ext cx="10515600" cy="4351338"/>
          </a:xfrm>
        </p:spPr>
        <p:txBody>
          <a:bodyPr/>
          <a:lstStyle/>
          <a:p>
            <a:r>
              <a:rPr kumimoji="1" lang="ja-JP" altLang="en-US" dirty="0" smtClean="0"/>
              <a:t>子どもさんを出産されたら、共済組合の</a:t>
            </a:r>
            <a:r>
              <a:rPr kumimoji="1" lang="ja-JP" altLang="en-US" dirty="0" smtClean="0">
                <a:solidFill>
                  <a:srgbClr val="FF0000"/>
                </a:solidFill>
              </a:rPr>
              <a:t>被扶養者に認定</a:t>
            </a:r>
            <a:r>
              <a:rPr kumimoji="1" lang="ja-JP" altLang="en-US" dirty="0" smtClean="0"/>
              <a:t>しましょう。</a:t>
            </a:r>
            <a:endParaRPr kumimoji="1" lang="en-US" altLang="ja-JP" dirty="0" smtClean="0"/>
          </a:p>
          <a:p>
            <a:r>
              <a:rPr lang="ja-JP" altLang="en-US" dirty="0" smtClean="0"/>
              <a:t>共済組合から</a:t>
            </a:r>
            <a:r>
              <a:rPr lang="ja-JP" altLang="en-US" dirty="0" smtClean="0">
                <a:solidFill>
                  <a:srgbClr val="FF0000"/>
                </a:solidFill>
              </a:rPr>
              <a:t>出産費用</a:t>
            </a:r>
            <a:r>
              <a:rPr lang="ja-JP" altLang="en-US" dirty="0" smtClean="0"/>
              <a:t>、教職員互助会から</a:t>
            </a:r>
            <a:r>
              <a:rPr lang="ja-JP" altLang="en-US" dirty="0" smtClean="0">
                <a:solidFill>
                  <a:srgbClr val="FF0000"/>
                </a:solidFill>
              </a:rPr>
              <a:t>出産祝い金も</a:t>
            </a:r>
            <a:r>
              <a:rPr lang="ja-JP" altLang="en-US" dirty="0">
                <a:solidFill>
                  <a:srgbClr val="FF0000"/>
                </a:solidFill>
              </a:rPr>
              <a:t>請求</a:t>
            </a:r>
            <a:r>
              <a:rPr lang="ja-JP" altLang="en-US" dirty="0" smtClean="0"/>
              <a:t>できるので、忘れずに請求しましょう。</a:t>
            </a:r>
            <a:endParaRPr lang="en-US" altLang="ja-JP" dirty="0" smtClean="0"/>
          </a:p>
          <a:p>
            <a:r>
              <a:rPr kumimoji="1" lang="ja-JP" altLang="en-US" dirty="0" smtClean="0"/>
              <a:t>年末</a:t>
            </a:r>
            <a:r>
              <a:rPr kumimoji="1" lang="ja-JP" altLang="en-US" dirty="0"/>
              <a:t>調整</a:t>
            </a:r>
            <a:r>
              <a:rPr kumimoji="1" lang="ja-JP" altLang="en-US" dirty="0" smtClean="0"/>
              <a:t>の</a:t>
            </a:r>
            <a:r>
              <a:rPr lang="ja-JP" altLang="en-US" dirty="0" smtClean="0">
                <a:solidFill>
                  <a:srgbClr val="FF0000"/>
                </a:solidFill>
              </a:rPr>
              <a:t>扶養控除申告書異動届</a:t>
            </a:r>
            <a:r>
              <a:rPr lang="ja-JP" altLang="en-US" dirty="0" smtClean="0"/>
              <a:t>も子供さん追加で提出します。</a:t>
            </a:r>
            <a:endParaRPr lang="en-US" altLang="ja-JP" dirty="0" smtClean="0"/>
          </a:p>
          <a:p>
            <a:r>
              <a:rPr lang="ja-JP" altLang="en-US" dirty="0" smtClean="0"/>
              <a:t>校内の</a:t>
            </a:r>
            <a:r>
              <a:rPr lang="ja-JP" altLang="en-US" dirty="0" smtClean="0">
                <a:solidFill>
                  <a:srgbClr val="FF0000"/>
                </a:solidFill>
              </a:rPr>
              <a:t>慶弔規定</a:t>
            </a:r>
            <a:r>
              <a:rPr lang="ja-JP" altLang="en-US" dirty="0" smtClean="0"/>
              <a:t>で出産祝いがある場合がありますので確認をしましょう。</a:t>
            </a:r>
            <a:endParaRPr lang="en-US" altLang="ja-JP" dirty="0" smtClean="0"/>
          </a:p>
          <a:p>
            <a:r>
              <a:rPr lang="ja-JP" altLang="en-US" dirty="0"/>
              <a:t>配偶者</a:t>
            </a:r>
            <a:r>
              <a:rPr lang="ja-JP" altLang="en-US" dirty="0" smtClean="0"/>
              <a:t>の</a:t>
            </a:r>
            <a:r>
              <a:rPr lang="ja-JP" altLang="en-US" dirty="0"/>
              <a:t>出産</a:t>
            </a:r>
            <a:r>
              <a:rPr lang="ja-JP" altLang="en-US" dirty="0" smtClean="0"/>
              <a:t>による</a:t>
            </a:r>
            <a:r>
              <a:rPr lang="ja-JP" altLang="en-US" dirty="0" smtClean="0">
                <a:solidFill>
                  <a:srgbClr val="FF0000"/>
                </a:solidFill>
              </a:rPr>
              <a:t>特別休暇</a:t>
            </a:r>
            <a:r>
              <a:rPr lang="ja-JP" altLang="en-US" dirty="0" smtClean="0"/>
              <a:t>が</a:t>
            </a:r>
            <a:r>
              <a:rPr lang="en-US" altLang="ja-JP" dirty="0" smtClean="0"/>
              <a:t>3</a:t>
            </a:r>
            <a:r>
              <a:rPr lang="ja-JP" altLang="en-US" dirty="0" smtClean="0"/>
              <a:t>日取得できます。</a:t>
            </a:r>
            <a:endParaRPr lang="en-US" altLang="ja-JP" dirty="0" smtClean="0"/>
          </a:p>
          <a:p>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933599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四万十太郎先生、異動で薩摩小へ</a:t>
            </a:r>
            <a:endParaRPr kumimoji="1" lang="ja-JP" altLang="en-US" b="1" dirty="0"/>
          </a:p>
        </p:txBody>
      </p:sp>
      <p:sp>
        <p:nvSpPr>
          <p:cNvPr id="3" name="コンテンツ プレースホルダー 2"/>
          <p:cNvSpPr>
            <a:spLocks noGrp="1"/>
          </p:cNvSpPr>
          <p:nvPr>
            <p:ph idx="1"/>
          </p:nvPr>
        </p:nvSpPr>
        <p:spPr/>
        <p:txBody>
          <a:bodyPr/>
          <a:lstStyle/>
          <a:p>
            <a:r>
              <a:rPr lang="ja-JP" altLang="en-US" sz="2600" dirty="0" smtClean="0"/>
              <a:t>令和</a:t>
            </a:r>
            <a:r>
              <a:rPr lang="en-US" altLang="ja-JP" sz="2600" dirty="0"/>
              <a:t>6</a:t>
            </a:r>
            <a:r>
              <a:rPr lang="ja-JP" altLang="en-US" sz="2600" dirty="0" smtClean="0"/>
              <a:t>年</a:t>
            </a:r>
            <a:r>
              <a:rPr lang="en-US" altLang="ja-JP" sz="2600" dirty="0"/>
              <a:t>4</a:t>
            </a:r>
            <a:r>
              <a:rPr lang="ja-JP" altLang="en-US" sz="2600" dirty="0"/>
              <a:t>月人事異動で、龍馬小から薩摩小へ</a:t>
            </a:r>
            <a:r>
              <a:rPr lang="ja-JP" altLang="en-US" sz="2600" dirty="0" smtClean="0"/>
              <a:t>。たまたまあなた</a:t>
            </a:r>
            <a:r>
              <a:rPr lang="ja-JP" altLang="en-US" sz="2600" dirty="0"/>
              <a:t>も一緒に薩摩小へ</a:t>
            </a:r>
            <a:r>
              <a:rPr lang="ja-JP" altLang="en-US" sz="2600" dirty="0" smtClean="0"/>
              <a:t>異動、太郎先生とはまたまた同僚です。</a:t>
            </a:r>
            <a:endParaRPr lang="en-US" altLang="ja-JP" sz="2600" dirty="0" smtClean="0"/>
          </a:p>
          <a:p>
            <a:endParaRPr lang="en-US" altLang="ja-JP" sz="2600" dirty="0"/>
          </a:p>
          <a:p>
            <a:r>
              <a:rPr lang="ja-JP" altLang="en-US" sz="2600" dirty="0"/>
              <a:t>太郎先生自宅から、薩摩小へは車で</a:t>
            </a:r>
            <a:r>
              <a:rPr lang="en-US" altLang="ja-JP" sz="2600" dirty="0"/>
              <a:t>4</a:t>
            </a:r>
            <a:r>
              <a:rPr lang="ja-JP" altLang="en-US" sz="2600" dirty="0"/>
              <a:t>時間かかり、とても通勤</a:t>
            </a:r>
            <a:r>
              <a:rPr lang="ja-JP" altLang="en-US" sz="2600" dirty="0" smtClean="0"/>
              <a:t>できません。</a:t>
            </a:r>
            <a:endParaRPr lang="en-US" altLang="ja-JP" sz="2600" dirty="0"/>
          </a:p>
          <a:p>
            <a:r>
              <a:rPr lang="ja-JP" altLang="en-US" sz="2600" dirty="0"/>
              <a:t>奥さんと</a:t>
            </a:r>
            <a:r>
              <a:rPr lang="ja-JP" altLang="en-US" sz="2600" dirty="0" smtClean="0"/>
              <a:t>子供さ</a:t>
            </a:r>
            <a:r>
              <a:rPr lang="ja-JP" altLang="en-US" sz="2600" dirty="0"/>
              <a:t>ん</a:t>
            </a:r>
            <a:r>
              <a:rPr lang="ja-JP" altLang="en-US" sz="2600" dirty="0" smtClean="0"/>
              <a:t>は</a:t>
            </a:r>
            <a:r>
              <a:rPr lang="ja-JP" altLang="en-US" sz="2600" dirty="0"/>
              <a:t>太郎先生と一緒に行きたがりませんでしたので、太郎先生は、薩摩小</a:t>
            </a:r>
            <a:r>
              <a:rPr lang="ja-JP" altLang="en-US" sz="2600" dirty="0" smtClean="0"/>
              <a:t>の真向いに</a:t>
            </a:r>
            <a:r>
              <a:rPr lang="ja-JP" altLang="en-US" sz="2600" dirty="0"/>
              <a:t>一人でマンションを借りました。</a:t>
            </a:r>
            <a:endParaRPr lang="en-US" altLang="ja-JP" sz="2600" dirty="0"/>
          </a:p>
          <a:p>
            <a:endParaRPr lang="en-US" altLang="ja-JP" dirty="0"/>
          </a:p>
          <a:p>
            <a:pPr marL="0" indent="0">
              <a:buNone/>
            </a:pPr>
            <a:r>
              <a:rPr lang="en-US" altLang="ja-JP" dirty="0" smtClean="0"/>
              <a:t>Q</a:t>
            </a:r>
            <a:r>
              <a:rPr lang="ja-JP" altLang="en-US" dirty="0" err="1" smtClean="0"/>
              <a:t>、</a:t>
            </a:r>
            <a:r>
              <a:rPr lang="ja-JP" altLang="en-US" dirty="0" smtClean="0"/>
              <a:t>どんな手当が該当になりますか？</a:t>
            </a:r>
            <a:endParaRPr lang="en-US" altLang="ja-JP" dirty="0" smtClean="0"/>
          </a:p>
        </p:txBody>
      </p:sp>
      <p:pic>
        <p:nvPicPr>
          <p:cNvPr id="4" name="図 3"/>
          <p:cNvPicPr>
            <a:picLocks noChangeAspect="1"/>
          </p:cNvPicPr>
          <p:nvPr/>
        </p:nvPicPr>
        <p:blipFill>
          <a:blip r:embed="rId3"/>
          <a:stretch>
            <a:fillRect/>
          </a:stretch>
        </p:blipFill>
        <p:spPr>
          <a:xfrm>
            <a:off x="7897273" y="4997444"/>
            <a:ext cx="1604913" cy="1730953"/>
          </a:xfrm>
          <a:prstGeom prst="rect">
            <a:avLst/>
          </a:prstGeom>
        </p:spPr>
      </p:pic>
      <p:pic>
        <p:nvPicPr>
          <p:cNvPr id="5" name="図 4"/>
          <p:cNvPicPr>
            <a:picLocks noChangeAspect="1"/>
          </p:cNvPicPr>
          <p:nvPr/>
        </p:nvPicPr>
        <p:blipFill>
          <a:blip r:embed="rId4"/>
          <a:stretch>
            <a:fillRect/>
          </a:stretch>
        </p:blipFill>
        <p:spPr>
          <a:xfrm>
            <a:off x="9502186" y="5019304"/>
            <a:ext cx="1621554" cy="1709093"/>
          </a:xfrm>
          <a:prstGeom prst="rect">
            <a:avLst/>
          </a:prstGeom>
        </p:spPr>
      </p:pic>
    </p:spTree>
    <p:extLst>
      <p:ext uri="{BB962C8B-B14F-4D97-AF65-F5344CB8AC3E}">
        <p14:creationId xmlns:p14="http://schemas.microsoft.com/office/powerpoint/2010/main" val="1783949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p:spPr>
        <p:txBody>
          <a:bodyPr/>
          <a:lstStyle/>
          <a:p>
            <a:r>
              <a:rPr kumimoji="1" lang="ja-JP" altLang="en-US" b="1" dirty="0" smtClean="0"/>
              <a:t>四万十太郎先生、異動で薩摩小へ</a:t>
            </a:r>
            <a:endParaRPr kumimoji="1" lang="ja-JP" altLang="en-US" b="1" dirty="0"/>
          </a:p>
        </p:txBody>
      </p:sp>
      <p:sp>
        <p:nvSpPr>
          <p:cNvPr id="3" name="コンテンツ プレースホルダー 2"/>
          <p:cNvSpPr>
            <a:spLocks noGrp="1"/>
          </p:cNvSpPr>
          <p:nvPr>
            <p:ph idx="1"/>
          </p:nvPr>
        </p:nvSpPr>
        <p:spPr>
          <a:xfrm>
            <a:off x="838200" y="1940011"/>
            <a:ext cx="10515600" cy="4533515"/>
          </a:xfrm>
        </p:spPr>
        <p:txBody>
          <a:bodyPr>
            <a:normAutofit fontScale="92500" lnSpcReduction="10000"/>
          </a:bodyPr>
          <a:lstStyle/>
          <a:p>
            <a:r>
              <a:rPr lang="ja-JP" altLang="en-US" dirty="0" smtClean="0"/>
              <a:t>令和</a:t>
            </a:r>
            <a:r>
              <a:rPr lang="en-US" altLang="ja-JP" dirty="0"/>
              <a:t>5</a:t>
            </a:r>
            <a:r>
              <a:rPr kumimoji="1" lang="ja-JP" altLang="en-US" dirty="0" smtClean="0"/>
              <a:t>年</a:t>
            </a:r>
            <a:r>
              <a:rPr kumimoji="1" lang="en-US" altLang="ja-JP" dirty="0" smtClean="0"/>
              <a:t>4</a:t>
            </a:r>
            <a:r>
              <a:rPr kumimoji="1" lang="ja-JP" altLang="en-US" dirty="0" smtClean="0"/>
              <a:t>月人事異動で、龍馬小から薩摩小へ。なぜかあなたも一緒に薩摩小へ異動</a:t>
            </a:r>
            <a:endParaRPr kumimoji="1" lang="en-US" altLang="ja-JP" dirty="0" smtClean="0"/>
          </a:p>
          <a:p>
            <a:r>
              <a:rPr kumimoji="1" lang="ja-JP" altLang="en-US" dirty="0" smtClean="0"/>
              <a:t>太郎先生自宅から、薩摩小へは車で</a:t>
            </a:r>
            <a:r>
              <a:rPr kumimoji="1" lang="en-US" altLang="ja-JP" dirty="0" smtClean="0"/>
              <a:t>4</a:t>
            </a:r>
            <a:r>
              <a:rPr kumimoji="1" lang="ja-JP" altLang="en-US" dirty="0" smtClean="0"/>
              <a:t>時間かかり、とても通勤できません</a:t>
            </a:r>
            <a:endParaRPr kumimoji="1" lang="en-US" altLang="ja-JP" dirty="0" smtClean="0"/>
          </a:p>
          <a:p>
            <a:r>
              <a:rPr lang="ja-JP" altLang="en-US" dirty="0" smtClean="0"/>
              <a:t>奥さんと子供さんは太郎先生と一緒に行きたがりませんでしたので、太郎先生は、薩摩小の</a:t>
            </a:r>
            <a:r>
              <a:rPr lang="ja-JP" altLang="en-US" dirty="0"/>
              <a:t>真向</a:t>
            </a:r>
            <a:r>
              <a:rPr lang="ja-JP" altLang="en-US" dirty="0" smtClean="0"/>
              <a:t>いに一人でマンションを借りました。</a:t>
            </a:r>
            <a:endParaRPr lang="en-US" altLang="ja-JP" dirty="0" smtClean="0"/>
          </a:p>
          <a:p>
            <a:endParaRPr lang="en-US" altLang="ja-JP" dirty="0"/>
          </a:p>
          <a:p>
            <a:pPr marL="0" indent="0">
              <a:buNone/>
            </a:pPr>
            <a:r>
              <a:rPr lang="en-US" altLang="ja-JP" dirty="0" smtClean="0"/>
              <a:t>Q</a:t>
            </a:r>
            <a:r>
              <a:rPr lang="ja-JP" altLang="en-US" dirty="0" err="1" smtClean="0"/>
              <a:t>、</a:t>
            </a:r>
            <a:r>
              <a:rPr lang="ja-JP" altLang="en-US" dirty="0" smtClean="0"/>
              <a:t>どんな手当が該当になりますか？</a:t>
            </a:r>
            <a:endParaRPr lang="en-US" altLang="ja-JP" dirty="0" smtClean="0"/>
          </a:p>
          <a:p>
            <a:pPr marL="0" indent="0">
              <a:buNone/>
            </a:pPr>
            <a:r>
              <a:rPr lang="ja-JP" altLang="en-US" dirty="0" smtClean="0"/>
              <a:t>・単身赴任届</a:t>
            </a:r>
            <a:endParaRPr lang="en-US" altLang="ja-JP" dirty="0" smtClean="0"/>
          </a:p>
          <a:p>
            <a:pPr marL="0" indent="0">
              <a:buNone/>
            </a:pPr>
            <a:r>
              <a:rPr lang="ja-JP" altLang="en-US" dirty="0" smtClean="0"/>
              <a:t>・住居届（本人用）（配偶者等の借家：単身赴任手当受給者のみ）</a:t>
            </a:r>
            <a:endParaRPr lang="en-US" altLang="ja-JP" dirty="0" smtClean="0"/>
          </a:p>
          <a:p>
            <a:pPr marL="0" indent="0">
              <a:buNone/>
            </a:pPr>
            <a:r>
              <a:rPr lang="ja-JP" altLang="en-US" dirty="0" smtClean="0"/>
              <a:t>・通勤届　喪失手続き</a:t>
            </a:r>
            <a:endParaRPr lang="en-US" altLang="ja-JP" dirty="0" smtClean="0"/>
          </a:p>
        </p:txBody>
      </p:sp>
    </p:spTree>
    <p:extLst>
      <p:ext uri="{BB962C8B-B14F-4D97-AF65-F5344CB8AC3E}">
        <p14:creationId xmlns:p14="http://schemas.microsoft.com/office/powerpoint/2010/main" val="3259690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四万十太郎先生の父、相談に来る</a:t>
            </a:r>
            <a:endParaRPr kumimoji="1" lang="ja-JP" altLang="en-US" b="1" dirty="0"/>
          </a:p>
        </p:txBody>
      </p:sp>
      <p:sp>
        <p:nvSpPr>
          <p:cNvPr id="3" name="コンテンツ プレースホルダー 2"/>
          <p:cNvSpPr>
            <a:spLocks noGrp="1"/>
          </p:cNvSpPr>
          <p:nvPr>
            <p:ph idx="1"/>
          </p:nvPr>
        </p:nvSpPr>
        <p:spPr>
          <a:xfrm>
            <a:off x="838200" y="1924479"/>
            <a:ext cx="10515600" cy="4351338"/>
          </a:xfrm>
        </p:spPr>
        <p:txBody>
          <a:bodyPr/>
          <a:lstStyle/>
          <a:p>
            <a:r>
              <a:rPr kumimoji="1" lang="ja-JP" altLang="en-US" dirty="0" smtClean="0"/>
              <a:t>父「太郎よ、私も母さんも、高齢で働くことができないからお前の扶養に入れてくれ」</a:t>
            </a:r>
            <a:endParaRPr kumimoji="1" lang="en-US" altLang="ja-JP" dirty="0" smtClean="0"/>
          </a:p>
          <a:p>
            <a:r>
              <a:rPr lang="ja-JP" altLang="en-US" dirty="0" smtClean="0"/>
              <a:t>太郎「わかったよ」</a:t>
            </a:r>
            <a:endParaRPr lang="en-US" altLang="ja-JP" dirty="0" smtClean="0"/>
          </a:p>
          <a:p>
            <a:endParaRPr kumimoji="1" lang="en-US" altLang="ja-JP" dirty="0"/>
          </a:p>
          <a:p>
            <a:pPr marL="0" indent="0">
              <a:buNone/>
            </a:pPr>
            <a:r>
              <a:rPr lang="en-US" altLang="ja-JP" dirty="0" smtClean="0"/>
              <a:t>Q</a:t>
            </a:r>
            <a:r>
              <a:rPr lang="ja-JP" altLang="en-US" dirty="0" err="1" smtClean="0"/>
              <a:t>、</a:t>
            </a:r>
            <a:r>
              <a:rPr lang="ja-JP" altLang="en-US" dirty="0" smtClean="0"/>
              <a:t>太郎先生は両親を扶養したいと、あなたに相談してきました。 </a:t>
            </a:r>
            <a:endParaRPr lang="en-US" altLang="ja-JP" dirty="0" smtClean="0"/>
          </a:p>
          <a:p>
            <a:pPr marL="0" indent="0">
              <a:buNone/>
            </a:pPr>
            <a:r>
              <a:rPr lang="en-US" altLang="ja-JP" dirty="0"/>
              <a:t> </a:t>
            </a:r>
            <a:r>
              <a:rPr lang="en-US" altLang="ja-JP" dirty="0" smtClean="0"/>
              <a:t>     </a:t>
            </a:r>
            <a:r>
              <a:rPr lang="ja-JP" altLang="en-US" dirty="0" smtClean="0"/>
              <a:t>さて、何を聞き取りますか？</a:t>
            </a:r>
            <a:endParaRPr kumimoji="1"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8423840" y="4403248"/>
            <a:ext cx="3253295" cy="2257044"/>
          </a:xfrm>
          <a:prstGeom prst="rect">
            <a:avLst/>
          </a:prstGeom>
        </p:spPr>
      </p:pic>
    </p:spTree>
    <p:extLst>
      <p:ext uri="{BB962C8B-B14F-4D97-AF65-F5344CB8AC3E}">
        <p14:creationId xmlns:p14="http://schemas.microsoft.com/office/powerpoint/2010/main" val="3410374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90833"/>
            <a:ext cx="10515600" cy="1134634"/>
          </a:xfrm>
        </p:spPr>
        <p:txBody>
          <a:bodyPr/>
          <a:lstStyle/>
          <a:p>
            <a:r>
              <a:rPr kumimoji="1" lang="ja-JP" altLang="en-US" b="1" dirty="0" smtClean="0"/>
              <a:t>聞き込み開始</a:t>
            </a:r>
            <a:endParaRPr kumimoji="1" lang="ja-JP" altLang="en-US" b="1" dirty="0"/>
          </a:p>
        </p:txBody>
      </p:sp>
      <p:sp>
        <p:nvSpPr>
          <p:cNvPr id="3" name="コンテンツ プレースホルダー 2"/>
          <p:cNvSpPr>
            <a:spLocks noGrp="1"/>
          </p:cNvSpPr>
          <p:nvPr>
            <p:ph idx="1"/>
          </p:nvPr>
        </p:nvSpPr>
        <p:spPr>
          <a:xfrm>
            <a:off x="838200" y="2506662"/>
            <a:ext cx="10515600" cy="4351338"/>
          </a:xfrm>
        </p:spPr>
        <p:txBody>
          <a:bodyPr/>
          <a:lstStyle/>
          <a:p>
            <a:r>
              <a:rPr kumimoji="1" lang="ja-JP" altLang="en-US" dirty="0" smtClean="0"/>
              <a:t>父、母の年齢は？</a:t>
            </a:r>
            <a:endParaRPr kumimoji="1" lang="en-US" altLang="ja-JP" dirty="0" smtClean="0"/>
          </a:p>
          <a:p>
            <a:r>
              <a:rPr lang="ja-JP" altLang="en-US" dirty="0" smtClean="0"/>
              <a:t>父、母の収入は？（年金、事業所得、不動産所得等）</a:t>
            </a:r>
            <a:endParaRPr lang="en-US" altLang="ja-JP" dirty="0" smtClean="0"/>
          </a:p>
          <a:p>
            <a:r>
              <a:rPr lang="ja-JP" altLang="en-US" dirty="0" smtClean="0"/>
              <a:t>父、母の生活拠点は？</a:t>
            </a:r>
            <a:endParaRPr lang="en-US" altLang="ja-JP" dirty="0" smtClean="0"/>
          </a:p>
          <a:p>
            <a:r>
              <a:rPr kumimoji="1" lang="ja-JP" altLang="en-US" dirty="0" smtClean="0"/>
              <a:t>太郎</a:t>
            </a:r>
            <a:r>
              <a:rPr kumimoji="1" lang="ja-JP" altLang="en-US" dirty="0"/>
              <a:t>先生</a:t>
            </a:r>
            <a:r>
              <a:rPr kumimoji="1" lang="ja-JP" altLang="en-US" dirty="0" smtClean="0"/>
              <a:t>の兄弟関係は？</a:t>
            </a:r>
            <a:endParaRPr kumimoji="1" lang="en-US" altLang="ja-JP" dirty="0" smtClean="0"/>
          </a:p>
          <a:p>
            <a:endParaRPr kumimoji="1"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8386770" y="4218040"/>
            <a:ext cx="3395578" cy="2355756"/>
          </a:xfrm>
          <a:prstGeom prst="rect">
            <a:avLst/>
          </a:prstGeom>
        </p:spPr>
      </p:pic>
    </p:spTree>
    <p:extLst>
      <p:ext uri="{BB962C8B-B14F-4D97-AF65-F5344CB8AC3E}">
        <p14:creationId xmlns:p14="http://schemas.microsoft.com/office/powerpoint/2010/main" val="4089462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87547"/>
            <a:ext cx="10515600" cy="1325563"/>
          </a:xfrm>
        </p:spPr>
        <p:txBody>
          <a:bodyPr/>
          <a:lstStyle/>
          <a:p>
            <a:r>
              <a:rPr kumimoji="1" lang="ja-JP" altLang="en-US" b="1" dirty="0" smtClean="0"/>
              <a:t>聞き込みの結果</a:t>
            </a:r>
            <a:endParaRPr kumimoji="1" lang="ja-JP" altLang="en-US" b="1" dirty="0"/>
          </a:p>
        </p:txBody>
      </p:sp>
      <p:sp>
        <p:nvSpPr>
          <p:cNvPr id="3" name="コンテンツ プレースホルダー 2"/>
          <p:cNvSpPr>
            <a:spLocks noGrp="1"/>
          </p:cNvSpPr>
          <p:nvPr>
            <p:ph idx="1"/>
          </p:nvPr>
        </p:nvSpPr>
        <p:spPr>
          <a:xfrm>
            <a:off x="838200" y="2381679"/>
            <a:ext cx="10515600" cy="4351338"/>
          </a:xfrm>
        </p:spPr>
        <p:txBody>
          <a:bodyPr/>
          <a:lstStyle/>
          <a:p>
            <a:r>
              <a:rPr kumimoji="1" lang="ja-JP" altLang="en-US" dirty="0" smtClean="0"/>
              <a:t>父（</a:t>
            </a:r>
            <a:r>
              <a:rPr kumimoji="1" lang="en-US" altLang="ja-JP" dirty="0" smtClean="0"/>
              <a:t>59</a:t>
            </a:r>
            <a:r>
              <a:rPr kumimoji="1" lang="ja-JP" altLang="en-US" dirty="0" smtClean="0"/>
              <a:t>歳）：自営業　</a:t>
            </a:r>
            <a:r>
              <a:rPr lang="ja-JP" altLang="en-US" dirty="0" smtClean="0"/>
              <a:t>年</a:t>
            </a:r>
            <a:r>
              <a:rPr lang="en-US" altLang="ja-JP" dirty="0" smtClean="0"/>
              <a:t>60</a:t>
            </a:r>
            <a:r>
              <a:rPr lang="ja-JP" altLang="en-US" dirty="0" smtClean="0"/>
              <a:t>万円（変動あり）</a:t>
            </a:r>
            <a:endParaRPr lang="en-US" altLang="ja-JP" dirty="0" smtClean="0"/>
          </a:p>
          <a:p>
            <a:r>
              <a:rPr lang="ja-JP" altLang="en-US" dirty="0" smtClean="0"/>
              <a:t>母（</a:t>
            </a:r>
            <a:r>
              <a:rPr lang="en-US" altLang="ja-JP" dirty="0" smtClean="0"/>
              <a:t>65</a:t>
            </a:r>
            <a:r>
              <a:rPr lang="ja-JP" altLang="en-US" dirty="0" smtClean="0"/>
              <a:t>歳）：年金　　年</a:t>
            </a:r>
            <a:r>
              <a:rPr lang="ja-JP" altLang="en-US" dirty="0"/>
              <a:t>３</a:t>
            </a:r>
            <a:r>
              <a:rPr lang="en-US" altLang="ja-JP" dirty="0" smtClean="0"/>
              <a:t>0</a:t>
            </a:r>
            <a:r>
              <a:rPr lang="ja-JP" altLang="en-US" dirty="0" smtClean="0"/>
              <a:t>万円</a:t>
            </a:r>
            <a:endParaRPr lang="en-US" altLang="ja-JP" dirty="0" smtClean="0"/>
          </a:p>
          <a:p>
            <a:r>
              <a:rPr lang="ja-JP" altLang="en-US" dirty="0"/>
              <a:t>太郎</a:t>
            </a:r>
            <a:r>
              <a:rPr lang="ja-JP" altLang="en-US" dirty="0" smtClean="0"/>
              <a:t>と同居している</a:t>
            </a:r>
            <a:endParaRPr lang="en-US" altLang="ja-JP" dirty="0" smtClean="0"/>
          </a:p>
          <a:p>
            <a:r>
              <a:rPr lang="ja-JP" altLang="en-US" dirty="0" smtClean="0"/>
              <a:t>太郎には、次郎という弟がいる</a:t>
            </a:r>
            <a:endParaRPr lang="en-US" altLang="ja-JP" dirty="0" smtClean="0"/>
          </a:p>
          <a:p>
            <a:endParaRPr kumimoji="1" lang="ja-JP" altLang="en-US" dirty="0"/>
          </a:p>
        </p:txBody>
      </p:sp>
      <p:pic>
        <p:nvPicPr>
          <p:cNvPr id="4" name="図 3"/>
          <p:cNvPicPr>
            <a:picLocks noChangeAspect="1"/>
          </p:cNvPicPr>
          <p:nvPr/>
        </p:nvPicPr>
        <p:blipFill>
          <a:blip r:embed="rId2"/>
          <a:stretch>
            <a:fillRect/>
          </a:stretch>
        </p:blipFill>
        <p:spPr>
          <a:xfrm>
            <a:off x="8151991" y="3884407"/>
            <a:ext cx="3805230" cy="2639961"/>
          </a:xfrm>
          <a:prstGeom prst="rect">
            <a:avLst/>
          </a:prstGeom>
        </p:spPr>
      </p:pic>
    </p:spTree>
    <p:extLst>
      <p:ext uri="{BB962C8B-B14F-4D97-AF65-F5344CB8AC3E}">
        <p14:creationId xmlns:p14="http://schemas.microsoft.com/office/powerpoint/2010/main" val="683298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88589"/>
            <a:ext cx="10515600" cy="1325563"/>
          </a:xfrm>
        </p:spPr>
        <p:txBody>
          <a:bodyPr/>
          <a:lstStyle/>
          <a:p>
            <a:r>
              <a:rPr kumimoji="1" lang="ja-JP" altLang="en-US" b="1" dirty="0" smtClean="0"/>
              <a:t>父と母を扶養できますか？</a:t>
            </a:r>
            <a:endParaRPr kumimoji="1" lang="ja-JP" altLang="en-US" b="1" dirty="0"/>
          </a:p>
        </p:txBody>
      </p:sp>
      <p:pic>
        <p:nvPicPr>
          <p:cNvPr id="4" name="コンテンツ プレースホルダー 3"/>
          <p:cNvPicPr>
            <a:picLocks noGrp="1" noChangeAspect="1"/>
          </p:cNvPicPr>
          <p:nvPr>
            <p:ph idx="1"/>
          </p:nvPr>
        </p:nvPicPr>
        <p:blipFill>
          <a:blip r:embed="rId3"/>
          <a:stretch>
            <a:fillRect/>
          </a:stretch>
        </p:blipFill>
        <p:spPr>
          <a:xfrm>
            <a:off x="5093860" y="2107260"/>
            <a:ext cx="6259940" cy="4342968"/>
          </a:xfrm>
          <a:prstGeom prst="rect">
            <a:avLst/>
          </a:prstGeom>
        </p:spPr>
      </p:pic>
    </p:spTree>
    <p:extLst>
      <p:ext uri="{BB962C8B-B14F-4D97-AF65-F5344CB8AC3E}">
        <p14:creationId xmlns:p14="http://schemas.microsoft.com/office/powerpoint/2010/main" val="4186104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父母を扶養にする際の注意点</a:t>
            </a:r>
            <a:endParaRPr kumimoji="1" lang="ja-JP" altLang="en-US" b="1" dirty="0"/>
          </a:p>
        </p:txBody>
      </p:sp>
      <p:sp>
        <p:nvSpPr>
          <p:cNvPr id="3" name="コンテンツ プレースホルダー 2"/>
          <p:cNvSpPr>
            <a:spLocks noGrp="1"/>
          </p:cNvSpPr>
          <p:nvPr>
            <p:ph idx="1"/>
          </p:nvPr>
        </p:nvSpPr>
        <p:spPr/>
        <p:txBody>
          <a:bodyPr>
            <a:normAutofit/>
          </a:bodyPr>
          <a:lstStyle/>
          <a:p>
            <a:r>
              <a:rPr lang="ja-JP" altLang="en-US" dirty="0"/>
              <a:t>民法</a:t>
            </a:r>
            <a:r>
              <a:rPr lang="ja-JP" altLang="en-US" dirty="0" smtClean="0"/>
              <a:t>で「</a:t>
            </a:r>
            <a:r>
              <a:rPr lang="ja-JP" altLang="en-US" dirty="0"/>
              <a:t>夫婦はお互いに協力し、扶助しなければならない。（民法第</a:t>
            </a:r>
            <a:r>
              <a:rPr lang="en-US" altLang="ja-JP" dirty="0"/>
              <a:t>752</a:t>
            </a:r>
            <a:r>
              <a:rPr lang="ja-JP" altLang="en-US" dirty="0"/>
              <a:t>条）」とされていることから、主たる扶養者が誰であるか実態を十分検討して認定する</a:t>
            </a:r>
            <a:r>
              <a:rPr lang="ja-JP" altLang="en-US" dirty="0" smtClean="0"/>
              <a:t>こと</a:t>
            </a:r>
            <a:endParaRPr lang="en-US" altLang="ja-JP" dirty="0" smtClean="0"/>
          </a:p>
          <a:p>
            <a:endParaRPr lang="en-US" altLang="ja-JP" dirty="0" smtClean="0"/>
          </a:p>
          <a:p>
            <a:r>
              <a:rPr kumimoji="1" lang="ja-JP" altLang="en-US" dirty="0" smtClean="0"/>
              <a:t>この場合、父は年齢が</a:t>
            </a:r>
            <a:r>
              <a:rPr lang="en-US" altLang="ja-JP" dirty="0">
                <a:solidFill>
                  <a:srgbClr val="FF0000"/>
                </a:solidFill>
              </a:rPr>
              <a:t>60</a:t>
            </a:r>
            <a:r>
              <a:rPr lang="ja-JP" altLang="en-US" dirty="0">
                <a:solidFill>
                  <a:srgbClr val="FF0000"/>
                </a:solidFill>
              </a:rPr>
              <a:t>歳</a:t>
            </a:r>
            <a:r>
              <a:rPr lang="ja-JP" altLang="en-US" dirty="0" smtClean="0">
                <a:solidFill>
                  <a:srgbClr val="FF0000"/>
                </a:solidFill>
              </a:rPr>
              <a:t>に到達していない</a:t>
            </a:r>
            <a:r>
              <a:rPr lang="ja-JP" altLang="en-US" dirty="0" smtClean="0"/>
              <a:t>の</a:t>
            </a:r>
            <a:r>
              <a:rPr kumimoji="1" lang="ja-JP" altLang="en-US" dirty="0" smtClean="0"/>
              <a:t>で扶養にすることはできません</a:t>
            </a:r>
            <a:endParaRPr kumimoji="1" lang="en-US" altLang="ja-JP" dirty="0" smtClean="0"/>
          </a:p>
          <a:p>
            <a:r>
              <a:rPr lang="ja-JP" altLang="en-US" dirty="0" smtClean="0"/>
              <a:t>夫婦はお互い協力しなければならないので、所得の多い父が、母</a:t>
            </a:r>
            <a:r>
              <a:rPr lang="ja-JP" altLang="en-US" dirty="0"/>
              <a:t>を扶養</a:t>
            </a:r>
            <a:r>
              <a:rPr lang="ja-JP" altLang="en-US" dirty="0" smtClean="0"/>
              <a:t>する義務があります。夫婦の収入を足して</a:t>
            </a:r>
            <a:r>
              <a:rPr lang="en-US" altLang="ja-JP" dirty="0"/>
              <a:t>2</a:t>
            </a:r>
            <a:r>
              <a:rPr lang="ja-JP" altLang="en-US" dirty="0" smtClean="0"/>
              <a:t>で割った金額が認定基準額以下であれば、父母を扶養するのは太郎が適切となりますので、母のみ扶養にすることができます。</a:t>
            </a:r>
            <a:endParaRPr lang="en-US" altLang="ja-JP" dirty="0" smtClean="0"/>
          </a:p>
        </p:txBody>
      </p:sp>
    </p:spTree>
    <p:extLst>
      <p:ext uri="{BB962C8B-B14F-4D97-AF65-F5344CB8AC3E}">
        <p14:creationId xmlns:p14="http://schemas.microsoft.com/office/powerpoint/2010/main" val="407698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98548"/>
            <a:ext cx="10515600" cy="1325563"/>
          </a:xfrm>
        </p:spPr>
        <p:txBody>
          <a:bodyPr/>
          <a:lstStyle/>
          <a:p>
            <a:r>
              <a:rPr lang="ja-JP" altLang="en-US" b="1" dirty="0" smtClean="0"/>
              <a:t>令和</a:t>
            </a:r>
            <a:r>
              <a:rPr lang="en-US" altLang="ja-JP" b="1" dirty="0"/>
              <a:t>4</a:t>
            </a:r>
            <a:r>
              <a:rPr lang="ja-JP" altLang="en-US" b="1" dirty="0" smtClean="0"/>
              <a:t>年</a:t>
            </a:r>
            <a:r>
              <a:rPr lang="en-US" altLang="ja-JP" b="1" dirty="0"/>
              <a:t>4</a:t>
            </a:r>
            <a:r>
              <a:rPr lang="ja-JP" altLang="en-US" b="1" dirty="0"/>
              <a:t>月</a:t>
            </a:r>
            <a:r>
              <a:rPr lang="en-US" altLang="ja-JP" b="1" dirty="0"/>
              <a:t>1</a:t>
            </a:r>
            <a:r>
              <a:rPr lang="ja-JP" altLang="en-US" b="1" dirty="0"/>
              <a:t>日　</a:t>
            </a:r>
            <a:r>
              <a:rPr lang="ja-JP" altLang="en-US" b="1" dirty="0" smtClean="0"/>
              <a:t>龍</a:t>
            </a:r>
            <a:r>
              <a:rPr lang="ja-JP" altLang="en-US" b="1" dirty="0"/>
              <a:t>馬小学校へ　</a:t>
            </a:r>
            <a:r>
              <a:rPr lang="en-US" altLang="ja-JP" b="1" dirty="0"/>
              <a:t/>
            </a:r>
            <a:br>
              <a:rPr lang="en-US" altLang="ja-JP" b="1" dirty="0"/>
            </a:br>
            <a:r>
              <a:rPr lang="ja-JP" altLang="en-US" b="1" dirty="0"/>
              <a:t>新規採用の四万十太郎</a:t>
            </a:r>
            <a:r>
              <a:rPr lang="ja-JP" altLang="en-US" b="1" dirty="0" smtClean="0"/>
              <a:t>先生</a:t>
            </a:r>
            <a:endParaRPr kumimoji="1" lang="ja-JP" altLang="en-US" b="1" dirty="0"/>
          </a:p>
        </p:txBody>
      </p:sp>
      <p:sp>
        <p:nvSpPr>
          <p:cNvPr id="3" name="コンテンツ プレースホルダー 2"/>
          <p:cNvSpPr>
            <a:spLocks noGrp="1"/>
          </p:cNvSpPr>
          <p:nvPr>
            <p:ph idx="1"/>
          </p:nvPr>
        </p:nvSpPr>
        <p:spPr>
          <a:xfrm>
            <a:off x="838200" y="2323069"/>
            <a:ext cx="10515600" cy="4352851"/>
          </a:xfrm>
        </p:spPr>
        <p:txBody>
          <a:bodyPr>
            <a:normAutofit/>
          </a:bodyPr>
          <a:lstStyle/>
          <a:p>
            <a:r>
              <a:rPr kumimoji="1" lang="ja-JP" altLang="en-US" dirty="0" smtClean="0"/>
              <a:t>龍馬小学校へ早速あいさつのお電話がかかってきました。</a:t>
            </a:r>
            <a:endParaRPr kumimoji="1" lang="en-US" altLang="ja-JP" dirty="0" smtClean="0"/>
          </a:p>
          <a:p>
            <a:pPr marL="0" indent="0">
              <a:buNone/>
            </a:pPr>
            <a:r>
              <a:rPr lang="ja-JP" altLang="en-US" dirty="0" smtClean="0"/>
              <a:t>「今度そちらでお世話になります四万十太郎です」</a:t>
            </a:r>
            <a:endParaRPr lang="en-US" altLang="ja-JP" dirty="0"/>
          </a:p>
          <a:p>
            <a:pPr marL="0" indent="0">
              <a:buNone/>
            </a:pPr>
            <a:endParaRPr kumimoji="1" lang="en-US" altLang="ja-JP" dirty="0" smtClean="0"/>
          </a:p>
          <a:p>
            <a:pPr marL="0" indent="0">
              <a:buNone/>
            </a:pPr>
            <a:r>
              <a:rPr kumimoji="1" lang="en-US" altLang="ja-JP" dirty="0" smtClean="0"/>
              <a:t>Q</a:t>
            </a:r>
            <a:r>
              <a:rPr kumimoji="1" lang="ja-JP" altLang="en-US" dirty="0" err="1" smtClean="0"/>
              <a:t>、</a:t>
            </a:r>
            <a:r>
              <a:rPr kumimoji="1" lang="ja-JP" altLang="en-US" dirty="0" smtClean="0"/>
              <a:t>四万十先生にあなたは取り急ぎ何をお聞きしますか？</a:t>
            </a:r>
            <a:endParaRPr kumimoji="1" lang="en-US" altLang="ja-JP" dirty="0" smtClean="0"/>
          </a:p>
          <a:p>
            <a:pPr marL="0" indent="0">
              <a:buNone/>
            </a:pPr>
            <a:endParaRPr kumimoji="1" lang="en-US" altLang="ja-JP" dirty="0" smtClean="0"/>
          </a:p>
          <a:p>
            <a:pPr marL="0" indent="0">
              <a:buNone/>
            </a:pPr>
            <a:r>
              <a:rPr lang="en-US" altLang="ja-JP" dirty="0" smtClean="0"/>
              <a:t>A</a:t>
            </a:r>
            <a:r>
              <a:rPr lang="ja-JP" altLang="en-US" dirty="0" err="1" smtClean="0"/>
              <a:t>、</a:t>
            </a:r>
            <a:r>
              <a:rPr lang="ja-JP" altLang="en-US" dirty="0" smtClean="0"/>
              <a:t> どこに住みますか？</a:t>
            </a:r>
            <a:endParaRPr lang="en-US" altLang="ja-JP" dirty="0" smtClean="0"/>
          </a:p>
          <a:p>
            <a:pPr marL="0" indent="0">
              <a:buNone/>
            </a:pPr>
            <a:r>
              <a:rPr lang="ja-JP" altLang="en-US" dirty="0" smtClean="0"/>
              <a:t>　　どうやって通勤しますか？</a:t>
            </a:r>
            <a:endParaRPr lang="en-US" altLang="ja-JP" dirty="0" smtClean="0"/>
          </a:p>
          <a:p>
            <a:pPr marL="0" indent="0">
              <a:buNone/>
            </a:pPr>
            <a:r>
              <a:rPr kumimoji="1" lang="ja-JP" altLang="en-US" dirty="0"/>
              <a:t>　</a:t>
            </a:r>
            <a:r>
              <a:rPr kumimoji="1" lang="ja-JP" altLang="en-US" dirty="0" smtClean="0"/>
              <a:t>　家族構成はどんな感じですか？</a:t>
            </a:r>
            <a:endParaRPr kumimoji="1" lang="en-US" altLang="ja-JP" dirty="0" smtClean="0"/>
          </a:p>
          <a:p>
            <a:pPr marL="0" indent="0">
              <a:buNone/>
            </a:pPr>
            <a:endParaRPr kumimoji="1" lang="ja-JP" altLang="en-US" dirty="0"/>
          </a:p>
        </p:txBody>
      </p:sp>
      <p:pic>
        <p:nvPicPr>
          <p:cNvPr id="5" name="図 4"/>
          <p:cNvPicPr>
            <a:picLocks noChangeAspect="1"/>
          </p:cNvPicPr>
          <p:nvPr/>
        </p:nvPicPr>
        <p:blipFill>
          <a:blip r:embed="rId3"/>
          <a:stretch>
            <a:fillRect/>
          </a:stretch>
        </p:blipFill>
        <p:spPr>
          <a:xfrm>
            <a:off x="9189995" y="4300151"/>
            <a:ext cx="2475857" cy="2375770"/>
          </a:xfrm>
          <a:prstGeom prst="rect">
            <a:avLst/>
          </a:prstGeom>
        </p:spPr>
      </p:pic>
    </p:spTree>
    <p:extLst>
      <p:ext uri="{BB962C8B-B14F-4D97-AF65-F5344CB8AC3E}">
        <p14:creationId xmlns:p14="http://schemas.microsoft.com/office/powerpoint/2010/main" val="1945307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0557" y="649330"/>
            <a:ext cx="10515600" cy="1325563"/>
          </a:xfrm>
        </p:spPr>
        <p:txBody>
          <a:bodyPr/>
          <a:lstStyle/>
          <a:p>
            <a:r>
              <a:rPr lang="ja-JP" altLang="en-US" b="1" dirty="0" smtClean="0"/>
              <a:t>システム</a:t>
            </a:r>
            <a:r>
              <a:rPr lang="ja-JP" altLang="en-US" b="1" dirty="0"/>
              <a:t>入力</a:t>
            </a:r>
            <a:r>
              <a:rPr lang="ja-JP" altLang="en-US" b="1" dirty="0" smtClean="0"/>
              <a:t>する書類と添付書類は</a:t>
            </a:r>
            <a:r>
              <a:rPr kumimoji="1" lang="ja-JP" altLang="en-US" b="1" dirty="0" smtClean="0"/>
              <a:t>？</a:t>
            </a:r>
            <a:endParaRPr kumimoji="1" lang="ja-JP" altLang="en-US" b="1" dirty="0"/>
          </a:p>
        </p:txBody>
      </p:sp>
      <p:pic>
        <p:nvPicPr>
          <p:cNvPr id="4" name="コンテンツ プレースホルダー 3"/>
          <p:cNvPicPr>
            <a:picLocks noGrp="1" noChangeAspect="1"/>
          </p:cNvPicPr>
          <p:nvPr>
            <p:ph idx="1"/>
          </p:nvPr>
        </p:nvPicPr>
        <p:blipFill>
          <a:blip r:embed="rId2"/>
          <a:stretch>
            <a:fillRect/>
          </a:stretch>
        </p:blipFill>
        <p:spPr>
          <a:xfrm>
            <a:off x="7254213" y="1974893"/>
            <a:ext cx="4198441" cy="4492114"/>
          </a:xfrm>
          <a:prstGeom prst="rect">
            <a:avLst/>
          </a:prstGeom>
        </p:spPr>
      </p:pic>
    </p:spTree>
    <p:extLst>
      <p:ext uri="{BB962C8B-B14F-4D97-AF65-F5344CB8AC3E}">
        <p14:creationId xmlns:p14="http://schemas.microsoft.com/office/powerpoint/2010/main" val="3094318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システム</a:t>
            </a:r>
            <a:r>
              <a:rPr lang="ja-JP" altLang="en-US" b="1" dirty="0"/>
              <a:t>入力</a:t>
            </a:r>
            <a:r>
              <a:rPr lang="ja-JP" altLang="en-US" b="1" dirty="0" smtClean="0"/>
              <a:t>する書類と添付書類は</a:t>
            </a:r>
            <a:r>
              <a:rPr kumimoji="1" lang="ja-JP" altLang="en-US" b="1" dirty="0" smtClean="0"/>
              <a:t>？</a:t>
            </a:r>
            <a:endParaRPr kumimoji="1" lang="ja-JP" altLang="en-US" b="1" dirty="0"/>
          </a:p>
        </p:txBody>
      </p:sp>
      <p:sp>
        <p:nvSpPr>
          <p:cNvPr id="3" name="コンテンツ プレースホルダー 2"/>
          <p:cNvSpPr>
            <a:spLocks noGrp="1"/>
          </p:cNvSpPr>
          <p:nvPr>
            <p:ph idx="1"/>
          </p:nvPr>
        </p:nvSpPr>
        <p:spPr>
          <a:xfrm>
            <a:off x="838200" y="1989437"/>
            <a:ext cx="10515600" cy="4187525"/>
          </a:xfrm>
        </p:spPr>
        <p:txBody>
          <a:bodyPr>
            <a:normAutofit lnSpcReduction="10000"/>
          </a:bodyPr>
          <a:lstStyle/>
          <a:p>
            <a:r>
              <a:rPr kumimoji="1" lang="ja-JP" altLang="en-US" dirty="0" smtClean="0"/>
              <a:t>扶養親族届</a:t>
            </a:r>
            <a:endParaRPr lang="en-US" altLang="ja-JP" dirty="0" smtClean="0"/>
          </a:p>
          <a:p>
            <a:r>
              <a:rPr lang="ja-JP" altLang="en-US" dirty="0" smtClean="0"/>
              <a:t>戸籍</a:t>
            </a:r>
            <a:r>
              <a:rPr lang="ja-JP" altLang="en-US" dirty="0"/>
              <a:t>抄本</a:t>
            </a:r>
            <a:r>
              <a:rPr lang="ja-JP" altLang="en-US" dirty="0" smtClean="0"/>
              <a:t>または住民票</a:t>
            </a:r>
            <a:endParaRPr lang="en-US" altLang="ja-JP" dirty="0" smtClean="0"/>
          </a:p>
          <a:p>
            <a:pPr marL="0" indent="0">
              <a:buNone/>
            </a:pPr>
            <a:r>
              <a:rPr lang="ja-JP" altLang="en-US" dirty="0" smtClean="0"/>
              <a:t>（他の扶養義務者がいる場合は戸籍謄本または改製原戸籍）</a:t>
            </a:r>
            <a:endParaRPr lang="en-US" altLang="ja-JP" dirty="0"/>
          </a:p>
          <a:p>
            <a:r>
              <a:rPr kumimoji="1" lang="ja-JP" altLang="en-US" dirty="0" smtClean="0"/>
              <a:t>父、母の所得証明書</a:t>
            </a:r>
            <a:endParaRPr lang="en-US" altLang="ja-JP" dirty="0"/>
          </a:p>
          <a:p>
            <a:r>
              <a:rPr lang="ja-JP" altLang="en-US" dirty="0" smtClean="0"/>
              <a:t>他</a:t>
            </a:r>
            <a:r>
              <a:rPr lang="ja-JP" altLang="en-US" dirty="0"/>
              <a:t>の扶養義務者が主たる扶養者でないことがわかる書類</a:t>
            </a:r>
            <a:endParaRPr lang="en-US" altLang="ja-JP" dirty="0"/>
          </a:p>
          <a:p>
            <a:pPr marL="0" indent="0">
              <a:buNone/>
            </a:pPr>
            <a:r>
              <a:rPr lang="ja-JP" altLang="en-US" dirty="0"/>
              <a:t>（他の扶養義務者全員の</a:t>
            </a:r>
            <a:r>
              <a:rPr lang="ja-JP" altLang="en-US" dirty="0" smtClean="0"/>
              <a:t>申立書等）</a:t>
            </a:r>
            <a:endParaRPr lang="en-US" altLang="ja-JP" dirty="0"/>
          </a:p>
          <a:p>
            <a:r>
              <a:rPr kumimoji="1" lang="ja-JP" altLang="en-US" dirty="0" smtClean="0"/>
              <a:t>他の扶養義務者の扶養親族となっていないことがわかる書類</a:t>
            </a:r>
            <a:endParaRPr kumimoji="1" lang="en-US" altLang="ja-JP" dirty="0" smtClean="0"/>
          </a:p>
          <a:p>
            <a:pPr marL="0" indent="0">
              <a:buNone/>
            </a:pPr>
            <a:r>
              <a:rPr lang="ja-JP" altLang="en-US" dirty="0" smtClean="0"/>
              <a:t>（他の扶養義務者の勤務先の証明書等）</a:t>
            </a:r>
            <a:endParaRPr kumimoji="1" lang="en-US" altLang="ja-JP" dirty="0" smtClean="0"/>
          </a:p>
          <a:p>
            <a:r>
              <a:rPr lang="ja-JP" altLang="en-US" dirty="0" smtClean="0"/>
              <a:t>扶養</a:t>
            </a:r>
            <a:r>
              <a:rPr lang="ja-JP" altLang="en-US" dirty="0"/>
              <a:t>理由書</a:t>
            </a:r>
            <a:endParaRPr kumimoji="1" lang="en-US" altLang="ja-JP" dirty="0" smtClean="0"/>
          </a:p>
          <a:p>
            <a:pPr marL="0" indent="0">
              <a:buNone/>
            </a:pPr>
            <a:endParaRPr lang="en-US" altLang="ja-JP" dirty="0"/>
          </a:p>
          <a:p>
            <a:pPr marL="0" indent="0">
              <a:buNone/>
            </a:pPr>
            <a:endParaRPr kumimoji="1" lang="en-US" altLang="ja-JP" dirty="0" smtClean="0"/>
          </a:p>
          <a:p>
            <a:endParaRPr kumimoji="1" lang="ja-JP" altLang="en-US" dirty="0"/>
          </a:p>
        </p:txBody>
      </p:sp>
    </p:spTree>
    <p:extLst>
      <p:ext uri="{BB962C8B-B14F-4D97-AF65-F5344CB8AC3E}">
        <p14:creationId xmlns:p14="http://schemas.microsoft.com/office/powerpoint/2010/main" val="3186659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80768"/>
            <a:ext cx="10515600" cy="1109920"/>
          </a:xfrm>
        </p:spPr>
        <p:txBody>
          <a:bodyPr/>
          <a:lstStyle/>
          <a:p>
            <a:r>
              <a:rPr kumimoji="1" lang="ja-JP" altLang="en-US" b="1" dirty="0" smtClean="0"/>
              <a:t>余談ですが</a:t>
            </a:r>
            <a:r>
              <a:rPr lang="ja-JP" altLang="en-US" b="1" dirty="0" smtClean="0"/>
              <a:t>・・</a:t>
            </a:r>
            <a:r>
              <a:rPr lang="ja-JP" altLang="en-US" b="1" dirty="0"/>
              <a:t>・</a:t>
            </a:r>
            <a:endParaRPr kumimoji="1" lang="ja-JP" altLang="en-US" b="1" dirty="0"/>
          </a:p>
        </p:txBody>
      </p:sp>
      <p:sp>
        <p:nvSpPr>
          <p:cNvPr id="3" name="コンテンツ プレースホルダー 2"/>
          <p:cNvSpPr>
            <a:spLocks noGrp="1"/>
          </p:cNvSpPr>
          <p:nvPr>
            <p:ph idx="1"/>
          </p:nvPr>
        </p:nvSpPr>
        <p:spPr>
          <a:xfrm>
            <a:off x="615778" y="2234813"/>
            <a:ext cx="10515600" cy="4351338"/>
          </a:xfrm>
        </p:spPr>
        <p:txBody>
          <a:bodyPr/>
          <a:lstStyle/>
          <a:p>
            <a:r>
              <a:rPr kumimoji="1" lang="ja-JP" altLang="en-US" dirty="0" smtClean="0"/>
              <a:t>共済組合の被扶養者には</a:t>
            </a:r>
            <a:r>
              <a:rPr kumimoji="1" lang="en-US" altLang="ja-JP" dirty="0" smtClean="0"/>
              <a:t>2</a:t>
            </a:r>
            <a:r>
              <a:rPr kumimoji="1" lang="ja-JP" altLang="en-US" dirty="0" smtClean="0"/>
              <a:t>人とも認定することが可能</a:t>
            </a:r>
            <a:endParaRPr kumimoji="1" lang="en-US" altLang="ja-JP" dirty="0" smtClean="0"/>
          </a:p>
          <a:p>
            <a:r>
              <a:rPr lang="ja-JP" altLang="en-US" dirty="0" smtClean="0"/>
              <a:t>この場合、母  </a:t>
            </a:r>
            <a:r>
              <a:rPr lang="ja-JP" altLang="en-US" dirty="0" smtClean="0">
                <a:solidFill>
                  <a:srgbClr val="FF0000"/>
                </a:solidFill>
              </a:rPr>
              <a:t>一般認定</a:t>
            </a:r>
            <a:r>
              <a:rPr lang="ja-JP" altLang="en-US" dirty="0" smtClean="0"/>
              <a:t>、父  </a:t>
            </a:r>
            <a:r>
              <a:rPr lang="ja-JP" altLang="en-US" dirty="0" smtClean="0">
                <a:solidFill>
                  <a:srgbClr val="FF0000"/>
                </a:solidFill>
              </a:rPr>
              <a:t>特別認定</a:t>
            </a:r>
            <a:r>
              <a:rPr lang="ja-JP" altLang="en-US" dirty="0" smtClean="0"/>
              <a:t>になります</a:t>
            </a:r>
            <a:endParaRPr lang="en-US" altLang="ja-JP" dirty="0" smtClean="0"/>
          </a:p>
          <a:p>
            <a:endParaRPr lang="en-US" altLang="ja-JP" dirty="0" smtClean="0"/>
          </a:p>
        </p:txBody>
      </p:sp>
      <p:pic>
        <p:nvPicPr>
          <p:cNvPr id="4" name="図 3"/>
          <p:cNvPicPr>
            <a:picLocks noChangeAspect="1"/>
          </p:cNvPicPr>
          <p:nvPr/>
        </p:nvPicPr>
        <p:blipFill>
          <a:blip r:embed="rId2"/>
          <a:stretch>
            <a:fillRect/>
          </a:stretch>
        </p:blipFill>
        <p:spPr>
          <a:xfrm>
            <a:off x="7815051" y="3361036"/>
            <a:ext cx="3538749" cy="2972201"/>
          </a:xfrm>
          <a:prstGeom prst="rect">
            <a:avLst/>
          </a:prstGeom>
        </p:spPr>
      </p:pic>
    </p:spTree>
    <p:extLst>
      <p:ext uri="{BB962C8B-B14F-4D97-AF65-F5344CB8AC3E}">
        <p14:creationId xmlns:p14="http://schemas.microsoft.com/office/powerpoint/2010/main" val="820080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692" y="500062"/>
            <a:ext cx="10515600" cy="1325563"/>
          </a:xfrm>
        </p:spPr>
        <p:txBody>
          <a:bodyPr/>
          <a:lstStyle/>
          <a:p>
            <a:r>
              <a:rPr kumimoji="1" lang="ja-JP" altLang="en-US" b="1" dirty="0" smtClean="0"/>
              <a:t>諸手当もいろいろ</a:t>
            </a:r>
            <a:r>
              <a:rPr lang="en-US" altLang="ja-JP" dirty="0"/>
              <a:t>	</a:t>
            </a:r>
            <a:endParaRPr kumimoji="1" lang="ja-JP" altLang="en-US" dirty="0"/>
          </a:p>
        </p:txBody>
      </p:sp>
      <p:sp>
        <p:nvSpPr>
          <p:cNvPr id="3" name="コンテンツ プレースホルダー 2"/>
          <p:cNvSpPr>
            <a:spLocks noGrp="1"/>
          </p:cNvSpPr>
          <p:nvPr>
            <p:ph idx="1"/>
          </p:nvPr>
        </p:nvSpPr>
        <p:spPr>
          <a:xfrm>
            <a:off x="726990" y="2211859"/>
            <a:ext cx="10515600" cy="4199882"/>
          </a:xfrm>
        </p:spPr>
        <p:txBody>
          <a:bodyPr/>
          <a:lstStyle/>
          <a:p>
            <a:r>
              <a:rPr kumimoji="1" lang="ja-JP" altLang="en-US" dirty="0" smtClean="0"/>
              <a:t>人それぞれ、いろいろな事情があります。</a:t>
            </a:r>
            <a:r>
              <a:rPr lang="ja-JP" altLang="en-US" dirty="0" smtClean="0"/>
              <a:t>正確な</a:t>
            </a:r>
            <a:r>
              <a:rPr lang="ja-JP" altLang="en-US" dirty="0"/>
              <a:t>情報</a:t>
            </a:r>
            <a:r>
              <a:rPr lang="ja-JP" altLang="en-US" dirty="0" smtClean="0"/>
              <a:t>を適正な時期に集めて、事務処理を行っていくように心がけましょう。</a:t>
            </a:r>
            <a:endParaRPr lang="en-US" altLang="ja-JP" dirty="0" smtClean="0"/>
          </a:p>
          <a:p>
            <a:r>
              <a:rPr lang="ja-JP" altLang="en-US" dirty="0" smtClean="0"/>
              <a:t>知り</a:t>
            </a:r>
            <a:r>
              <a:rPr lang="ja-JP" altLang="en-US" dirty="0"/>
              <a:t>得</a:t>
            </a:r>
            <a:r>
              <a:rPr lang="ja-JP" altLang="en-US" dirty="0" smtClean="0"/>
              <a:t>た</a:t>
            </a:r>
            <a:r>
              <a:rPr lang="ja-JP" altLang="en-US" dirty="0"/>
              <a:t>情報</a:t>
            </a:r>
            <a:r>
              <a:rPr lang="ja-JP" altLang="en-US" dirty="0" smtClean="0"/>
              <a:t>は、漏らしてはいけません。</a:t>
            </a:r>
            <a:endParaRPr lang="en-US" altLang="ja-JP" dirty="0" smtClean="0"/>
          </a:p>
          <a:p>
            <a:pPr marL="0" indent="0">
              <a:buNone/>
            </a:pPr>
            <a:r>
              <a:rPr lang="ja-JP" altLang="en-US" dirty="0" smtClean="0"/>
              <a:t>　　</a:t>
            </a:r>
            <a:r>
              <a:rPr lang="en-US" altLang="ja-JP" dirty="0" smtClean="0"/>
              <a:t>(</a:t>
            </a:r>
            <a:r>
              <a:rPr lang="ja-JP" altLang="en-US" dirty="0" smtClean="0"/>
              <a:t>守秘義務</a:t>
            </a:r>
            <a:r>
              <a:rPr lang="ja-JP" altLang="en-US" dirty="0"/>
              <a:t>）</a:t>
            </a:r>
            <a:endParaRPr lang="en-US" altLang="ja-JP" dirty="0" smtClean="0"/>
          </a:p>
          <a:p>
            <a:pPr marL="0" indent="0">
              <a:buNone/>
            </a:pPr>
            <a:endParaRPr lang="en-US" altLang="ja-JP" dirty="0" smtClean="0"/>
          </a:p>
          <a:p>
            <a:endParaRPr lang="en-US" altLang="ja-JP" dirty="0"/>
          </a:p>
        </p:txBody>
      </p:sp>
      <p:pic>
        <p:nvPicPr>
          <p:cNvPr id="4" name="図 3"/>
          <p:cNvPicPr>
            <a:picLocks noChangeAspect="1"/>
          </p:cNvPicPr>
          <p:nvPr/>
        </p:nvPicPr>
        <p:blipFill>
          <a:blip r:embed="rId3"/>
          <a:stretch>
            <a:fillRect/>
          </a:stretch>
        </p:blipFill>
        <p:spPr>
          <a:xfrm>
            <a:off x="7759786" y="3745580"/>
            <a:ext cx="3853506" cy="2774247"/>
          </a:xfrm>
          <a:prstGeom prst="rect">
            <a:avLst/>
          </a:prstGeom>
        </p:spPr>
      </p:pic>
    </p:spTree>
    <p:extLst>
      <p:ext uri="{BB962C8B-B14F-4D97-AF65-F5344CB8AC3E}">
        <p14:creationId xmlns:p14="http://schemas.microsoft.com/office/powerpoint/2010/main" val="894650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04335"/>
            <a:ext cx="10515600" cy="986353"/>
          </a:xfrm>
        </p:spPr>
        <p:txBody>
          <a:bodyPr>
            <a:normAutofit/>
          </a:bodyPr>
          <a:lstStyle/>
          <a:p>
            <a:pPr algn="ctr"/>
            <a:r>
              <a:rPr kumimoji="1" lang="ja-JP" altLang="en-US" sz="6000" b="1" dirty="0" smtClean="0"/>
              <a:t>おしまい</a:t>
            </a:r>
            <a:endParaRPr kumimoji="1" lang="ja-JP" altLang="en-US" sz="6000" b="1" dirty="0"/>
          </a:p>
        </p:txBody>
      </p:sp>
      <p:pic>
        <p:nvPicPr>
          <p:cNvPr id="4" name="図 3"/>
          <p:cNvPicPr>
            <a:picLocks noChangeAspect="1"/>
          </p:cNvPicPr>
          <p:nvPr/>
        </p:nvPicPr>
        <p:blipFill>
          <a:blip r:embed="rId3"/>
          <a:stretch>
            <a:fillRect/>
          </a:stretch>
        </p:blipFill>
        <p:spPr>
          <a:xfrm>
            <a:off x="1184189" y="2357952"/>
            <a:ext cx="3629025" cy="402907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3603" y="3111943"/>
            <a:ext cx="2930509" cy="2930509"/>
          </a:xfrm>
          <a:prstGeom prst="rect">
            <a:avLst/>
          </a:prstGeom>
        </p:spPr>
      </p:pic>
      <p:sp>
        <p:nvSpPr>
          <p:cNvPr id="6" name="上リボン 5"/>
          <p:cNvSpPr/>
          <p:nvPr/>
        </p:nvSpPr>
        <p:spPr>
          <a:xfrm>
            <a:off x="6905907" y="2382894"/>
            <a:ext cx="4185900" cy="729049"/>
          </a:xfrm>
          <a:prstGeom prst="ribbon2">
            <a:avLst>
              <a:gd name="adj1" fmla="val 16667"/>
              <a:gd name="adj2" fmla="val 7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w="0"/>
                <a:solidFill>
                  <a:schemeClr val="tx1"/>
                </a:solidFill>
                <a:effectLst>
                  <a:outerShdw blurRad="38100" dist="19050" dir="2700000" algn="tl" rotWithShape="0">
                    <a:schemeClr val="dk1">
                      <a:alpha val="40000"/>
                    </a:schemeClr>
                  </a:outerShdw>
                </a:effectLst>
              </a:rPr>
              <a:t>解決☆疑問</a:t>
            </a:r>
            <a:r>
              <a:rPr kumimoji="1" lang="en-US" altLang="ja-JP" dirty="0" smtClean="0">
                <a:ln w="0"/>
                <a:solidFill>
                  <a:schemeClr val="tx1"/>
                </a:solidFill>
                <a:effectLst>
                  <a:outerShdw blurRad="38100" dist="19050" dir="2700000" algn="tl" rotWithShape="0">
                    <a:schemeClr val="dk1">
                      <a:alpha val="40000"/>
                    </a:schemeClr>
                  </a:outerShdw>
                </a:effectLst>
              </a:rPr>
              <a:t>come on</a:t>
            </a:r>
            <a:r>
              <a:rPr kumimoji="1" lang="ja-JP" altLang="en-US" dirty="0" smtClean="0">
                <a:ln w="0"/>
                <a:solidFill>
                  <a:schemeClr val="tx1"/>
                </a:solidFill>
                <a:effectLst>
                  <a:outerShdw blurRad="38100" dist="19050" dir="2700000" algn="tl" rotWithShape="0">
                    <a:schemeClr val="dk1">
                      <a:alpha val="40000"/>
                    </a:schemeClr>
                  </a:outerShdw>
                </a:effectLst>
              </a:rPr>
              <a:t>！</a:t>
            </a:r>
            <a:endParaRPr kumimoji="1" lang="en-US" altLang="ja-JP" dirty="0" smtClean="0">
              <a:ln w="0"/>
              <a:solidFill>
                <a:schemeClr val="tx1"/>
              </a:solidFill>
              <a:effectLst>
                <a:outerShdw blurRad="38100" dist="19050" dir="2700000" algn="tl" rotWithShape="0">
                  <a:schemeClr val="dk1">
                    <a:alpha val="40000"/>
                  </a:schemeClr>
                </a:outerShdw>
              </a:effectLst>
            </a:endParaRPr>
          </a:p>
        </p:txBody>
      </p:sp>
      <p:sp>
        <p:nvSpPr>
          <p:cNvPr id="7" name="ストライプ矢印 6"/>
          <p:cNvSpPr/>
          <p:nvPr/>
        </p:nvSpPr>
        <p:spPr>
          <a:xfrm>
            <a:off x="5126791" y="3902932"/>
            <a:ext cx="1550516" cy="939113"/>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966928" y="3482803"/>
            <a:ext cx="1425685" cy="420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次</a:t>
            </a:r>
            <a:r>
              <a:rPr lang="ja-JP" altLang="en-US" dirty="0" smtClean="0">
                <a:solidFill>
                  <a:schemeClr val="tx1"/>
                </a:solidFill>
              </a:rPr>
              <a:t>に</a:t>
            </a:r>
            <a:r>
              <a:rPr lang="en-US" altLang="ja-JP" dirty="0" smtClean="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704748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429515" y="25476"/>
            <a:ext cx="5332970" cy="6807048"/>
          </a:xfrm>
          <a:prstGeom prst="rect">
            <a:avLst/>
          </a:prstGeom>
          <a:ln>
            <a:solidFill>
              <a:schemeClr val="tx1"/>
            </a:solidFill>
          </a:ln>
        </p:spPr>
      </p:pic>
      <p:pic>
        <p:nvPicPr>
          <p:cNvPr id="5" name="図 4"/>
          <p:cNvPicPr>
            <a:picLocks noChangeAspect="1"/>
          </p:cNvPicPr>
          <p:nvPr/>
        </p:nvPicPr>
        <p:blipFill rotWithShape="1">
          <a:blip r:embed="rId3"/>
          <a:srcRect t="54629"/>
          <a:stretch/>
        </p:blipFill>
        <p:spPr>
          <a:xfrm>
            <a:off x="857730" y="568408"/>
            <a:ext cx="10476540" cy="6067169"/>
          </a:xfrm>
          <a:prstGeom prst="rect">
            <a:avLst/>
          </a:prstGeom>
          <a:ln>
            <a:solidFill>
              <a:schemeClr val="tx1"/>
            </a:solidFill>
          </a:ln>
        </p:spPr>
      </p:pic>
      <p:sp>
        <p:nvSpPr>
          <p:cNvPr id="6" name="正方形/長方形 5"/>
          <p:cNvSpPr/>
          <p:nvPr/>
        </p:nvSpPr>
        <p:spPr>
          <a:xfrm>
            <a:off x="1692876" y="4399005"/>
            <a:ext cx="8711513" cy="10008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824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77770" y="664949"/>
            <a:ext cx="5238750" cy="5429250"/>
          </a:xfrm>
          <a:prstGeom prst="rect">
            <a:avLst/>
          </a:prstGeom>
          <a:ln>
            <a:solidFill>
              <a:schemeClr val="tx1"/>
            </a:solidFill>
          </a:ln>
        </p:spPr>
      </p:pic>
      <p:sp>
        <p:nvSpPr>
          <p:cNvPr id="5" name="正方形/長方形 4"/>
          <p:cNvSpPr/>
          <p:nvPr/>
        </p:nvSpPr>
        <p:spPr>
          <a:xfrm>
            <a:off x="3249825" y="5486401"/>
            <a:ext cx="1297460" cy="3336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1556952" y="321259"/>
            <a:ext cx="9150950" cy="6277266"/>
          </a:xfrm>
          <a:prstGeom prst="rect">
            <a:avLst/>
          </a:prstGeom>
          <a:ln>
            <a:solidFill>
              <a:schemeClr val="tx1"/>
            </a:solidFill>
          </a:ln>
        </p:spPr>
      </p:pic>
      <p:sp>
        <p:nvSpPr>
          <p:cNvPr id="7" name="正方形/長方形 6"/>
          <p:cNvSpPr/>
          <p:nvPr/>
        </p:nvSpPr>
        <p:spPr>
          <a:xfrm>
            <a:off x="4053017" y="2893387"/>
            <a:ext cx="3274540" cy="6116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5"/>
          <a:stretch>
            <a:fillRect/>
          </a:stretch>
        </p:blipFill>
        <p:spPr>
          <a:xfrm>
            <a:off x="1519664" y="321259"/>
            <a:ext cx="9297141" cy="6277266"/>
          </a:xfrm>
          <a:prstGeom prst="rect">
            <a:avLst/>
          </a:prstGeom>
          <a:ln>
            <a:solidFill>
              <a:schemeClr val="tx1"/>
            </a:solidFill>
          </a:ln>
        </p:spPr>
      </p:pic>
      <p:sp>
        <p:nvSpPr>
          <p:cNvPr id="9" name="正方形/長方形 8"/>
          <p:cNvSpPr/>
          <p:nvPr/>
        </p:nvSpPr>
        <p:spPr>
          <a:xfrm>
            <a:off x="1653745" y="3379574"/>
            <a:ext cx="5031261" cy="7941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290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819915" y="374564"/>
            <a:ext cx="6509436" cy="6292455"/>
          </a:xfrm>
          <a:prstGeom prst="rect">
            <a:avLst/>
          </a:prstGeom>
          <a:ln>
            <a:solidFill>
              <a:schemeClr val="tx1"/>
            </a:solidFill>
          </a:ln>
        </p:spPr>
      </p:pic>
      <p:cxnSp>
        <p:nvCxnSpPr>
          <p:cNvPr id="7" name="直線コネクタ 6"/>
          <p:cNvCxnSpPr/>
          <p:nvPr/>
        </p:nvCxnSpPr>
        <p:spPr>
          <a:xfrm>
            <a:off x="3731741" y="4646141"/>
            <a:ext cx="2508421"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直線コネクタ 7"/>
          <p:cNvCxnSpPr/>
          <p:nvPr/>
        </p:nvCxnSpPr>
        <p:spPr>
          <a:xfrm>
            <a:off x="5486400" y="4930347"/>
            <a:ext cx="195236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直線コネクタ 10"/>
          <p:cNvCxnSpPr/>
          <p:nvPr/>
        </p:nvCxnSpPr>
        <p:spPr>
          <a:xfrm>
            <a:off x="6462584" y="4646141"/>
            <a:ext cx="2693773" cy="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3" name="直線コネクタ 12"/>
          <p:cNvCxnSpPr/>
          <p:nvPr/>
        </p:nvCxnSpPr>
        <p:spPr>
          <a:xfrm>
            <a:off x="3398105" y="4930347"/>
            <a:ext cx="1940011" cy="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15" name="正方形/長方形 14"/>
          <p:cNvSpPr/>
          <p:nvPr/>
        </p:nvSpPr>
        <p:spPr>
          <a:xfrm>
            <a:off x="3064476" y="4102443"/>
            <a:ext cx="6252519" cy="9514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595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357180" y="296030"/>
            <a:ext cx="7528225" cy="6216803"/>
          </a:xfrm>
          <a:prstGeom prst="rect">
            <a:avLst/>
          </a:prstGeom>
          <a:ln>
            <a:solidFill>
              <a:schemeClr val="tx1"/>
            </a:solidFill>
          </a:ln>
        </p:spPr>
      </p:pic>
      <p:pic>
        <p:nvPicPr>
          <p:cNvPr id="6" name="図 5"/>
          <p:cNvPicPr>
            <a:picLocks noChangeAspect="1"/>
          </p:cNvPicPr>
          <p:nvPr/>
        </p:nvPicPr>
        <p:blipFill>
          <a:blip r:embed="rId4"/>
          <a:stretch>
            <a:fillRect/>
          </a:stretch>
        </p:blipFill>
        <p:spPr>
          <a:xfrm>
            <a:off x="305057" y="438543"/>
            <a:ext cx="11200587" cy="5931775"/>
          </a:xfrm>
          <a:prstGeom prst="rect">
            <a:avLst/>
          </a:prstGeom>
        </p:spPr>
      </p:pic>
    </p:spTree>
    <p:extLst>
      <p:ext uri="{BB962C8B-B14F-4D97-AF65-F5344CB8AC3E}">
        <p14:creationId xmlns:p14="http://schemas.microsoft.com/office/powerpoint/2010/main" val="180037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589907" y="824942"/>
            <a:ext cx="10715625" cy="5133975"/>
          </a:xfrm>
          <a:prstGeom prst="rect">
            <a:avLst/>
          </a:prstGeom>
          <a:ln>
            <a:solidFill>
              <a:schemeClr val="tx1"/>
            </a:solidFill>
          </a:ln>
        </p:spPr>
      </p:pic>
      <p:sp>
        <p:nvSpPr>
          <p:cNvPr id="7" name="正方形/長方形 6"/>
          <p:cNvSpPr/>
          <p:nvPr/>
        </p:nvSpPr>
        <p:spPr>
          <a:xfrm>
            <a:off x="9304638" y="5217511"/>
            <a:ext cx="1902940" cy="5160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1090426" y="602520"/>
            <a:ext cx="9723816" cy="5551144"/>
          </a:xfrm>
          <a:prstGeom prst="rect">
            <a:avLst/>
          </a:prstGeom>
        </p:spPr>
      </p:pic>
      <p:sp>
        <p:nvSpPr>
          <p:cNvPr id="8" name="正方形/長方形 7"/>
          <p:cNvSpPr/>
          <p:nvPr/>
        </p:nvSpPr>
        <p:spPr>
          <a:xfrm>
            <a:off x="1090426" y="4769708"/>
            <a:ext cx="7546947" cy="8123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768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80768"/>
            <a:ext cx="10515600" cy="1109920"/>
          </a:xfrm>
        </p:spPr>
        <p:txBody>
          <a:bodyPr>
            <a:normAutofit fontScale="90000"/>
          </a:bodyPr>
          <a:lstStyle/>
          <a:p>
            <a:r>
              <a:rPr kumimoji="1" lang="ja-JP" altLang="en-US" b="1" dirty="0" smtClean="0"/>
              <a:t>令和</a:t>
            </a:r>
            <a:r>
              <a:rPr lang="ja-JP" altLang="en-US" b="1" dirty="0"/>
              <a:t>４</a:t>
            </a:r>
            <a:r>
              <a:rPr kumimoji="1" lang="ja-JP" altLang="en-US" b="1" dirty="0" smtClean="0"/>
              <a:t>年</a:t>
            </a:r>
            <a:r>
              <a:rPr kumimoji="1" lang="en-US" altLang="ja-JP" b="1" dirty="0" smtClean="0"/>
              <a:t>4</a:t>
            </a:r>
            <a:r>
              <a:rPr kumimoji="1" lang="ja-JP" altLang="en-US" b="1" dirty="0" smtClean="0"/>
              <a:t>月</a:t>
            </a:r>
            <a:r>
              <a:rPr kumimoji="1" lang="en-US" altLang="ja-JP" b="1" dirty="0" smtClean="0"/>
              <a:t>1</a:t>
            </a:r>
            <a:r>
              <a:rPr kumimoji="1" lang="ja-JP" altLang="en-US" b="1" dirty="0" smtClean="0"/>
              <a:t>日　龍馬小学校へ　</a:t>
            </a:r>
            <a:r>
              <a:rPr kumimoji="1" lang="en-US" altLang="ja-JP" b="1" dirty="0" smtClean="0"/>
              <a:t/>
            </a:r>
            <a:br>
              <a:rPr kumimoji="1" lang="en-US" altLang="ja-JP" b="1" dirty="0" smtClean="0"/>
            </a:br>
            <a:r>
              <a:rPr kumimoji="1" lang="ja-JP" altLang="en-US" b="1" dirty="0" smtClean="0"/>
              <a:t>新規採用の四万十太郎先生</a:t>
            </a:r>
            <a:endParaRPr kumimoji="1" lang="ja-JP" altLang="en-US" b="1" dirty="0"/>
          </a:p>
        </p:txBody>
      </p:sp>
      <p:sp>
        <p:nvSpPr>
          <p:cNvPr id="3" name="コンテンツ プレースホルダー 2"/>
          <p:cNvSpPr>
            <a:spLocks noGrp="1"/>
          </p:cNvSpPr>
          <p:nvPr>
            <p:ph idx="1"/>
          </p:nvPr>
        </p:nvSpPr>
        <p:spPr>
          <a:xfrm>
            <a:off x="838200" y="2248929"/>
            <a:ext cx="10515600" cy="3928033"/>
          </a:xfrm>
        </p:spPr>
        <p:txBody>
          <a:bodyPr/>
          <a:lstStyle/>
          <a:p>
            <a:r>
              <a:rPr kumimoji="1" lang="ja-JP" altLang="en-US" dirty="0" smtClean="0"/>
              <a:t>実家を離れ、１</a:t>
            </a:r>
            <a:r>
              <a:rPr kumimoji="1" lang="en-US" altLang="ja-JP" dirty="0" smtClean="0"/>
              <a:t>K</a:t>
            </a:r>
            <a:r>
              <a:rPr kumimoji="1" lang="ja-JP" altLang="en-US" dirty="0" smtClean="0"/>
              <a:t>マンションへお引越し</a:t>
            </a:r>
            <a:endParaRPr lang="en-US" altLang="ja-JP" dirty="0"/>
          </a:p>
          <a:p>
            <a:r>
              <a:rPr kumimoji="1" lang="ja-JP" altLang="en-US" dirty="0" smtClean="0"/>
              <a:t>マンションから学校までは、車で６ｋｍ</a:t>
            </a:r>
            <a:endParaRPr kumimoji="1" lang="en-US" altLang="ja-JP" dirty="0" smtClean="0"/>
          </a:p>
          <a:p>
            <a:r>
              <a:rPr lang="ja-JP" altLang="en-US" dirty="0"/>
              <a:t>マンション</a:t>
            </a:r>
            <a:r>
              <a:rPr lang="ja-JP" altLang="en-US" dirty="0" smtClean="0"/>
              <a:t>の</a:t>
            </a:r>
            <a:r>
              <a:rPr lang="ja-JP" altLang="en-US" dirty="0"/>
              <a:t>家賃</a:t>
            </a:r>
            <a:r>
              <a:rPr lang="ja-JP" altLang="en-US" dirty="0" smtClean="0"/>
              <a:t>は６万円</a:t>
            </a:r>
            <a:endParaRPr lang="en-US" altLang="ja-JP" dirty="0" smtClean="0"/>
          </a:p>
          <a:p>
            <a:r>
              <a:rPr lang="ja-JP" altLang="en-US" dirty="0" smtClean="0"/>
              <a:t>軽自動車を買いました</a:t>
            </a:r>
            <a:endParaRPr lang="en-US" altLang="ja-JP" dirty="0" smtClean="0"/>
          </a:p>
          <a:p>
            <a:pPr marL="0" indent="0">
              <a:buNone/>
            </a:pPr>
            <a:endParaRPr lang="en-US" altLang="ja-JP" dirty="0"/>
          </a:p>
          <a:p>
            <a:pPr marL="0" indent="0">
              <a:buNone/>
            </a:pPr>
            <a:r>
              <a:rPr lang="en-US" altLang="ja-JP" dirty="0" smtClean="0"/>
              <a:t>Q</a:t>
            </a:r>
            <a:r>
              <a:rPr lang="ja-JP" altLang="en-US" dirty="0" err="1" smtClean="0"/>
              <a:t>、</a:t>
            </a:r>
            <a:r>
              <a:rPr lang="ja-JP" altLang="en-US" dirty="0" smtClean="0"/>
              <a:t>どんな諸手当の手続きを準備しますか？</a:t>
            </a:r>
            <a:endParaRPr lang="en-US" altLang="ja-JP" dirty="0" smtClean="0"/>
          </a:p>
          <a:p>
            <a:endParaRPr kumimoji="1" lang="en-US" altLang="ja-JP" dirty="0" smtClean="0"/>
          </a:p>
          <a:p>
            <a:pPr marL="0" indent="0">
              <a:buNone/>
            </a:pPr>
            <a:endParaRPr lang="en-US" altLang="ja-JP" dirty="0"/>
          </a:p>
          <a:p>
            <a:pPr marL="0" indent="0">
              <a:buNone/>
            </a:pPr>
            <a:endParaRPr kumimoji="1" lang="ja-JP" altLang="en-US" dirty="0"/>
          </a:p>
        </p:txBody>
      </p:sp>
      <p:pic>
        <p:nvPicPr>
          <p:cNvPr id="5" name="Picture 7" descr="女性教師のイラスト（職業）">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712" y="1890622"/>
            <a:ext cx="3106393" cy="475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863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95877" y="963827"/>
            <a:ext cx="10987705" cy="4809353"/>
          </a:xfrm>
          <a:prstGeom prst="rect">
            <a:avLst/>
          </a:prstGeom>
          <a:ln>
            <a:solidFill>
              <a:schemeClr val="tx1"/>
            </a:solidFill>
          </a:ln>
        </p:spPr>
      </p:pic>
      <p:cxnSp>
        <p:nvCxnSpPr>
          <p:cNvPr id="7" name="直線コネクタ 6"/>
          <p:cNvCxnSpPr/>
          <p:nvPr/>
        </p:nvCxnSpPr>
        <p:spPr>
          <a:xfrm>
            <a:off x="1680519" y="3175687"/>
            <a:ext cx="2718486"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58957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1269" y="164373"/>
            <a:ext cx="5026240" cy="6591297"/>
          </a:xfrm>
          <a:prstGeom prst="rect">
            <a:avLst/>
          </a:prstGeom>
          <a:ln>
            <a:solidFill>
              <a:schemeClr val="tx1"/>
            </a:solidFill>
          </a:ln>
        </p:spPr>
      </p:pic>
      <p:pic>
        <p:nvPicPr>
          <p:cNvPr id="5" name="図 4"/>
          <p:cNvPicPr>
            <a:picLocks noChangeAspect="1"/>
          </p:cNvPicPr>
          <p:nvPr/>
        </p:nvPicPr>
        <p:blipFill rotWithShape="1">
          <a:blip r:embed="rId3"/>
          <a:srcRect l="3699" t="51930" r="20580" b="35134"/>
          <a:stretch/>
        </p:blipFill>
        <p:spPr>
          <a:xfrm>
            <a:off x="420128" y="2446639"/>
            <a:ext cx="11362483" cy="2545490"/>
          </a:xfrm>
          <a:prstGeom prst="rect">
            <a:avLst/>
          </a:prstGeom>
          <a:ln>
            <a:solidFill>
              <a:schemeClr val="tx1"/>
            </a:solidFill>
          </a:ln>
        </p:spPr>
      </p:pic>
    </p:spTree>
    <p:extLst>
      <p:ext uri="{BB962C8B-B14F-4D97-AF65-F5344CB8AC3E}">
        <p14:creationId xmlns:p14="http://schemas.microsoft.com/office/powerpoint/2010/main" val="42576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4228" y="25272"/>
            <a:ext cx="5703545" cy="6807457"/>
          </a:xfrm>
          <a:prstGeom prst="rect">
            <a:avLst/>
          </a:prstGeom>
          <a:ln>
            <a:solidFill>
              <a:schemeClr val="tx1"/>
            </a:solidFill>
          </a:ln>
        </p:spPr>
      </p:pic>
      <p:pic>
        <p:nvPicPr>
          <p:cNvPr id="3" name="図 2"/>
          <p:cNvPicPr>
            <a:picLocks noChangeAspect="1"/>
          </p:cNvPicPr>
          <p:nvPr/>
        </p:nvPicPr>
        <p:blipFill rotWithShape="1">
          <a:blip r:embed="rId3"/>
          <a:srcRect t="71328" b="2896"/>
          <a:stretch/>
        </p:blipFill>
        <p:spPr>
          <a:xfrm>
            <a:off x="392453" y="1890583"/>
            <a:ext cx="11407093" cy="3509319"/>
          </a:xfrm>
          <a:prstGeom prst="rect">
            <a:avLst/>
          </a:prstGeom>
          <a:ln>
            <a:solidFill>
              <a:schemeClr val="tx1"/>
            </a:solidFill>
          </a:ln>
        </p:spPr>
      </p:pic>
      <p:cxnSp>
        <p:nvCxnSpPr>
          <p:cNvPr id="4" name="直線コネクタ 3"/>
          <p:cNvCxnSpPr/>
          <p:nvPr/>
        </p:nvCxnSpPr>
        <p:spPr>
          <a:xfrm>
            <a:off x="1341288" y="5066271"/>
            <a:ext cx="803749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5" name="図 4"/>
          <p:cNvPicPr>
            <a:picLocks noChangeAspect="1"/>
          </p:cNvPicPr>
          <p:nvPr/>
        </p:nvPicPr>
        <p:blipFill>
          <a:blip r:embed="rId4"/>
          <a:stretch>
            <a:fillRect/>
          </a:stretch>
        </p:blipFill>
        <p:spPr>
          <a:xfrm>
            <a:off x="1063581" y="157162"/>
            <a:ext cx="10410825" cy="6543675"/>
          </a:xfrm>
          <a:prstGeom prst="rect">
            <a:avLst/>
          </a:prstGeom>
          <a:ln>
            <a:solidFill>
              <a:schemeClr val="tx1"/>
            </a:solidFill>
          </a:ln>
        </p:spPr>
      </p:pic>
    </p:spTree>
    <p:extLst>
      <p:ext uri="{BB962C8B-B14F-4D97-AF65-F5344CB8AC3E}">
        <p14:creationId xmlns:p14="http://schemas.microsoft.com/office/powerpoint/2010/main" val="12537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266825" y="2419350"/>
            <a:ext cx="9658350" cy="2019300"/>
          </a:xfrm>
          <a:prstGeom prst="rect">
            <a:avLst/>
          </a:prstGeom>
          <a:ln>
            <a:solidFill>
              <a:schemeClr val="tx1"/>
            </a:solidFill>
          </a:ln>
        </p:spPr>
      </p:pic>
      <p:pic>
        <p:nvPicPr>
          <p:cNvPr id="3" name="図 2"/>
          <p:cNvPicPr>
            <a:picLocks noChangeAspect="1"/>
          </p:cNvPicPr>
          <p:nvPr/>
        </p:nvPicPr>
        <p:blipFill>
          <a:blip r:embed="rId4"/>
          <a:stretch>
            <a:fillRect/>
          </a:stretch>
        </p:blipFill>
        <p:spPr>
          <a:xfrm>
            <a:off x="1178654" y="1868637"/>
            <a:ext cx="10022646" cy="3120725"/>
          </a:xfrm>
          <a:prstGeom prst="rect">
            <a:avLst/>
          </a:prstGeom>
          <a:ln>
            <a:solidFill>
              <a:schemeClr val="tx1"/>
            </a:solidFill>
          </a:ln>
        </p:spPr>
      </p:pic>
      <p:cxnSp>
        <p:nvCxnSpPr>
          <p:cNvPr id="4" name="直線コネクタ 3"/>
          <p:cNvCxnSpPr/>
          <p:nvPr/>
        </p:nvCxnSpPr>
        <p:spPr>
          <a:xfrm>
            <a:off x="4077730" y="3027406"/>
            <a:ext cx="2718486"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5" name="図 4"/>
          <p:cNvPicPr>
            <a:picLocks noChangeAspect="1"/>
          </p:cNvPicPr>
          <p:nvPr/>
        </p:nvPicPr>
        <p:blipFill>
          <a:blip r:embed="rId5"/>
          <a:stretch>
            <a:fillRect/>
          </a:stretch>
        </p:blipFill>
        <p:spPr>
          <a:xfrm>
            <a:off x="1501139" y="791345"/>
            <a:ext cx="9088969" cy="2890268"/>
          </a:xfrm>
          <a:prstGeom prst="rect">
            <a:avLst/>
          </a:prstGeom>
          <a:ln>
            <a:solidFill>
              <a:schemeClr val="tx1"/>
            </a:solidFill>
          </a:ln>
        </p:spPr>
      </p:pic>
      <p:pic>
        <p:nvPicPr>
          <p:cNvPr id="6" name="図 5"/>
          <p:cNvPicPr>
            <a:picLocks noChangeAspect="1"/>
          </p:cNvPicPr>
          <p:nvPr/>
        </p:nvPicPr>
        <p:blipFill>
          <a:blip r:embed="rId6"/>
          <a:stretch>
            <a:fillRect/>
          </a:stretch>
        </p:blipFill>
        <p:spPr>
          <a:xfrm>
            <a:off x="1487736" y="3910854"/>
            <a:ext cx="9115776" cy="2398304"/>
          </a:xfrm>
          <a:prstGeom prst="rect">
            <a:avLst/>
          </a:prstGeom>
          <a:ln>
            <a:solidFill>
              <a:schemeClr val="tx1"/>
            </a:solidFill>
          </a:ln>
        </p:spPr>
      </p:pic>
      <p:cxnSp>
        <p:nvCxnSpPr>
          <p:cNvPr id="10" name="直線コネクタ 9"/>
          <p:cNvCxnSpPr/>
          <p:nvPr/>
        </p:nvCxnSpPr>
        <p:spPr>
          <a:xfrm>
            <a:off x="3605838" y="4694806"/>
            <a:ext cx="4561977"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図 8"/>
          <p:cNvPicPr>
            <a:picLocks noChangeAspect="1"/>
          </p:cNvPicPr>
          <p:nvPr/>
        </p:nvPicPr>
        <p:blipFill>
          <a:blip r:embed="rId7"/>
          <a:stretch>
            <a:fillRect/>
          </a:stretch>
        </p:blipFill>
        <p:spPr>
          <a:xfrm>
            <a:off x="3028726" y="378426"/>
            <a:ext cx="5596666" cy="6298156"/>
          </a:xfrm>
          <a:prstGeom prst="rect">
            <a:avLst/>
          </a:prstGeom>
          <a:ln>
            <a:solidFill>
              <a:schemeClr val="tx1"/>
            </a:solidFill>
          </a:ln>
        </p:spPr>
      </p:pic>
      <p:pic>
        <p:nvPicPr>
          <p:cNvPr id="8" name="図 7"/>
          <p:cNvPicPr>
            <a:picLocks noChangeAspect="1"/>
          </p:cNvPicPr>
          <p:nvPr/>
        </p:nvPicPr>
        <p:blipFill>
          <a:blip r:embed="rId8"/>
          <a:stretch>
            <a:fillRect/>
          </a:stretch>
        </p:blipFill>
        <p:spPr>
          <a:xfrm>
            <a:off x="7235944" y="421861"/>
            <a:ext cx="1266825" cy="457200"/>
          </a:xfrm>
          <a:prstGeom prst="rect">
            <a:avLst/>
          </a:prstGeom>
          <a:ln>
            <a:solidFill>
              <a:schemeClr val="tx1"/>
            </a:solidFill>
          </a:ln>
        </p:spPr>
      </p:pic>
    </p:spTree>
    <p:extLst>
      <p:ext uri="{BB962C8B-B14F-4D97-AF65-F5344CB8AC3E}">
        <p14:creationId xmlns:p14="http://schemas.microsoft.com/office/powerpoint/2010/main" val="41747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par>
                                <p:cTn id="27" presetID="14"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吹き出し 5"/>
          <p:cNvSpPr/>
          <p:nvPr/>
        </p:nvSpPr>
        <p:spPr>
          <a:xfrm>
            <a:off x="222699" y="345992"/>
            <a:ext cx="4386371" cy="6030096"/>
          </a:xfrm>
          <a:prstGeom prst="wedgeRectCallout">
            <a:avLst>
              <a:gd name="adj1" fmla="val 63618"/>
              <a:gd name="adj2" fmla="val -32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494271" y="2439678"/>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再任用職員</a:t>
            </a:r>
            <a:endParaRPr kumimoji="1" lang="ja-JP" altLang="en-US" sz="2400" dirty="0">
              <a:solidFill>
                <a:schemeClr val="tx1"/>
              </a:solidFill>
            </a:endParaRPr>
          </a:p>
        </p:txBody>
      </p:sp>
      <p:sp>
        <p:nvSpPr>
          <p:cNvPr id="3" name="楕円 2"/>
          <p:cNvSpPr/>
          <p:nvPr/>
        </p:nvSpPr>
        <p:spPr>
          <a:xfrm>
            <a:off x="191952" y="4978661"/>
            <a:ext cx="2718486" cy="1078822"/>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任期付教諭</a:t>
            </a:r>
            <a:endParaRPr kumimoji="1" lang="ja-JP" altLang="en-US" sz="2400" dirty="0">
              <a:solidFill>
                <a:schemeClr val="tx1"/>
              </a:solidFill>
            </a:endParaRPr>
          </a:p>
        </p:txBody>
      </p:sp>
      <p:sp>
        <p:nvSpPr>
          <p:cNvPr id="4" name="楕円 3"/>
          <p:cNvSpPr/>
          <p:nvPr/>
        </p:nvSpPr>
        <p:spPr>
          <a:xfrm>
            <a:off x="766119" y="3678425"/>
            <a:ext cx="3842951" cy="1169411"/>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会計年度任用職員</a:t>
            </a:r>
            <a:endParaRPr kumimoji="1" lang="ja-JP" altLang="en-US" sz="2400" dirty="0">
              <a:solidFill>
                <a:schemeClr val="tx1"/>
              </a:solidFill>
            </a:endParaRPr>
          </a:p>
        </p:txBody>
      </p:sp>
      <p:sp>
        <p:nvSpPr>
          <p:cNvPr id="5" name="正方形/長方形 4"/>
          <p:cNvSpPr/>
          <p:nvPr/>
        </p:nvSpPr>
        <p:spPr>
          <a:xfrm>
            <a:off x="1989438" y="83409"/>
            <a:ext cx="2446638" cy="6765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高知県　採用</a:t>
            </a:r>
            <a:endParaRPr kumimoji="1" lang="ja-JP" altLang="en-US" sz="2400" dirty="0">
              <a:solidFill>
                <a:schemeClr val="tx1"/>
              </a:solidFill>
            </a:endParaRPr>
          </a:p>
        </p:txBody>
      </p:sp>
      <p:sp>
        <p:nvSpPr>
          <p:cNvPr id="9" name="四角形吹き出し 8"/>
          <p:cNvSpPr/>
          <p:nvPr/>
        </p:nvSpPr>
        <p:spPr>
          <a:xfrm>
            <a:off x="7488472" y="345992"/>
            <a:ext cx="4386371" cy="6030096"/>
          </a:xfrm>
          <a:prstGeom prst="wedgeRectCallout">
            <a:avLst>
              <a:gd name="adj1" fmla="val -61178"/>
              <a:gd name="adj2" fmla="val -2049"/>
            </a:avLst>
          </a:prstGeom>
          <a:solidFill>
            <a:srgbClr val="FF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11140" y="4025232"/>
            <a:ext cx="1582693" cy="190685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597" y="4074660"/>
            <a:ext cx="1740902" cy="1750701"/>
          </a:xfrm>
          <a:prstGeom prst="rect">
            <a:avLst/>
          </a:prstGeom>
        </p:spPr>
      </p:pic>
      <p:sp>
        <p:nvSpPr>
          <p:cNvPr id="10" name="正方形/長方形 9"/>
          <p:cNvSpPr/>
          <p:nvPr/>
        </p:nvSpPr>
        <p:spPr>
          <a:xfrm>
            <a:off x="7747687" y="83409"/>
            <a:ext cx="2780270" cy="67653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四万十</a:t>
            </a:r>
            <a:r>
              <a:rPr lang="ja-JP" altLang="en-US" sz="2400" dirty="0">
                <a:solidFill>
                  <a:schemeClr val="tx1"/>
                </a:solidFill>
              </a:rPr>
              <a:t>町</a:t>
            </a:r>
            <a:r>
              <a:rPr kumimoji="1" lang="ja-JP" altLang="en-US" sz="2400" dirty="0" smtClean="0">
                <a:solidFill>
                  <a:schemeClr val="tx1"/>
                </a:solidFill>
              </a:rPr>
              <a:t>　採用</a:t>
            </a:r>
            <a:endParaRPr kumimoji="1" lang="ja-JP" altLang="en-US" sz="2400" dirty="0">
              <a:solidFill>
                <a:schemeClr val="tx1"/>
              </a:solidFill>
            </a:endParaRPr>
          </a:p>
        </p:txBody>
      </p:sp>
      <p:sp>
        <p:nvSpPr>
          <p:cNvPr id="12" name="楕円 11"/>
          <p:cNvSpPr/>
          <p:nvPr/>
        </p:nvSpPr>
        <p:spPr>
          <a:xfrm>
            <a:off x="1551195" y="12009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sp>
        <p:nvSpPr>
          <p:cNvPr id="14" name="楕円 13"/>
          <p:cNvSpPr/>
          <p:nvPr/>
        </p:nvSpPr>
        <p:spPr>
          <a:xfrm>
            <a:off x="7940397" y="19068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sp>
        <p:nvSpPr>
          <p:cNvPr id="16" name="楕円 15"/>
          <p:cNvSpPr/>
          <p:nvPr/>
        </p:nvSpPr>
        <p:spPr>
          <a:xfrm>
            <a:off x="7940397" y="3735864"/>
            <a:ext cx="3791160" cy="1889124"/>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パートタイム</a:t>
            </a:r>
            <a:endParaRPr kumimoji="1" lang="en-US" altLang="ja-JP" sz="2000" dirty="0" smtClean="0">
              <a:solidFill>
                <a:schemeClr val="tx1"/>
              </a:solidFill>
            </a:endParaRPr>
          </a:p>
          <a:p>
            <a:pPr algn="ctr"/>
            <a:r>
              <a:rPr kumimoji="1" lang="ja-JP" altLang="en-US" sz="2000" dirty="0" smtClean="0">
                <a:solidFill>
                  <a:schemeClr val="tx1"/>
                </a:solidFill>
              </a:rPr>
              <a:t>会計年度任用職員</a:t>
            </a:r>
            <a:endParaRPr kumimoji="1" lang="en-US" altLang="ja-JP" sz="2000" dirty="0" smtClean="0">
              <a:solidFill>
                <a:schemeClr val="tx1"/>
              </a:solidFill>
            </a:endParaRPr>
          </a:p>
        </p:txBody>
      </p:sp>
    </p:spTree>
    <p:extLst>
      <p:ext uri="{BB962C8B-B14F-4D97-AF65-F5344CB8AC3E}">
        <p14:creationId xmlns:p14="http://schemas.microsoft.com/office/powerpoint/2010/main" val="5401399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8"/>
          <p:cNvSpPr/>
          <p:nvPr/>
        </p:nvSpPr>
        <p:spPr>
          <a:xfrm>
            <a:off x="7488472" y="345992"/>
            <a:ext cx="4386371" cy="6030096"/>
          </a:xfrm>
          <a:prstGeom prst="wedgeRectCallout">
            <a:avLst>
              <a:gd name="adj1" fmla="val -61178"/>
              <a:gd name="adj2" fmla="val -2049"/>
            </a:avLst>
          </a:prstGeom>
          <a:solidFill>
            <a:srgbClr val="FF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7940397" y="3735864"/>
            <a:ext cx="3791160" cy="1889124"/>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パートタイム</a:t>
            </a:r>
            <a:endParaRPr kumimoji="1" lang="en-US" altLang="ja-JP" sz="2000" dirty="0" smtClean="0">
              <a:solidFill>
                <a:schemeClr val="tx1"/>
              </a:solidFill>
            </a:endParaRPr>
          </a:p>
          <a:p>
            <a:pPr algn="ctr"/>
            <a:r>
              <a:rPr kumimoji="1" lang="ja-JP" altLang="en-US" sz="2000" dirty="0" smtClean="0">
                <a:solidFill>
                  <a:schemeClr val="tx1"/>
                </a:solidFill>
              </a:rPr>
              <a:t>会計年度任用職員</a:t>
            </a:r>
            <a:endParaRPr kumimoji="1" lang="en-US" altLang="ja-JP" sz="2000" dirty="0" smtClean="0">
              <a:solidFill>
                <a:schemeClr val="tx1"/>
              </a:solidFill>
            </a:endParaRPr>
          </a:p>
        </p:txBody>
      </p:sp>
      <p:sp>
        <p:nvSpPr>
          <p:cNvPr id="6" name="四角形吹き出し 5"/>
          <p:cNvSpPr/>
          <p:nvPr/>
        </p:nvSpPr>
        <p:spPr>
          <a:xfrm>
            <a:off x="222699" y="345992"/>
            <a:ext cx="4386371" cy="6030096"/>
          </a:xfrm>
          <a:prstGeom prst="wedgeRectCallout">
            <a:avLst>
              <a:gd name="adj1" fmla="val 63618"/>
              <a:gd name="adj2" fmla="val -32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494271" y="2439678"/>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再任用職員</a:t>
            </a:r>
            <a:endParaRPr kumimoji="1" lang="ja-JP" altLang="en-US" sz="2400" dirty="0">
              <a:solidFill>
                <a:schemeClr val="tx1"/>
              </a:solidFill>
            </a:endParaRPr>
          </a:p>
        </p:txBody>
      </p:sp>
      <p:sp>
        <p:nvSpPr>
          <p:cNvPr id="3" name="楕円 2"/>
          <p:cNvSpPr/>
          <p:nvPr/>
        </p:nvSpPr>
        <p:spPr>
          <a:xfrm>
            <a:off x="191952" y="4978661"/>
            <a:ext cx="2718486" cy="1078822"/>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任期付教諭</a:t>
            </a:r>
            <a:endParaRPr kumimoji="1" lang="ja-JP" altLang="en-US" sz="2400" dirty="0">
              <a:solidFill>
                <a:schemeClr val="tx1"/>
              </a:solidFill>
            </a:endParaRPr>
          </a:p>
        </p:txBody>
      </p:sp>
      <p:sp>
        <p:nvSpPr>
          <p:cNvPr id="4" name="楕円 3"/>
          <p:cNvSpPr/>
          <p:nvPr/>
        </p:nvSpPr>
        <p:spPr>
          <a:xfrm>
            <a:off x="766119" y="3678425"/>
            <a:ext cx="3842951" cy="1169411"/>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会計年度任用職員</a:t>
            </a:r>
            <a:endParaRPr kumimoji="1" lang="ja-JP" altLang="en-US" sz="2400" dirty="0">
              <a:solidFill>
                <a:schemeClr val="tx1"/>
              </a:solidFill>
            </a:endParaRPr>
          </a:p>
        </p:txBody>
      </p:sp>
      <p:sp>
        <p:nvSpPr>
          <p:cNvPr id="5" name="正方形/長方形 4"/>
          <p:cNvSpPr/>
          <p:nvPr/>
        </p:nvSpPr>
        <p:spPr>
          <a:xfrm>
            <a:off x="1989438" y="83409"/>
            <a:ext cx="2446638" cy="6765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高知県　採用</a:t>
            </a:r>
            <a:endParaRPr kumimoji="1" lang="ja-JP" altLang="en-US" sz="2400" dirty="0">
              <a:solidFill>
                <a:schemeClr val="tx1"/>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11140" y="4025232"/>
            <a:ext cx="1582693" cy="190685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597" y="4074660"/>
            <a:ext cx="1740902" cy="1750701"/>
          </a:xfrm>
          <a:prstGeom prst="rect">
            <a:avLst/>
          </a:prstGeom>
        </p:spPr>
      </p:pic>
      <p:sp>
        <p:nvSpPr>
          <p:cNvPr id="10" name="正方形/長方形 9"/>
          <p:cNvSpPr/>
          <p:nvPr/>
        </p:nvSpPr>
        <p:spPr>
          <a:xfrm>
            <a:off x="7747687" y="83409"/>
            <a:ext cx="2780270" cy="67653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四万十</a:t>
            </a:r>
            <a:r>
              <a:rPr lang="ja-JP" altLang="en-US" sz="2400" dirty="0">
                <a:solidFill>
                  <a:schemeClr val="tx1"/>
                </a:solidFill>
              </a:rPr>
              <a:t>町</a:t>
            </a:r>
            <a:r>
              <a:rPr kumimoji="1" lang="ja-JP" altLang="en-US" sz="2400" dirty="0" smtClean="0">
                <a:solidFill>
                  <a:schemeClr val="tx1"/>
                </a:solidFill>
              </a:rPr>
              <a:t>　採用</a:t>
            </a:r>
            <a:endParaRPr kumimoji="1" lang="ja-JP" altLang="en-US" sz="2400" dirty="0">
              <a:solidFill>
                <a:schemeClr val="tx1"/>
              </a:solidFill>
            </a:endParaRPr>
          </a:p>
        </p:txBody>
      </p:sp>
      <p:sp>
        <p:nvSpPr>
          <p:cNvPr id="12" name="楕円 11"/>
          <p:cNvSpPr/>
          <p:nvPr/>
        </p:nvSpPr>
        <p:spPr>
          <a:xfrm>
            <a:off x="1551195" y="12009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sp>
        <p:nvSpPr>
          <p:cNvPr id="14" name="楕円 13"/>
          <p:cNvSpPr/>
          <p:nvPr/>
        </p:nvSpPr>
        <p:spPr>
          <a:xfrm>
            <a:off x="7940397" y="19068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pic>
        <p:nvPicPr>
          <p:cNvPr id="11" name="図 10"/>
          <p:cNvPicPr>
            <a:picLocks noChangeAspect="1"/>
          </p:cNvPicPr>
          <p:nvPr/>
        </p:nvPicPr>
        <p:blipFill rotWithShape="1">
          <a:blip r:embed="rId5"/>
          <a:srcRect b="48083"/>
          <a:stretch/>
        </p:blipFill>
        <p:spPr>
          <a:xfrm>
            <a:off x="1383183" y="537136"/>
            <a:ext cx="8452794" cy="5893776"/>
          </a:xfrm>
          <a:prstGeom prst="rect">
            <a:avLst/>
          </a:prstGeom>
          <a:ln>
            <a:solidFill>
              <a:schemeClr val="tx1"/>
            </a:solidFill>
          </a:ln>
        </p:spPr>
      </p:pic>
    </p:spTree>
    <p:extLst>
      <p:ext uri="{BB962C8B-B14F-4D97-AF65-F5344CB8AC3E}">
        <p14:creationId xmlns:p14="http://schemas.microsoft.com/office/powerpoint/2010/main" val="139187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8"/>
          <p:cNvSpPr/>
          <p:nvPr/>
        </p:nvSpPr>
        <p:spPr>
          <a:xfrm>
            <a:off x="7488472" y="345992"/>
            <a:ext cx="4386371" cy="6030096"/>
          </a:xfrm>
          <a:prstGeom prst="wedgeRectCallout">
            <a:avLst>
              <a:gd name="adj1" fmla="val -61178"/>
              <a:gd name="adj2" fmla="val -2049"/>
            </a:avLst>
          </a:prstGeom>
          <a:solidFill>
            <a:srgbClr val="FF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7940397" y="3735864"/>
            <a:ext cx="3791160" cy="1889124"/>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パートタイム</a:t>
            </a:r>
            <a:endParaRPr kumimoji="1" lang="en-US" altLang="ja-JP" sz="2000" dirty="0" smtClean="0">
              <a:solidFill>
                <a:schemeClr val="tx1"/>
              </a:solidFill>
            </a:endParaRPr>
          </a:p>
          <a:p>
            <a:pPr algn="ctr"/>
            <a:r>
              <a:rPr kumimoji="1" lang="ja-JP" altLang="en-US" sz="2000" dirty="0" smtClean="0">
                <a:solidFill>
                  <a:schemeClr val="tx1"/>
                </a:solidFill>
              </a:rPr>
              <a:t>会計年度任用職員</a:t>
            </a:r>
            <a:endParaRPr kumimoji="1" lang="en-US" altLang="ja-JP" sz="2000" dirty="0" smtClean="0">
              <a:solidFill>
                <a:schemeClr val="tx1"/>
              </a:solidFill>
            </a:endParaRPr>
          </a:p>
        </p:txBody>
      </p:sp>
      <p:sp>
        <p:nvSpPr>
          <p:cNvPr id="6" name="四角形吹き出し 5"/>
          <p:cNvSpPr/>
          <p:nvPr/>
        </p:nvSpPr>
        <p:spPr>
          <a:xfrm>
            <a:off x="222699" y="345992"/>
            <a:ext cx="4386371" cy="6030096"/>
          </a:xfrm>
          <a:prstGeom prst="wedgeRectCallout">
            <a:avLst>
              <a:gd name="adj1" fmla="val 63618"/>
              <a:gd name="adj2" fmla="val -32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494271" y="2439678"/>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再任用職員</a:t>
            </a:r>
            <a:endParaRPr kumimoji="1" lang="ja-JP" altLang="en-US" sz="2400" dirty="0">
              <a:solidFill>
                <a:schemeClr val="tx1"/>
              </a:solidFill>
            </a:endParaRPr>
          </a:p>
        </p:txBody>
      </p:sp>
      <p:sp>
        <p:nvSpPr>
          <p:cNvPr id="3" name="楕円 2"/>
          <p:cNvSpPr/>
          <p:nvPr/>
        </p:nvSpPr>
        <p:spPr>
          <a:xfrm>
            <a:off x="191952" y="4978661"/>
            <a:ext cx="2718486" cy="1078822"/>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任期付教諭</a:t>
            </a:r>
            <a:endParaRPr kumimoji="1" lang="ja-JP" altLang="en-US" sz="2400" dirty="0">
              <a:solidFill>
                <a:schemeClr val="tx1"/>
              </a:solidFill>
            </a:endParaRPr>
          </a:p>
        </p:txBody>
      </p:sp>
      <p:sp>
        <p:nvSpPr>
          <p:cNvPr id="4" name="楕円 3"/>
          <p:cNvSpPr/>
          <p:nvPr/>
        </p:nvSpPr>
        <p:spPr>
          <a:xfrm>
            <a:off x="766119" y="3678425"/>
            <a:ext cx="3842951" cy="1169411"/>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会計年度任用職員</a:t>
            </a:r>
            <a:endParaRPr kumimoji="1" lang="ja-JP" altLang="en-US" sz="2400" dirty="0">
              <a:solidFill>
                <a:schemeClr val="tx1"/>
              </a:solidFill>
            </a:endParaRPr>
          </a:p>
        </p:txBody>
      </p:sp>
      <p:sp>
        <p:nvSpPr>
          <p:cNvPr id="5" name="正方形/長方形 4"/>
          <p:cNvSpPr/>
          <p:nvPr/>
        </p:nvSpPr>
        <p:spPr>
          <a:xfrm>
            <a:off x="1989438" y="83409"/>
            <a:ext cx="2446638" cy="6765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高知県　採用</a:t>
            </a:r>
            <a:endParaRPr kumimoji="1" lang="ja-JP" altLang="en-US" sz="2400" dirty="0">
              <a:solidFill>
                <a:schemeClr val="tx1"/>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11140" y="4025232"/>
            <a:ext cx="1582693" cy="190685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597" y="4074660"/>
            <a:ext cx="1740902" cy="1750701"/>
          </a:xfrm>
          <a:prstGeom prst="rect">
            <a:avLst/>
          </a:prstGeom>
        </p:spPr>
      </p:pic>
      <p:sp>
        <p:nvSpPr>
          <p:cNvPr id="10" name="正方形/長方形 9"/>
          <p:cNvSpPr/>
          <p:nvPr/>
        </p:nvSpPr>
        <p:spPr>
          <a:xfrm>
            <a:off x="7747687" y="83409"/>
            <a:ext cx="2780270" cy="67653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四万十</a:t>
            </a:r>
            <a:r>
              <a:rPr lang="ja-JP" altLang="en-US" sz="2400" dirty="0">
                <a:solidFill>
                  <a:schemeClr val="tx1"/>
                </a:solidFill>
              </a:rPr>
              <a:t>町</a:t>
            </a:r>
            <a:r>
              <a:rPr kumimoji="1" lang="ja-JP" altLang="en-US" sz="2400" dirty="0" smtClean="0">
                <a:solidFill>
                  <a:schemeClr val="tx1"/>
                </a:solidFill>
              </a:rPr>
              <a:t>　採用</a:t>
            </a:r>
            <a:endParaRPr kumimoji="1" lang="ja-JP" altLang="en-US" sz="2400" dirty="0">
              <a:solidFill>
                <a:schemeClr val="tx1"/>
              </a:solidFill>
            </a:endParaRPr>
          </a:p>
        </p:txBody>
      </p:sp>
      <p:sp>
        <p:nvSpPr>
          <p:cNvPr id="12" name="楕円 11"/>
          <p:cNvSpPr/>
          <p:nvPr/>
        </p:nvSpPr>
        <p:spPr>
          <a:xfrm>
            <a:off x="1551195" y="12009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sp>
        <p:nvSpPr>
          <p:cNvPr id="14" name="楕円 13"/>
          <p:cNvSpPr/>
          <p:nvPr/>
        </p:nvSpPr>
        <p:spPr>
          <a:xfrm>
            <a:off x="7940397" y="19068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pic>
        <p:nvPicPr>
          <p:cNvPr id="11" name="図 10"/>
          <p:cNvPicPr>
            <a:picLocks noChangeAspect="1"/>
          </p:cNvPicPr>
          <p:nvPr/>
        </p:nvPicPr>
        <p:blipFill>
          <a:blip r:embed="rId5"/>
          <a:stretch>
            <a:fillRect/>
          </a:stretch>
        </p:blipFill>
        <p:spPr>
          <a:xfrm>
            <a:off x="1033462" y="261937"/>
            <a:ext cx="10125075" cy="6334125"/>
          </a:xfrm>
          <a:prstGeom prst="rect">
            <a:avLst/>
          </a:prstGeom>
        </p:spPr>
      </p:pic>
      <p:pic>
        <p:nvPicPr>
          <p:cNvPr id="13" name="図 12"/>
          <p:cNvPicPr>
            <a:picLocks noChangeAspect="1"/>
          </p:cNvPicPr>
          <p:nvPr/>
        </p:nvPicPr>
        <p:blipFill>
          <a:blip r:embed="rId6"/>
          <a:stretch>
            <a:fillRect/>
          </a:stretch>
        </p:blipFill>
        <p:spPr>
          <a:xfrm>
            <a:off x="2752765" y="83409"/>
            <a:ext cx="6125105" cy="9316543"/>
          </a:xfrm>
          <a:prstGeom prst="rect">
            <a:avLst/>
          </a:prstGeom>
          <a:ln>
            <a:solidFill>
              <a:schemeClr val="tx1"/>
            </a:solidFill>
          </a:ln>
        </p:spPr>
      </p:pic>
      <p:cxnSp>
        <p:nvCxnSpPr>
          <p:cNvPr id="16" name="直線コネクタ 15"/>
          <p:cNvCxnSpPr/>
          <p:nvPr/>
        </p:nvCxnSpPr>
        <p:spPr>
          <a:xfrm>
            <a:off x="5221911" y="4692253"/>
            <a:ext cx="1580575"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964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8"/>
          <p:cNvSpPr/>
          <p:nvPr/>
        </p:nvSpPr>
        <p:spPr>
          <a:xfrm>
            <a:off x="7488472" y="345992"/>
            <a:ext cx="4386371" cy="6030096"/>
          </a:xfrm>
          <a:prstGeom prst="wedgeRectCallout">
            <a:avLst>
              <a:gd name="adj1" fmla="val -61178"/>
              <a:gd name="adj2" fmla="val -2049"/>
            </a:avLst>
          </a:prstGeom>
          <a:solidFill>
            <a:srgbClr val="FF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7940397" y="3735864"/>
            <a:ext cx="3791160" cy="1889124"/>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パートタイム</a:t>
            </a:r>
            <a:endParaRPr kumimoji="1" lang="en-US" altLang="ja-JP" sz="2000" dirty="0" smtClean="0">
              <a:solidFill>
                <a:schemeClr val="tx1"/>
              </a:solidFill>
            </a:endParaRPr>
          </a:p>
          <a:p>
            <a:pPr algn="ctr"/>
            <a:r>
              <a:rPr kumimoji="1" lang="ja-JP" altLang="en-US" sz="2000" dirty="0" smtClean="0">
                <a:solidFill>
                  <a:schemeClr val="tx1"/>
                </a:solidFill>
              </a:rPr>
              <a:t>会計年度任用職員</a:t>
            </a:r>
            <a:endParaRPr kumimoji="1" lang="en-US" altLang="ja-JP" sz="2000" dirty="0" smtClean="0">
              <a:solidFill>
                <a:schemeClr val="tx1"/>
              </a:solidFill>
            </a:endParaRPr>
          </a:p>
        </p:txBody>
      </p:sp>
      <p:sp>
        <p:nvSpPr>
          <p:cNvPr id="6" name="四角形吹き出し 5"/>
          <p:cNvSpPr/>
          <p:nvPr/>
        </p:nvSpPr>
        <p:spPr>
          <a:xfrm>
            <a:off x="222699" y="345992"/>
            <a:ext cx="4386371" cy="6030096"/>
          </a:xfrm>
          <a:prstGeom prst="wedgeRectCallout">
            <a:avLst>
              <a:gd name="adj1" fmla="val 63618"/>
              <a:gd name="adj2" fmla="val -32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494271" y="2439678"/>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再任用職員</a:t>
            </a:r>
            <a:endParaRPr kumimoji="1" lang="ja-JP" altLang="en-US" sz="2400" dirty="0">
              <a:solidFill>
                <a:schemeClr val="tx1"/>
              </a:solidFill>
            </a:endParaRPr>
          </a:p>
        </p:txBody>
      </p:sp>
      <p:sp>
        <p:nvSpPr>
          <p:cNvPr id="3" name="楕円 2"/>
          <p:cNvSpPr/>
          <p:nvPr/>
        </p:nvSpPr>
        <p:spPr>
          <a:xfrm>
            <a:off x="191952" y="4978661"/>
            <a:ext cx="2718486" cy="1078822"/>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任期付教諭</a:t>
            </a:r>
            <a:endParaRPr kumimoji="1" lang="ja-JP" altLang="en-US" sz="2400" dirty="0">
              <a:solidFill>
                <a:schemeClr val="tx1"/>
              </a:solidFill>
            </a:endParaRPr>
          </a:p>
        </p:txBody>
      </p:sp>
      <p:sp>
        <p:nvSpPr>
          <p:cNvPr id="4" name="楕円 3"/>
          <p:cNvSpPr/>
          <p:nvPr/>
        </p:nvSpPr>
        <p:spPr>
          <a:xfrm>
            <a:off x="766119" y="3678425"/>
            <a:ext cx="3842951" cy="1169411"/>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会計年度任用職員</a:t>
            </a:r>
            <a:endParaRPr kumimoji="1" lang="ja-JP" altLang="en-US" sz="2400" dirty="0">
              <a:solidFill>
                <a:schemeClr val="tx1"/>
              </a:solidFill>
            </a:endParaRPr>
          </a:p>
        </p:txBody>
      </p:sp>
      <p:sp>
        <p:nvSpPr>
          <p:cNvPr id="5" name="正方形/長方形 4"/>
          <p:cNvSpPr/>
          <p:nvPr/>
        </p:nvSpPr>
        <p:spPr>
          <a:xfrm>
            <a:off x="1989438" y="83409"/>
            <a:ext cx="2446638" cy="6765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高知県　採用</a:t>
            </a:r>
            <a:endParaRPr kumimoji="1" lang="ja-JP" altLang="en-US" sz="2400" dirty="0">
              <a:solidFill>
                <a:schemeClr val="tx1"/>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11140" y="4025232"/>
            <a:ext cx="1582693" cy="190685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597" y="4074660"/>
            <a:ext cx="1740902" cy="1750701"/>
          </a:xfrm>
          <a:prstGeom prst="rect">
            <a:avLst/>
          </a:prstGeom>
        </p:spPr>
      </p:pic>
      <p:sp>
        <p:nvSpPr>
          <p:cNvPr id="10" name="正方形/長方形 9"/>
          <p:cNvSpPr/>
          <p:nvPr/>
        </p:nvSpPr>
        <p:spPr>
          <a:xfrm>
            <a:off x="7747687" y="83409"/>
            <a:ext cx="2780270" cy="67653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四万十</a:t>
            </a:r>
            <a:r>
              <a:rPr lang="ja-JP" altLang="en-US" sz="2400" dirty="0">
                <a:solidFill>
                  <a:schemeClr val="tx1"/>
                </a:solidFill>
              </a:rPr>
              <a:t>町</a:t>
            </a:r>
            <a:r>
              <a:rPr kumimoji="1" lang="ja-JP" altLang="en-US" sz="2400" dirty="0" smtClean="0">
                <a:solidFill>
                  <a:schemeClr val="tx1"/>
                </a:solidFill>
              </a:rPr>
              <a:t>　採用</a:t>
            </a:r>
            <a:endParaRPr kumimoji="1" lang="ja-JP" altLang="en-US" sz="2400" dirty="0">
              <a:solidFill>
                <a:schemeClr val="tx1"/>
              </a:solidFill>
            </a:endParaRPr>
          </a:p>
        </p:txBody>
      </p:sp>
      <p:sp>
        <p:nvSpPr>
          <p:cNvPr id="12" name="楕円 11"/>
          <p:cNvSpPr/>
          <p:nvPr/>
        </p:nvSpPr>
        <p:spPr>
          <a:xfrm>
            <a:off x="1551195" y="12009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sp>
        <p:nvSpPr>
          <p:cNvPr id="14" name="楕円 13"/>
          <p:cNvSpPr/>
          <p:nvPr/>
        </p:nvSpPr>
        <p:spPr>
          <a:xfrm>
            <a:off x="7940397" y="19068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pic>
        <p:nvPicPr>
          <p:cNvPr id="11" name="図 10"/>
          <p:cNvPicPr>
            <a:picLocks noChangeAspect="1"/>
          </p:cNvPicPr>
          <p:nvPr/>
        </p:nvPicPr>
        <p:blipFill>
          <a:blip r:embed="rId5"/>
          <a:stretch>
            <a:fillRect/>
          </a:stretch>
        </p:blipFill>
        <p:spPr>
          <a:xfrm>
            <a:off x="736462" y="1720135"/>
            <a:ext cx="10624618" cy="3193113"/>
          </a:xfrm>
          <a:prstGeom prst="rect">
            <a:avLst/>
          </a:prstGeom>
          <a:ln>
            <a:solidFill>
              <a:schemeClr val="tx1"/>
            </a:solidFill>
          </a:ln>
        </p:spPr>
      </p:pic>
      <p:pic>
        <p:nvPicPr>
          <p:cNvPr id="13" name="図 12"/>
          <p:cNvPicPr>
            <a:picLocks noChangeAspect="1"/>
          </p:cNvPicPr>
          <p:nvPr/>
        </p:nvPicPr>
        <p:blipFill>
          <a:blip r:embed="rId6"/>
          <a:stretch>
            <a:fillRect/>
          </a:stretch>
        </p:blipFill>
        <p:spPr>
          <a:xfrm>
            <a:off x="2252619" y="118586"/>
            <a:ext cx="7321577" cy="6654112"/>
          </a:xfrm>
          <a:prstGeom prst="rect">
            <a:avLst/>
          </a:prstGeom>
        </p:spPr>
      </p:pic>
      <p:cxnSp>
        <p:nvCxnSpPr>
          <p:cNvPr id="16" name="直線コネクタ 15"/>
          <p:cNvCxnSpPr/>
          <p:nvPr/>
        </p:nvCxnSpPr>
        <p:spPr>
          <a:xfrm>
            <a:off x="2716153" y="3026644"/>
            <a:ext cx="6563771"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直線コネクタ 18"/>
          <p:cNvCxnSpPr/>
          <p:nvPr/>
        </p:nvCxnSpPr>
        <p:spPr>
          <a:xfrm>
            <a:off x="2716153" y="3236709"/>
            <a:ext cx="3294987"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214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吹き出し 5"/>
          <p:cNvSpPr/>
          <p:nvPr/>
        </p:nvSpPr>
        <p:spPr>
          <a:xfrm>
            <a:off x="222699" y="345992"/>
            <a:ext cx="4386371" cy="6030096"/>
          </a:xfrm>
          <a:prstGeom prst="wedgeRectCallout">
            <a:avLst>
              <a:gd name="adj1" fmla="val 63618"/>
              <a:gd name="adj2" fmla="val -32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494271" y="2439678"/>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再任用職員</a:t>
            </a:r>
            <a:endParaRPr kumimoji="1" lang="ja-JP" altLang="en-US" sz="2400" dirty="0">
              <a:solidFill>
                <a:schemeClr val="tx1"/>
              </a:solidFill>
            </a:endParaRPr>
          </a:p>
        </p:txBody>
      </p:sp>
      <p:sp>
        <p:nvSpPr>
          <p:cNvPr id="3" name="楕円 2"/>
          <p:cNvSpPr/>
          <p:nvPr/>
        </p:nvSpPr>
        <p:spPr>
          <a:xfrm>
            <a:off x="191952" y="4978661"/>
            <a:ext cx="2718486" cy="1078822"/>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任期付教諭</a:t>
            </a:r>
            <a:endParaRPr kumimoji="1" lang="ja-JP" altLang="en-US" sz="2400" dirty="0">
              <a:solidFill>
                <a:schemeClr val="tx1"/>
              </a:solidFill>
            </a:endParaRPr>
          </a:p>
        </p:txBody>
      </p:sp>
      <p:sp>
        <p:nvSpPr>
          <p:cNvPr id="4" name="楕円 3"/>
          <p:cNvSpPr/>
          <p:nvPr/>
        </p:nvSpPr>
        <p:spPr>
          <a:xfrm>
            <a:off x="766119" y="3678425"/>
            <a:ext cx="3842951" cy="1169411"/>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会計年度任用職員</a:t>
            </a:r>
            <a:endParaRPr kumimoji="1" lang="ja-JP" altLang="en-US" sz="2400" dirty="0">
              <a:solidFill>
                <a:schemeClr val="tx1"/>
              </a:solidFill>
            </a:endParaRPr>
          </a:p>
        </p:txBody>
      </p:sp>
      <p:sp>
        <p:nvSpPr>
          <p:cNvPr id="5" name="正方形/長方形 4"/>
          <p:cNvSpPr/>
          <p:nvPr/>
        </p:nvSpPr>
        <p:spPr>
          <a:xfrm>
            <a:off x="1989438" y="83409"/>
            <a:ext cx="2446638" cy="6765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高知県　採用</a:t>
            </a:r>
            <a:endParaRPr kumimoji="1" lang="ja-JP" altLang="en-US" sz="2400" dirty="0">
              <a:solidFill>
                <a:schemeClr val="tx1"/>
              </a:solidFill>
            </a:endParaRPr>
          </a:p>
        </p:txBody>
      </p:sp>
      <p:sp>
        <p:nvSpPr>
          <p:cNvPr id="9" name="四角形吹き出し 8"/>
          <p:cNvSpPr/>
          <p:nvPr/>
        </p:nvSpPr>
        <p:spPr>
          <a:xfrm>
            <a:off x="7488472" y="345992"/>
            <a:ext cx="4386371" cy="6030096"/>
          </a:xfrm>
          <a:prstGeom prst="wedgeRectCallout">
            <a:avLst>
              <a:gd name="adj1" fmla="val -61178"/>
              <a:gd name="adj2" fmla="val -2049"/>
            </a:avLst>
          </a:prstGeom>
          <a:solidFill>
            <a:srgbClr val="FF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11140" y="4025232"/>
            <a:ext cx="1582693" cy="190685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597" y="4074660"/>
            <a:ext cx="1740902" cy="1750701"/>
          </a:xfrm>
          <a:prstGeom prst="rect">
            <a:avLst/>
          </a:prstGeom>
        </p:spPr>
      </p:pic>
      <p:sp>
        <p:nvSpPr>
          <p:cNvPr id="10" name="正方形/長方形 9"/>
          <p:cNvSpPr/>
          <p:nvPr/>
        </p:nvSpPr>
        <p:spPr>
          <a:xfrm>
            <a:off x="7747687" y="83409"/>
            <a:ext cx="2780270" cy="67653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四万十</a:t>
            </a:r>
            <a:r>
              <a:rPr lang="ja-JP" altLang="en-US" sz="2400" dirty="0">
                <a:solidFill>
                  <a:schemeClr val="tx1"/>
                </a:solidFill>
              </a:rPr>
              <a:t>町</a:t>
            </a:r>
            <a:r>
              <a:rPr kumimoji="1" lang="ja-JP" altLang="en-US" sz="2400" dirty="0" smtClean="0">
                <a:solidFill>
                  <a:schemeClr val="tx1"/>
                </a:solidFill>
              </a:rPr>
              <a:t>　採用</a:t>
            </a:r>
            <a:endParaRPr kumimoji="1" lang="ja-JP" altLang="en-US" sz="2400" dirty="0">
              <a:solidFill>
                <a:schemeClr val="tx1"/>
              </a:solidFill>
            </a:endParaRPr>
          </a:p>
        </p:txBody>
      </p:sp>
      <p:sp>
        <p:nvSpPr>
          <p:cNvPr id="12" name="楕円 11"/>
          <p:cNvSpPr/>
          <p:nvPr/>
        </p:nvSpPr>
        <p:spPr>
          <a:xfrm>
            <a:off x="1551195" y="12009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sp>
        <p:nvSpPr>
          <p:cNvPr id="14" name="楕円 13"/>
          <p:cNvSpPr/>
          <p:nvPr/>
        </p:nvSpPr>
        <p:spPr>
          <a:xfrm>
            <a:off x="7940397" y="1906831"/>
            <a:ext cx="2718486" cy="1107456"/>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正</a:t>
            </a:r>
            <a:r>
              <a:rPr kumimoji="1" lang="ja-JP" altLang="en-US" sz="2400" dirty="0" smtClean="0">
                <a:solidFill>
                  <a:schemeClr val="tx1"/>
                </a:solidFill>
              </a:rPr>
              <a:t>職員</a:t>
            </a:r>
            <a:endParaRPr kumimoji="1" lang="ja-JP" altLang="en-US" sz="2400" dirty="0">
              <a:solidFill>
                <a:schemeClr val="tx1"/>
              </a:solidFill>
            </a:endParaRPr>
          </a:p>
        </p:txBody>
      </p:sp>
      <p:sp>
        <p:nvSpPr>
          <p:cNvPr id="15" name="楕円 14"/>
          <p:cNvSpPr/>
          <p:nvPr/>
        </p:nvSpPr>
        <p:spPr>
          <a:xfrm>
            <a:off x="7940397" y="3735864"/>
            <a:ext cx="3791160" cy="1889124"/>
          </a:xfrm>
          <a:prstGeom prst="ellipse">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パートタイム</a:t>
            </a:r>
            <a:endParaRPr kumimoji="1" lang="en-US" altLang="ja-JP" sz="2000" dirty="0" smtClean="0">
              <a:solidFill>
                <a:schemeClr val="tx1"/>
              </a:solidFill>
            </a:endParaRPr>
          </a:p>
          <a:p>
            <a:pPr algn="ctr"/>
            <a:r>
              <a:rPr kumimoji="1" lang="ja-JP" altLang="en-US" sz="2000" dirty="0" smtClean="0">
                <a:solidFill>
                  <a:schemeClr val="tx1"/>
                </a:solidFill>
              </a:rPr>
              <a:t>会計年度任用職員</a:t>
            </a:r>
            <a:endParaRPr kumimoji="1" lang="en-US" altLang="ja-JP" sz="2000" dirty="0" smtClean="0">
              <a:solidFill>
                <a:schemeClr val="tx1"/>
              </a:solidFill>
            </a:endParaRPr>
          </a:p>
        </p:txBody>
      </p:sp>
      <p:pic>
        <p:nvPicPr>
          <p:cNvPr id="18" name="図 17"/>
          <p:cNvPicPr>
            <a:picLocks noChangeAspect="1"/>
          </p:cNvPicPr>
          <p:nvPr/>
        </p:nvPicPr>
        <p:blipFill>
          <a:blip r:embed="rId5"/>
          <a:stretch>
            <a:fillRect/>
          </a:stretch>
        </p:blipFill>
        <p:spPr>
          <a:xfrm>
            <a:off x="925336" y="172996"/>
            <a:ext cx="10341328" cy="6512008"/>
          </a:xfrm>
          <a:prstGeom prst="rect">
            <a:avLst/>
          </a:prstGeom>
        </p:spPr>
      </p:pic>
      <p:cxnSp>
        <p:nvCxnSpPr>
          <p:cNvPr id="17" name="直線コネクタ 16"/>
          <p:cNvCxnSpPr/>
          <p:nvPr/>
        </p:nvCxnSpPr>
        <p:spPr>
          <a:xfrm>
            <a:off x="9897762" y="5971825"/>
            <a:ext cx="133762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直線コネクタ 19"/>
          <p:cNvCxnSpPr/>
          <p:nvPr/>
        </p:nvCxnSpPr>
        <p:spPr>
          <a:xfrm>
            <a:off x="1134301" y="6169535"/>
            <a:ext cx="939365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図 12"/>
          <p:cNvPicPr>
            <a:picLocks noChangeAspect="1"/>
          </p:cNvPicPr>
          <p:nvPr/>
        </p:nvPicPr>
        <p:blipFill>
          <a:blip r:embed="rId6"/>
          <a:stretch>
            <a:fillRect/>
          </a:stretch>
        </p:blipFill>
        <p:spPr>
          <a:xfrm>
            <a:off x="2490788" y="172996"/>
            <a:ext cx="7210425" cy="8210550"/>
          </a:xfrm>
          <a:prstGeom prst="rect">
            <a:avLst/>
          </a:prstGeom>
          <a:ln>
            <a:solidFill>
              <a:schemeClr val="tx1"/>
            </a:solidFill>
          </a:ln>
        </p:spPr>
      </p:pic>
    </p:spTree>
    <p:extLst>
      <p:ext uri="{BB962C8B-B14F-4D97-AF65-F5344CB8AC3E}">
        <p14:creationId xmlns:p14="http://schemas.microsoft.com/office/powerpoint/2010/main" val="106382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132" y="2667097"/>
            <a:ext cx="2930509" cy="2930509"/>
          </a:xfrm>
          <a:prstGeom prst="rect">
            <a:avLst/>
          </a:prstGeom>
        </p:spPr>
      </p:pic>
      <p:sp>
        <p:nvSpPr>
          <p:cNvPr id="5" name="上リボン 4"/>
          <p:cNvSpPr/>
          <p:nvPr/>
        </p:nvSpPr>
        <p:spPr>
          <a:xfrm>
            <a:off x="3495436" y="1480848"/>
            <a:ext cx="4185900" cy="729049"/>
          </a:xfrm>
          <a:prstGeom prst="ribbon2">
            <a:avLst>
              <a:gd name="adj1" fmla="val 16667"/>
              <a:gd name="adj2" fmla="val 7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w="0"/>
                <a:solidFill>
                  <a:schemeClr val="tx1"/>
                </a:solidFill>
                <a:effectLst>
                  <a:outerShdw blurRad="38100" dist="19050" dir="2700000" algn="tl" rotWithShape="0">
                    <a:schemeClr val="dk1">
                      <a:alpha val="40000"/>
                    </a:schemeClr>
                  </a:outerShdw>
                </a:effectLst>
              </a:rPr>
              <a:t>解決☆疑問</a:t>
            </a:r>
            <a:r>
              <a:rPr kumimoji="1" lang="en-US" altLang="ja-JP" dirty="0" smtClean="0">
                <a:ln w="0"/>
                <a:solidFill>
                  <a:schemeClr val="tx1"/>
                </a:solidFill>
                <a:effectLst>
                  <a:outerShdw blurRad="38100" dist="19050" dir="2700000" algn="tl" rotWithShape="0">
                    <a:schemeClr val="dk1">
                      <a:alpha val="40000"/>
                    </a:schemeClr>
                  </a:outerShdw>
                </a:effectLst>
              </a:rPr>
              <a:t>come on</a:t>
            </a:r>
            <a:r>
              <a:rPr kumimoji="1" lang="ja-JP" altLang="en-US" dirty="0" smtClean="0">
                <a:ln w="0"/>
                <a:solidFill>
                  <a:schemeClr val="tx1"/>
                </a:solidFill>
                <a:effectLst>
                  <a:outerShdw blurRad="38100" dist="19050" dir="2700000" algn="tl" rotWithShape="0">
                    <a:schemeClr val="dk1">
                      <a:alpha val="40000"/>
                    </a:schemeClr>
                  </a:outerShdw>
                </a:effectLst>
              </a:rPr>
              <a:t>！</a:t>
            </a:r>
            <a:endParaRPr kumimoji="1" lang="en-US" altLang="ja-JP" dirty="0" smtClean="0">
              <a:ln w="0"/>
              <a:solidFill>
                <a:schemeClr val="tx1"/>
              </a:solidFill>
              <a:effectLst>
                <a:outerShdw blurRad="38100" dist="19050" dir="2700000" algn="tl" rotWithShape="0">
                  <a:schemeClr val="dk1">
                    <a:alpha val="40000"/>
                  </a:schemeClr>
                </a:outerShdw>
              </a:effectLst>
            </a:endParaRPr>
          </a:p>
        </p:txBody>
      </p:sp>
      <p:sp>
        <p:nvSpPr>
          <p:cNvPr id="6" name="楕円 5"/>
          <p:cNvSpPr/>
          <p:nvPr/>
        </p:nvSpPr>
        <p:spPr>
          <a:xfrm rot="1133752">
            <a:off x="5721173" y="617835"/>
            <a:ext cx="2372497" cy="22242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解決済！</a:t>
            </a:r>
            <a:endParaRPr kumimoji="1" lang="ja-JP" altLang="en-US" sz="2800" b="1" dirty="0">
              <a:solidFill>
                <a:srgbClr val="FF0000"/>
              </a:solidFill>
            </a:endParaRPr>
          </a:p>
        </p:txBody>
      </p:sp>
    </p:spTree>
    <p:extLst>
      <p:ext uri="{BB962C8B-B14F-4D97-AF65-F5344CB8AC3E}">
        <p14:creationId xmlns:p14="http://schemas.microsoft.com/office/powerpoint/2010/main" val="3626141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u="sng" dirty="0" smtClean="0"/>
              <a:t>システム</a:t>
            </a:r>
            <a:r>
              <a:rPr lang="ja-JP" altLang="en-US" b="1" u="sng" dirty="0"/>
              <a:t>入力</a:t>
            </a:r>
            <a:r>
              <a:rPr kumimoji="1" lang="ja-JP" altLang="en-US" b="1" u="sng" dirty="0" smtClean="0"/>
              <a:t>する諸手当</a:t>
            </a:r>
            <a:endParaRPr kumimoji="1" lang="ja-JP" altLang="en-US" b="1" u="sng" dirty="0"/>
          </a:p>
        </p:txBody>
      </p:sp>
      <p:sp>
        <p:nvSpPr>
          <p:cNvPr id="3" name="コンテンツ プレースホルダー 2"/>
          <p:cNvSpPr>
            <a:spLocks noGrp="1"/>
          </p:cNvSpPr>
          <p:nvPr>
            <p:ph idx="1"/>
          </p:nvPr>
        </p:nvSpPr>
        <p:spPr>
          <a:xfrm>
            <a:off x="1431325" y="1850338"/>
            <a:ext cx="10515600" cy="4351338"/>
          </a:xfrm>
        </p:spPr>
        <p:txBody>
          <a:bodyPr/>
          <a:lstStyle/>
          <a:p>
            <a:r>
              <a:rPr kumimoji="1" lang="ja-JP" altLang="en-US" sz="4000" dirty="0" smtClean="0"/>
              <a:t>住居届</a:t>
            </a:r>
            <a:endParaRPr kumimoji="1" lang="en-US" altLang="ja-JP" sz="4000" dirty="0" smtClean="0"/>
          </a:p>
          <a:p>
            <a:r>
              <a:rPr lang="ja-JP" altLang="en-US" sz="4000" dirty="0" smtClean="0"/>
              <a:t>通勤届</a:t>
            </a:r>
            <a:endParaRPr lang="en-US" altLang="ja-JP" sz="4000" dirty="0" smtClean="0"/>
          </a:p>
          <a:p>
            <a:endParaRPr lang="en-US" altLang="ja-JP" dirty="0" smtClean="0"/>
          </a:p>
          <a:p>
            <a:endParaRPr lang="en-US" altLang="ja-JP" dirty="0"/>
          </a:p>
          <a:p>
            <a:pPr marL="0" indent="0">
              <a:buNone/>
            </a:pPr>
            <a:r>
              <a:rPr lang="en-US" altLang="ja-JP" dirty="0" smtClean="0"/>
              <a:t>Q</a:t>
            </a:r>
            <a:r>
              <a:rPr lang="ja-JP" altLang="en-US" dirty="0" err="1" smtClean="0"/>
              <a:t>、</a:t>
            </a:r>
            <a:r>
              <a:rPr lang="ja-JP" altLang="en-US" dirty="0" smtClean="0"/>
              <a:t>どんなところに注意してシステム</a:t>
            </a:r>
            <a:r>
              <a:rPr lang="ja-JP" altLang="en-US" dirty="0"/>
              <a:t>入力</a:t>
            </a:r>
            <a:r>
              <a:rPr lang="ja-JP" altLang="en-US" dirty="0" smtClean="0"/>
              <a:t>してもらいますか？</a:t>
            </a:r>
            <a:endParaRPr lang="en-US" altLang="ja-JP" dirty="0" smtClean="0"/>
          </a:p>
          <a:p>
            <a:pPr marL="0" indent="0">
              <a:buNone/>
            </a:pPr>
            <a:r>
              <a:rPr lang="ja-JP" altLang="en-US" dirty="0" smtClean="0"/>
              <a:t>　　添付書類は何が必要でしょうか？</a:t>
            </a:r>
            <a:endParaRPr lang="en-US" altLang="ja-JP" dirty="0" smtClean="0"/>
          </a:p>
        </p:txBody>
      </p:sp>
    </p:spTree>
    <p:extLst>
      <p:ext uri="{BB962C8B-B14F-4D97-AF65-F5344CB8AC3E}">
        <p14:creationId xmlns:p14="http://schemas.microsoft.com/office/powerpoint/2010/main" val="1353385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6860" y="117991"/>
            <a:ext cx="10515600" cy="858194"/>
          </a:xfrm>
        </p:spPr>
        <p:txBody>
          <a:bodyPr/>
          <a:lstStyle/>
          <a:p>
            <a:r>
              <a:rPr lang="ja-JP" altLang="en-US" b="1" u="sng" dirty="0" smtClean="0"/>
              <a:t>システム入力</a:t>
            </a:r>
            <a:r>
              <a:rPr kumimoji="1" lang="ja-JP" altLang="en-US" b="1" u="sng" dirty="0" smtClean="0"/>
              <a:t>する諸手当</a:t>
            </a:r>
            <a:endParaRPr kumimoji="1" lang="ja-JP" altLang="en-US" b="1" u="sng" dirty="0"/>
          </a:p>
        </p:txBody>
      </p:sp>
      <p:sp>
        <p:nvSpPr>
          <p:cNvPr id="3" name="コンテンツ プレースホルダー 2"/>
          <p:cNvSpPr>
            <a:spLocks noGrp="1"/>
          </p:cNvSpPr>
          <p:nvPr>
            <p:ph idx="1"/>
          </p:nvPr>
        </p:nvSpPr>
        <p:spPr>
          <a:xfrm>
            <a:off x="838201" y="1133645"/>
            <a:ext cx="10515600" cy="5155943"/>
          </a:xfrm>
        </p:spPr>
        <p:txBody>
          <a:bodyPr>
            <a:normAutofit/>
          </a:bodyPr>
          <a:lstStyle/>
          <a:p>
            <a:r>
              <a:rPr kumimoji="1" lang="ja-JP" altLang="en-US" sz="4000" dirty="0" smtClean="0"/>
              <a:t>住居届</a:t>
            </a:r>
            <a:endParaRPr kumimoji="1" lang="en-US" altLang="ja-JP" sz="4000" dirty="0" smtClean="0"/>
          </a:p>
          <a:p>
            <a:r>
              <a:rPr lang="ja-JP" altLang="en-US" sz="4000" dirty="0" smtClean="0"/>
              <a:t>通勤届</a:t>
            </a:r>
            <a:endParaRPr lang="en-US" altLang="ja-JP" sz="4000" dirty="0" smtClean="0"/>
          </a:p>
          <a:p>
            <a:endParaRPr lang="en-US" altLang="ja-JP" dirty="0"/>
          </a:p>
          <a:p>
            <a:pPr marL="0" indent="0">
              <a:buNone/>
            </a:pPr>
            <a:r>
              <a:rPr lang="en-US" altLang="ja-JP" dirty="0" smtClean="0"/>
              <a:t>Q</a:t>
            </a:r>
            <a:r>
              <a:rPr lang="ja-JP" altLang="en-US" dirty="0" err="1" smtClean="0"/>
              <a:t>、</a:t>
            </a:r>
            <a:r>
              <a:rPr lang="ja-JP" altLang="en-US" dirty="0" smtClean="0"/>
              <a:t>どんなところに注意してシステム</a:t>
            </a:r>
            <a:r>
              <a:rPr lang="ja-JP" altLang="en-US" dirty="0"/>
              <a:t>入力</a:t>
            </a:r>
            <a:r>
              <a:rPr lang="ja-JP" altLang="en-US" dirty="0" smtClean="0"/>
              <a:t>してもらいますか？</a:t>
            </a:r>
            <a:endParaRPr lang="en-US" altLang="ja-JP" dirty="0" smtClean="0"/>
          </a:p>
          <a:p>
            <a:pPr marL="0" indent="0">
              <a:buNone/>
            </a:pPr>
            <a:r>
              <a:rPr lang="ja-JP" altLang="en-US" dirty="0" smtClean="0"/>
              <a:t>　　添付書類は何が必要でしょうか？</a:t>
            </a:r>
            <a:endParaRPr lang="en-US" altLang="ja-JP" dirty="0" smtClean="0"/>
          </a:p>
          <a:p>
            <a:pPr marL="0" indent="0">
              <a:buNone/>
            </a:pPr>
            <a:endParaRPr lang="en-US" altLang="ja-JP" dirty="0"/>
          </a:p>
          <a:p>
            <a:pPr marL="0" indent="0">
              <a:buNone/>
            </a:pPr>
            <a:r>
              <a:rPr lang="en-US" altLang="ja-JP" dirty="0" smtClean="0"/>
              <a:t>A</a:t>
            </a:r>
            <a:r>
              <a:rPr lang="ja-JP" altLang="en-US" dirty="0" err="1" smtClean="0"/>
              <a:t>、</a:t>
            </a:r>
            <a:r>
              <a:rPr lang="ja-JP" altLang="en-US" dirty="0" smtClean="0"/>
              <a:t> </a:t>
            </a:r>
            <a:r>
              <a:rPr lang="en-US" altLang="ja-JP" dirty="0" smtClean="0"/>
              <a:t>【</a:t>
            </a:r>
            <a:r>
              <a:rPr lang="ja-JP" altLang="en-US" dirty="0" smtClean="0"/>
              <a:t>内容</a:t>
            </a:r>
            <a:r>
              <a:rPr lang="en-US" altLang="ja-JP" dirty="0" smtClean="0"/>
              <a:t>】</a:t>
            </a:r>
            <a:r>
              <a:rPr lang="ja-JP" altLang="en-US" dirty="0"/>
              <a:t>引っ越し予定日、通勤開始日、住居手当の３要件</a:t>
            </a:r>
            <a:endParaRPr lang="en-US" altLang="ja-JP" dirty="0"/>
          </a:p>
          <a:p>
            <a:pPr marL="0" indent="0">
              <a:buNone/>
            </a:pPr>
            <a:r>
              <a:rPr lang="ja-JP" altLang="en-US" dirty="0"/>
              <a:t>　 </a:t>
            </a:r>
            <a:r>
              <a:rPr lang="ja-JP" altLang="en-US" dirty="0" smtClean="0"/>
              <a:t>  </a:t>
            </a:r>
            <a:r>
              <a:rPr lang="en-US" altLang="ja-JP" dirty="0" smtClean="0"/>
              <a:t>【</a:t>
            </a:r>
            <a:r>
              <a:rPr lang="ja-JP" altLang="en-US" dirty="0" smtClean="0"/>
              <a:t>ｼｽﾃﾑ入力</a:t>
            </a:r>
            <a:r>
              <a:rPr lang="en-US" altLang="ja-JP" dirty="0" smtClean="0"/>
              <a:t>】</a:t>
            </a:r>
            <a:r>
              <a:rPr lang="ja-JP" altLang="en-US" dirty="0" smtClean="0"/>
              <a:t>最初に「住所情報変更」をする</a:t>
            </a:r>
            <a:endParaRPr lang="en-US" altLang="ja-JP" dirty="0" smtClean="0"/>
          </a:p>
          <a:p>
            <a:pPr marL="0" indent="0">
              <a:buNone/>
            </a:pPr>
            <a:r>
              <a:rPr lang="ja-JP" altLang="en-US" dirty="0" smtClean="0"/>
              <a:t>　   </a:t>
            </a:r>
            <a:r>
              <a:rPr lang="en-US" altLang="ja-JP" dirty="0" smtClean="0"/>
              <a:t>【</a:t>
            </a:r>
            <a:r>
              <a:rPr lang="ja-JP" altLang="en-US" dirty="0" smtClean="0"/>
              <a:t>添付</a:t>
            </a:r>
            <a:r>
              <a:rPr lang="en-US" altLang="ja-JP" dirty="0" smtClean="0"/>
              <a:t>】</a:t>
            </a:r>
            <a:r>
              <a:rPr lang="ja-JP" altLang="en-US" dirty="0" smtClean="0"/>
              <a:t>賃貸契約書の写し、領収書の写し　等</a:t>
            </a:r>
            <a:endParaRPr lang="en-US" altLang="ja-JP" dirty="0" smtClean="0"/>
          </a:p>
        </p:txBody>
      </p:sp>
      <p:sp>
        <p:nvSpPr>
          <p:cNvPr id="4" name="テキスト ボックス 3"/>
          <p:cNvSpPr txBox="1"/>
          <p:nvPr/>
        </p:nvSpPr>
        <p:spPr>
          <a:xfrm>
            <a:off x="9030730" y="5916765"/>
            <a:ext cx="2323071" cy="523220"/>
          </a:xfrm>
          <a:prstGeom prst="rect">
            <a:avLst/>
          </a:prstGeom>
          <a:noFill/>
        </p:spPr>
        <p:txBody>
          <a:bodyPr wrap="square" rtlCol="0">
            <a:spAutoFit/>
          </a:bodyPr>
          <a:lstStyle/>
          <a:p>
            <a:r>
              <a:rPr kumimoji="1" lang="en-US" altLang="ja-JP" sz="2800"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ja-JP" altLang="en-US" sz="2800" dirty="0" smtClean="0">
                <a:solidFill>
                  <a:srgbClr val="FF0000"/>
                </a:solidFill>
                <a:latin typeface="HGS創英角ﾎﾟｯﾌﾟ体" panose="040B0A00000000000000" pitchFamily="50" charset="-128"/>
                <a:ea typeface="HGS創英角ﾎﾟｯﾌﾟ体" panose="040B0A00000000000000" pitchFamily="50" charset="-128"/>
              </a:rPr>
              <a:t>１５日以内</a:t>
            </a:r>
            <a:endPar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5577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余談ですが・・・</a:t>
            </a:r>
            <a:endParaRPr kumimoji="1" lang="ja-JP" altLang="en-US" b="1"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新規採用に係る書類はたくさんあります。</a:t>
            </a:r>
            <a:endParaRPr kumimoji="1" lang="en-US" altLang="ja-JP" dirty="0" smtClean="0"/>
          </a:p>
          <a:p>
            <a:pPr marL="0" indent="0">
              <a:buNone/>
            </a:pPr>
            <a:r>
              <a:rPr lang="ja-JP" altLang="en-US" dirty="0"/>
              <a:t>　</a:t>
            </a:r>
            <a:r>
              <a:rPr lang="ja-JP" altLang="en-US" dirty="0" smtClean="0"/>
              <a:t>・給与口座登録の申し込み</a:t>
            </a:r>
            <a:endParaRPr lang="en-US" altLang="ja-JP" dirty="0" smtClean="0"/>
          </a:p>
          <a:p>
            <a:pPr marL="0" indent="0">
              <a:buNone/>
            </a:pPr>
            <a:r>
              <a:rPr lang="ja-JP" altLang="en-US" dirty="0"/>
              <a:t>　</a:t>
            </a:r>
            <a:r>
              <a:rPr lang="ja-JP" altLang="en-US" dirty="0" smtClean="0"/>
              <a:t>・</a:t>
            </a:r>
            <a:r>
              <a:rPr kumimoji="1" lang="ja-JP" altLang="en-US" dirty="0" smtClean="0"/>
              <a:t>赴任旅費請求</a:t>
            </a:r>
            <a:endParaRPr kumimoji="1" lang="en-US" altLang="ja-JP" dirty="0" smtClean="0"/>
          </a:p>
          <a:p>
            <a:pPr marL="0" indent="0">
              <a:buNone/>
            </a:pPr>
            <a:r>
              <a:rPr lang="ja-JP" altLang="en-US" dirty="0" smtClean="0"/>
              <a:t>　・共済</a:t>
            </a:r>
            <a:r>
              <a:rPr lang="ja-JP" altLang="en-US" dirty="0"/>
              <a:t>組合</a:t>
            </a:r>
            <a:r>
              <a:rPr lang="ja-JP" altLang="en-US" dirty="0" smtClean="0"/>
              <a:t>の新規登録</a:t>
            </a:r>
            <a:endParaRPr lang="en-US" altLang="ja-JP" dirty="0" smtClean="0"/>
          </a:p>
          <a:p>
            <a:pPr marL="0" indent="0">
              <a:buNone/>
            </a:pPr>
            <a:r>
              <a:rPr lang="ja-JP" altLang="en-US" dirty="0" smtClean="0"/>
              <a:t>　・</a:t>
            </a:r>
            <a:r>
              <a:rPr kumimoji="1" lang="ja-JP" altLang="en-US" dirty="0" smtClean="0"/>
              <a:t>旅費</a:t>
            </a:r>
            <a:r>
              <a:rPr lang="ja-JP" altLang="en-US" dirty="0" smtClean="0"/>
              <a:t>債権者</a:t>
            </a:r>
            <a:r>
              <a:rPr lang="ja-JP" altLang="en-US" dirty="0"/>
              <a:t>登録</a:t>
            </a:r>
            <a:endParaRPr kumimoji="1" lang="en-US" altLang="ja-JP" dirty="0" smtClean="0"/>
          </a:p>
          <a:p>
            <a:pPr marL="0" indent="0">
              <a:buNone/>
            </a:pPr>
            <a:r>
              <a:rPr lang="ja-JP" altLang="en-US" dirty="0" smtClean="0"/>
              <a:t>　・自家用車公務使用登録</a:t>
            </a:r>
            <a:endParaRPr lang="en-US" altLang="ja-JP" dirty="0" smtClean="0"/>
          </a:p>
          <a:p>
            <a:pPr marL="0" indent="0">
              <a:buNone/>
            </a:pPr>
            <a:r>
              <a:rPr lang="ja-JP" altLang="en-US" dirty="0"/>
              <a:t>　</a:t>
            </a:r>
            <a:r>
              <a:rPr lang="ja-JP" altLang="en-US" dirty="0" smtClean="0"/>
              <a:t>・扶養控除申告書</a:t>
            </a:r>
            <a:endParaRPr lang="en-US" altLang="ja-JP" dirty="0" smtClean="0"/>
          </a:p>
          <a:p>
            <a:pPr marL="0" indent="0">
              <a:buNone/>
            </a:pPr>
            <a:r>
              <a:rPr lang="ja-JP" altLang="en-US" dirty="0"/>
              <a:t>　</a:t>
            </a:r>
            <a:r>
              <a:rPr lang="ja-JP" altLang="en-US" dirty="0" smtClean="0"/>
              <a:t>・法定外控除委任状</a:t>
            </a:r>
            <a:endParaRPr lang="en-US" altLang="ja-JP" dirty="0" smtClean="0"/>
          </a:p>
          <a:p>
            <a:pPr marL="0" indent="0">
              <a:buNone/>
            </a:pPr>
            <a:r>
              <a:rPr lang="ja-JP" altLang="en-US" dirty="0"/>
              <a:t>　</a:t>
            </a:r>
            <a:r>
              <a:rPr lang="ja-JP" altLang="en-US" dirty="0" smtClean="0"/>
              <a:t>・互助会への加入の有無　　　　　　　　　　　等</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297623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1</a:t>
            </a:r>
            <a:r>
              <a:rPr kumimoji="1" lang="ja-JP" altLang="en-US" b="1" dirty="0" smtClean="0"/>
              <a:t>年後・・・四万十先生から相談</a:t>
            </a:r>
            <a:endParaRPr kumimoji="1" lang="ja-JP" altLang="en-US" b="1" dirty="0"/>
          </a:p>
        </p:txBody>
      </p:sp>
      <p:sp>
        <p:nvSpPr>
          <p:cNvPr id="3" name="コンテンツ プレースホルダー 2"/>
          <p:cNvSpPr>
            <a:spLocks noGrp="1"/>
          </p:cNvSpPr>
          <p:nvPr>
            <p:ph idx="1"/>
          </p:nvPr>
        </p:nvSpPr>
        <p:spPr>
          <a:xfrm>
            <a:off x="838200" y="2100649"/>
            <a:ext cx="10515600" cy="4076314"/>
          </a:xfrm>
        </p:spPr>
        <p:txBody>
          <a:bodyPr/>
          <a:lstStyle/>
          <a:p>
            <a:r>
              <a:rPr lang="ja-JP" altLang="en-US" dirty="0"/>
              <a:t>今</a:t>
            </a:r>
            <a:r>
              <a:rPr lang="ja-JP" altLang="en-US" dirty="0" smtClean="0"/>
              <a:t>のマンション、家賃が高くて狭いので引っ越しします。</a:t>
            </a:r>
            <a:endParaRPr lang="en-US" altLang="ja-JP" dirty="0" smtClean="0"/>
          </a:p>
          <a:p>
            <a:r>
              <a:rPr lang="ja-JP" altLang="en-US" dirty="0" smtClean="0"/>
              <a:t>今度のマンションは３</a:t>
            </a:r>
            <a:r>
              <a:rPr lang="en-US" altLang="ja-JP" dirty="0" smtClean="0"/>
              <a:t>LDK</a:t>
            </a:r>
            <a:r>
              <a:rPr lang="ja-JP" altLang="en-US" dirty="0" smtClean="0"/>
              <a:t>で家賃</a:t>
            </a:r>
            <a:r>
              <a:rPr lang="en-US" altLang="ja-JP" dirty="0" smtClean="0"/>
              <a:t>3</a:t>
            </a:r>
            <a:r>
              <a:rPr lang="ja-JP" altLang="en-US" dirty="0"/>
              <a:t>万</a:t>
            </a:r>
            <a:r>
              <a:rPr lang="ja-JP" altLang="en-US" dirty="0" smtClean="0"/>
              <a:t>円。</a:t>
            </a:r>
            <a:endParaRPr lang="en-US" altLang="ja-JP" dirty="0" smtClean="0"/>
          </a:p>
          <a:p>
            <a:r>
              <a:rPr lang="ja-JP" altLang="en-US" dirty="0" smtClean="0"/>
              <a:t>ただし、通勤が有料高速道路を利用して</a:t>
            </a:r>
            <a:r>
              <a:rPr lang="en-US" altLang="ja-JP" dirty="0" smtClean="0"/>
              <a:t>1</a:t>
            </a:r>
            <a:r>
              <a:rPr lang="ja-JP" altLang="en-US" dirty="0" smtClean="0"/>
              <a:t>時間</a:t>
            </a:r>
            <a:r>
              <a:rPr lang="en-US" altLang="ja-JP" dirty="0" smtClean="0"/>
              <a:t>30</a:t>
            </a:r>
            <a:r>
              <a:rPr lang="ja-JP" altLang="en-US" dirty="0" smtClean="0"/>
              <a:t>分かかります。けど、家賃が安いので我慢して通勤するとのこ</a:t>
            </a:r>
            <a:r>
              <a:rPr lang="ja-JP" altLang="en-US" dirty="0"/>
              <a:t>と</a:t>
            </a:r>
            <a:r>
              <a:rPr lang="ja-JP" altLang="en-US" dirty="0" smtClean="0"/>
              <a:t>。</a:t>
            </a:r>
            <a:endParaRPr lang="en-US" altLang="ja-JP" dirty="0" smtClean="0"/>
          </a:p>
          <a:p>
            <a:r>
              <a:rPr lang="ja-JP" altLang="en-US" dirty="0"/>
              <a:t>引っ越</a:t>
            </a:r>
            <a:r>
              <a:rPr lang="ja-JP" altLang="en-US" dirty="0" smtClean="0"/>
              <a:t>しは令和</a:t>
            </a:r>
            <a:r>
              <a:rPr lang="en-US" altLang="ja-JP" dirty="0"/>
              <a:t>5</a:t>
            </a:r>
            <a:r>
              <a:rPr lang="ja-JP" altLang="en-US" dirty="0" smtClean="0"/>
              <a:t>年</a:t>
            </a:r>
            <a:r>
              <a:rPr lang="en-US" altLang="ja-JP" dirty="0" smtClean="0"/>
              <a:t>5</a:t>
            </a:r>
            <a:r>
              <a:rPr lang="ja-JP" altLang="en-US" dirty="0" smtClean="0"/>
              <a:t>月</a:t>
            </a:r>
            <a:r>
              <a:rPr lang="en-US" altLang="ja-JP" dirty="0" smtClean="0"/>
              <a:t>4</a:t>
            </a:r>
            <a:r>
              <a:rPr lang="ja-JP" altLang="en-US" dirty="0" smtClean="0"/>
              <a:t>日です。</a:t>
            </a:r>
            <a:endParaRPr lang="en-US" altLang="ja-JP" dirty="0" smtClean="0"/>
          </a:p>
          <a:p>
            <a:endParaRPr kumimoji="1" lang="en-US" altLang="ja-JP" dirty="0"/>
          </a:p>
          <a:p>
            <a:pPr marL="0" indent="0">
              <a:buNone/>
            </a:pPr>
            <a:r>
              <a:rPr lang="en-US" altLang="ja-JP" dirty="0" smtClean="0"/>
              <a:t>Q</a:t>
            </a:r>
            <a:r>
              <a:rPr lang="ja-JP" altLang="en-US" dirty="0" err="1" smtClean="0"/>
              <a:t>、</a:t>
            </a:r>
            <a:r>
              <a:rPr lang="ja-JP" altLang="en-US" dirty="0" smtClean="0"/>
              <a:t>どんな諸手当の手続きを準備しますか？</a:t>
            </a:r>
            <a:endParaRPr lang="en-US" altLang="ja-JP" dirty="0" smtClean="0"/>
          </a:p>
          <a:p>
            <a:pPr marL="0" indent="0">
              <a:buNone/>
            </a:pPr>
            <a:endParaRPr kumimoji="1" lang="ja-JP" altLang="en-US" dirty="0"/>
          </a:p>
        </p:txBody>
      </p:sp>
      <p:pic>
        <p:nvPicPr>
          <p:cNvPr id="4" name="Picture 7" descr="女性教師のイラスト（職業）">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6608" y="3628398"/>
            <a:ext cx="1987827" cy="304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826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98758"/>
            <a:ext cx="10515600" cy="1325563"/>
          </a:xfrm>
        </p:spPr>
        <p:txBody>
          <a:bodyPr/>
          <a:lstStyle/>
          <a:p>
            <a:r>
              <a:rPr kumimoji="1" lang="en-US" altLang="ja-JP" dirty="0" smtClean="0"/>
              <a:t>A</a:t>
            </a:r>
            <a:r>
              <a:rPr kumimoji="1" lang="ja-JP" altLang="en-US" dirty="0" err="1" smtClean="0"/>
              <a:t>、</a:t>
            </a:r>
            <a:r>
              <a:rPr lang="ja-JP" altLang="en-US" dirty="0" smtClean="0"/>
              <a:t>システム入力</a:t>
            </a:r>
            <a:r>
              <a:rPr kumimoji="1" lang="ja-JP" altLang="en-US" dirty="0" smtClean="0"/>
              <a:t>する諸手当</a:t>
            </a:r>
            <a:endParaRPr kumimoji="1" lang="ja-JP" altLang="en-US" dirty="0"/>
          </a:p>
        </p:txBody>
      </p:sp>
      <p:sp>
        <p:nvSpPr>
          <p:cNvPr id="3" name="コンテンツ プレースホルダー 2"/>
          <p:cNvSpPr>
            <a:spLocks noGrp="1"/>
          </p:cNvSpPr>
          <p:nvPr>
            <p:ph idx="1"/>
          </p:nvPr>
        </p:nvSpPr>
        <p:spPr>
          <a:xfrm>
            <a:off x="1023552" y="2024321"/>
            <a:ext cx="10888362" cy="3680897"/>
          </a:xfrm>
        </p:spPr>
        <p:txBody>
          <a:bodyPr/>
          <a:lstStyle/>
          <a:p>
            <a:r>
              <a:rPr kumimoji="1" lang="ja-JP" altLang="en-US" sz="4000" dirty="0" smtClean="0"/>
              <a:t>住居届</a:t>
            </a:r>
            <a:endParaRPr kumimoji="1" lang="en-US" altLang="ja-JP" sz="4000" dirty="0" smtClean="0"/>
          </a:p>
          <a:p>
            <a:r>
              <a:rPr lang="ja-JP" altLang="en-US" sz="4000" dirty="0" smtClean="0"/>
              <a:t>通勤届</a:t>
            </a:r>
            <a:endParaRPr lang="en-US" altLang="ja-JP" sz="4000" dirty="0" smtClean="0"/>
          </a:p>
          <a:p>
            <a:endParaRPr lang="en-US" altLang="ja-JP" dirty="0" smtClean="0"/>
          </a:p>
          <a:p>
            <a:endParaRPr lang="en-US" altLang="ja-JP" dirty="0"/>
          </a:p>
          <a:p>
            <a:pPr marL="0" indent="0">
              <a:buNone/>
            </a:pPr>
            <a:r>
              <a:rPr lang="en-US" altLang="ja-JP" dirty="0" smtClean="0"/>
              <a:t>Q</a:t>
            </a:r>
            <a:r>
              <a:rPr lang="ja-JP" altLang="en-US" dirty="0" err="1" smtClean="0"/>
              <a:t>、</a:t>
            </a:r>
            <a:r>
              <a:rPr lang="ja-JP" altLang="en-US" dirty="0" smtClean="0"/>
              <a:t>どのような</a:t>
            </a:r>
            <a:r>
              <a:rPr lang="ja-JP" altLang="en-US" dirty="0"/>
              <a:t>点</a:t>
            </a:r>
            <a:r>
              <a:rPr lang="ja-JP" altLang="en-US" dirty="0" smtClean="0"/>
              <a:t>に注意してシステム</a:t>
            </a:r>
            <a:r>
              <a:rPr lang="ja-JP" altLang="en-US" dirty="0"/>
              <a:t>入力</a:t>
            </a:r>
            <a:r>
              <a:rPr lang="ja-JP" altLang="en-US" dirty="0" smtClean="0"/>
              <a:t>してもらいますか？</a:t>
            </a:r>
            <a:endParaRPr lang="en-US" altLang="ja-JP" dirty="0" smtClean="0"/>
          </a:p>
          <a:p>
            <a:pPr marL="0" indent="0">
              <a:buNone/>
            </a:pP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1957632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6202</Words>
  <Application>Microsoft Office PowerPoint</Application>
  <PresentationFormat>ワイド画面</PresentationFormat>
  <Paragraphs>542</Paragraphs>
  <Slides>49</Slides>
  <Notes>46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49</vt:i4>
      </vt:variant>
    </vt:vector>
  </HeadingPairs>
  <TitlesOfParts>
    <vt:vector size="54" baseType="lpstr">
      <vt:lpstr>HGS創英角ﾎﾟｯﾌﾟ体</vt:lpstr>
      <vt:lpstr>游ゴシック</vt:lpstr>
      <vt:lpstr>游ゴシック Light</vt:lpstr>
      <vt:lpstr>Arial</vt:lpstr>
      <vt:lpstr>Office テーマ</vt:lpstr>
      <vt:lpstr>     人生いろいろ</vt:lpstr>
      <vt:lpstr>令和４年4月1日　龍馬小学校へ　 新規採用の四万十太郎先生</vt:lpstr>
      <vt:lpstr>令和4年4月1日　龍馬小学校へ　 新規採用の四万十太郎先生</vt:lpstr>
      <vt:lpstr>令和４年4月1日　龍馬小学校へ　 新規採用の四万十太郎先生</vt:lpstr>
      <vt:lpstr>システム入力する諸手当</vt:lpstr>
      <vt:lpstr>システム入力する諸手当</vt:lpstr>
      <vt:lpstr>余談ですが・・・</vt:lpstr>
      <vt:lpstr>1年後・・・四万十先生から相談</vt:lpstr>
      <vt:lpstr>A、システム入力する諸手当</vt:lpstr>
      <vt:lpstr>A、システム入力する諸手当</vt:lpstr>
      <vt:lpstr>2か月後・・・四万十先生のつぶやき</vt:lpstr>
      <vt:lpstr>あなたの反応は？</vt:lpstr>
      <vt:lpstr>なぜ、そのお返事をしましたか？</vt:lpstr>
      <vt:lpstr>なぜ、そのお返事をしましたか？</vt:lpstr>
      <vt:lpstr>半年後・・・四万十先生から</vt:lpstr>
      <vt:lpstr>A、結婚する方が 　  どんな方か教えてもらいましょう</vt:lpstr>
      <vt:lpstr>結婚する方が どんな方か教えてもらいましょう</vt:lpstr>
      <vt:lpstr>Q.システム入力する届は何ですか？ 　　引っ越しはせずに、一緒に住む。 　　　配偶者はYoutuber　収入が毎月5万円～１０万円程度</vt:lpstr>
      <vt:lpstr>余談ですが・・・</vt:lpstr>
      <vt:lpstr>四万十先生の奥さん妊娠と報告</vt:lpstr>
      <vt:lpstr>四万十先生の奥さん妊娠と報告</vt:lpstr>
      <vt:lpstr>余談ですが・・・</vt:lpstr>
      <vt:lpstr>四万十太郎先生、異動で薩摩小へ</vt:lpstr>
      <vt:lpstr>四万十太郎先生、異動で薩摩小へ</vt:lpstr>
      <vt:lpstr>四万十太郎先生の父、相談に来る</vt:lpstr>
      <vt:lpstr>聞き込み開始</vt:lpstr>
      <vt:lpstr>聞き込みの結果</vt:lpstr>
      <vt:lpstr>父と母を扶養できますか？</vt:lpstr>
      <vt:lpstr>父母を扶養にする際の注意点</vt:lpstr>
      <vt:lpstr>システム入力する書類と添付書類は？</vt:lpstr>
      <vt:lpstr>システム入力する書類と添付書類は？</vt:lpstr>
      <vt:lpstr>余談ですが・・・</vt:lpstr>
      <vt:lpstr>諸手当もいろいろ </vt:lpstr>
      <vt:lpstr>おしまい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中西部電算協議会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人生いろいろ</dc:title>
  <dc:creator>中西部電算協議会</dc:creator>
  <cp:lastModifiedBy>中西部電算協議会</cp:lastModifiedBy>
  <cp:revision>184</cp:revision>
  <dcterms:created xsi:type="dcterms:W3CDTF">2019-07-05T02:10:02Z</dcterms:created>
  <dcterms:modified xsi:type="dcterms:W3CDTF">2022-06-14T02:33:38Z</dcterms:modified>
</cp:coreProperties>
</file>