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2" Type="http://schemas.openxmlformats.org/package/2006/relationships/metadata/thumbnail" Target="docProps/thumbnail.jpeg"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3"/>
  </p:notesMasterIdLst>
  <p:sldIdLst>
    <p:sldId id="256" r:id="rId2"/>
    <p:sldId id="258" r:id="rId3"/>
    <p:sldId id="261" r:id="rId4"/>
    <p:sldId id="259" r:id="rId5"/>
    <p:sldId id="262" r:id="rId6"/>
    <p:sldId id="264" r:id="rId7"/>
    <p:sldId id="265" r:id="rId8"/>
    <p:sldId id="300" r:id="rId9"/>
    <p:sldId id="267" r:id="rId10"/>
    <p:sldId id="296" r:id="rId11"/>
    <p:sldId id="287" r:id="rId12"/>
    <p:sldId id="288" r:id="rId13"/>
    <p:sldId id="297" r:id="rId14"/>
    <p:sldId id="298" r:id="rId15"/>
    <p:sldId id="283" r:id="rId16"/>
    <p:sldId id="269" r:id="rId17"/>
    <p:sldId id="270" r:id="rId18"/>
    <p:sldId id="273" r:id="rId19"/>
    <p:sldId id="301" r:id="rId20"/>
    <p:sldId id="289" r:id="rId21"/>
    <p:sldId id="290" r:id="rId22"/>
    <p:sldId id="291" r:id="rId23"/>
    <p:sldId id="293" r:id="rId24"/>
    <p:sldId id="294" r:id="rId25"/>
    <p:sldId id="295" r:id="rId26"/>
    <p:sldId id="279" r:id="rId27"/>
    <p:sldId id="302" r:id="rId28"/>
    <p:sldId id="284" r:id="rId29"/>
    <p:sldId id="285" r:id="rId30"/>
    <p:sldId id="286" r:id="rId31"/>
    <p:sldId id="282" r:id="rId3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80420" autoAdjust="0"/>
  </p:normalViewPr>
  <p:slideViewPr>
    <p:cSldViewPr snapToGrid="0">
      <p:cViewPr varScale="1">
        <p:scale>
          <a:sx n="86" d="100"/>
          <a:sy n="86" d="100"/>
        </p:scale>
        <p:origin x="546" y="96"/>
      </p:cViewPr>
      <p:guideLst/>
    </p:cSldViewPr>
  </p:slideViewPr>
  <p:notesTextViewPr>
    <p:cViewPr>
      <p:scale>
        <a:sx n="1" d="1"/>
        <a:sy n="1" d="1"/>
      </p:scale>
      <p:origin x="0" y="0"/>
    </p:cViewPr>
  </p:notesTextViewPr>
  <p:sorterViewPr>
    <p:cViewPr>
      <p:scale>
        <a:sx n="100" d="100"/>
        <a:sy n="100" d="100"/>
      </p:scale>
      <p:origin x="0" y="-3696"/>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slide" Target="slides/slide12.xml" />
  <Relationship Id="rId18" Type="http://schemas.openxmlformats.org/officeDocument/2006/relationships/slide" Target="slides/slide17.xml" />
  <Relationship Id="rId26" Type="http://schemas.openxmlformats.org/officeDocument/2006/relationships/slide" Target="slides/slide25.xml" />
  <Relationship Id="rId3" Type="http://schemas.openxmlformats.org/officeDocument/2006/relationships/slide" Target="slides/slide2.xml" />
  <Relationship Id="rId21" Type="http://schemas.openxmlformats.org/officeDocument/2006/relationships/slide" Target="slides/slide20.xml" />
  <Relationship Id="rId34" Type="http://schemas.openxmlformats.org/officeDocument/2006/relationships/presProps" Target="presProps.xml" />
  <Relationship Id="rId7" Type="http://schemas.openxmlformats.org/officeDocument/2006/relationships/slide" Target="slides/slide6.xml" />
  <Relationship Id="rId12" Type="http://schemas.openxmlformats.org/officeDocument/2006/relationships/slide" Target="slides/slide11.xml" />
  <Relationship Id="rId17" Type="http://schemas.openxmlformats.org/officeDocument/2006/relationships/slide" Target="slides/slide16.xml" />
  <Relationship Id="rId25" Type="http://schemas.openxmlformats.org/officeDocument/2006/relationships/slide" Target="slides/slide24.xml" />
  <Relationship Id="rId33" Type="http://schemas.openxmlformats.org/officeDocument/2006/relationships/notesMaster" Target="notesMasters/notesMaster1.xml" />
  <Relationship Id="rId2" Type="http://schemas.openxmlformats.org/officeDocument/2006/relationships/slide" Target="slides/slide1.xml" />
  <Relationship Id="rId16" Type="http://schemas.openxmlformats.org/officeDocument/2006/relationships/slide" Target="slides/slide15.xml" />
  <Relationship Id="rId20" Type="http://schemas.openxmlformats.org/officeDocument/2006/relationships/slide" Target="slides/slide19.xml" />
  <Relationship Id="rId29" Type="http://schemas.openxmlformats.org/officeDocument/2006/relationships/slide" Target="slides/slide28.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24" Type="http://schemas.openxmlformats.org/officeDocument/2006/relationships/slide" Target="slides/slide23.xml" />
  <Relationship Id="rId32" Type="http://schemas.openxmlformats.org/officeDocument/2006/relationships/slide" Target="slides/slide31.xml" />
  <Relationship Id="rId37" Type="http://schemas.openxmlformats.org/officeDocument/2006/relationships/tableStyles" Target="tableStyles.xml" />
  <Relationship Id="rId5" Type="http://schemas.openxmlformats.org/officeDocument/2006/relationships/slide" Target="slides/slide4.xml" />
  <Relationship Id="rId15" Type="http://schemas.openxmlformats.org/officeDocument/2006/relationships/slide" Target="slides/slide14.xml" />
  <Relationship Id="rId23" Type="http://schemas.openxmlformats.org/officeDocument/2006/relationships/slide" Target="slides/slide22.xml" />
  <Relationship Id="rId28" Type="http://schemas.openxmlformats.org/officeDocument/2006/relationships/slide" Target="slides/slide27.xml" />
  <Relationship Id="rId36" Type="http://schemas.openxmlformats.org/officeDocument/2006/relationships/theme" Target="theme/theme1.xml" />
  <Relationship Id="rId10" Type="http://schemas.openxmlformats.org/officeDocument/2006/relationships/slide" Target="slides/slide9.xml" />
  <Relationship Id="rId19" Type="http://schemas.openxmlformats.org/officeDocument/2006/relationships/slide" Target="slides/slide18.xml" />
  <Relationship Id="rId31" Type="http://schemas.openxmlformats.org/officeDocument/2006/relationships/slide" Target="slides/slide30.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slide" Target="slides/slide13.xml" />
  <Relationship Id="rId22" Type="http://schemas.openxmlformats.org/officeDocument/2006/relationships/slide" Target="slides/slide21.xml" />
  <Relationship Id="rId27" Type="http://schemas.openxmlformats.org/officeDocument/2006/relationships/slide" Target="slides/slide26.xml" />
  <Relationship Id="rId30" Type="http://schemas.openxmlformats.org/officeDocument/2006/relationships/slide" Target="slides/slide29.xml" />
  <Relationship Id="rId35" Type="http://schemas.openxmlformats.org/officeDocument/2006/relationships/viewProps" Target="viewProps.xml" />
</Relationships>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45E19D2-699C-4A9A-8329-CCDC04C2682E}" type="datetimeFigureOut">
              <a:rPr kumimoji="1" lang="ja-JP" altLang="en-US" smtClean="0"/>
              <a:t>2020/11/20</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DE696B5-9FB3-4E3A-8E9F-F07FA81AC6C4}" type="slidenum">
              <a:rPr kumimoji="1" lang="ja-JP" altLang="en-US" smtClean="0"/>
              <a:t>‹#›</a:t>
            </a:fld>
            <a:endParaRPr kumimoji="1" lang="ja-JP" altLang="en-US"/>
          </a:p>
        </p:txBody>
      </p:sp>
    </p:spTree>
    <p:extLst>
      <p:ext uri="{BB962C8B-B14F-4D97-AF65-F5344CB8AC3E}">
        <p14:creationId xmlns:p14="http://schemas.microsoft.com/office/powerpoint/2010/main" val="30321205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11.xml.rels>&#65279;<?xml version="1.0" encoding="utf-8" standalone="yes"?>
<Relationships xmlns="http://schemas.openxmlformats.org/package/2006/relationships">
  <Relationship Id="rId2" Type="http://schemas.openxmlformats.org/officeDocument/2006/relationships/slide" Target="../slides/slide11.xml" />
  <Relationship Id="rId1" Type="http://schemas.openxmlformats.org/officeDocument/2006/relationships/notesMaster" Target="../notesMasters/notesMaster1.xml" />
</Relationships>
</file>

<file path=ppt/notesSlides/_rels/notesSlide12.xml.rels>&#65279;<?xml version="1.0" encoding="utf-8" standalone="yes"?>
<Relationships xmlns="http://schemas.openxmlformats.org/package/2006/relationships">
  <Relationship Id="rId2" Type="http://schemas.openxmlformats.org/officeDocument/2006/relationships/slide" Target="../slides/slide12.xml" />
  <Relationship Id="rId1" Type="http://schemas.openxmlformats.org/officeDocument/2006/relationships/notesMaster" Target="../notesMasters/notesMaster1.xml" />
</Relationships>
</file>

<file path=ppt/notesSlides/_rels/notesSlide13.xml.rels>&#65279;<?xml version="1.0" encoding="utf-8" standalone="yes"?>
<Relationships xmlns="http://schemas.openxmlformats.org/package/2006/relationships">
  <Relationship Id="rId2" Type="http://schemas.openxmlformats.org/officeDocument/2006/relationships/slide" Target="../slides/slide13.xml" />
  <Relationship Id="rId1" Type="http://schemas.openxmlformats.org/officeDocument/2006/relationships/notesMaster" Target="../notesMasters/notesMaster1.xml" />
</Relationships>
</file>

<file path=ppt/notesSlides/_rels/notesSlide14.xml.rels>&#65279;<?xml version="1.0" encoding="utf-8" standalone="yes"?>
<Relationships xmlns="http://schemas.openxmlformats.org/package/2006/relationships">
  <Relationship Id="rId2" Type="http://schemas.openxmlformats.org/officeDocument/2006/relationships/slide" Target="../slides/slide14.xml" />
  <Relationship Id="rId1" Type="http://schemas.openxmlformats.org/officeDocument/2006/relationships/notesMaster" Target="../notesMasters/notesMaster1.xml" />
</Relationships>
</file>

<file path=ppt/notesSlides/_rels/notesSlide15.xml.rels>&#65279;<?xml version="1.0" encoding="utf-8" standalone="yes"?>
<Relationships xmlns="http://schemas.openxmlformats.org/package/2006/relationships">
  <Relationship Id="rId2" Type="http://schemas.openxmlformats.org/officeDocument/2006/relationships/slide" Target="../slides/slide15.xml" />
  <Relationship Id="rId1" Type="http://schemas.openxmlformats.org/officeDocument/2006/relationships/notesMaster" Target="../notesMasters/notesMaster1.xml" />
</Relationships>
</file>

<file path=ppt/notesSlides/_rels/notesSlide16.xml.rels>&#65279;<?xml version="1.0" encoding="utf-8" standalone="yes"?>
<Relationships xmlns="http://schemas.openxmlformats.org/package/2006/relationships">
  <Relationship Id="rId2" Type="http://schemas.openxmlformats.org/officeDocument/2006/relationships/slide" Target="../slides/slide16.xml" />
  <Relationship Id="rId1" Type="http://schemas.openxmlformats.org/officeDocument/2006/relationships/notesMaster" Target="../notesMasters/notesMaster1.xml" />
</Relationships>
</file>

<file path=ppt/notesSlides/_rels/notesSlide17.xml.rels>&#65279;<?xml version="1.0" encoding="utf-8" standalone="yes"?>
<Relationships xmlns="http://schemas.openxmlformats.org/package/2006/relationships">
  <Relationship Id="rId2" Type="http://schemas.openxmlformats.org/officeDocument/2006/relationships/slide" Target="../slides/slide17.xml" />
  <Relationship Id="rId1" Type="http://schemas.openxmlformats.org/officeDocument/2006/relationships/notesMaster" Target="../notesMasters/notesMaster1.xml" />
</Relationships>
</file>

<file path=ppt/notesSlides/_rels/notesSlide18.xml.rels>&#65279;<?xml version="1.0" encoding="utf-8" standalone="yes"?>
<Relationships xmlns="http://schemas.openxmlformats.org/package/2006/relationships">
  <Relationship Id="rId2" Type="http://schemas.openxmlformats.org/officeDocument/2006/relationships/slide" Target="../slides/slide18.xml" />
  <Relationship Id="rId1" Type="http://schemas.openxmlformats.org/officeDocument/2006/relationships/notesMaster" Target="../notesMasters/notesMaster1.xml" />
</Relationships>
</file>

<file path=ppt/notesSlides/_rels/notesSlide19.xml.rels>&#65279;<?xml version="1.0" encoding="utf-8" standalone="yes"?>
<Relationships xmlns="http://schemas.openxmlformats.org/package/2006/relationships">
  <Relationship Id="rId2" Type="http://schemas.openxmlformats.org/officeDocument/2006/relationships/slide" Target="../slides/slide19.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20.xml.rels>&#65279;<?xml version="1.0" encoding="utf-8" standalone="yes"?>
<Relationships xmlns="http://schemas.openxmlformats.org/package/2006/relationships">
  <Relationship Id="rId2" Type="http://schemas.openxmlformats.org/officeDocument/2006/relationships/slide" Target="../slides/slide20.xml" />
  <Relationship Id="rId1" Type="http://schemas.openxmlformats.org/officeDocument/2006/relationships/notesMaster" Target="../notesMasters/notesMaster1.xml" />
</Relationships>
</file>

<file path=ppt/notesSlides/_rels/notesSlide21.xml.rels>&#65279;<?xml version="1.0" encoding="utf-8" standalone="yes"?>
<Relationships xmlns="http://schemas.openxmlformats.org/package/2006/relationships">
  <Relationship Id="rId2" Type="http://schemas.openxmlformats.org/officeDocument/2006/relationships/slide" Target="../slides/slide21.xml" />
  <Relationship Id="rId1" Type="http://schemas.openxmlformats.org/officeDocument/2006/relationships/notesMaster" Target="../notesMasters/notesMaster1.xml" />
</Relationships>
</file>

<file path=ppt/notesSlides/_rels/notesSlide22.xml.rels>&#65279;<?xml version="1.0" encoding="utf-8" standalone="yes"?>
<Relationships xmlns="http://schemas.openxmlformats.org/package/2006/relationships">
  <Relationship Id="rId2" Type="http://schemas.openxmlformats.org/officeDocument/2006/relationships/slide" Target="../slides/slide22.xml" />
  <Relationship Id="rId1" Type="http://schemas.openxmlformats.org/officeDocument/2006/relationships/notesMaster" Target="../notesMasters/notesMaster1.xml" />
</Relationships>
</file>

<file path=ppt/notesSlides/_rels/notesSlide23.xml.rels>&#65279;<?xml version="1.0" encoding="utf-8" standalone="yes"?>
<Relationships xmlns="http://schemas.openxmlformats.org/package/2006/relationships">
  <Relationship Id="rId2" Type="http://schemas.openxmlformats.org/officeDocument/2006/relationships/slide" Target="../slides/slide23.xml" />
  <Relationship Id="rId1" Type="http://schemas.openxmlformats.org/officeDocument/2006/relationships/notesMaster" Target="../notesMasters/notesMaster1.xml" />
</Relationships>
</file>

<file path=ppt/notesSlides/_rels/notesSlide24.xml.rels>&#65279;<?xml version="1.0" encoding="utf-8" standalone="yes"?>
<Relationships xmlns="http://schemas.openxmlformats.org/package/2006/relationships">
  <Relationship Id="rId2" Type="http://schemas.openxmlformats.org/officeDocument/2006/relationships/slide" Target="../slides/slide24.xml" />
  <Relationship Id="rId1" Type="http://schemas.openxmlformats.org/officeDocument/2006/relationships/notesMaster" Target="../notesMasters/notesMaster1.xml" />
</Relationships>
</file>

<file path=ppt/notesSlides/_rels/notesSlide25.xml.rels>&#65279;<?xml version="1.0" encoding="utf-8" standalone="yes"?>
<Relationships xmlns="http://schemas.openxmlformats.org/package/2006/relationships">
  <Relationship Id="rId2" Type="http://schemas.openxmlformats.org/officeDocument/2006/relationships/slide" Target="../slides/slide25.xml" />
  <Relationship Id="rId1" Type="http://schemas.openxmlformats.org/officeDocument/2006/relationships/notesMaster" Target="../notesMasters/notesMaster1.xml" />
</Relationships>
</file>

<file path=ppt/notesSlides/_rels/notesSlide26.xml.rels>&#65279;<?xml version="1.0" encoding="utf-8" standalone="yes"?>
<Relationships xmlns="http://schemas.openxmlformats.org/package/2006/relationships">
  <Relationship Id="rId2" Type="http://schemas.openxmlformats.org/officeDocument/2006/relationships/slide" Target="../slides/slide26.xml" />
  <Relationship Id="rId1" Type="http://schemas.openxmlformats.org/officeDocument/2006/relationships/notesMaster" Target="../notesMasters/notesMaster1.xml" />
</Relationships>
</file>

<file path=ppt/notesSlides/_rels/notesSlide27.xml.rels>&#65279;<?xml version="1.0" encoding="utf-8" standalone="yes"?>
<Relationships xmlns="http://schemas.openxmlformats.org/package/2006/relationships">
  <Relationship Id="rId2" Type="http://schemas.openxmlformats.org/officeDocument/2006/relationships/slide" Target="../slides/slide27.xml" />
  <Relationship Id="rId1" Type="http://schemas.openxmlformats.org/officeDocument/2006/relationships/notesMaster" Target="../notesMasters/notesMaster1.xml" />
</Relationships>
</file>

<file path=ppt/notesSlides/_rels/notesSlide28.xml.rels>&#65279;<?xml version="1.0" encoding="utf-8" standalone="yes"?>
<Relationships xmlns="http://schemas.openxmlformats.org/package/2006/relationships">
  <Relationship Id="rId2" Type="http://schemas.openxmlformats.org/officeDocument/2006/relationships/slide" Target="../slides/slide28.xml" />
  <Relationship Id="rId1" Type="http://schemas.openxmlformats.org/officeDocument/2006/relationships/notesMaster" Target="../notesMasters/notesMaster1.xml" />
</Relationships>
</file>

<file path=ppt/notesSlides/_rels/notesSlide29.xml.rels>&#65279;<?xml version="1.0" encoding="utf-8" standalone="yes"?>
<Relationships xmlns="http://schemas.openxmlformats.org/package/2006/relationships">
  <Relationship Id="rId2" Type="http://schemas.openxmlformats.org/officeDocument/2006/relationships/slide" Target="../slides/slide29.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30.xml.rels>&#65279;<?xml version="1.0" encoding="utf-8" standalone="yes"?>
<Relationships xmlns="http://schemas.openxmlformats.org/package/2006/relationships">
  <Relationship Id="rId2" Type="http://schemas.openxmlformats.org/officeDocument/2006/relationships/slide" Target="../slides/slide30.xml" />
  <Relationship Id="rId1" Type="http://schemas.openxmlformats.org/officeDocument/2006/relationships/notesMaster" Target="../notesMasters/notesMaster1.xml" />
</Relationships>
</file>

<file path=ppt/notesSlides/_rels/notesSlide31.xml.rels>&#65279;<?xml version="1.0" encoding="utf-8" standalone="yes"?>
<Relationships xmlns="http://schemas.openxmlformats.org/package/2006/relationships">
  <Relationship Id="rId2" Type="http://schemas.openxmlformats.org/officeDocument/2006/relationships/slide" Target="../slides/slide31.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文書収受システム事務職員の業務について説明します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a:t>
            </a:fld>
            <a:endParaRPr kumimoji="1" lang="ja-JP" altLang="en-US"/>
          </a:p>
        </p:txBody>
      </p:sp>
    </p:spTree>
    <p:extLst>
      <p:ext uri="{BB962C8B-B14F-4D97-AF65-F5344CB8AC3E}">
        <p14:creationId xmlns:p14="http://schemas.microsoft.com/office/powerpoint/2010/main" val="6669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件名、本文、添付ファイル等確認して、ＯＫなら読みましたボタンをクリックします。</a:t>
            </a:r>
            <a:endParaRPr kumimoji="1" lang="en-US" altLang="ja-JP" dirty="0" smtClean="0"/>
          </a:p>
          <a:p>
            <a:r>
              <a:rPr kumimoji="1" lang="ja-JP" altLang="en-US" dirty="0" smtClean="0"/>
              <a:t>●未読者の赤字が既読者の黒字になります。</a:t>
            </a:r>
            <a:endParaRPr kumimoji="1" lang="en-US" altLang="ja-JP" dirty="0" smtClean="0"/>
          </a:p>
          <a:p>
            <a:r>
              <a:rPr kumimoji="1" lang="ja-JP" altLang="en-US" dirty="0" smtClean="0"/>
              <a:t>文書確認はこれで終了です。●</a:t>
            </a:r>
            <a:endParaRPr kumimoji="1" lang="en-US" altLang="ja-JP" dirty="0" smtClean="0"/>
          </a:p>
          <a:p>
            <a:r>
              <a:rPr kumimoji="1" lang="ja-JP" altLang="en-US" dirty="0" smtClean="0"/>
              <a:t>●下の処理ボタンは受付担当者、例えば、</a:t>
            </a:r>
            <a:r>
              <a:rPr kumimoji="1" lang="ja-JP" altLang="en-US" b="1" dirty="0" smtClean="0"/>
              <a:t>事務職員等、学校で決めた人</a:t>
            </a:r>
            <a:r>
              <a:rPr kumimoji="1" lang="ja-JP" altLang="en-US" dirty="0" smtClean="0"/>
              <a:t>が押して受付を行います。</a:t>
            </a:r>
            <a:endParaRPr kumimoji="1" lang="en-US" altLang="ja-JP" dirty="0" smtClean="0"/>
          </a:p>
          <a:p>
            <a:r>
              <a:rPr kumimoji="1" lang="ja-JP" altLang="en-US" dirty="0" smtClean="0"/>
              <a:t>●回付対象者指定は、回覧する人を指定して、回覧します</a:t>
            </a:r>
            <a:r>
              <a:rPr kumimoji="1" lang="ja-JP" altLang="en-US" b="1" dirty="0" smtClean="0"/>
              <a:t>。通常は全員指定しますが、該当者のみの場合もあるので気を付けて選択しましょう。</a:t>
            </a:r>
            <a:endParaRPr kumimoji="1" lang="en-US" altLang="ja-JP" b="1" dirty="0" smtClean="0"/>
          </a:p>
          <a:p>
            <a:r>
              <a:rPr kumimoji="1" lang="ja-JP" altLang="en-US" b="1" dirty="0" smtClean="0">
                <a:solidFill>
                  <a:srgbClr val="FF0000"/>
                </a:solidFill>
              </a:rPr>
              <a:t>回付については、管理職と相談し</a:t>
            </a:r>
            <a:r>
              <a:rPr kumimoji="1" lang="ja-JP" altLang="en-US" dirty="0" smtClean="0"/>
              <a:t>受付担当者で行うとよいでしょう。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10</a:t>
            </a:fld>
            <a:endParaRPr kumimoji="1" lang="ja-JP" altLang="en-US"/>
          </a:p>
        </p:txBody>
      </p:sp>
    </p:spTree>
    <p:extLst>
      <p:ext uri="{BB962C8B-B14F-4D97-AF65-F5344CB8AC3E}">
        <p14:creationId xmlns:p14="http://schemas.microsoft.com/office/powerpoint/2010/main" val="4184184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処理をする方は分類設定をお願いします。</a:t>
            </a:r>
            <a:endParaRPr kumimoji="1" lang="en-US" altLang="ja-JP" b="1" dirty="0" smtClean="0"/>
          </a:p>
          <a:p>
            <a:r>
              <a:rPr kumimoji="1" lang="ja-JP" altLang="en-US" b="1" dirty="0" smtClean="0"/>
              <a:t>１、大分類の選択０電子媒体を選びます</a:t>
            </a:r>
            <a:endParaRPr kumimoji="1" lang="en-US" altLang="ja-JP" b="1" dirty="0" smtClean="0"/>
          </a:p>
          <a:p>
            <a:r>
              <a:rPr kumimoji="1" lang="ja-JP" altLang="en-US" b="1" dirty="0" smtClean="0"/>
              <a:t>２、中分類の選択</a:t>
            </a:r>
            <a:r>
              <a:rPr kumimoji="1" lang="en-US" altLang="ja-JP" b="1" dirty="0" smtClean="0"/>
              <a:t>5</a:t>
            </a:r>
            <a:r>
              <a:rPr kumimoji="1" lang="ja-JP" altLang="en-US" b="1" dirty="0" smtClean="0"/>
              <a:t>年保存、常用、即廃の中から適するものを選びます。</a:t>
            </a:r>
            <a:endParaRPr kumimoji="1" lang="en-US" altLang="ja-JP" b="1"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11</a:t>
            </a:fld>
            <a:endParaRPr kumimoji="1" lang="ja-JP" altLang="en-US"/>
          </a:p>
        </p:txBody>
      </p:sp>
    </p:spTree>
    <p:extLst>
      <p:ext uri="{BB962C8B-B14F-4D97-AF65-F5344CB8AC3E}">
        <p14:creationId xmlns:p14="http://schemas.microsoft.com/office/powerpoint/2010/main" val="73798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では中分類はどのように</a:t>
            </a:r>
            <a:r>
              <a:rPr lang="ja-JP" altLang="en-US" sz="1200" b="1" dirty="0" smtClean="0"/>
              <a:t>「</a:t>
            </a:r>
            <a:r>
              <a:rPr lang="en-US" altLang="ja-JP" sz="1200" b="1" dirty="0" smtClean="0"/>
              <a:t>5</a:t>
            </a:r>
            <a:r>
              <a:rPr lang="ja-JP" altLang="en-US" sz="1200" b="1" dirty="0" smtClean="0"/>
              <a:t>年保存」「常用」「即廃」と決めるのでしょうか？</a:t>
            </a:r>
            <a:endParaRPr lang="en-US" altLang="ja-JP"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t>●四万十町</a:t>
            </a:r>
            <a:r>
              <a:rPr kumimoji="1" lang="ja-JP" altLang="en-US" sz="1200" b="1" dirty="0" smtClean="0"/>
              <a:t>文書分類表の保存年限をみて判断します。</a:t>
            </a:r>
            <a:endParaRPr kumimoji="1" lang="en-US" altLang="ja-JP"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t>「</a:t>
            </a:r>
            <a:r>
              <a:rPr kumimoji="1" lang="en-US" altLang="ja-JP" sz="1200" b="1" dirty="0" smtClean="0"/>
              <a:t>5</a:t>
            </a:r>
            <a:r>
              <a:rPr kumimoji="1" lang="ja-JP" altLang="en-US" sz="1200" b="1" dirty="0" smtClean="0"/>
              <a:t>年保存」とするのは、</a:t>
            </a:r>
            <a:r>
              <a:rPr lang="ja-JP" altLang="en-US" sz="1200" b="1" dirty="0" smtClean="0"/>
              <a:t>保存年限が「</a:t>
            </a:r>
            <a:r>
              <a:rPr lang="en-US" altLang="ja-JP" sz="1200" b="1" dirty="0" smtClean="0"/>
              <a:t>3</a:t>
            </a:r>
            <a:r>
              <a:rPr lang="ja-JP" altLang="en-US" sz="1200" b="1" dirty="0" smtClean="0"/>
              <a:t>年」「</a:t>
            </a:r>
            <a:r>
              <a:rPr lang="en-US" altLang="ja-JP" sz="1200" b="1" dirty="0" smtClean="0"/>
              <a:t>5</a:t>
            </a:r>
            <a:r>
              <a:rPr lang="ja-JP" altLang="en-US" sz="1200" b="1" dirty="0" smtClean="0"/>
              <a:t>年」となっている文書です。</a:t>
            </a:r>
            <a:endParaRPr lang="en-US" altLang="ja-JP"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t>「常用」とするのは、保存年限が「永久」「常」（じょう）「卒業後何年」保存となっている学籍関係の文書です。</a:t>
            </a:r>
            <a:r>
              <a:rPr lang="ja-JP" altLang="en-US" sz="1200" b="1" dirty="0" smtClean="0">
                <a:solidFill>
                  <a:srgbClr val="FFC000"/>
                </a:solidFill>
              </a:rPr>
              <a:t>「常用」で分類したものは永久に残ります。</a:t>
            </a:r>
            <a:endParaRPr lang="en-US" altLang="ja-JP"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t>「即廃」とするのは、</a:t>
            </a:r>
            <a:r>
              <a:rPr lang="ja-JP" altLang="en-US" sz="1200" b="1" dirty="0" smtClean="0">
                <a:solidFill>
                  <a:schemeClr val="bg1"/>
                </a:solidFill>
              </a:rPr>
              <a:t>保存年限が「</a:t>
            </a:r>
            <a:r>
              <a:rPr lang="en-US" altLang="ja-JP" sz="1200" b="1" dirty="0" smtClean="0">
                <a:solidFill>
                  <a:schemeClr val="bg1"/>
                </a:solidFill>
              </a:rPr>
              <a:t>1</a:t>
            </a:r>
            <a:r>
              <a:rPr lang="ja-JP" altLang="en-US" sz="1200" b="1" dirty="0" smtClean="0">
                <a:solidFill>
                  <a:schemeClr val="bg1"/>
                </a:solidFill>
              </a:rPr>
              <a:t>年」「</a:t>
            </a:r>
            <a:r>
              <a:rPr lang="en-US" altLang="ja-JP" sz="1200" b="1" dirty="0" smtClean="0">
                <a:solidFill>
                  <a:schemeClr val="bg1"/>
                </a:solidFill>
              </a:rPr>
              <a:t>0</a:t>
            </a:r>
            <a:r>
              <a:rPr lang="ja-JP" altLang="en-US" sz="1200" b="1" dirty="0" smtClean="0">
                <a:solidFill>
                  <a:schemeClr val="bg1"/>
                </a:solidFill>
              </a:rPr>
              <a:t>年」となっている文書</a:t>
            </a:r>
            <a:r>
              <a:rPr kumimoji="1" lang="ja-JP" altLang="en-US" sz="1200" b="1" dirty="0" smtClean="0">
                <a:solidFill>
                  <a:schemeClr val="bg1"/>
                </a:solidFill>
              </a:rPr>
              <a:t>です</a:t>
            </a:r>
            <a:endParaRPr lang="en-US" altLang="ja-JP" sz="1200" b="1" dirty="0" smtClean="0"/>
          </a:p>
          <a:p>
            <a:endParaRPr kumimoji="1" lang="ja-JP" altLang="en-US" b="1"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12</a:t>
            </a:fld>
            <a:endParaRPr kumimoji="1" lang="ja-JP" altLang="en-US"/>
          </a:p>
        </p:txBody>
      </p:sp>
    </p:spTree>
    <p:extLst>
      <p:ext uri="{BB962C8B-B14F-4D97-AF65-F5344CB8AC3E}">
        <p14:creationId xmlns:p14="http://schemas.microsoft.com/office/powerpoint/2010/main" val="73319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smtClean="0">
                <a:solidFill>
                  <a:schemeClr val="bg1"/>
                </a:solidFill>
              </a:rPr>
              <a:t>「即廃」に分類すると、文書は同時に廃棄予定文書一覧に入り、次年度には廃棄が可能</a:t>
            </a:r>
            <a:r>
              <a:rPr kumimoji="1" lang="ja-JP" altLang="en-US" sz="1200" b="1" dirty="0" smtClean="0">
                <a:solidFill>
                  <a:schemeClr val="tx1"/>
                </a:solidFill>
              </a:rPr>
              <a:t>になります。</a:t>
            </a:r>
            <a:endParaRPr kumimoji="1" lang="en-US" altLang="ja-JP" sz="1200" b="1"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13</a:t>
            </a:fld>
            <a:endParaRPr kumimoji="1" lang="ja-JP" altLang="en-US"/>
          </a:p>
        </p:txBody>
      </p:sp>
    </p:spTree>
    <p:extLst>
      <p:ext uri="{BB962C8B-B14F-4D97-AF65-F5344CB8AC3E}">
        <p14:creationId xmlns:p14="http://schemas.microsoft.com/office/powerpoint/2010/main" val="1348047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ということは、保存年限「</a:t>
            </a:r>
            <a:r>
              <a:rPr lang="en-US" altLang="ja-JP" sz="1200" dirty="0" smtClean="0"/>
              <a:t>1</a:t>
            </a:r>
            <a:r>
              <a:rPr lang="ja-JP" altLang="en-US" sz="1200" dirty="0" smtClean="0"/>
              <a:t>年」の文書に支障が出そうですが、</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今年度は</a:t>
            </a:r>
            <a:r>
              <a:rPr lang="ja-JP" altLang="en-US" sz="1200" dirty="0" smtClean="0">
                <a:solidFill>
                  <a:schemeClr val="bg1"/>
                </a:solidFill>
              </a:rPr>
              <a:t>グループメールとの同時配信となっているため、支障ありません。</a:t>
            </a:r>
            <a:endParaRPr lang="en-US" altLang="ja-JP"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bg1"/>
                </a:solidFill>
              </a:rPr>
              <a:t>もしも文書収受システムのみに文書が来た際には、その都度支援室からフォローさせていただきます。</a:t>
            </a:r>
            <a:endParaRPr lang="en-US" altLang="ja-JP"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bg1"/>
                </a:solidFill>
              </a:rPr>
              <a:t>来年度以降も、保存年限「１年」の一般文書は、募集関係文書や諸団体等の文書といった文書収受システムの方へは来ないであろう文書なので、支障なしと考えています。</a:t>
            </a:r>
            <a:endParaRPr lang="en-US" altLang="ja-JP" sz="1200" dirty="0" smtClean="0">
              <a:solidFill>
                <a:schemeClr val="bg1"/>
              </a:solidFill>
            </a:endParaRPr>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14</a:t>
            </a:fld>
            <a:endParaRPr kumimoji="1" lang="ja-JP" altLang="en-US"/>
          </a:p>
        </p:txBody>
      </p:sp>
    </p:spTree>
    <p:extLst>
      <p:ext uri="{BB962C8B-B14F-4D97-AF65-F5344CB8AC3E}">
        <p14:creationId xmlns:p14="http://schemas.microsoft.com/office/powerpoint/2010/main" val="670173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回付対象者を指定した後、</a:t>
            </a:r>
            <a:endParaRPr kumimoji="1" lang="en-US" altLang="ja-JP" dirty="0" smtClean="0"/>
          </a:p>
          <a:p>
            <a:r>
              <a:rPr kumimoji="1" lang="ja-JP" altLang="en-US" dirty="0" smtClean="0"/>
              <a:t>受付担当者は処理ボタンをクリックして、受付を行います。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文書は保存文書一覧へ保存されます。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15</a:t>
            </a:fld>
            <a:endParaRPr kumimoji="1" lang="ja-JP" altLang="en-US"/>
          </a:p>
        </p:txBody>
      </p:sp>
    </p:spTree>
    <p:extLst>
      <p:ext uri="{BB962C8B-B14F-4D97-AF65-F5344CB8AC3E}">
        <p14:creationId xmlns:p14="http://schemas.microsoft.com/office/powerpoint/2010/main" val="1760488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文書収受ボタンをクリックして、ＴＯＰページに戻り、表示する文書を変更をクリックします。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16</a:t>
            </a:fld>
            <a:endParaRPr kumimoji="1" lang="ja-JP" altLang="en-US"/>
          </a:p>
        </p:txBody>
      </p:sp>
    </p:spTree>
    <p:extLst>
      <p:ext uri="{BB962C8B-B14F-4D97-AF65-F5344CB8AC3E}">
        <p14:creationId xmlns:p14="http://schemas.microsoft.com/office/powerpoint/2010/main" val="3052267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保存文書一覧をクリックします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17</a:t>
            </a:fld>
            <a:endParaRPr kumimoji="1" lang="ja-JP" altLang="en-US"/>
          </a:p>
        </p:txBody>
      </p:sp>
    </p:spTree>
    <p:extLst>
      <p:ext uri="{BB962C8B-B14F-4D97-AF65-F5344CB8AC3E}">
        <p14:creationId xmlns:p14="http://schemas.microsoft.com/office/powerpoint/2010/main" val="78993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受付が終了している文書は、保存文書一覧に保管されます。</a:t>
            </a:r>
            <a:endParaRPr kumimoji="1" lang="en-US" altLang="ja-JP" dirty="0" smtClean="0"/>
          </a:p>
          <a:p>
            <a:r>
              <a:rPr kumimoji="1" lang="ja-JP" altLang="en-US" dirty="0" smtClean="0"/>
              <a:t>保存されているか確認しましょう。</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18</a:t>
            </a:fld>
            <a:endParaRPr kumimoji="1" lang="ja-JP" altLang="en-US"/>
          </a:p>
        </p:txBody>
      </p:sp>
    </p:spTree>
    <p:extLst>
      <p:ext uri="{BB962C8B-B14F-4D97-AF65-F5344CB8AC3E}">
        <p14:creationId xmlns:p14="http://schemas.microsoft.com/office/powerpoint/2010/main" val="2360325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起案文書一覧をクリックしてください。</a:t>
            </a:r>
            <a:endParaRPr kumimoji="1" lang="en-US" altLang="ja-JP" dirty="0" smtClean="0"/>
          </a:p>
          <a:p>
            <a:r>
              <a:rPr kumimoji="1" lang="ja-JP" altLang="en-US" dirty="0" smtClean="0"/>
              <a:t>提出書類の返信をするために文書起案をしてみましょう。</a:t>
            </a:r>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19</a:t>
            </a:fld>
            <a:endParaRPr kumimoji="1" lang="ja-JP" altLang="en-US"/>
          </a:p>
        </p:txBody>
      </p:sp>
    </p:spTree>
    <p:extLst>
      <p:ext uri="{BB962C8B-B14F-4D97-AF65-F5344CB8AC3E}">
        <p14:creationId xmlns:p14="http://schemas.microsoft.com/office/powerpoint/2010/main" val="20307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事務職員の文書業務について</a:t>
            </a:r>
            <a:endParaRPr kumimoji="1" lang="en-US" altLang="ja-JP" dirty="0" smtClean="0"/>
          </a:p>
          <a:p>
            <a:r>
              <a:rPr kumimoji="1" lang="ja-JP" altLang="en-US" dirty="0" smtClean="0"/>
              <a:t>学校に届いた文書を受付します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2</a:t>
            </a:fld>
            <a:endParaRPr kumimoji="1" lang="ja-JP" altLang="en-US"/>
          </a:p>
        </p:txBody>
      </p:sp>
    </p:spTree>
    <p:extLst>
      <p:ext uri="{BB962C8B-B14F-4D97-AF65-F5344CB8AC3E}">
        <p14:creationId xmlns:p14="http://schemas.microsoft.com/office/powerpoint/2010/main" val="2713407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t>起案の方法は</a:t>
            </a:r>
            <a:r>
              <a:rPr kumimoji="1" lang="en-US" altLang="ja-JP" sz="1200" b="1" dirty="0" smtClean="0"/>
              <a:t>2</a:t>
            </a:r>
            <a:r>
              <a:rPr kumimoji="1" lang="ja-JP" altLang="en-US" sz="1200" b="1" dirty="0" smtClean="0"/>
              <a:t>つあります。</a:t>
            </a:r>
            <a:endParaRPr kumimoji="1" lang="en-US" altLang="ja-JP" sz="1200" b="1" dirty="0" smtClean="0"/>
          </a:p>
          <a:p>
            <a:r>
              <a:rPr kumimoji="1" lang="ja-JP" altLang="en-US" sz="1200" b="1" dirty="0" smtClean="0"/>
              <a:t>●</a:t>
            </a:r>
            <a:r>
              <a:rPr kumimoji="1" lang="en-US" altLang="ja-JP" sz="1200" b="1" dirty="0" smtClean="0"/>
              <a:t>1</a:t>
            </a:r>
            <a:r>
              <a:rPr kumimoji="1" lang="ja-JP" altLang="en-US" sz="1200" b="1" dirty="0" smtClean="0"/>
              <a:t>つ目は相手方が回答ありで文書を起案してきた場合に、その文書に対して起案する方法。こちらが一般的な起案方法になると思います。</a:t>
            </a:r>
            <a:endParaRPr kumimoji="1" lang="en-US" altLang="ja-JP" sz="1200" b="1" dirty="0" smtClean="0"/>
          </a:p>
          <a:p>
            <a:r>
              <a:rPr kumimoji="1" lang="ja-JP" altLang="en-US" sz="1200" b="1" dirty="0" smtClean="0"/>
              <a:t>●</a:t>
            </a:r>
            <a:r>
              <a:rPr kumimoji="1" lang="en-US" altLang="ja-JP" sz="1200" b="1" dirty="0" smtClean="0"/>
              <a:t>2</a:t>
            </a:r>
            <a:r>
              <a:rPr kumimoji="1" lang="ja-JP" altLang="en-US" sz="1200" b="1" dirty="0" smtClean="0"/>
              <a:t>つ目はこちらが１から起案文書を作成する方法です。</a:t>
            </a:r>
            <a:endParaRPr kumimoji="1" lang="en-US" altLang="ja-JP" sz="1200" b="1" dirty="0" smtClean="0"/>
          </a:p>
          <a:p>
            <a:endParaRPr kumimoji="1" lang="en-US" altLang="ja-JP" sz="1200" b="1" dirty="0" smtClean="0"/>
          </a:p>
          <a:p>
            <a:r>
              <a:rPr kumimoji="1" lang="ja-JP" altLang="en-US" sz="1200" b="1" dirty="0" smtClean="0"/>
              <a:t>今回は一般的な</a:t>
            </a:r>
            <a:r>
              <a:rPr kumimoji="1" lang="en-US" altLang="ja-JP" sz="1200" b="1" dirty="0" smtClean="0"/>
              <a:t>1</a:t>
            </a:r>
            <a:r>
              <a:rPr kumimoji="1" lang="ja-JP" altLang="en-US" sz="1200" b="1" dirty="0" smtClean="0"/>
              <a:t>つ目のやり方をご紹介します。</a:t>
            </a:r>
            <a:endParaRPr kumimoji="1" lang="en-US" altLang="ja-JP" sz="1200" b="1" dirty="0" smtClean="0"/>
          </a:p>
          <a:p>
            <a:r>
              <a:rPr kumimoji="1" lang="ja-JP" altLang="en-US" sz="1200" b="1" dirty="0" smtClean="0"/>
              <a:t>（時間があれば</a:t>
            </a:r>
            <a:r>
              <a:rPr kumimoji="1" lang="en-US" altLang="ja-JP" sz="1200" b="1" dirty="0" smtClean="0"/>
              <a:t>2</a:t>
            </a:r>
            <a:r>
              <a:rPr kumimoji="1" lang="ja-JP" altLang="en-US" sz="1200" b="1" dirty="0" smtClean="0"/>
              <a:t>つ目も・・・</a:t>
            </a:r>
            <a:r>
              <a:rPr kumimoji="1" lang="en-US" altLang="ja-JP" sz="1200" b="1" dirty="0" smtClean="0"/>
              <a:t>2</a:t>
            </a:r>
            <a:r>
              <a:rPr kumimoji="1" lang="ja-JP" altLang="en-US" sz="1200" b="1" dirty="0" smtClean="0"/>
              <a:t>つ目のやり方は非表示にしています）</a:t>
            </a:r>
            <a:endParaRPr kumimoji="1" lang="en-US" altLang="ja-JP" sz="1200" b="1"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20</a:t>
            </a:fld>
            <a:endParaRPr kumimoji="1" lang="ja-JP" altLang="en-US"/>
          </a:p>
        </p:txBody>
      </p:sp>
    </p:spTree>
    <p:extLst>
      <p:ext uri="{BB962C8B-B14F-4D97-AF65-F5344CB8AC3E}">
        <p14:creationId xmlns:p14="http://schemas.microsoft.com/office/powerpoint/2010/main" val="116708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（追加・修正あり）</a:t>
            </a:r>
            <a:endParaRPr kumimoji="1" lang="en-US" altLang="ja-JP" dirty="0" smtClean="0"/>
          </a:p>
          <a:p>
            <a:r>
              <a:rPr kumimoji="1" lang="ja-JP" altLang="en-US" b="1" dirty="0" smtClean="0"/>
              <a:t>起案文書一覧から文書の件名をクリックし開きます。</a:t>
            </a:r>
            <a:endParaRPr kumimoji="1" lang="en-US" altLang="ja-JP" b="1" dirty="0" smtClean="0"/>
          </a:p>
          <a:p>
            <a:endParaRPr kumimoji="1" lang="en-US" altLang="ja-JP" b="1" dirty="0" smtClean="0"/>
          </a:p>
        </p:txBody>
      </p:sp>
      <p:sp>
        <p:nvSpPr>
          <p:cNvPr id="4" name="スライド番号プレースホルダー 3"/>
          <p:cNvSpPr>
            <a:spLocks noGrp="1"/>
          </p:cNvSpPr>
          <p:nvPr>
            <p:ph type="sldNum" sz="quarter" idx="10"/>
          </p:nvPr>
        </p:nvSpPr>
        <p:spPr/>
        <p:txBody>
          <a:bodyPr/>
          <a:lstStyle/>
          <a:p>
            <a:fld id="{0CEF3874-9812-48F3-9FC7-9216962EF044}" type="slidenum">
              <a:rPr kumimoji="1" lang="ja-JP" altLang="en-US" smtClean="0"/>
              <a:t>21</a:t>
            </a:fld>
            <a:endParaRPr kumimoji="1" lang="ja-JP" altLang="en-US"/>
          </a:p>
        </p:txBody>
      </p:sp>
    </p:spTree>
    <p:extLst>
      <p:ext uri="{BB962C8B-B14F-4D97-AF65-F5344CB8AC3E}">
        <p14:creationId xmlns:p14="http://schemas.microsoft.com/office/powerpoint/2010/main" val="2769343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（追加・修正あり）</a:t>
            </a:r>
            <a:endParaRPr kumimoji="1" lang="en-US" altLang="ja-JP" dirty="0" smtClean="0"/>
          </a:p>
          <a:p>
            <a:r>
              <a:rPr kumimoji="1" lang="ja-JP" altLang="en-US" b="1" dirty="0" smtClean="0"/>
              <a:t>決裁フローを選択します。</a:t>
            </a:r>
            <a:endParaRPr kumimoji="1" lang="en-US" altLang="ja-JP" b="1" dirty="0" smtClean="0"/>
          </a:p>
          <a:p>
            <a:r>
              <a:rPr kumimoji="1" lang="ja-JP" altLang="en-US" b="1" dirty="0" smtClean="0"/>
              <a:t>各校の設定により異なりますが基本、事務職員、教頭先生、校長先生の</a:t>
            </a:r>
            <a:r>
              <a:rPr kumimoji="1" lang="en-US" altLang="ja-JP" b="1" dirty="0" smtClean="0"/>
              <a:t>3</a:t>
            </a:r>
            <a:r>
              <a:rPr kumimoji="1" lang="ja-JP" altLang="en-US" b="1" dirty="0" smtClean="0"/>
              <a:t>人から決裁を受けるパターンと</a:t>
            </a:r>
            <a:endParaRPr kumimoji="1" lang="en-US" altLang="ja-JP" b="1" dirty="0" smtClean="0"/>
          </a:p>
          <a:p>
            <a:r>
              <a:rPr kumimoji="1" lang="ja-JP" altLang="en-US" b="1" dirty="0" smtClean="0"/>
              <a:t>教頭先生、校長先生の</a:t>
            </a:r>
            <a:r>
              <a:rPr kumimoji="1" lang="en-US" altLang="ja-JP" b="1" dirty="0" smtClean="0"/>
              <a:t>2</a:t>
            </a:r>
            <a:r>
              <a:rPr kumimoji="1" lang="ja-JP" altLang="en-US" b="1" dirty="0" smtClean="0"/>
              <a:t>人から決裁を受けるパターンと</a:t>
            </a:r>
            <a:endParaRPr kumimoji="1" lang="en-US" altLang="ja-JP" b="1" dirty="0" smtClean="0"/>
          </a:p>
          <a:p>
            <a:r>
              <a:rPr kumimoji="1" lang="ja-JP" altLang="en-US" b="1" dirty="0" smtClean="0"/>
              <a:t>校長先生のみから決裁を受ける３パターンから選ぶことができます。</a:t>
            </a:r>
            <a:endParaRPr kumimoji="1" lang="en-US" altLang="ja-JP" b="1" dirty="0" smtClean="0"/>
          </a:p>
        </p:txBody>
      </p:sp>
      <p:sp>
        <p:nvSpPr>
          <p:cNvPr id="4" name="スライド番号プレースホルダー 3"/>
          <p:cNvSpPr>
            <a:spLocks noGrp="1"/>
          </p:cNvSpPr>
          <p:nvPr>
            <p:ph type="sldNum" sz="quarter" idx="10"/>
          </p:nvPr>
        </p:nvSpPr>
        <p:spPr/>
        <p:txBody>
          <a:bodyPr/>
          <a:lstStyle/>
          <a:p>
            <a:fld id="{0CEF3874-9812-48F3-9FC7-9216962EF044}" type="slidenum">
              <a:rPr kumimoji="1" lang="ja-JP" altLang="en-US" smtClean="0"/>
              <a:t>22</a:t>
            </a:fld>
            <a:endParaRPr kumimoji="1" lang="ja-JP" altLang="en-US"/>
          </a:p>
        </p:txBody>
      </p:sp>
    </p:spTree>
    <p:extLst>
      <p:ext uri="{BB962C8B-B14F-4D97-AF65-F5344CB8AC3E}">
        <p14:creationId xmlns:p14="http://schemas.microsoft.com/office/powerpoint/2010/main" val="2657144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（追加・修正あり）</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文書番号を入力します。</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文書番号は</a:t>
            </a:r>
            <a:r>
              <a:rPr kumimoji="1" lang="en-US" altLang="ja-JP" b="1" dirty="0" smtClean="0"/>
              <a:t>R2.10.25</a:t>
            </a:r>
            <a:r>
              <a:rPr kumimoji="1" lang="ja-JP" altLang="en-US" b="1" dirty="0" smtClean="0"/>
              <a:t>といった作成年月日を文書番号とします。</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●添付ファイルの参照をクリックし、提出する文書を添付します。</a:t>
            </a:r>
            <a:endParaRPr kumimoji="1" lang="en-US" altLang="ja-JP" b="1" dirty="0" smtClean="0"/>
          </a:p>
        </p:txBody>
      </p:sp>
      <p:sp>
        <p:nvSpPr>
          <p:cNvPr id="4" name="スライド番号プレースホルダー 3"/>
          <p:cNvSpPr>
            <a:spLocks noGrp="1"/>
          </p:cNvSpPr>
          <p:nvPr>
            <p:ph type="sldNum" sz="quarter" idx="10"/>
          </p:nvPr>
        </p:nvSpPr>
        <p:spPr/>
        <p:txBody>
          <a:bodyPr/>
          <a:lstStyle/>
          <a:p>
            <a:fld id="{0CEF3874-9812-48F3-9FC7-9216962EF044}" type="slidenum">
              <a:rPr kumimoji="1" lang="ja-JP" altLang="en-US" smtClean="0"/>
              <a:t>23</a:t>
            </a:fld>
            <a:endParaRPr kumimoji="1" lang="ja-JP" altLang="en-US"/>
          </a:p>
        </p:txBody>
      </p:sp>
    </p:spTree>
    <p:extLst>
      <p:ext uri="{BB962C8B-B14F-4D97-AF65-F5344CB8AC3E}">
        <p14:creationId xmlns:p14="http://schemas.microsoft.com/office/powerpoint/2010/main" val="200861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（追加・修正あり）</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●分類の部分は触らないようにお願いします。</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●起案をクリックします。</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その後決裁フローをとおり、無事承認された場合は、自動で提出が完了します。</a:t>
            </a:r>
            <a:endParaRPr kumimoji="1"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dirty="0" smtClean="0"/>
              <a:t>承認されなかった場合は、起案者に差し戻されます。</a:t>
            </a:r>
            <a:endParaRPr kumimoji="1" lang="en-US" altLang="ja-JP" b="1" dirty="0" smtClean="0"/>
          </a:p>
        </p:txBody>
      </p:sp>
      <p:sp>
        <p:nvSpPr>
          <p:cNvPr id="4" name="スライド番号プレースホルダー 3"/>
          <p:cNvSpPr>
            <a:spLocks noGrp="1"/>
          </p:cNvSpPr>
          <p:nvPr>
            <p:ph type="sldNum" sz="quarter" idx="10"/>
          </p:nvPr>
        </p:nvSpPr>
        <p:spPr/>
        <p:txBody>
          <a:bodyPr/>
          <a:lstStyle/>
          <a:p>
            <a:fld id="{0CEF3874-9812-48F3-9FC7-9216962EF044}" type="slidenum">
              <a:rPr kumimoji="1" lang="ja-JP" altLang="en-US" smtClean="0"/>
              <a:t>24</a:t>
            </a:fld>
            <a:endParaRPr kumimoji="1" lang="ja-JP" altLang="en-US"/>
          </a:p>
        </p:txBody>
      </p:sp>
    </p:spTree>
    <p:extLst>
      <p:ext uri="{BB962C8B-B14F-4D97-AF65-F5344CB8AC3E}">
        <p14:creationId xmlns:p14="http://schemas.microsoft.com/office/powerpoint/2010/main" val="1975299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smtClean="0"/>
              <a:t>次は</a:t>
            </a:r>
            <a:r>
              <a:rPr kumimoji="1" lang="en-US" altLang="ja-JP" sz="1200" b="1" dirty="0" smtClean="0"/>
              <a:t>2</a:t>
            </a:r>
            <a:r>
              <a:rPr kumimoji="1" lang="ja-JP" altLang="en-US" sz="1200" b="1" dirty="0" smtClean="0"/>
              <a:t>つ目のこちらが１から起案文書を作成する場合です。</a:t>
            </a:r>
            <a:endParaRPr kumimoji="1" lang="en-US" altLang="ja-JP" sz="1200" b="1" dirty="0" smtClean="0"/>
          </a:p>
          <a:p>
            <a:endParaRPr kumimoji="1" lang="en-US" altLang="ja-JP" sz="1200" b="1"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25</a:t>
            </a:fld>
            <a:endParaRPr kumimoji="1" lang="ja-JP" altLang="en-US"/>
          </a:p>
        </p:txBody>
      </p:sp>
    </p:spTree>
    <p:extLst>
      <p:ext uri="{BB962C8B-B14F-4D97-AF65-F5344CB8AC3E}">
        <p14:creationId xmlns:p14="http://schemas.microsoft.com/office/powerpoint/2010/main" val="38530346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誰に確認してもらうか決裁フローを設定します。学校長のみの指定も可能です。</a:t>
            </a:r>
            <a:endParaRPr kumimoji="1" lang="en-US" altLang="ja-JP" dirty="0" smtClean="0"/>
          </a:p>
          <a:p>
            <a:r>
              <a:rPr kumimoji="1" lang="ja-JP" altLang="en-US" dirty="0" smtClean="0"/>
              <a:t>最終決裁者が校長先生であれば各校の実情にあわせて対応してかまいません。</a:t>
            </a:r>
            <a:endParaRPr kumimoji="1" lang="en-US" altLang="ja-JP" dirty="0" smtClean="0"/>
          </a:p>
          <a:p>
            <a:r>
              <a:rPr kumimoji="1" lang="ja-JP" altLang="en-US" dirty="0" smtClean="0"/>
              <a:t>●発送先を指定します。親展扱いも可能です。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26</a:t>
            </a:fld>
            <a:endParaRPr kumimoji="1" lang="ja-JP" altLang="en-US"/>
          </a:p>
        </p:txBody>
      </p:sp>
    </p:spTree>
    <p:extLst>
      <p:ext uri="{BB962C8B-B14F-4D97-AF65-F5344CB8AC3E}">
        <p14:creationId xmlns:p14="http://schemas.microsoft.com/office/powerpoint/2010/main" val="3919068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文書番号を設定します。</a:t>
            </a:r>
            <a:r>
              <a:rPr kumimoji="1" lang="ja-JP" altLang="en-US" b="1" dirty="0" smtClean="0"/>
              <a:t>文書番号は</a:t>
            </a:r>
            <a:r>
              <a:rPr kumimoji="1" lang="en-US" altLang="ja-JP" b="1" dirty="0" smtClean="0"/>
              <a:t>R2.10.25</a:t>
            </a:r>
            <a:r>
              <a:rPr kumimoji="1" lang="ja-JP" altLang="en-US" b="1" dirty="0" smtClean="0"/>
              <a:t>といった作成年月日を文書番号とします。</a:t>
            </a:r>
            <a:r>
              <a:rPr kumimoji="1" lang="ja-JP" altLang="en-US" dirty="0" smtClean="0"/>
              <a:t>件名と●本文添付ファイルを添付して、発信者名を指定し、</a:t>
            </a:r>
            <a:r>
              <a:rPr kumimoji="1" lang="ja-JP" altLang="en-US" b="1" dirty="0" smtClean="0"/>
              <a:t>分類（通常は０電子媒体）、発信者を指定し</a:t>
            </a:r>
            <a:endParaRPr kumimoji="1" lang="en-US" altLang="ja-JP" b="1" dirty="0" smtClean="0"/>
          </a:p>
          <a:p>
            <a:r>
              <a:rPr kumimoji="1" lang="ja-JP" altLang="en-US" dirty="0" smtClean="0"/>
              <a:t>起案をクリックします。</a:t>
            </a:r>
            <a:endParaRPr kumimoji="1" lang="en-US" altLang="ja-JP" dirty="0" smtClean="0"/>
          </a:p>
          <a:p>
            <a:r>
              <a:rPr kumimoji="1" lang="ja-JP" altLang="en-US" b="1" dirty="0" smtClean="0"/>
              <a:t>決裁フロー者の起案文書一覧へ表示されるので、決裁者に確認をしてもらいます。</a:t>
            </a:r>
            <a:endParaRPr kumimoji="1" lang="en-US" altLang="ja-JP" b="1"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27</a:t>
            </a:fld>
            <a:endParaRPr kumimoji="1" lang="ja-JP" altLang="en-US"/>
          </a:p>
        </p:txBody>
      </p:sp>
    </p:spTree>
    <p:extLst>
      <p:ext uri="{BB962C8B-B14F-4D97-AF65-F5344CB8AC3E}">
        <p14:creationId xmlns:p14="http://schemas.microsoft.com/office/powerpoint/2010/main" val="3674578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便利な機能の紹介</a:t>
            </a:r>
            <a:endParaRPr kumimoji="1" lang="en-US" altLang="ja-JP" dirty="0" smtClean="0"/>
          </a:p>
          <a:p>
            <a:r>
              <a:rPr kumimoji="1" lang="ja-JP" altLang="en-US" dirty="0" smtClean="0"/>
              <a:t>グループウェアの掲示板へ転記する</a:t>
            </a:r>
            <a:endParaRPr kumimoji="1" lang="en-US" altLang="ja-JP" dirty="0" smtClean="0"/>
          </a:p>
          <a:p>
            <a:r>
              <a:rPr kumimoji="1" lang="ja-JP" altLang="en-US" dirty="0" smtClean="0"/>
              <a:t>誰が見たか確認したいときや、特に重要な文書を回覧するときに便利です。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28</a:t>
            </a:fld>
            <a:endParaRPr kumimoji="1" lang="ja-JP" altLang="en-US"/>
          </a:p>
        </p:txBody>
      </p:sp>
    </p:spTree>
    <p:extLst>
      <p:ext uri="{BB962C8B-B14F-4D97-AF65-F5344CB8AC3E}">
        <p14:creationId xmlns:p14="http://schemas.microsoft.com/office/powerpoint/2010/main" val="1678589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受信文書一覧または、保存文書一覧から回覧文書を選びます。</a:t>
            </a:r>
            <a:endParaRPr kumimoji="1" lang="en-US" altLang="ja-JP" dirty="0" smtClean="0"/>
          </a:p>
          <a:p>
            <a:r>
              <a:rPr kumimoji="1" lang="ja-JP" altLang="en-US" dirty="0" smtClean="0"/>
              <a:t>右下に、掲示板へ転記がありますので、クリックします。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29</a:t>
            </a:fld>
            <a:endParaRPr kumimoji="1" lang="ja-JP" altLang="en-US"/>
          </a:p>
        </p:txBody>
      </p:sp>
    </p:spTree>
    <p:extLst>
      <p:ext uri="{BB962C8B-B14F-4D97-AF65-F5344CB8AC3E}">
        <p14:creationId xmlns:p14="http://schemas.microsoft.com/office/powerpoint/2010/main" val="418907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それでは練習してみましょう</a:t>
            </a:r>
            <a:endParaRPr kumimoji="1" lang="en-US" altLang="ja-JP" dirty="0" smtClean="0"/>
          </a:p>
          <a:p>
            <a:r>
              <a:rPr kumimoji="1" lang="ja-JP" altLang="en-US" sz="1200" dirty="0" smtClean="0"/>
              <a:t>グループウ</a:t>
            </a:r>
            <a:r>
              <a:rPr lang="ja-JP" altLang="en-US" sz="1200" dirty="0" smtClean="0"/>
              <a:t>ェ</a:t>
            </a:r>
            <a:r>
              <a:rPr kumimoji="1" lang="ja-JP" altLang="en-US" sz="1200" dirty="0" smtClean="0"/>
              <a:t>アのリンク集から</a:t>
            </a:r>
            <a:endParaRPr kumimoji="1" lang="en-US" altLang="ja-JP" sz="1200" dirty="0" smtClean="0"/>
          </a:p>
          <a:p>
            <a:r>
              <a:rPr kumimoji="1" lang="ja-JP" altLang="en-US" sz="1200" dirty="0" smtClean="0"/>
              <a:t>四万十町学校事務の手引きへ行きましょう</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3</a:t>
            </a:fld>
            <a:endParaRPr kumimoji="1" lang="ja-JP" altLang="en-US"/>
          </a:p>
        </p:txBody>
      </p:sp>
    </p:spTree>
    <p:extLst>
      <p:ext uri="{BB962C8B-B14F-4D97-AF65-F5344CB8AC3E}">
        <p14:creationId xmlns:p14="http://schemas.microsoft.com/office/powerpoint/2010/main" val="1887464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グループウエアの掲示板記事投稿が開きます。</a:t>
            </a:r>
            <a:endParaRPr kumimoji="1" lang="en-US" altLang="ja-JP" dirty="0" smtClean="0"/>
          </a:p>
          <a:p>
            <a:r>
              <a:rPr kumimoji="1" lang="ja-JP" altLang="en-US" dirty="0" smtClean="0"/>
              <a:t>タイトルと、添付ファイルは入力されていますので、●誰に回覧するかと本文等を入力して、●投稿ボタンをクリックすると、</a:t>
            </a:r>
            <a:endParaRPr kumimoji="1" lang="en-US" altLang="ja-JP" dirty="0" smtClean="0"/>
          </a:p>
          <a:p>
            <a:r>
              <a:rPr kumimoji="1" lang="ja-JP" altLang="en-US" dirty="0" smtClean="0"/>
              <a:t>グループウエアの掲示板に表示されるようになります。</a:t>
            </a:r>
            <a:endParaRPr kumimoji="1" lang="en-US" altLang="ja-JP" dirty="0" smtClean="0"/>
          </a:p>
          <a:p>
            <a:r>
              <a:rPr kumimoji="1" lang="ja-JP" altLang="en-US" smtClean="0"/>
              <a:t>タイトルを文書の概略が分かる件名に変更することも可能です。</a:t>
            </a:r>
            <a:endParaRPr kumimoji="1" lang="en-US" altLang="ja-JP" dirty="0" smtClean="0"/>
          </a:p>
          <a:p>
            <a:r>
              <a:rPr kumimoji="1" lang="ja-JP" altLang="en-US" dirty="0" smtClean="0"/>
              <a:t>特に全員に周知するような文書を、掲示板へ転記すると情報伝達のもれがなくなると思います。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30</a:t>
            </a:fld>
            <a:endParaRPr kumimoji="1" lang="ja-JP" altLang="en-US"/>
          </a:p>
        </p:txBody>
      </p:sp>
    </p:spTree>
    <p:extLst>
      <p:ext uri="{BB962C8B-B14F-4D97-AF65-F5344CB8AC3E}">
        <p14:creationId xmlns:p14="http://schemas.microsoft.com/office/powerpoint/2010/main" val="1022772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事務職員の文書業務は以上です。</a:t>
            </a:r>
            <a:endParaRPr kumimoji="1" lang="en-US" altLang="ja-JP" smtClean="0"/>
          </a:p>
          <a:p>
            <a:r>
              <a:rPr kumimoji="1" lang="ja-JP" altLang="en-US" dirty="0" smtClean="0"/>
              <a:t>他の機能については、四万十町学校事務支援室にお問い合わせください。</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31</a:t>
            </a:fld>
            <a:endParaRPr kumimoji="1" lang="ja-JP" altLang="en-US"/>
          </a:p>
        </p:txBody>
      </p:sp>
    </p:spTree>
    <p:extLst>
      <p:ext uri="{BB962C8B-B14F-4D97-AF65-F5344CB8AC3E}">
        <p14:creationId xmlns:p14="http://schemas.microsoft.com/office/powerpoint/2010/main" val="1684406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四万十町事務の手引きの</a:t>
            </a:r>
            <a:r>
              <a:rPr kumimoji="1" lang="en-US" altLang="ja-JP" dirty="0" smtClean="0"/>
              <a:t>LINK</a:t>
            </a:r>
            <a:r>
              <a:rPr kumimoji="1" lang="ja-JP" altLang="en-US" dirty="0" smtClean="0"/>
              <a:t>から練習サイトへ行きます。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4</a:t>
            </a:fld>
            <a:endParaRPr kumimoji="1" lang="ja-JP" altLang="en-US"/>
          </a:p>
        </p:txBody>
      </p:sp>
    </p:spTree>
    <p:extLst>
      <p:ext uri="{BB962C8B-B14F-4D97-AF65-F5344CB8AC3E}">
        <p14:creationId xmlns:p14="http://schemas.microsoft.com/office/powerpoint/2010/main" val="3551960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事務職員は</a:t>
            </a:r>
            <a:r>
              <a:rPr kumimoji="1" lang="en-US" altLang="ja-JP" dirty="0" smtClean="0"/>
              <a:t>IDJIMU3</a:t>
            </a:r>
          </a:p>
          <a:p>
            <a:r>
              <a:rPr kumimoji="1" lang="ja-JP" altLang="en-US" dirty="0" smtClean="0"/>
              <a:t>パスワード</a:t>
            </a:r>
            <a:r>
              <a:rPr kumimoji="1" lang="ja-JP" altLang="en-US" smtClean="0"/>
              <a:t>１でログインします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5</a:t>
            </a:fld>
            <a:endParaRPr kumimoji="1" lang="ja-JP" altLang="en-US"/>
          </a:p>
        </p:txBody>
      </p:sp>
    </p:spTree>
    <p:extLst>
      <p:ext uri="{BB962C8B-B14F-4D97-AF65-F5344CB8AC3E}">
        <p14:creationId xmlns:p14="http://schemas.microsoft.com/office/powerpoint/2010/main" val="2498848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文書収受をクリックします。</a:t>
            </a:r>
            <a:endParaRPr kumimoji="1" lang="en-US" altLang="ja-JP" dirty="0" smtClean="0"/>
          </a:p>
          <a:p>
            <a:r>
              <a:rPr kumimoji="1" lang="ja-JP" altLang="en-US" dirty="0" smtClean="0"/>
              <a:t>文書収受の赤い数字は、未処理の数字を表しています。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6</a:t>
            </a:fld>
            <a:endParaRPr kumimoji="1" lang="ja-JP" altLang="en-US"/>
          </a:p>
        </p:txBody>
      </p:sp>
    </p:spTree>
    <p:extLst>
      <p:ext uri="{BB962C8B-B14F-4D97-AF65-F5344CB8AC3E}">
        <p14:creationId xmlns:p14="http://schemas.microsoft.com/office/powerpoint/2010/main" val="63212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表示する文書を変更をクリックします。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7</a:t>
            </a:fld>
            <a:endParaRPr kumimoji="1" lang="ja-JP" altLang="en-US"/>
          </a:p>
        </p:txBody>
      </p:sp>
    </p:spTree>
    <p:extLst>
      <p:ext uri="{BB962C8B-B14F-4D97-AF65-F5344CB8AC3E}">
        <p14:creationId xmlns:p14="http://schemas.microsoft.com/office/powerpoint/2010/main" val="1521884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受信文書一覧をクリックします</a:t>
            </a:r>
            <a:endParaRPr kumimoji="1" lang="en-US" altLang="ja-JP" dirty="0" smtClean="0"/>
          </a:p>
          <a:p>
            <a:r>
              <a:rPr kumimoji="1" lang="ja-JP" altLang="en-US" dirty="0" smtClean="0"/>
              <a:t>文書が届くのは、受信文書一覧です。</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8</a:t>
            </a:fld>
            <a:endParaRPr kumimoji="1" lang="ja-JP" altLang="en-US"/>
          </a:p>
        </p:txBody>
      </p:sp>
    </p:spTree>
    <p:extLst>
      <p:ext uri="{BB962C8B-B14F-4D97-AF65-F5344CB8AC3E}">
        <p14:creationId xmlns:p14="http://schemas.microsoft.com/office/powerpoint/2010/main" val="2349066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見ていない文書の一覧が表示されます。</a:t>
            </a:r>
            <a:endParaRPr kumimoji="1" lang="en-US" altLang="ja-JP" dirty="0" smtClean="0"/>
          </a:p>
          <a:p>
            <a:r>
              <a:rPr kumimoji="1" lang="ja-JP" altLang="en-US" dirty="0" smtClean="0"/>
              <a:t>一つ、具体的に見てみましょう。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2DE696B5-9FB3-4E3A-8E9F-F07FA81AC6C4}" type="slidenum">
              <a:rPr kumimoji="1" lang="ja-JP" altLang="en-US" smtClean="0"/>
              <a:t>9</a:t>
            </a:fld>
            <a:endParaRPr kumimoji="1" lang="ja-JP" altLang="en-US"/>
          </a:p>
        </p:txBody>
      </p:sp>
    </p:spTree>
    <p:extLst>
      <p:ext uri="{BB962C8B-B14F-4D97-AF65-F5344CB8AC3E}">
        <p14:creationId xmlns:p14="http://schemas.microsoft.com/office/powerpoint/2010/main" val="152410583"/>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lgn="l">
              <a:defRPr/>
            </a:lvl1pPr>
          </a:lstStyle>
          <a:p>
            <a:fld id="{BCE71179-3E3F-4501-A91A-79603DD33EE2}"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1065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spTree>
    <p:extLst>
      <p:ext uri="{BB962C8B-B14F-4D97-AF65-F5344CB8AC3E}">
        <p14:creationId xmlns:p14="http://schemas.microsoft.com/office/powerpoint/2010/main" val="319472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095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ea"/>
                <a:ea typeface="+mn-ea"/>
              </a:defRPr>
            </a:lvl1pPr>
          </a:lstStyle>
          <a:p>
            <a:r>
              <a:rPr lang="ja-JP" altLang="en-US" dirty="0" smtClean="0"/>
              <a:t>マスター タイトルの書式設定</a:t>
            </a:r>
            <a:endParaRPr lang="en-US" dirty="0"/>
          </a:p>
        </p:txBody>
      </p:sp>
      <p:sp>
        <p:nvSpPr>
          <p:cNvPr id="3" name="Content Placeholder 2"/>
          <p:cNvSpPr>
            <a:spLocks noGrp="1"/>
          </p:cNvSpPr>
          <p:nvPr>
            <p:ph idx="1"/>
          </p:nvPr>
        </p:nvSpPr>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spTree>
    <p:extLst>
      <p:ext uri="{BB962C8B-B14F-4D97-AF65-F5344CB8AC3E}">
        <p14:creationId xmlns:p14="http://schemas.microsoft.com/office/powerpoint/2010/main" val="17745504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3431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spTree>
    <p:extLst>
      <p:ext uri="{BB962C8B-B14F-4D97-AF65-F5344CB8AC3E}">
        <p14:creationId xmlns:p14="http://schemas.microsoft.com/office/powerpoint/2010/main" val="1373925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768096" y="2967788"/>
            <a:ext cx="356616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ja-JP" altLang="en-US" smtClean="0"/>
              <a:t>マスター テキストの書式設定</a:t>
            </a:r>
          </a:p>
        </p:txBody>
      </p:sp>
      <p:sp>
        <p:nvSpPr>
          <p:cNvPr id="6" name="Content Placeholder 5"/>
          <p:cNvSpPr>
            <a:spLocks noGrp="1"/>
          </p:cNvSpPr>
          <p:nvPr>
            <p:ph sz="quarter" idx="4"/>
          </p:nvPr>
        </p:nvSpPr>
        <p:spPr>
          <a:xfrm>
            <a:off x="4491990" y="2967788"/>
            <a:ext cx="3566160" cy="334157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spTree>
    <p:extLst>
      <p:ext uri="{BB962C8B-B14F-4D97-AF65-F5344CB8AC3E}">
        <p14:creationId xmlns:p14="http://schemas.microsoft.com/office/powerpoint/2010/main" val="189638953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spTree>
    <p:extLst>
      <p:ext uri="{BB962C8B-B14F-4D97-AF65-F5344CB8AC3E}">
        <p14:creationId xmlns:p14="http://schemas.microsoft.com/office/powerpoint/2010/main" val="15747514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spTree>
    <p:extLst>
      <p:ext uri="{BB962C8B-B14F-4D97-AF65-F5344CB8AC3E}">
        <p14:creationId xmlns:p14="http://schemas.microsoft.com/office/powerpoint/2010/main" val="1020945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spTree>
    <p:extLst>
      <p:ext uri="{BB962C8B-B14F-4D97-AF65-F5344CB8AC3E}">
        <p14:creationId xmlns:p14="http://schemas.microsoft.com/office/powerpoint/2010/main" val="902845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71179-3E3F-4501-A91A-79603DD33EE2}" type="datetimeFigureOut">
              <a:rPr kumimoji="1" lang="ja-JP" altLang="en-US" smtClean="0"/>
              <a:t>2020/11/20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BA9D524-EEBC-4151-9564-A2DE8CFC59ED}" type="slidenum">
              <a:rPr kumimoji="1" lang="ja-JP" altLang="en-US" smtClean="0"/>
              <a:t>‹#›</a:t>
            </a:fld>
            <a:endParaRPr kumimoji="1" lang="ja-JP"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176720"/>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theme" Target="../theme/theme1.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CE71179-3E3F-4501-A91A-79603DD33EE2}" type="datetimeFigureOut">
              <a:rPr kumimoji="1" lang="ja-JP" altLang="en-US" smtClean="0"/>
              <a:t>2020/11/20</a:t>
            </a:fld>
            <a:endParaRPr kumimoji="1" lang="ja-JP" alt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kumimoji="1" lang="ja-JP" alt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BA9D524-EEBC-4151-9564-A2DE8CFC59ED}" type="slidenum">
              <a:rPr kumimoji="1" lang="ja-JP" altLang="en-US" smtClean="0"/>
              <a:t>‹#›</a:t>
            </a:fld>
            <a:endParaRPr kumimoji="1" lang="ja-JP"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5732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377" rtl="0" eaLnBrk="1" latinLnBrk="0" hangingPunct="1">
        <a:lnSpc>
          <a:spcPct val="80000"/>
        </a:lnSpc>
        <a:spcBef>
          <a:spcPct val="0"/>
        </a:spcBef>
        <a:buNone/>
        <a:defRPr kumimoji="1"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kumimoji="1"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kumimoji="1" sz="1200" kern="1200">
          <a:solidFill>
            <a:schemeClr val="tx1"/>
          </a:solidFill>
          <a:latin typeface="+mn-lt"/>
          <a:ea typeface="+mn-ea"/>
          <a:cs typeface="+mn-cs"/>
        </a:defRPr>
      </a:lvl9pPr>
    </p:bodyStyle>
    <p:otherStyle>
      <a:defPPr>
        <a:defRPr lang="en-US"/>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10.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11.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11.xml" />
  <Relationship Id="rId1" Type="http://schemas.openxmlformats.org/officeDocument/2006/relationships/slideLayout" Target="../slideLayouts/slideLayout7.xml" />
</Relationships>
</file>

<file path=ppt/slides/_rels/slide12.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12.xml" />
  <Relationship Id="rId1" Type="http://schemas.openxmlformats.org/officeDocument/2006/relationships/slideLayout" Target="../slideLayouts/slideLayout7.xml" />
</Relationships>
</file>

<file path=ppt/slides/_rels/slide13.xml.rels>&#65279;<?xml version="1.0" encoding="utf-8" standalone="yes"?>
<Relationships xmlns="http://schemas.openxmlformats.org/package/2006/relationships">
  <Relationship Id="rId3" Type="http://schemas.openxmlformats.org/officeDocument/2006/relationships/image" Target="../media/image9.png" />
  <Relationship Id="rId2" Type="http://schemas.openxmlformats.org/officeDocument/2006/relationships/notesSlide" Target="../notesSlides/notesSlide13.xml" />
  <Relationship Id="rId1" Type="http://schemas.openxmlformats.org/officeDocument/2006/relationships/slideLayout" Target="../slideLayouts/slideLayout7.xml" />
</Relationships>
</file>

<file path=ppt/slides/_rels/slide14.xml.rels>&#65279;<?xml version="1.0" encoding="utf-8" standalone="yes"?>
<Relationships xmlns="http://schemas.openxmlformats.org/package/2006/relationships">
  <Relationship Id="rId3" Type="http://schemas.openxmlformats.org/officeDocument/2006/relationships/image" Target="../media/image10.png" />
  <Relationship Id="rId2" Type="http://schemas.openxmlformats.org/officeDocument/2006/relationships/notesSlide" Target="../notesSlides/notesSlide14.xml" />
  <Relationship Id="rId1" Type="http://schemas.openxmlformats.org/officeDocument/2006/relationships/slideLayout" Target="../slideLayouts/slideLayout7.xml" />
</Relationships>
</file>

<file path=ppt/slides/_rels/slide15.xml.rels>&#65279;<?xml version="1.0" encoding="utf-8" standalone="yes"?>
<Relationships xmlns="http://schemas.openxmlformats.org/package/2006/relationships">
  <Relationship Id="rId3" Type="http://schemas.openxmlformats.org/officeDocument/2006/relationships/image" Target="../media/image8.png" />
  <Relationship Id="rId2" Type="http://schemas.openxmlformats.org/officeDocument/2006/relationships/notesSlide" Target="../notesSlides/notesSlide15.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16.xml.rels>&#65279;<?xml version="1.0" encoding="utf-8" standalone="yes"?>
<Relationships xmlns="http://schemas.openxmlformats.org/package/2006/relationships">
  <Relationship Id="rId3" Type="http://schemas.openxmlformats.org/officeDocument/2006/relationships/image" Target="../media/image11.png" />
  <Relationship Id="rId2" Type="http://schemas.openxmlformats.org/officeDocument/2006/relationships/notesSlide" Target="../notesSlides/notesSlide16.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17.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17.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18.xml.rels>&#65279;<?xml version="1.0" encoding="utf-8" standalone="yes"?>
<Relationships xmlns="http://schemas.openxmlformats.org/package/2006/relationships">
  <Relationship Id="rId3" Type="http://schemas.openxmlformats.org/officeDocument/2006/relationships/image" Target="../media/image12.png" />
  <Relationship Id="rId2" Type="http://schemas.openxmlformats.org/officeDocument/2006/relationships/notesSlide" Target="../notesSlides/notesSlide18.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19.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19.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20.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20.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21.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21.xml" />
  <Relationship Id="rId1" Type="http://schemas.openxmlformats.org/officeDocument/2006/relationships/slideLayout" Target="../slideLayouts/slideLayout7.xml" />
  <Relationship Id="rId4" Type="http://schemas.openxmlformats.org/officeDocument/2006/relationships/image" Target="../media/image4.png" />
</Relationships>
</file>

<file path=ppt/slides/_rels/slide22.xml.rels>&#65279;<?xml version="1.0" encoding="utf-8" standalone="yes"?>
<Relationships xmlns="http://schemas.openxmlformats.org/package/2006/relationships">
  <Relationship Id="rId3" Type="http://schemas.openxmlformats.org/officeDocument/2006/relationships/image" Target="../media/image15.png" />
  <Relationship Id="rId2" Type="http://schemas.openxmlformats.org/officeDocument/2006/relationships/notesSlide" Target="../notesSlides/notesSlide22.xml" />
  <Relationship Id="rId1" Type="http://schemas.openxmlformats.org/officeDocument/2006/relationships/slideLayout" Target="../slideLayouts/slideLayout7.xml" />
  <Relationship Id="rId4" Type="http://schemas.openxmlformats.org/officeDocument/2006/relationships/image" Target="../media/image4.png" />
</Relationships>
</file>

<file path=ppt/slides/_rels/slide23.xml.rels>&#65279;<?xml version="1.0" encoding="utf-8" standalone="yes"?>
<Relationships xmlns="http://schemas.openxmlformats.org/package/2006/relationships">
  <Relationship Id="rId3" Type="http://schemas.openxmlformats.org/officeDocument/2006/relationships/image" Target="../media/image16.png" />
  <Relationship Id="rId2" Type="http://schemas.openxmlformats.org/officeDocument/2006/relationships/notesSlide" Target="../notesSlides/notesSlide23.xml" />
  <Relationship Id="rId1" Type="http://schemas.openxmlformats.org/officeDocument/2006/relationships/slideLayout" Target="../slideLayouts/slideLayout7.xml" />
  <Relationship Id="rId4" Type="http://schemas.openxmlformats.org/officeDocument/2006/relationships/image" Target="../media/image4.png" />
</Relationships>
</file>

<file path=ppt/slides/_rels/slide24.xml.rels>&#65279;<?xml version="1.0" encoding="utf-8" standalone="yes"?>
<Relationships xmlns="http://schemas.openxmlformats.org/package/2006/relationships">
  <Relationship Id="rId3" Type="http://schemas.openxmlformats.org/officeDocument/2006/relationships/image" Target="../media/image17.png" />
  <Relationship Id="rId2" Type="http://schemas.openxmlformats.org/officeDocument/2006/relationships/notesSlide" Target="../notesSlides/notesSlide24.xml" />
  <Relationship Id="rId1" Type="http://schemas.openxmlformats.org/officeDocument/2006/relationships/slideLayout" Target="../slideLayouts/slideLayout7.xml" />
  <Relationship Id="rId4" Type="http://schemas.openxmlformats.org/officeDocument/2006/relationships/image" Target="../media/image4.png" />
</Relationships>
</file>

<file path=ppt/slides/_rels/slide25.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notesSlide" Target="../notesSlides/notesSlide25.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26.xml.rels>&#65279;<?xml version="1.0" encoding="utf-8" standalone="yes"?>
<Relationships xmlns="http://schemas.openxmlformats.org/package/2006/relationships">
  <Relationship Id="rId3" Type="http://schemas.openxmlformats.org/officeDocument/2006/relationships/image" Target="../media/image18.png" />
  <Relationship Id="rId2" Type="http://schemas.openxmlformats.org/officeDocument/2006/relationships/notesSlide" Target="../notesSlides/notesSlide26.xml" />
  <Relationship Id="rId1" Type="http://schemas.openxmlformats.org/officeDocument/2006/relationships/slideLayout" Target="../slideLayouts/slideLayout2.xml" />
</Relationships>
</file>

<file path=ppt/slides/_rels/slide27.xml.rels>&#65279;<?xml version="1.0" encoding="utf-8" standalone="yes"?>
<Relationships xmlns="http://schemas.openxmlformats.org/package/2006/relationships">
  <Relationship Id="rId3" Type="http://schemas.openxmlformats.org/officeDocument/2006/relationships/image" Target="../media/image19.png" />
  <Relationship Id="rId2" Type="http://schemas.openxmlformats.org/officeDocument/2006/relationships/notesSlide" Target="../notesSlides/notesSlide27.xml" />
  <Relationship Id="rId1" Type="http://schemas.openxmlformats.org/officeDocument/2006/relationships/slideLayout" Target="../slideLayouts/slideLayout2.xml" />
</Relationships>
</file>

<file path=ppt/slides/_rels/slide28.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notesSlide" Target="../notesSlides/notesSlide28.xml" />
  <Relationship Id="rId1" Type="http://schemas.openxmlformats.org/officeDocument/2006/relationships/slideLayout" Target="../slideLayouts/slideLayout2.xml" />
</Relationships>
</file>

<file path=ppt/slides/_rels/slide29.xml.rels>&#65279;<?xml version="1.0" encoding="utf-8" standalone="yes"?>
<Relationships xmlns="http://schemas.openxmlformats.org/package/2006/relationships">
  <Relationship Id="rId3" Type="http://schemas.openxmlformats.org/officeDocument/2006/relationships/image" Target="../media/image20.png" />
  <Relationship Id="rId2" Type="http://schemas.openxmlformats.org/officeDocument/2006/relationships/notesSlide" Target="../notesSlides/notesSlide29.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3.xml.rels>&#65279;<?xml version="1.0" encoding="utf-8" standalone="yes"?>
<Relationships xmlns="http://schemas.openxmlformats.org/package/2006/relationships">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30.xml.rels>&#65279;<?xml version="1.0" encoding="utf-8" standalone="yes"?>
<Relationships xmlns="http://schemas.openxmlformats.org/package/2006/relationships">
  <Relationship Id="rId3" Type="http://schemas.openxmlformats.org/officeDocument/2006/relationships/image" Target="../media/image21.png" />
  <Relationship Id="rId2" Type="http://schemas.openxmlformats.org/officeDocument/2006/relationships/notesSlide" Target="../notesSlides/notesSlide30.xml" />
  <Relationship Id="rId1" Type="http://schemas.openxmlformats.org/officeDocument/2006/relationships/slideLayout" Target="../slideLayouts/slideLayout2.xml" />
</Relationships>
</file>

<file path=ppt/slides/_rels/slide31.xml.rels>&#65279;<?xml version="1.0" encoding="utf-8" standalone="yes"?>
<Relationships xmlns="http://schemas.openxmlformats.org/package/2006/relationships">
  <Relationship Id="rId2" Type="http://schemas.openxmlformats.org/officeDocument/2006/relationships/notesSlide" Target="../notesSlides/notesSlide31.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2.xml" />
</Relationships>
</file>

<file path=ppt/slides/_rels/slide5.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2.xml"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6.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5.png" />
  <Relationship Id="rId2" Type="http://schemas.openxmlformats.org/officeDocument/2006/relationships/notesSlide" Target="../notesSlides/notesSlide7.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notesSlide" Target="../notesSlides/notesSlide8.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7.png" />
  <Relationship Id="rId2" Type="http://schemas.openxmlformats.org/officeDocument/2006/relationships/notesSlide" Target="../notesSlides/notesSlide9.xml" />
  <Relationship Id="rId1" Type="http://schemas.openxmlformats.org/officeDocument/2006/relationships/slideLayout" Target="../slideLayouts/slideLayout2.xml" />
  <Relationship Id="rId4" Type="http://schemas.openxmlformats.org/officeDocument/2006/relationships/image" Target="../media/image4.png"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mn-ea"/>
                <a:ea typeface="+mn-ea"/>
              </a:rPr>
              <a:t>文書収受システム</a:t>
            </a:r>
            <a:endParaRPr kumimoji="1" lang="ja-JP" altLang="en-US" dirty="0">
              <a:latin typeface="+mn-ea"/>
              <a:ea typeface="+mn-ea"/>
            </a:endParaRPr>
          </a:p>
        </p:txBody>
      </p:sp>
      <p:sp>
        <p:nvSpPr>
          <p:cNvPr id="3" name="サブタイトル 2"/>
          <p:cNvSpPr>
            <a:spLocks noGrp="1"/>
          </p:cNvSpPr>
          <p:nvPr>
            <p:ph type="subTitle" idx="1"/>
          </p:nvPr>
        </p:nvSpPr>
        <p:spPr/>
        <p:txBody>
          <a:bodyPr/>
          <a:lstStyle/>
          <a:p>
            <a:r>
              <a:rPr lang="ja-JP" altLang="en-US" dirty="0" smtClean="0"/>
              <a:t>事務</a:t>
            </a:r>
            <a:r>
              <a:rPr lang="ja-JP" altLang="en-US" dirty="0"/>
              <a:t>職員</a:t>
            </a:r>
            <a:r>
              <a:rPr kumimoji="1" lang="ja-JP" altLang="en-US" dirty="0" smtClean="0"/>
              <a:t>の業務に</a:t>
            </a:r>
            <a:endParaRPr kumimoji="1" lang="en-US" altLang="ja-JP" dirty="0" smtClean="0"/>
          </a:p>
          <a:p>
            <a:r>
              <a:rPr lang="ja-JP" altLang="en-US" dirty="0"/>
              <a:t>　</a:t>
            </a:r>
            <a:r>
              <a:rPr lang="ja-JP" altLang="en-US" dirty="0" smtClean="0"/>
              <a:t>　　　　　</a:t>
            </a:r>
            <a:r>
              <a:rPr kumimoji="1" lang="ja-JP" altLang="en-US" dirty="0" smtClean="0"/>
              <a:t>ついて</a:t>
            </a:r>
            <a:endParaRPr kumimoji="1" lang="ja-JP" altLang="en-US" dirty="0"/>
          </a:p>
        </p:txBody>
      </p:sp>
    </p:spTree>
    <p:extLst>
      <p:ext uri="{BB962C8B-B14F-4D97-AF65-F5344CB8AC3E}">
        <p14:creationId xmlns:p14="http://schemas.microsoft.com/office/powerpoint/2010/main" val="21276062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349321" y="46913"/>
            <a:ext cx="8260422" cy="6811087"/>
          </a:xfrm>
          <a:prstGeom prst="rect">
            <a:avLst/>
          </a:prstGeom>
        </p:spPr>
      </p:pic>
      <p:pic>
        <p:nvPicPr>
          <p:cNvPr id="6" name="図 5"/>
          <p:cNvPicPr>
            <a:picLocks noChangeAspect="1"/>
          </p:cNvPicPr>
          <p:nvPr/>
        </p:nvPicPr>
        <p:blipFill>
          <a:blip r:embed="rId4"/>
          <a:stretch>
            <a:fillRect/>
          </a:stretch>
        </p:blipFill>
        <p:spPr>
          <a:xfrm>
            <a:off x="5784521" y="5759024"/>
            <a:ext cx="1487285" cy="1300144"/>
          </a:xfrm>
          <a:prstGeom prst="rect">
            <a:avLst/>
          </a:prstGeom>
        </p:spPr>
      </p:pic>
      <p:sp>
        <p:nvSpPr>
          <p:cNvPr id="5" name="楕円 4"/>
          <p:cNvSpPr/>
          <p:nvPr/>
        </p:nvSpPr>
        <p:spPr>
          <a:xfrm>
            <a:off x="4397339" y="5328317"/>
            <a:ext cx="1582221" cy="83690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1799622" y="5380105"/>
            <a:ext cx="2299119" cy="3183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63598" y="6196275"/>
            <a:ext cx="1066759" cy="73379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上矢印 8"/>
          <p:cNvSpPr/>
          <p:nvPr/>
        </p:nvSpPr>
        <p:spPr>
          <a:xfrm rot="8108269">
            <a:off x="1287988" y="4373323"/>
            <a:ext cx="645106" cy="851430"/>
          </a:xfrm>
          <a:prstGeom prst="upArrow">
            <a:avLst>
              <a:gd name="adj1" fmla="val 50000"/>
              <a:gd name="adj2" fmla="val 65510"/>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1 つの角を切り取った四角形 9"/>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32594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0293" y="211874"/>
            <a:ext cx="8363415" cy="1025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「処理」をする方は、分類設定をお願いします</a:t>
            </a:r>
            <a:endParaRPr kumimoji="1" lang="ja-JP" altLang="en-US" sz="2800" dirty="0">
              <a:solidFill>
                <a:srgbClr val="FF0000"/>
              </a:solidFill>
            </a:endParaRPr>
          </a:p>
        </p:txBody>
      </p:sp>
      <p:pic>
        <p:nvPicPr>
          <p:cNvPr id="3" name="図 2"/>
          <p:cNvPicPr>
            <a:picLocks noChangeAspect="1"/>
          </p:cNvPicPr>
          <p:nvPr/>
        </p:nvPicPr>
        <p:blipFill rotWithShape="1">
          <a:blip r:embed="rId3"/>
          <a:srcRect l="2011" t="63498" r="27921" b="30254"/>
          <a:stretch/>
        </p:blipFill>
        <p:spPr>
          <a:xfrm>
            <a:off x="73126" y="3422608"/>
            <a:ext cx="8997749" cy="658737"/>
          </a:xfrm>
          <a:prstGeom prst="rect">
            <a:avLst/>
          </a:prstGeom>
        </p:spPr>
      </p:pic>
      <p:sp>
        <p:nvSpPr>
          <p:cNvPr id="7" name="円形吹き出し 6"/>
          <p:cNvSpPr/>
          <p:nvPr/>
        </p:nvSpPr>
        <p:spPr>
          <a:xfrm>
            <a:off x="390293" y="1326994"/>
            <a:ext cx="5736659" cy="1822817"/>
          </a:xfrm>
          <a:prstGeom prst="wedgeEllipseCallout">
            <a:avLst>
              <a:gd name="adj1" fmla="val -13744"/>
              <a:gd name="adj2" fmla="val 654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①大分類の選択</a:t>
            </a:r>
            <a:endParaRPr kumimoji="1" lang="en-US" altLang="ja-JP" sz="2800" dirty="0" smtClean="0"/>
          </a:p>
          <a:p>
            <a:pPr algn="ctr"/>
            <a:r>
              <a:rPr lang="ja-JP" altLang="en-US" sz="2800" dirty="0" smtClean="0"/>
              <a:t>「０電子媒体」</a:t>
            </a:r>
            <a:endParaRPr lang="en-US" altLang="ja-JP" sz="2800" dirty="0" smtClean="0"/>
          </a:p>
          <a:p>
            <a:pPr algn="ctr"/>
            <a:r>
              <a:rPr kumimoji="1" lang="ja-JP" altLang="en-US" sz="2800" dirty="0" smtClean="0"/>
              <a:t>を選ぶ</a:t>
            </a:r>
            <a:endParaRPr kumimoji="1" lang="ja-JP" altLang="en-US" sz="2800" dirty="0"/>
          </a:p>
        </p:txBody>
      </p:sp>
      <p:sp>
        <p:nvSpPr>
          <p:cNvPr id="8" name="円形吹き出し 7"/>
          <p:cNvSpPr/>
          <p:nvPr/>
        </p:nvSpPr>
        <p:spPr>
          <a:xfrm>
            <a:off x="1505415" y="4170554"/>
            <a:ext cx="7248293" cy="2330607"/>
          </a:xfrm>
          <a:prstGeom prst="wedgeEllipseCallout">
            <a:avLst>
              <a:gd name="adj1" fmla="val 5012"/>
              <a:gd name="adj2" fmla="val -630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②中</a:t>
            </a:r>
            <a:r>
              <a:rPr kumimoji="1" lang="ja-JP" altLang="en-US" sz="2800" dirty="0" smtClean="0"/>
              <a:t>分類の選択</a:t>
            </a:r>
            <a:endParaRPr kumimoji="1" lang="en-US" altLang="ja-JP" sz="2800" dirty="0" smtClean="0"/>
          </a:p>
          <a:p>
            <a:pPr algn="ctr"/>
            <a:r>
              <a:rPr lang="ja-JP" altLang="en-US" sz="2800" dirty="0" smtClean="0"/>
              <a:t>「</a:t>
            </a:r>
            <a:r>
              <a:rPr lang="en-US" altLang="ja-JP" sz="2800" dirty="0" smtClean="0"/>
              <a:t>5</a:t>
            </a:r>
            <a:r>
              <a:rPr lang="ja-JP" altLang="en-US" sz="2800" dirty="0" smtClean="0"/>
              <a:t>年保存」「常用」「即廃」</a:t>
            </a:r>
            <a:endParaRPr lang="en-US" altLang="ja-JP" sz="2800" dirty="0" smtClean="0"/>
          </a:p>
          <a:p>
            <a:pPr algn="ctr"/>
            <a:r>
              <a:rPr lang="ja-JP" altLang="en-US" sz="2800" dirty="0"/>
              <a:t>の</a:t>
            </a:r>
            <a:r>
              <a:rPr kumimoji="1" lang="ja-JP" altLang="en-US" sz="2800" dirty="0" smtClean="0"/>
              <a:t>中から適するものを選ぶ</a:t>
            </a:r>
            <a:endParaRPr kumimoji="1" lang="ja-JP" altLang="en-US" sz="2800" dirty="0"/>
          </a:p>
        </p:txBody>
      </p:sp>
      <p:sp>
        <p:nvSpPr>
          <p:cNvPr id="6" name="1 つの角を切り取った四角形 5"/>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2047631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4223" t="63400" r="46586" b="32687"/>
          <a:stretch/>
        </p:blipFill>
        <p:spPr>
          <a:xfrm>
            <a:off x="0" y="383418"/>
            <a:ext cx="4237224" cy="709402"/>
          </a:xfrm>
          <a:prstGeom prst="rect">
            <a:avLst/>
          </a:prstGeom>
        </p:spPr>
      </p:pic>
      <p:sp>
        <p:nvSpPr>
          <p:cNvPr id="4" name="四角形吹き出し 3"/>
          <p:cNvSpPr/>
          <p:nvPr/>
        </p:nvSpPr>
        <p:spPr>
          <a:xfrm>
            <a:off x="4393580" y="129607"/>
            <a:ext cx="4624447" cy="1219691"/>
          </a:xfrm>
          <a:prstGeom prst="wedgeRectCallout">
            <a:avLst>
              <a:gd name="adj1" fmla="val -54438"/>
              <a:gd name="adj2" fmla="val 23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a:t>
            </a:r>
            <a:r>
              <a:rPr lang="en-US" altLang="ja-JP" sz="2400" dirty="0"/>
              <a:t>5</a:t>
            </a:r>
            <a:r>
              <a:rPr lang="ja-JP" altLang="en-US" sz="2400" dirty="0"/>
              <a:t>年保存」「常用」「即廃」</a:t>
            </a:r>
            <a:endParaRPr lang="en-US" altLang="ja-JP" sz="2400" dirty="0"/>
          </a:p>
          <a:p>
            <a:pPr algn="ctr"/>
            <a:r>
              <a:rPr lang="ja-JP" altLang="en-US" sz="2400" dirty="0"/>
              <a:t>どうやって決めるの？</a:t>
            </a:r>
          </a:p>
        </p:txBody>
      </p:sp>
      <p:sp>
        <p:nvSpPr>
          <p:cNvPr id="5" name="正方形/長方形 4"/>
          <p:cNvSpPr/>
          <p:nvPr/>
        </p:nvSpPr>
        <p:spPr>
          <a:xfrm>
            <a:off x="0" y="1873405"/>
            <a:ext cx="9144000" cy="4884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600" dirty="0" smtClean="0"/>
              <a:t>〇「</a:t>
            </a:r>
            <a:r>
              <a:rPr kumimoji="1" lang="en-US" altLang="ja-JP" sz="2600" dirty="0" smtClean="0"/>
              <a:t>5</a:t>
            </a:r>
            <a:r>
              <a:rPr kumimoji="1" lang="ja-JP" altLang="en-US" sz="2600" dirty="0" smtClean="0"/>
              <a:t>年保存」</a:t>
            </a:r>
            <a:r>
              <a:rPr lang="ja-JP" altLang="en-US" sz="2600" dirty="0" smtClean="0"/>
              <a:t>：保存年限が「</a:t>
            </a:r>
            <a:r>
              <a:rPr lang="en-US" altLang="ja-JP" sz="2600" dirty="0" smtClean="0"/>
              <a:t>3</a:t>
            </a:r>
            <a:r>
              <a:rPr lang="ja-JP" altLang="en-US" sz="2600" dirty="0" smtClean="0"/>
              <a:t>年」「</a:t>
            </a:r>
            <a:r>
              <a:rPr lang="en-US" altLang="ja-JP" sz="2600" dirty="0" smtClean="0"/>
              <a:t>5</a:t>
            </a:r>
            <a:r>
              <a:rPr lang="ja-JP" altLang="en-US" sz="2600" dirty="0" smtClean="0"/>
              <a:t>年」の文書</a:t>
            </a:r>
            <a:endParaRPr lang="en-US" altLang="ja-JP" sz="2600" dirty="0" smtClean="0"/>
          </a:p>
          <a:p>
            <a:endParaRPr kumimoji="1" lang="en-US" altLang="ja-JP" sz="2600" dirty="0"/>
          </a:p>
          <a:p>
            <a:r>
              <a:rPr lang="ja-JP" altLang="en-US" sz="2600" dirty="0" smtClean="0"/>
              <a:t>〇「常用」：保存年限が「永久」「常」</a:t>
            </a:r>
            <a:endParaRPr lang="en-US" altLang="ja-JP" sz="2600" dirty="0" smtClean="0"/>
          </a:p>
          <a:p>
            <a:r>
              <a:rPr lang="ja-JP" altLang="en-US" sz="2600" dirty="0"/>
              <a:t>　</a:t>
            </a:r>
            <a:r>
              <a:rPr lang="ja-JP" altLang="en-US" sz="2600" dirty="0" smtClean="0"/>
              <a:t>　　　　　「卒業後〇年」保存の学籍関係文書</a:t>
            </a:r>
            <a:endParaRPr lang="en-US" altLang="ja-JP" sz="2600" dirty="0" smtClean="0"/>
          </a:p>
          <a:p>
            <a:endParaRPr kumimoji="1" lang="en-US" altLang="ja-JP" sz="2600" dirty="0">
              <a:solidFill>
                <a:srgbClr val="FFC000"/>
              </a:solidFill>
            </a:endParaRPr>
          </a:p>
          <a:p>
            <a:r>
              <a:rPr lang="ja-JP" altLang="en-US" sz="2600" dirty="0" smtClean="0">
                <a:solidFill>
                  <a:schemeClr val="bg1"/>
                </a:solidFill>
              </a:rPr>
              <a:t>〇「即廃」：保存年限が「</a:t>
            </a:r>
            <a:r>
              <a:rPr lang="en-US" altLang="ja-JP" sz="2600" dirty="0" smtClean="0">
                <a:solidFill>
                  <a:schemeClr val="bg1"/>
                </a:solidFill>
              </a:rPr>
              <a:t>1</a:t>
            </a:r>
            <a:r>
              <a:rPr lang="ja-JP" altLang="en-US" sz="2600" dirty="0" smtClean="0">
                <a:solidFill>
                  <a:schemeClr val="bg1"/>
                </a:solidFill>
              </a:rPr>
              <a:t>年」「</a:t>
            </a:r>
            <a:r>
              <a:rPr lang="en-US" altLang="ja-JP" sz="2600" dirty="0" smtClean="0">
                <a:solidFill>
                  <a:schemeClr val="bg1"/>
                </a:solidFill>
              </a:rPr>
              <a:t>0</a:t>
            </a:r>
            <a:r>
              <a:rPr lang="ja-JP" altLang="en-US" sz="2600" dirty="0" smtClean="0">
                <a:solidFill>
                  <a:schemeClr val="bg1"/>
                </a:solidFill>
              </a:rPr>
              <a:t>年」となっている文書</a:t>
            </a:r>
            <a:endParaRPr kumimoji="1" lang="en-US" altLang="ja-JP" sz="2600" dirty="0" smtClean="0">
              <a:solidFill>
                <a:schemeClr val="bg1"/>
              </a:solidFill>
            </a:endParaRPr>
          </a:p>
        </p:txBody>
      </p:sp>
      <p:sp>
        <p:nvSpPr>
          <p:cNvPr id="6" name="正方形/長方形 5"/>
          <p:cNvSpPr/>
          <p:nvPr/>
        </p:nvSpPr>
        <p:spPr>
          <a:xfrm>
            <a:off x="390293" y="1616927"/>
            <a:ext cx="8363415" cy="10259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rPr>
              <a:t>文書分類表の保存年限で</a:t>
            </a:r>
            <a:r>
              <a:rPr lang="ja-JP" altLang="en-US" sz="2800" dirty="0" smtClean="0">
                <a:solidFill>
                  <a:srgbClr val="FF0000"/>
                </a:solidFill>
              </a:rPr>
              <a:t>分類しま</a:t>
            </a:r>
            <a:r>
              <a:rPr lang="ja-JP" altLang="en-US" sz="2800" dirty="0">
                <a:solidFill>
                  <a:srgbClr val="FF0000"/>
                </a:solidFill>
              </a:rPr>
              <a:t>す</a:t>
            </a:r>
            <a:r>
              <a:rPr lang="ja-JP" altLang="en-US" sz="2800" dirty="0" smtClean="0">
                <a:solidFill>
                  <a:srgbClr val="FF0000"/>
                </a:solidFill>
              </a:rPr>
              <a:t>。</a:t>
            </a:r>
            <a:endParaRPr lang="en-US" altLang="ja-JP" sz="2800" dirty="0">
              <a:solidFill>
                <a:srgbClr val="FF0000"/>
              </a:solidFill>
            </a:endParaRPr>
          </a:p>
        </p:txBody>
      </p:sp>
      <p:sp>
        <p:nvSpPr>
          <p:cNvPr id="7" name="1 つの角を切り取った四角形 6"/>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122282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34721" t="57131" r="37094" b="38155"/>
          <a:stretch/>
        </p:blipFill>
        <p:spPr>
          <a:xfrm>
            <a:off x="509134" y="1767470"/>
            <a:ext cx="8125732" cy="1087242"/>
          </a:xfrm>
          <a:prstGeom prst="rect">
            <a:avLst/>
          </a:prstGeom>
        </p:spPr>
      </p:pic>
      <p:sp>
        <p:nvSpPr>
          <p:cNvPr id="3" name="角丸四角形吹き出し 2"/>
          <p:cNvSpPr/>
          <p:nvPr/>
        </p:nvSpPr>
        <p:spPr>
          <a:xfrm>
            <a:off x="3139068" y="379257"/>
            <a:ext cx="5335859" cy="1238021"/>
          </a:xfrm>
          <a:prstGeom prst="wedgeRoundRectCallout">
            <a:avLst>
              <a:gd name="adj1" fmla="val -30315"/>
              <a:gd name="adj2" fmla="val 722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rPr>
              <a:t>「即廃」に</a:t>
            </a:r>
            <a:r>
              <a:rPr lang="ja-JP" altLang="en-US" sz="2800" b="1" dirty="0" smtClean="0">
                <a:solidFill>
                  <a:schemeClr val="bg1"/>
                </a:solidFill>
              </a:rPr>
              <a:t>分類すると・・・</a:t>
            </a:r>
            <a:endParaRPr kumimoji="1" lang="ja-JP" altLang="en-US" sz="2800" dirty="0"/>
          </a:p>
        </p:txBody>
      </p:sp>
      <p:sp>
        <p:nvSpPr>
          <p:cNvPr id="4" name="正方形/長方形 3"/>
          <p:cNvSpPr/>
          <p:nvPr/>
        </p:nvSpPr>
        <p:spPr>
          <a:xfrm>
            <a:off x="289933" y="3004904"/>
            <a:ext cx="8564135" cy="34739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rgbClr val="FF0000"/>
                </a:solidFill>
              </a:rPr>
              <a:t>文書は同時に廃棄予定文書一覧</a:t>
            </a:r>
            <a:r>
              <a:rPr lang="ja-JP" altLang="en-US" sz="4000" b="1" dirty="0" smtClean="0">
                <a:solidFill>
                  <a:srgbClr val="FF0000"/>
                </a:solidFill>
              </a:rPr>
              <a:t>に</a:t>
            </a:r>
            <a:endParaRPr lang="en-US" altLang="ja-JP" sz="4000" b="1" dirty="0" smtClean="0">
              <a:solidFill>
                <a:srgbClr val="FF0000"/>
              </a:solidFill>
            </a:endParaRPr>
          </a:p>
          <a:p>
            <a:endParaRPr lang="en-US" altLang="ja-JP" sz="4000" b="1" dirty="0">
              <a:solidFill>
                <a:srgbClr val="FF0000"/>
              </a:solidFill>
            </a:endParaRPr>
          </a:p>
          <a:p>
            <a:r>
              <a:rPr lang="ja-JP" altLang="en-US" sz="4000" b="1" dirty="0" smtClean="0">
                <a:solidFill>
                  <a:srgbClr val="FF0000"/>
                </a:solidFill>
              </a:rPr>
              <a:t>入り</a:t>
            </a:r>
            <a:r>
              <a:rPr lang="ja-JP" altLang="en-US" sz="4000" b="1" dirty="0">
                <a:solidFill>
                  <a:srgbClr val="FF0000"/>
                </a:solidFill>
              </a:rPr>
              <a:t>、次年度には廃棄が可能になる。</a:t>
            </a:r>
            <a:endParaRPr lang="ja-JP" altLang="en-US" sz="4000" dirty="0">
              <a:solidFill>
                <a:srgbClr val="FF0000"/>
              </a:solidFill>
            </a:endParaRPr>
          </a:p>
        </p:txBody>
      </p:sp>
      <p:sp>
        <p:nvSpPr>
          <p:cNvPr id="5" name="1 つの角を切り取った四角形 4"/>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1133454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吹き出し 1"/>
          <p:cNvSpPr/>
          <p:nvPr/>
        </p:nvSpPr>
        <p:spPr>
          <a:xfrm>
            <a:off x="2151483" y="469063"/>
            <a:ext cx="6992517" cy="1561170"/>
          </a:xfrm>
          <a:prstGeom prst="wedgeRoundRectCallout">
            <a:avLst>
              <a:gd name="adj1" fmla="val -55810"/>
              <a:gd name="adj2" fmla="val 246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t>と</a:t>
            </a:r>
            <a:r>
              <a:rPr lang="ja-JP" altLang="en-US" sz="2800" dirty="0"/>
              <a:t>いうことは・・・</a:t>
            </a:r>
            <a:endParaRPr lang="en-US" altLang="ja-JP" sz="2800" dirty="0"/>
          </a:p>
          <a:p>
            <a:r>
              <a:rPr lang="ja-JP" altLang="en-US" sz="2800" dirty="0"/>
              <a:t>保存年限「</a:t>
            </a:r>
            <a:r>
              <a:rPr lang="en-US" altLang="ja-JP" sz="2800" dirty="0"/>
              <a:t>1</a:t>
            </a:r>
            <a:r>
              <a:rPr lang="ja-JP" altLang="en-US" sz="2800" dirty="0"/>
              <a:t>年」の</a:t>
            </a:r>
            <a:r>
              <a:rPr lang="ja-JP" altLang="en-US" sz="2800" dirty="0" smtClean="0"/>
              <a:t>文書に支障が出るのでは？</a:t>
            </a:r>
            <a:endParaRPr kumimoji="1" lang="ja-JP" altLang="en-US" sz="28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07" y="472998"/>
            <a:ext cx="1665793" cy="1891060"/>
          </a:xfrm>
          <a:prstGeom prst="rect">
            <a:avLst/>
          </a:prstGeom>
        </p:spPr>
      </p:pic>
      <p:sp>
        <p:nvSpPr>
          <p:cNvPr id="6" name="正方形/長方形 5"/>
          <p:cNvSpPr/>
          <p:nvPr/>
        </p:nvSpPr>
        <p:spPr>
          <a:xfrm>
            <a:off x="0" y="2542478"/>
            <a:ext cx="9144000" cy="4103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bg1"/>
                </a:solidFill>
              </a:rPr>
              <a:t>【</a:t>
            </a:r>
            <a:r>
              <a:rPr lang="ja-JP" altLang="en-US" sz="2800" dirty="0" smtClean="0">
                <a:solidFill>
                  <a:schemeClr val="bg1"/>
                </a:solidFill>
              </a:rPr>
              <a:t>今年度</a:t>
            </a:r>
            <a:r>
              <a:rPr lang="en-US" altLang="ja-JP" sz="2800" dirty="0" smtClean="0">
                <a:solidFill>
                  <a:schemeClr val="bg1"/>
                </a:solidFill>
              </a:rPr>
              <a:t>】</a:t>
            </a:r>
          </a:p>
          <a:p>
            <a:r>
              <a:rPr lang="ja-JP" altLang="en-US" sz="2800" dirty="0" smtClean="0">
                <a:solidFill>
                  <a:schemeClr val="bg1"/>
                </a:solidFill>
              </a:rPr>
              <a:t>グループメールとの同時配信となっているため、支障なし。</a:t>
            </a:r>
            <a:endParaRPr lang="en-US" altLang="ja-JP" sz="2800" dirty="0" smtClean="0">
              <a:solidFill>
                <a:schemeClr val="bg1"/>
              </a:solidFill>
            </a:endParaRPr>
          </a:p>
          <a:p>
            <a:endParaRPr lang="en-US" altLang="ja-JP" sz="2800" dirty="0">
              <a:solidFill>
                <a:schemeClr val="bg1"/>
              </a:solidFill>
            </a:endParaRPr>
          </a:p>
          <a:p>
            <a:r>
              <a:rPr lang="en-US" altLang="ja-JP" sz="2800" dirty="0" smtClean="0">
                <a:solidFill>
                  <a:schemeClr val="bg1"/>
                </a:solidFill>
              </a:rPr>
              <a:t>【</a:t>
            </a:r>
            <a:r>
              <a:rPr lang="ja-JP" altLang="en-US" sz="2800" dirty="0" smtClean="0">
                <a:solidFill>
                  <a:schemeClr val="bg1"/>
                </a:solidFill>
              </a:rPr>
              <a:t>来年度以降</a:t>
            </a:r>
            <a:r>
              <a:rPr lang="en-US" altLang="ja-JP" sz="2800" dirty="0" smtClean="0">
                <a:solidFill>
                  <a:schemeClr val="bg1"/>
                </a:solidFill>
              </a:rPr>
              <a:t>】</a:t>
            </a:r>
          </a:p>
          <a:p>
            <a:r>
              <a:rPr lang="ja-JP" altLang="en-US" sz="2800" dirty="0" smtClean="0">
                <a:solidFill>
                  <a:schemeClr val="bg1"/>
                </a:solidFill>
              </a:rPr>
              <a:t>保存年限「１年」の一般文書は、文書収受システムへ来ないであろう文書なので、支障なしと考えられる。</a:t>
            </a:r>
            <a:endParaRPr lang="en-US" altLang="ja-JP" sz="2800" dirty="0">
              <a:solidFill>
                <a:schemeClr val="bg1"/>
              </a:solidFill>
            </a:endParaRPr>
          </a:p>
        </p:txBody>
      </p:sp>
      <p:sp>
        <p:nvSpPr>
          <p:cNvPr id="5" name="1 つの角を切り取った四角形 4"/>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59033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349321" y="46913"/>
            <a:ext cx="8260422" cy="6811087"/>
          </a:xfrm>
          <a:prstGeom prst="rect">
            <a:avLst/>
          </a:prstGeom>
        </p:spPr>
      </p:pic>
      <p:pic>
        <p:nvPicPr>
          <p:cNvPr id="6" name="図 5"/>
          <p:cNvPicPr>
            <a:picLocks noChangeAspect="1"/>
          </p:cNvPicPr>
          <p:nvPr/>
        </p:nvPicPr>
        <p:blipFill>
          <a:blip r:embed="rId4"/>
          <a:stretch>
            <a:fillRect/>
          </a:stretch>
        </p:blipFill>
        <p:spPr>
          <a:xfrm>
            <a:off x="4879365" y="6308512"/>
            <a:ext cx="1487285" cy="1300144"/>
          </a:xfrm>
          <a:prstGeom prst="rect">
            <a:avLst/>
          </a:prstGeom>
        </p:spPr>
      </p:pic>
      <p:sp>
        <p:nvSpPr>
          <p:cNvPr id="5" name="楕円 4"/>
          <p:cNvSpPr/>
          <p:nvPr/>
        </p:nvSpPr>
        <p:spPr>
          <a:xfrm>
            <a:off x="3622012" y="6121675"/>
            <a:ext cx="1582221" cy="8369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5235182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3"/>
          <a:stretch>
            <a:fillRect/>
          </a:stretch>
        </p:blipFill>
        <p:spPr>
          <a:xfrm>
            <a:off x="123290" y="136440"/>
            <a:ext cx="8936871" cy="4199253"/>
          </a:xfrm>
          <a:prstGeom prst="rect">
            <a:avLst/>
          </a:prstGeom>
        </p:spPr>
      </p:pic>
      <p:pic>
        <p:nvPicPr>
          <p:cNvPr id="5" name="図 4"/>
          <p:cNvPicPr>
            <a:picLocks noChangeAspect="1"/>
          </p:cNvPicPr>
          <p:nvPr/>
        </p:nvPicPr>
        <p:blipFill>
          <a:blip r:embed="rId4"/>
          <a:stretch>
            <a:fillRect/>
          </a:stretch>
        </p:blipFill>
        <p:spPr>
          <a:xfrm>
            <a:off x="3606093" y="1678266"/>
            <a:ext cx="1851807" cy="1618799"/>
          </a:xfrm>
          <a:prstGeom prst="rect">
            <a:avLst/>
          </a:prstGeom>
        </p:spPr>
      </p:pic>
      <p:sp>
        <p:nvSpPr>
          <p:cNvPr id="6" name="楕円 5"/>
          <p:cNvSpPr/>
          <p:nvPr/>
        </p:nvSpPr>
        <p:spPr>
          <a:xfrm>
            <a:off x="2335047" y="1017029"/>
            <a:ext cx="1552144" cy="103882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p:cNvSpPr/>
          <p:nvPr/>
        </p:nvSpPr>
        <p:spPr>
          <a:xfrm>
            <a:off x="1" y="0"/>
            <a:ext cx="266514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smtClean="0"/>
              <a:t>保存文書を確認する</a:t>
            </a:r>
            <a:endParaRPr kumimoji="1" lang="ja-JP" altLang="en-US" sz="2000" dirty="0"/>
          </a:p>
        </p:txBody>
      </p:sp>
    </p:spTree>
    <p:extLst>
      <p:ext uri="{BB962C8B-B14F-4D97-AF65-F5344CB8AC3E}">
        <p14:creationId xmlns:p14="http://schemas.microsoft.com/office/powerpoint/2010/main" val="1357835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3"/>
          <a:stretch>
            <a:fillRect/>
          </a:stretch>
        </p:blipFill>
        <p:spPr>
          <a:xfrm>
            <a:off x="-2649935" y="633547"/>
            <a:ext cx="6548386" cy="4870362"/>
          </a:xfrm>
          <a:prstGeom prst="rect">
            <a:avLst/>
          </a:prstGeom>
        </p:spPr>
      </p:pic>
      <p:pic>
        <p:nvPicPr>
          <p:cNvPr id="5" name="図 4"/>
          <p:cNvPicPr>
            <a:picLocks noChangeAspect="1"/>
          </p:cNvPicPr>
          <p:nvPr/>
        </p:nvPicPr>
        <p:blipFill>
          <a:blip r:embed="rId4"/>
          <a:stretch>
            <a:fillRect/>
          </a:stretch>
        </p:blipFill>
        <p:spPr>
          <a:xfrm>
            <a:off x="3331198" y="2999400"/>
            <a:ext cx="2480942" cy="2168772"/>
          </a:xfrm>
          <a:prstGeom prst="rect">
            <a:avLst/>
          </a:prstGeom>
        </p:spPr>
      </p:pic>
      <p:sp>
        <p:nvSpPr>
          <p:cNvPr id="6" name="楕円 5"/>
          <p:cNvSpPr/>
          <p:nvPr/>
        </p:nvSpPr>
        <p:spPr>
          <a:xfrm>
            <a:off x="1027474" y="2482405"/>
            <a:ext cx="2489133" cy="8369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9218" y="5094645"/>
            <a:ext cx="8367810" cy="1461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t>「保存文書一覧」をクリックします。</a:t>
            </a:r>
            <a:endParaRPr kumimoji="1" lang="ja-JP" altLang="en-US" sz="3600" dirty="0"/>
          </a:p>
        </p:txBody>
      </p:sp>
      <p:sp>
        <p:nvSpPr>
          <p:cNvPr id="8" name="1 つの角を切り取った四角形 7"/>
          <p:cNvSpPr/>
          <p:nvPr/>
        </p:nvSpPr>
        <p:spPr>
          <a:xfrm>
            <a:off x="1" y="0"/>
            <a:ext cx="266514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smtClean="0"/>
              <a:t>保存文書を確認する</a:t>
            </a:r>
            <a:endParaRPr kumimoji="1" lang="ja-JP" altLang="en-US" sz="2000" dirty="0"/>
          </a:p>
        </p:txBody>
      </p:sp>
    </p:spTree>
    <p:extLst>
      <p:ext uri="{BB962C8B-B14F-4D97-AF65-F5344CB8AC3E}">
        <p14:creationId xmlns:p14="http://schemas.microsoft.com/office/powerpoint/2010/main" val="3347162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3"/>
          <a:stretch>
            <a:fillRect/>
          </a:stretch>
        </p:blipFill>
        <p:spPr>
          <a:xfrm>
            <a:off x="388307" y="728000"/>
            <a:ext cx="8299993" cy="3583924"/>
          </a:xfrm>
          <a:prstGeom prst="rect">
            <a:avLst/>
          </a:prstGeom>
        </p:spPr>
      </p:pic>
      <p:pic>
        <p:nvPicPr>
          <p:cNvPr id="5" name="図 4"/>
          <p:cNvPicPr>
            <a:picLocks noChangeAspect="1"/>
          </p:cNvPicPr>
          <p:nvPr/>
        </p:nvPicPr>
        <p:blipFill>
          <a:blip r:embed="rId4"/>
          <a:stretch>
            <a:fillRect/>
          </a:stretch>
        </p:blipFill>
        <p:spPr>
          <a:xfrm>
            <a:off x="6357330" y="4295809"/>
            <a:ext cx="2480942" cy="2168772"/>
          </a:xfrm>
          <a:prstGeom prst="rect">
            <a:avLst/>
          </a:prstGeom>
        </p:spPr>
      </p:pic>
      <p:sp>
        <p:nvSpPr>
          <p:cNvPr id="6" name="楕円 5"/>
          <p:cNvSpPr/>
          <p:nvPr/>
        </p:nvSpPr>
        <p:spPr>
          <a:xfrm>
            <a:off x="405644" y="1379623"/>
            <a:ext cx="1853853" cy="45093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263126" y="2671344"/>
            <a:ext cx="8299993" cy="175119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1 つの角を切り取った四角形 7"/>
          <p:cNvSpPr/>
          <p:nvPr/>
        </p:nvSpPr>
        <p:spPr>
          <a:xfrm>
            <a:off x="1" y="0"/>
            <a:ext cx="266514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smtClean="0"/>
              <a:t>保存文書を確認する</a:t>
            </a:r>
            <a:endParaRPr kumimoji="1" lang="ja-JP" altLang="en-US" sz="2000" dirty="0"/>
          </a:p>
        </p:txBody>
      </p:sp>
    </p:spTree>
    <p:extLst>
      <p:ext uri="{BB962C8B-B14F-4D97-AF65-F5344CB8AC3E}">
        <p14:creationId xmlns:p14="http://schemas.microsoft.com/office/powerpoint/2010/main" val="586690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pic>
        <p:nvPicPr>
          <p:cNvPr id="8" name="図 7"/>
          <p:cNvPicPr>
            <a:picLocks noChangeAspect="1"/>
          </p:cNvPicPr>
          <p:nvPr/>
        </p:nvPicPr>
        <p:blipFill>
          <a:blip r:embed="rId3"/>
          <a:stretch>
            <a:fillRect/>
          </a:stretch>
        </p:blipFill>
        <p:spPr>
          <a:xfrm>
            <a:off x="-2648598" y="776058"/>
            <a:ext cx="6548386" cy="4870362"/>
          </a:xfrm>
          <a:prstGeom prst="rect">
            <a:avLst/>
          </a:prstGeom>
        </p:spPr>
      </p:pic>
      <p:pic>
        <p:nvPicPr>
          <p:cNvPr id="9" name="図 8"/>
          <p:cNvPicPr>
            <a:picLocks noChangeAspect="1"/>
          </p:cNvPicPr>
          <p:nvPr/>
        </p:nvPicPr>
        <p:blipFill>
          <a:blip r:embed="rId4"/>
          <a:stretch>
            <a:fillRect/>
          </a:stretch>
        </p:blipFill>
        <p:spPr>
          <a:xfrm>
            <a:off x="3357935" y="2109148"/>
            <a:ext cx="2480942" cy="2168772"/>
          </a:xfrm>
          <a:prstGeom prst="rect">
            <a:avLst/>
          </a:prstGeom>
        </p:spPr>
      </p:pic>
      <p:sp>
        <p:nvSpPr>
          <p:cNvPr id="10" name="楕円 9"/>
          <p:cNvSpPr/>
          <p:nvPr/>
        </p:nvSpPr>
        <p:spPr>
          <a:xfrm>
            <a:off x="1122933" y="1646749"/>
            <a:ext cx="2489133" cy="8369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9218" y="5237156"/>
            <a:ext cx="8367810" cy="1461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文書起案をしてみ</a:t>
            </a:r>
            <a:r>
              <a:rPr lang="ja-JP" altLang="en-US" sz="3600" dirty="0" smtClean="0"/>
              <a:t>ましょう。</a:t>
            </a:r>
            <a:endParaRPr kumimoji="1" lang="ja-JP" altLang="en-US" sz="3600" dirty="0"/>
          </a:p>
        </p:txBody>
      </p:sp>
      <p:sp>
        <p:nvSpPr>
          <p:cNvPr id="11" name="1 つの角を切り取った四角形 10"/>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837780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8095" y="585216"/>
            <a:ext cx="8050227" cy="1499616"/>
          </a:xfrm>
        </p:spPr>
        <p:txBody>
          <a:bodyPr/>
          <a:lstStyle/>
          <a:p>
            <a:r>
              <a:rPr lang="ja-JP" altLang="en-US" dirty="0" smtClean="0">
                <a:latin typeface="HG丸ｺﾞｼｯｸM-PRO" panose="020F0600000000000000" pitchFamily="50" charset="-128"/>
                <a:ea typeface="HG丸ｺﾞｼｯｸM-PRO" panose="020F0600000000000000" pitchFamily="50" charset="-128"/>
              </a:rPr>
              <a:t>事務</a:t>
            </a:r>
            <a:r>
              <a:rPr lang="ja-JP" altLang="en-US" dirty="0">
                <a:latin typeface="HG丸ｺﾞｼｯｸM-PRO" panose="020F0600000000000000" pitchFamily="50" charset="-128"/>
                <a:ea typeface="HG丸ｺﾞｼｯｸM-PRO" panose="020F0600000000000000" pitchFamily="50" charset="-128"/>
              </a:rPr>
              <a:t>職員</a:t>
            </a:r>
            <a:r>
              <a:rPr kumimoji="1" lang="ja-JP" altLang="en-US" dirty="0" smtClean="0">
                <a:latin typeface="HG丸ｺﾞｼｯｸM-PRO" panose="020F0600000000000000" pitchFamily="50" charset="-128"/>
                <a:ea typeface="HG丸ｺﾞｼｯｸM-PRO" panose="020F0600000000000000" pitchFamily="50" charset="-128"/>
              </a:rPr>
              <a:t>の文書業務について</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384047" y="2399016"/>
            <a:ext cx="8058151" cy="4023360"/>
          </a:xfrm>
        </p:spPr>
        <p:txBody>
          <a:bodyPr>
            <a:normAutofit/>
          </a:bodyPr>
          <a:lstStyle/>
          <a:p>
            <a:r>
              <a:rPr kumimoji="1" lang="ja-JP" altLang="en-US" sz="3200" dirty="0" smtClean="0"/>
              <a:t>・学校に届いた文書を</a:t>
            </a:r>
            <a:r>
              <a:rPr lang="ja-JP" altLang="en-US" sz="3200" dirty="0"/>
              <a:t>受付</a:t>
            </a:r>
            <a:r>
              <a:rPr kumimoji="1" lang="ja-JP" altLang="en-US" sz="3200" dirty="0" smtClean="0"/>
              <a:t>する</a:t>
            </a:r>
            <a:endParaRPr lang="en-US" altLang="ja-JP" sz="3200" dirty="0"/>
          </a:p>
        </p:txBody>
      </p:sp>
    </p:spTree>
    <p:extLst>
      <p:ext uri="{BB962C8B-B14F-4D97-AF65-F5344CB8AC3E}">
        <p14:creationId xmlns:p14="http://schemas.microsoft.com/office/powerpoint/2010/main" val="3255978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275573" y="232449"/>
            <a:ext cx="8606816" cy="3905935"/>
          </a:xfrm>
          <a:prstGeom prst="rect">
            <a:avLst/>
          </a:prstGeom>
        </p:spPr>
      </p:pic>
      <p:pic>
        <p:nvPicPr>
          <p:cNvPr id="8" name="図 7"/>
          <p:cNvPicPr>
            <a:picLocks noChangeAspect="1"/>
          </p:cNvPicPr>
          <p:nvPr/>
        </p:nvPicPr>
        <p:blipFill>
          <a:blip r:embed="rId4"/>
          <a:stretch>
            <a:fillRect/>
          </a:stretch>
        </p:blipFill>
        <p:spPr>
          <a:xfrm>
            <a:off x="2894324" y="3703834"/>
            <a:ext cx="1701847" cy="1487708"/>
          </a:xfrm>
          <a:prstGeom prst="rect">
            <a:avLst/>
          </a:prstGeom>
        </p:spPr>
      </p:pic>
      <p:sp>
        <p:nvSpPr>
          <p:cNvPr id="2" name="タイトル 1"/>
          <p:cNvSpPr>
            <a:spLocks noGrp="1"/>
          </p:cNvSpPr>
          <p:nvPr>
            <p:ph type="title"/>
          </p:nvPr>
        </p:nvSpPr>
        <p:spPr/>
        <p:txBody>
          <a:bodyPr/>
          <a:lstStyle/>
          <a:p>
            <a:endParaRPr kumimoji="1" lang="ja-JP" altLang="en-US"/>
          </a:p>
        </p:txBody>
      </p:sp>
      <p:pic>
        <p:nvPicPr>
          <p:cNvPr id="5" name="図 4"/>
          <p:cNvPicPr>
            <a:picLocks noChangeAspect="1"/>
          </p:cNvPicPr>
          <p:nvPr/>
        </p:nvPicPr>
        <p:blipFill>
          <a:blip r:embed="rId4"/>
          <a:stretch>
            <a:fillRect/>
          </a:stretch>
        </p:blipFill>
        <p:spPr>
          <a:xfrm>
            <a:off x="7180542" y="1693745"/>
            <a:ext cx="1701847" cy="1487708"/>
          </a:xfrm>
          <a:prstGeom prst="rect">
            <a:avLst/>
          </a:prstGeom>
        </p:spPr>
      </p:pic>
      <p:sp>
        <p:nvSpPr>
          <p:cNvPr id="6" name="楕円 5"/>
          <p:cNvSpPr/>
          <p:nvPr/>
        </p:nvSpPr>
        <p:spPr>
          <a:xfrm>
            <a:off x="6401447" y="1291554"/>
            <a:ext cx="1039013" cy="52759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1336808" y="2179469"/>
            <a:ext cx="2198128" cy="205355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1 つの角を切り取った四角形 8"/>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26185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4329" t="12135" r="5916" b="41689"/>
          <a:stretch/>
        </p:blipFill>
        <p:spPr>
          <a:xfrm>
            <a:off x="0" y="1167617"/>
            <a:ext cx="9004300" cy="3705949"/>
          </a:xfrm>
          <a:prstGeom prst="rect">
            <a:avLst/>
          </a:prstGeom>
        </p:spPr>
      </p:pic>
      <p:pic>
        <p:nvPicPr>
          <p:cNvPr id="5" name="図 4"/>
          <p:cNvPicPr>
            <a:picLocks noChangeAspect="1"/>
          </p:cNvPicPr>
          <p:nvPr/>
        </p:nvPicPr>
        <p:blipFill>
          <a:blip r:embed="rId4"/>
          <a:stretch>
            <a:fillRect/>
          </a:stretch>
        </p:blipFill>
        <p:spPr>
          <a:xfrm>
            <a:off x="2819313" y="4873566"/>
            <a:ext cx="1851807" cy="1618799"/>
          </a:xfrm>
          <a:prstGeom prst="rect">
            <a:avLst/>
          </a:prstGeom>
        </p:spPr>
      </p:pic>
      <p:sp>
        <p:nvSpPr>
          <p:cNvPr id="4" name="楕円 3"/>
          <p:cNvSpPr/>
          <p:nvPr/>
        </p:nvSpPr>
        <p:spPr>
          <a:xfrm>
            <a:off x="1331965" y="4008233"/>
            <a:ext cx="1677936" cy="97008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3563773" y="3368265"/>
            <a:ext cx="4297527" cy="886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文書</a:t>
            </a:r>
            <a:r>
              <a:rPr lang="ja-JP" altLang="en-US" sz="2400" dirty="0" smtClean="0"/>
              <a:t>の件名</a:t>
            </a:r>
            <a:r>
              <a:rPr kumimoji="1" lang="ja-JP" altLang="en-US" sz="2400" dirty="0" smtClean="0"/>
              <a:t>をクリック</a:t>
            </a:r>
            <a:endParaRPr kumimoji="1" lang="ja-JP" altLang="en-US" sz="2400" dirty="0"/>
          </a:p>
        </p:txBody>
      </p:sp>
      <p:sp>
        <p:nvSpPr>
          <p:cNvPr id="8" name="1 つの角を切り取った四角形 7"/>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2673912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5951" t="35931" r="39670" b="30995"/>
          <a:stretch/>
        </p:blipFill>
        <p:spPr>
          <a:xfrm>
            <a:off x="71846" y="1493844"/>
            <a:ext cx="9000309" cy="4379464"/>
          </a:xfrm>
          <a:prstGeom prst="rect">
            <a:avLst/>
          </a:prstGeom>
        </p:spPr>
      </p:pic>
      <p:pic>
        <p:nvPicPr>
          <p:cNvPr id="5" name="図 4"/>
          <p:cNvPicPr>
            <a:picLocks noChangeAspect="1"/>
          </p:cNvPicPr>
          <p:nvPr/>
        </p:nvPicPr>
        <p:blipFill>
          <a:blip r:embed="rId4"/>
          <a:stretch>
            <a:fillRect/>
          </a:stretch>
        </p:blipFill>
        <p:spPr>
          <a:xfrm>
            <a:off x="6527449" y="2742970"/>
            <a:ext cx="1851807" cy="1618799"/>
          </a:xfrm>
          <a:prstGeom prst="rect">
            <a:avLst/>
          </a:prstGeom>
        </p:spPr>
      </p:pic>
      <p:sp>
        <p:nvSpPr>
          <p:cNvPr id="4" name="楕円 3"/>
          <p:cNvSpPr/>
          <p:nvPr/>
        </p:nvSpPr>
        <p:spPr>
          <a:xfrm>
            <a:off x="0" y="1987530"/>
            <a:ext cx="6858000" cy="107115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572000" y="1297364"/>
            <a:ext cx="4404650" cy="886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「決裁フロー</a:t>
            </a:r>
            <a:r>
              <a:rPr lang="ja-JP" altLang="en-US" sz="2400" dirty="0" smtClean="0"/>
              <a:t>を選択」する</a:t>
            </a:r>
            <a:endParaRPr kumimoji="1" lang="ja-JP" altLang="en-US" sz="2400" dirty="0"/>
          </a:p>
        </p:txBody>
      </p:sp>
      <p:sp>
        <p:nvSpPr>
          <p:cNvPr id="7" name="1 つの角を切り取った四角形 6"/>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4195053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5761" t="13784" r="6589" b="6837"/>
          <a:stretch/>
        </p:blipFill>
        <p:spPr>
          <a:xfrm>
            <a:off x="83160" y="74536"/>
            <a:ext cx="8977681" cy="6504437"/>
          </a:xfrm>
          <a:prstGeom prst="rect">
            <a:avLst/>
          </a:prstGeom>
        </p:spPr>
      </p:pic>
      <p:pic>
        <p:nvPicPr>
          <p:cNvPr id="5" name="図 4"/>
          <p:cNvPicPr>
            <a:picLocks noChangeAspect="1"/>
          </p:cNvPicPr>
          <p:nvPr/>
        </p:nvPicPr>
        <p:blipFill>
          <a:blip r:embed="rId4"/>
          <a:stretch>
            <a:fillRect/>
          </a:stretch>
        </p:blipFill>
        <p:spPr>
          <a:xfrm>
            <a:off x="3556000" y="1074661"/>
            <a:ext cx="1851807" cy="1618799"/>
          </a:xfrm>
          <a:prstGeom prst="rect">
            <a:avLst/>
          </a:prstGeom>
        </p:spPr>
      </p:pic>
      <p:sp>
        <p:nvSpPr>
          <p:cNvPr id="6" name="角丸四角形 5"/>
          <p:cNvSpPr/>
          <p:nvPr/>
        </p:nvSpPr>
        <p:spPr>
          <a:xfrm>
            <a:off x="3721100" y="4554088"/>
            <a:ext cx="5114220" cy="957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「参照」をクリックし、添付する</a:t>
            </a:r>
            <a:endParaRPr kumimoji="1" lang="ja-JP" altLang="en-US" sz="2400" dirty="0"/>
          </a:p>
        </p:txBody>
      </p:sp>
      <p:pic>
        <p:nvPicPr>
          <p:cNvPr id="9" name="図 8"/>
          <p:cNvPicPr>
            <a:picLocks noChangeAspect="1"/>
          </p:cNvPicPr>
          <p:nvPr/>
        </p:nvPicPr>
        <p:blipFill>
          <a:blip r:embed="rId4"/>
          <a:stretch>
            <a:fillRect/>
          </a:stretch>
        </p:blipFill>
        <p:spPr>
          <a:xfrm>
            <a:off x="5650847" y="5959700"/>
            <a:ext cx="1851807" cy="1618799"/>
          </a:xfrm>
          <a:prstGeom prst="rect">
            <a:avLst/>
          </a:prstGeom>
        </p:spPr>
      </p:pic>
      <p:sp>
        <p:nvSpPr>
          <p:cNvPr id="8" name="楕円 7"/>
          <p:cNvSpPr/>
          <p:nvPr/>
        </p:nvSpPr>
        <p:spPr>
          <a:xfrm>
            <a:off x="5126640" y="5661250"/>
            <a:ext cx="787400" cy="5969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36372" y="1589013"/>
            <a:ext cx="3796384" cy="11696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文書番号</a:t>
            </a:r>
            <a:r>
              <a:rPr lang="ja-JP" altLang="en-US" sz="2400" dirty="0" smtClean="0"/>
              <a:t>を入力</a:t>
            </a:r>
            <a:r>
              <a:rPr kumimoji="1" lang="ja-JP" altLang="en-US" sz="2400" dirty="0" smtClean="0"/>
              <a:t>する</a:t>
            </a:r>
            <a:endParaRPr kumimoji="1" lang="ja-JP" altLang="en-US" sz="2400" dirty="0"/>
          </a:p>
        </p:txBody>
      </p:sp>
      <p:sp>
        <p:nvSpPr>
          <p:cNvPr id="4" name="楕円 3"/>
          <p:cNvSpPr/>
          <p:nvPr/>
        </p:nvSpPr>
        <p:spPr>
          <a:xfrm>
            <a:off x="52729" y="660247"/>
            <a:ext cx="4163669" cy="59697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4149338" y="153149"/>
            <a:ext cx="4683512" cy="931339"/>
          </a:xfrm>
          <a:prstGeom prst="wedgeRoundRectCallout">
            <a:avLst>
              <a:gd name="adj1" fmla="val -55791"/>
              <a:gd name="adj2" fmla="val 3517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rPr>
              <a:t>作成年月日を文書番号と</a:t>
            </a:r>
            <a:r>
              <a:rPr lang="ja-JP" altLang="en-US" sz="2000" dirty="0" smtClean="0">
                <a:solidFill>
                  <a:srgbClr val="FF0000"/>
                </a:solidFill>
              </a:rPr>
              <a:t>する</a:t>
            </a:r>
            <a:endParaRPr lang="en-US" altLang="ja-JP" sz="2000" dirty="0" smtClean="0">
              <a:solidFill>
                <a:srgbClr val="FF0000"/>
              </a:solidFill>
            </a:endParaRPr>
          </a:p>
          <a:p>
            <a:pPr algn="ctr"/>
            <a:r>
              <a:rPr lang="ja-JP" altLang="en-US" sz="2000" dirty="0" smtClean="0">
                <a:solidFill>
                  <a:srgbClr val="FF0000"/>
                </a:solidFill>
              </a:rPr>
              <a:t>（</a:t>
            </a:r>
            <a:r>
              <a:rPr lang="ja-JP" altLang="en-US" sz="2000" dirty="0">
                <a:solidFill>
                  <a:srgbClr val="FF0000"/>
                </a:solidFill>
              </a:rPr>
              <a:t>四万十町統一入力方法）</a:t>
            </a:r>
            <a:r>
              <a:rPr lang="en-US" altLang="ja-JP" sz="2000" dirty="0">
                <a:solidFill>
                  <a:srgbClr val="FF0000"/>
                </a:solidFill>
              </a:rPr>
              <a:t>R2.10.25</a:t>
            </a:r>
            <a:endParaRPr lang="ja-JP" altLang="en-US" sz="2000" dirty="0">
              <a:solidFill>
                <a:srgbClr val="FF0000"/>
              </a:solidFill>
            </a:endParaRPr>
          </a:p>
        </p:txBody>
      </p:sp>
      <p:sp>
        <p:nvSpPr>
          <p:cNvPr id="11" name="1 つの角を切り取った四角形 10"/>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26226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4880" t="11329" r="6230" b="6318"/>
          <a:stretch/>
        </p:blipFill>
        <p:spPr>
          <a:xfrm>
            <a:off x="121204" y="260350"/>
            <a:ext cx="8901593" cy="6597650"/>
          </a:xfrm>
          <a:prstGeom prst="rect">
            <a:avLst/>
          </a:prstGeom>
        </p:spPr>
      </p:pic>
      <p:pic>
        <p:nvPicPr>
          <p:cNvPr id="5" name="図 4"/>
          <p:cNvPicPr>
            <a:picLocks noChangeAspect="1"/>
          </p:cNvPicPr>
          <p:nvPr/>
        </p:nvPicPr>
        <p:blipFill>
          <a:blip r:embed="rId4"/>
          <a:stretch>
            <a:fillRect/>
          </a:stretch>
        </p:blipFill>
        <p:spPr>
          <a:xfrm>
            <a:off x="6499065" y="6048600"/>
            <a:ext cx="1851807" cy="1618799"/>
          </a:xfrm>
          <a:prstGeom prst="rect">
            <a:avLst/>
          </a:prstGeom>
        </p:spPr>
      </p:pic>
      <p:sp>
        <p:nvSpPr>
          <p:cNvPr id="4" name="楕円 3"/>
          <p:cNvSpPr/>
          <p:nvPr/>
        </p:nvSpPr>
        <p:spPr>
          <a:xfrm>
            <a:off x="3921755" y="6248400"/>
            <a:ext cx="1300490" cy="609600"/>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121204" y="5221400"/>
            <a:ext cx="6533596" cy="80939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形吹き出し 8"/>
          <p:cNvSpPr/>
          <p:nvPr/>
        </p:nvSpPr>
        <p:spPr>
          <a:xfrm>
            <a:off x="247029" y="3111000"/>
            <a:ext cx="4558216" cy="1752352"/>
          </a:xfrm>
          <a:prstGeom prst="wedgeEllipseCallout">
            <a:avLst>
              <a:gd name="adj1" fmla="val -82"/>
              <a:gd name="adj2" fmla="val 6556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FF0000"/>
                </a:solidFill>
              </a:rPr>
              <a:t>「分類」の部分は</a:t>
            </a:r>
            <a:endParaRPr kumimoji="1" lang="en-US" altLang="ja-JP" sz="2800" dirty="0" smtClean="0">
              <a:solidFill>
                <a:srgbClr val="FF0000"/>
              </a:solidFill>
            </a:endParaRPr>
          </a:p>
          <a:p>
            <a:pPr algn="ctr"/>
            <a:r>
              <a:rPr lang="ja-JP" altLang="en-US" sz="2800" smtClean="0">
                <a:solidFill>
                  <a:srgbClr val="FF0000"/>
                </a:solidFill>
              </a:rPr>
              <a:t>触らない</a:t>
            </a:r>
            <a:r>
              <a:rPr lang="ja-JP" altLang="en-US" sz="2800" dirty="0" smtClean="0">
                <a:solidFill>
                  <a:srgbClr val="FF0000"/>
                </a:solidFill>
              </a:rPr>
              <a:t>！</a:t>
            </a:r>
            <a:endParaRPr kumimoji="1" lang="ja-JP" altLang="en-US" sz="2800" dirty="0">
              <a:solidFill>
                <a:srgbClr val="FF0000"/>
              </a:solidFill>
            </a:endParaRPr>
          </a:p>
        </p:txBody>
      </p:sp>
      <p:sp>
        <p:nvSpPr>
          <p:cNvPr id="6" name="角丸四角形 5"/>
          <p:cNvSpPr/>
          <p:nvPr/>
        </p:nvSpPr>
        <p:spPr>
          <a:xfrm>
            <a:off x="5566070" y="4896250"/>
            <a:ext cx="3456727" cy="1032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smtClean="0"/>
              <a:t>「起案」を</a:t>
            </a:r>
            <a:r>
              <a:rPr kumimoji="1" lang="ja-JP" altLang="en-US" sz="2400" dirty="0" smtClean="0"/>
              <a:t>クリック</a:t>
            </a:r>
            <a:endParaRPr kumimoji="1" lang="ja-JP" altLang="en-US" sz="2400" dirty="0"/>
          </a:p>
        </p:txBody>
      </p:sp>
      <p:sp>
        <p:nvSpPr>
          <p:cNvPr id="10" name="1 つの角を切り取った四角形 9"/>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317795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3"/>
          <a:stretch>
            <a:fillRect/>
          </a:stretch>
        </p:blipFill>
        <p:spPr>
          <a:xfrm>
            <a:off x="275573" y="232449"/>
            <a:ext cx="8606816" cy="3905935"/>
          </a:xfrm>
          <a:prstGeom prst="rect">
            <a:avLst/>
          </a:prstGeom>
        </p:spPr>
      </p:pic>
      <p:pic>
        <p:nvPicPr>
          <p:cNvPr id="5" name="図 4"/>
          <p:cNvPicPr>
            <a:picLocks noChangeAspect="1"/>
          </p:cNvPicPr>
          <p:nvPr/>
        </p:nvPicPr>
        <p:blipFill>
          <a:blip r:embed="rId4"/>
          <a:stretch>
            <a:fillRect/>
          </a:stretch>
        </p:blipFill>
        <p:spPr>
          <a:xfrm>
            <a:off x="7180542" y="1693745"/>
            <a:ext cx="1701847" cy="1487708"/>
          </a:xfrm>
          <a:prstGeom prst="rect">
            <a:avLst/>
          </a:prstGeom>
        </p:spPr>
      </p:pic>
      <p:sp>
        <p:nvSpPr>
          <p:cNvPr id="6" name="楕円 5"/>
          <p:cNvSpPr/>
          <p:nvPr/>
        </p:nvSpPr>
        <p:spPr>
          <a:xfrm>
            <a:off x="6401447" y="1326256"/>
            <a:ext cx="1039013" cy="52759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4161167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285750" y="5511"/>
            <a:ext cx="8572500" cy="5657850"/>
          </a:xfrm>
          <a:prstGeom prst="rect">
            <a:avLst/>
          </a:prstGeom>
        </p:spPr>
      </p:pic>
      <p:sp>
        <p:nvSpPr>
          <p:cNvPr id="5" name="楕円 4"/>
          <p:cNvSpPr/>
          <p:nvPr/>
        </p:nvSpPr>
        <p:spPr>
          <a:xfrm>
            <a:off x="1923990" y="1348507"/>
            <a:ext cx="3549884" cy="8369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923990" y="4090437"/>
            <a:ext cx="3549884" cy="1934582"/>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2283113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8" name="図 7"/>
          <p:cNvPicPr>
            <a:picLocks noChangeAspect="1"/>
          </p:cNvPicPr>
          <p:nvPr/>
        </p:nvPicPr>
        <p:blipFill rotWithShape="1">
          <a:blip r:embed="rId3"/>
          <a:srcRect l="5650" t="9554" r="6511" b="7918"/>
          <a:stretch/>
        </p:blipFill>
        <p:spPr>
          <a:xfrm>
            <a:off x="321956" y="518100"/>
            <a:ext cx="8182333" cy="6150121"/>
          </a:xfrm>
          <a:prstGeom prst="rect">
            <a:avLst/>
          </a:prstGeom>
        </p:spPr>
      </p:pic>
      <p:sp>
        <p:nvSpPr>
          <p:cNvPr id="5" name="楕円 4"/>
          <p:cNvSpPr/>
          <p:nvPr/>
        </p:nvSpPr>
        <p:spPr>
          <a:xfrm>
            <a:off x="321956" y="390977"/>
            <a:ext cx="4583785" cy="97012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110391" y="4210716"/>
            <a:ext cx="6605462" cy="255808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吹き出し 8"/>
          <p:cNvSpPr/>
          <p:nvPr/>
        </p:nvSpPr>
        <p:spPr>
          <a:xfrm>
            <a:off x="4140190" y="784943"/>
            <a:ext cx="4683512" cy="931339"/>
          </a:xfrm>
          <a:prstGeom prst="wedgeRoundRectCallout">
            <a:avLst>
              <a:gd name="adj1" fmla="val -56981"/>
              <a:gd name="adj2" fmla="val -41452"/>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rgbClr val="FF0000"/>
                </a:solidFill>
              </a:rPr>
              <a:t>作成年月日を文書番号と</a:t>
            </a:r>
            <a:r>
              <a:rPr lang="ja-JP" altLang="en-US" sz="2000" dirty="0" smtClean="0">
                <a:solidFill>
                  <a:srgbClr val="FF0000"/>
                </a:solidFill>
              </a:rPr>
              <a:t>する</a:t>
            </a:r>
            <a:endParaRPr lang="en-US" altLang="ja-JP" sz="2000" dirty="0" smtClean="0">
              <a:solidFill>
                <a:srgbClr val="FF0000"/>
              </a:solidFill>
            </a:endParaRPr>
          </a:p>
          <a:p>
            <a:pPr algn="ctr"/>
            <a:r>
              <a:rPr lang="ja-JP" altLang="en-US" sz="2000" dirty="0" smtClean="0">
                <a:solidFill>
                  <a:srgbClr val="FF0000"/>
                </a:solidFill>
              </a:rPr>
              <a:t>（</a:t>
            </a:r>
            <a:r>
              <a:rPr lang="ja-JP" altLang="en-US" sz="2000" dirty="0">
                <a:solidFill>
                  <a:srgbClr val="FF0000"/>
                </a:solidFill>
              </a:rPr>
              <a:t>四万十町統一入力方法）</a:t>
            </a:r>
            <a:r>
              <a:rPr lang="en-US" altLang="ja-JP" sz="2000" dirty="0">
                <a:solidFill>
                  <a:srgbClr val="FF0000"/>
                </a:solidFill>
              </a:rPr>
              <a:t>R2.10.25</a:t>
            </a:r>
            <a:endParaRPr lang="ja-JP" altLang="en-US" sz="2000" dirty="0">
              <a:solidFill>
                <a:srgbClr val="FF0000"/>
              </a:solidFill>
            </a:endParaRPr>
          </a:p>
        </p:txBody>
      </p:sp>
      <p:sp>
        <p:nvSpPr>
          <p:cNvPr id="10" name="1 つの角を切り取った四角形 9"/>
          <p:cNvSpPr/>
          <p:nvPr/>
        </p:nvSpPr>
        <p:spPr>
          <a:xfrm>
            <a:off x="1" y="0"/>
            <a:ext cx="1862254"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起案</a:t>
            </a:r>
            <a:r>
              <a:rPr lang="ja-JP" altLang="en-US" sz="2000" dirty="0" smtClean="0"/>
              <a:t>文書</a:t>
            </a:r>
            <a:endParaRPr kumimoji="1" lang="ja-JP" altLang="en-US" sz="2000" dirty="0"/>
          </a:p>
        </p:txBody>
      </p:sp>
      <p:sp>
        <p:nvSpPr>
          <p:cNvPr id="11" name="1 つの角を切り取った四角形 10"/>
          <p:cNvSpPr/>
          <p:nvPr/>
        </p:nvSpPr>
        <p:spPr>
          <a:xfrm>
            <a:off x="0" y="0"/>
            <a:ext cx="2377439"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文書を起案する</a:t>
            </a:r>
            <a:endParaRPr kumimoji="1" lang="ja-JP" altLang="en-US" sz="2000" dirty="0"/>
          </a:p>
        </p:txBody>
      </p:sp>
    </p:spTree>
    <p:extLst>
      <p:ext uri="{BB962C8B-B14F-4D97-AF65-F5344CB8AC3E}">
        <p14:creationId xmlns:p14="http://schemas.microsoft.com/office/powerpoint/2010/main" val="579299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463431" y="4514721"/>
            <a:ext cx="2680570" cy="2343280"/>
          </a:xfrm>
          <a:prstGeom prst="rect">
            <a:avLst/>
          </a:prstGeom>
        </p:spPr>
      </p:pic>
      <p:sp>
        <p:nvSpPr>
          <p:cNvPr id="2" name="タイトル 1"/>
          <p:cNvSpPr>
            <a:spLocks noGrp="1"/>
          </p:cNvSpPr>
          <p:nvPr>
            <p:ph type="title"/>
          </p:nvPr>
        </p:nvSpPr>
        <p:spPr/>
        <p:txBody>
          <a:bodyPr/>
          <a:lstStyle/>
          <a:p>
            <a:r>
              <a:rPr kumimoji="1" lang="ja-JP" altLang="en-US" dirty="0" smtClean="0"/>
              <a:t>便利な機能の紹介</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600" dirty="0" smtClean="0"/>
              <a:t>・グループウェアの</a:t>
            </a:r>
            <a:endParaRPr kumimoji="1" lang="en-US" altLang="ja-JP" sz="3600" dirty="0" smtClean="0"/>
          </a:p>
          <a:p>
            <a:r>
              <a:rPr lang="ja-JP" altLang="en-US" sz="3600" dirty="0"/>
              <a:t>　</a:t>
            </a:r>
            <a:r>
              <a:rPr lang="ja-JP" altLang="en-US" sz="3600" dirty="0" smtClean="0"/>
              <a:t>　　　　</a:t>
            </a:r>
            <a:r>
              <a:rPr kumimoji="1" lang="ja-JP" altLang="en-US" sz="3600" b="1" dirty="0" smtClean="0">
                <a:solidFill>
                  <a:srgbClr val="FF0000"/>
                </a:solidFill>
              </a:rPr>
              <a:t>掲示板</a:t>
            </a:r>
            <a:r>
              <a:rPr kumimoji="1" lang="ja-JP" altLang="en-US" sz="3600" dirty="0" smtClean="0"/>
              <a:t>へ転記する</a:t>
            </a:r>
            <a:endParaRPr kumimoji="1" lang="en-US" altLang="ja-JP" sz="3600" dirty="0" smtClean="0"/>
          </a:p>
          <a:p>
            <a:endParaRPr lang="en-US" altLang="ja-JP" sz="3600" dirty="0"/>
          </a:p>
          <a:p>
            <a:r>
              <a:rPr kumimoji="1" lang="ja-JP" altLang="en-US" sz="2800" dirty="0" smtClean="0"/>
              <a:t>誰が見たか確認したいときや、</a:t>
            </a:r>
            <a:endParaRPr kumimoji="1" lang="en-US" altLang="ja-JP" sz="2800" dirty="0" smtClean="0"/>
          </a:p>
          <a:p>
            <a:r>
              <a:rPr kumimoji="1" lang="ja-JP" altLang="en-US" sz="2800" dirty="0" smtClean="0"/>
              <a:t>特に重要な文書を回覧する時に便利です。</a:t>
            </a:r>
            <a:endParaRPr kumimoji="1" lang="ja-JP" altLang="en-US" sz="2800" dirty="0"/>
          </a:p>
        </p:txBody>
      </p:sp>
    </p:spTree>
    <p:extLst>
      <p:ext uri="{BB962C8B-B14F-4D97-AF65-F5344CB8AC3E}">
        <p14:creationId xmlns:p14="http://schemas.microsoft.com/office/powerpoint/2010/main" val="42039630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0" y="279505"/>
            <a:ext cx="9102291" cy="5357207"/>
          </a:xfrm>
          <a:prstGeom prst="rect">
            <a:avLst/>
          </a:prstGeom>
        </p:spPr>
      </p:pic>
      <p:pic>
        <p:nvPicPr>
          <p:cNvPr id="6" name="図 5"/>
          <p:cNvPicPr>
            <a:picLocks noChangeAspect="1"/>
          </p:cNvPicPr>
          <p:nvPr/>
        </p:nvPicPr>
        <p:blipFill>
          <a:blip r:embed="rId4"/>
          <a:stretch>
            <a:fillRect/>
          </a:stretch>
        </p:blipFill>
        <p:spPr>
          <a:xfrm>
            <a:off x="6976997" y="5471673"/>
            <a:ext cx="1548705" cy="1353835"/>
          </a:xfrm>
          <a:prstGeom prst="rect">
            <a:avLst/>
          </a:prstGeom>
        </p:spPr>
      </p:pic>
      <p:sp>
        <p:nvSpPr>
          <p:cNvPr id="5" name="楕円 4"/>
          <p:cNvSpPr/>
          <p:nvPr/>
        </p:nvSpPr>
        <p:spPr>
          <a:xfrm>
            <a:off x="5849655" y="4799803"/>
            <a:ext cx="1841326" cy="8369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p:cNvSpPr/>
          <p:nvPr/>
        </p:nvSpPr>
        <p:spPr>
          <a:xfrm>
            <a:off x="1" y="0"/>
            <a:ext cx="2364058"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掲示板へ転記する</a:t>
            </a:r>
            <a:endParaRPr kumimoji="1" lang="ja-JP" altLang="en-US" sz="2000" dirty="0"/>
          </a:p>
        </p:txBody>
      </p:sp>
    </p:spTree>
    <p:extLst>
      <p:ext uri="{BB962C8B-B14F-4D97-AF65-F5344CB8AC3E}">
        <p14:creationId xmlns:p14="http://schemas.microsoft.com/office/powerpoint/2010/main" val="49021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練習しましょう</a:t>
            </a:r>
            <a:endParaRPr kumimoji="1" lang="ja-JP" altLang="en-US" dirty="0"/>
          </a:p>
        </p:txBody>
      </p:sp>
      <p:sp>
        <p:nvSpPr>
          <p:cNvPr id="3" name="コンテンツ プレースホルダー 2"/>
          <p:cNvSpPr>
            <a:spLocks noGrp="1"/>
          </p:cNvSpPr>
          <p:nvPr>
            <p:ph idx="1"/>
          </p:nvPr>
        </p:nvSpPr>
        <p:spPr>
          <a:xfrm>
            <a:off x="599805" y="2459633"/>
            <a:ext cx="7955409" cy="4398367"/>
          </a:xfrm>
        </p:spPr>
        <p:txBody>
          <a:bodyPr>
            <a:normAutofit/>
          </a:bodyPr>
          <a:lstStyle/>
          <a:p>
            <a:r>
              <a:rPr kumimoji="1" lang="ja-JP" altLang="en-US" sz="3200" dirty="0" smtClean="0"/>
              <a:t>グループウ</a:t>
            </a:r>
            <a:r>
              <a:rPr lang="ja-JP" altLang="en-US" sz="3200" dirty="0"/>
              <a:t>ェ</a:t>
            </a:r>
            <a:r>
              <a:rPr kumimoji="1" lang="ja-JP" altLang="en-US" sz="3200" dirty="0" smtClean="0"/>
              <a:t>アのリンク集から</a:t>
            </a:r>
            <a:endParaRPr kumimoji="1" lang="en-US" altLang="ja-JP" sz="3200" dirty="0" smtClean="0"/>
          </a:p>
          <a:p>
            <a:r>
              <a:rPr kumimoji="1" lang="ja-JP" altLang="en-US" sz="3200" dirty="0" smtClean="0"/>
              <a:t>四万十町学校事務の手引きへ行きましょう</a:t>
            </a:r>
            <a:endParaRPr kumimoji="1" lang="en-US" altLang="ja-JP" sz="3200" dirty="0" smtClean="0"/>
          </a:p>
        </p:txBody>
      </p:sp>
    </p:spTree>
    <p:extLst>
      <p:ext uri="{BB962C8B-B14F-4D97-AF65-F5344CB8AC3E}">
        <p14:creationId xmlns:p14="http://schemas.microsoft.com/office/powerpoint/2010/main" val="553987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167861" y="96814"/>
            <a:ext cx="8591506" cy="6761185"/>
          </a:xfrm>
          <a:prstGeom prst="rect">
            <a:avLst/>
          </a:prstGeom>
        </p:spPr>
      </p:pic>
      <p:sp>
        <p:nvSpPr>
          <p:cNvPr id="5" name="楕円 4"/>
          <p:cNvSpPr/>
          <p:nvPr/>
        </p:nvSpPr>
        <p:spPr>
          <a:xfrm>
            <a:off x="5273457" y="6413326"/>
            <a:ext cx="2229633" cy="54525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1653435" y="1056664"/>
            <a:ext cx="1440494" cy="55671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1 つの角を切り取った四角形 6"/>
          <p:cNvSpPr/>
          <p:nvPr/>
        </p:nvSpPr>
        <p:spPr>
          <a:xfrm>
            <a:off x="1" y="0"/>
            <a:ext cx="2364058"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000" dirty="0" smtClean="0"/>
              <a:t>掲示板へ転記する</a:t>
            </a:r>
            <a:endParaRPr kumimoji="1" lang="ja-JP" altLang="en-US" sz="2000" dirty="0"/>
          </a:p>
        </p:txBody>
      </p:sp>
    </p:spTree>
    <p:extLst>
      <p:ext uri="{BB962C8B-B14F-4D97-AF65-F5344CB8AC3E}">
        <p14:creationId xmlns:p14="http://schemas.microsoft.com/office/powerpoint/2010/main" val="9430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5216"/>
            <a:ext cx="8880953" cy="1499616"/>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　</a:t>
            </a:r>
            <a:r>
              <a:rPr lang="ja-JP" altLang="en-US" dirty="0" smtClean="0">
                <a:latin typeface="HG丸ｺﾞｼｯｸM-PRO" panose="020F0600000000000000" pitchFamily="50" charset="-128"/>
                <a:ea typeface="HG丸ｺﾞｼｯｸM-PRO" panose="020F0600000000000000" pitchFamily="50" charset="-128"/>
              </a:rPr>
              <a:t>事務</a:t>
            </a:r>
            <a:r>
              <a:rPr lang="ja-JP" altLang="en-US" dirty="0">
                <a:latin typeface="HG丸ｺﾞｼｯｸM-PRO" panose="020F0600000000000000" pitchFamily="50" charset="-128"/>
                <a:ea typeface="HG丸ｺﾞｼｯｸM-PRO" panose="020F0600000000000000" pitchFamily="50" charset="-128"/>
              </a:rPr>
              <a:t>職員</a:t>
            </a:r>
            <a:r>
              <a:rPr kumimoji="1" lang="ja-JP" altLang="en-US" dirty="0" smtClean="0">
                <a:latin typeface="HG丸ｺﾞｼｯｸM-PRO" panose="020F0600000000000000" pitchFamily="50" charset="-128"/>
                <a:ea typeface="HG丸ｺﾞｼｯｸM-PRO" panose="020F0600000000000000" pitchFamily="50" charset="-128"/>
              </a:rPr>
              <a:t>の文書業務</a:t>
            </a:r>
            <a:r>
              <a:rPr lang="ja-JP" altLang="en-US" dirty="0" smtClean="0">
                <a:latin typeface="HG丸ｺﾞｼｯｸM-PRO" panose="020F0600000000000000" pitchFamily="50" charset="-128"/>
                <a:ea typeface="HG丸ｺﾞｼｯｸM-PRO" panose="020F0600000000000000" pitchFamily="50" charset="-128"/>
              </a:rPr>
              <a:t>は以上です。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384047" y="2399016"/>
            <a:ext cx="8058151" cy="4023360"/>
          </a:xfrm>
        </p:spPr>
        <p:txBody>
          <a:bodyPr>
            <a:normAutofit/>
          </a:bodyPr>
          <a:lstStyle/>
          <a:p>
            <a:r>
              <a:rPr kumimoji="1" lang="ja-JP" altLang="en-US" sz="3200" dirty="0" smtClean="0"/>
              <a:t>・学校に届いた文書を確認し、</a:t>
            </a:r>
            <a:endParaRPr kumimoji="1" lang="en-US" altLang="ja-JP" sz="3200" dirty="0" smtClean="0"/>
          </a:p>
          <a:p>
            <a:r>
              <a:rPr lang="ja-JP" altLang="en-US" sz="3200" dirty="0"/>
              <a:t>　</a:t>
            </a:r>
            <a:r>
              <a:rPr kumimoji="1" lang="ja-JP" altLang="en-US" sz="3200" dirty="0" smtClean="0"/>
              <a:t>受付して回覧する</a:t>
            </a:r>
            <a:endParaRPr kumimoji="1" lang="en-US" altLang="ja-JP" sz="3200" dirty="0" smtClean="0"/>
          </a:p>
          <a:p>
            <a:endParaRPr lang="en-US" altLang="ja-JP" sz="3200" dirty="0"/>
          </a:p>
          <a:p>
            <a:r>
              <a:rPr lang="ja-JP" altLang="en-US" sz="2800" dirty="0"/>
              <a:t>（</a:t>
            </a:r>
            <a:r>
              <a:rPr lang="ja-JP" altLang="en-US" sz="2800" dirty="0" smtClean="0"/>
              <a:t>特に全員へ周知が必要な文書は、</a:t>
            </a:r>
            <a:endParaRPr lang="en-US" altLang="ja-JP" sz="2800" dirty="0" smtClean="0"/>
          </a:p>
          <a:p>
            <a:r>
              <a:rPr lang="ja-JP" altLang="en-US" sz="2800" dirty="0"/>
              <a:t>　</a:t>
            </a:r>
            <a:r>
              <a:rPr lang="ja-JP" altLang="en-US" sz="2800" dirty="0" smtClean="0"/>
              <a:t>　　　　　　　　　　掲示板に転記する。）</a:t>
            </a:r>
            <a:endParaRPr kumimoji="1" lang="en-US" altLang="ja-JP" sz="2800" dirty="0" smtClean="0"/>
          </a:p>
          <a:p>
            <a:endParaRPr kumimoji="1" lang="en-US" altLang="ja-JP" sz="2800" dirty="0" smtClean="0"/>
          </a:p>
          <a:p>
            <a:pPr marL="0" indent="0">
              <a:buNone/>
            </a:pPr>
            <a:endParaRPr kumimoji="1" lang="ja-JP" altLang="en-US" sz="3200" dirty="0"/>
          </a:p>
        </p:txBody>
      </p:sp>
    </p:spTree>
    <p:extLst>
      <p:ext uri="{BB962C8B-B14F-4D97-AF65-F5344CB8AC3E}">
        <p14:creationId xmlns:p14="http://schemas.microsoft.com/office/powerpoint/2010/main" val="2544957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練習しましょう</a:t>
            </a:r>
            <a:endParaRPr kumimoji="1" lang="ja-JP" altLang="en-US" dirty="0"/>
          </a:p>
        </p:txBody>
      </p:sp>
      <p:sp>
        <p:nvSpPr>
          <p:cNvPr id="3" name="コンテンツ プレースホルダー 2"/>
          <p:cNvSpPr>
            <a:spLocks noGrp="1"/>
          </p:cNvSpPr>
          <p:nvPr>
            <p:ph idx="1"/>
          </p:nvPr>
        </p:nvSpPr>
        <p:spPr>
          <a:xfrm>
            <a:off x="651176" y="2084832"/>
            <a:ext cx="7955409" cy="4398367"/>
          </a:xfrm>
        </p:spPr>
        <p:txBody>
          <a:bodyPr/>
          <a:lstStyle/>
          <a:p>
            <a:r>
              <a:rPr kumimoji="1" lang="ja-JP" altLang="en-US" sz="2800" dirty="0" smtClean="0"/>
              <a:t>四万十町学校事務の手引きのＬＩＮＫから、</a:t>
            </a:r>
            <a:endParaRPr kumimoji="1" lang="en-US" altLang="ja-JP" sz="2800" dirty="0" smtClean="0"/>
          </a:p>
          <a:p>
            <a:r>
              <a:rPr kumimoji="1" lang="ja-JP" altLang="en-US" sz="2800" dirty="0" smtClean="0"/>
              <a:t>練習サイトへ</a:t>
            </a:r>
            <a:endParaRPr kumimoji="1" lang="en-US" altLang="ja-JP" sz="2800" dirty="0" smtClean="0"/>
          </a:p>
          <a:p>
            <a:pPr marL="0" indent="0">
              <a:buNone/>
            </a:pPr>
            <a:endParaRPr kumimoji="1" lang="en-US" altLang="ja-JP" dirty="0" smtClean="0"/>
          </a:p>
        </p:txBody>
      </p:sp>
    </p:spTree>
    <p:extLst>
      <p:ext uri="{BB962C8B-B14F-4D97-AF65-F5344CB8AC3E}">
        <p14:creationId xmlns:p14="http://schemas.microsoft.com/office/powerpoint/2010/main" val="741421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練習しましょう</a:t>
            </a:r>
            <a:endParaRPr kumimoji="1" lang="ja-JP" altLang="en-US" dirty="0"/>
          </a:p>
        </p:txBody>
      </p:sp>
      <p:sp>
        <p:nvSpPr>
          <p:cNvPr id="3" name="コンテンツ プレースホルダー 2"/>
          <p:cNvSpPr>
            <a:spLocks noGrp="1"/>
          </p:cNvSpPr>
          <p:nvPr>
            <p:ph idx="1"/>
          </p:nvPr>
        </p:nvSpPr>
        <p:spPr>
          <a:xfrm>
            <a:off x="154112" y="1397284"/>
            <a:ext cx="8835776" cy="5460715"/>
          </a:xfrm>
        </p:spPr>
        <p:txBody>
          <a:bodyPr>
            <a:normAutofit/>
          </a:bodyPr>
          <a:lstStyle/>
          <a:p>
            <a:pPr marL="0" indent="0">
              <a:buNone/>
            </a:pPr>
            <a:endParaRPr lang="en-US" altLang="ja-JP" dirty="0" smtClean="0"/>
          </a:p>
          <a:p>
            <a:pPr marL="0" indent="0">
              <a:buNone/>
            </a:pPr>
            <a:r>
              <a:rPr kumimoji="1" lang="ja-JP" altLang="en-US" sz="3200" dirty="0" smtClean="0"/>
              <a:t>・事務職員は、ＩＤ　</a:t>
            </a:r>
            <a:r>
              <a:rPr kumimoji="1" lang="en-US" altLang="ja-JP" sz="5400" b="1" dirty="0" smtClean="0"/>
              <a:t>jimu</a:t>
            </a:r>
            <a:r>
              <a:rPr kumimoji="1" lang="en-US" altLang="ja-JP" sz="4400" b="1" dirty="0" smtClean="0"/>
              <a:t>3</a:t>
            </a:r>
            <a:r>
              <a:rPr kumimoji="1" lang="ja-JP" altLang="en-US" sz="3200" dirty="0" smtClean="0"/>
              <a:t>　</a:t>
            </a:r>
            <a:endParaRPr kumimoji="1" lang="en-US" altLang="ja-JP" sz="3200" dirty="0" smtClean="0"/>
          </a:p>
          <a:p>
            <a:pPr marL="0" indent="0">
              <a:buNone/>
            </a:pPr>
            <a:r>
              <a:rPr lang="ja-JP" altLang="en-US" sz="3200" dirty="0"/>
              <a:t>　</a:t>
            </a:r>
            <a:r>
              <a:rPr lang="ja-JP" altLang="en-US" sz="3200" dirty="0" smtClean="0"/>
              <a:t>　　　　　　 パスワード　</a:t>
            </a:r>
            <a:r>
              <a:rPr lang="ja-JP" altLang="en-US" sz="4800" b="1" dirty="0" smtClean="0"/>
              <a:t>１</a:t>
            </a:r>
            <a:endParaRPr lang="en-US" altLang="ja-JP" sz="4400" b="1" dirty="0" smtClean="0"/>
          </a:p>
          <a:p>
            <a:pPr marL="0" indent="0">
              <a:buNone/>
            </a:pPr>
            <a:endParaRPr lang="en-US" altLang="ja-JP" sz="3200" dirty="0" smtClean="0"/>
          </a:p>
          <a:p>
            <a:pPr marL="0" indent="0">
              <a:buNone/>
            </a:pPr>
            <a:endParaRPr lang="en-US" altLang="ja-JP" sz="4800" b="1" dirty="0" smtClean="0"/>
          </a:p>
          <a:p>
            <a:pPr marL="0" indent="0">
              <a:buNone/>
            </a:pPr>
            <a:endParaRPr kumimoji="1" lang="en-US" altLang="ja-JP" dirty="0"/>
          </a:p>
          <a:p>
            <a:pPr marL="0" indent="0">
              <a:buNone/>
            </a:pPr>
            <a:r>
              <a:rPr lang="ja-JP" altLang="en-US" dirty="0" smtClean="0"/>
              <a:t>　　　　　　　　　　　　　　　　　　　　　　　　でログインします。</a:t>
            </a:r>
            <a:endParaRPr kumimoji="1" lang="en-US" altLang="ja-JP" dirty="0" smtClean="0"/>
          </a:p>
        </p:txBody>
      </p:sp>
    </p:spTree>
    <p:extLst>
      <p:ext uri="{BB962C8B-B14F-4D97-AF65-F5344CB8AC3E}">
        <p14:creationId xmlns:p14="http://schemas.microsoft.com/office/powerpoint/2010/main" val="3822841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123289" y="696986"/>
            <a:ext cx="8897441" cy="5333944"/>
          </a:xfrm>
          <a:prstGeom prst="rect">
            <a:avLst/>
          </a:prstGeom>
        </p:spPr>
      </p:pic>
      <p:pic>
        <p:nvPicPr>
          <p:cNvPr id="8" name="図 7"/>
          <p:cNvPicPr>
            <a:picLocks noChangeAspect="1"/>
          </p:cNvPicPr>
          <p:nvPr/>
        </p:nvPicPr>
        <p:blipFill>
          <a:blip r:embed="rId4"/>
          <a:stretch>
            <a:fillRect/>
          </a:stretch>
        </p:blipFill>
        <p:spPr>
          <a:xfrm>
            <a:off x="7491326" y="1476600"/>
            <a:ext cx="1851807" cy="1618799"/>
          </a:xfrm>
          <a:prstGeom prst="rect">
            <a:avLst/>
          </a:prstGeom>
        </p:spPr>
      </p:pic>
      <p:sp>
        <p:nvSpPr>
          <p:cNvPr id="5" name="楕円 4"/>
          <p:cNvSpPr/>
          <p:nvPr/>
        </p:nvSpPr>
        <p:spPr>
          <a:xfrm>
            <a:off x="7150813" y="815612"/>
            <a:ext cx="1552144" cy="103882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3144645" y="2383605"/>
            <a:ext cx="5074708" cy="1253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t>「</a:t>
            </a:r>
            <a:r>
              <a:rPr lang="ja-JP" altLang="en-US" sz="2400" dirty="0" smtClean="0"/>
              <a:t>文書収受」をクリックします</a:t>
            </a:r>
            <a:endParaRPr kumimoji="1" lang="ja-JP" altLang="en-US" sz="2400" dirty="0"/>
          </a:p>
        </p:txBody>
      </p:sp>
      <p:sp>
        <p:nvSpPr>
          <p:cNvPr id="10" name="1 つの角を切り取った四角形 9"/>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396926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0" y="725434"/>
            <a:ext cx="9144000" cy="5431693"/>
          </a:xfrm>
          <a:prstGeom prst="rect">
            <a:avLst/>
          </a:prstGeom>
        </p:spPr>
      </p:pic>
      <p:pic>
        <p:nvPicPr>
          <p:cNvPr id="7" name="図 6"/>
          <p:cNvPicPr>
            <a:picLocks noChangeAspect="1"/>
          </p:cNvPicPr>
          <p:nvPr/>
        </p:nvPicPr>
        <p:blipFill>
          <a:blip r:embed="rId4"/>
          <a:stretch>
            <a:fillRect/>
          </a:stretch>
        </p:blipFill>
        <p:spPr>
          <a:xfrm>
            <a:off x="3542971" y="2026599"/>
            <a:ext cx="1851807" cy="1618799"/>
          </a:xfrm>
          <a:prstGeom prst="rect">
            <a:avLst/>
          </a:prstGeom>
        </p:spPr>
      </p:pic>
      <p:sp>
        <p:nvSpPr>
          <p:cNvPr id="6" name="楕円 5"/>
          <p:cNvSpPr/>
          <p:nvPr/>
        </p:nvSpPr>
        <p:spPr>
          <a:xfrm>
            <a:off x="2547990" y="1567028"/>
            <a:ext cx="1552144" cy="1038824"/>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23024" y="2926426"/>
            <a:ext cx="4100134" cy="12534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t>「表示する文書を変更」をクリックします。</a:t>
            </a:r>
            <a:endParaRPr kumimoji="1" lang="ja-JP" altLang="en-US" sz="2400" dirty="0"/>
          </a:p>
        </p:txBody>
      </p:sp>
      <p:sp>
        <p:nvSpPr>
          <p:cNvPr id="9" name="1 つの角を切り取った四角形 8"/>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13235689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pic>
        <p:nvPicPr>
          <p:cNvPr id="4" name="図 3"/>
          <p:cNvPicPr>
            <a:picLocks noChangeAspect="1"/>
          </p:cNvPicPr>
          <p:nvPr/>
        </p:nvPicPr>
        <p:blipFill>
          <a:blip r:embed="rId3"/>
          <a:stretch>
            <a:fillRect/>
          </a:stretch>
        </p:blipFill>
        <p:spPr>
          <a:xfrm>
            <a:off x="-2649935" y="810348"/>
            <a:ext cx="6548386" cy="4870362"/>
          </a:xfrm>
          <a:prstGeom prst="rect">
            <a:avLst/>
          </a:prstGeom>
        </p:spPr>
      </p:pic>
      <p:pic>
        <p:nvPicPr>
          <p:cNvPr id="5" name="図 4"/>
          <p:cNvPicPr>
            <a:picLocks noChangeAspect="1"/>
          </p:cNvPicPr>
          <p:nvPr/>
        </p:nvPicPr>
        <p:blipFill>
          <a:blip r:embed="rId4"/>
          <a:stretch>
            <a:fillRect/>
          </a:stretch>
        </p:blipFill>
        <p:spPr>
          <a:xfrm>
            <a:off x="3369298" y="2859630"/>
            <a:ext cx="2480942" cy="2168772"/>
          </a:xfrm>
          <a:prstGeom prst="rect">
            <a:avLst/>
          </a:prstGeom>
        </p:spPr>
      </p:pic>
      <p:sp>
        <p:nvSpPr>
          <p:cNvPr id="6" name="楕円 5"/>
          <p:cNvSpPr/>
          <p:nvPr/>
        </p:nvSpPr>
        <p:spPr>
          <a:xfrm>
            <a:off x="1090974" y="2188941"/>
            <a:ext cx="2489133" cy="836909"/>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29218" y="5271446"/>
            <a:ext cx="8367810" cy="14617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t>「受信文書</a:t>
            </a:r>
            <a:r>
              <a:rPr lang="ja-JP" altLang="en-US" sz="3600" dirty="0"/>
              <a:t>一覧</a:t>
            </a:r>
            <a:r>
              <a:rPr lang="ja-JP" altLang="en-US" sz="3600" dirty="0" smtClean="0"/>
              <a:t>を」クリックします。</a:t>
            </a:r>
            <a:endParaRPr kumimoji="1" lang="ja-JP" altLang="en-US" sz="3600" dirty="0"/>
          </a:p>
        </p:txBody>
      </p:sp>
      <p:sp>
        <p:nvSpPr>
          <p:cNvPr id="9" name="1 つの角を切り取った四角形 8"/>
          <p:cNvSpPr/>
          <p:nvPr/>
        </p:nvSpPr>
        <p:spPr>
          <a:xfrm>
            <a:off x="1" y="0"/>
            <a:ext cx="1862254"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smtClean="0"/>
              <a:t>受信文書</a:t>
            </a:r>
            <a:endParaRPr kumimoji="1" lang="ja-JP" altLang="en-US" sz="2000" dirty="0"/>
          </a:p>
        </p:txBody>
      </p:sp>
      <p:sp>
        <p:nvSpPr>
          <p:cNvPr id="8" name="1 つの角を切り取った四角形 7"/>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2260752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0" y="0"/>
            <a:ext cx="9055433" cy="4150760"/>
          </a:xfrm>
          <a:prstGeom prst="rect">
            <a:avLst/>
          </a:prstGeom>
        </p:spPr>
      </p:pic>
      <p:pic>
        <p:nvPicPr>
          <p:cNvPr id="7" name="図 6"/>
          <p:cNvPicPr>
            <a:picLocks noChangeAspect="1"/>
          </p:cNvPicPr>
          <p:nvPr/>
        </p:nvPicPr>
        <p:blipFill>
          <a:blip r:embed="rId4"/>
          <a:stretch>
            <a:fillRect/>
          </a:stretch>
        </p:blipFill>
        <p:spPr>
          <a:xfrm>
            <a:off x="6733990" y="3400745"/>
            <a:ext cx="1487285" cy="1300144"/>
          </a:xfrm>
          <a:prstGeom prst="rect">
            <a:avLst/>
          </a:prstGeom>
        </p:spPr>
      </p:pic>
      <p:sp>
        <p:nvSpPr>
          <p:cNvPr id="5" name="楕円 4"/>
          <p:cNvSpPr/>
          <p:nvPr/>
        </p:nvSpPr>
        <p:spPr>
          <a:xfrm>
            <a:off x="474525" y="2229492"/>
            <a:ext cx="6912594" cy="206510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18944" y="4412398"/>
            <a:ext cx="8367810" cy="17931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t>未読</a:t>
            </a:r>
            <a:r>
              <a:rPr lang="ja-JP" altLang="en-US" sz="3600" dirty="0" smtClean="0"/>
              <a:t>の文書一覧が表示されます。</a:t>
            </a:r>
            <a:endParaRPr kumimoji="1" lang="ja-JP" altLang="en-US" sz="3600" dirty="0"/>
          </a:p>
        </p:txBody>
      </p:sp>
      <p:sp>
        <p:nvSpPr>
          <p:cNvPr id="8" name="1 つの角を切り取った四角形 7"/>
          <p:cNvSpPr/>
          <p:nvPr/>
        </p:nvSpPr>
        <p:spPr>
          <a:xfrm>
            <a:off x="1" y="0"/>
            <a:ext cx="2386360" cy="418556"/>
          </a:xfrm>
          <a:prstGeom prst="snip1Rect">
            <a:avLst>
              <a:gd name="adj" fmla="val 2597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000" dirty="0"/>
              <a:t>文書</a:t>
            </a:r>
            <a:r>
              <a:rPr lang="ja-JP" altLang="en-US" sz="2000" dirty="0" smtClean="0"/>
              <a:t>を受信する</a:t>
            </a:r>
            <a:endParaRPr kumimoji="1" lang="ja-JP" altLang="en-US" sz="2000" dirty="0"/>
          </a:p>
        </p:txBody>
      </p:sp>
    </p:spTree>
    <p:extLst>
      <p:ext uri="{BB962C8B-B14F-4D97-AF65-F5344CB8AC3E}">
        <p14:creationId xmlns:p14="http://schemas.microsoft.com/office/powerpoint/2010/main" val="2832221035"/>
      </p:ext>
    </p:extLst>
  </p:cSld>
  <p:clrMapOvr>
    <a:masterClrMapping/>
  </p:clrMapOvr>
</p:sld>
</file>

<file path=ppt/theme/_rels/theme1.xml.rels>&#65279;<?xml version="1.0" encoding="utf-8" standalone="yes"?>
<Relationships xmlns="http://schemas.openxmlformats.org/package/2006/relationships">
  <Relationship Id="rId2" Type="http://schemas.openxmlformats.org/officeDocument/2006/relationships/image" Target="../media/image2.jpeg" />
  <Relationship Id="rId1" Type="http://schemas.openxmlformats.org/officeDocument/2006/relationships/image" Target="../media/image1.jpeg" />
</Relationships>
</file>

<file path=ppt/theme/theme1.xml><?xml version="1.0" encoding="utf-8"?>
<a:theme xmlns:a="http://schemas.openxmlformats.org/drawingml/2006/main" name="インテグラル">
  <a:themeElements>
    <a:clrScheme name="インテグラル">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インテグラル">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