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77" r:id="rId6"/>
    <p:sldId id="278" r:id="rId7"/>
    <p:sldId id="264" r:id="rId8"/>
    <p:sldId id="270" r:id="rId9"/>
    <p:sldId id="266" r:id="rId10"/>
    <p:sldId id="267" r:id="rId11"/>
    <p:sldId id="268" r:id="rId12"/>
    <p:sldId id="283" r:id="rId13"/>
    <p:sldId id="279" r:id="rId14"/>
    <p:sldId id="280" r:id="rId15"/>
    <p:sldId id="284" r:id="rId16"/>
    <p:sldId id="285" r:id="rId17"/>
    <p:sldId id="286" r:id="rId18"/>
    <p:sldId id="262" r:id="rId19"/>
    <p:sldId id="263" r:id="rId20"/>
    <p:sldId id="287" r:id="rId21"/>
    <p:sldId id="288" r:id="rId22"/>
    <p:sldId id="289" r:id="rId23"/>
    <p:sldId id="282" r:id="rId2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94" autoAdjust="0"/>
  </p:normalViewPr>
  <p:slideViewPr>
    <p:cSldViewPr>
      <p:cViewPr varScale="1">
        <p:scale>
          <a:sx n="50" d="100"/>
          <a:sy n="50" d="100"/>
        </p:scale>
        <p:origin x="-1956" y="-9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908" y="35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DADE5F0-5FD5-4305-9689-24BA1694DF1D}" type="datetimeFigureOut">
              <a:rPr kumimoji="1" lang="ja-JP" altLang="en-US" smtClean="0"/>
              <a:pPr/>
              <a:t>2015/5/28</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0DB9FC-CD19-42A6-A834-972D96F6233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ただ今から、四万十町学校事務校内研「病気休暇」についてお伝えしたいと思います。</a:t>
            </a:r>
            <a:endParaRPr kumimoji="1" lang="en-US" altLang="ja-JP" dirty="0" smtClean="0"/>
          </a:p>
          <a:p>
            <a:r>
              <a:rPr kumimoji="1" lang="ja-JP" altLang="en-US" dirty="0" smtClean="0"/>
              <a:t>「病気休暇」</a:t>
            </a:r>
            <a:r>
              <a:rPr kumimoji="1" lang="ja-JP" altLang="en-US" dirty="0" smtClean="0">
                <a:solidFill>
                  <a:srgbClr val="FF0000"/>
                </a:solidFill>
              </a:rPr>
              <a:t>、</a:t>
            </a:r>
            <a:r>
              <a:rPr kumimoji="1" lang="ja-JP" altLang="en-US" dirty="0" smtClean="0"/>
              <a:t>という言葉に、「なんだか取得しにくい休暇」</a:t>
            </a:r>
            <a:r>
              <a:rPr lang="ja-JP" altLang="en-US" dirty="0" smtClean="0"/>
              <a:t>だとか、「</a:t>
            </a:r>
            <a:r>
              <a:rPr kumimoji="1" lang="ja-JP" altLang="en-US" dirty="0" smtClean="0"/>
              <a:t>内容がよくわからない」</a:t>
            </a:r>
            <a:r>
              <a:rPr lang="ja-JP" altLang="en-US" dirty="0" smtClean="0"/>
              <a:t>だとか、そんな</a:t>
            </a:r>
            <a:r>
              <a:rPr kumimoji="1" lang="ja-JP" altLang="en-US" dirty="0" smtClean="0"/>
              <a:t>思いをお持ちではないでしょうか？</a:t>
            </a:r>
            <a:endParaRPr kumimoji="1" lang="en-US" altLang="ja-JP" dirty="0" smtClean="0"/>
          </a:p>
          <a:p>
            <a:r>
              <a:rPr kumimoji="1" lang="ja-JP" altLang="en-US" dirty="0" smtClean="0"/>
              <a:t>そんな疑問が少しでも解消できるような内容を目指して作成しました。</a:t>
            </a:r>
            <a:endParaRPr kumimoji="1" lang="en-US" altLang="ja-JP" dirty="0" smtClean="0"/>
          </a:p>
          <a:p>
            <a:r>
              <a:rPr kumimoji="1" lang="ja-JP" altLang="en-US" dirty="0" smtClean="0"/>
              <a:t>それでは順に確認していきましょう。</a:t>
            </a:r>
            <a:r>
              <a:rPr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また、</a:t>
            </a:r>
            <a:r>
              <a:rPr kumimoji="1" lang="en-US" altLang="ja-JP" dirty="0" smtClean="0"/>
              <a:t>※</a:t>
            </a:r>
            <a:r>
              <a:rPr kumimoji="1" lang="ja-JP" altLang="en-US" dirty="0" smtClean="0"/>
              <a:t>２の難病指定として、こちらの表のような病気が指定されています。</a:t>
            </a:r>
            <a:endParaRPr kumimoji="1" lang="en-US" altLang="ja-JP" dirty="0" smtClean="0"/>
          </a:p>
          <a:p>
            <a:r>
              <a:rPr kumimoji="1" lang="ja-JP" altLang="en-US" dirty="0" smtClean="0"/>
              <a:t>表が</a:t>
            </a:r>
            <a:r>
              <a:rPr lang="ja-JP" altLang="en-US" dirty="0" smtClean="0"/>
              <a:t>見え</a:t>
            </a:r>
            <a:r>
              <a:rPr kumimoji="1" lang="ja-JP" altLang="en-US" dirty="0" smtClean="0"/>
              <a:t>づらいので、一つ一つの病名の確認は難しいと思いますが</a:t>
            </a:r>
            <a:endParaRPr kumimoji="1" lang="en-US" altLang="ja-JP" dirty="0" smtClean="0"/>
          </a:p>
          <a:p>
            <a:r>
              <a:rPr kumimoji="1" lang="ja-JP" altLang="en-US" dirty="0" smtClean="0"/>
              <a:t>重症筋無力症・モヤモヤ病・パーキンソン病などなかには聞きなれた病名もあります。</a:t>
            </a:r>
            <a:endParaRPr kumimoji="1" lang="en-US" altLang="ja-JP" dirty="0" smtClean="0"/>
          </a:p>
          <a:p>
            <a:r>
              <a:rPr kumimoji="1" lang="ja-JP" altLang="en-US" dirty="0" smtClean="0"/>
              <a:t>今回は時間の都合でひとつづつ紹介することはできませんが、難病情報センターのホームページなどにも載っていますので、お時間のあるときに確認してみてください。●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つぎに</a:t>
            </a:r>
            <a:r>
              <a:rPr kumimoji="1" lang="en-US" altLang="ja-JP" dirty="0" smtClean="0"/>
              <a:t>※</a:t>
            </a:r>
            <a:r>
              <a:rPr kumimoji="1" lang="ja-JP" altLang="en-US" dirty="0" smtClean="0"/>
              <a:t>３の生活習慣病及び精神性疾患の説明です。</a:t>
            </a:r>
            <a:endParaRPr kumimoji="1" lang="en-US" altLang="ja-JP" dirty="0" smtClean="0"/>
          </a:p>
          <a:p>
            <a:r>
              <a:rPr kumimoji="1" lang="ja-JP" altLang="en-US" dirty="0" smtClean="0"/>
              <a:t>画面にある一覧表のとおり、</a:t>
            </a:r>
            <a:endParaRPr kumimoji="1" lang="en-US" altLang="ja-JP" dirty="0" smtClean="0"/>
          </a:p>
          <a:p>
            <a:r>
              <a:rPr kumimoji="1" lang="ja-JP" altLang="en-US" dirty="0" smtClean="0"/>
              <a:t>高血圧症・動脈硬化症・くも膜下出血などの脳血管疾患・狭心症や心不全といった虚血性心疾患・肝臓疾患・じん臓疾患</a:t>
            </a:r>
            <a:r>
              <a:rPr lang="ja-JP" altLang="en-US" dirty="0" smtClean="0"/>
              <a:t>などがあります。</a:t>
            </a:r>
            <a:endParaRPr kumimoji="1" lang="en-US" altLang="ja-JP" dirty="0" smtClean="0"/>
          </a:p>
          <a:p>
            <a:r>
              <a:rPr kumimoji="1" lang="ja-JP" altLang="en-US" dirty="0" smtClean="0"/>
              <a:t>悪性新生物とは、がんのことです。</a:t>
            </a:r>
            <a:endParaRPr kumimoji="1" lang="en-US" altLang="ja-JP" dirty="0" smtClean="0"/>
          </a:p>
          <a:p>
            <a:r>
              <a:rPr lang="ja-JP" altLang="en-US" dirty="0" smtClean="0"/>
              <a:t>先ほども説明しましたが、これらの病気の場合は●引き続き６０日までの延長が出来るようになります。</a:t>
            </a:r>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つぎに給料との関係を説明していきます。</a:t>
            </a:r>
            <a:endParaRPr kumimoji="1" lang="en-US" altLang="ja-JP" dirty="0" smtClean="0"/>
          </a:p>
          <a:p>
            <a:r>
              <a:rPr kumimoji="1" lang="ja-JP" altLang="en-US" dirty="0" smtClean="0"/>
              <a:t>まずは毎月の給料です。</a:t>
            </a:r>
            <a:endParaRPr kumimoji="1" lang="en-US" altLang="ja-JP" dirty="0" smtClean="0"/>
          </a:p>
          <a:p>
            <a:r>
              <a:rPr kumimoji="1" lang="ja-JP" altLang="en-US" dirty="0" smtClean="0"/>
              <a:t>●病休の期間に関わらず給料の支給はあります。ただし</a:t>
            </a:r>
            <a:r>
              <a:rPr kumimoji="1" lang="ja-JP" altLang="en-US" sz="1200" dirty="0" smtClean="0"/>
              <a:t>月の１日も勤務しない場合は管理職手当・通勤手当が除外されます。</a:t>
            </a:r>
            <a:endParaRPr kumimoji="1" lang="en-US" altLang="ja-JP" sz="1200" dirty="0" smtClean="0"/>
          </a:p>
          <a:p>
            <a:r>
              <a:rPr kumimoji="1" lang="en-US" altLang="ja-JP" dirty="0" smtClean="0"/>
              <a:t>6</a:t>
            </a:r>
            <a:r>
              <a:rPr kumimoji="1" lang="ja-JP" altLang="en-US" dirty="0" smtClean="0"/>
              <a:t>月と</a:t>
            </a:r>
            <a:r>
              <a:rPr kumimoji="1" lang="en-US" altLang="ja-JP" dirty="0" smtClean="0"/>
              <a:t>12</a:t>
            </a:r>
            <a:r>
              <a:rPr kumimoji="1" lang="ja-JP" altLang="en-US" dirty="0" smtClean="0"/>
              <a:t>月に支給される期末・勤勉手当、いわゆるボーナスの時は</a:t>
            </a:r>
            <a:endParaRPr kumimoji="1" lang="en-US" altLang="ja-JP" dirty="0" smtClean="0"/>
          </a:p>
          <a:p>
            <a:r>
              <a:rPr kumimoji="1" lang="ja-JP" altLang="en-US" dirty="0" smtClean="0"/>
              <a:t>●</a:t>
            </a:r>
            <a:r>
              <a:rPr lang="ja-JP" altLang="en-US" dirty="0" smtClean="0"/>
              <a:t>週休日や休日を除く日数が３０日以内の</a:t>
            </a:r>
            <a:r>
              <a:rPr kumimoji="1" lang="ja-JP" altLang="en-US" dirty="0" smtClean="0"/>
              <a:t>病休だけの場合は期末手当・勤勉手当とも通常通り支給されます。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ただし、週休日や休日を除く日数が３０日を超えた場合には、勤勉手当の支給額に影響があります。</a:t>
            </a:r>
            <a:r>
              <a:rPr kumimoji="1" lang="ja-JP" altLang="en-US" sz="1200" dirty="0" smtClean="0"/>
              <a:t>支給額に違いが出るのは勤勉手当のみで期末手当に影響はありません。また、公務災害での病気休暇の場合は通常通り支給されます。●</a:t>
            </a:r>
            <a:endParaRPr kumimoji="1" lang="ja-JP" altLang="en-US" dirty="0" smtClean="0"/>
          </a:p>
          <a:p>
            <a:endParaRPr kumimoji="1" lang="en-US" altLang="ja-JP" sz="1200" dirty="0" smtClean="0">
              <a:solidFill>
                <a:srgbClr val="FF0000"/>
              </a:solidFill>
            </a:endParaRPr>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ではここで、事例をもとに病気休暇の期間の勤勉手当への影響についてみていきましょう。</a:t>
            </a:r>
            <a:endParaRPr kumimoji="1" lang="en-US" altLang="ja-JP" dirty="0" smtClean="0"/>
          </a:p>
          <a:p>
            <a:r>
              <a:rPr kumimoji="1" lang="ja-JP" altLang="en-US" dirty="0" smtClean="0"/>
              <a:t>まずは、</a:t>
            </a:r>
            <a:r>
              <a:rPr kumimoji="1" lang="ja-JP" altLang="ja-JP" sz="1200" kern="1200" dirty="0" smtClean="0">
                <a:solidFill>
                  <a:schemeClr val="tx1"/>
                </a:solidFill>
                <a:latin typeface="+mn-lt"/>
                <a:ea typeface="+mn-ea"/>
                <a:cs typeface="+mn-cs"/>
              </a:rPr>
              <a:t>平成◎◎年</a:t>
            </a:r>
            <a:r>
              <a:rPr kumimoji="1" lang="en-US" altLang="ja-JP" sz="1200" kern="1200" dirty="0" smtClean="0">
                <a:solidFill>
                  <a:schemeClr val="tx1"/>
                </a:solidFill>
                <a:latin typeface="+mn-lt"/>
                <a:ea typeface="+mn-ea"/>
                <a:cs typeface="+mn-cs"/>
              </a:rPr>
              <a:t>10</a:t>
            </a:r>
            <a:r>
              <a:rPr kumimoji="1" lang="ja-JP" altLang="ja-JP" sz="1200" kern="1200" dirty="0" smtClean="0">
                <a:solidFill>
                  <a:schemeClr val="tx1"/>
                </a:solidFill>
                <a:latin typeface="+mn-lt"/>
                <a:ea typeface="+mn-ea"/>
                <a:cs typeface="+mn-cs"/>
              </a:rPr>
              <a:t>月</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日</a:t>
            </a:r>
            <a:r>
              <a:rPr lang="ja-JP" altLang="en-US" dirty="0" smtClean="0"/>
              <a:t>火曜日から</a:t>
            </a:r>
            <a:r>
              <a:rPr kumimoji="1" lang="ja-JP" altLang="ja-JP" sz="1200" kern="1200" dirty="0" smtClean="0">
                <a:solidFill>
                  <a:schemeClr val="tx1"/>
                </a:solidFill>
                <a:latin typeface="+mn-lt"/>
                <a:ea typeface="+mn-ea"/>
                <a:cs typeface="+mn-cs"/>
              </a:rPr>
              <a:t>平成◎◎年</a:t>
            </a:r>
            <a:r>
              <a:rPr kumimoji="1" lang="en-US" altLang="ja-JP" sz="1200" kern="1200" dirty="0" smtClean="0">
                <a:solidFill>
                  <a:schemeClr val="tx1"/>
                </a:solidFill>
                <a:latin typeface="+mn-lt"/>
                <a:ea typeface="+mn-ea"/>
                <a:cs typeface="+mn-cs"/>
              </a:rPr>
              <a:t>11</a:t>
            </a:r>
            <a:r>
              <a:rPr kumimoji="1" lang="ja-JP" altLang="ja-JP" sz="1200" kern="1200" dirty="0" smtClean="0">
                <a:solidFill>
                  <a:schemeClr val="tx1"/>
                </a:solidFill>
                <a:latin typeface="+mn-lt"/>
                <a:ea typeface="+mn-ea"/>
                <a:cs typeface="+mn-cs"/>
              </a:rPr>
              <a:t>月</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日</a:t>
            </a:r>
            <a:r>
              <a:rPr lang="ja-JP" altLang="en-US" dirty="0" smtClean="0"/>
              <a:t>金曜日</a:t>
            </a:r>
            <a:r>
              <a:rPr kumimoji="1" lang="ja-JP" altLang="ja-JP" sz="1200" kern="1200" dirty="0" smtClean="0">
                <a:solidFill>
                  <a:schemeClr val="tx1"/>
                </a:solidFill>
                <a:latin typeface="+mn-lt"/>
                <a:ea typeface="+mn-ea"/>
                <a:cs typeface="+mn-cs"/>
              </a:rPr>
              <a:t>まで引き続く病気休暇</a:t>
            </a:r>
            <a:r>
              <a:rPr kumimoji="1" lang="ja-JP" altLang="en-US" sz="1200" kern="1200" dirty="0" smtClean="0">
                <a:solidFill>
                  <a:schemeClr val="tx1"/>
                </a:solidFill>
                <a:latin typeface="+mn-lt"/>
                <a:ea typeface="+mn-ea"/>
                <a:cs typeface="+mn-cs"/>
              </a:rPr>
              <a:t>を取得している事例１の場合です。</a:t>
            </a:r>
            <a:endParaRPr kumimoji="1" lang="en-US" altLang="ja-JP" sz="1200" kern="1200" dirty="0" smtClean="0">
              <a:solidFill>
                <a:schemeClr val="tx1"/>
              </a:solidFill>
              <a:latin typeface="+mn-lt"/>
              <a:ea typeface="+mn-ea"/>
              <a:cs typeface="+mn-cs"/>
            </a:endParaRPr>
          </a:p>
          <a:p>
            <a:r>
              <a:rPr kumimoji="1" lang="ja-JP" altLang="en-US" sz="1200" dirty="0" smtClean="0"/>
              <a:t>基準日以前</a:t>
            </a:r>
            <a:r>
              <a:rPr kumimoji="1" lang="en-US" altLang="ja-JP" sz="1200" dirty="0" smtClean="0"/>
              <a:t>6</a:t>
            </a:r>
            <a:r>
              <a:rPr kumimoji="1" lang="ja-JP" altLang="en-US" sz="1200" dirty="0" smtClean="0"/>
              <a:t>カ月の期間内において、週休日・休日等をのぞいた病気休暇の日数を合計したものが、</a:t>
            </a:r>
            <a:r>
              <a:rPr kumimoji="1" lang="en-US" altLang="ja-JP" sz="1200" dirty="0" smtClean="0"/>
              <a:t>30</a:t>
            </a:r>
            <a:r>
              <a:rPr kumimoji="1" lang="ja-JP" altLang="en-US" sz="1200" dirty="0" smtClean="0"/>
              <a:t>日を超える場合に支給額に違いが出てきます。</a:t>
            </a:r>
            <a:endParaRPr kumimoji="1" lang="en-US" altLang="ja-JP" sz="1200" dirty="0" smtClean="0"/>
          </a:p>
          <a:p>
            <a:r>
              <a:rPr kumimoji="1" lang="ja-JP" altLang="en-US" sz="1200" dirty="0" smtClean="0"/>
              <a:t>●この事例の場合は、週休日、休日を除く四角で囲んである私病の日数の合計が</a:t>
            </a:r>
            <a:r>
              <a:rPr kumimoji="1" lang="en-US" altLang="ja-JP" sz="1200" dirty="0" smtClean="0"/>
              <a:t>22</a:t>
            </a:r>
            <a:r>
              <a:rPr kumimoji="1" lang="ja-JP" altLang="en-US" sz="1200" dirty="0" smtClean="0"/>
              <a:t>日となるため、●勤勉手当の支給額への影響はありません。●</a:t>
            </a:r>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つぎに、</a:t>
            </a:r>
            <a:r>
              <a:rPr kumimoji="1" lang="ja-JP" altLang="ja-JP" sz="1200" kern="1200" dirty="0" smtClean="0">
                <a:solidFill>
                  <a:schemeClr val="tx1"/>
                </a:solidFill>
                <a:latin typeface="+mn-lt"/>
                <a:ea typeface="+mn-ea"/>
                <a:cs typeface="+mn-cs"/>
              </a:rPr>
              <a:t>事例２　平成◎◎年</a:t>
            </a:r>
            <a:r>
              <a:rPr kumimoji="1" lang="en-US" altLang="ja-JP" sz="1200" kern="1200" dirty="0" smtClean="0">
                <a:solidFill>
                  <a:schemeClr val="tx1"/>
                </a:solidFill>
                <a:latin typeface="+mn-lt"/>
                <a:ea typeface="+mn-ea"/>
                <a:cs typeface="+mn-cs"/>
              </a:rPr>
              <a:t>9</a:t>
            </a:r>
            <a:r>
              <a:rPr kumimoji="1" lang="ja-JP" altLang="ja-JP" sz="1200" kern="1200" dirty="0" smtClean="0">
                <a:solidFill>
                  <a:schemeClr val="tx1"/>
                </a:solidFill>
                <a:latin typeface="+mn-lt"/>
                <a:ea typeface="+mn-ea"/>
                <a:cs typeface="+mn-cs"/>
              </a:rPr>
              <a:t>月</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日</a:t>
            </a:r>
            <a:r>
              <a:rPr lang="ja-JP" altLang="en-US" dirty="0" smtClean="0"/>
              <a:t>水曜日から</a:t>
            </a:r>
            <a:r>
              <a:rPr kumimoji="1" lang="ja-JP" altLang="ja-JP" sz="1200" kern="1200" dirty="0" smtClean="0">
                <a:solidFill>
                  <a:schemeClr val="tx1"/>
                </a:solidFill>
                <a:latin typeface="+mn-lt"/>
                <a:ea typeface="+mn-ea"/>
                <a:cs typeface="+mn-cs"/>
              </a:rPr>
              <a:t>平成◎◎年</a:t>
            </a:r>
            <a:r>
              <a:rPr kumimoji="1" lang="en-US" altLang="ja-JP" sz="1200" kern="1200" dirty="0" smtClean="0">
                <a:solidFill>
                  <a:schemeClr val="tx1"/>
                </a:solidFill>
                <a:latin typeface="+mn-lt"/>
                <a:ea typeface="+mn-ea"/>
                <a:cs typeface="+mn-cs"/>
              </a:rPr>
              <a:t>9</a:t>
            </a:r>
            <a:r>
              <a:rPr kumimoji="1" lang="ja-JP" altLang="ja-JP" sz="1200" kern="1200" dirty="0" smtClean="0">
                <a:solidFill>
                  <a:schemeClr val="tx1"/>
                </a:solidFill>
                <a:latin typeface="+mn-lt"/>
                <a:ea typeface="+mn-ea"/>
                <a:cs typeface="+mn-cs"/>
              </a:rPr>
              <a:t>月</a:t>
            </a:r>
            <a:r>
              <a:rPr kumimoji="1" lang="en-US" altLang="ja-JP" sz="1200" kern="1200" dirty="0" smtClean="0">
                <a:solidFill>
                  <a:schemeClr val="tx1"/>
                </a:solidFill>
                <a:latin typeface="+mn-lt"/>
                <a:ea typeface="+mn-ea"/>
                <a:cs typeface="+mn-cs"/>
              </a:rPr>
              <a:t>30</a:t>
            </a:r>
            <a:r>
              <a:rPr kumimoji="1" lang="ja-JP" altLang="ja-JP" sz="1200" kern="1200" dirty="0" smtClean="0">
                <a:solidFill>
                  <a:schemeClr val="tx1"/>
                </a:solidFill>
                <a:latin typeface="+mn-lt"/>
                <a:ea typeface="+mn-ea"/>
                <a:cs typeface="+mn-cs"/>
              </a:rPr>
              <a:t>日</a:t>
            </a:r>
            <a:r>
              <a:rPr lang="ja-JP" altLang="en-US" dirty="0" smtClean="0"/>
              <a:t>木曜日</a:t>
            </a:r>
            <a:r>
              <a:rPr kumimoji="1" lang="ja-JP" altLang="ja-JP" sz="1200" kern="1200" dirty="0" smtClean="0">
                <a:solidFill>
                  <a:schemeClr val="tx1"/>
                </a:solidFill>
                <a:latin typeface="+mn-lt"/>
                <a:ea typeface="+mn-ea"/>
                <a:cs typeface="+mn-cs"/>
              </a:rPr>
              <a:t>までの引き続く病気休暇と、それ以外に引き続かない病気休暇がある場合</a:t>
            </a:r>
            <a:r>
              <a:rPr kumimoji="1" lang="ja-JP" altLang="en-US" sz="1200" kern="1200" dirty="0" smtClean="0">
                <a:solidFill>
                  <a:schemeClr val="tx1"/>
                </a:solidFill>
                <a:latin typeface="+mn-lt"/>
                <a:ea typeface="+mn-ea"/>
                <a:cs typeface="+mn-cs"/>
              </a:rPr>
              <a:t>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●こちらの、週休日、休日を除く病気休暇の合計は、四角で囲んだ私病と</a:t>
            </a:r>
            <a:r>
              <a:rPr kumimoji="1" lang="en-US" altLang="ja-JP" sz="1200" kern="1200" dirty="0" smtClean="0">
                <a:solidFill>
                  <a:schemeClr val="tx1"/>
                </a:solidFill>
                <a:latin typeface="+mn-lt"/>
                <a:ea typeface="+mn-ea"/>
                <a:cs typeface="+mn-cs"/>
              </a:rPr>
              <a:t>4</a:t>
            </a:r>
            <a:r>
              <a:rPr kumimoji="1" lang="ja-JP" altLang="en-US" sz="1200" kern="1200" dirty="0" smtClean="0">
                <a:solidFill>
                  <a:schemeClr val="tx1"/>
                </a:solidFill>
                <a:latin typeface="+mn-lt"/>
                <a:ea typeface="+mn-ea"/>
                <a:cs typeface="+mn-cs"/>
              </a:rPr>
              <a:t>時間単位で取得している私病４を日に換算した合計が、</a:t>
            </a:r>
            <a:r>
              <a:rPr kumimoji="1" lang="en-US" altLang="ja-JP" sz="1200" kern="1200" dirty="0" smtClean="0">
                <a:solidFill>
                  <a:schemeClr val="tx1"/>
                </a:solidFill>
                <a:latin typeface="+mn-lt"/>
                <a:ea typeface="+mn-ea"/>
                <a:cs typeface="+mn-cs"/>
              </a:rPr>
              <a:t>30</a:t>
            </a:r>
            <a:r>
              <a:rPr kumimoji="1" lang="ja-JP" altLang="en-US" sz="1200" kern="1200" dirty="0" smtClean="0">
                <a:solidFill>
                  <a:schemeClr val="tx1"/>
                </a:solidFill>
                <a:latin typeface="+mn-lt"/>
                <a:ea typeface="+mn-ea"/>
                <a:cs typeface="+mn-cs"/>
              </a:rPr>
              <a:t>日と</a:t>
            </a:r>
            <a:r>
              <a:rPr kumimoji="1" lang="en-US" altLang="ja-JP" sz="1200" kern="1200" dirty="0" smtClean="0">
                <a:solidFill>
                  <a:schemeClr val="tx1"/>
                </a:solidFill>
                <a:latin typeface="+mn-lt"/>
                <a:ea typeface="+mn-ea"/>
                <a:cs typeface="+mn-cs"/>
              </a:rPr>
              <a:t>4</a:t>
            </a:r>
            <a:r>
              <a:rPr kumimoji="1" lang="ja-JP" altLang="en-US" sz="1200" kern="1200" dirty="0" smtClean="0">
                <a:solidFill>
                  <a:schemeClr val="tx1"/>
                </a:solidFill>
                <a:latin typeface="+mn-lt"/>
                <a:ea typeface="+mn-ea"/>
                <a:cs typeface="+mn-cs"/>
              </a:rPr>
              <a:t>時間</a:t>
            </a:r>
            <a:r>
              <a:rPr kumimoji="1" lang="en-US" altLang="ja-JP" sz="1200" kern="1200" dirty="0" smtClean="0">
                <a:solidFill>
                  <a:schemeClr val="tx1"/>
                </a:solidFill>
                <a:latin typeface="+mn-lt"/>
                <a:ea typeface="+mn-ea"/>
                <a:cs typeface="+mn-cs"/>
              </a:rPr>
              <a:t>15</a:t>
            </a:r>
            <a:r>
              <a:rPr kumimoji="1" lang="ja-JP" altLang="en-US" sz="1200" kern="1200" dirty="0" smtClean="0">
                <a:solidFill>
                  <a:schemeClr val="tx1"/>
                </a:solidFill>
                <a:latin typeface="+mn-lt"/>
                <a:ea typeface="+mn-ea"/>
                <a:cs typeface="+mn-cs"/>
              </a:rPr>
              <a:t>分になり、●</a:t>
            </a:r>
            <a:r>
              <a:rPr kumimoji="1" lang="ja-JP" altLang="en-US" sz="1200" kern="1200" dirty="0" smtClean="0">
                <a:latin typeface="+mn-lt"/>
                <a:ea typeface="+mn-ea"/>
                <a:cs typeface="+mn-cs"/>
              </a:rPr>
              <a:t>３０日を超えるということで</a:t>
            </a:r>
            <a:r>
              <a:rPr kumimoji="1" lang="ja-JP" altLang="en-US" sz="1200" kern="1200" dirty="0" smtClean="0">
                <a:solidFill>
                  <a:schemeClr val="tx1"/>
                </a:solidFill>
                <a:latin typeface="+mn-lt"/>
                <a:ea typeface="+mn-ea"/>
                <a:cs typeface="+mn-cs"/>
              </a:rPr>
              <a:t>、勤勉手当の支給額に影響が出てきます。また、病気休暇の日数だけでなく、介護休暇、部分休業、欠勤などがあれば、その日数も影響してきますのでご注意ください。●</a:t>
            </a:r>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年に</a:t>
            </a:r>
            <a:r>
              <a:rPr kumimoji="1" lang="en-US" altLang="ja-JP" dirty="0" smtClean="0"/>
              <a:t>1</a:t>
            </a:r>
            <a:r>
              <a:rPr kumimoji="1" lang="ja-JP" altLang="en-US" dirty="0" smtClean="0"/>
              <a:t>回ある昇給はどうでしょう。</a:t>
            </a:r>
            <a:endParaRPr kumimoji="1" lang="en-US" altLang="ja-JP" dirty="0" smtClean="0"/>
          </a:p>
          <a:p>
            <a:r>
              <a:rPr kumimoji="1" lang="ja-JP" altLang="en-US" dirty="0" smtClean="0"/>
              <a:t>毎年</a:t>
            </a:r>
            <a:r>
              <a:rPr kumimoji="1" lang="en-US" altLang="ja-JP" dirty="0" smtClean="0"/>
              <a:t>4</a:t>
            </a:r>
            <a:r>
              <a:rPr kumimoji="1" lang="ja-JP" altLang="en-US" dirty="0" smtClean="0"/>
              <a:t>月</a:t>
            </a:r>
            <a:r>
              <a:rPr kumimoji="1" lang="en-US" altLang="ja-JP" dirty="0" smtClean="0"/>
              <a:t>1</a:t>
            </a:r>
            <a:r>
              <a:rPr kumimoji="1" lang="ja-JP" altLang="en-US" dirty="0" smtClean="0"/>
              <a:t>日にある昇給日の前日までの</a:t>
            </a:r>
            <a:r>
              <a:rPr kumimoji="1" lang="en-US" altLang="ja-JP" dirty="0" smtClean="0"/>
              <a:t>1</a:t>
            </a:r>
            <a:r>
              <a:rPr kumimoji="1" lang="ja-JP" altLang="en-US" dirty="0" smtClean="0"/>
              <a:t>年間における病気休暇と、それ以外の●介護休暇・看護欠勤・欠勤・ストライキ、</a:t>
            </a:r>
            <a:r>
              <a:rPr lang="ja-JP" altLang="en-US" dirty="0" smtClean="0"/>
              <a:t>などの</a:t>
            </a:r>
            <a:r>
              <a:rPr kumimoji="1" lang="ja-JP" altLang="en-US" dirty="0" smtClean="0"/>
              <a:t>事由</a:t>
            </a:r>
            <a:endParaRPr kumimoji="1" lang="en-US" altLang="ja-JP" dirty="0" smtClean="0"/>
          </a:p>
          <a:p>
            <a:r>
              <a:rPr kumimoji="1" lang="ja-JP" altLang="en-US" dirty="0" smtClean="0"/>
              <a:t>の通算した日数によって昇給に違いがでてきます。</a:t>
            </a:r>
            <a:endParaRPr kumimoji="1" lang="en-US" altLang="ja-JP" dirty="0" smtClean="0"/>
          </a:p>
          <a:p>
            <a:r>
              <a:rPr kumimoji="1" lang="ja-JP" altLang="en-US" dirty="0" smtClean="0"/>
              <a:t>●基準期間の</a:t>
            </a:r>
            <a:r>
              <a:rPr kumimoji="1" lang="en-US" altLang="ja-JP" dirty="0" smtClean="0"/>
              <a:t>1/6</a:t>
            </a:r>
            <a:r>
              <a:rPr kumimoji="1" lang="ja-JP" altLang="en-US" dirty="0" smtClean="0"/>
              <a:t>以上に相当する期間を勤務していない場合は、●昇給区分</a:t>
            </a:r>
            <a:r>
              <a:rPr kumimoji="1" lang="en-US" altLang="ja-JP" dirty="0" smtClean="0"/>
              <a:t>Ⅳ</a:t>
            </a:r>
            <a:r>
              <a:rPr kumimoji="1" lang="ja-JP" altLang="en-US" dirty="0" smtClean="0"/>
              <a:t>に該当し</a:t>
            </a:r>
            <a:r>
              <a:rPr kumimoji="1" lang="en-US" altLang="ja-JP" dirty="0" smtClean="0"/>
              <a:t>1</a:t>
            </a:r>
            <a:r>
              <a:rPr kumimoji="1" lang="ja-JP" altLang="en-US" dirty="0" smtClean="0"/>
              <a:t>～２号級の昇給に該当となります。</a:t>
            </a:r>
            <a:endParaRPr kumimoji="1" lang="en-US" altLang="ja-JP"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200" dirty="0" smtClean="0"/>
              <a:t>●また、</a:t>
            </a:r>
            <a:r>
              <a:rPr kumimoji="1" lang="ja-JP" altLang="en-US" dirty="0" smtClean="0"/>
              <a:t>基準期間の</a:t>
            </a:r>
            <a:r>
              <a:rPr kumimoji="1" lang="en-US" altLang="ja-JP" dirty="0" smtClean="0"/>
              <a:t>1/2</a:t>
            </a:r>
            <a:r>
              <a:rPr kumimoji="1" lang="ja-JP" altLang="en-US" dirty="0" smtClean="0"/>
              <a:t>以上に相当する期間を勤務していない場合は、●昇給区分</a:t>
            </a:r>
            <a:r>
              <a:rPr kumimoji="1" lang="en-US" altLang="ja-JP" dirty="0" smtClean="0"/>
              <a:t>Ⅴ</a:t>
            </a:r>
            <a:r>
              <a:rPr kumimoji="1" lang="ja-JP" altLang="en-US" dirty="0" smtClean="0"/>
              <a:t>に該当し、昇給はありません。</a:t>
            </a:r>
            <a:endParaRPr kumimoji="1" lang="en-US" altLang="ja-JP"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dirty="0" smtClean="0"/>
              <a:t>これ以外は、昇給制度における勤務成績に応じての昇給となります。●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pPr lvl="0">
              <a:spcBef>
                <a:spcPct val="0"/>
              </a:spcBef>
              <a:defRPr/>
            </a:pPr>
            <a:r>
              <a:rPr lang="ja-JP" altLang="en-US" sz="1200" u="none" dirty="0" smtClean="0"/>
              <a:t>病休日数</a:t>
            </a:r>
            <a:r>
              <a:rPr lang="ja-JP" altLang="en-US" sz="1200" dirty="0" smtClean="0"/>
              <a:t>の算定方法とは　</a:t>
            </a:r>
            <a:endParaRPr lang="en-US" altLang="ja-JP" sz="1200" dirty="0" smtClean="0"/>
          </a:p>
          <a:p>
            <a:pPr lvl="0">
              <a:spcBef>
                <a:spcPct val="0"/>
              </a:spcBef>
              <a:defRPr/>
            </a:pPr>
            <a:r>
              <a:rPr lang="ja-JP" altLang="en-US" sz="1200" dirty="0" smtClean="0"/>
              <a:t>　基準期間内である昇給日前</a:t>
            </a:r>
            <a:r>
              <a:rPr lang="en-US" altLang="ja-JP" sz="1200" dirty="0" smtClean="0"/>
              <a:t>1</a:t>
            </a:r>
            <a:r>
              <a:rPr lang="ja-JP" altLang="en-US" sz="1200" dirty="0" smtClean="0"/>
              <a:t>年間の●「週休日」「祝日法による休日等」及び「年末年始の休日等」を除いた病気休暇の日数により算定します。</a:t>
            </a:r>
            <a:endParaRPr lang="en-US" altLang="ja-JP" sz="1200" dirty="0" smtClean="0"/>
          </a:p>
          <a:p>
            <a:pPr lvl="0">
              <a:spcBef>
                <a:spcPct val="0"/>
              </a:spcBef>
              <a:defRPr/>
            </a:pPr>
            <a:r>
              <a:rPr lang="ja-JP" altLang="en-US" sz="1200" dirty="0" smtClean="0"/>
              <a:t>　●また、</a:t>
            </a:r>
            <a:r>
              <a:rPr lang="en-US" altLang="ja-JP" sz="1200" dirty="0" smtClean="0"/>
              <a:t>1</a:t>
            </a:r>
            <a:r>
              <a:rPr lang="ja-JP" altLang="en-US" sz="1200" dirty="0" smtClean="0"/>
              <a:t>時間を単位とする病気休暇等の時間を日に換算するときは、</a:t>
            </a:r>
            <a:r>
              <a:rPr lang="en-US" altLang="ja-JP" sz="1200" dirty="0" smtClean="0"/>
              <a:t>7</a:t>
            </a:r>
            <a:r>
              <a:rPr lang="ja-JP" altLang="en-US" sz="1200" dirty="0" smtClean="0"/>
              <a:t>時間</a:t>
            </a:r>
            <a:r>
              <a:rPr lang="en-US" altLang="ja-JP" sz="1200" dirty="0" smtClean="0"/>
              <a:t>45</a:t>
            </a:r>
            <a:r>
              <a:rPr lang="ja-JP" altLang="en-US" sz="1200" dirty="0" smtClean="0"/>
              <a:t>分をもって</a:t>
            </a:r>
            <a:r>
              <a:rPr lang="en-US" altLang="ja-JP" sz="1200" dirty="0" smtClean="0"/>
              <a:t>1</a:t>
            </a:r>
            <a:r>
              <a:rPr lang="ja-JP" altLang="en-US" sz="1200" dirty="0" smtClean="0"/>
              <a:t>日となります</a:t>
            </a:r>
            <a:r>
              <a:rPr lang="ja-JP" altLang="en-US" dirty="0" smtClean="0"/>
              <a:t>。その日数に</a:t>
            </a:r>
            <a:r>
              <a:rPr lang="en-US" altLang="ja-JP" dirty="0" smtClean="0"/>
              <a:t>1</a:t>
            </a:r>
            <a:r>
              <a:rPr lang="ja-JP" altLang="en-US" dirty="0" smtClean="0"/>
              <a:t>未満の端数があるときは、</a:t>
            </a:r>
            <a:r>
              <a:rPr lang="en-US" altLang="ja-JP" dirty="0" smtClean="0"/>
              <a:t>1</a:t>
            </a:r>
            <a:r>
              <a:rPr lang="ja-JP" altLang="en-US" dirty="0" smtClean="0"/>
              <a:t>日に切り上げます。 ●</a:t>
            </a:r>
            <a:endParaRPr kumimoji="1" lang="en-US" altLang="ja-JP" sz="1200" dirty="0" smtClean="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退職手当への影響ですが、病気休暇の場合は取得期間に関わらず</a:t>
            </a:r>
            <a:r>
              <a:rPr kumimoji="1" lang="ja-JP" altLang="en-US" sz="1200" b="0" dirty="0" smtClean="0"/>
              <a:t>算定の基礎となる勤続期間への影響はありません。●</a:t>
            </a:r>
            <a:endParaRPr kumimoji="1" lang="en-US" altLang="ja-JP" sz="1200" b="0" dirty="0" smtClean="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また、●人間ドック等受診後、病名が確定し治療が必要になり医療機関で受診する場合は病気休暇が取得できます。</a:t>
            </a:r>
            <a:endParaRPr kumimoji="1" lang="en-US" altLang="ja-JP" dirty="0" smtClean="0"/>
          </a:p>
          <a:p>
            <a:pPr>
              <a:buNone/>
            </a:pPr>
            <a:r>
              <a:rPr kumimoji="1" lang="ja-JP" altLang="en-US" dirty="0" smtClean="0"/>
              <a:t>詳しくは学校事務の手引き４－３－１２に掲載しています。病気休暇ではなく年休で処理することもできます。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●他に、医療機関で不妊症の治療を受ける場合も病気休暇を取得できます。ただし、検査のための受診は適用外となっていますのでご注意ください。</a:t>
            </a:r>
            <a:r>
              <a:rPr lang="en-US" altLang="ja-JP" dirty="0" smtClean="0"/>
              <a:t/>
            </a:r>
            <a:br>
              <a:rPr lang="en-US" altLang="ja-JP" dirty="0" smtClean="0"/>
            </a:br>
            <a:r>
              <a:rPr lang="ja-JP" altLang="en-US" dirty="0" smtClean="0"/>
              <a:t>●なお、不妊症治療の病気休暇については、県が作成した「高知県職員次世代育成支援行動計画（後期計画）」にも掲載されています。●</a:t>
            </a:r>
            <a:endParaRPr lang="en-US" altLang="ja-JP" dirty="0" smtClean="0"/>
          </a:p>
          <a:p>
            <a:pPr>
              <a:buNone/>
            </a:pPr>
            <a:endParaRPr kumimoji="1" lang="en-US" altLang="ja-JP" dirty="0" smtClean="0"/>
          </a:p>
          <a:p>
            <a:pPr>
              <a:buNone/>
            </a:pP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最後に、</a:t>
            </a:r>
            <a:endParaRPr kumimoji="1" lang="en-US" altLang="ja-JP" dirty="0" smtClean="0"/>
          </a:p>
          <a:p>
            <a:r>
              <a:rPr lang="ja-JP" altLang="en-US" dirty="0" smtClean="0"/>
              <a:t>●病気休暇期間を経過しても病状が回復されない場合は、引き続いて</a:t>
            </a:r>
            <a:r>
              <a:rPr kumimoji="1" lang="ja-JP" altLang="en-US" dirty="0" smtClean="0"/>
              <a:t>病気休職ということにもなります。</a:t>
            </a:r>
            <a:endParaRPr kumimoji="1" lang="en-US" altLang="ja-JP" dirty="0" smtClean="0"/>
          </a:p>
          <a:p>
            <a:pPr>
              <a:buNone/>
            </a:pPr>
            <a:r>
              <a:rPr lang="ja-JP" altLang="en-US" dirty="0" smtClean="0"/>
              <a:t>詳しくは学校事務の手引き</a:t>
            </a:r>
            <a:r>
              <a:rPr kumimoji="1" lang="ja-JP" altLang="en-US" dirty="0" smtClean="0"/>
              <a:t>４－３－１３に掲載していますが、別途に休職の手続きが必要になります。</a:t>
            </a:r>
            <a:endParaRPr kumimoji="1" lang="en-US" altLang="ja-JP" dirty="0" smtClean="0"/>
          </a:p>
          <a:p>
            <a:r>
              <a:rPr lang="ja-JP" altLang="en-US" dirty="0" smtClean="0"/>
              <a:t>●また、精神性疾患による病気休暇が１２０日を超えた場合は職場復帰サポートを受けることができます。</a:t>
            </a:r>
            <a:endParaRPr lang="en-US" altLang="ja-JP" dirty="0" smtClean="0"/>
          </a:p>
          <a:p>
            <a:pPr>
              <a:buNone/>
            </a:pPr>
            <a:r>
              <a:rPr lang="ja-JP" altLang="en-US" dirty="0" smtClean="0"/>
              <a:t>こちらも詳しくは学校事務の手引き４－３－１４に掲載していますのでお時間のあるときにご覧ください。</a:t>
            </a:r>
            <a:endParaRPr lang="en-US" altLang="ja-JP" dirty="0" smtClean="0"/>
          </a:p>
          <a:p>
            <a:pPr>
              <a:buNone/>
            </a:pPr>
            <a:endParaRPr lang="en-US" altLang="ja-JP" dirty="0" smtClean="0"/>
          </a:p>
          <a:p>
            <a:pPr>
              <a:buNone/>
            </a:pPr>
            <a:r>
              <a:rPr lang="ja-JP" altLang="en-US" dirty="0" smtClean="0"/>
              <a:t>●臨時的任用教職員のうち期限付職員についても病気休暇を取得できることを付け加えておきます。</a:t>
            </a:r>
            <a:endParaRPr lang="en-US" altLang="ja-JP" dirty="0" smtClean="0"/>
          </a:p>
          <a:p>
            <a:pPr>
              <a:buNone/>
            </a:pPr>
            <a:r>
              <a:rPr lang="ja-JP" altLang="en-US" dirty="0" smtClean="0"/>
              <a:t>このことは「事例別事務処理（服務）・臨時職員（県費）に係る事務処理」に掲載しています。●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「病気休暇」はどんなときに取れる休暇でしょうか。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●職員が負傷又は疾病のため療養する必要があり、その勤務しないことがやむを得ないと認められる場合における休暇</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となっており、</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●ご自身の病気やケガにより、医療機関を受診した場合などが該当します。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●必ず医師の診断を受け疾病・負傷の認定及び療養期間の指定を受けなければならないことになっています。●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solidFill>
                  <a:schemeClr val="tx1"/>
                </a:solidFill>
              </a:rPr>
              <a:t>最後に、</a:t>
            </a:r>
            <a:r>
              <a:rPr kumimoji="1" lang="en-US" altLang="ja-JP" dirty="0" smtClean="0">
                <a:solidFill>
                  <a:schemeClr val="tx1"/>
                </a:solidFill>
              </a:rPr>
              <a:t>3</a:t>
            </a:r>
            <a:r>
              <a:rPr kumimoji="1" lang="ja-JP" altLang="en-US" dirty="0" smtClean="0">
                <a:solidFill>
                  <a:schemeClr val="tx1"/>
                </a:solidFill>
              </a:rPr>
              <a:t>問だけ問題を出したいと思います。</a:t>
            </a:r>
            <a:endParaRPr kumimoji="1" lang="en-US" altLang="ja-JP" dirty="0" smtClean="0">
              <a:solidFill>
                <a:schemeClr val="tx1"/>
              </a:solidFill>
            </a:endParaRPr>
          </a:p>
          <a:p>
            <a:r>
              <a:rPr kumimoji="1" lang="ja-JP" altLang="en-US" dirty="0" smtClean="0">
                <a:solidFill>
                  <a:schemeClr val="tx1"/>
                </a:solidFill>
              </a:rPr>
              <a:t>●問題１</a:t>
            </a:r>
            <a:endParaRPr kumimoji="1" lang="en-US" altLang="ja-JP" dirty="0" smtClean="0">
              <a:solidFill>
                <a:schemeClr val="tx1"/>
              </a:solidFill>
            </a:endParaRPr>
          </a:p>
          <a:p>
            <a:pPr>
              <a:buNone/>
            </a:pPr>
            <a:r>
              <a:rPr kumimoji="1" lang="ja-JP" altLang="en-US" dirty="0" smtClean="0">
                <a:solidFill>
                  <a:schemeClr val="tx1"/>
                </a:solidFill>
                <a:latin typeface="HG丸ｺﾞｼｯｸM-PRO" pitchFamily="50" charset="-128"/>
                <a:ea typeface="HG丸ｺﾞｼｯｸM-PRO" pitchFamily="50" charset="-128"/>
              </a:rPr>
              <a:t>風邪により</a:t>
            </a:r>
            <a:r>
              <a:rPr kumimoji="1" lang="en-US" altLang="ja-JP" dirty="0" smtClean="0">
                <a:solidFill>
                  <a:schemeClr val="tx1"/>
                </a:solidFill>
                <a:latin typeface="HG丸ｺﾞｼｯｸM-PRO" pitchFamily="50" charset="-128"/>
                <a:ea typeface="HG丸ｺﾞｼｯｸM-PRO" pitchFamily="50" charset="-128"/>
              </a:rPr>
              <a:t>3</a:t>
            </a:r>
            <a:r>
              <a:rPr kumimoji="1" lang="ja-JP" altLang="en-US" dirty="0" smtClean="0">
                <a:solidFill>
                  <a:schemeClr val="tx1"/>
                </a:solidFill>
                <a:latin typeface="HG丸ｺﾞｼｯｸM-PRO" pitchFamily="50" charset="-128"/>
                <a:ea typeface="HG丸ｺﾞｼｯｸM-PRO" pitchFamily="50" charset="-128"/>
              </a:rPr>
              <a:t>日間休みました。　病気休暇で対応したいのですが診断書は必要ですか？</a:t>
            </a:r>
            <a:endParaRPr kumimoji="1" lang="en-US" altLang="ja-JP" dirty="0" smtClean="0">
              <a:solidFill>
                <a:schemeClr val="tx1"/>
              </a:solidFill>
              <a:latin typeface="HG丸ｺﾞｼｯｸM-PRO" pitchFamily="50" charset="-128"/>
              <a:ea typeface="HG丸ｺﾞｼｯｸM-PRO" pitchFamily="50" charset="-128"/>
            </a:endParaRPr>
          </a:p>
          <a:p>
            <a:pPr>
              <a:buNone/>
            </a:pPr>
            <a:endParaRPr kumimoji="1" lang="en-US" altLang="ja-JP" dirty="0" smtClean="0">
              <a:solidFill>
                <a:schemeClr val="tx1"/>
              </a:solidFill>
              <a:latin typeface="HG丸ｺﾞｼｯｸM-PRO" pitchFamily="50" charset="-128"/>
              <a:ea typeface="HG丸ｺﾞｼｯｸM-PRO" pitchFamily="50" charset="-128"/>
            </a:endParaRPr>
          </a:p>
          <a:p>
            <a:pPr>
              <a:buNone/>
            </a:pPr>
            <a:r>
              <a:rPr kumimoji="1" lang="ja-JP" altLang="en-US" dirty="0" smtClean="0">
                <a:solidFill>
                  <a:schemeClr val="tx1"/>
                </a:solidFill>
                <a:latin typeface="HG丸ｺﾞｼｯｸM-PRO" pitchFamily="50" charset="-128"/>
                <a:ea typeface="HG丸ｺﾞｼｯｸM-PRO" pitchFamily="50" charset="-128"/>
              </a:rPr>
              <a:t>●答え：診断書は必要ありません</a:t>
            </a:r>
            <a:endParaRPr kumimoji="1" lang="en-US" altLang="ja-JP" dirty="0" smtClean="0">
              <a:solidFill>
                <a:schemeClr val="tx1"/>
              </a:solidFill>
              <a:latin typeface="HG丸ｺﾞｼｯｸM-PRO" pitchFamily="50" charset="-128"/>
              <a:ea typeface="HG丸ｺﾞｼｯｸM-PRO" pitchFamily="50" charset="-128"/>
            </a:endParaRPr>
          </a:p>
          <a:p>
            <a:r>
              <a:rPr lang="ja-JP" altLang="en-US" sz="1200" b="0" i="0" baseline="0" dirty="0" smtClean="0">
                <a:solidFill>
                  <a:schemeClr val="tx1"/>
                </a:solidFill>
                <a:latin typeface="HG丸ｺﾞｼｯｸM-PRO" pitchFamily="50" charset="-128"/>
                <a:ea typeface="HG丸ｺﾞｼｯｸM-PRO" pitchFamily="50" charset="-128"/>
              </a:rPr>
              <a:t>レシート・薬袋・医療カードなど医療機関を受診したことが確認できるものがあれば大丈夫です。●</a:t>
            </a:r>
            <a:endParaRPr kumimoji="1" lang="ja-JP" altLang="en-US" b="0" i="0" baseline="0" dirty="0">
              <a:solidFill>
                <a:schemeClr val="tx1"/>
              </a:solidFill>
            </a:endParaRPr>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i="0" baseline="0" dirty="0" smtClean="0">
                <a:solidFill>
                  <a:schemeClr val="tx1"/>
                </a:solidFill>
              </a:rPr>
              <a:t>続いて第</a:t>
            </a:r>
            <a:r>
              <a:rPr kumimoji="1" lang="en-US" altLang="ja-JP" b="0" i="0" baseline="0" dirty="0" smtClean="0">
                <a:solidFill>
                  <a:schemeClr val="tx1"/>
                </a:solidFill>
              </a:rPr>
              <a:t>2</a:t>
            </a:r>
            <a:r>
              <a:rPr kumimoji="1" lang="ja-JP" altLang="en-US" b="0" i="0" baseline="0" dirty="0" smtClean="0">
                <a:solidFill>
                  <a:schemeClr val="tx1"/>
                </a:solidFill>
              </a:rPr>
              <a:t>問です。</a:t>
            </a:r>
            <a:endParaRPr kumimoji="1" lang="en-US" altLang="ja-JP" b="0" i="0" baseline="0" dirty="0" smtClean="0">
              <a:solidFill>
                <a:schemeClr val="tx1"/>
              </a:solidFill>
            </a:endParaRPr>
          </a:p>
          <a:p>
            <a:pPr>
              <a:buNone/>
            </a:pPr>
            <a:r>
              <a:rPr lang="ja-JP" altLang="en-US" b="0" i="0" baseline="0" dirty="0" smtClean="0">
                <a:solidFill>
                  <a:schemeClr val="tx1"/>
                </a:solidFill>
                <a:latin typeface="HG丸ｺﾞｼｯｸM-PRO" pitchFamily="50" charset="-128"/>
                <a:ea typeface="HG丸ｺﾞｼｯｸM-PRO" pitchFamily="50" charset="-128"/>
              </a:rPr>
              <a:t>●インフルエンザにかかってしまいました。</a:t>
            </a:r>
            <a:r>
              <a:rPr kumimoji="1" lang="ja-JP" altLang="en-US" b="0" i="0" baseline="0" dirty="0" smtClean="0">
                <a:solidFill>
                  <a:schemeClr val="tx1"/>
                </a:solidFill>
                <a:latin typeface="HG丸ｺﾞｼｯｸM-PRO" pitchFamily="50" charset="-128"/>
                <a:ea typeface="HG丸ｺﾞｼｯｸM-PRO" pitchFamily="50" charset="-128"/>
              </a:rPr>
              <a:t>　病気休暇は取得できますか？</a:t>
            </a:r>
            <a:endParaRPr kumimoji="1" lang="en-US" altLang="ja-JP" b="0" i="0" baseline="0" dirty="0" smtClean="0">
              <a:solidFill>
                <a:schemeClr val="tx1"/>
              </a:solidFill>
              <a:latin typeface="HG丸ｺﾞｼｯｸM-PRO" pitchFamily="50" charset="-128"/>
              <a:ea typeface="HG丸ｺﾞｼｯｸM-PRO" pitchFamily="50" charset="-128"/>
            </a:endParaRPr>
          </a:p>
          <a:p>
            <a:pPr>
              <a:buNone/>
            </a:pPr>
            <a:endParaRPr kumimoji="1" lang="en-US" altLang="ja-JP" b="0" i="0" baseline="0" dirty="0" smtClean="0">
              <a:solidFill>
                <a:schemeClr val="tx1"/>
              </a:solidFill>
              <a:latin typeface="HG丸ｺﾞｼｯｸM-PRO" pitchFamily="50" charset="-128"/>
              <a:ea typeface="HG丸ｺﾞｼｯｸM-PRO" pitchFamily="50" charset="-128"/>
            </a:endParaRPr>
          </a:p>
          <a:p>
            <a:pPr>
              <a:buNone/>
            </a:pPr>
            <a:r>
              <a:rPr kumimoji="1" lang="ja-JP" altLang="en-US" b="0" i="0" baseline="0" dirty="0" smtClean="0">
                <a:solidFill>
                  <a:schemeClr val="tx1"/>
                </a:solidFill>
                <a:latin typeface="HG丸ｺﾞｼｯｸM-PRO" pitchFamily="50" charset="-128"/>
                <a:ea typeface="HG丸ｺﾞｼｯｸM-PRO" pitchFamily="50" charset="-128"/>
              </a:rPr>
              <a:t>●答えは、取得できます。</a:t>
            </a:r>
            <a:endParaRPr kumimoji="1" lang="en-US" altLang="ja-JP" b="0" i="0" baseline="0" dirty="0" smtClean="0">
              <a:solidFill>
                <a:schemeClr val="tx1"/>
              </a:solidFill>
              <a:latin typeface="HG丸ｺﾞｼｯｸM-PRO" pitchFamily="50" charset="-128"/>
              <a:ea typeface="HG丸ｺﾞｼｯｸM-PRO" pitchFamily="50" charset="-128"/>
            </a:endParaRPr>
          </a:p>
          <a:p>
            <a:pPr>
              <a:buNone/>
            </a:pPr>
            <a:r>
              <a:rPr lang="ja-JP" altLang="en-US" sz="1200" b="0" i="0" baseline="0" dirty="0" smtClean="0">
                <a:solidFill>
                  <a:schemeClr val="tx1"/>
                </a:solidFill>
                <a:latin typeface="HG丸ｺﾞｼｯｸM-PRO" pitchFamily="50" charset="-128"/>
                <a:ea typeface="HG丸ｺﾞｼｯｸM-PRO" pitchFamily="50" charset="-128"/>
              </a:rPr>
              <a:t>特別・病気休暇届承認簿に記載し、医療機関を受診したことが確認できる書類を提示してください●</a:t>
            </a:r>
            <a:endParaRPr lang="en-US" altLang="ja-JP" sz="1200" b="0" i="0" baseline="0" dirty="0" smtClean="0">
              <a:solidFill>
                <a:schemeClr val="tx1"/>
              </a:solidFill>
              <a:latin typeface="HG丸ｺﾞｼｯｸM-PRO" pitchFamily="50" charset="-128"/>
              <a:ea typeface="HG丸ｺﾞｼｯｸM-PRO" pitchFamily="50" charset="-128"/>
            </a:endParaRPr>
          </a:p>
          <a:p>
            <a:pPr>
              <a:buNone/>
            </a:pPr>
            <a:endParaRPr kumimoji="1" lang="ja-JP" altLang="en-US" b="0" i="0" baseline="0" dirty="0" smtClean="0">
              <a:solidFill>
                <a:schemeClr val="tx1"/>
              </a:solidFill>
              <a:latin typeface="HG丸ｺﾞｼｯｸM-PRO" pitchFamily="50" charset="-128"/>
              <a:ea typeface="HG丸ｺﾞｼｯｸM-PRO"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i="0" baseline="0" dirty="0" smtClean="0">
                <a:solidFill>
                  <a:schemeClr val="tx1"/>
                </a:solidFill>
              </a:rPr>
              <a:t>最後の問題です。</a:t>
            </a:r>
            <a:endParaRPr kumimoji="1" lang="en-US" altLang="ja-JP" b="0" i="0" baseline="0" dirty="0" smtClean="0">
              <a:solidFill>
                <a:schemeClr val="tx1"/>
              </a:solidFill>
            </a:endParaRPr>
          </a:p>
          <a:p>
            <a:pPr>
              <a:buNone/>
            </a:pPr>
            <a:r>
              <a:rPr lang="ja-JP" altLang="en-US" b="0" i="0" dirty="0" smtClean="0">
                <a:latin typeface="HG丸ｺﾞｼｯｸM-PRO" pitchFamily="50" charset="-128"/>
                <a:ea typeface="HG丸ｺﾞｼｯｸM-PRO" pitchFamily="50" charset="-128"/>
              </a:rPr>
              <a:t>●ケガをして全治</a:t>
            </a:r>
            <a:r>
              <a:rPr lang="en-US" altLang="ja-JP" b="0" i="0" dirty="0" smtClean="0">
                <a:latin typeface="HG丸ｺﾞｼｯｸM-PRO" pitchFamily="50" charset="-128"/>
                <a:ea typeface="HG丸ｺﾞｼｯｸM-PRO" pitchFamily="50" charset="-128"/>
              </a:rPr>
              <a:t>4</a:t>
            </a:r>
            <a:r>
              <a:rPr lang="ja-JP" altLang="en-US" b="0" i="0" dirty="0" smtClean="0">
                <a:latin typeface="HG丸ｺﾞｼｯｸM-PRO" pitchFamily="50" charset="-128"/>
                <a:ea typeface="HG丸ｺﾞｼｯｸM-PRO" pitchFamily="50" charset="-128"/>
              </a:rPr>
              <a:t>週間という診断ですが、病気休暇を取るのに何が必要ですか？</a:t>
            </a:r>
            <a:endParaRPr kumimoji="1" lang="en-US" altLang="ja-JP" b="0" i="0" dirty="0" smtClean="0">
              <a:latin typeface="HG丸ｺﾞｼｯｸM-PRO" pitchFamily="50" charset="-128"/>
              <a:ea typeface="HG丸ｺﾞｼｯｸM-PRO" pitchFamily="50" charset="-128"/>
            </a:endParaRPr>
          </a:p>
          <a:p>
            <a:pPr>
              <a:buNone/>
            </a:pPr>
            <a:r>
              <a:rPr kumimoji="1" lang="ja-JP" altLang="en-US" b="0" i="0" dirty="0" smtClean="0">
                <a:latin typeface="HG丸ｺﾞｼｯｸM-PRO" pitchFamily="50" charset="-128"/>
                <a:ea typeface="HG丸ｺﾞｼｯｸM-PRO" pitchFamily="50" charset="-128"/>
              </a:rPr>
              <a:t>　</a:t>
            </a:r>
            <a:endParaRPr kumimoji="1" lang="en-US" altLang="ja-JP" b="0" i="0" baseline="0" dirty="0" smtClean="0">
              <a:solidFill>
                <a:schemeClr val="tx1"/>
              </a:solidFill>
              <a:latin typeface="HG丸ｺﾞｼｯｸM-PRO" pitchFamily="50" charset="-128"/>
              <a:ea typeface="HG丸ｺﾞｼｯｸM-PRO" pitchFamily="50" charset="-128"/>
            </a:endParaRPr>
          </a:p>
          <a:p>
            <a:pPr>
              <a:buNone/>
            </a:pPr>
            <a:r>
              <a:rPr kumimoji="1" lang="ja-JP" altLang="en-US" b="0" i="0" baseline="0" dirty="0" smtClean="0">
                <a:solidFill>
                  <a:schemeClr val="tx1"/>
                </a:solidFill>
                <a:latin typeface="HG丸ｺﾞｼｯｸM-PRO" pitchFamily="50" charset="-128"/>
                <a:ea typeface="HG丸ｺﾞｼｯｸM-PRO" pitchFamily="50" charset="-128"/>
              </a:rPr>
              <a:t>●答えは、</a:t>
            </a:r>
            <a:r>
              <a:rPr kumimoji="1" lang="ja-JP" altLang="en-US" sz="1200" b="0" i="0" u="none" strike="noStrike" kern="1200" cap="none" spc="0" normalizeH="0" baseline="0" noProof="0" dirty="0" smtClean="0">
                <a:ln>
                  <a:noFill/>
                </a:ln>
                <a:effectLst/>
                <a:uLnTx/>
                <a:uFillTx/>
                <a:latin typeface="HG丸ｺﾞｼｯｸM-PRO" pitchFamily="50" charset="-128"/>
                <a:ea typeface="HG丸ｺﾞｼｯｸM-PRO" pitchFamily="50" charset="-128"/>
              </a:rPr>
              <a:t>病状によって提出書類が異なります</a:t>
            </a:r>
            <a:endParaRPr kumimoji="1" lang="en-US" altLang="ja-JP" b="0" i="0" baseline="0" dirty="0" smtClean="0">
              <a:latin typeface="HG丸ｺﾞｼｯｸM-PRO" pitchFamily="50" charset="-128"/>
              <a:ea typeface="HG丸ｺﾞｼｯｸM-PRO" pitchFamily="50" charset="-128"/>
            </a:endParaRPr>
          </a:p>
          <a:p>
            <a:pPr>
              <a:buNone/>
            </a:pPr>
            <a:r>
              <a:rPr lang="en-US" altLang="ja-JP" sz="1200" b="0" i="0" dirty="0" smtClean="0">
                <a:latin typeface="HG丸ｺﾞｼｯｸM-PRO" pitchFamily="50" charset="-128"/>
                <a:ea typeface="HG丸ｺﾞｼｯｸM-PRO" pitchFamily="50" charset="-128"/>
              </a:rPr>
              <a:t>6</a:t>
            </a:r>
            <a:r>
              <a:rPr lang="ja-JP" altLang="en-US" sz="1200" b="0" i="0" dirty="0" smtClean="0">
                <a:latin typeface="HG丸ｺﾞｼｯｸM-PRO" pitchFamily="50" charset="-128"/>
                <a:ea typeface="HG丸ｺﾞｼｯｸM-PRO" pitchFamily="50" charset="-128"/>
              </a:rPr>
              <a:t>日以上の病気休暇を取得し仕事を休む場合は、診断書が必要です。全治</a:t>
            </a:r>
            <a:r>
              <a:rPr lang="en-US" altLang="ja-JP" sz="1200" b="0" i="0" dirty="0" smtClean="0">
                <a:latin typeface="HG丸ｺﾞｼｯｸM-PRO" pitchFamily="50" charset="-128"/>
                <a:ea typeface="HG丸ｺﾞｼｯｸM-PRO" pitchFamily="50" charset="-128"/>
              </a:rPr>
              <a:t>4</a:t>
            </a:r>
            <a:r>
              <a:rPr lang="ja-JP" altLang="en-US" sz="1200" b="0" i="0" dirty="0" smtClean="0">
                <a:latin typeface="HG丸ｺﾞｼｯｸM-PRO" pitchFamily="50" charset="-128"/>
                <a:ea typeface="HG丸ｺﾞｼｯｸM-PRO" pitchFamily="50" charset="-128"/>
              </a:rPr>
              <a:t>週間といっても仕事を休む期間が</a:t>
            </a:r>
            <a:r>
              <a:rPr lang="en-US" altLang="ja-JP" sz="1200" b="0" i="0" dirty="0" smtClean="0">
                <a:latin typeface="HG丸ｺﾞｼｯｸM-PRO" pitchFamily="50" charset="-128"/>
                <a:ea typeface="HG丸ｺﾞｼｯｸM-PRO" pitchFamily="50" charset="-128"/>
              </a:rPr>
              <a:t>6</a:t>
            </a:r>
            <a:r>
              <a:rPr lang="ja-JP" altLang="en-US" sz="1200" b="0" i="0" dirty="0" smtClean="0">
                <a:latin typeface="HG丸ｺﾞｼｯｸM-PRO" pitchFamily="50" charset="-128"/>
                <a:ea typeface="HG丸ｺﾞｼｯｸM-PRO" pitchFamily="50" charset="-128"/>
              </a:rPr>
              <a:t>日未満の場合は、レシート等で構いません。</a:t>
            </a:r>
            <a:endParaRPr kumimoji="1" lang="ja-JP" altLang="en-US" b="0" i="0"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以上で、病気休暇についての校内研を終わります。</a:t>
            </a:r>
            <a:endParaRPr kumimoji="1" lang="en-US" altLang="ja-JP" dirty="0" smtClean="0"/>
          </a:p>
          <a:p>
            <a:r>
              <a:rPr kumimoji="1" lang="ja-JP" altLang="en-US" dirty="0" smtClean="0"/>
              <a:t>病気休暇を取る事態にならない、に越したことはありません。</a:t>
            </a:r>
            <a:endParaRPr kumimoji="1" lang="en-US" altLang="ja-JP" dirty="0" smtClean="0"/>
          </a:p>
          <a:p>
            <a:r>
              <a:rPr kumimoji="1" lang="ja-JP" altLang="en-US" dirty="0" smtClean="0"/>
              <a:t>健康には十分気を付けて日々の生活を送って行きましょう。</a:t>
            </a:r>
            <a:endParaRPr kumimoji="1" lang="en-US" altLang="ja-JP" dirty="0" smtClean="0"/>
          </a:p>
          <a:p>
            <a:r>
              <a:rPr kumimoji="1" lang="ja-JP" altLang="en-US" dirty="0" smtClean="0"/>
              <a:t>本日はお忙しい中お付き合いいただき、ありがとうございました。</a:t>
            </a:r>
            <a:endParaRPr kumimoji="1" lang="en-US" altLang="ja-JP" dirty="0" smtClean="0"/>
          </a:p>
          <a:p>
            <a:endParaRPr kumimoji="1" lang="ja-JP" altLang="en-US" dirty="0" smtClean="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23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少しかたい話になりますが、ここでどうして「病気休暇」を取得できるのか根拠となる法令を見ていきましょう。</a:t>
            </a:r>
            <a:endParaRPr kumimoji="1" lang="en-US" altLang="ja-JP" dirty="0" smtClean="0"/>
          </a:p>
          <a:p>
            <a:r>
              <a:rPr lang="ja-JP" altLang="en-US" dirty="0" smtClean="0"/>
              <a:t>公立学校職員の勤務時間、休日及び休暇に関する条例のなかにあり</a:t>
            </a:r>
            <a:endParaRPr lang="en-US" altLang="ja-JP" dirty="0" smtClean="0"/>
          </a:p>
          <a:p>
            <a:pPr latinLnBrk="1">
              <a:buNone/>
            </a:pPr>
            <a:r>
              <a:rPr lang="ja-JP" altLang="en-US" dirty="0" smtClean="0"/>
              <a:t>　　</a:t>
            </a:r>
            <a:endParaRPr lang="en-US" altLang="ja-JP" dirty="0" smtClean="0"/>
          </a:p>
          <a:p>
            <a:pPr latinLnBrk="1"/>
            <a:r>
              <a:rPr lang="ja-JP" altLang="en-US" dirty="0" smtClean="0"/>
              <a:t>●第</a:t>
            </a:r>
            <a:r>
              <a:rPr lang="en-US" altLang="ja-JP" dirty="0" smtClean="0"/>
              <a:t>14</a:t>
            </a:r>
            <a:r>
              <a:rPr lang="ja-JP" altLang="en-US" dirty="0" smtClean="0"/>
              <a:t>条</a:t>
            </a:r>
            <a:r>
              <a:rPr lang="en-US" altLang="ja-JP" dirty="0" smtClean="0"/>
              <a:t>(</a:t>
            </a:r>
            <a:r>
              <a:rPr lang="ja-JP" altLang="en-US" dirty="0" smtClean="0"/>
              <a:t>病気休暇</a:t>
            </a:r>
            <a:r>
              <a:rPr lang="en-US" altLang="ja-JP" dirty="0" smtClean="0"/>
              <a:t>) </a:t>
            </a:r>
            <a:r>
              <a:rPr lang="ja-JP" altLang="en-US" dirty="0" smtClean="0"/>
              <a:t>　</a:t>
            </a:r>
            <a:endParaRPr lang="en-US" altLang="ja-JP" dirty="0" smtClean="0"/>
          </a:p>
          <a:p>
            <a:pPr latinLnBrk="1"/>
            <a:r>
              <a:rPr lang="ja-JP" altLang="en-US" dirty="0" smtClean="0"/>
              <a:t>病気休暇は、職員が負傷又は疾病のため療養する必要があり、その勤務しないことがやむを得ないと認められる場合における休暇とし、その期間は、人事委員会規則で定める。</a:t>
            </a:r>
            <a:endParaRPr lang="en-US" altLang="ja-JP" dirty="0" smtClean="0"/>
          </a:p>
          <a:p>
            <a:pPr latinLnBrk="1">
              <a:buNone/>
            </a:pPr>
            <a:r>
              <a:rPr lang="ja-JP" altLang="en-US" dirty="0" smtClean="0"/>
              <a:t>　</a:t>
            </a:r>
            <a:endParaRPr lang="en-US" altLang="ja-JP" dirty="0" smtClean="0"/>
          </a:p>
          <a:p>
            <a:pPr latinLnBrk="1"/>
            <a:r>
              <a:rPr lang="ja-JP" altLang="en-US" dirty="0" smtClean="0"/>
              <a:t>●第</a:t>
            </a:r>
            <a:r>
              <a:rPr lang="en-US" altLang="ja-JP" dirty="0" smtClean="0"/>
              <a:t>17</a:t>
            </a:r>
            <a:r>
              <a:rPr lang="ja-JP" altLang="en-US" dirty="0" smtClean="0"/>
              <a:t>条（病気休暇等の承認） </a:t>
            </a:r>
            <a:endParaRPr lang="en-US" altLang="ja-JP" dirty="0" smtClean="0"/>
          </a:p>
          <a:p>
            <a:pPr latinLnBrk="1"/>
            <a:r>
              <a:rPr lang="ja-JP" altLang="en-US" dirty="0" smtClean="0"/>
              <a:t>～人事委員会規則で定める期間の範囲内で、日又は時間をもって承認するものとする。</a:t>
            </a:r>
            <a:endParaRPr lang="en-US" altLang="ja-JP" dirty="0" smtClean="0"/>
          </a:p>
          <a:p>
            <a:pPr latinLnBrk="1"/>
            <a:endParaRPr lang="en-US" altLang="ja-JP" dirty="0" smtClean="0"/>
          </a:p>
          <a:p>
            <a:pPr latinLnBrk="1"/>
            <a:r>
              <a:rPr lang="ja-JP" altLang="en-US" dirty="0" smtClean="0"/>
              <a:t>ということで、私たちは</a:t>
            </a:r>
            <a:r>
              <a:rPr lang="en-US" altLang="ja-JP" dirty="0" smtClean="0"/>
              <a:t>｢</a:t>
            </a:r>
            <a:r>
              <a:rPr lang="ja-JP" altLang="en-US" dirty="0" smtClean="0"/>
              <a:t>病気休暇」を取得できるようになっています。●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それでは、四万十町における具体的な手続き方法を見ていきましょう。</a:t>
            </a:r>
            <a:endParaRPr kumimoji="1" lang="en-US" altLang="ja-JP" dirty="0" smtClean="0"/>
          </a:p>
          <a:p>
            <a:r>
              <a:rPr kumimoji="1" lang="ja-JP" altLang="en-US" dirty="0" smtClean="0"/>
              <a:t>病気休暇の期間によって、提出する書類等が違ってきます。</a:t>
            </a:r>
            <a:endParaRPr kumimoji="1" lang="en-US" altLang="ja-JP" dirty="0" smtClean="0"/>
          </a:p>
          <a:p>
            <a:r>
              <a:rPr kumimoji="1" lang="ja-JP" altLang="en-US" dirty="0" smtClean="0"/>
              <a:t>まずは、</a:t>
            </a:r>
            <a:r>
              <a:rPr kumimoji="1" lang="en-US" altLang="ja-JP" dirty="0" smtClean="0"/>
              <a:t>6</a:t>
            </a:r>
            <a:r>
              <a:rPr kumimoji="1" lang="ja-JP" altLang="en-US" dirty="0" smtClean="0"/>
              <a:t>日以内の病気休暇を取得する場合です。●この場合は、特別・病気休暇届・承認簿に記載し、●医療機関を受診したことが確認できるレシート・薬袋・医療カードなどを一緒につけて学校長へ提出します。●承認後に学校へレシート等のコピーを残す必要はありません。●</a:t>
            </a:r>
            <a:endParaRPr kumimoji="1" lang="en-US" altLang="ja-JP" dirty="0" smtClean="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つぎに、</a:t>
            </a:r>
            <a:r>
              <a:rPr kumimoji="1" lang="en-US" altLang="ja-JP" baseline="0" dirty="0" smtClean="0"/>
              <a:t>6</a:t>
            </a:r>
            <a:r>
              <a:rPr kumimoji="1" lang="ja-JP" altLang="en-US" baseline="0" dirty="0" smtClean="0"/>
              <a:t>日を超えて</a:t>
            </a:r>
            <a:r>
              <a:rPr kumimoji="1" lang="en-US" altLang="ja-JP" dirty="0" smtClean="0"/>
              <a:t>1</a:t>
            </a:r>
            <a:r>
              <a:rPr kumimoji="1" lang="ja-JP" altLang="en-US" dirty="0" smtClean="0"/>
              <a:t>か月未満の病気休暇の取得手続きです。</a:t>
            </a:r>
            <a:r>
              <a:rPr lang="ja-JP" altLang="en-US" dirty="0" smtClean="0"/>
              <a:t>●</a:t>
            </a:r>
            <a:r>
              <a:rPr kumimoji="1" lang="ja-JP" altLang="en-US" dirty="0" smtClean="0"/>
              <a:t>同じく、特別・病気休暇届・承認簿に記載し、●病院の診断書を</a:t>
            </a:r>
            <a:r>
              <a:rPr kumimoji="1" lang="en-US" altLang="ja-JP" dirty="0" smtClean="0"/>
              <a:t>1</a:t>
            </a:r>
            <a:r>
              <a:rPr kumimoji="1" lang="ja-JP" altLang="en-US" dirty="0" smtClean="0"/>
              <a:t>通添付する必要があります。</a:t>
            </a:r>
            <a:endParaRPr kumimoji="1" lang="en-US" altLang="ja-JP" dirty="0" smtClean="0"/>
          </a:p>
          <a:p>
            <a:r>
              <a:rPr kumimoji="1" lang="ja-JP" altLang="en-US" dirty="0" smtClean="0"/>
              <a:t>提出先は学校長です。●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en-US" altLang="ja-JP" dirty="0" smtClean="0"/>
              <a:t>1</a:t>
            </a:r>
            <a:r>
              <a:rPr kumimoji="1" lang="ja-JP" altLang="en-US" dirty="0" smtClean="0"/>
              <a:t>か月</a:t>
            </a:r>
            <a:r>
              <a:rPr lang="ja-JP" altLang="en-US" dirty="0" smtClean="0"/>
              <a:t>以上の病気休暇の</a:t>
            </a:r>
            <a:r>
              <a:rPr kumimoji="1" lang="ja-JP" altLang="en-US" dirty="0" smtClean="0"/>
              <a:t>場合は、提出する書類がこれまでとは別の物になります。●四万十町学校事務の手引き</a:t>
            </a:r>
            <a:r>
              <a:rPr lang="ja-JP" altLang="en-US" dirty="0" smtClean="0"/>
              <a:t>ホームページ</a:t>
            </a:r>
            <a:r>
              <a:rPr kumimoji="1" lang="ja-JP" altLang="en-US" dirty="0" smtClean="0"/>
              <a:t>の様式集・服務にもありますが</a:t>
            </a:r>
            <a:r>
              <a:rPr kumimoji="1" lang="en-US" altLang="ja-JP" dirty="0" smtClean="0"/>
              <a:t>｢</a:t>
            </a:r>
            <a:r>
              <a:rPr kumimoji="1" lang="ja-JP" altLang="en-US" dirty="0" smtClean="0"/>
              <a:t>病気休暇承認願」を</a:t>
            </a:r>
            <a:r>
              <a:rPr kumimoji="1" lang="en-US" altLang="ja-JP" dirty="0" smtClean="0"/>
              <a:t>3</a:t>
            </a:r>
            <a:r>
              <a:rPr kumimoji="1" lang="ja-JP" altLang="en-US" dirty="0" smtClean="0"/>
              <a:t>部作成する必要があります。●添付書類は病院の診断書が</a:t>
            </a:r>
            <a:r>
              <a:rPr kumimoji="1" lang="en-US" altLang="ja-JP" dirty="0" smtClean="0"/>
              <a:t>1</a:t>
            </a:r>
            <a:r>
              <a:rPr kumimoji="1" lang="ja-JP" altLang="en-US" dirty="0" smtClean="0"/>
              <a:t>通です。提出先は学校長を経由して四万十町教育委員会へ提出し承認をもらいます。●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さらに、</a:t>
            </a:r>
            <a:r>
              <a:rPr kumimoji="1" lang="en-US" altLang="ja-JP" dirty="0" smtClean="0"/>
              <a:t>1</a:t>
            </a:r>
            <a:r>
              <a:rPr kumimoji="1" lang="ja-JP" altLang="en-US" dirty="0" smtClean="0"/>
              <a:t>か月以上の病気休暇を取得する場合に</a:t>
            </a:r>
            <a:endParaRPr kumimoji="1" lang="en-US" altLang="ja-JP" dirty="0" smtClean="0"/>
          </a:p>
          <a:p>
            <a:r>
              <a:rPr kumimoji="1" lang="ja-JP" altLang="en-US" dirty="0" smtClean="0"/>
              <a:t>●</a:t>
            </a:r>
            <a:r>
              <a:rPr lang="ja-JP" altLang="en-US" dirty="0" smtClean="0"/>
              <a:t>代わりの教職員</a:t>
            </a:r>
            <a:r>
              <a:rPr kumimoji="1" lang="ja-JP" altLang="en-US" dirty="0" smtClean="0"/>
              <a:t>が必要な場合は補充教職員配置希望ができることになっており</a:t>
            </a:r>
            <a:endParaRPr kumimoji="1" lang="en-US" altLang="ja-JP" dirty="0" smtClean="0"/>
          </a:p>
          <a:p>
            <a:pPr>
              <a:buNone/>
            </a:pPr>
            <a:r>
              <a:rPr lang="ja-JP" altLang="en-US" dirty="0" smtClean="0"/>
              <a:t>●配置についての意見書を学校長が作成して、</a:t>
            </a:r>
            <a:r>
              <a:rPr kumimoji="1" lang="ja-JP" altLang="en-US" dirty="0" smtClean="0"/>
              <a:t>四万十町教育委員会へ提出するようになっています。</a:t>
            </a:r>
            <a:endParaRPr kumimoji="1" lang="en-US" altLang="ja-JP" dirty="0" smtClean="0"/>
          </a:p>
          <a:p>
            <a:pPr>
              <a:buNone/>
            </a:pPr>
            <a:r>
              <a:rPr kumimoji="1" lang="ja-JP" altLang="en-US" dirty="0" smtClean="0"/>
              <a:t>ただし、長期休業中は補充教員の配置はありません。</a:t>
            </a:r>
            <a:endParaRPr kumimoji="1" lang="en-US" altLang="ja-JP" dirty="0" smtClean="0"/>
          </a:p>
          <a:p>
            <a:pPr>
              <a:buNone/>
            </a:pPr>
            <a:r>
              <a:rPr kumimoji="1" lang="ja-JP" altLang="en-US" dirty="0" smtClean="0"/>
              <a:t>●また、病気休暇の期間を更新する場合や職場復帰する場合などに必要になる関連した書類については、手引き</a:t>
            </a:r>
            <a:r>
              <a:rPr lang="ja-JP" altLang="en-US" dirty="0" smtClean="0"/>
              <a:t>ホームページ</a:t>
            </a:r>
            <a:r>
              <a:rPr kumimoji="1" lang="ja-JP" altLang="en-US" dirty="0" smtClean="0"/>
              <a:t>の「様式集」の中の「服務」に掲載しています。●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病気休暇は病気の種類によって、取得可能な期間が決まっています。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このことは公立学校職員の勤務時間・休日及び休暇に関する規則第１１条に載っていますが、</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●種類として</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勤務</a:t>
            </a:r>
            <a:r>
              <a:rPr kumimoji="1" lang="ja-JP" altLang="en-US" dirty="0" smtClean="0"/>
              <a:t>中又は通勤中に起こったケガや病気である公務通勤災害の場合は、引き続き</a:t>
            </a:r>
            <a:r>
              <a:rPr kumimoji="1" lang="en-US" altLang="ja-JP" dirty="0" smtClean="0"/>
              <a:t>1</a:t>
            </a:r>
            <a:r>
              <a:rPr kumimoji="1" lang="ja-JP" altLang="en-US" dirty="0" smtClean="0"/>
              <a:t>年以内の期間が取得できます。</a:t>
            </a:r>
            <a:endParaRPr kumimoji="1" lang="en-US" altLang="ja-JP" dirty="0" smtClean="0"/>
          </a:p>
          <a:p>
            <a:r>
              <a:rPr kumimoji="1" lang="ja-JP" altLang="en-US" dirty="0" smtClean="0"/>
              <a:t>●また、公務によらないものとして、</a:t>
            </a:r>
            <a:endParaRPr kumimoji="1" lang="en-US" altLang="ja-JP" dirty="0" smtClean="0"/>
          </a:p>
          <a:p>
            <a:r>
              <a:rPr kumimoji="1" lang="ja-JP" altLang="en-US" dirty="0" smtClean="0"/>
              <a:t>結核性疾患や、指定されている難病の場合は、引き続き</a:t>
            </a:r>
            <a:r>
              <a:rPr kumimoji="1" lang="en-US" altLang="ja-JP" dirty="0" smtClean="0"/>
              <a:t>1</a:t>
            </a:r>
            <a:r>
              <a:rPr kumimoji="1" lang="ja-JP" altLang="en-US" dirty="0" smtClean="0"/>
              <a:t>年以内の期間が取得でき、</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これ以外のケガや病気については、引き続き</a:t>
            </a:r>
            <a:r>
              <a:rPr kumimoji="1" lang="en-US" altLang="ja-JP" dirty="0" smtClean="0"/>
              <a:t>90</a:t>
            </a:r>
            <a:r>
              <a:rPr kumimoji="1" lang="ja-JP" altLang="en-US" dirty="0" smtClean="0"/>
              <a:t>日以内となっています。ただし、高血圧症などの生活習慣病や精神性疾患の場合は、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さらに引き続き</a:t>
            </a:r>
            <a:r>
              <a:rPr kumimoji="1" lang="en-US" altLang="ja-JP" dirty="0" smtClean="0"/>
              <a:t>60</a:t>
            </a:r>
            <a:r>
              <a:rPr kumimoji="1" lang="ja-JP" altLang="en-US" dirty="0" smtClean="0"/>
              <a:t>日以内で延長することができることとなっています。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画面の表の中の●</a:t>
            </a:r>
            <a:r>
              <a:rPr kumimoji="1" lang="en-US" altLang="ja-JP" dirty="0" smtClean="0"/>
              <a:t>※</a:t>
            </a:r>
            <a:r>
              <a:rPr kumimoji="1" lang="ja-JP" altLang="en-US" dirty="0" smtClean="0"/>
              <a:t>印の内容についてはこの後少し説明します。●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まず、</a:t>
            </a:r>
            <a:r>
              <a:rPr kumimoji="1" lang="en-US" altLang="ja-JP" dirty="0" smtClean="0"/>
              <a:t>※</a:t>
            </a:r>
            <a:r>
              <a:rPr kumimoji="1" lang="ja-JP" altLang="en-US" dirty="0" smtClean="0"/>
              <a:t>１　公務によらない結核性疾患について説明していきます。</a:t>
            </a:r>
            <a:endParaRPr kumimoji="1" lang="en-US" altLang="ja-JP" dirty="0" smtClean="0"/>
          </a:p>
          <a:p>
            <a:r>
              <a:rPr lang="ja-JP" altLang="en-US" dirty="0" smtClean="0"/>
              <a:t>この病気休暇の対象者は、教育公務員特例法第１４条の適用又は準用を受ける者に係る結核性疾患を除く、とされています。</a:t>
            </a:r>
          </a:p>
          <a:p>
            <a:r>
              <a:rPr kumimoji="1" lang="ja-JP" altLang="en-US" dirty="0" smtClean="0"/>
              <a:t>●適用を受ける者とは、公立学校の校長及び教員</a:t>
            </a:r>
            <a:endParaRPr kumimoji="1" lang="en-US" altLang="ja-JP" dirty="0" smtClean="0"/>
          </a:p>
          <a:p>
            <a:r>
              <a:rPr lang="ja-JP" altLang="en-US" dirty="0" smtClean="0"/>
              <a:t>準用を受ける者とは公立学校の事務職員</a:t>
            </a:r>
            <a:endParaRPr lang="en-US" altLang="ja-JP" dirty="0" smtClean="0"/>
          </a:p>
          <a:p>
            <a:r>
              <a:rPr lang="ja-JP" altLang="en-US" dirty="0" smtClean="0"/>
              <a:t>となり、●こちらを除くものとあるので、この病気休暇についての対象は、栄養職員のみとなります。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●そして、校長・教員・事務職員については最長３年間の結核療養休職扱いになるということが教育公務員特例法</a:t>
            </a:r>
            <a:r>
              <a:rPr lang="ja-JP" altLang="en-US" b="0" dirty="0" smtClean="0"/>
              <a:t>第</a:t>
            </a:r>
            <a:r>
              <a:rPr lang="en-US" altLang="ja-JP" b="0" dirty="0" smtClean="0"/>
              <a:t>14</a:t>
            </a:r>
            <a:r>
              <a:rPr lang="ja-JP" altLang="en-US" b="0" dirty="0" smtClean="0"/>
              <a:t>条のなかに明記されています。●</a:t>
            </a:r>
            <a:endParaRPr lang="en-US" altLang="ja-JP" b="0" dirty="0" smtClean="0"/>
          </a:p>
        </p:txBody>
      </p:sp>
      <p:sp>
        <p:nvSpPr>
          <p:cNvPr id="4" name="スライド番号プレースホルダ 3"/>
          <p:cNvSpPr>
            <a:spLocks noGrp="1"/>
          </p:cNvSpPr>
          <p:nvPr>
            <p:ph type="sldNum" sz="quarter" idx="10"/>
          </p:nvPr>
        </p:nvSpPr>
        <p:spPr/>
        <p:txBody>
          <a:bodyPr/>
          <a:lstStyle/>
          <a:p>
            <a:fld id="{470DB9FC-CD19-42A6-A834-972D96F62336}"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52AE085-1E89-4F23-B6DA-C89486A4C0C8}" type="datetimeFigureOut">
              <a:rPr kumimoji="1" lang="ja-JP" altLang="en-US" smtClean="0"/>
              <a:pPr/>
              <a:t>2015/5/28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5D8E83-8014-48D7-8C45-89F0EC60E7F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AE085-1E89-4F23-B6DA-C89486A4C0C8}" type="datetimeFigureOut">
              <a:rPr kumimoji="1" lang="ja-JP" altLang="en-US" smtClean="0"/>
              <a:pPr/>
              <a:t>2015/5/28</a:t>
            </a:fld>
            <a:endParaRPr kumimoji="1"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D8E83-8014-48D7-8C45-89F0EC60E7F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24745"/>
            <a:ext cx="7772400" cy="1470025"/>
          </a:xfrm>
        </p:spPr>
        <p:txBody>
          <a:bodyPr/>
          <a:lstStyle/>
          <a:p>
            <a:r>
              <a:rPr lang="ja-JP" altLang="en-US" dirty="0" smtClean="0"/>
              <a:t>四万十町学校事務校内研</a:t>
            </a:r>
            <a:endParaRPr kumimoji="1" lang="ja-JP" altLang="en-US" dirty="0"/>
          </a:p>
        </p:txBody>
      </p:sp>
      <p:sp>
        <p:nvSpPr>
          <p:cNvPr id="3" name="サブタイトル 2"/>
          <p:cNvSpPr>
            <a:spLocks noGrp="1"/>
          </p:cNvSpPr>
          <p:nvPr>
            <p:ph type="subTitle" idx="1"/>
          </p:nvPr>
        </p:nvSpPr>
        <p:spPr>
          <a:xfrm>
            <a:off x="1619672" y="3284984"/>
            <a:ext cx="5688632" cy="1296144"/>
          </a:xfrm>
        </p:spPr>
        <p:txBody>
          <a:bodyPr>
            <a:noAutofit/>
          </a:bodyPr>
          <a:lstStyle/>
          <a:p>
            <a:r>
              <a:rPr kumimoji="1" lang="ja-JP" altLang="en-US" sz="6600" b="1" dirty="0" smtClean="0">
                <a:solidFill>
                  <a:srgbClr val="0070C0"/>
                </a:solidFill>
              </a:rPr>
              <a:t>～病気休暇～</a:t>
            </a:r>
            <a:endParaRPr kumimoji="1" lang="ja-JP" altLang="en-US" sz="6600" b="1" dirty="0">
              <a:solidFill>
                <a:srgbClr val="0070C0"/>
              </a:solidFill>
            </a:endParaRPr>
          </a:p>
        </p:txBody>
      </p:sp>
      <p:pic>
        <p:nvPicPr>
          <p:cNvPr id="1029" name="Picture 5" descr="C:\Users\user\AppData\Local\Microsoft\Windows\Temporary Internet Files\Content.IE5\WRFBIW18\MC900445680[1].wmf"/>
          <p:cNvPicPr>
            <a:picLocks noChangeAspect="1" noChangeArrowheads="1"/>
          </p:cNvPicPr>
          <p:nvPr/>
        </p:nvPicPr>
        <p:blipFill>
          <a:blip r:embed="rId3" cstate="print"/>
          <a:srcRect/>
          <a:stretch>
            <a:fillRect/>
          </a:stretch>
        </p:blipFill>
        <p:spPr bwMode="auto">
          <a:xfrm>
            <a:off x="7884368" y="4293097"/>
            <a:ext cx="778155" cy="174284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4176464" cy="1143000"/>
          </a:xfrm>
        </p:spPr>
        <p:txBody>
          <a:bodyPr/>
          <a:lstStyle/>
          <a:p>
            <a:r>
              <a:rPr kumimoji="1" lang="en-US" altLang="ja-JP" dirty="0" smtClean="0"/>
              <a:t>※</a:t>
            </a:r>
            <a:r>
              <a:rPr kumimoji="1" lang="ja-JP" altLang="en-US" dirty="0" smtClean="0"/>
              <a:t>２　難病</a:t>
            </a:r>
            <a:endParaRPr kumimoji="1" lang="ja-JP" altLang="en-US" dirty="0"/>
          </a:p>
        </p:txBody>
      </p:sp>
      <p:graphicFrame>
        <p:nvGraphicFramePr>
          <p:cNvPr id="6" name="コンテンツ プレースホルダ 5"/>
          <p:cNvGraphicFramePr>
            <a:graphicFrameLocks noGrp="1"/>
          </p:cNvGraphicFramePr>
          <p:nvPr>
            <p:ph idx="1"/>
          </p:nvPr>
        </p:nvGraphicFramePr>
        <p:xfrm>
          <a:off x="755576" y="854224"/>
          <a:ext cx="3456384" cy="6003776"/>
        </p:xfrm>
        <a:graphic>
          <a:graphicData uri="http://schemas.openxmlformats.org/drawingml/2006/table">
            <a:tbl>
              <a:tblPr/>
              <a:tblGrid>
                <a:gridCol w="3456384"/>
              </a:tblGrid>
              <a:tr h="140647">
                <a:tc>
                  <a:txBody>
                    <a:bodyPr/>
                    <a:lstStyle/>
                    <a:p>
                      <a:pPr algn="l">
                        <a:spcAft>
                          <a:spcPts val="0"/>
                        </a:spcAft>
                      </a:pPr>
                      <a:r>
                        <a:rPr lang="ja-JP" sz="1100" kern="0" dirty="0">
                          <a:solidFill>
                            <a:srgbClr val="000000"/>
                          </a:solidFill>
                          <a:latin typeface="Century"/>
                          <a:ea typeface="ＭＳ Ｐゴシック"/>
                          <a:cs typeface="ＭＳ Ｐゴシック"/>
                        </a:rPr>
                        <a:t>難病指定</a:t>
                      </a:r>
                      <a:endParaRPr lang="ja-JP" sz="1100" kern="100" dirty="0">
                        <a:latin typeface="Century"/>
                        <a:ea typeface="ＭＳ 明朝"/>
                        <a:cs typeface="Times New Roman"/>
                      </a:endParaRPr>
                    </a:p>
                  </a:txBody>
                  <a:tcPr marL="50288" marR="50288" marT="0" marB="0" anchor="ctr">
                    <a:lnL>
                      <a:noFill/>
                    </a:lnL>
                    <a:lnR>
                      <a:noFill/>
                    </a:lnR>
                    <a:lnT>
                      <a:noFill/>
                    </a:lnT>
                    <a:lnB>
                      <a:noFill/>
                    </a:lnB>
                  </a:tcPr>
                </a:tc>
              </a:tr>
              <a:tr h="140647">
                <a:tc>
                  <a:txBody>
                    <a:bodyPr/>
                    <a:lstStyle/>
                    <a:p>
                      <a:pPr algn="l">
                        <a:spcAft>
                          <a:spcPts val="0"/>
                        </a:spcAft>
                      </a:pPr>
                      <a:r>
                        <a:rPr lang="ja-JP" sz="1100" kern="0">
                          <a:solidFill>
                            <a:srgbClr val="000000"/>
                          </a:solidFill>
                          <a:latin typeface="Century"/>
                          <a:ea typeface="ＭＳ 明朝"/>
                          <a:cs typeface="ＭＳ Ｐゴシック"/>
                        </a:rPr>
                        <a:t>別表第</a:t>
                      </a:r>
                      <a:r>
                        <a:rPr lang="en-US" sz="1100" kern="0">
                          <a:solidFill>
                            <a:srgbClr val="000000"/>
                          </a:solidFill>
                          <a:latin typeface="Century"/>
                          <a:ea typeface="ＭＳ 明朝"/>
                          <a:cs typeface="ＭＳ Ｐゴシック"/>
                        </a:rPr>
                        <a:t>1(</a:t>
                      </a:r>
                      <a:r>
                        <a:rPr lang="ja-JP" sz="1100" kern="0">
                          <a:solidFill>
                            <a:srgbClr val="000000"/>
                          </a:solidFill>
                          <a:latin typeface="Century"/>
                          <a:ea typeface="ＭＳ 明朝"/>
                          <a:cs typeface="ＭＳ Ｐゴシック"/>
                        </a:rPr>
                        <a:t>第</a:t>
                      </a:r>
                      <a:r>
                        <a:rPr lang="en-US" sz="1100" kern="0">
                          <a:solidFill>
                            <a:srgbClr val="000000"/>
                          </a:solidFill>
                          <a:latin typeface="Century"/>
                          <a:ea typeface="ＭＳ 明朝"/>
                          <a:cs typeface="ＭＳ Ｐゴシック"/>
                        </a:rPr>
                        <a:t>11</a:t>
                      </a:r>
                      <a:r>
                        <a:rPr lang="ja-JP" sz="1100" kern="0">
                          <a:solidFill>
                            <a:srgbClr val="000000"/>
                          </a:solidFill>
                          <a:latin typeface="Century"/>
                          <a:ea typeface="ＭＳ 明朝"/>
                          <a:cs typeface="ＭＳ Ｐゴシック"/>
                        </a:rPr>
                        <a:t>条関係</a:t>
                      </a:r>
                      <a:r>
                        <a:rPr lang="en-US" sz="1100" kern="0">
                          <a:solidFill>
                            <a:srgbClr val="000000"/>
                          </a:solidFill>
                          <a:latin typeface="Century"/>
                          <a:ea typeface="ＭＳ 明朝"/>
                          <a:cs typeface="ＭＳ Ｐゴシック"/>
                        </a:rPr>
                        <a:t>)</a:t>
                      </a:r>
                      <a:endParaRPr lang="ja-JP" sz="1100" kern="100">
                        <a:latin typeface="Century"/>
                        <a:ea typeface="ＭＳ 明朝"/>
                        <a:cs typeface="Times New Roman"/>
                      </a:endParaRPr>
                    </a:p>
                  </a:txBody>
                  <a:tcPr marL="50288" marR="50288" marT="0" marB="0" anchor="ctr">
                    <a:lnL>
                      <a:noFill/>
                    </a:lnL>
                    <a:lnR>
                      <a:noFill/>
                    </a:lnR>
                    <a:lnT>
                      <a:noFill/>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ベーチェット病</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dirty="0">
                          <a:solidFill>
                            <a:srgbClr val="000000"/>
                          </a:solidFill>
                          <a:latin typeface="Century"/>
                          <a:ea typeface="ＭＳ 明朝"/>
                          <a:cs typeface="ＭＳ Ｐゴシック"/>
                        </a:rPr>
                        <a:t>多発性硬化症</a:t>
                      </a:r>
                      <a:endParaRPr lang="ja-JP" sz="1100" kern="100" dirty="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重症筋無力症</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全身性エリテマトーデス</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スモン</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再生不良性貧血</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サルコイドーシス</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筋萎</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い</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縮性側索硬化症</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07">
                <a:tc>
                  <a:txBody>
                    <a:bodyPr/>
                    <a:lstStyle/>
                    <a:p>
                      <a:pPr indent="139700" algn="l">
                        <a:spcAft>
                          <a:spcPts val="0"/>
                        </a:spcAft>
                      </a:pPr>
                      <a:r>
                        <a:rPr lang="ja-JP" sz="1100" kern="0" dirty="0">
                          <a:solidFill>
                            <a:srgbClr val="000000"/>
                          </a:solidFill>
                          <a:latin typeface="Century"/>
                          <a:ea typeface="ＭＳ 明朝"/>
                          <a:cs typeface="ＭＳ Ｐゴシック"/>
                        </a:rPr>
                        <a:t>強皮症、皮膚筋炎及び多発性筋炎</a:t>
                      </a:r>
                      <a:endParaRPr lang="ja-JP" sz="1100" kern="100" dirty="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07">
                <a:tc>
                  <a:txBody>
                    <a:bodyPr/>
                    <a:lstStyle/>
                    <a:p>
                      <a:pPr indent="139700" algn="l">
                        <a:spcAft>
                          <a:spcPts val="0"/>
                        </a:spcAft>
                      </a:pPr>
                      <a:r>
                        <a:rPr lang="ja-JP" sz="1100" kern="0" dirty="0">
                          <a:solidFill>
                            <a:srgbClr val="000000"/>
                          </a:solidFill>
                          <a:latin typeface="Century"/>
                          <a:ea typeface="ＭＳ 明朝"/>
                          <a:cs typeface="ＭＳ Ｐゴシック"/>
                        </a:rPr>
                        <a:t>特発性血小板減少性紫斑</a:t>
                      </a:r>
                      <a:r>
                        <a:rPr lang="en-US" sz="1100" kern="0" dirty="0">
                          <a:solidFill>
                            <a:srgbClr val="000000"/>
                          </a:solidFill>
                          <a:latin typeface="Century"/>
                          <a:ea typeface="ＭＳ 明朝"/>
                          <a:cs typeface="ＭＳ Ｐゴシック"/>
                        </a:rPr>
                        <a:t>(</a:t>
                      </a:r>
                      <a:r>
                        <a:rPr lang="ja-JP" sz="1100" kern="0" dirty="0" err="1">
                          <a:solidFill>
                            <a:srgbClr val="000000"/>
                          </a:solidFill>
                          <a:latin typeface="Century"/>
                          <a:ea typeface="ＭＳ 明朝"/>
                          <a:cs typeface="ＭＳ Ｐゴシック"/>
                        </a:rPr>
                        <a:t>はん</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病</a:t>
                      </a:r>
                      <a:endParaRPr lang="ja-JP" sz="1100" kern="100" dirty="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結節性動脈周囲炎</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潰瘍</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かいよう</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性大腸炎</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大動脈炎症候群</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ビュルガー病</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天疱瘡</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ほうそう</a:t>
                      </a:r>
                      <a:r>
                        <a:rPr lang="en-US" sz="1100" kern="0">
                          <a:solidFill>
                            <a:srgbClr val="000000"/>
                          </a:solidFill>
                          <a:latin typeface="Century"/>
                          <a:ea typeface="ＭＳ 明朝"/>
                          <a:cs typeface="ＭＳ Ｐゴシック"/>
                        </a:rPr>
                        <a:t>)</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脊</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せき</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髄小脳変性症</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クローン病</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難治性肝炎のうち劇症肝炎</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悪性関節リウマチ</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014">
                <a:tc>
                  <a:txBody>
                    <a:bodyPr/>
                    <a:lstStyle/>
                    <a:p>
                      <a:pPr indent="139700" algn="l">
                        <a:spcAft>
                          <a:spcPts val="0"/>
                        </a:spcAft>
                      </a:pPr>
                      <a:r>
                        <a:rPr lang="ja-JP" sz="1100" kern="0">
                          <a:solidFill>
                            <a:srgbClr val="000000"/>
                          </a:solidFill>
                          <a:latin typeface="Century"/>
                          <a:ea typeface="ＭＳ 明朝"/>
                          <a:cs typeface="ＭＳ Ｐゴシック"/>
                        </a:rPr>
                        <a:t>パーキンソン病関連疾患</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進行性核上性麻痺</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ひ</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、大脳皮質基底核変性症及びパーキンソン病</a:t>
                      </a:r>
                      <a:r>
                        <a:rPr lang="en-US" sz="1100" kern="0">
                          <a:solidFill>
                            <a:srgbClr val="000000"/>
                          </a:solidFill>
                          <a:latin typeface="Century"/>
                          <a:ea typeface="ＭＳ 明朝"/>
                          <a:cs typeface="ＭＳ Ｐゴシック"/>
                        </a:rPr>
                        <a:t>)</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アミロイドーシス</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後縦靭</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じん</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帯骨化症</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ハンチントン病</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07">
                <a:tc>
                  <a:txBody>
                    <a:bodyPr/>
                    <a:lstStyle/>
                    <a:p>
                      <a:pPr indent="139700" algn="l">
                        <a:spcAft>
                          <a:spcPts val="0"/>
                        </a:spcAft>
                      </a:pPr>
                      <a:r>
                        <a:rPr lang="ja-JP" sz="1100" kern="0">
                          <a:solidFill>
                            <a:srgbClr val="000000"/>
                          </a:solidFill>
                          <a:latin typeface="Century"/>
                          <a:ea typeface="ＭＳ 明朝"/>
                          <a:cs typeface="ＭＳ Ｐゴシック"/>
                        </a:rPr>
                        <a:t>モヤモヤ病</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ウィリス動脈輪閉塞</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そく</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症</a:t>
                      </a:r>
                      <a:r>
                        <a:rPr lang="en-US" sz="1100" kern="0">
                          <a:solidFill>
                            <a:srgbClr val="000000"/>
                          </a:solidFill>
                          <a:latin typeface="Century"/>
                          <a:ea typeface="ＭＳ 明朝"/>
                          <a:cs typeface="ＭＳ Ｐゴシック"/>
                        </a:rPr>
                        <a:t>)</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647">
                <a:tc>
                  <a:txBody>
                    <a:bodyPr/>
                    <a:lstStyle/>
                    <a:p>
                      <a:pPr indent="139700" algn="l">
                        <a:spcAft>
                          <a:spcPts val="0"/>
                        </a:spcAft>
                      </a:pPr>
                      <a:r>
                        <a:rPr lang="ja-JP" sz="1100" kern="0">
                          <a:solidFill>
                            <a:srgbClr val="000000"/>
                          </a:solidFill>
                          <a:latin typeface="Century"/>
                          <a:ea typeface="ＭＳ 明朝"/>
                          <a:cs typeface="ＭＳ Ｐゴシック"/>
                        </a:rPr>
                        <a:t>ウェゲナー肉芽腫</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しゅ</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症</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07">
                <a:tc>
                  <a:txBody>
                    <a:bodyPr/>
                    <a:lstStyle/>
                    <a:p>
                      <a:pPr indent="139700" algn="l">
                        <a:spcAft>
                          <a:spcPts val="0"/>
                        </a:spcAft>
                      </a:pPr>
                      <a:r>
                        <a:rPr lang="ja-JP" sz="1100" kern="0">
                          <a:solidFill>
                            <a:srgbClr val="000000"/>
                          </a:solidFill>
                          <a:latin typeface="Century"/>
                          <a:ea typeface="ＭＳ 明朝"/>
                          <a:cs typeface="ＭＳ Ｐゴシック"/>
                        </a:rPr>
                        <a:t>特発性拡張型</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うっ血</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心筋症</a:t>
                      </a:r>
                      <a:endParaRPr lang="ja-JP" sz="1100" kern="10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014">
                <a:tc>
                  <a:txBody>
                    <a:bodyPr/>
                    <a:lstStyle/>
                    <a:p>
                      <a:pPr indent="139700" algn="l">
                        <a:spcAft>
                          <a:spcPts val="0"/>
                        </a:spcAft>
                      </a:pPr>
                      <a:r>
                        <a:rPr lang="ja-JP" sz="1100" kern="0" dirty="0">
                          <a:solidFill>
                            <a:srgbClr val="000000"/>
                          </a:solidFill>
                          <a:latin typeface="Century"/>
                          <a:ea typeface="ＭＳ 明朝"/>
                          <a:cs typeface="ＭＳ Ｐゴシック"/>
                        </a:rPr>
                        <a:t>多系統萎</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い</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縮症</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綿条体黒質変性症、オリーブ橋小脳萎</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い</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縮症及びシャイ・ドレーガー症候群</a:t>
                      </a:r>
                      <a:r>
                        <a:rPr lang="en-US" sz="1100" kern="0" dirty="0">
                          <a:solidFill>
                            <a:srgbClr val="000000"/>
                          </a:solidFill>
                          <a:latin typeface="Century"/>
                          <a:ea typeface="ＭＳ 明朝"/>
                          <a:cs typeface="ＭＳ Ｐゴシック"/>
                        </a:rPr>
                        <a:t>)</a:t>
                      </a:r>
                      <a:endParaRPr lang="ja-JP" sz="1100" kern="100" dirty="0">
                        <a:latin typeface="Century"/>
                        <a:ea typeface="ＭＳ 明朝"/>
                        <a:cs typeface="Times New Roman"/>
                      </a:endParaRPr>
                    </a:p>
                  </a:txBody>
                  <a:tcPr marL="50288" marR="50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nvGraphicFramePr>
        <p:xfrm>
          <a:off x="4283968" y="798584"/>
          <a:ext cx="4464496" cy="6059416"/>
        </p:xfrm>
        <a:graphic>
          <a:graphicData uri="http://schemas.openxmlformats.org/drawingml/2006/table">
            <a:tbl>
              <a:tblPr/>
              <a:tblGrid>
                <a:gridCol w="4464496"/>
              </a:tblGrid>
              <a:tr h="233138">
                <a:tc>
                  <a:txBody>
                    <a:bodyPr/>
                    <a:lstStyle/>
                    <a:p>
                      <a:pPr indent="139700" algn="l">
                        <a:spcAft>
                          <a:spcPts val="0"/>
                        </a:spcAft>
                      </a:pPr>
                      <a:r>
                        <a:rPr lang="ja-JP" sz="1100" kern="0" dirty="0">
                          <a:solidFill>
                            <a:srgbClr val="000000"/>
                          </a:solidFill>
                          <a:latin typeface="Century"/>
                          <a:ea typeface="ＭＳ 明朝"/>
                          <a:cs typeface="ＭＳ Ｐゴシック"/>
                        </a:rPr>
                        <a:t>表皮水疱</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ほう</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症</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接合部型及び栄養障害型</a:t>
                      </a:r>
                      <a:r>
                        <a:rPr lang="en-US" sz="1100" kern="0" dirty="0">
                          <a:solidFill>
                            <a:srgbClr val="000000"/>
                          </a:solidFill>
                          <a:latin typeface="Century"/>
                          <a:ea typeface="ＭＳ 明朝"/>
                          <a:cs typeface="ＭＳ Ｐゴシック"/>
                        </a:rPr>
                        <a:t>)</a:t>
                      </a:r>
                      <a:endParaRPr lang="ja-JP" sz="1100" kern="100" dirty="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dirty="0">
                          <a:solidFill>
                            <a:srgbClr val="000000"/>
                          </a:solidFill>
                          <a:latin typeface="Century"/>
                          <a:ea typeface="ＭＳ 明朝"/>
                          <a:cs typeface="ＭＳ Ｐゴシック"/>
                        </a:rPr>
                        <a:t>膿疱</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のうほう</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性乾癬</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せん</a:t>
                      </a:r>
                      <a:r>
                        <a:rPr lang="en-US" sz="1100" kern="0" dirty="0">
                          <a:solidFill>
                            <a:srgbClr val="000000"/>
                          </a:solidFill>
                          <a:latin typeface="Century"/>
                          <a:ea typeface="ＭＳ 明朝"/>
                          <a:cs typeface="ＭＳ Ｐゴシック"/>
                        </a:rPr>
                        <a:t>)</a:t>
                      </a:r>
                      <a:endParaRPr lang="ja-JP" sz="1100" kern="100" dirty="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38">
                <a:tc>
                  <a:txBody>
                    <a:bodyPr/>
                    <a:lstStyle/>
                    <a:p>
                      <a:pPr indent="139700" algn="l">
                        <a:spcAft>
                          <a:spcPts val="0"/>
                        </a:spcAft>
                      </a:pPr>
                      <a:r>
                        <a:rPr lang="ja-JP" sz="1100" kern="0" dirty="0">
                          <a:solidFill>
                            <a:srgbClr val="000000"/>
                          </a:solidFill>
                          <a:latin typeface="Century"/>
                          <a:ea typeface="ＭＳ 明朝"/>
                          <a:cs typeface="ＭＳ Ｐゴシック"/>
                        </a:rPr>
                        <a:t>広範脊</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せき</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柱管狭窄</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さく</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症</a:t>
                      </a:r>
                      <a:endParaRPr lang="ja-JP" sz="1100" kern="100" dirty="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原発性胆汁性肝硬変</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重症急性膵</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すい</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炎</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38">
                <a:tc>
                  <a:txBody>
                    <a:bodyPr/>
                    <a:lstStyle/>
                    <a:p>
                      <a:pPr indent="139700" algn="l">
                        <a:spcAft>
                          <a:spcPts val="0"/>
                        </a:spcAft>
                      </a:pPr>
                      <a:r>
                        <a:rPr lang="ja-JP" sz="1100" kern="0">
                          <a:solidFill>
                            <a:srgbClr val="000000"/>
                          </a:solidFill>
                          <a:latin typeface="Century"/>
                          <a:ea typeface="ＭＳ 明朝"/>
                          <a:cs typeface="ＭＳ Ｐゴシック"/>
                        </a:rPr>
                        <a:t>特発性大腿</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たい</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骨頭壊</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え</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死症</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混合性結合組織病</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原発性免疫不全症候群</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特発性間質性肺炎</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網膜色素変性症</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プリオン病</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肺動脈性肺高血圧症</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神経線維腫</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しゅ</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症</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亜急性硬化性全脳炎</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240">
                <a:tc>
                  <a:txBody>
                    <a:bodyPr/>
                    <a:lstStyle/>
                    <a:p>
                      <a:pPr indent="139700" algn="l">
                        <a:spcAft>
                          <a:spcPts val="0"/>
                        </a:spcAft>
                      </a:pPr>
                      <a:r>
                        <a:rPr lang="ja-JP" sz="1100" kern="0" dirty="0">
                          <a:solidFill>
                            <a:srgbClr val="000000"/>
                          </a:solidFill>
                          <a:latin typeface="Century"/>
                          <a:ea typeface="ＭＳ 明朝"/>
                          <a:cs typeface="ＭＳ Ｐゴシック"/>
                        </a:rPr>
                        <a:t>バッド・キアリ</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Ｂｕｄｄ－Ｃｈｉａｒｉ</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症候群</a:t>
                      </a:r>
                      <a:endParaRPr lang="ja-JP" sz="1100" kern="100" dirty="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38">
                <a:tc>
                  <a:txBody>
                    <a:bodyPr/>
                    <a:lstStyle/>
                    <a:p>
                      <a:pPr indent="139700" algn="l">
                        <a:spcAft>
                          <a:spcPts val="0"/>
                        </a:spcAft>
                      </a:pPr>
                      <a:r>
                        <a:rPr lang="ja-JP" sz="1100" kern="0">
                          <a:solidFill>
                            <a:srgbClr val="000000"/>
                          </a:solidFill>
                          <a:latin typeface="Century"/>
                          <a:ea typeface="ＭＳ 明朝"/>
                          <a:cs typeface="ＭＳ Ｐゴシック"/>
                        </a:rPr>
                        <a:t>慢性血栓塞</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そく</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栓性肺高血圧症</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ライソゾーム病</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38">
                <a:tc>
                  <a:txBody>
                    <a:bodyPr/>
                    <a:lstStyle/>
                    <a:p>
                      <a:pPr indent="139700" algn="l">
                        <a:spcAft>
                          <a:spcPts val="0"/>
                        </a:spcAft>
                      </a:pPr>
                      <a:r>
                        <a:rPr lang="ja-JP" sz="1100" kern="0">
                          <a:solidFill>
                            <a:srgbClr val="000000"/>
                          </a:solidFill>
                          <a:latin typeface="Century"/>
                          <a:ea typeface="ＭＳ 明朝"/>
                          <a:cs typeface="ＭＳ Ｐゴシック"/>
                        </a:rPr>
                        <a:t>副腎</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じん</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白質ジストロフィー</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38">
                <a:tc>
                  <a:txBody>
                    <a:bodyPr/>
                    <a:lstStyle/>
                    <a:p>
                      <a:pPr indent="139700" algn="l">
                        <a:spcAft>
                          <a:spcPts val="0"/>
                        </a:spcAft>
                      </a:pPr>
                      <a:r>
                        <a:rPr lang="ja-JP" sz="1100" kern="0">
                          <a:solidFill>
                            <a:srgbClr val="000000"/>
                          </a:solidFill>
                          <a:latin typeface="Century"/>
                          <a:ea typeface="ＭＳ 明朝"/>
                          <a:cs typeface="ＭＳ Ｐゴシック"/>
                        </a:rPr>
                        <a:t>家族性高コレステロール血症</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ホモ接合体</a:t>
                      </a:r>
                      <a:r>
                        <a:rPr lang="en-US" sz="1100" kern="0">
                          <a:solidFill>
                            <a:srgbClr val="000000"/>
                          </a:solidFill>
                          <a:latin typeface="Century"/>
                          <a:ea typeface="ＭＳ 明朝"/>
                          <a:cs typeface="ＭＳ Ｐゴシック"/>
                        </a:rPr>
                        <a:t>)</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脊</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せき</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髄性筋萎</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い</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縮症</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球脊</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せき</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髄性筋萎</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い</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縮症</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38">
                <a:tc>
                  <a:txBody>
                    <a:bodyPr/>
                    <a:lstStyle/>
                    <a:p>
                      <a:pPr indent="139700" algn="l">
                        <a:spcAft>
                          <a:spcPts val="0"/>
                        </a:spcAft>
                      </a:pPr>
                      <a:r>
                        <a:rPr lang="ja-JP" sz="1100" kern="0">
                          <a:solidFill>
                            <a:srgbClr val="000000"/>
                          </a:solidFill>
                          <a:latin typeface="Century"/>
                          <a:ea typeface="ＭＳ 明朝"/>
                          <a:cs typeface="ＭＳ Ｐゴシック"/>
                        </a:rPr>
                        <a:t>慢性炎症性脱髄性多発神経炎</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肥大型心筋症</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拘束型心筋症</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ミトコンドリア病</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38">
                <a:tc>
                  <a:txBody>
                    <a:bodyPr/>
                    <a:lstStyle/>
                    <a:p>
                      <a:pPr indent="139700" algn="l">
                        <a:spcAft>
                          <a:spcPts val="0"/>
                        </a:spcAft>
                      </a:pPr>
                      <a:r>
                        <a:rPr lang="ja-JP" sz="1100" kern="0">
                          <a:solidFill>
                            <a:srgbClr val="000000"/>
                          </a:solidFill>
                          <a:latin typeface="Century"/>
                          <a:ea typeface="ＭＳ 明朝"/>
                          <a:cs typeface="ＭＳ Ｐゴシック"/>
                        </a:rPr>
                        <a:t>リンパ脈管筋腫</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しゅ</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症</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ＬＡＭ</a:t>
                      </a:r>
                      <a:r>
                        <a:rPr lang="en-US" sz="1100" kern="0">
                          <a:solidFill>
                            <a:srgbClr val="000000"/>
                          </a:solidFill>
                          <a:latin typeface="Century"/>
                          <a:ea typeface="ＭＳ 明朝"/>
                          <a:cs typeface="ＭＳ Ｐゴシック"/>
                        </a:rPr>
                        <a:t>)</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38">
                <a:tc>
                  <a:txBody>
                    <a:bodyPr/>
                    <a:lstStyle/>
                    <a:p>
                      <a:pPr indent="139700" algn="l">
                        <a:spcAft>
                          <a:spcPts val="0"/>
                        </a:spcAft>
                      </a:pPr>
                      <a:r>
                        <a:rPr lang="ja-JP" sz="1100" kern="0">
                          <a:solidFill>
                            <a:srgbClr val="000000"/>
                          </a:solidFill>
                          <a:latin typeface="Century"/>
                          <a:ea typeface="ＭＳ 明朝"/>
                          <a:cs typeface="ＭＳ Ｐゴシック"/>
                        </a:rPr>
                        <a:t>重症多形滲</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しん</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出性紅斑</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はん</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急性期</a:t>
                      </a:r>
                      <a:r>
                        <a:rPr lang="en-US" sz="1100" kern="0">
                          <a:solidFill>
                            <a:srgbClr val="000000"/>
                          </a:solidFill>
                          <a:latin typeface="Century"/>
                          <a:ea typeface="ＭＳ 明朝"/>
                          <a:cs typeface="ＭＳ Ｐゴシック"/>
                        </a:rPr>
                        <a:t>)</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20">
                <a:tc>
                  <a:txBody>
                    <a:bodyPr/>
                    <a:lstStyle/>
                    <a:p>
                      <a:pPr indent="139700" algn="l">
                        <a:spcAft>
                          <a:spcPts val="0"/>
                        </a:spcAft>
                      </a:pPr>
                      <a:r>
                        <a:rPr lang="ja-JP" sz="1100" kern="0">
                          <a:solidFill>
                            <a:srgbClr val="000000"/>
                          </a:solidFill>
                          <a:latin typeface="Century"/>
                          <a:ea typeface="ＭＳ 明朝"/>
                          <a:cs typeface="ＭＳ Ｐゴシック"/>
                        </a:rPr>
                        <a:t>黄色靱</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じん</a:t>
                      </a:r>
                      <a:r>
                        <a:rPr lang="en-US" sz="1100" kern="0">
                          <a:solidFill>
                            <a:srgbClr val="000000"/>
                          </a:solidFill>
                          <a:latin typeface="Century"/>
                          <a:ea typeface="ＭＳ 明朝"/>
                          <a:cs typeface="ＭＳ Ｐゴシック"/>
                        </a:rPr>
                        <a:t>)</a:t>
                      </a:r>
                      <a:r>
                        <a:rPr lang="ja-JP" sz="1100" kern="0">
                          <a:solidFill>
                            <a:srgbClr val="000000"/>
                          </a:solidFill>
                          <a:latin typeface="Century"/>
                          <a:ea typeface="ＭＳ 明朝"/>
                          <a:cs typeface="ＭＳ Ｐゴシック"/>
                        </a:rPr>
                        <a:t>帯骨化症</a:t>
                      </a:r>
                      <a:endParaRPr lang="ja-JP" sz="1100" kern="10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414">
                <a:tc>
                  <a:txBody>
                    <a:bodyPr/>
                    <a:lstStyle/>
                    <a:p>
                      <a:pPr indent="139700" algn="l">
                        <a:spcAft>
                          <a:spcPts val="0"/>
                        </a:spcAft>
                      </a:pPr>
                      <a:r>
                        <a:rPr lang="ja-JP" sz="1100" kern="0" dirty="0">
                          <a:solidFill>
                            <a:srgbClr val="000000"/>
                          </a:solidFill>
                          <a:latin typeface="Century"/>
                          <a:ea typeface="ＭＳ 明朝"/>
                          <a:cs typeface="ＭＳ Ｐゴシック"/>
                        </a:rPr>
                        <a:t>間脳下垂体機能障害</a:t>
                      </a:r>
                      <a:r>
                        <a:rPr lang="en-US" sz="1100" kern="0" dirty="0">
                          <a:solidFill>
                            <a:srgbClr val="000000"/>
                          </a:solidFill>
                          <a:latin typeface="Century"/>
                          <a:ea typeface="ＭＳ 明朝"/>
                          <a:cs typeface="ＭＳ Ｐゴシック"/>
                        </a:rPr>
                        <a:t>(</a:t>
                      </a:r>
                      <a:r>
                        <a:rPr lang="ja-JP" sz="1100" kern="0" dirty="0">
                          <a:solidFill>
                            <a:srgbClr val="000000"/>
                          </a:solidFill>
                          <a:latin typeface="Century"/>
                          <a:ea typeface="ＭＳ 明朝"/>
                          <a:cs typeface="ＭＳ Ｐゴシック"/>
                        </a:rPr>
                        <a:t>ＰＲＬ分泌異常症、ゴナドトロピン分泌異常症、ＡＤＨ分泌異常症、下垂体性ＴＳＨ分泌異常症、クッシング病、先端巨大症及び下垂体機能低下症</a:t>
                      </a:r>
                      <a:r>
                        <a:rPr lang="en-US" sz="1100" kern="0" dirty="0">
                          <a:solidFill>
                            <a:srgbClr val="000000"/>
                          </a:solidFill>
                          <a:latin typeface="Century"/>
                          <a:ea typeface="ＭＳ 明朝"/>
                          <a:cs typeface="ＭＳ Ｐゴシック"/>
                        </a:rPr>
                        <a:t>)</a:t>
                      </a:r>
                      <a:endParaRPr lang="ja-JP" sz="1100" kern="100" dirty="0">
                        <a:latin typeface="Century"/>
                        <a:ea typeface="ＭＳ 明朝"/>
                        <a:cs typeface="Times New Roman"/>
                      </a:endParaRPr>
                    </a:p>
                  </a:txBody>
                  <a:tcPr marL="45156" marR="4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323528" y="260648"/>
          <a:ext cx="8532440" cy="1674440"/>
        </p:xfrm>
        <a:graphic>
          <a:graphicData uri="http://schemas.openxmlformats.org/drawingml/2006/table">
            <a:tbl>
              <a:tblPr firstRow="1" bandRow="1">
                <a:tableStyleId>{5C22544A-7EE6-4342-B048-85BDC9FD1C3A}</a:tableStyleId>
              </a:tblPr>
              <a:tblGrid>
                <a:gridCol w="3312368"/>
                <a:gridCol w="5220072"/>
              </a:tblGrid>
              <a:tr h="432048">
                <a:tc>
                  <a:txBody>
                    <a:bodyPr/>
                    <a:lstStyle/>
                    <a:p>
                      <a:r>
                        <a:rPr kumimoji="1" lang="ja-JP" altLang="en-US" sz="1800" dirty="0" smtClean="0"/>
                        <a:t>種類（公務によらないもの）</a:t>
                      </a:r>
                      <a:endParaRPr kumimoji="1" lang="ja-JP" altLang="en-US" sz="1800" dirty="0"/>
                    </a:p>
                  </a:txBody>
                  <a:tcPr/>
                </a:tc>
                <a:tc>
                  <a:txBody>
                    <a:bodyPr/>
                    <a:lstStyle/>
                    <a:p>
                      <a:r>
                        <a:rPr kumimoji="1" lang="ja-JP" altLang="en-US" sz="1800" dirty="0" smtClean="0"/>
                        <a:t>期間</a:t>
                      </a:r>
                      <a:endParaRPr kumimoji="1" lang="ja-JP" altLang="en-US" sz="1800" dirty="0"/>
                    </a:p>
                  </a:txBody>
                  <a:tcPr/>
                </a:tc>
              </a:tr>
              <a:tr h="1242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上記以外の私傷病</a:t>
                      </a:r>
                      <a:endParaRPr kumimoji="1" lang="en-US" altLang="ja-JP" sz="2400" dirty="0" smtClean="0"/>
                    </a:p>
                    <a:p>
                      <a:endParaRPr kumimoji="1" lang="ja-JP" alt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引き続き９０日以内</a:t>
                      </a:r>
                    </a:p>
                    <a:p>
                      <a:r>
                        <a:rPr kumimoji="1" lang="ja-JP" altLang="en-US" sz="1800" dirty="0" smtClean="0"/>
                        <a:t>（ただし、生活習慣病・精神性疾患</a:t>
                      </a:r>
                      <a:r>
                        <a:rPr kumimoji="1" lang="en-US" altLang="ja-JP" sz="1800" dirty="0" smtClean="0"/>
                        <a:t>※</a:t>
                      </a:r>
                      <a:r>
                        <a:rPr kumimoji="1" lang="ja-JP" altLang="en-US" sz="1800" dirty="0" smtClean="0"/>
                        <a:t>３　については、さらに引き続き６０日以内で延長することができる）</a:t>
                      </a:r>
                      <a:endParaRPr kumimoji="1" lang="ja-JP" altLang="en-US" sz="1800" dirty="0"/>
                    </a:p>
                  </a:txBody>
                  <a:tcPr/>
                </a:tc>
              </a:tr>
            </a:tbl>
          </a:graphicData>
        </a:graphic>
      </p:graphicFrame>
      <p:graphicFrame>
        <p:nvGraphicFramePr>
          <p:cNvPr id="4" name="コンテンツ プレースホルダ 3"/>
          <p:cNvGraphicFramePr>
            <a:graphicFrameLocks noGrp="1"/>
          </p:cNvGraphicFramePr>
          <p:nvPr>
            <p:ph idx="1"/>
          </p:nvPr>
        </p:nvGraphicFramePr>
        <p:xfrm>
          <a:off x="611560" y="1877514"/>
          <a:ext cx="7992888" cy="4702908"/>
        </p:xfrm>
        <a:graphic>
          <a:graphicData uri="http://schemas.openxmlformats.org/drawingml/2006/table">
            <a:tbl>
              <a:tblPr/>
              <a:tblGrid>
                <a:gridCol w="2475673"/>
                <a:gridCol w="5517215"/>
              </a:tblGrid>
              <a:tr h="299666">
                <a:tc>
                  <a:txBody>
                    <a:bodyPr/>
                    <a:lstStyle/>
                    <a:p>
                      <a:pPr algn="l">
                        <a:spcAft>
                          <a:spcPts val="0"/>
                        </a:spcAft>
                      </a:pPr>
                      <a:r>
                        <a:rPr lang="ja-JP" sz="2400" kern="0" dirty="0">
                          <a:solidFill>
                            <a:srgbClr val="000000"/>
                          </a:solidFill>
                          <a:latin typeface="Century"/>
                          <a:ea typeface="ＭＳ Ｐゴシック"/>
                          <a:cs typeface="ＭＳ Ｐゴシック"/>
                        </a:rPr>
                        <a:t>疾病</a:t>
                      </a:r>
                      <a:endParaRPr lang="ja-JP" sz="2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a:spcAft>
                          <a:spcPts val="0"/>
                        </a:spcAft>
                      </a:pPr>
                      <a:r>
                        <a:rPr lang="ja-JP" sz="1400" kern="0" dirty="0">
                          <a:solidFill>
                            <a:srgbClr val="000000"/>
                          </a:solidFill>
                          <a:latin typeface="Century"/>
                          <a:ea typeface="ＭＳ Ｐゴシック"/>
                          <a:cs typeface="ＭＳ Ｐゴシック"/>
                        </a:rPr>
                        <a:t>病名</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467222">
                <a:tc>
                  <a:txBody>
                    <a:bodyPr/>
                    <a:lstStyle/>
                    <a:p>
                      <a:pPr algn="l">
                        <a:spcAft>
                          <a:spcPts val="0"/>
                        </a:spcAft>
                      </a:pPr>
                      <a:r>
                        <a:rPr lang="ja-JP" sz="2400" kern="0" dirty="0">
                          <a:solidFill>
                            <a:srgbClr val="000000"/>
                          </a:solidFill>
                          <a:latin typeface="Century"/>
                          <a:ea typeface="ＭＳ Ｐゴシック"/>
                          <a:cs typeface="ＭＳ Ｐゴシック"/>
                        </a:rPr>
                        <a:t>高血圧症</a:t>
                      </a:r>
                      <a:endParaRPr lang="ja-JP" sz="2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a:solidFill>
                            <a:srgbClr val="000000"/>
                          </a:solidFill>
                          <a:latin typeface="Century"/>
                          <a:ea typeface="ＭＳ Ｐゴシック"/>
                          <a:cs typeface="ＭＳ Ｐゴシック"/>
                        </a:rPr>
                        <a:t>　</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22">
                <a:tc>
                  <a:txBody>
                    <a:bodyPr/>
                    <a:lstStyle/>
                    <a:p>
                      <a:pPr algn="l">
                        <a:spcAft>
                          <a:spcPts val="0"/>
                        </a:spcAft>
                      </a:pPr>
                      <a:r>
                        <a:rPr lang="ja-JP" sz="2400" kern="0" dirty="0">
                          <a:solidFill>
                            <a:srgbClr val="000000"/>
                          </a:solidFill>
                          <a:latin typeface="Century"/>
                          <a:ea typeface="ＭＳ Ｐゴシック"/>
                          <a:cs typeface="ＭＳ Ｐゴシック"/>
                        </a:rPr>
                        <a:t>動脈硬化症</a:t>
                      </a:r>
                      <a:endParaRPr lang="ja-JP" sz="2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solidFill>
                            <a:srgbClr val="000000"/>
                          </a:solidFill>
                          <a:latin typeface="Century"/>
                          <a:ea typeface="ＭＳ Ｐゴシック"/>
                          <a:cs typeface="ＭＳ Ｐゴシック"/>
                        </a:rPr>
                        <a:t>大動脈硬化症、冠状動脈硬化症、脳動脈硬化症</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22">
                <a:tc>
                  <a:txBody>
                    <a:bodyPr/>
                    <a:lstStyle/>
                    <a:p>
                      <a:pPr algn="l">
                        <a:spcAft>
                          <a:spcPts val="0"/>
                        </a:spcAft>
                      </a:pPr>
                      <a:r>
                        <a:rPr lang="ja-JP" sz="2400" kern="0" dirty="0">
                          <a:solidFill>
                            <a:srgbClr val="000000"/>
                          </a:solidFill>
                          <a:latin typeface="Century"/>
                          <a:ea typeface="ＭＳ Ｐゴシック"/>
                          <a:cs typeface="ＭＳ Ｐゴシック"/>
                        </a:rPr>
                        <a:t>脳血管疾患</a:t>
                      </a:r>
                      <a:endParaRPr lang="ja-JP" sz="2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solidFill>
                            <a:srgbClr val="000000"/>
                          </a:solidFill>
                          <a:latin typeface="Century"/>
                          <a:ea typeface="ＭＳ Ｐゴシック"/>
                          <a:cs typeface="ＭＳ Ｐゴシック"/>
                        </a:rPr>
                        <a:t>脳血栓、脳塞栓、脳内出血、くも膜下出血、高血圧性脳症</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22">
                <a:tc>
                  <a:txBody>
                    <a:bodyPr/>
                    <a:lstStyle/>
                    <a:p>
                      <a:pPr algn="l">
                        <a:spcAft>
                          <a:spcPts val="0"/>
                        </a:spcAft>
                      </a:pPr>
                      <a:r>
                        <a:rPr lang="ja-JP" sz="2400" kern="0" dirty="0">
                          <a:solidFill>
                            <a:srgbClr val="000000"/>
                          </a:solidFill>
                          <a:latin typeface="Century"/>
                          <a:ea typeface="ＭＳ Ｐゴシック"/>
                          <a:cs typeface="ＭＳ Ｐゴシック"/>
                        </a:rPr>
                        <a:t>虚血性心疾患</a:t>
                      </a:r>
                      <a:endParaRPr lang="ja-JP" sz="2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solidFill>
                            <a:srgbClr val="000000"/>
                          </a:solidFill>
                          <a:latin typeface="Century"/>
                          <a:ea typeface="ＭＳ Ｐゴシック"/>
                          <a:cs typeface="ＭＳ Ｐゴシック"/>
                        </a:rPr>
                        <a:t>冠不全、狭心症、心筋梗塞、心不全</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22">
                <a:tc>
                  <a:txBody>
                    <a:bodyPr/>
                    <a:lstStyle/>
                    <a:p>
                      <a:pPr algn="l">
                        <a:spcAft>
                          <a:spcPts val="0"/>
                        </a:spcAft>
                      </a:pPr>
                      <a:r>
                        <a:rPr lang="ja-JP" sz="2400" kern="0" dirty="0">
                          <a:solidFill>
                            <a:srgbClr val="000000"/>
                          </a:solidFill>
                          <a:latin typeface="Century"/>
                          <a:ea typeface="ＭＳ Ｐゴシック"/>
                          <a:cs typeface="ＭＳ Ｐゴシック"/>
                        </a:rPr>
                        <a:t>肝臓疾患</a:t>
                      </a:r>
                      <a:endParaRPr lang="ja-JP" sz="2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solidFill>
                            <a:srgbClr val="000000"/>
                          </a:solidFill>
                          <a:latin typeface="Century"/>
                          <a:ea typeface="ＭＳ Ｐゴシック"/>
                          <a:cs typeface="ＭＳ Ｐゴシック"/>
                        </a:rPr>
                        <a:t>急性肝炎、慢性肝炎、肝硬変</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834">
                <a:tc>
                  <a:txBody>
                    <a:bodyPr/>
                    <a:lstStyle/>
                    <a:p>
                      <a:pPr algn="l">
                        <a:spcAft>
                          <a:spcPts val="0"/>
                        </a:spcAft>
                      </a:pPr>
                      <a:r>
                        <a:rPr lang="ja-JP" sz="2400" kern="0" dirty="0">
                          <a:solidFill>
                            <a:srgbClr val="000000"/>
                          </a:solidFill>
                          <a:latin typeface="Century"/>
                          <a:ea typeface="ＭＳ Ｐゴシック"/>
                          <a:cs typeface="ＭＳ Ｐゴシック"/>
                        </a:rPr>
                        <a:t>じん臓疾患</a:t>
                      </a:r>
                      <a:endParaRPr lang="ja-JP" sz="2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solidFill>
                            <a:srgbClr val="000000"/>
                          </a:solidFill>
                          <a:latin typeface="Century"/>
                          <a:ea typeface="ＭＳ Ｐゴシック"/>
                          <a:cs typeface="ＭＳ Ｐゴシック"/>
                        </a:rPr>
                        <a:t>急性腎炎、慢性腎炎、腎孟腎炎、腎孟炎、水</a:t>
                      </a:r>
                      <a:r>
                        <a:rPr lang="ja-JP" sz="1600" kern="0" dirty="0" smtClean="0">
                          <a:solidFill>
                            <a:srgbClr val="000000"/>
                          </a:solidFill>
                          <a:latin typeface="Century"/>
                          <a:ea typeface="ＭＳ Ｐゴシック"/>
                          <a:cs typeface="ＭＳ Ｐゴシック"/>
                        </a:rPr>
                        <a:t>腎症</a:t>
                      </a:r>
                      <a:r>
                        <a:rPr lang="ja-JP" altLang="en-US" sz="1600" kern="0" dirty="0" smtClean="0">
                          <a:solidFill>
                            <a:srgbClr val="000000"/>
                          </a:solidFill>
                          <a:latin typeface="Century"/>
                          <a:ea typeface="ＭＳ Ｐゴシック"/>
                          <a:cs typeface="ＭＳ Ｐゴシック"/>
                        </a:rPr>
                        <a:t>、</a:t>
                      </a:r>
                      <a:r>
                        <a:rPr lang="ja-JP" sz="1600" kern="0" dirty="0" smtClean="0">
                          <a:solidFill>
                            <a:srgbClr val="000000"/>
                          </a:solidFill>
                          <a:latin typeface="Century"/>
                          <a:ea typeface="ＭＳ Ｐゴシック"/>
                          <a:cs typeface="ＭＳ Ｐゴシック"/>
                        </a:rPr>
                        <a:t>急性</a:t>
                      </a:r>
                      <a:r>
                        <a:rPr lang="ja-JP" sz="1600" kern="0" dirty="0">
                          <a:solidFill>
                            <a:srgbClr val="000000"/>
                          </a:solidFill>
                          <a:latin typeface="Century"/>
                          <a:ea typeface="ＭＳ Ｐゴシック"/>
                          <a:cs typeface="ＭＳ Ｐゴシック"/>
                        </a:rPr>
                        <a:t>腎不全、</a:t>
                      </a:r>
                      <a:r>
                        <a:rPr lang="en-US" sz="1600" kern="0" dirty="0">
                          <a:solidFill>
                            <a:srgbClr val="000000"/>
                          </a:solidFill>
                          <a:latin typeface="Century"/>
                          <a:ea typeface="ＭＳ Ｐゴシック"/>
                          <a:cs typeface="ＭＳ Ｐゴシック"/>
                        </a:rPr>
                        <a:t/>
                      </a:r>
                      <a:br>
                        <a:rPr lang="en-US" sz="1600" kern="0" dirty="0">
                          <a:solidFill>
                            <a:srgbClr val="000000"/>
                          </a:solidFill>
                          <a:latin typeface="Century"/>
                          <a:ea typeface="ＭＳ Ｐゴシック"/>
                          <a:cs typeface="ＭＳ Ｐゴシック"/>
                        </a:rPr>
                      </a:br>
                      <a:r>
                        <a:rPr lang="ja-JP" sz="1600" kern="0" dirty="0">
                          <a:solidFill>
                            <a:srgbClr val="000000"/>
                          </a:solidFill>
                          <a:latin typeface="Century"/>
                          <a:ea typeface="ＭＳ Ｐゴシック"/>
                          <a:cs typeface="ＭＳ Ｐゴシック"/>
                        </a:rPr>
                        <a:t>慢性腎不全</a:t>
                      </a:r>
                      <a:endParaRPr lang="ja-JP" sz="16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666">
                <a:tc>
                  <a:txBody>
                    <a:bodyPr/>
                    <a:lstStyle/>
                    <a:p>
                      <a:pPr algn="l">
                        <a:spcAft>
                          <a:spcPts val="0"/>
                        </a:spcAft>
                      </a:pPr>
                      <a:r>
                        <a:rPr lang="ja-JP" sz="2400" kern="0" dirty="0">
                          <a:solidFill>
                            <a:srgbClr val="000000"/>
                          </a:solidFill>
                          <a:latin typeface="Century"/>
                          <a:ea typeface="ＭＳ Ｐゴシック"/>
                          <a:cs typeface="ＭＳ Ｐゴシック"/>
                        </a:rPr>
                        <a:t>糖尿病</a:t>
                      </a:r>
                      <a:endParaRPr lang="ja-JP" sz="2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a:solidFill>
                            <a:srgbClr val="000000"/>
                          </a:solidFill>
                          <a:latin typeface="Century"/>
                          <a:ea typeface="ＭＳ Ｐゴシック"/>
                          <a:cs typeface="ＭＳ Ｐゴシック"/>
                        </a:rPr>
                        <a:t>　</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22">
                <a:tc>
                  <a:txBody>
                    <a:bodyPr/>
                    <a:lstStyle/>
                    <a:p>
                      <a:pPr algn="l">
                        <a:spcAft>
                          <a:spcPts val="0"/>
                        </a:spcAft>
                      </a:pPr>
                      <a:r>
                        <a:rPr lang="ja-JP" sz="2400" kern="0" dirty="0">
                          <a:solidFill>
                            <a:srgbClr val="000000"/>
                          </a:solidFill>
                          <a:latin typeface="Century"/>
                          <a:ea typeface="ＭＳ Ｐゴシック"/>
                          <a:cs typeface="ＭＳ Ｐゴシック"/>
                        </a:rPr>
                        <a:t>悪性新生物</a:t>
                      </a:r>
                      <a:endParaRPr lang="ja-JP" sz="2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solidFill>
                            <a:srgbClr val="000000"/>
                          </a:solidFill>
                          <a:latin typeface="Century"/>
                          <a:ea typeface="ＭＳ Ｐゴシック"/>
                          <a:cs typeface="ＭＳ Ｐゴシック"/>
                        </a:rPr>
                        <a:t>　</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22">
                <a:tc>
                  <a:txBody>
                    <a:bodyPr/>
                    <a:lstStyle/>
                    <a:p>
                      <a:pPr algn="l">
                        <a:spcAft>
                          <a:spcPts val="0"/>
                        </a:spcAft>
                      </a:pPr>
                      <a:r>
                        <a:rPr lang="ja-JP" sz="2400" kern="0" dirty="0" smtClean="0">
                          <a:solidFill>
                            <a:srgbClr val="000000"/>
                          </a:solidFill>
                          <a:latin typeface="Century"/>
                          <a:ea typeface="ＭＳ Ｐゴシック"/>
                          <a:cs typeface="ＭＳ Ｐゴシック"/>
                        </a:rPr>
                        <a:t>精神</a:t>
                      </a:r>
                      <a:r>
                        <a:rPr lang="ja-JP" altLang="en-US" sz="2400" kern="0" dirty="0" smtClean="0">
                          <a:solidFill>
                            <a:srgbClr val="000000"/>
                          </a:solidFill>
                          <a:latin typeface="Century"/>
                          <a:ea typeface="ＭＳ Ｐゴシック"/>
                          <a:cs typeface="ＭＳ Ｐゴシック"/>
                        </a:rPr>
                        <a:t>性</a:t>
                      </a:r>
                      <a:r>
                        <a:rPr lang="ja-JP" sz="2400" kern="0" dirty="0" smtClean="0">
                          <a:solidFill>
                            <a:srgbClr val="000000"/>
                          </a:solidFill>
                          <a:latin typeface="Century"/>
                          <a:ea typeface="ＭＳ Ｐゴシック"/>
                          <a:cs typeface="ＭＳ Ｐゴシック"/>
                        </a:rPr>
                        <a:t>疾患</a:t>
                      </a:r>
                      <a:endParaRPr lang="ja-JP" sz="2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0" dirty="0">
                          <a:solidFill>
                            <a:srgbClr val="000000"/>
                          </a:solidFill>
                          <a:latin typeface="Century"/>
                          <a:ea typeface="ＭＳ Ｐゴシック"/>
                          <a:cs typeface="ＭＳ Ｐゴシック"/>
                        </a:rPr>
                        <a:t>　</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6" name="直線コネクタ 5"/>
          <p:cNvCxnSpPr/>
          <p:nvPr/>
        </p:nvCxnSpPr>
        <p:spPr>
          <a:xfrm>
            <a:off x="4211960" y="1556792"/>
            <a:ext cx="194421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0"/>
            <a:ext cx="5544616" cy="1143000"/>
          </a:xfrm>
        </p:spPr>
        <p:txBody>
          <a:bodyPr/>
          <a:lstStyle/>
          <a:p>
            <a:r>
              <a:rPr kumimoji="1" lang="ja-JP" altLang="en-US" dirty="0" smtClean="0"/>
              <a:t>給料との関係</a:t>
            </a:r>
            <a:endParaRPr kumimoji="1" lang="ja-JP" altLang="en-US" dirty="0"/>
          </a:p>
        </p:txBody>
      </p:sp>
      <p:graphicFrame>
        <p:nvGraphicFramePr>
          <p:cNvPr id="5" name="コンテンツ プレースホルダ 4"/>
          <p:cNvGraphicFramePr>
            <a:graphicFrameLocks noGrp="1"/>
          </p:cNvGraphicFramePr>
          <p:nvPr>
            <p:ph idx="1"/>
          </p:nvPr>
        </p:nvGraphicFramePr>
        <p:xfrm>
          <a:off x="467544" y="1182888"/>
          <a:ext cx="8352928" cy="1822238"/>
        </p:xfrm>
        <a:graphic>
          <a:graphicData uri="http://schemas.openxmlformats.org/drawingml/2006/table">
            <a:tbl>
              <a:tblPr firstRow="1" bandRow="1">
                <a:tableStyleId>{5940675A-B579-460E-94D1-54222C63F5DA}</a:tableStyleId>
              </a:tblPr>
              <a:tblGrid>
                <a:gridCol w="2304256"/>
                <a:gridCol w="6048672"/>
              </a:tblGrid>
              <a:tr h="603038">
                <a:tc>
                  <a:txBody>
                    <a:bodyPr/>
                    <a:lstStyle/>
                    <a:p>
                      <a:pPr algn="ctr"/>
                      <a:r>
                        <a:rPr kumimoji="1" lang="ja-JP" altLang="en-US" sz="1800" dirty="0" smtClean="0"/>
                        <a:t>１か月</a:t>
                      </a:r>
                      <a:r>
                        <a:rPr kumimoji="1" lang="ja-JP" altLang="en-US" sz="1800" dirty="0" smtClean="0">
                          <a:solidFill>
                            <a:schemeClr val="tx1"/>
                          </a:solidFill>
                        </a:rPr>
                        <a:t>未満</a:t>
                      </a:r>
                      <a:r>
                        <a:rPr kumimoji="1" lang="ja-JP" altLang="en-US" sz="1800" dirty="0" smtClean="0"/>
                        <a:t>の病休</a:t>
                      </a:r>
                      <a:endParaRPr kumimoji="1" lang="ja-JP" altLang="en-US" sz="1800" dirty="0"/>
                    </a:p>
                  </a:txBody>
                  <a:tcPr>
                    <a:solidFill>
                      <a:srgbClr val="92D050">
                        <a:alpha val="65000"/>
                      </a:srgbClr>
                    </a:solidFill>
                  </a:tcPr>
                </a:tc>
                <a:tc>
                  <a:txBody>
                    <a:bodyPr/>
                    <a:lstStyle/>
                    <a:p>
                      <a:pPr algn="ctr"/>
                      <a:r>
                        <a:rPr kumimoji="1" lang="ja-JP" altLang="en-US" sz="1800" dirty="0" smtClean="0"/>
                        <a:t>１か月以上の病休</a:t>
                      </a:r>
                      <a:endParaRPr kumimoji="1" lang="en-US" altLang="ja-JP" sz="1800" dirty="0" smtClean="0"/>
                    </a:p>
                  </a:txBody>
                  <a:tcPr>
                    <a:solidFill>
                      <a:srgbClr val="92D050">
                        <a:alpha val="65000"/>
                      </a:srgbClr>
                    </a:solidFill>
                  </a:tcPr>
                </a:tc>
              </a:tr>
              <a:tr h="1025272">
                <a:tc>
                  <a:txBody>
                    <a:bodyPr/>
                    <a:lstStyle/>
                    <a:p>
                      <a:pPr algn="ctr"/>
                      <a:r>
                        <a:rPr kumimoji="1" lang="ja-JP" altLang="en-US" sz="2400" b="1" dirty="0" smtClean="0"/>
                        <a:t>支給あり</a:t>
                      </a:r>
                      <a:endParaRPr kumimoji="1" lang="ja-JP" altLang="en-US" sz="2400" b="1" dirty="0"/>
                    </a:p>
                  </a:txBody>
                  <a:tcPr/>
                </a:tc>
                <a:tc>
                  <a:txBody>
                    <a:bodyPr/>
                    <a:lstStyle/>
                    <a:p>
                      <a:pPr algn="ctr"/>
                      <a:r>
                        <a:rPr kumimoji="1" lang="ja-JP" altLang="en-US" sz="2400" b="1" dirty="0" smtClean="0"/>
                        <a:t>支給あり</a:t>
                      </a:r>
                      <a:endParaRPr kumimoji="1" lang="en-US" altLang="ja-JP" sz="2400" b="1" dirty="0" smtClean="0"/>
                    </a:p>
                    <a:p>
                      <a:pPr algn="l"/>
                      <a:r>
                        <a:rPr kumimoji="1" lang="ja-JP" altLang="en-US" sz="1400" dirty="0" smtClean="0">
                          <a:solidFill>
                            <a:srgbClr val="FF0000"/>
                          </a:solidFill>
                        </a:rPr>
                        <a:t>　　</a:t>
                      </a:r>
                      <a:r>
                        <a:rPr kumimoji="1" lang="en-US" altLang="ja-JP" sz="1800" dirty="0" smtClean="0">
                          <a:solidFill>
                            <a:srgbClr val="FF0000"/>
                          </a:solidFill>
                        </a:rPr>
                        <a:t>※</a:t>
                      </a:r>
                      <a:r>
                        <a:rPr kumimoji="1" lang="ja-JP" altLang="en-US" sz="1800" dirty="0" smtClean="0">
                          <a:solidFill>
                            <a:srgbClr val="FF0000"/>
                          </a:solidFill>
                        </a:rPr>
                        <a:t>月の１日も勤務しない場合は</a:t>
                      </a:r>
                      <a:endParaRPr kumimoji="1" lang="en-US" altLang="ja-JP" sz="1800" dirty="0" smtClean="0">
                        <a:solidFill>
                          <a:srgbClr val="FF0000"/>
                        </a:solidFill>
                      </a:endParaRPr>
                    </a:p>
                    <a:p>
                      <a:pPr algn="l"/>
                      <a:r>
                        <a:rPr kumimoji="1" lang="ja-JP" altLang="en-US" sz="1800" dirty="0" smtClean="0">
                          <a:solidFill>
                            <a:srgbClr val="FF0000"/>
                          </a:solidFill>
                        </a:rPr>
                        <a:t>　　　　　　　　　　　　　　　管理職手当・通勤手当が除外</a:t>
                      </a:r>
                      <a:endParaRPr kumimoji="1" lang="en-US" altLang="ja-JP" sz="1800" dirty="0" smtClean="0">
                        <a:solidFill>
                          <a:srgbClr val="FF0000"/>
                        </a:solidFill>
                      </a:endParaRPr>
                    </a:p>
                    <a:p>
                      <a:pPr algn="l"/>
                      <a:endParaRPr kumimoji="1" lang="ja-JP" altLang="en-US" sz="1400" dirty="0"/>
                    </a:p>
                  </a:txBody>
                  <a:tcPr/>
                </a:tc>
              </a:tr>
            </a:tbl>
          </a:graphicData>
        </a:graphic>
      </p:graphicFrame>
      <p:sp>
        <p:nvSpPr>
          <p:cNvPr id="4" name="タイトル 1"/>
          <p:cNvSpPr txBox="1">
            <a:spLocks/>
          </p:cNvSpPr>
          <p:nvPr/>
        </p:nvSpPr>
        <p:spPr>
          <a:xfrm>
            <a:off x="251520" y="548680"/>
            <a:ext cx="2520280" cy="78296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rgbClr val="0000CC"/>
                </a:solidFill>
                <a:latin typeface="+mj-lt"/>
                <a:ea typeface="+mj-ea"/>
                <a:cs typeface="+mj-cs"/>
              </a:rPr>
              <a:t>～月例</a:t>
            </a:r>
            <a:r>
              <a:rPr kumimoji="1" lang="ja-JP" altLang="en-US" sz="2800" b="1" i="0" u="none" strike="noStrike" kern="1200" cap="none" spc="0" normalizeH="0" baseline="0" noProof="0" dirty="0" smtClean="0">
                <a:ln>
                  <a:noFill/>
                </a:ln>
                <a:solidFill>
                  <a:srgbClr val="0000CC"/>
                </a:solidFill>
                <a:effectLst/>
                <a:uLnTx/>
                <a:uFillTx/>
                <a:latin typeface="+mj-lt"/>
                <a:ea typeface="+mj-ea"/>
                <a:cs typeface="+mj-cs"/>
              </a:rPr>
              <a:t>給料～</a:t>
            </a:r>
            <a:endParaRPr kumimoji="1" lang="ja-JP" altLang="en-US" sz="2800" b="1" i="0" u="none" strike="noStrike" kern="1200" cap="none" spc="0" normalizeH="0" baseline="0" noProof="0" dirty="0">
              <a:ln>
                <a:noFill/>
              </a:ln>
              <a:solidFill>
                <a:srgbClr val="0000CC"/>
              </a:solidFill>
              <a:effectLst/>
              <a:uLnTx/>
              <a:uFillTx/>
              <a:latin typeface="+mj-lt"/>
              <a:ea typeface="+mj-ea"/>
              <a:cs typeface="+mj-cs"/>
            </a:endParaRPr>
          </a:p>
        </p:txBody>
      </p:sp>
      <p:sp>
        <p:nvSpPr>
          <p:cNvPr id="6" name="タイトル 1"/>
          <p:cNvSpPr txBox="1">
            <a:spLocks/>
          </p:cNvSpPr>
          <p:nvPr/>
        </p:nvSpPr>
        <p:spPr>
          <a:xfrm>
            <a:off x="323528" y="3429000"/>
            <a:ext cx="3024336" cy="782960"/>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800" b="1" dirty="0" smtClean="0">
                <a:solidFill>
                  <a:srgbClr val="0000CC"/>
                </a:solidFill>
                <a:latin typeface="+mj-lt"/>
                <a:ea typeface="+mj-ea"/>
                <a:cs typeface="+mj-cs"/>
              </a:rPr>
              <a:t>～期末勤勉手当</a:t>
            </a:r>
            <a:r>
              <a:rPr kumimoji="1" lang="ja-JP" altLang="en-US" sz="2800" b="1" i="0" u="none" strike="noStrike" kern="1200" cap="none" spc="0" normalizeH="0" baseline="0" noProof="0" dirty="0" smtClean="0">
                <a:ln>
                  <a:noFill/>
                </a:ln>
                <a:solidFill>
                  <a:srgbClr val="0000CC"/>
                </a:solidFill>
                <a:effectLst/>
                <a:uLnTx/>
                <a:uFillTx/>
                <a:latin typeface="+mj-lt"/>
                <a:ea typeface="+mj-ea"/>
                <a:cs typeface="+mj-cs"/>
              </a:rPr>
              <a:t>～</a:t>
            </a:r>
            <a:endParaRPr kumimoji="1" lang="ja-JP" altLang="en-US" sz="2800" b="1" i="0" u="none" strike="noStrike" kern="1200" cap="none" spc="0" normalizeH="0" baseline="0" noProof="0" dirty="0">
              <a:ln>
                <a:noFill/>
              </a:ln>
              <a:solidFill>
                <a:srgbClr val="0000CC"/>
              </a:solidFill>
              <a:effectLst/>
              <a:uLnTx/>
              <a:uFillTx/>
              <a:latin typeface="+mj-lt"/>
              <a:ea typeface="+mj-ea"/>
              <a:cs typeface="+mj-cs"/>
            </a:endParaRPr>
          </a:p>
        </p:txBody>
      </p:sp>
      <p:graphicFrame>
        <p:nvGraphicFramePr>
          <p:cNvPr id="7" name="コンテンツ プレースホルダ 4"/>
          <p:cNvGraphicFramePr>
            <a:graphicFrameLocks/>
          </p:cNvGraphicFramePr>
          <p:nvPr/>
        </p:nvGraphicFramePr>
        <p:xfrm>
          <a:off x="357158" y="4071942"/>
          <a:ext cx="8280920" cy="2214578"/>
        </p:xfrm>
        <a:graphic>
          <a:graphicData uri="http://schemas.openxmlformats.org/drawingml/2006/table">
            <a:tbl>
              <a:tblPr firstRow="1" bandRow="1">
                <a:tableStyleId>{5940675A-B579-460E-94D1-54222C63F5DA}</a:tableStyleId>
              </a:tblPr>
              <a:tblGrid>
                <a:gridCol w="2435564"/>
                <a:gridCol w="5845356"/>
              </a:tblGrid>
              <a:tr h="493226">
                <a:tc gridSpan="2">
                  <a:txBody>
                    <a:bodyPr/>
                    <a:lstStyle/>
                    <a:p>
                      <a:pPr algn="ctr"/>
                      <a:r>
                        <a:rPr kumimoji="1" lang="ja-JP" altLang="en-US" sz="1800" dirty="0" smtClean="0">
                          <a:solidFill>
                            <a:schemeClr val="tx1"/>
                          </a:solidFill>
                        </a:rPr>
                        <a:t>週休日・祝日・休日を除く日数が</a:t>
                      </a:r>
                      <a:endParaRPr kumimoji="1" lang="ja-JP" altLang="en-US" sz="1800" dirty="0">
                        <a:solidFill>
                          <a:schemeClr val="tx1"/>
                        </a:solidFill>
                      </a:endParaRPr>
                    </a:p>
                  </a:txBody>
                  <a:tcPr>
                    <a:solidFill>
                      <a:srgbClr val="92D050">
                        <a:alpha val="65000"/>
                      </a:srgbClr>
                    </a:solidFill>
                  </a:tcPr>
                </a:tc>
                <a:tc hMerge="1">
                  <a:txBody>
                    <a:bodyPr/>
                    <a:lstStyle/>
                    <a:p>
                      <a:pPr algn="ctr"/>
                      <a:endParaRPr kumimoji="1" lang="ja-JP" altLang="en-US" sz="1800" dirty="0"/>
                    </a:p>
                  </a:txBody>
                  <a:tcPr>
                    <a:solidFill>
                      <a:srgbClr val="92D050">
                        <a:alpha val="65000"/>
                      </a:srgbClr>
                    </a:solidFill>
                  </a:tcPr>
                </a:tc>
              </a:tr>
              <a:tr h="500066">
                <a:tc>
                  <a:txBody>
                    <a:bodyPr/>
                    <a:lstStyle/>
                    <a:p>
                      <a:pPr algn="ctr"/>
                      <a:r>
                        <a:rPr kumimoji="1" lang="ja-JP" altLang="en-US" sz="1800" dirty="0" smtClean="0">
                          <a:solidFill>
                            <a:schemeClr val="tx1"/>
                          </a:solidFill>
                        </a:rPr>
                        <a:t>３０日</a:t>
                      </a:r>
                      <a:r>
                        <a:rPr kumimoji="1" lang="ja-JP" altLang="en-US" sz="1800" dirty="0" smtClean="0"/>
                        <a:t>以内の病休</a:t>
                      </a:r>
                      <a:endParaRPr kumimoji="1" lang="ja-JP" altLang="en-US" sz="1800" dirty="0"/>
                    </a:p>
                  </a:txBody>
                  <a:tcPr>
                    <a:solidFill>
                      <a:srgbClr val="92D050">
                        <a:alpha val="65000"/>
                      </a:srgbClr>
                    </a:solidFill>
                  </a:tcPr>
                </a:tc>
                <a:tc>
                  <a:txBody>
                    <a:bodyPr/>
                    <a:lstStyle/>
                    <a:p>
                      <a:pPr algn="ctr"/>
                      <a:r>
                        <a:rPr kumimoji="1" lang="ja-JP" altLang="en-US" sz="1800" dirty="0" smtClean="0">
                          <a:solidFill>
                            <a:schemeClr val="tx1"/>
                          </a:solidFill>
                        </a:rPr>
                        <a:t>３０日を超える</a:t>
                      </a:r>
                      <a:r>
                        <a:rPr kumimoji="1" lang="ja-JP" altLang="en-US" sz="1800" dirty="0" smtClean="0"/>
                        <a:t>病休</a:t>
                      </a:r>
                      <a:endParaRPr kumimoji="1" lang="en-US" altLang="ja-JP" sz="1800" dirty="0" smtClean="0"/>
                    </a:p>
                  </a:txBody>
                  <a:tcPr>
                    <a:solidFill>
                      <a:srgbClr val="92D050">
                        <a:alpha val="65000"/>
                      </a:srgbClr>
                    </a:solidFill>
                  </a:tcPr>
                </a:tc>
              </a:tr>
              <a:tr h="1221286">
                <a:tc>
                  <a:txBody>
                    <a:bodyPr/>
                    <a:lstStyle/>
                    <a:p>
                      <a:pPr algn="ctr"/>
                      <a:endParaRPr kumimoji="1" lang="en-US" altLang="ja-JP" sz="2400" b="1" dirty="0" smtClean="0"/>
                    </a:p>
                    <a:p>
                      <a:pPr algn="ctr"/>
                      <a:r>
                        <a:rPr kumimoji="1" lang="ja-JP" altLang="en-US" sz="2400" b="1" dirty="0" smtClean="0"/>
                        <a:t>支給あり</a:t>
                      </a:r>
                      <a:endParaRPr kumimoji="1" lang="ja-JP" alt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t>支給はあるが、勤勉手当に影響あり</a:t>
                      </a:r>
                      <a:endParaRPr kumimoji="1" lang="en-US" altLang="ja-JP" sz="2400" b="1" dirty="0" smtClean="0"/>
                    </a:p>
                  </a:txBody>
                  <a:tcPr/>
                </a:tc>
              </a:tr>
            </a:tbl>
          </a:graphicData>
        </a:graphic>
      </p:graphicFrame>
      <p:pic>
        <p:nvPicPr>
          <p:cNvPr id="6146" name="Picture 2" descr="C:\Users\user\AppData\Local\Microsoft\Windows\Temporary Internet Files\Content.IE5\H0IS8PV6\MC900233875[1].wmf"/>
          <p:cNvPicPr>
            <a:picLocks noChangeAspect="1" noChangeArrowheads="1"/>
          </p:cNvPicPr>
          <p:nvPr/>
        </p:nvPicPr>
        <p:blipFill>
          <a:blip r:embed="rId3" cstate="print"/>
          <a:srcRect/>
          <a:stretch>
            <a:fillRect/>
          </a:stretch>
        </p:blipFill>
        <p:spPr bwMode="auto">
          <a:xfrm>
            <a:off x="7092280" y="188640"/>
            <a:ext cx="1319038" cy="9256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280920" cy="1143000"/>
          </a:xfrm>
        </p:spPr>
        <p:txBody>
          <a:bodyPr>
            <a:normAutofit fontScale="90000"/>
          </a:bodyPr>
          <a:lstStyle/>
          <a:p>
            <a:pPr algn="l"/>
            <a:r>
              <a:rPr kumimoji="1" lang="ja-JP" altLang="en-US" sz="2800" dirty="0" smtClean="0"/>
              <a:t>事例１　（１２月支給・基準日１２月１日）</a:t>
            </a:r>
            <a:r>
              <a:rPr kumimoji="1" lang="en-US" altLang="ja-JP" sz="2800" dirty="0" smtClean="0"/>
              <a:t/>
            </a:r>
            <a:br>
              <a:rPr kumimoji="1" lang="en-US" altLang="ja-JP" sz="2800" dirty="0" smtClean="0"/>
            </a:br>
            <a:r>
              <a:rPr kumimoji="1" lang="ja-JP" altLang="en-US" sz="2800" dirty="0" smtClean="0"/>
              <a:t>平成◎◎年</a:t>
            </a:r>
            <a:r>
              <a:rPr kumimoji="1" lang="en-US" altLang="ja-JP" sz="2800" dirty="0" smtClean="0"/>
              <a:t>10</a:t>
            </a:r>
            <a:r>
              <a:rPr kumimoji="1" lang="ja-JP" altLang="en-US" sz="2800" dirty="0" smtClean="0"/>
              <a:t>月</a:t>
            </a:r>
            <a:r>
              <a:rPr kumimoji="1" lang="en-US" altLang="ja-JP" sz="2800" dirty="0" smtClean="0"/>
              <a:t>3</a:t>
            </a:r>
            <a:r>
              <a:rPr kumimoji="1" lang="ja-JP" altLang="en-US" sz="2800" dirty="0" smtClean="0"/>
              <a:t>日（火）～平成◎◎年</a:t>
            </a:r>
            <a:r>
              <a:rPr kumimoji="1" lang="en-US" altLang="ja-JP" sz="2800" dirty="0" smtClean="0"/>
              <a:t>11</a:t>
            </a:r>
            <a:r>
              <a:rPr kumimoji="1" lang="ja-JP" altLang="en-US" sz="2800" dirty="0" smtClean="0"/>
              <a:t>月</a:t>
            </a:r>
            <a:r>
              <a:rPr kumimoji="1" lang="en-US" altLang="ja-JP" sz="2800" dirty="0" smtClean="0"/>
              <a:t>3</a:t>
            </a:r>
            <a:r>
              <a:rPr kumimoji="1" lang="ja-JP" altLang="en-US" sz="2800" dirty="0" smtClean="0"/>
              <a:t>日（金）まで</a:t>
            </a:r>
            <a:r>
              <a:rPr kumimoji="1" lang="en-US" altLang="ja-JP" sz="2800" dirty="0" smtClean="0"/>
              <a:t/>
            </a:r>
            <a:br>
              <a:rPr kumimoji="1" lang="en-US" altLang="ja-JP" sz="2800" dirty="0" smtClean="0"/>
            </a:br>
            <a:r>
              <a:rPr kumimoji="1" lang="ja-JP" altLang="en-US" sz="2800" dirty="0" smtClean="0"/>
              <a:t>引き続く病気休暇</a:t>
            </a:r>
            <a:endParaRPr kumimoji="1" lang="ja-JP" altLang="en-US" sz="2800" dirty="0"/>
          </a:p>
        </p:txBody>
      </p:sp>
      <p:pic>
        <p:nvPicPr>
          <p:cNvPr id="14337" name="Picture 1"/>
          <p:cNvPicPr>
            <a:picLocks noGrp="1" noChangeAspect="1" noChangeArrowheads="1"/>
          </p:cNvPicPr>
          <p:nvPr>
            <p:ph idx="1"/>
          </p:nvPr>
        </p:nvPicPr>
        <p:blipFill>
          <a:blip r:embed="rId3" cstate="print"/>
          <a:srcRect l="22888" t="28596" r="20678" b="25698"/>
          <a:stretch>
            <a:fillRect/>
          </a:stretch>
        </p:blipFill>
        <p:spPr bwMode="auto">
          <a:xfrm>
            <a:off x="0" y="1628800"/>
            <a:ext cx="8892480" cy="4049254"/>
          </a:xfrm>
          <a:prstGeom prst="rect">
            <a:avLst/>
          </a:prstGeom>
          <a:noFill/>
          <a:ln w="9525">
            <a:noFill/>
            <a:miter lim="800000"/>
            <a:headEnd/>
            <a:tailEnd/>
          </a:ln>
        </p:spPr>
      </p:pic>
      <p:sp>
        <p:nvSpPr>
          <p:cNvPr id="5" name="テキスト ボックス 4"/>
          <p:cNvSpPr txBox="1"/>
          <p:nvPr/>
        </p:nvSpPr>
        <p:spPr>
          <a:xfrm>
            <a:off x="395536" y="5877272"/>
            <a:ext cx="7848872" cy="584775"/>
          </a:xfrm>
          <a:prstGeom prst="rect">
            <a:avLst/>
          </a:prstGeom>
          <a:noFill/>
        </p:spPr>
        <p:txBody>
          <a:bodyPr wrap="square" rtlCol="0">
            <a:spAutoFit/>
          </a:bodyPr>
          <a:lstStyle/>
          <a:p>
            <a:r>
              <a:rPr kumimoji="1" lang="ja-JP" altLang="en-US" sz="3200" dirty="0" smtClean="0"/>
              <a:t>週休日、休日を除く</a:t>
            </a:r>
            <a:r>
              <a:rPr kumimoji="1" lang="ja-JP" altLang="en-US" sz="3200" dirty="0" smtClean="0">
                <a:solidFill>
                  <a:srgbClr val="FF0000"/>
                </a:solidFill>
              </a:rPr>
              <a:t>私病</a:t>
            </a:r>
            <a:r>
              <a:rPr kumimoji="1" lang="ja-JP" altLang="en-US" sz="3200" dirty="0" smtClean="0"/>
              <a:t>の日数　　⇒　</a:t>
            </a:r>
            <a:r>
              <a:rPr kumimoji="1" lang="en-US" altLang="ja-JP" sz="3200" dirty="0" smtClean="0"/>
              <a:t>22</a:t>
            </a:r>
            <a:r>
              <a:rPr kumimoji="1" lang="ja-JP" altLang="en-US" sz="3200" dirty="0" smtClean="0"/>
              <a:t>日</a:t>
            </a:r>
            <a:endParaRPr kumimoji="1" lang="ja-JP" altLang="en-US" sz="3200" dirty="0"/>
          </a:p>
        </p:txBody>
      </p:sp>
      <p:sp>
        <p:nvSpPr>
          <p:cNvPr id="7" name="テキスト ボックス 6"/>
          <p:cNvSpPr txBox="1"/>
          <p:nvPr/>
        </p:nvSpPr>
        <p:spPr>
          <a:xfrm>
            <a:off x="2051720" y="3140968"/>
            <a:ext cx="5040560"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kumimoji="1" lang="ja-JP" altLang="en-US" sz="4400" b="1" dirty="0" smtClean="0">
                <a:solidFill>
                  <a:srgbClr val="0000CC"/>
                </a:solidFill>
              </a:rPr>
              <a:t>支給額に影響なし</a:t>
            </a:r>
            <a:endParaRPr kumimoji="1" lang="ja-JP" altLang="en-US" sz="4400" b="1" dirty="0">
              <a:solidFill>
                <a:srgbClr val="0000CC"/>
              </a:solidFill>
            </a:endParaRPr>
          </a:p>
        </p:txBody>
      </p:sp>
      <p:sp>
        <p:nvSpPr>
          <p:cNvPr id="8" name="正方形/長方形 7"/>
          <p:cNvSpPr/>
          <p:nvPr/>
        </p:nvSpPr>
        <p:spPr>
          <a:xfrm>
            <a:off x="3779912" y="5877272"/>
            <a:ext cx="86409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ja-JP" altLang="en-US" sz="2400" dirty="0" smtClean="0"/>
              <a:t>事例２　（１２月支給・基準日１２月１日）</a:t>
            </a:r>
            <a:r>
              <a:rPr lang="en-US" altLang="ja-JP" sz="2400" dirty="0" smtClean="0"/>
              <a:t/>
            </a:r>
            <a:br>
              <a:rPr lang="en-US" altLang="ja-JP" sz="2400" dirty="0" smtClean="0"/>
            </a:br>
            <a:r>
              <a:rPr lang="ja-JP" altLang="en-US" sz="2400" dirty="0" smtClean="0"/>
              <a:t>平成◎◎年</a:t>
            </a:r>
            <a:r>
              <a:rPr lang="en-US" altLang="ja-JP" sz="2400" dirty="0" smtClean="0"/>
              <a:t>9</a:t>
            </a:r>
            <a:r>
              <a:rPr lang="ja-JP" altLang="en-US" sz="2400" dirty="0" smtClean="0"/>
              <a:t>月</a:t>
            </a:r>
            <a:r>
              <a:rPr lang="en-US" altLang="ja-JP" sz="2400" dirty="0" smtClean="0"/>
              <a:t>1</a:t>
            </a:r>
            <a:r>
              <a:rPr lang="ja-JP" altLang="en-US" sz="2400" dirty="0" smtClean="0"/>
              <a:t>日（水）～平成◎◎年</a:t>
            </a:r>
            <a:r>
              <a:rPr lang="en-US" altLang="ja-JP" sz="2400" dirty="0" smtClean="0"/>
              <a:t>9</a:t>
            </a:r>
            <a:r>
              <a:rPr lang="ja-JP" altLang="en-US" sz="2400" dirty="0" smtClean="0"/>
              <a:t>月</a:t>
            </a:r>
            <a:r>
              <a:rPr lang="en-US" altLang="ja-JP" sz="2400" dirty="0" smtClean="0"/>
              <a:t>30</a:t>
            </a:r>
            <a:r>
              <a:rPr lang="ja-JP" altLang="en-US" sz="2400" dirty="0" smtClean="0"/>
              <a:t>日（木）までの引き続く病気休暇と、それ以外に引き続かない病気休暇がある場合</a:t>
            </a:r>
            <a:endParaRPr kumimoji="1" lang="ja-JP" altLang="en-US" sz="2400" dirty="0"/>
          </a:p>
        </p:txBody>
      </p:sp>
      <p:pic>
        <p:nvPicPr>
          <p:cNvPr id="13313" name="Picture 1"/>
          <p:cNvPicPr>
            <a:picLocks noGrp="1" noChangeAspect="1" noChangeArrowheads="1"/>
          </p:cNvPicPr>
          <p:nvPr>
            <p:ph idx="1"/>
          </p:nvPr>
        </p:nvPicPr>
        <p:blipFill>
          <a:blip r:embed="rId3" cstate="print"/>
          <a:srcRect l="23165" t="29270" r="21376" b="15045"/>
          <a:stretch>
            <a:fillRect/>
          </a:stretch>
        </p:blipFill>
        <p:spPr bwMode="auto">
          <a:xfrm>
            <a:off x="323528" y="1340768"/>
            <a:ext cx="8352928" cy="4715363"/>
          </a:xfrm>
          <a:prstGeom prst="rect">
            <a:avLst/>
          </a:prstGeom>
          <a:noFill/>
          <a:ln w="9525">
            <a:noFill/>
            <a:miter lim="800000"/>
            <a:headEnd/>
            <a:tailEnd/>
          </a:ln>
        </p:spPr>
      </p:pic>
      <p:sp>
        <p:nvSpPr>
          <p:cNvPr id="6" name="テキスト ボックス 5"/>
          <p:cNvSpPr txBox="1"/>
          <p:nvPr/>
        </p:nvSpPr>
        <p:spPr>
          <a:xfrm>
            <a:off x="395536" y="5445224"/>
            <a:ext cx="8496944" cy="1015663"/>
          </a:xfrm>
          <a:prstGeom prst="rect">
            <a:avLst/>
          </a:prstGeom>
          <a:noFill/>
        </p:spPr>
        <p:txBody>
          <a:bodyPr wrap="square" rtlCol="0">
            <a:spAutoFit/>
          </a:bodyPr>
          <a:lstStyle/>
          <a:p>
            <a:r>
              <a:rPr kumimoji="1" lang="ja-JP" altLang="en-US" sz="2400" dirty="0" smtClean="0"/>
              <a:t>週休日、休日を除く</a:t>
            </a:r>
            <a:endParaRPr kumimoji="1" lang="en-US" altLang="ja-JP" sz="2400" dirty="0" smtClean="0"/>
          </a:p>
          <a:p>
            <a:r>
              <a:rPr lang="ja-JP" altLang="en-US" sz="2400" dirty="0" smtClean="0">
                <a:solidFill>
                  <a:srgbClr val="FF0000"/>
                </a:solidFill>
              </a:rPr>
              <a:t>　　　　</a:t>
            </a:r>
            <a:r>
              <a:rPr kumimoji="1" lang="ja-JP" altLang="en-US" sz="2400" dirty="0" smtClean="0">
                <a:solidFill>
                  <a:srgbClr val="FF0000"/>
                </a:solidFill>
              </a:rPr>
              <a:t>私病　</a:t>
            </a:r>
            <a:r>
              <a:rPr kumimoji="1" lang="ja-JP" altLang="en-US" sz="2400" dirty="0" smtClean="0"/>
              <a:t>、</a:t>
            </a:r>
            <a:r>
              <a:rPr lang="ja-JP" altLang="en-US" sz="2400" dirty="0" smtClean="0">
                <a:solidFill>
                  <a:srgbClr val="FF0000"/>
                </a:solidFill>
              </a:rPr>
              <a:t>私病４　</a:t>
            </a:r>
            <a:r>
              <a:rPr kumimoji="1" lang="ja-JP" altLang="en-US" sz="2400" dirty="0" smtClean="0"/>
              <a:t>の日数　</a:t>
            </a:r>
            <a:r>
              <a:rPr lang="ja-JP" altLang="en-US" sz="2400" dirty="0" smtClean="0"/>
              <a:t>　</a:t>
            </a:r>
            <a:r>
              <a:rPr kumimoji="1" lang="ja-JP" altLang="en-US" sz="2400" dirty="0" smtClean="0"/>
              <a:t>　⇒　</a:t>
            </a:r>
            <a:r>
              <a:rPr lang="en-US" altLang="ja-JP" sz="3600" dirty="0" smtClean="0"/>
              <a:t>30</a:t>
            </a:r>
            <a:r>
              <a:rPr kumimoji="1" lang="ja-JP" altLang="en-US" sz="3600" dirty="0" smtClean="0"/>
              <a:t>日</a:t>
            </a:r>
            <a:r>
              <a:rPr kumimoji="1" lang="en-US" altLang="ja-JP" sz="3600" dirty="0" smtClean="0"/>
              <a:t>4</a:t>
            </a:r>
            <a:r>
              <a:rPr kumimoji="1" lang="ja-JP" altLang="en-US" sz="3600" dirty="0" smtClean="0"/>
              <a:t>時間</a:t>
            </a:r>
            <a:r>
              <a:rPr kumimoji="1" lang="en-US" altLang="ja-JP" sz="3600" dirty="0" smtClean="0"/>
              <a:t>15</a:t>
            </a:r>
            <a:r>
              <a:rPr kumimoji="1" lang="ja-JP" altLang="en-US" sz="3600" dirty="0" smtClean="0"/>
              <a:t>分</a:t>
            </a:r>
            <a:endParaRPr kumimoji="1" lang="ja-JP" altLang="en-US" sz="3600" dirty="0"/>
          </a:p>
        </p:txBody>
      </p:sp>
      <p:sp>
        <p:nvSpPr>
          <p:cNvPr id="7" name="正方形/長方形 6"/>
          <p:cNvSpPr/>
          <p:nvPr/>
        </p:nvSpPr>
        <p:spPr>
          <a:xfrm>
            <a:off x="1259632" y="5949280"/>
            <a:ext cx="648072"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267744" y="5949280"/>
            <a:ext cx="86409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051720" y="3140968"/>
            <a:ext cx="5040560"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kumimoji="1" lang="ja-JP" altLang="en-US" sz="4400" b="1" dirty="0" smtClean="0">
                <a:solidFill>
                  <a:srgbClr val="FF0000"/>
                </a:solidFill>
              </a:rPr>
              <a:t>支給額に影響あり</a:t>
            </a:r>
            <a:endParaRPr kumimoji="1" lang="ja-JP" alt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par>
                          <p:cTn id="17" fill="hold">
                            <p:stCondLst>
                              <p:cond delay="0"/>
                            </p:stCondLst>
                            <p:childTnLst>
                              <p:par>
                                <p:cTn id="18" presetID="6" presetClass="emph" presetSubtype="0" fill="hold" nodeType="afterEffect">
                                  <p:stCondLst>
                                    <p:cond delay="0"/>
                                  </p:stCondLst>
                                  <p:childTnLst>
                                    <p:animScale>
                                      <p:cBhvr>
                                        <p:cTn id="19" dur="1000" fill="hold"/>
                                        <p:tgtEl>
                                          <p:spTgt spid="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0" y="332656"/>
            <a:ext cx="1620957" cy="523220"/>
          </a:xfrm>
          <a:prstGeom prst="rect">
            <a:avLst/>
          </a:prstGeom>
        </p:spPr>
        <p:txBody>
          <a:bodyPr wrap="none">
            <a:spAutoFit/>
          </a:bodyPr>
          <a:lstStyle/>
          <a:p>
            <a:pPr lvl="0">
              <a:spcBef>
                <a:spcPct val="0"/>
              </a:spcBef>
              <a:defRPr/>
            </a:pPr>
            <a:r>
              <a:rPr lang="ja-JP" altLang="en-US" sz="2800" b="1" dirty="0" smtClean="0">
                <a:solidFill>
                  <a:srgbClr val="0000CC"/>
                </a:solidFill>
              </a:rPr>
              <a:t>～昇給～</a:t>
            </a:r>
            <a:endParaRPr lang="ja-JP" altLang="en-US" sz="2800" b="1" dirty="0">
              <a:solidFill>
                <a:srgbClr val="0000CC"/>
              </a:solidFill>
            </a:endParaRPr>
          </a:p>
        </p:txBody>
      </p:sp>
      <p:sp>
        <p:nvSpPr>
          <p:cNvPr id="6" name="正方形/長方形 5"/>
          <p:cNvSpPr/>
          <p:nvPr/>
        </p:nvSpPr>
        <p:spPr>
          <a:xfrm>
            <a:off x="571472" y="3500438"/>
            <a:ext cx="8280920" cy="523220"/>
          </a:xfrm>
          <a:prstGeom prst="rect">
            <a:avLst/>
          </a:prstGeom>
        </p:spPr>
        <p:txBody>
          <a:bodyPr wrap="square">
            <a:spAutoFit/>
          </a:bodyPr>
          <a:lstStyle/>
          <a:p>
            <a:pPr lvl="0">
              <a:spcBef>
                <a:spcPct val="0"/>
              </a:spcBef>
              <a:defRPr/>
            </a:pPr>
            <a:r>
              <a:rPr lang="en-US" altLang="ja-JP" sz="2800" dirty="0" smtClean="0">
                <a:solidFill>
                  <a:srgbClr val="0070C0"/>
                </a:solidFill>
              </a:rPr>
              <a:t>【</a:t>
            </a:r>
            <a:r>
              <a:rPr lang="ja-JP" altLang="en-US" sz="2800" dirty="0" smtClean="0">
                <a:solidFill>
                  <a:srgbClr val="0070C0"/>
                </a:solidFill>
              </a:rPr>
              <a:t>基準期間</a:t>
            </a:r>
            <a:r>
              <a:rPr lang="en-US" altLang="ja-JP" sz="2800" dirty="0" smtClean="0">
                <a:solidFill>
                  <a:srgbClr val="0070C0"/>
                </a:solidFill>
              </a:rPr>
              <a:t>】</a:t>
            </a:r>
            <a:r>
              <a:rPr lang="ja-JP" altLang="en-US" sz="2800" dirty="0" smtClean="0">
                <a:solidFill>
                  <a:srgbClr val="0070C0"/>
                </a:solidFill>
              </a:rPr>
              <a:t>の</a:t>
            </a:r>
            <a:r>
              <a:rPr lang="en-US" altLang="ja-JP" sz="2800" dirty="0" smtClean="0">
                <a:solidFill>
                  <a:srgbClr val="0070C0"/>
                </a:solidFill>
              </a:rPr>
              <a:t>1/6</a:t>
            </a:r>
            <a:r>
              <a:rPr lang="ja-JP" altLang="en-US" sz="2800" dirty="0" smtClean="0">
                <a:solidFill>
                  <a:srgbClr val="0070C0"/>
                </a:solidFill>
              </a:rPr>
              <a:t>以上勤務していない場合</a:t>
            </a:r>
            <a:endParaRPr lang="ja-JP" altLang="en-US" sz="2800" dirty="0">
              <a:solidFill>
                <a:srgbClr val="0070C0"/>
              </a:solidFill>
            </a:endParaRPr>
          </a:p>
        </p:txBody>
      </p:sp>
      <p:sp>
        <p:nvSpPr>
          <p:cNvPr id="8" name="コンテンツ プレースホルダ 7"/>
          <p:cNvSpPr>
            <a:spLocks noGrp="1"/>
          </p:cNvSpPr>
          <p:nvPr>
            <p:ph idx="1"/>
          </p:nvPr>
        </p:nvSpPr>
        <p:spPr>
          <a:xfrm>
            <a:off x="467544" y="1124744"/>
            <a:ext cx="8229600" cy="1368152"/>
          </a:xfrm>
          <a:solidFill>
            <a:schemeClr val="accent1">
              <a:alpha val="8000"/>
            </a:schemeClr>
          </a:solidFill>
          <a:ln w="44450" cmpd="thickThin">
            <a:solidFill>
              <a:srgbClr val="00B050"/>
            </a:solidFill>
          </a:ln>
        </p:spPr>
        <p:txBody>
          <a:bodyPr>
            <a:normAutofit fontScale="62500" lnSpcReduction="20000"/>
          </a:bodyPr>
          <a:lstStyle/>
          <a:p>
            <a:pPr algn="ctr">
              <a:buNone/>
            </a:pPr>
            <a:endParaRPr kumimoji="1" lang="en-US" altLang="ja-JP" dirty="0" smtClean="0"/>
          </a:p>
          <a:p>
            <a:pPr algn="ctr">
              <a:buNone/>
            </a:pPr>
            <a:r>
              <a:rPr kumimoji="1" lang="ja-JP" altLang="en-US" sz="4500" dirty="0" smtClean="0"/>
              <a:t>昇給日（毎年４月１日）前日までの１年間</a:t>
            </a:r>
            <a:r>
              <a:rPr kumimoji="1" lang="en-US" altLang="ja-JP" sz="4500" dirty="0" smtClean="0"/>
              <a:t>【</a:t>
            </a:r>
            <a:r>
              <a:rPr kumimoji="1" lang="ja-JP" altLang="en-US" sz="4500" dirty="0" smtClean="0"/>
              <a:t>基準期間</a:t>
            </a:r>
            <a:r>
              <a:rPr kumimoji="1" lang="en-US" altLang="ja-JP" sz="4500" dirty="0" smtClean="0"/>
              <a:t>】</a:t>
            </a:r>
          </a:p>
          <a:p>
            <a:pPr algn="ctr">
              <a:buNone/>
            </a:pPr>
            <a:r>
              <a:rPr kumimoji="1" lang="ja-JP" altLang="en-US" sz="4500" dirty="0" smtClean="0"/>
              <a:t>における病気休暇</a:t>
            </a:r>
            <a:r>
              <a:rPr lang="ja-JP" altLang="en-US" sz="4500" dirty="0" smtClean="0"/>
              <a:t>等</a:t>
            </a:r>
            <a:r>
              <a:rPr kumimoji="1" lang="ja-JP" altLang="en-US" sz="4500" dirty="0" smtClean="0"/>
              <a:t>の通算日数等により判断</a:t>
            </a:r>
            <a:endParaRPr kumimoji="1" lang="ja-JP" altLang="en-US" sz="4500" dirty="0"/>
          </a:p>
        </p:txBody>
      </p:sp>
      <p:sp>
        <p:nvSpPr>
          <p:cNvPr id="9" name="正方形/長方形 8"/>
          <p:cNvSpPr/>
          <p:nvPr/>
        </p:nvSpPr>
        <p:spPr>
          <a:xfrm>
            <a:off x="2411760" y="2636912"/>
            <a:ext cx="6408712" cy="830997"/>
          </a:xfrm>
          <a:prstGeom prst="rect">
            <a:avLst/>
          </a:prstGeom>
        </p:spPr>
        <p:txBody>
          <a:bodyPr wrap="square">
            <a:spAutoFit/>
          </a:bodyPr>
          <a:lstStyle/>
          <a:p>
            <a:pPr lvl="0">
              <a:spcBef>
                <a:spcPct val="0"/>
              </a:spcBef>
              <a:defRPr/>
            </a:pPr>
            <a:r>
              <a:rPr lang="ja-JP" altLang="en-US" sz="2400" dirty="0" smtClean="0"/>
              <a:t>病気休暇以外の事由とは・・・</a:t>
            </a:r>
            <a:endParaRPr lang="en-US" altLang="ja-JP" sz="2400" dirty="0" smtClean="0"/>
          </a:p>
          <a:p>
            <a:pPr lvl="0">
              <a:spcBef>
                <a:spcPct val="0"/>
              </a:spcBef>
              <a:defRPr/>
            </a:pPr>
            <a:r>
              <a:rPr lang="ja-JP" altLang="en-US" sz="2400" dirty="0" smtClean="0"/>
              <a:t>　　　　　介護休暇・看護欠勤・欠勤・ストライキ</a:t>
            </a:r>
            <a:endParaRPr lang="ja-JP" altLang="en-US" sz="2400" dirty="0"/>
          </a:p>
        </p:txBody>
      </p:sp>
      <p:sp>
        <p:nvSpPr>
          <p:cNvPr id="10" name="正方形/長方形 9"/>
          <p:cNvSpPr/>
          <p:nvPr/>
        </p:nvSpPr>
        <p:spPr>
          <a:xfrm>
            <a:off x="539552" y="4869160"/>
            <a:ext cx="8280920" cy="523220"/>
          </a:xfrm>
          <a:prstGeom prst="rect">
            <a:avLst/>
          </a:prstGeom>
        </p:spPr>
        <p:txBody>
          <a:bodyPr wrap="square">
            <a:spAutoFit/>
          </a:bodyPr>
          <a:lstStyle/>
          <a:p>
            <a:pPr lvl="0">
              <a:spcBef>
                <a:spcPct val="0"/>
              </a:spcBef>
              <a:defRPr/>
            </a:pPr>
            <a:r>
              <a:rPr lang="en-US" altLang="ja-JP" sz="2800" dirty="0" smtClean="0">
                <a:solidFill>
                  <a:srgbClr val="0070C0"/>
                </a:solidFill>
              </a:rPr>
              <a:t>【</a:t>
            </a:r>
            <a:r>
              <a:rPr lang="ja-JP" altLang="en-US" sz="2800" dirty="0" smtClean="0">
                <a:solidFill>
                  <a:srgbClr val="0070C0"/>
                </a:solidFill>
              </a:rPr>
              <a:t>基準期間</a:t>
            </a:r>
            <a:r>
              <a:rPr lang="en-US" altLang="ja-JP" sz="2800" dirty="0" smtClean="0">
                <a:solidFill>
                  <a:srgbClr val="0070C0"/>
                </a:solidFill>
              </a:rPr>
              <a:t>】</a:t>
            </a:r>
            <a:r>
              <a:rPr lang="ja-JP" altLang="en-US" sz="2800" dirty="0" smtClean="0">
                <a:solidFill>
                  <a:srgbClr val="0070C0"/>
                </a:solidFill>
              </a:rPr>
              <a:t>の</a:t>
            </a:r>
            <a:r>
              <a:rPr lang="en-US" altLang="ja-JP" sz="2800" dirty="0" smtClean="0">
                <a:solidFill>
                  <a:srgbClr val="0070C0"/>
                </a:solidFill>
              </a:rPr>
              <a:t>1/2</a:t>
            </a:r>
            <a:r>
              <a:rPr lang="ja-JP" altLang="en-US" sz="2800" dirty="0" smtClean="0">
                <a:solidFill>
                  <a:srgbClr val="0070C0"/>
                </a:solidFill>
              </a:rPr>
              <a:t>以上勤務していない場合</a:t>
            </a:r>
            <a:endParaRPr lang="ja-JP" altLang="en-US" sz="2800" dirty="0">
              <a:solidFill>
                <a:srgbClr val="0070C0"/>
              </a:solidFill>
            </a:endParaRPr>
          </a:p>
        </p:txBody>
      </p:sp>
      <p:sp>
        <p:nvSpPr>
          <p:cNvPr id="11" name="正方形/長方形 10"/>
          <p:cNvSpPr/>
          <p:nvPr/>
        </p:nvSpPr>
        <p:spPr>
          <a:xfrm>
            <a:off x="1187624" y="4221088"/>
            <a:ext cx="6408712" cy="461665"/>
          </a:xfrm>
          <a:prstGeom prst="rect">
            <a:avLst/>
          </a:prstGeom>
        </p:spPr>
        <p:txBody>
          <a:bodyPr wrap="square">
            <a:spAutoFit/>
          </a:bodyPr>
          <a:lstStyle/>
          <a:p>
            <a:pPr lvl="0">
              <a:spcBef>
                <a:spcPct val="0"/>
              </a:spcBef>
              <a:defRPr/>
            </a:pPr>
            <a:r>
              <a:rPr lang="ja-JP" altLang="en-US" sz="2400" dirty="0" smtClean="0"/>
              <a:t>昇給区分</a:t>
            </a:r>
            <a:r>
              <a:rPr lang="en-US" altLang="ja-JP" sz="2400" dirty="0" smtClean="0"/>
              <a:t>Ⅳ</a:t>
            </a:r>
            <a:r>
              <a:rPr lang="ja-JP" altLang="en-US" sz="2400" dirty="0" smtClean="0"/>
              <a:t>（</a:t>
            </a:r>
            <a:r>
              <a:rPr lang="en-US" altLang="ja-JP" sz="2400" dirty="0" smtClean="0"/>
              <a:t>1</a:t>
            </a:r>
            <a:r>
              <a:rPr lang="ja-JP" altLang="en-US" sz="2400" dirty="0" smtClean="0"/>
              <a:t>～</a:t>
            </a:r>
            <a:r>
              <a:rPr lang="en-US" altLang="ja-JP" sz="2400" dirty="0" smtClean="0"/>
              <a:t>2</a:t>
            </a:r>
            <a:r>
              <a:rPr lang="ja-JP" altLang="en-US" sz="2400" dirty="0" smtClean="0"/>
              <a:t>号級昇給）</a:t>
            </a:r>
            <a:endParaRPr lang="ja-JP" altLang="en-US" sz="2400" dirty="0"/>
          </a:p>
        </p:txBody>
      </p:sp>
      <p:sp>
        <p:nvSpPr>
          <p:cNvPr id="13" name="正方形/長方形 12"/>
          <p:cNvSpPr/>
          <p:nvPr/>
        </p:nvSpPr>
        <p:spPr>
          <a:xfrm>
            <a:off x="1187624" y="5661248"/>
            <a:ext cx="6408712" cy="461665"/>
          </a:xfrm>
          <a:prstGeom prst="rect">
            <a:avLst/>
          </a:prstGeom>
        </p:spPr>
        <p:txBody>
          <a:bodyPr wrap="square">
            <a:spAutoFit/>
          </a:bodyPr>
          <a:lstStyle/>
          <a:p>
            <a:pPr lvl="0">
              <a:spcBef>
                <a:spcPct val="0"/>
              </a:spcBef>
              <a:defRPr/>
            </a:pPr>
            <a:r>
              <a:rPr lang="ja-JP" altLang="en-US" sz="2400" dirty="0" smtClean="0"/>
              <a:t>昇給区分</a:t>
            </a:r>
            <a:r>
              <a:rPr lang="en-US" altLang="ja-JP" sz="2400" dirty="0" smtClean="0"/>
              <a:t>Ⅴ</a:t>
            </a:r>
            <a:r>
              <a:rPr lang="ja-JP" altLang="en-US" sz="2400" dirty="0" smtClean="0"/>
              <a:t>（昇給なし）</a:t>
            </a: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1620957" cy="523220"/>
          </a:xfrm>
          <a:prstGeom prst="rect">
            <a:avLst/>
          </a:prstGeom>
        </p:spPr>
        <p:txBody>
          <a:bodyPr wrap="none">
            <a:spAutoFit/>
          </a:bodyPr>
          <a:lstStyle/>
          <a:p>
            <a:pPr lvl="0">
              <a:spcBef>
                <a:spcPct val="0"/>
              </a:spcBef>
              <a:defRPr/>
            </a:pPr>
            <a:r>
              <a:rPr lang="ja-JP" altLang="en-US" sz="2800" dirty="0" smtClean="0"/>
              <a:t>～</a:t>
            </a:r>
            <a:r>
              <a:rPr lang="ja-JP" altLang="en-US" sz="2800" b="1" dirty="0" smtClean="0">
                <a:solidFill>
                  <a:srgbClr val="0000CC"/>
                </a:solidFill>
              </a:rPr>
              <a:t>昇給</a:t>
            </a:r>
            <a:r>
              <a:rPr lang="ja-JP" altLang="en-US" sz="2800" dirty="0" smtClean="0"/>
              <a:t>～</a:t>
            </a:r>
            <a:endParaRPr lang="ja-JP" altLang="en-US" sz="2800" dirty="0"/>
          </a:p>
        </p:txBody>
      </p:sp>
      <p:sp>
        <p:nvSpPr>
          <p:cNvPr id="6" name="正方形/長方形 5"/>
          <p:cNvSpPr/>
          <p:nvPr/>
        </p:nvSpPr>
        <p:spPr>
          <a:xfrm>
            <a:off x="626925" y="4221088"/>
            <a:ext cx="8517075" cy="1815882"/>
          </a:xfrm>
          <a:prstGeom prst="rect">
            <a:avLst/>
          </a:prstGeom>
        </p:spPr>
        <p:txBody>
          <a:bodyPr wrap="square">
            <a:spAutoFit/>
          </a:bodyPr>
          <a:lstStyle/>
          <a:p>
            <a:pPr lvl="0">
              <a:spcBef>
                <a:spcPct val="0"/>
              </a:spcBef>
              <a:defRPr/>
            </a:pPr>
            <a:endParaRPr lang="en-US" altLang="ja-JP" sz="2800" dirty="0" smtClean="0"/>
          </a:p>
          <a:p>
            <a:pPr lvl="0">
              <a:spcBef>
                <a:spcPct val="0"/>
              </a:spcBef>
              <a:defRPr/>
            </a:pPr>
            <a:r>
              <a:rPr lang="en-US" altLang="ja-JP" sz="2800" dirty="0" smtClean="0"/>
              <a:t>1</a:t>
            </a:r>
            <a:r>
              <a:rPr lang="ja-JP" altLang="en-US" sz="2800" dirty="0" smtClean="0"/>
              <a:t>時間を単位とする病気休暇等の時間を日に換算するときは、</a:t>
            </a:r>
            <a:r>
              <a:rPr lang="en-US" altLang="ja-JP" sz="2800" dirty="0" smtClean="0"/>
              <a:t>7</a:t>
            </a:r>
            <a:r>
              <a:rPr lang="ja-JP" altLang="en-US" sz="2800" dirty="0" smtClean="0"/>
              <a:t>時間</a:t>
            </a:r>
            <a:r>
              <a:rPr lang="en-US" altLang="ja-JP" sz="2800" dirty="0" smtClean="0"/>
              <a:t>45</a:t>
            </a:r>
            <a:r>
              <a:rPr lang="ja-JP" altLang="en-US" sz="2800" dirty="0" smtClean="0"/>
              <a:t>分をもって</a:t>
            </a:r>
            <a:r>
              <a:rPr lang="en-US" altLang="ja-JP" sz="2800" u="sng" dirty="0" smtClean="0"/>
              <a:t>1</a:t>
            </a:r>
            <a:r>
              <a:rPr lang="ja-JP" altLang="en-US" sz="2800" u="sng" dirty="0" smtClean="0"/>
              <a:t>日</a:t>
            </a:r>
            <a:endParaRPr lang="en-US" altLang="ja-JP" sz="2800" u="sng" dirty="0" smtClean="0"/>
          </a:p>
          <a:p>
            <a:pPr lvl="0">
              <a:spcBef>
                <a:spcPct val="0"/>
              </a:spcBef>
              <a:defRPr/>
            </a:pPr>
            <a:endParaRPr lang="en-US" altLang="ja-JP" sz="2800" dirty="0" smtClean="0"/>
          </a:p>
        </p:txBody>
      </p:sp>
      <p:sp>
        <p:nvSpPr>
          <p:cNvPr id="5" name="正方形/長方形 4"/>
          <p:cNvSpPr/>
          <p:nvPr/>
        </p:nvSpPr>
        <p:spPr>
          <a:xfrm>
            <a:off x="626925" y="1052736"/>
            <a:ext cx="8517075" cy="1815882"/>
          </a:xfrm>
          <a:prstGeom prst="rect">
            <a:avLst/>
          </a:prstGeom>
        </p:spPr>
        <p:txBody>
          <a:bodyPr wrap="square">
            <a:spAutoFit/>
          </a:bodyPr>
          <a:lstStyle/>
          <a:p>
            <a:pPr lvl="0">
              <a:spcBef>
                <a:spcPct val="0"/>
              </a:spcBef>
              <a:defRPr/>
            </a:pPr>
            <a:r>
              <a:rPr lang="ja-JP" altLang="en-US" sz="2800" u="sng" dirty="0" smtClean="0">
                <a:solidFill>
                  <a:srgbClr val="FF0000"/>
                </a:solidFill>
              </a:rPr>
              <a:t>病休日数</a:t>
            </a:r>
            <a:r>
              <a:rPr lang="ja-JP" altLang="en-US" sz="2800" dirty="0" smtClean="0"/>
              <a:t>の算定方法とは・・・　　</a:t>
            </a:r>
            <a:endParaRPr lang="en-US" altLang="ja-JP" sz="2800" dirty="0" smtClean="0">
              <a:solidFill>
                <a:srgbClr val="FF0000"/>
              </a:solidFill>
            </a:endParaRPr>
          </a:p>
          <a:p>
            <a:pPr lvl="0">
              <a:spcBef>
                <a:spcPct val="0"/>
              </a:spcBef>
              <a:defRPr/>
            </a:pPr>
            <a:r>
              <a:rPr lang="ja-JP" altLang="en-US" sz="2800" dirty="0" smtClean="0"/>
              <a:t>　</a:t>
            </a:r>
            <a:endParaRPr lang="en-US" altLang="ja-JP" sz="2800" dirty="0" smtClean="0"/>
          </a:p>
          <a:p>
            <a:pPr lvl="0" algn="ctr">
              <a:spcBef>
                <a:spcPct val="0"/>
              </a:spcBef>
              <a:defRPr/>
            </a:pPr>
            <a:r>
              <a:rPr lang="ja-JP" altLang="en-US" sz="2800" dirty="0" smtClean="0"/>
              <a:t>　基準期間内（昇給日前</a:t>
            </a:r>
            <a:r>
              <a:rPr lang="en-US" altLang="ja-JP" sz="2800" dirty="0" smtClean="0"/>
              <a:t>1</a:t>
            </a:r>
            <a:r>
              <a:rPr lang="ja-JP" altLang="en-US" sz="2800" dirty="0" smtClean="0"/>
              <a:t>年間）</a:t>
            </a:r>
            <a:endParaRPr lang="en-US" altLang="ja-JP" sz="2800" dirty="0" smtClean="0"/>
          </a:p>
          <a:p>
            <a:pPr lvl="0">
              <a:spcBef>
                <a:spcPct val="0"/>
              </a:spcBef>
              <a:defRPr/>
            </a:pPr>
            <a:endParaRPr lang="en-US" altLang="ja-JP" sz="2800" dirty="0" smtClean="0"/>
          </a:p>
        </p:txBody>
      </p:sp>
      <p:sp>
        <p:nvSpPr>
          <p:cNvPr id="7" name="正方形/長方形 6"/>
          <p:cNvSpPr/>
          <p:nvPr/>
        </p:nvSpPr>
        <p:spPr>
          <a:xfrm>
            <a:off x="626925" y="2492896"/>
            <a:ext cx="8517075" cy="1815882"/>
          </a:xfrm>
          <a:prstGeom prst="rect">
            <a:avLst/>
          </a:prstGeom>
        </p:spPr>
        <p:txBody>
          <a:bodyPr wrap="square">
            <a:spAutoFit/>
          </a:bodyPr>
          <a:lstStyle/>
          <a:p>
            <a:pPr lvl="0" algn="ctr">
              <a:spcBef>
                <a:spcPct val="0"/>
              </a:spcBef>
              <a:defRPr/>
            </a:pPr>
            <a:endParaRPr lang="en-US" altLang="ja-JP" sz="2800" dirty="0" smtClean="0"/>
          </a:p>
          <a:p>
            <a:pPr lvl="0" algn="ctr">
              <a:spcBef>
                <a:spcPct val="0"/>
              </a:spcBef>
              <a:defRPr/>
            </a:pPr>
            <a:endParaRPr lang="en-US" altLang="ja-JP" sz="2800" dirty="0" smtClean="0"/>
          </a:p>
          <a:p>
            <a:pPr lvl="0">
              <a:spcBef>
                <a:spcPct val="0"/>
              </a:spcBef>
              <a:defRPr/>
            </a:pPr>
            <a:r>
              <a:rPr lang="ja-JP" altLang="en-US" sz="2800" dirty="0" smtClean="0"/>
              <a:t>「週休日」「祝日法による休日等」及び「年末年始の休日等」を除いた現日数</a:t>
            </a:r>
            <a:endParaRPr lang="en-US" altLang="ja-JP"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785786" y="1428736"/>
          <a:ext cx="7704856" cy="925830"/>
        </p:xfrm>
        <a:graphic>
          <a:graphicData uri="http://schemas.openxmlformats.org/drawingml/2006/table">
            <a:tbl>
              <a:tblPr firstRow="1" bandRow="1">
                <a:tableStyleId>{5940675A-B579-460E-94D1-54222C63F5DA}</a:tableStyleId>
              </a:tblPr>
              <a:tblGrid>
                <a:gridCol w="7704856"/>
              </a:tblGrid>
              <a:tr h="925830">
                <a:tc>
                  <a:txBody>
                    <a:bodyPr/>
                    <a:lstStyle/>
                    <a:p>
                      <a:pPr algn="l"/>
                      <a:endParaRPr kumimoji="1" lang="en-US" altLang="ja-JP" sz="1400" dirty="0" smtClean="0"/>
                    </a:p>
                    <a:p>
                      <a:pPr algn="ctr"/>
                      <a:r>
                        <a:rPr kumimoji="1" lang="ja-JP" altLang="en-US" sz="2800" b="1" dirty="0" smtClean="0"/>
                        <a:t>算定の基礎となる勤続期間への影響なし</a:t>
                      </a:r>
                      <a:endParaRPr kumimoji="1" lang="en-US" altLang="ja-JP" sz="2800" b="1" dirty="0" smtClean="0"/>
                    </a:p>
                  </a:txBody>
                  <a:tcPr/>
                </a:tc>
              </a:tr>
            </a:tbl>
          </a:graphicData>
        </a:graphic>
      </p:graphicFrame>
      <p:sp>
        <p:nvSpPr>
          <p:cNvPr id="4" name="正方形/長方形 3"/>
          <p:cNvSpPr/>
          <p:nvPr/>
        </p:nvSpPr>
        <p:spPr>
          <a:xfrm>
            <a:off x="395536" y="404664"/>
            <a:ext cx="2339102" cy="523220"/>
          </a:xfrm>
          <a:prstGeom prst="rect">
            <a:avLst/>
          </a:prstGeom>
        </p:spPr>
        <p:txBody>
          <a:bodyPr wrap="none">
            <a:spAutoFit/>
          </a:bodyPr>
          <a:lstStyle/>
          <a:p>
            <a:pPr lvl="0">
              <a:spcBef>
                <a:spcPct val="0"/>
              </a:spcBef>
              <a:defRPr/>
            </a:pPr>
            <a:r>
              <a:rPr lang="ja-JP" altLang="en-US" sz="2800" b="1" dirty="0" smtClean="0">
                <a:solidFill>
                  <a:srgbClr val="0000CC"/>
                </a:solidFill>
              </a:rPr>
              <a:t>～退職手当～</a:t>
            </a:r>
            <a:endParaRPr lang="ja-JP" altLang="en-US" sz="2800" b="1" dirty="0">
              <a:solidFill>
                <a:srgbClr val="0000CC"/>
              </a:solidFill>
            </a:endParaRPr>
          </a:p>
        </p:txBody>
      </p:sp>
      <p:pic>
        <p:nvPicPr>
          <p:cNvPr id="7170" name="Picture 2" descr="C:\Users\user\AppData\Local\Microsoft\Windows\Temporary Internet Files\Content.IE5\WRFBIW18\MC900279334[1].wmf"/>
          <p:cNvPicPr>
            <a:picLocks noChangeAspect="1" noChangeArrowheads="1"/>
          </p:cNvPicPr>
          <p:nvPr/>
        </p:nvPicPr>
        <p:blipFill>
          <a:blip r:embed="rId3" cstate="print"/>
          <a:srcRect/>
          <a:stretch>
            <a:fillRect/>
          </a:stretch>
        </p:blipFill>
        <p:spPr bwMode="auto">
          <a:xfrm>
            <a:off x="5004048" y="3140968"/>
            <a:ext cx="2984801" cy="301981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こういう場合も病休ですよ</a:t>
            </a:r>
            <a:endParaRPr kumimoji="1" lang="ja-JP" altLang="en-US" dirty="0"/>
          </a:p>
        </p:txBody>
      </p:sp>
      <p:sp>
        <p:nvSpPr>
          <p:cNvPr id="3" name="コンテンツ プレースホルダ 2"/>
          <p:cNvSpPr>
            <a:spLocks noGrp="1"/>
          </p:cNvSpPr>
          <p:nvPr>
            <p:ph idx="1"/>
          </p:nvPr>
        </p:nvSpPr>
        <p:spPr>
          <a:xfrm>
            <a:off x="539552" y="4941168"/>
            <a:ext cx="8229600" cy="1396751"/>
          </a:xfrm>
        </p:spPr>
        <p:txBody>
          <a:bodyPr>
            <a:normAutofit fontScale="92500" lnSpcReduction="20000"/>
          </a:bodyPr>
          <a:lstStyle/>
          <a:p>
            <a:pPr>
              <a:buNone/>
            </a:pPr>
            <a:r>
              <a:rPr lang="ja-JP" altLang="en-US" dirty="0" smtClean="0"/>
              <a:t>　　「高知県職員次世代育成支援行動計画」</a:t>
            </a:r>
            <a:endParaRPr lang="en-US" altLang="ja-JP" dirty="0" smtClean="0"/>
          </a:p>
          <a:p>
            <a:pPr>
              <a:buNone/>
            </a:pPr>
            <a:r>
              <a:rPr lang="ja-JP" altLang="en-US" dirty="0" smtClean="0"/>
              <a:t>　　　</a:t>
            </a:r>
            <a:r>
              <a:rPr lang="ja-JP" altLang="en-US" sz="2600" dirty="0" smtClean="0"/>
              <a:t>高知県庁ＨＰ教職員・福利課ページの右側バナー</a:t>
            </a:r>
            <a:endParaRPr lang="en-US" altLang="ja-JP" sz="2600" dirty="0" smtClean="0"/>
          </a:p>
          <a:p>
            <a:pPr>
              <a:buNone/>
            </a:pPr>
            <a:r>
              <a:rPr lang="ja-JP" altLang="en-US" sz="2600" dirty="0" smtClean="0"/>
              <a:t>　　　　「次世代育成支援」の中に掲載されています。</a:t>
            </a:r>
          </a:p>
          <a:p>
            <a:pPr>
              <a:buNone/>
            </a:pPr>
            <a:endParaRPr kumimoji="1" lang="ja-JP" altLang="en-US" dirty="0"/>
          </a:p>
        </p:txBody>
      </p:sp>
      <p:sp>
        <p:nvSpPr>
          <p:cNvPr id="4" name="コンテンツ プレースホルダ 2"/>
          <p:cNvSpPr txBox="1">
            <a:spLocks/>
          </p:cNvSpPr>
          <p:nvPr/>
        </p:nvSpPr>
        <p:spPr>
          <a:xfrm>
            <a:off x="539552" y="3501008"/>
            <a:ext cx="8229600" cy="1384995"/>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800" i="0" u="none" strike="noStrike" kern="1200" cap="none" spc="0" normalizeH="0" baseline="0" noProof="0" dirty="0" smtClean="0">
                <a:ln>
                  <a:noFill/>
                </a:ln>
                <a:solidFill>
                  <a:schemeClr val="tx1"/>
                </a:solidFill>
                <a:effectLst/>
                <a:uLnTx/>
                <a:uFillTx/>
                <a:latin typeface="+mn-lt"/>
                <a:ea typeface="+mn-ea"/>
                <a:cs typeface="+mn-cs"/>
              </a:rPr>
              <a:t>医療機関で不妊症の治療を受ける場合</a:t>
            </a:r>
            <a:endParaRPr kumimoji="1" lang="en-US" altLang="ja-JP" sz="38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（検査のための受診は適用外）</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rgbClr val="FF0000"/>
                </a:solidFill>
                <a:effectLst/>
                <a:uLnTx/>
                <a:uFillTx/>
                <a:latin typeface="+mn-lt"/>
                <a:ea typeface="+mn-ea"/>
                <a:cs typeface="+mn-cs"/>
              </a:rPr>
              <a:t> 　</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コンテンツ プレースホルダ 2"/>
          <p:cNvSpPr txBox="1">
            <a:spLocks/>
          </p:cNvSpPr>
          <p:nvPr/>
        </p:nvSpPr>
        <p:spPr>
          <a:xfrm>
            <a:off x="467544" y="1484784"/>
            <a:ext cx="8229600" cy="19442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人間ドック等受診後、病名が確定し治療が必要になり医療機関で受診する場合</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2200" b="0" i="0" u="none" strike="noStrike" kern="1200" cap="none" spc="0" normalizeH="0" baseline="0" noProof="0" dirty="0" smtClean="0">
                <a:ln>
                  <a:noFill/>
                </a:ln>
                <a:solidFill>
                  <a:schemeClr val="tx1"/>
                </a:solidFill>
                <a:effectLst/>
                <a:uLnTx/>
                <a:uFillTx/>
                <a:latin typeface="+mn-lt"/>
                <a:ea typeface="+mn-ea"/>
                <a:cs typeface="+mn-cs"/>
              </a:rPr>
              <a:t>～学校事務の手引き「休暇」４－３－１２～</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関連して</a:t>
            </a:r>
            <a:endParaRPr kumimoji="1" lang="ja-JP" altLang="en-US" dirty="0"/>
          </a:p>
        </p:txBody>
      </p:sp>
      <p:sp>
        <p:nvSpPr>
          <p:cNvPr id="3" name="コンテンツ プレースホルダ 2"/>
          <p:cNvSpPr>
            <a:spLocks noGrp="1"/>
          </p:cNvSpPr>
          <p:nvPr>
            <p:ph idx="1"/>
          </p:nvPr>
        </p:nvSpPr>
        <p:spPr>
          <a:xfrm>
            <a:off x="0" y="1268761"/>
            <a:ext cx="9144000" cy="2016223"/>
          </a:xfrm>
        </p:spPr>
        <p:txBody>
          <a:bodyPr>
            <a:normAutofit/>
          </a:bodyPr>
          <a:lstStyle/>
          <a:p>
            <a:r>
              <a:rPr lang="ja-JP" altLang="en-US" sz="3000" dirty="0" smtClean="0"/>
              <a:t>病気休暇期間を経過しても病状が回復されない場合</a:t>
            </a:r>
            <a:endParaRPr lang="en-US" altLang="ja-JP" sz="3000" dirty="0" smtClean="0"/>
          </a:p>
          <a:p>
            <a:pPr>
              <a:buNone/>
            </a:pPr>
            <a:r>
              <a:rPr lang="ja-JP" altLang="en-US" dirty="0" smtClean="0"/>
              <a:t>　　　　⇒</a:t>
            </a:r>
            <a:r>
              <a:rPr kumimoji="1" lang="ja-JP" altLang="en-US" dirty="0" smtClean="0">
                <a:solidFill>
                  <a:srgbClr val="0000CC"/>
                </a:solidFill>
              </a:rPr>
              <a:t>病気休職</a:t>
            </a:r>
            <a:endParaRPr kumimoji="1" lang="en-US" altLang="ja-JP" dirty="0" smtClean="0">
              <a:solidFill>
                <a:srgbClr val="0000CC"/>
              </a:solidFill>
            </a:endParaRPr>
          </a:p>
          <a:p>
            <a:pPr algn="r">
              <a:buNone/>
            </a:pPr>
            <a:r>
              <a:rPr lang="ja-JP" altLang="en-US" dirty="0" smtClean="0"/>
              <a:t>　</a:t>
            </a:r>
            <a:r>
              <a:rPr lang="ja-JP" altLang="en-US" sz="2600" dirty="0" smtClean="0"/>
              <a:t>～　「手引き</a:t>
            </a:r>
            <a:r>
              <a:rPr kumimoji="1" lang="ja-JP" altLang="en-US" sz="2600" dirty="0" smtClean="0"/>
              <a:t>４－３－１３」に掲載～</a:t>
            </a:r>
            <a:endParaRPr kumimoji="1" lang="en-US" altLang="ja-JP" sz="2600" dirty="0" smtClean="0"/>
          </a:p>
          <a:p>
            <a:pPr algn="r">
              <a:buNone/>
            </a:pPr>
            <a:endParaRPr kumimoji="1" lang="en-US" altLang="ja-JP" dirty="0" smtClean="0"/>
          </a:p>
          <a:p>
            <a:pPr>
              <a:buNone/>
            </a:pPr>
            <a:endParaRPr lang="en-US" altLang="ja-JP" dirty="0" smtClean="0">
              <a:solidFill>
                <a:srgbClr val="FF0000"/>
              </a:solidFill>
            </a:endParaRPr>
          </a:p>
          <a:p>
            <a:pPr>
              <a:buNone/>
            </a:pPr>
            <a:endParaRPr lang="en-US" altLang="ja-JP" dirty="0" smtClean="0"/>
          </a:p>
          <a:p>
            <a:pPr>
              <a:buNone/>
            </a:pPr>
            <a:endParaRPr kumimoji="1" lang="en-US" altLang="ja-JP" dirty="0" smtClean="0"/>
          </a:p>
          <a:p>
            <a:pPr>
              <a:buNone/>
            </a:pPr>
            <a:endParaRPr kumimoji="1" lang="ja-JP" altLang="en-US" dirty="0"/>
          </a:p>
        </p:txBody>
      </p:sp>
      <p:sp>
        <p:nvSpPr>
          <p:cNvPr id="4" name="コンテンツ プレースホルダ 2"/>
          <p:cNvSpPr txBox="1">
            <a:spLocks/>
          </p:cNvSpPr>
          <p:nvPr/>
        </p:nvSpPr>
        <p:spPr>
          <a:xfrm>
            <a:off x="0" y="3286124"/>
            <a:ext cx="9144000" cy="1944216"/>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000" b="0" i="0" u="none" strike="noStrike" kern="1200" cap="none" spc="0" normalizeH="0" baseline="0" noProof="0" dirty="0" smtClean="0">
                <a:ln>
                  <a:noFill/>
                </a:ln>
                <a:solidFill>
                  <a:schemeClr val="tx1"/>
                </a:solidFill>
                <a:effectLst/>
                <a:uLnTx/>
                <a:uFillTx/>
                <a:latin typeface="+mn-lt"/>
                <a:ea typeface="+mn-ea"/>
                <a:cs typeface="+mn-cs"/>
              </a:rPr>
              <a:t>精神性疾患による病気休暇が１２０日を超えた場合</a:t>
            </a: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3200" b="0" i="0" u="none" strike="noStrike" kern="1200" cap="none" spc="0" normalizeH="0" baseline="0" noProof="0" dirty="0" smtClean="0">
                <a:ln>
                  <a:noFill/>
                </a:ln>
                <a:solidFill>
                  <a:srgbClr val="0000CC"/>
                </a:solidFill>
                <a:effectLst/>
                <a:uLnTx/>
                <a:uFillTx/>
                <a:latin typeface="+mn-lt"/>
                <a:ea typeface="+mn-ea"/>
                <a:cs typeface="+mn-cs"/>
              </a:rPr>
              <a:t>職場復帰サポート</a:t>
            </a:r>
            <a:endParaRPr kumimoji="1" lang="en-US" altLang="ja-JP" sz="3200" b="0" i="0" u="none" strike="noStrike" kern="1200" cap="none" spc="0" normalizeH="0" baseline="0" noProof="0" dirty="0" smtClean="0">
              <a:ln>
                <a:noFill/>
              </a:ln>
              <a:solidFill>
                <a:srgbClr val="0000CC"/>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　～「手引き４－３－１４」に掲載～</a:t>
            </a:r>
            <a:endParaRPr kumimoji="1" lang="en-US" altLang="ja-JP"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コンテンツ プレースホルダ 2"/>
          <p:cNvSpPr txBox="1">
            <a:spLocks/>
          </p:cNvSpPr>
          <p:nvPr/>
        </p:nvSpPr>
        <p:spPr>
          <a:xfrm>
            <a:off x="0" y="5357826"/>
            <a:ext cx="9144000" cy="1279376"/>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臨時的任用教職員</a:t>
            </a:r>
            <a:r>
              <a:rPr kumimoji="1" lang="ja-JP" altLang="en-US" sz="3200" b="0" i="0" u="none" strike="noStrike" kern="1200" cap="none" spc="0" normalizeH="0" baseline="0" noProof="0" dirty="0" smtClean="0">
                <a:ln>
                  <a:noFill/>
                </a:ln>
                <a:effectLst/>
                <a:uLnTx/>
                <a:uFillTx/>
                <a:latin typeface="+mn-lt"/>
                <a:ea typeface="+mn-ea"/>
                <a:cs typeface="+mn-cs"/>
              </a:rPr>
              <a:t>（期限付職員）</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　</a:t>
            </a:r>
            <a:r>
              <a:rPr kumimoji="1" lang="ja-JP" altLang="en-US" sz="3200" b="0" i="0" u="none" strike="noStrike" kern="1200" cap="none" spc="0" normalizeH="0" baseline="0" noProof="0" dirty="0" smtClean="0">
                <a:ln>
                  <a:noFill/>
                </a:ln>
                <a:solidFill>
                  <a:srgbClr val="0000CC"/>
                </a:solidFill>
                <a:effectLst/>
                <a:uLnTx/>
                <a:uFillTx/>
                <a:latin typeface="+mn-lt"/>
                <a:ea typeface="+mn-ea"/>
                <a:cs typeface="+mn-cs"/>
              </a:rPr>
              <a:t>病気休暇を取得可</a:t>
            </a:r>
            <a:endParaRPr kumimoji="1" lang="en-US" altLang="ja-JP" sz="3200" b="0" i="0" u="none" strike="noStrike" kern="1200" cap="none" spc="0" normalizeH="0" baseline="0" noProof="0" dirty="0" smtClean="0">
              <a:ln>
                <a:noFill/>
              </a:ln>
              <a:solidFill>
                <a:srgbClr val="0000CC"/>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2200" b="0" i="0" u="none" strike="noStrike" kern="1200" cap="none" spc="0" normalizeH="0" baseline="0" noProof="0" dirty="0" smtClean="0">
                <a:ln>
                  <a:noFill/>
                </a:ln>
                <a:solidFill>
                  <a:schemeClr val="tx1"/>
                </a:solidFill>
                <a:effectLst/>
                <a:uLnTx/>
                <a:uFillTx/>
                <a:latin typeface="+mn-lt"/>
                <a:ea typeface="+mn-ea"/>
                <a:cs typeface="+mn-cs"/>
              </a:rPr>
              <a:t>～　「事例別事務処理（服務）・臨時職員（県費）に係る事務処理」に掲載～</a:t>
            </a:r>
            <a:endParaRPr kumimoji="1" lang="en-US" altLang="ja-JP"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病気休暇とは！？</a:t>
            </a:r>
            <a:endParaRPr kumimoji="1" lang="ja-JP" altLang="en-US" dirty="0"/>
          </a:p>
        </p:txBody>
      </p:sp>
      <p:sp>
        <p:nvSpPr>
          <p:cNvPr id="3" name="コンテンツ プレースホルダ 2"/>
          <p:cNvSpPr>
            <a:spLocks noGrp="1"/>
          </p:cNvSpPr>
          <p:nvPr>
            <p:ph idx="1"/>
          </p:nvPr>
        </p:nvSpPr>
        <p:spPr>
          <a:xfrm>
            <a:off x="467544" y="1340769"/>
            <a:ext cx="8229600" cy="1584175"/>
          </a:xfrm>
        </p:spPr>
        <p:txBody>
          <a:bodyPr/>
          <a:lstStyle/>
          <a:p>
            <a:r>
              <a:rPr lang="ja-JP" altLang="en-US" dirty="0" smtClean="0"/>
              <a:t>職員が負傷又は疾病のため療養する必要があり、その勤務しないことがやむを得ないと認められる場合における休暇</a:t>
            </a:r>
            <a:endParaRPr lang="en-US" altLang="ja-JP" dirty="0" smtClean="0"/>
          </a:p>
          <a:p>
            <a:pPr>
              <a:buNone/>
            </a:pPr>
            <a:endParaRPr kumimoji="1" lang="ja-JP" altLang="en-US" dirty="0"/>
          </a:p>
        </p:txBody>
      </p:sp>
      <p:sp>
        <p:nvSpPr>
          <p:cNvPr id="4" name="角丸四角形 3"/>
          <p:cNvSpPr/>
          <p:nvPr/>
        </p:nvSpPr>
        <p:spPr>
          <a:xfrm>
            <a:off x="683568" y="3068961"/>
            <a:ext cx="3240360" cy="1584176"/>
          </a:xfrm>
          <a:prstGeom prst="roundRect">
            <a:avLst/>
          </a:prstGeom>
          <a:solidFill>
            <a:srgbClr val="92D05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医療機関を受診</a:t>
            </a:r>
            <a:endParaRPr kumimoji="1" lang="ja-JP" altLang="en-US" sz="3200" dirty="0">
              <a:solidFill>
                <a:schemeClr val="tx1"/>
              </a:solidFill>
            </a:endParaRPr>
          </a:p>
        </p:txBody>
      </p:sp>
      <p:sp>
        <p:nvSpPr>
          <p:cNvPr id="5" name="角丸四角形 4"/>
          <p:cNvSpPr/>
          <p:nvPr/>
        </p:nvSpPr>
        <p:spPr>
          <a:xfrm>
            <a:off x="5148064" y="3140968"/>
            <a:ext cx="3456384" cy="1512168"/>
          </a:xfrm>
          <a:prstGeom prst="roundRect">
            <a:avLst/>
          </a:prstGeom>
          <a:solidFill>
            <a:srgbClr val="92D05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疾病・負傷</a:t>
            </a:r>
            <a:endParaRPr lang="en-US" altLang="ja-JP" sz="3200" dirty="0" smtClean="0">
              <a:solidFill>
                <a:schemeClr val="tx1"/>
              </a:solidFill>
            </a:endParaRPr>
          </a:p>
          <a:p>
            <a:pPr algn="ctr"/>
            <a:r>
              <a:rPr lang="ja-JP" altLang="en-US" sz="3200" dirty="0" smtClean="0">
                <a:solidFill>
                  <a:schemeClr val="tx1"/>
                </a:solidFill>
              </a:rPr>
              <a:t>の認定</a:t>
            </a:r>
            <a:endParaRPr kumimoji="1" lang="ja-JP" altLang="en-US" sz="3200" dirty="0">
              <a:solidFill>
                <a:schemeClr val="tx1"/>
              </a:solidFill>
            </a:endParaRPr>
          </a:p>
        </p:txBody>
      </p:sp>
      <p:sp>
        <p:nvSpPr>
          <p:cNvPr id="6" name="右矢印 5"/>
          <p:cNvSpPr/>
          <p:nvPr/>
        </p:nvSpPr>
        <p:spPr>
          <a:xfrm>
            <a:off x="4139952" y="3789041"/>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C:\Users\user\AppData\Local\Microsoft\Windows\Temporary Internet Files\Content.IE5\1JUBNVQ0\MC900359079[1].wmf"/>
          <p:cNvPicPr>
            <a:picLocks noChangeAspect="1" noChangeArrowheads="1"/>
          </p:cNvPicPr>
          <p:nvPr/>
        </p:nvPicPr>
        <p:blipFill>
          <a:blip r:embed="rId3" cstate="print"/>
          <a:srcRect/>
          <a:stretch>
            <a:fillRect/>
          </a:stretch>
        </p:blipFill>
        <p:spPr bwMode="auto">
          <a:xfrm>
            <a:off x="5796136" y="5085185"/>
            <a:ext cx="1872208" cy="1383723"/>
          </a:xfrm>
          <a:prstGeom prst="rect">
            <a:avLst/>
          </a:prstGeom>
          <a:noFill/>
        </p:spPr>
      </p:pic>
      <p:pic>
        <p:nvPicPr>
          <p:cNvPr id="2051" name="Picture 3" descr="C:\Users\user\AppData\Local\Microsoft\Windows\Temporary Internet Files\Content.IE5\WRFBIW18\MC900417606[1].wmf"/>
          <p:cNvPicPr>
            <a:picLocks noChangeAspect="1" noChangeArrowheads="1"/>
          </p:cNvPicPr>
          <p:nvPr/>
        </p:nvPicPr>
        <p:blipFill>
          <a:blip r:embed="rId4" cstate="print"/>
          <a:srcRect/>
          <a:stretch>
            <a:fillRect/>
          </a:stretch>
        </p:blipFill>
        <p:spPr bwMode="auto">
          <a:xfrm>
            <a:off x="1475656" y="4869160"/>
            <a:ext cx="1512168" cy="17225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5"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1000"/>
                                        <p:tgtEl>
                                          <p:spTgt spid="4"/>
                                        </p:tgtEl>
                                      </p:cBhvr>
                                    </p:animEffect>
                                  </p:childTnLst>
                                </p:cTn>
                              </p:par>
                              <p:par>
                                <p:cTn id="12" presetID="3" presetClass="entr" presetSubtype="5"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linds(vertical)">
                                      <p:cBhvr>
                                        <p:cTn id="14" dur="10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par>
                          <p:cTn id="20" fill="hold">
                            <p:stCondLst>
                              <p:cond delay="500"/>
                            </p:stCondLst>
                            <p:childTnLst>
                              <p:par>
                                <p:cTn id="21" presetID="3" presetClass="entr" presetSubtype="5"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vertical)">
                                      <p:cBhvr>
                                        <p:cTn id="23" dur="1000"/>
                                        <p:tgtEl>
                                          <p:spTgt spid="5"/>
                                        </p:tgtEl>
                                      </p:cBhvr>
                                    </p:animEffect>
                                  </p:childTnLst>
                                </p:cTn>
                              </p:par>
                              <p:par>
                                <p:cTn id="24" presetID="3" presetClass="entr" presetSubtype="5"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linds(vertical)">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2026568" cy="1143000"/>
          </a:xfrm>
        </p:spPr>
        <p:txBody>
          <a:bodyPr/>
          <a:lstStyle/>
          <a:p>
            <a:pPr algn="l"/>
            <a:r>
              <a:rPr kumimoji="1" lang="ja-JP" altLang="en-US" b="1" dirty="0" smtClean="0">
                <a:solidFill>
                  <a:srgbClr val="0070C0"/>
                </a:solidFill>
                <a:latin typeface="HG丸ｺﾞｼｯｸM-PRO" pitchFamily="50" charset="-128"/>
                <a:ea typeface="HG丸ｺﾞｼｯｸM-PRO" pitchFamily="50" charset="-128"/>
              </a:rPr>
              <a:t>問題１</a:t>
            </a:r>
            <a:endParaRPr kumimoji="1" lang="ja-JP" altLang="en-US" b="1" dirty="0">
              <a:solidFill>
                <a:srgbClr val="0070C0"/>
              </a:solidFill>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1900807"/>
          </a:xfrm>
        </p:spPr>
        <p:txBody>
          <a:bodyPr/>
          <a:lstStyle/>
          <a:p>
            <a:pPr>
              <a:buNone/>
            </a:pPr>
            <a:r>
              <a:rPr kumimoji="1" lang="ja-JP" altLang="en-US" dirty="0" smtClean="0"/>
              <a:t>　 </a:t>
            </a:r>
            <a:r>
              <a:rPr kumimoji="1" lang="ja-JP" altLang="en-US" dirty="0" smtClean="0">
                <a:latin typeface="HG丸ｺﾞｼｯｸM-PRO" pitchFamily="50" charset="-128"/>
                <a:ea typeface="HG丸ｺﾞｼｯｸM-PRO" pitchFamily="50" charset="-128"/>
              </a:rPr>
              <a:t>風邪により</a:t>
            </a:r>
            <a:r>
              <a:rPr kumimoji="1" lang="en-US" altLang="ja-JP" dirty="0" smtClean="0">
                <a:latin typeface="HG丸ｺﾞｼｯｸM-PRO" pitchFamily="50" charset="-128"/>
                <a:ea typeface="HG丸ｺﾞｼｯｸM-PRO" pitchFamily="50" charset="-128"/>
              </a:rPr>
              <a:t>3</a:t>
            </a:r>
            <a:r>
              <a:rPr kumimoji="1" lang="ja-JP" altLang="en-US" dirty="0" smtClean="0">
                <a:latin typeface="HG丸ｺﾞｼｯｸM-PRO" pitchFamily="50" charset="-128"/>
                <a:ea typeface="HG丸ｺﾞｼｯｸM-PRO" pitchFamily="50" charset="-128"/>
              </a:rPr>
              <a:t>日間休みました。</a:t>
            </a:r>
            <a:endParaRPr kumimoji="1"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病気休暇で対応したいのですが診断書は必要ですか？</a:t>
            </a:r>
            <a:endParaRPr kumimoji="1" lang="ja-JP" altLang="en-US" dirty="0">
              <a:latin typeface="HG丸ｺﾞｼｯｸM-PRO" pitchFamily="50" charset="-128"/>
              <a:ea typeface="HG丸ｺﾞｼｯｸM-PRO" pitchFamily="50" charset="-128"/>
            </a:endParaRPr>
          </a:p>
        </p:txBody>
      </p:sp>
      <p:sp>
        <p:nvSpPr>
          <p:cNvPr id="4" name="コンテンツ プレースホルダ 2"/>
          <p:cNvSpPr txBox="1">
            <a:spLocks/>
          </p:cNvSpPr>
          <p:nvPr/>
        </p:nvSpPr>
        <p:spPr>
          <a:xfrm>
            <a:off x="683568" y="4293096"/>
            <a:ext cx="8460432" cy="190080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3200" b="1" i="0" u="none" strike="noStrike" kern="1200" cap="none" spc="0" normalizeH="0" baseline="0" noProof="0" dirty="0" smtClean="0">
                <a:ln>
                  <a:noFill/>
                </a:ln>
                <a:solidFill>
                  <a:srgbClr val="C00000"/>
                </a:solidFill>
                <a:effectLst/>
                <a:uLnTx/>
                <a:uFillTx/>
                <a:latin typeface="+mn-lt"/>
                <a:ea typeface="+mn-ea"/>
                <a:cs typeface="+mn-cs"/>
              </a:rPr>
              <a:t> </a:t>
            </a:r>
            <a:r>
              <a:rPr kumimoji="1" lang="ja-JP" altLang="en-US" sz="32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rPr>
              <a:t>答え：診断書は必要ありません</a:t>
            </a:r>
            <a:endParaRPr kumimoji="1" lang="en-US" altLang="ja-JP" sz="32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600" b="1" dirty="0" smtClean="0">
                <a:solidFill>
                  <a:srgbClr val="C00000"/>
                </a:solidFill>
                <a:latin typeface="HG丸ｺﾞｼｯｸM-PRO" pitchFamily="50" charset="-128"/>
                <a:ea typeface="HG丸ｺﾞｼｯｸM-PRO" pitchFamily="50" charset="-128"/>
              </a:rPr>
              <a:t>　医療機関を受診したことが確認できるものがあれば大丈夫です。（レシート・薬袋・医療カードなど）</a:t>
            </a:r>
            <a:endParaRPr kumimoji="1" lang="en-US" altLang="ja-JP" sz="26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1" i="0" u="none" strike="noStrike" kern="1200" cap="none" spc="0" normalizeH="0" baseline="0" noProof="0" dirty="0">
              <a:ln>
                <a:noFill/>
              </a:ln>
              <a:solidFill>
                <a:srgbClr val="C00000"/>
              </a:solidFill>
              <a:effectLst/>
              <a:uLnTx/>
              <a:uFillTx/>
              <a:latin typeface="HG丸ｺﾞｼｯｸM-PRO" pitchFamily="50" charset="-128"/>
              <a:ea typeface="HG丸ｺﾞｼｯｸM-PRO" pitchFamily="50" charset="-128"/>
              <a:cs typeface="+mn-cs"/>
            </a:endParaRPr>
          </a:p>
        </p:txBody>
      </p:sp>
      <p:pic>
        <p:nvPicPr>
          <p:cNvPr id="1028" name="Picture 4" descr="C:\Users\user\AppData\Local\Microsoft\Windows\Temporary Internet Files\Content.IE5\1JUBNVQ0\MC900215255[1].wmf"/>
          <p:cNvPicPr>
            <a:picLocks noChangeAspect="1" noChangeArrowheads="1"/>
          </p:cNvPicPr>
          <p:nvPr/>
        </p:nvPicPr>
        <p:blipFill>
          <a:blip r:embed="rId3" cstate="print"/>
          <a:srcRect/>
          <a:stretch>
            <a:fillRect/>
          </a:stretch>
        </p:blipFill>
        <p:spPr bwMode="auto">
          <a:xfrm>
            <a:off x="6876256" y="2996952"/>
            <a:ext cx="1617298" cy="12703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2026568" cy="1143000"/>
          </a:xfrm>
        </p:spPr>
        <p:txBody>
          <a:bodyPr/>
          <a:lstStyle/>
          <a:p>
            <a:pPr algn="l"/>
            <a:r>
              <a:rPr kumimoji="1" lang="ja-JP" altLang="en-US" b="1" dirty="0" smtClean="0">
                <a:solidFill>
                  <a:srgbClr val="0070C0"/>
                </a:solidFill>
                <a:latin typeface="HG丸ｺﾞｼｯｸM-PRO" pitchFamily="50" charset="-128"/>
                <a:ea typeface="HG丸ｺﾞｼｯｸM-PRO" pitchFamily="50" charset="-128"/>
              </a:rPr>
              <a:t>問題２</a:t>
            </a:r>
            <a:endParaRPr kumimoji="1" lang="ja-JP" altLang="en-US" b="1" dirty="0">
              <a:solidFill>
                <a:srgbClr val="0070C0"/>
              </a:solidFill>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1900807"/>
          </a:xfrm>
        </p:spPr>
        <p:txBody>
          <a:bodyPr>
            <a:normAutofit/>
          </a:bodyPr>
          <a:lstStyle/>
          <a:p>
            <a:pPr>
              <a:buNone/>
            </a:pPr>
            <a:r>
              <a:rPr kumimoji="1" lang="ja-JP" altLang="en-US" dirty="0" smtClean="0"/>
              <a:t>　 </a:t>
            </a:r>
            <a:r>
              <a:rPr lang="ja-JP" altLang="en-US" dirty="0" smtClean="0">
                <a:latin typeface="HG丸ｺﾞｼｯｸM-PRO" pitchFamily="50" charset="-128"/>
                <a:ea typeface="HG丸ｺﾞｼｯｸM-PRO" pitchFamily="50" charset="-128"/>
              </a:rPr>
              <a:t>インフルエンザにかかってしまいました。</a:t>
            </a:r>
            <a:endParaRPr kumimoji="1"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病気休暇は取得できますか？</a:t>
            </a:r>
            <a:endParaRPr kumimoji="1" lang="ja-JP" altLang="en-US" dirty="0">
              <a:latin typeface="HG丸ｺﾞｼｯｸM-PRO" pitchFamily="50" charset="-128"/>
              <a:ea typeface="HG丸ｺﾞｼｯｸM-PRO" pitchFamily="50" charset="-128"/>
            </a:endParaRPr>
          </a:p>
        </p:txBody>
      </p:sp>
      <p:sp>
        <p:nvSpPr>
          <p:cNvPr id="4" name="コンテンツ プレースホルダ 2"/>
          <p:cNvSpPr txBox="1">
            <a:spLocks/>
          </p:cNvSpPr>
          <p:nvPr/>
        </p:nvSpPr>
        <p:spPr>
          <a:xfrm>
            <a:off x="683568" y="4293096"/>
            <a:ext cx="8460432" cy="190080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3200" b="1" i="0" u="none" strike="noStrike" kern="1200" cap="none" spc="0" normalizeH="0" baseline="0" noProof="0" dirty="0" smtClean="0">
                <a:ln>
                  <a:noFill/>
                </a:ln>
                <a:solidFill>
                  <a:srgbClr val="C00000"/>
                </a:solidFill>
                <a:effectLst/>
                <a:uLnTx/>
                <a:uFillTx/>
                <a:latin typeface="+mn-lt"/>
                <a:ea typeface="+mn-ea"/>
                <a:cs typeface="+mn-cs"/>
              </a:rPr>
              <a:t> </a:t>
            </a:r>
            <a:r>
              <a:rPr kumimoji="1" lang="ja-JP" altLang="en-US" sz="32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rPr>
              <a:t>答え：できます</a:t>
            </a:r>
            <a:endParaRPr kumimoji="1" lang="en-US" altLang="ja-JP" sz="32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600" b="1" dirty="0" smtClean="0">
                <a:solidFill>
                  <a:srgbClr val="C00000"/>
                </a:solidFill>
                <a:latin typeface="HG丸ｺﾞｼｯｸM-PRO" pitchFamily="50" charset="-128"/>
                <a:ea typeface="HG丸ｺﾞｼｯｸM-PRO" pitchFamily="50" charset="-128"/>
              </a:rPr>
              <a:t>　特別・病気休暇届承認簿に記載し、医療機関を受診したことが確認できる書類を提示してください</a:t>
            </a:r>
            <a:endParaRPr kumimoji="1" lang="en-US" altLang="ja-JP" sz="26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1" i="0" u="none" strike="noStrike" kern="1200" cap="none" spc="0" normalizeH="0" baseline="0" noProof="0" dirty="0">
              <a:ln>
                <a:noFill/>
              </a:ln>
              <a:solidFill>
                <a:srgbClr val="C00000"/>
              </a:solidFill>
              <a:effectLst/>
              <a:uLnTx/>
              <a:uFillTx/>
              <a:latin typeface="HG丸ｺﾞｼｯｸM-PRO" pitchFamily="50" charset="-128"/>
              <a:ea typeface="HG丸ｺﾞｼｯｸM-PRO" pitchFamily="50" charset="-128"/>
              <a:cs typeface="+mn-cs"/>
            </a:endParaRPr>
          </a:p>
        </p:txBody>
      </p:sp>
      <p:pic>
        <p:nvPicPr>
          <p:cNvPr id="3074" name="Picture 2" descr="C:\Users\user\AppData\Local\Microsoft\Windows\Temporary Internet Files\Content.IE5\H0IS8PV6\MC900045996[1].wmf"/>
          <p:cNvPicPr>
            <a:picLocks noChangeAspect="1" noChangeArrowheads="1"/>
          </p:cNvPicPr>
          <p:nvPr/>
        </p:nvPicPr>
        <p:blipFill>
          <a:blip r:embed="rId3" cstate="print"/>
          <a:srcRect/>
          <a:stretch>
            <a:fillRect/>
          </a:stretch>
        </p:blipFill>
        <p:spPr bwMode="auto">
          <a:xfrm>
            <a:off x="6660232" y="2420888"/>
            <a:ext cx="1587398" cy="1797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2026568" cy="1143000"/>
          </a:xfrm>
        </p:spPr>
        <p:txBody>
          <a:bodyPr/>
          <a:lstStyle/>
          <a:p>
            <a:pPr algn="l"/>
            <a:r>
              <a:rPr kumimoji="1" lang="ja-JP" altLang="en-US" b="1" dirty="0" smtClean="0">
                <a:solidFill>
                  <a:srgbClr val="0070C0"/>
                </a:solidFill>
                <a:latin typeface="HG丸ｺﾞｼｯｸM-PRO" pitchFamily="50" charset="-128"/>
                <a:ea typeface="HG丸ｺﾞｼｯｸM-PRO" pitchFamily="50" charset="-128"/>
              </a:rPr>
              <a:t>問題３</a:t>
            </a:r>
            <a:endParaRPr kumimoji="1" lang="ja-JP" altLang="en-US" b="1" dirty="0">
              <a:solidFill>
                <a:srgbClr val="0070C0"/>
              </a:solidFill>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1900807"/>
          </a:xfrm>
        </p:spPr>
        <p:txBody>
          <a:bodyPr>
            <a:normAutofit/>
          </a:bodyPr>
          <a:lstStyle/>
          <a:p>
            <a:pPr>
              <a:buNone/>
            </a:pPr>
            <a:r>
              <a:rPr kumimoji="1" lang="ja-JP" altLang="en-US" dirty="0" smtClean="0"/>
              <a:t>　 </a:t>
            </a:r>
            <a:r>
              <a:rPr lang="ja-JP" altLang="en-US" dirty="0" smtClean="0">
                <a:latin typeface="HG丸ｺﾞｼｯｸM-PRO" pitchFamily="50" charset="-128"/>
                <a:ea typeface="HG丸ｺﾞｼｯｸM-PRO" pitchFamily="50" charset="-128"/>
              </a:rPr>
              <a:t>ケガをして全治</a:t>
            </a:r>
            <a:r>
              <a:rPr lang="en-US" altLang="ja-JP" dirty="0" smtClean="0">
                <a:latin typeface="HG丸ｺﾞｼｯｸM-PRO" pitchFamily="50" charset="-128"/>
                <a:ea typeface="HG丸ｺﾞｼｯｸM-PRO" pitchFamily="50" charset="-128"/>
              </a:rPr>
              <a:t>4</a:t>
            </a:r>
            <a:r>
              <a:rPr lang="ja-JP" altLang="en-US" dirty="0" smtClean="0">
                <a:latin typeface="HG丸ｺﾞｼｯｸM-PRO" pitchFamily="50" charset="-128"/>
                <a:ea typeface="HG丸ｺﾞｼｯｸM-PRO" pitchFamily="50" charset="-128"/>
              </a:rPr>
              <a:t>週間という診断ですが、病気休暇を取るのに何が必要ですか？</a:t>
            </a:r>
            <a:endParaRPr kumimoji="1"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p:txBody>
      </p:sp>
      <p:sp>
        <p:nvSpPr>
          <p:cNvPr id="4" name="コンテンツ プレースホルダ 2"/>
          <p:cNvSpPr txBox="1">
            <a:spLocks/>
          </p:cNvSpPr>
          <p:nvPr/>
        </p:nvSpPr>
        <p:spPr>
          <a:xfrm>
            <a:off x="323528" y="3861048"/>
            <a:ext cx="8460432" cy="29969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3200" b="1" i="0" u="none" strike="noStrike" kern="1200" cap="none" spc="0" normalizeH="0" baseline="0" noProof="0" dirty="0" smtClean="0">
                <a:ln>
                  <a:noFill/>
                </a:ln>
                <a:solidFill>
                  <a:srgbClr val="C00000"/>
                </a:solidFill>
                <a:effectLst/>
                <a:uLnTx/>
                <a:uFillTx/>
                <a:latin typeface="+mn-lt"/>
                <a:ea typeface="+mn-ea"/>
                <a:cs typeface="+mn-cs"/>
              </a:rPr>
              <a:t> </a:t>
            </a:r>
            <a:r>
              <a:rPr kumimoji="1" lang="ja-JP" altLang="en-US" sz="32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rPr>
              <a:t>答え：病状によって提出書類が異なります</a:t>
            </a:r>
            <a:endParaRPr kumimoji="1" lang="en-US" altLang="ja-JP" sz="32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600" b="1" dirty="0" smtClean="0">
                <a:solidFill>
                  <a:srgbClr val="C00000"/>
                </a:solidFill>
                <a:latin typeface="HG丸ｺﾞｼｯｸM-PRO" pitchFamily="50" charset="-128"/>
                <a:ea typeface="HG丸ｺﾞｼｯｸM-PRO" pitchFamily="50" charset="-128"/>
              </a:rPr>
              <a:t>　</a:t>
            </a:r>
            <a:r>
              <a:rPr lang="en-US" altLang="ja-JP" sz="2600" b="1" dirty="0" smtClean="0">
                <a:solidFill>
                  <a:srgbClr val="C00000"/>
                </a:solidFill>
                <a:latin typeface="HG丸ｺﾞｼｯｸM-PRO" pitchFamily="50" charset="-128"/>
                <a:ea typeface="HG丸ｺﾞｼｯｸM-PRO" pitchFamily="50" charset="-128"/>
              </a:rPr>
              <a:t>6</a:t>
            </a:r>
            <a:r>
              <a:rPr lang="ja-JP" altLang="en-US" sz="2600" b="1" dirty="0" smtClean="0">
                <a:solidFill>
                  <a:srgbClr val="C00000"/>
                </a:solidFill>
                <a:latin typeface="HG丸ｺﾞｼｯｸM-PRO" pitchFamily="50" charset="-128"/>
                <a:ea typeface="HG丸ｺﾞｼｯｸM-PRO" pitchFamily="50" charset="-128"/>
              </a:rPr>
              <a:t>日以上の病気休暇を取得し仕事を休む場合は、診断書が必要です。全治</a:t>
            </a:r>
            <a:r>
              <a:rPr lang="en-US" altLang="ja-JP" sz="2600" b="1" dirty="0" smtClean="0">
                <a:solidFill>
                  <a:srgbClr val="C00000"/>
                </a:solidFill>
                <a:latin typeface="HG丸ｺﾞｼｯｸM-PRO" pitchFamily="50" charset="-128"/>
                <a:ea typeface="HG丸ｺﾞｼｯｸM-PRO" pitchFamily="50" charset="-128"/>
              </a:rPr>
              <a:t>4</a:t>
            </a:r>
            <a:r>
              <a:rPr lang="ja-JP" altLang="en-US" sz="2600" b="1" dirty="0" smtClean="0">
                <a:solidFill>
                  <a:srgbClr val="C00000"/>
                </a:solidFill>
                <a:latin typeface="HG丸ｺﾞｼｯｸM-PRO" pitchFamily="50" charset="-128"/>
                <a:ea typeface="HG丸ｺﾞｼｯｸM-PRO" pitchFamily="50" charset="-128"/>
              </a:rPr>
              <a:t>週間といっても仕事を休む期間が</a:t>
            </a:r>
            <a:r>
              <a:rPr lang="en-US" altLang="ja-JP" sz="2600" b="1" dirty="0" smtClean="0">
                <a:solidFill>
                  <a:srgbClr val="C00000"/>
                </a:solidFill>
                <a:latin typeface="HG丸ｺﾞｼｯｸM-PRO" pitchFamily="50" charset="-128"/>
                <a:ea typeface="HG丸ｺﾞｼｯｸM-PRO" pitchFamily="50" charset="-128"/>
              </a:rPr>
              <a:t>6</a:t>
            </a:r>
            <a:r>
              <a:rPr lang="ja-JP" altLang="en-US" sz="2600" b="1" dirty="0" smtClean="0">
                <a:solidFill>
                  <a:srgbClr val="C00000"/>
                </a:solidFill>
                <a:latin typeface="HG丸ｺﾞｼｯｸM-PRO" pitchFamily="50" charset="-128"/>
                <a:ea typeface="HG丸ｺﾞｼｯｸM-PRO" pitchFamily="50" charset="-128"/>
              </a:rPr>
              <a:t>日未満の場合は、レシート等で構いません。</a:t>
            </a:r>
            <a:endParaRPr kumimoji="1" lang="en-US" altLang="ja-JP" sz="2600" b="1" i="0" u="none" strike="noStrike" kern="1200" cap="none" spc="0" normalizeH="0" baseline="0" noProof="0" dirty="0" smtClean="0">
              <a:ln>
                <a:noFill/>
              </a:ln>
              <a:solidFill>
                <a:srgbClr val="C00000"/>
              </a:solidFill>
              <a:effectLst/>
              <a:uLnTx/>
              <a:uFillTx/>
              <a:latin typeface="HG丸ｺﾞｼｯｸM-PRO" pitchFamily="50" charset="-128"/>
              <a:ea typeface="HG丸ｺﾞｼｯｸM-PRO" pitchFamily="50"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1" i="0" u="none" strike="noStrike" kern="1200" cap="none" spc="0" normalizeH="0" baseline="0" noProof="0" dirty="0">
              <a:ln>
                <a:noFill/>
              </a:ln>
              <a:solidFill>
                <a:srgbClr val="C00000"/>
              </a:solidFill>
              <a:effectLst/>
              <a:uLnTx/>
              <a:uFillTx/>
              <a:latin typeface="HG丸ｺﾞｼｯｸM-PRO" pitchFamily="50" charset="-128"/>
              <a:ea typeface="HG丸ｺﾞｼｯｸM-PRO" pitchFamily="50" charset="-128"/>
              <a:cs typeface="+mn-cs"/>
            </a:endParaRPr>
          </a:p>
        </p:txBody>
      </p:sp>
      <p:pic>
        <p:nvPicPr>
          <p:cNvPr id="2051" name="Picture 3" descr="C:\Users\user\AppData\Local\Microsoft\Windows\Temporary Internet Files\Content.IE5\WRFBIW18\MM900283638[1].gif"/>
          <p:cNvPicPr>
            <a:picLocks noChangeAspect="1" noChangeArrowheads="1" noCrop="1"/>
          </p:cNvPicPr>
          <p:nvPr/>
        </p:nvPicPr>
        <p:blipFill>
          <a:blip r:embed="rId3" cstate="print"/>
          <a:srcRect/>
          <a:stretch>
            <a:fillRect/>
          </a:stretch>
        </p:blipFill>
        <p:spPr bwMode="auto">
          <a:xfrm>
            <a:off x="7452320" y="2492896"/>
            <a:ext cx="936104" cy="1327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24745"/>
            <a:ext cx="7772400" cy="1470025"/>
          </a:xfrm>
        </p:spPr>
        <p:txBody>
          <a:bodyPr/>
          <a:lstStyle/>
          <a:p>
            <a:r>
              <a:rPr lang="ja-JP" altLang="en-US" dirty="0" smtClean="0"/>
              <a:t>四万十町学校事務校内研</a:t>
            </a:r>
            <a:endParaRPr kumimoji="1" lang="ja-JP" altLang="en-US" dirty="0"/>
          </a:p>
        </p:txBody>
      </p:sp>
      <p:sp>
        <p:nvSpPr>
          <p:cNvPr id="3" name="サブタイトル 2"/>
          <p:cNvSpPr>
            <a:spLocks noGrp="1"/>
          </p:cNvSpPr>
          <p:nvPr>
            <p:ph type="subTitle" idx="1"/>
          </p:nvPr>
        </p:nvSpPr>
        <p:spPr>
          <a:xfrm>
            <a:off x="1643042" y="2928934"/>
            <a:ext cx="5688632" cy="1296144"/>
          </a:xfrm>
        </p:spPr>
        <p:txBody>
          <a:bodyPr>
            <a:noAutofit/>
          </a:bodyPr>
          <a:lstStyle/>
          <a:p>
            <a:r>
              <a:rPr kumimoji="1" lang="ja-JP" altLang="en-US" sz="6600" b="1" dirty="0" smtClean="0">
                <a:solidFill>
                  <a:srgbClr val="0070C0"/>
                </a:solidFill>
              </a:rPr>
              <a:t>～病気休暇～</a:t>
            </a:r>
            <a:endParaRPr kumimoji="1" lang="en-US" altLang="ja-JP" sz="6600" b="1" dirty="0" smtClean="0">
              <a:solidFill>
                <a:srgbClr val="0070C0"/>
              </a:solidFill>
            </a:endParaRPr>
          </a:p>
          <a:p>
            <a:r>
              <a:rPr kumimoji="1" lang="ja-JP" altLang="en-US" sz="6600" b="1" dirty="0" smtClean="0">
                <a:solidFill>
                  <a:srgbClr val="0070C0"/>
                </a:solidFill>
              </a:rPr>
              <a:t>おわり</a:t>
            </a:r>
            <a:endParaRPr kumimoji="1" lang="ja-JP" altLang="en-US" sz="6600" b="1" dirty="0">
              <a:solidFill>
                <a:srgbClr val="0070C0"/>
              </a:solidFill>
            </a:endParaRPr>
          </a:p>
        </p:txBody>
      </p:sp>
      <p:pic>
        <p:nvPicPr>
          <p:cNvPr id="1029" name="Picture 5" descr="C:\Users\user\AppData\Local\Microsoft\Windows\Temporary Internet Files\Content.IE5\WRFBIW18\MC900445680[1].wmf"/>
          <p:cNvPicPr>
            <a:picLocks noChangeAspect="1" noChangeArrowheads="1"/>
          </p:cNvPicPr>
          <p:nvPr/>
        </p:nvPicPr>
        <p:blipFill>
          <a:blip r:embed="rId3" cstate="print"/>
          <a:srcRect/>
          <a:stretch>
            <a:fillRect/>
          </a:stretch>
        </p:blipFill>
        <p:spPr bwMode="auto">
          <a:xfrm>
            <a:off x="7884368" y="4293097"/>
            <a:ext cx="778155" cy="174284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4906888" cy="1143000"/>
          </a:xfrm>
        </p:spPr>
        <p:txBody>
          <a:bodyPr/>
          <a:lstStyle/>
          <a:p>
            <a:r>
              <a:rPr kumimoji="1" lang="ja-JP" altLang="en-US" dirty="0" smtClean="0">
                <a:solidFill>
                  <a:srgbClr val="0070C0"/>
                </a:solidFill>
              </a:rPr>
              <a:t>根拠となる法令</a:t>
            </a:r>
            <a:endParaRPr kumimoji="1" lang="ja-JP" altLang="en-US" dirty="0">
              <a:solidFill>
                <a:srgbClr val="0070C0"/>
              </a:solidFill>
            </a:endParaRPr>
          </a:p>
        </p:txBody>
      </p:sp>
      <p:sp>
        <p:nvSpPr>
          <p:cNvPr id="3" name="コンテンツ プレースホルダ 2"/>
          <p:cNvSpPr>
            <a:spLocks noGrp="1"/>
          </p:cNvSpPr>
          <p:nvPr>
            <p:ph idx="1"/>
          </p:nvPr>
        </p:nvSpPr>
        <p:spPr>
          <a:xfrm>
            <a:off x="467544" y="2420888"/>
            <a:ext cx="8229600" cy="4165923"/>
          </a:xfrm>
        </p:spPr>
        <p:txBody>
          <a:bodyPr>
            <a:normAutofit fontScale="85000" lnSpcReduction="20000"/>
          </a:bodyPr>
          <a:lstStyle/>
          <a:p>
            <a:pPr latinLnBrk="1">
              <a:buNone/>
            </a:pPr>
            <a:r>
              <a:rPr lang="ja-JP" altLang="en-US" dirty="0" smtClean="0"/>
              <a:t>　　</a:t>
            </a:r>
            <a:endParaRPr lang="en-US" altLang="ja-JP" dirty="0" smtClean="0"/>
          </a:p>
          <a:p>
            <a:pPr latinLnBrk="1">
              <a:buNone/>
            </a:pPr>
            <a:r>
              <a:rPr lang="ja-JP" altLang="en-US" dirty="0" smtClean="0"/>
              <a:t>第</a:t>
            </a:r>
            <a:r>
              <a:rPr lang="en-US" altLang="ja-JP" dirty="0" smtClean="0"/>
              <a:t>14</a:t>
            </a:r>
            <a:r>
              <a:rPr lang="ja-JP" altLang="en-US" dirty="0" smtClean="0"/>
              <a:t>条</a:t>
            </a:r>
            <a:r>
              <a:rPr lang="en-US" altLang="ja-JP" dirty="0" smtClean="0"/>
              <a:t>(</a:t>
            </a:r>
            <a:r>
              <a:rPr lang="ja-JP" altLang="en-US" dirty="0" smtClean="0"/>
              <a:t>病気休暇</a:t>
            </a:r>
            <a:r>
              <a:rPr lang="en-US" altLang="ja-JP" dirty="0" smtClean="0"/>
              <a:t>) </a:t>
            </a:r>
            <a:r>
              <a:rPr lang="ja-JP" altLang="en-US" dirty="0" smtClean="0"/>
              <a:t>　</a:t>
            </a:r>
            <a:endParaRPr lang="en-US" altLang="ja-JP" dirty="0" smtClean="0"/>
          </a:p>
          <a:p>
            <a:pPr latinLnBrk="1">
              <a:buNone/>
            </a:pPr>
            <a:r>
              <a:rPr lang="ja-JP" altLang="en-US" dirty="0" smtClean="0"/>
              <a:t>　 病気休暇は、職員が負傷又は疾病のため療養する必要があり、その勤務しないことがやむを得ないと認められる場合における休暇とし、その期間は、人事委員会規則で定める。</a:t>
            </a:r>
            <a:endParaRPr lang="en-US" altLang="ja-JP" dirty="0" smtClean="0"/>
          </a:p>
          <a:p>
            <a:pPr latinLnBrk="1">
              <a:buNone/>
            </a:pPr>
            <a:r>
              <a:rPr lang="ja-JP" altLang="en-US" dirty="0" smtClean="0"/>
              <a:t>　</a:t>
            </a:r>
            <a:endParaRPr lang="en-US" altLang="ja-JP" dirty="0" smtClean="0"/>
          </a:p>
          <a:p>
            <a:pPr latinLnBrk="1">
              <a:buNone/>
            </a:pPr>
            <a:r>
              <a:rPr lang="ja-JP" altLang="en-US" dirty="0" smtClean="0"/>
              <a:t>第</a:t>
            </a:r>
            <a:r>
              <a:rPr lang="en-US" altLang="ja-JP" dirty="0" smtClean="0"/>
              <a:t>17</a:t>
            </a:r>
            <a:r>
              <a:rPr lang="ja-JP" altLang="en-US" dirty="0" smtClean="0"/>
              <a:t>条（病気休暇等の承認） </a:t>
            </a:r>
            <a:endParaRPr lang="en-US" altLang="ja-JP" dirty="0" smtClean="0"/>
          </a:p>
          <a:p>
            <a:pPr latinLnBrk="1">
              <a:buNone/>
            </a:pPr>
            <a:r>
              <a:rPr lang="ja-JP" altLang="en-US" dirty="0" smtClean="0"/>
              <a:t>    ～人事委員会規則で定める期間の範囲内で、日又は時間をもって承認するものとする。</a:t>
            </a:r>
          </a:p>
        </p:txBody>
      </p:sp>
      <p:pic>
        <p:nvPicPr>
          <p:cNvPr id="3075" name="Picture 3" descr="C:\Users\user\AppData\Local\Microsoft\Windows\Temporary Internet Files\Content.IE5\1JUBNVQ0\MP900174966[1].jpg"/>
          <p:cNvPicPr>
            <a:picLocks noChangeAspect="1" noChangeArrowheads="1"/>
          </p:cNvPicPr>
          <p:nvPr/>
        </p:nvPicPr>
        <p:blipFill>
          <a:blip r:embed="rId3" cstate="print"/>
          <a:srcRect/>
          <a:stretch>
            <a:fillRect/>
          </a:stretch>
        </p:blipFill>
        <p:spPr bwMode="auto">
          <a:xfrm>
            <a:off x="5364088" y="260648"/>
            <a:ext cx="2188840" cy="1459227"/>
          </a:xfrm>
          <a:prstGeom prst="rect">
            <a:avLst/>
          </a:prstGeom>
          <a:noFill/>
        </p:spPr>
      </p:pic>
      <p:sp>
        <p:nvSpPr>
          <p:cNvPr id="7" name="テキスト ボックス 6"/>
          <p:cNvSpPr txBox="1"/>
          <p:nvPr/>
        </p:nvSpPr>
        <p:spPr>
          <a:xfrm>
            <a:off x="251520" y="1916833"/>
            <a:ext cx="8892480" cy="800219"/>
          </a:xfrm>
          <a:prstGeom prst="rect">
            <a:avLst/>
          </a:prstGeom>
          <a:noFill/>
        </p:spPr>
        <p:txBody>
          <a:bodyPr wrap="square" rtlCol="0">
            <a:spAutoFit/>
          </a:bodyPr>
          <a:lstStyle/>
          <a:p>
            <a:r>
              <a:rPr lang="ja-JP" altLang="en-US" sz="2800" b="1" dirty="0" smtClean="0"/>
              <a:t>公立学校職員の勤務時間、休日及び休暇に関する条例</a:t>
            </a:r>
            <a:endParaRPr lang="en-US" altLang="ja-JP" sz="2800" b="1" dirty="0" smtClean="0"/>
          </a:p>
          <a:p>
            <a:endParaRPr kumimoji="1" lang="ja-JP"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1341" t="17344" r="29722" b="7135"/>
          <a:stretch>
            <a:fillRect/>
          </a:stretch>
        </p:blipFill>
        <p:spPr bwMode="auto">
          <a:xfrm>
            <a:off x="0" y="2780928"/>
            <a:ext cx="5659227" cy="4077072"/>
          </a:xfrm>
          <a:prstGeom prst="rect">
            <a:avLst/>
          </a:prstGeom>
          <a:noFill/>
          <a:ln w="9525">
            <a:solidFill>
              <a:schemeClr val="tx1"/>
            </a:solidFill>
            <a:miter lim="800000"/>
            <a:headEnd/>
            <a:tailEnd/>
          </a:ln>
        </p:spPr>
      </p:pic>
      <p:sp>
        <p:nvSpPr>
          <p:cNvPr id="2" name="タイトル 1"/>
          <p:cNvSpPr>
            <a:spLocks noGrp="1"/>
          </p:cNvSpPr>
          <p:nvPr>
            <p:ph type="title"/>
          </p:nvPr>
        </p:nvSpPr>
        <p:spPr/>
        <p:txBody>
          <a:bodyPr/>
          <a:lstStyle/>
          <a:p>
            <a:r>
              <a:rPr kumimoji="1" lang="ja-JP" altLang="en-US" dirty="0" smtClean="0"/>
              <a:t>手続き（四万十町）</a:t>
            </a:r>
            <a:endParaRPr kumimoji="1" lang="ja-JP" altLang="en-US" dirty="0"/>
          </a:p>
        </p:txBody>
      </p:sp>
      <p:graphicFrame>
        <p:nvGraphicFramePr>
          <p:cNvPr id="4" name="表 3"/>
          <p:cNvGraphicFramePr>
            <a:graphicFrameLocks noGrp="1"/>
          </p:cNvGraphicFramePr>
          <p:nvPr/>
        </p:nvGraphicFramePr>
        <p:xfrm>
          <a:off x="323528" y="1268760"/>
          <a:ext cx="8072495" cy="1570496"/>
        </p:xfrm>
        <a:graphic>
          <a:graphicData uri="http://schemas.openxmlformats.org/drawingml/2006/table">
            <a:tbl>
              <a:tblPr firstRow="1" bandRow="1">
                <a:tableStyleId>{5C22544A-7EE6-4342-B048-85BDC9FD1C3A}</a:tableStyleId>
              </a:tblPr>
              <a:tblGrid>
                <a:gridCol w="1714512"/>
                <a:gridCol w="1714512"/>
                <a:gridCol w="1142976"/>
                <a:gridCol w="3500495"/>
              </a:tblGrid>
              <a:tr h="640080">
                <a:tc>
                  <a:txBody>
                    <a:bodyPr/>
                    <a:lstStyle/>
                    <a:p>
                      <a:r>
                        <a:rPr kumimoji="1" lang="ja-JP" altLang="en-US" sz="1800" dirty="0" smtClean="0"/>
                        <a:t>病休の期間</a:t>
                      </a:r>
                      <a:endParaRPr kumimoji="1" lang="ja-JP" altLang="en-US" sz="1800" dirty="0"/>
                    </a:p>
                  </a:txBody>
                  <a:tcPr/>
                </a:tc>
                <a:tc>
                  <a:txBody>
                    <a:bodyPr/>
                    <a:lstStyle/>
                    <a:p>
                      <a:r>
                        <a:rPr kumimoji="1" lang="ja-JP" altLang="en-US" sz="1800" dirty="0" smtClean="0"/>
                        <a:t>提出書類</a:t>
                      </a:r>
                      <a:endParaRPr kumimoji="1" lang="ja-JP" altLang="en-US" sz="1800" dirty="0"/>
                    </a:p>
                  </a:txBody>
                  <a:tcPr/>
                </a:tc>
                <a:tc>
                  <a:txBody>
                    <a:bodyPr/>
                    <a:lstStyle/>
                    <a:p>
                      <a:r>
                        <a:rPr kumimoji="1" lang="ja-JP" altLang="en-US" sz="1800" dirty="0" smtClean="0"/>
                        <a:t>提出先</a:t>
                      </a:r>
                      <a:endParaRPr kumimoji="1" lang="ja-JP" altLang="en-US" sz="1800" dirty="0"/>
                    </a:p>
                  </a:txBody>
                  <a:tcPr/>
                </a:tc>
                <a:tc>
                  <a:txBody>
                    <a:bodyPr/>
                    <a:lstStyle/>
                    <a:p>
                      <a:r>
                        <a:rPr kumimoji="1" lang="ja-JP" altLang="en-US" sz="1800" dirty="0" smtClean="0"/>
                        <a:t>備考</a:t>
                      </a:r>
                      <a:endParaRPr kumimoji="1" lang="ja-JP" altLang="en-US" sz="1800" dirty="0"/>
                    </a:p>
                  </a:txBody>
                  <a:tcPr/>
                </a:tc>
              </a:tr>
              <a:tr h="930416">
                <a:tc>
                  <a:txBody>
                    <a:bodyPr/>
                    <a:lstStyle/>
                    <a:p>
                      <a:r>
                        <a:rPr kumimoji="1" lang="ja-JP" altLang="en-US" sz="1800" dirty="0" smtClean="0"/>
                        <a:t>６日以内</a:t>
                      </a:r>
                      <a:endParaRPr kumimoji="1" lang="ja-JP" altLang="en-US" sz="1800" dirty="0"/>
                    </a:p>
                  </a:txBody>
                  <a:tcPr/>
                </a:tc>
                <a:tc>
                  <a:txBody>
                    <a:bodyPr/>
                    <a:lstStyle/>
                    <a:p>
                      <a:r>
                        <a:rPr kumimoji="1" lang="ja-JP" altLang="en-US" sz="1800" dirty="0" smtClean="0"/>
                        <a:t>特別・病気休暇届・承認簿</a:t>
                      </a:r>
                      <a:endParaRPr kumimoji="1" lang="ja-JP" altLang="en-US" sz="1800" dirty="0"/>
                    </a:p>
                  </a:txBody>
                  <a:tcPr/>
                </a:tc>
                <a:tc>
                  <a:txBody>
                    <a:bodyPr/>
                    <a:lstStyle/>
                    <a:p>
                      <a:r>
                        <a:rPr kumimoji="1" lang="ja-JP" altLang="en-US" sz="1800" dirty="0" smtClean="0"/>
                        <a:t>学校長</a:t>
                      </a:r>
                      <a:endParaRPr kumimoji="1" lang="ja-JP" altLang="en-US" sz="1800" dirty="0"/>
                    </a:p>
                  </a:txBody>
                  <a:tcPr/>
                </a:tc>
                <a:tc>
                  <a:txBody>
                    <a:bodyPr/>
                    <a:lstStyle/>
                    <a:p>
                      <a:r>
                        <a:rPr kumimoji="1" lang="ja-JP" altLang="en-US" sz="1800" dirty="0" smtClean="0"/>
                        <a:t>医療機関のレシート・薬袋・医療カードなど、受診したことが確認できる書類を</a:t>
                      </a:r>
                      <a:r>
                        <a:rPr kumimoji="1" lang="ja-JP" altLang="en-US" sz="1800" u="sng" dirty="0" smtClean="0"/>
                        <a:t>提示</a:t>
                      </a:r>
                      <a:endParaRPr kumimoji="1" lang="ja-JP" altLang="en-US" sz="1800" u="sng" dirty="0"/>
                    </a:p>
                  </a:txBody>
                  <a:tcPr/>
                </a:tc>
              </a:tr>
            </a:tbl>
          </a:graphicData>
        </a:graphic>
      </p:graphicFrame>
      <p:pic>
        <p:nvPicPr>
          <p:cNvPr id="1027" name="Picture 3"/>
          <p:cNvPicPr>
            <a:picLocks noChangeAspect="1" noChangeArrowheads="1"/>
          </p:cNvPicPr>
          <p:nvPr/>
        </p:nvPicPr>
        <p:blipFill>
          <a:blip r:embed="rId4" cstate="print"/>
          <a:srcRect l="17347" t="19485" r="59962" b="27360"/>
          <a:stretch>
            <a:fillRect/>
          </a:stretch>
        </p:blipFill>
        <p:spPr bwMode="auto">
          <a:xfrm>
            <a:off x="6444208" y="4581844"/>
            <a:ext cx="1728192" cy="2276156"/>
          </a:xfrm>
          <a:prstGeom prst="rect">
            <a:avLst/>
          </a:prstGeom>
          <a:noFill/>
          <a:ln w="9525">
            <a:solidFill>
              <a:schemeClr val="bg2">
                <a:lumMod val="50000"/>
              </a:schemeClr>
            </a:solidFill>
            <a:miter lim="800000"/>
            <a:headEnd/>
            <a:tailEnd/>
          </a:ln>
        </p:spPr>
      </p:pic>
      <p:pic>
        <p:nvPicPr>
          <p:cNvPr id="1030" name="Picture 6"/>
          <p:cNvPicPr>
            <a:picLocks noChangeAspect="1" noChangeArrowheads="1"/>
          </p:cNvPicPr>
          <p:nvPr/>
        </p:nvPicPr>
        <p:blipFill>
          <a:blip r:embed="rId5" cstate="print"/>
          <a:srcRect l="31183" t="32281" r="32290" b="25391"/>
          <a:stretch>
            <a:fillRect/>
          </a:stretch>
        </p:blipFill>
        <p:spPr bwMode="auto">
          <a:xfrm>
            <a:off x="6479704" y="2924944"/>
            <a:ext cx="2664296" cy="1735829"/>
          </a:xfrm>
          <a:prstGeom prst="rect">
            <a:avLst/>
          </a:prstGeom>
          <a:noFill/>
          <a:ln w="9525">
            <a:solidFill>
              <a:schemeClr val="tx1"/>
            </a:solidFill>
            <a:miter lim="800000"/>
            <a:headEnd/>
            <a:tailEnd/>
          </a:ln>
        </p:spPr>
      </p:pic>
      <p:sp>
        <p:nvSpPr>
          <p:cNvPr id="10" name="テキスト ボックス 9"/>
          <p:cNvSpPr txBox="1"/>
          <p:nvPr/>
        </p:nvSpPr>
        <p:spPr>
          <a:xfrm>
            <a:off x="7330370" y="3284984"/>
            <a:ext cx="553998" cy="3168352"/>
          </a:xfrm>
          <a:prstGeom prst="rect">
            <a:avLst/>
          </a:prstGeom>
          <a:noFill/>
        </p:spPr>
        <p:txBody>
          <a:bodyPr vert="eaVert" wrap="square" rtlCol="0">
            <a:spAutoFit/>
          </a:bodyPr>
          <a:lstStyle/>
          <a:p>
            <a:r>
              <a:rPr kumimoji="1" lang="ja-JP" altLang="en-US" sz="2400" b="1" dirty="0" smtClean="0">
                <a:solidFill>
                  <a:srgbClr val="FF0000"/>
                </a:solidFill>
              </a:rPr>
              <a:t>コピーを残す必要なし</a:t>
            </a:r>
            <a:endParaRPr kumimoji="1" lang="ja-JP"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1+#ppt_w/2"/>
                                          </p:val>
                                        </p:tav>
                                        <p:tav tm="100000">
                                          <p:val>
                                            <p:strVal val="#ppt_x"/>
                                          </p:val>
                                        </p:tav>
                                      </p:tavLst>
                                    </p:anim>
                                    <p:anim calcmode="lin" valueType="num">
                                      <p:cBhvr additive="base">
                                        <p:cTn id="12" dur="500" fill="hold"/>
                                        <p:tgtEl>
                                          <p:spTgt spid="103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500" fill="hold"/>
                                        <p:tgtEl>
                                          <p:spTgt spid="1027"/>
                                        </p:tgtEl>
                                        <p:attrNameLst>
                                          <p:attrName>ppt_x</p:attrName>
                                        </p:attrNameLst>
                                      </p:cBhvr>
                                      <p:tavLst>
                                        <p:tav tm="0">
                                          <p:val>
                                            <p:strVal val="1+#ppt_w/2"/>
                                          </p:val>
                                        </p:tav>
                                        <p:tav tm="100000">
                                          <p:val>
                                            <p:strVal val="#ppt_x"/>
                                          </p:val>
                                        </p:tav>
                                      </p:tavLst>
                                    </p:anim>
                                    <p:anim calcmode="lin" valueType="num">
                                      <p:cBhvr additive="base">
                                        <p:cTn id="17"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手続き（四万十町）</a:t>
            </a:r>
            <a:endParaRPr kumimoji="1" lang="ja-JP" altLang="en-US" dirty="0"/>
          </a:p>
        </p:txBody>
      </p:sp>
      <p:graphicFrame>
        <p:nvGraphicFramePr>
          <p:cNvPr id="6" name="コンテンツ プレースホルダ 5"/>
          <p:cNvGraphicFramePr>
            <a:graphicFrameLocks noGrp="1"/>
          </p:cNvGraphicFramePr>
          <p:nvPr>
            <p:ph idx="1"/>
          </p:nvPr>
        </p:nvGraphicFramePr>
        <p:xfrm>
          <a:off x="683568" y="1340768"/>
          <a:ext cx="8072495" cy="1440160"/>
        </p:xfrm>
        <a:graphic>
          <a:graphicData uri="http://schemas.openxmlformats.org/drawingml/2006/table">
            <a:tbl>
              <a:tblPr firstRow="1" bandRow="1">
                <a:tableStyleId>{5C22544A-7EE6-4342-B048-85BDC9FD1C3A}</a:tableStyleId>
              </a:tblPr>
              <a:tblGrid>
                <a:gridCol w="1714512"/>
                <a:gridCol w="1714512"/>
                <a:gridCol w="1143008"/>
                <a:gridCol w="3500463"/>
              </a:tblGrid>
              <a:tr h="504056">
                <a:tc>
                  <a:txBody>
                    <a:bodyPr/>
                    <a:lstStyle/>
                    <a:p>
                      <a:r>
                        <a:rPr kumimoji="1" lang="ja-JP" altLang="en-US" sz="1800" dirty="0" smtClean="0"/>
                        <a:t>病休の期間</a:t>
                      </a:r>
                      <a:endParaRPr kumimoji="1" lang="ja-JP" altLang="en-US" sz="1800" dirty="0"/>
                    </a:p>
                  </a:txBody>
                  <a:tcPr/>
                </a:tc>
                <a:tc>
                  <a:txBody>
                    <a:bodyPr/>
                    <a:lstStyle/>
                    <a:p>
                      <a:r>
                        <a:rPr kumimoji="1" lang="ja-JP" altLang="en-US" sz="1800" dirty="0" smtClean="0"/>
                        <a:t>提出書類</a:t>
                      </a:r>
                      <a:endParaRPr kumimoji="1" lang="ja-JP" altLang="en-US" sz="1800" dirty="0"/>
                    </a:p>
                  </a:txBody>
                  <a:tcPr/>
                </a:tc>
                <a:tc>
                  <a:txBody>
                    <a:bodyPr/>
                    <a:lstStyle/>
                    <a:p>
                      <a:r>
                        <a:rPr kumimoji="1" lang="ja-JP" altLang="en-US" sz="1800" dirty="0" smtClean="0"/>
                        <a:t>提出先</a:t>
                      </a:r>
                      <a:endParaRPr kumimoji="1" lang="ja-JP" altLang="en-US" sz="1800" dirty="0"/>
                    </a:p>
                  </a:txBody>
                  <a:tcPr/>
                </a:tc>
                <a:tc>
                  <a:txBody>
                    <a:bodyPr/>
                    <a:lstStyle/>
                    <a:p>
                      <a:r>
                        <a:rPr kumimoji="1" lang="ja-JP" altLang="en-US" sz="1800" dirty="0" smtClean="0"/>
                        <a:t>備考</a:t>
                      </a:r>
                      <a:endParaRPr kumimoji="1" lang="ja-JP" altLang="en-US" sz="1800" dirty="0"/>
                    </a:p>
                  </a:txBody>
                  <a:tcPr/>
                </a:tc>
              </a:tr>
              <a:tr h="936104">
                <a:tc>
                  <a:txBody>
                    <a:bodyPr/>
                    <a:lstStyle/>
                    <a:p>
                      <a:r>
                        <a:rPr kumimoji="1" lang="ja-JP" altLang="en-US" sz="1800" dirty="0" smtClean="0"/>
                        <a:t>６日を超えて</a:t>
                      </a:r>
                      <a:endParaRPr kumimoji="1" lang="en-US" altLang="ja-JP" sz="1800" dirty="0" smtClean="0"/>
                    </a:p>
                    <a:p>
                      <a:r>
                        <a:rPr kumimoji="1" lang="ja-JP" altLang="en-US" sz="1800" dirty="0" smtClean="0"/>
                        <a:t>１か月未満</a:t>
                      </a:r>
                      <a:endParaRPr kumimoji="1" lang="ja-JP" altLang="en-US" sz="1800" dirty="0"/>
                    </a:p>
                  </a:txBody>
                  <a:tcPr/>
                </a:tc>
                <a:tc>
                  <a:txBody>
                    <a:bodyPr/>
                    <a:lstStyle/>
                    <a:p>
                      <a:r>
                        <a:rPr kumimoji="1" lang="ja-JP" altLang="en-US" sz="1800" dirty="0" smtClean="0"/>
                        <a:t>特別・病気休暇届・承認簿</a:t>
                      </a:r>
                      <a:endParaRPr kumimoji="1" lang="ja-JP" altLang="en-US" sz="1800" dirty="0"/>
                    </a:p>
                  </a:txBody>
                  <a:tcPr/>
                </a:tc>
                <a:tc>
                  <a:txBody>
                    <a:bodyPr/>
                    <a:lstStyle/>
                    <a:p>
                      <a:r>
                        <a:rPr kumimoji="1" lang="ja-JP" altLang="en-US" sz="1800" dirty="0" smtClean="0"/>
                        <a:t>学校長</a:t>
                      </a:r>
                      <a:endParaRPr kumimoji="1" lang="ja-JP" altLang="en-US" sz="1800" dirty="0"/>
                    </a:p>
                  </a:txBody>
                  <a:tcPr/>
                </a:tc>
                <a:tc>
                  <a:txBody>
                    <a:bodyPr/>
                    <a:lstStyle/>
                    <a:p>
                      <a:r>
                        <a:rPr kumimoji="1" lang="ja-JP" altLang="en-US" sz="1800" dirty="0" smtClean="0"/>
                        <a:t>診断書１通添付</a:t>
                      </a:r>
                      <a:endParaRPr kumimoji="1" lang="en-US" altLang="ja-JP" sz="1800" dirty="0" smtClean="0"/>
                    </a:p>
                    <a:p>
                      <a:endParaRPr kumimoji="1" lang="en-US" altLang="ja-JP" sz="1800" dirty="0" smtClean="0"/>
                    </a:p>
                    <a:p>
                      <a:endParaRPr kumimoji="1" lang="ja-JP" altLang="en-US" sz="1800" dirty="0"/>
                    </a:p>
                  </a:txBody>
                  <a:tcPr/>
                </a:tc>
              </a:tr>
            </a:tbl>
          </a:graphicData>
        </a:graphic>
      </p:graphicFrame>
      <p:pic>
        <p:nvPicPr>
          <p:cNvPr id="4" name="Picture 2"/>
          <p:cNvPicPr>
            <a:picLocks noChangeAspect="1" noChangeArrowheads="1"/>
          </p:cNvPicPr>
          <p:nvPr/>
        </p:nvPicPr>
        <p:blipFill>
          <a:blip r:embed="rId3" cstate="print"/>
          <a:srcRect l="11341" t="17344" r="29722" b="7135"/>
          <a:stretch>
            <a:fillRect/>
          </a:stretch>
        </p:blipFill>
        <p:spPr bwMode="auto">
          <a:xfrm>
            <a:off x="0" y="2780928"/>
            <a:ext cx="5659227" cy="4077072"/>
          </a:xfrm>
          <a:prstGeom prst="rect">
            <a:avLst/>
          </a:prstGeom>
          <a:noFill/>
          <a:ln w="9525">
            <a:solidFill>
              <a:schemeClr val="tx1"/>
            </a:solidFill>
            <a:miter lim="800000"/>
            <a:headEnd/>
            <a:tailEnd/>
          </a:ln>
        </p:spPr>
      </p:pic>
      <p:pic>
        <p:nvPicPr>
          <p:cNvPr id="34818" name="Picture 2"/>
          <p:cNvPicPr>
            <a:picLocks noChangeAspect="1" noChangeArrowheads="1"/>
          </p:cNvPicPr>
          <p:nvPr/>
        </p:nvPicPr>
        <p:blipFill>
          <a:blip r:embed="rId4" cstate="print"/>
          <a:srcRect l="36718" t="23422" r="38378" b="16532"/>
          <a:stretch>
            <a:fillRect/>
          </a:stretch>
        </p:blipFill>
        <p:spPr bwMode="auto">
          <a:xfrm>
            <a:off x="5652120" y="2758344"/>
            <a:ext cx="3024336" cy="409965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4818"/>
                                        </p:tgtEl>
                                        <p:attrNameLst>
                                          <p:attrName>style.visibility</p:attrName>
                                        </p:attrNameLst>
                                      </p:cBhvr>
                                      <p:to>
                                        <p:strVal val="visible"/>
                                      </p:to>
                                    </p:set>
                                    <p:anim calcmode="lin" valueType="num">
                                      <p:cBhvr additive="base">
                                        <p:cTn id="11" dur="500" fill="hold"/>
                                        <p:tgtEl>
                                          <p:spTgt spid="34818"/>
                                        </p:tgtEl>
                                        <p:attrNameLst>
                                          <p:attrName>ppt_x</p:attrName>
                                        </p:attrNameLst>
                                      </p:cBhvr>
                                      <p:tavLst>
                                        <p:tav tm="0">
                                          <p:val>
                                            <p:strVal val="1+#ppt_w/2"/>
                                          </p:val>
                                        </p:tav>
                                        <p:tav tm="100000">
                                          <p:val>
                                            <p:strVal val="#ppt_x"/>
                                          </p:val>
                                        </p:tav>
                                      </p:tavLst>
                                    </p:anim>
                                    <p:anim calcmode="lin" valueType="num">
                                      <p:cBhvr additive="base">
                                        <p:cTn id="12"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手続き（四万十町）</a:t>
            </a:r>
            <a:endParaRPr kumimoji="1" lang="ja-JP" altLang="en-US" dirty="0"/>
          </a:p>
        </p:txBody>
      </p:sp>
      <p:pic>
        <p:nvPicPr>
          <p:cNvPr id="32769" name="Picture 1"/>
          <p:cNvPicPr>
            <a:picLocks noChangeAspect="1" noChangeArrowheads="1"/>
          </p:cNvPicPr>
          <p:nvPr/>
        </p:nvPicPr>
        <p:blipFill>
          <a:blip r:embed="rId3" cstate="print"/>
          <a:srcRect l="31265" t="11438" r="29722" b="53775"/>
          <a:stretch>
            <a:fillRect/>
          </a:stretch>
        </p:blipFill>
        <p:spPr bwMode="auto">
          <a:xfrm>
            <a:off x="0" y="3085928"/>
            <a:ext cx="7524328" cy="3772071"/>
          </a:xfrm>
          <a:prstGeom prst="rect">
            <a:avLst/>
          </a:prstGeom>
          <a:noFill/>
          <a:ln w="9525">
            <a:noFill/>
            <a:miter lim="800000"/>
            <a:headEnd/>
            <a:tailEnd/>
          </a:ln>
        </p:spPr>
      </p:pic>
      <p:graphicFrame>
        <p:nvGraphicFramePr>
          <p:cNvPr id="8" name="表 7"/>
          <p:cNvGraphicFramePr>
            <a:graphicFrameLocks noGrp="1"/>
          </p:cNvGraphicFramePr>
          <p:nvPr/>
        </p:nvGraphicFramePr>
        <p:xfrm>
          <a:off x="539552" y="1340768"/>
          <a:ext cx="8072495" cy="1728192"/>
        </p:xfrm>
        <a:graphic>
          <a:graphicData uri="http://schemas.openxmlformats.org/drawingml/2006/table">
            <a:tbl>
              <a:tblPr firstRow="1" bandRow="1">
                <a:tableStyleId>{5C22544A-7EE6-4342-B048-85BDC9FD1C3A}</a:tableStyleId>
              </a:tblPr>
              <a:tblGrid>
                <a:gridCol w="1714512"/>
                <a:gridCol w="1714512"/>
                <a:gridCol w="1142976"/>
                <a:gridCol w="3500495"/>
              </a:tblGrid>
              <a:tr h="525971">
                <a:tc>
                  <a:txBody>
                    <a:bodyPr/>
                    <a:lstStyle/>
                    <a:p>
                      <a:r>
                        <a:rPr kumimoji="1" lang="ja-JP" altLang="en-US" sz="1800" dirty="0" smtClean="0"/>
                        <a:t>病気の期間</a:t>
                      </a:r>
                      <a:endParaRPr kumimoji="1" lang="ja-JP" altLang="en-US" sz="1800" dirty="0"/>
                    </a:p>
                  </a:txBody>
                  <a:tcPr/>
                </a:tc>
                <a:tc>
                  <a:txBody>
                    <a:bodyPr/>
                    <a:lstStyle/>
                    <a:p>
                      <a:r>
                        <a:rPr kumimoji="1" lang="ja-JP" altLang="en-US" sz="1800" dirty="0" smtClean="0"/>
                        <a:t>提出書類</a:t>
                      </a:r>
                      <a:endParaRPr kumimoji="1" lang="ja-JP" altLang="en-US" sz="1800" dirty="0"/>
                    </a:p>
                  </a:txBody>
                  <a:tcPr/>
                </a:tc>
                <a:tc>
                  <a:txBody>
                    <a:bodyPr/>
                    <a:lstStyle/>
                    <a:p>
                      <a:r>
                        <a:rPr kumimoji="1" lang="ja-JP" altLang="en-US" sz="1800" dirty="0" smtClean="0"/>
                        <a:t>提出先</a:t>
                      </a:r>
                      <a:endParaRPr kumimoji="1" lang="ja-JP" altLang="en-US" sz="1800" dirty="0"/>
                    </a:p>
                  </a:txBody>
                  <a:tcPr/>
                </a:tc>
                <a:tc>
                  <a:txBody>
                    <a:bodyPr/>
                    <a:lstStyle/>
                    <a:p>
                      <a:r>
                        <a:rPr kumimoji="1" lang="ja-JP" altLang="en-US" sz="1800" dirty="0" smtClean="0"/>
                        <a:t>備考</a:t>
                      </a:r>
                      <a:endParaRPr kumimoji="1" lang="ja-JP" altLang="en-US" sz="1800" dirty="0"/>
                    </a:p>
                  </a:txBody>
                  <a:tcPr/>
                </a:tc>
              </a:tr>
              <a:tr h="1202221">
                <a:tc>
                  <a:txBody>
                    <a:bodyPr/>
                    <a:lstStyle/>
                    <a:p>
                      <a:r>
                        <a:rPr kumimoji="1" lang="ja-JP" altLang="en-US" sz="1800" dirty="0" smtClean="0"/>
                        <a:t>１か月以上</a:t>
                      </a:r>
                      <a:endParaRPr kumimoji="1" lang="ja-JP" altLang="en-US" sz="1800" dirty="0"/>
                    </a:p>
                  </a:txBody>
                  <a:tcPr/>
                </a:tc>
                <a:tc>
                  <a:txBody>
                    <a:bodyPr/>
                    <a:lstStyle/>
                    <a:p>
                      <a:r>
                        <a:rPr kumimoji="1" lang="ja-JP" altLang="en-US" sz="1800" dirty="0" smtClean="0"/>
                        <a:t>病気休暇承認願</a:t>
                      </a:r>
                      <a:endParaRPr kumimoji="1" lang="ja-JP" altLang="en-US" sz="1800" dirty="0"/>
                    </a:p>
                  </a:txBody>
                  <a:tcPr/>
                </a:tc>
                <a:tc>
                  <a:txBody>
                    <a:bodyPr/>
                    <a:lstStyle/>
                    <a:p>
                      <a:r>
                        <a:rPr kumimoji="1" lang="ja-JP" altLang="en-US" sz="1800" dirty="0" smtClean="0"/>
                        <a:t>学校長</a:t>
                      </a:r>
                      <a:endParaRPr kumimoji="1" lang="en-US" altLang="ja-JP" sz="1800" dirty="0" smtClean="0"/>
                    </a:p>
                    <a:p>
                      <a:r>
                        <a:rPr kumimoji="1" lang="ja-JP" altLang="en-US" sz="1800" dirty="0" smtClean="0"/>
                        <a:t>　　↓</a:t>
                      </a:r>
                      <a:endParaRPr kumimoji="1" lang="en-US" altLang="ja-JP" sz="1800" dirty="0" smtClean="0"/>
                    </a:p>
                    <a:p>
                      <a:r>
                        <a:rPr kumimoji="1" lang="ja-JP" altLang="en-US" sz="1800" dirty="0" smtClean="0"/>
                        <a:t>地教委</a:t>
                      </a:r>
                      <a:endParaRPr kumimoji="1" lang="ja-JP" altLang="en-US" sz="1800" dirty="0"/>
                    </a:p>
                  </a:txBody>
                  <a:tcPr/>
                </a:tc>
                <a:tc>
                  <a:txBody>
                    <a:bodyPr/>
                    <a:lstStyle/>
                    <a:p>
                      <a:r>
                        <a:rPr kumimoji="1" lang="ja-JP" altLang="en-US" sz="1800" dirty="0" smtClean="0"/>
                        <a:t>診断書１通添付</a:t>
                      </a:r>
                      <a:endParaRPr kumimoji="1" lang="ja-JP" altLang="en-US" sz="1800" dirty="0"/>
                    </a:p>
                  </a:txBody>
                  <a:tcPr/>
                </a:tc>
              </a:tr>
            </a:tbl>
          </a:graphicData>
        </a:graphic>
      </p:graphicFrame>
      <p:pic>
        <p:nvPicPr>
          <p:cNvPr id="6" name="Picture 2"/>
          <p:cNvPicPr>
            <a:picLocks noChangeAspect="1" noChangeArrowheads="1"/>
          </p:cNvPicPr>
          <p:nvPr/>
        </p:nvPicPr>
        <p:blipFill>
          <a:blip r:embed="rId4" cstate="print"/>
          <a:srcRect l="36718" t="23422" r="38378" b="16532"/>
          <a:stretch>
            <a:fillRect/>
          </a:stretch>
        </p:blipFill>
        <p:spPr bwMode="auto">
          <a:xfrm>
            <a:off x="6119664" y="2758345"/>
            <a:ext cx="3024336" cy="409965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26284" t="23250" r="27227" b="6250"/>
          <a:stretch>
            <a:fillRect/>
          </a:stretch>
        </p:blipFill>
        <p:spPr bwMode="auto">
          <a:xfrm>
            <a:off x="1043608" y="2060848"/>
            <a:ext cx="6048672" cy="5157192"/>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ja-JP" altLang="en-US" dirty="0" smtClean="0"/>
              <a:t>１か月以上の病気休暇</a:t>
            </a:r>
            <a:endParaRPr kumimoji="1" lang="ja-JP" altLang="en-US" dirty="0"/>
          </a:p>
        </p:txBody>
      </p:sp>
      <p:sp>
        <p:nvSpPr>
          <p:cNvPr id="3" name="コンテンツ プレースホルダ 2"/>
          <p:cNvSpPr>
            <a:spLocks noGrp="1"/>
          </p:cNvSpPr>
          <p:nvPr>
            <p:ph idx="1"/>
          </p:nvPr>
        </p:nvSpPr>
        <p:spPr>
          <a:xfrm>
            <a:off x="0" y="3645025"/>
            <a:ext cx="8568952" cy="720081"/>
          </a:xfrm>
          <a:solidFill>
            <a:schemeClr val="bg1"/>
          </a:solidFill>
        </p:spPr>
        <p:txBody>
          <a:bodyPr>
            <a:normAutofit fontScale="92500"/>
          </a:bodyPr>
          <a:lstStyle/>
          <a:p>
            <a:pPr>
              <a:buNone/>
            </a:pPr>
            <a:r>
              <a:rPr lang="ja-JP" altLang="en-US" sz="2400" dirty="0" smtClean="0"/>
              <a:t>　</a:t>
            </a:r>
            <a:r>
              <a:rPr lang="ja-JP" altLang="en-US" sz="2800" b="1" dirty="0" smtClean="0">
                <a:solidFill>
                  <a:srgbClr val="002060"/>
                </a:solidFill>
              </a:rPr>
              <a:t>「病気休暇に伴う補充教員配置についての学校長意見書」</a:t>
            </a:r>
            <a:endParaRPr lang="en-US" altLang="ja-JP" sz="2800" b="1" dirty="0" smtClean="0">
              <a:solidFill>
                <a:srgbClr val="002060"/>
              </a:solidFill>
            </a:endParaRPr>
          </a:p>
        </p:txBody>
      </p:sp>
      <p:sp>
        <p:nvSpPr>
          <p:cNvPr id="4" name="角丸四角形 3"/>
          <p:cNvSpPr/>
          <p:nvPr/>
        </p:nvSpPr>
        <p:spPr>
          <a:xfrm>
            <a:off x="827584" y="1484784"/>
            <a:ext cx="7344816" cy="1008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tx1"/>
                </a:solidFill>
              </a:rPr>
              <a:t>補充教職員配置希望</a:t>
            </a:r>
            <a:endParaRPr kumimoji="1" lang="ja-JP" altLang="en-US" sz="4000" b="1" dirty="0">
              <a:solidFill>
                <a:schemeClr val="tx1"/>
              </a:solidFill>
            </a:endParaRPr>
          </a:p>
        </p:txBody>
      </p:sp>
      <p:sp>
        <p:nvSpPr>
          <p:cNvPr id="5" name="テキスト ボックス 4"/>
          <p:cNvSpPr txBox="1"/>
          <p:nvPr/>
        </p:nvSpPr>
        <p:spPr>
          <a:xfrm>
            <a:off x="3059832" y="5517232"/>
            <a:ext cx="5760640" cy="1077218"/>
          </a:xfrm>
          <a:prstGeom prst="rect">
            <a:avLst/>
          </a:prstGeom>
          <a:solidFill>
            <a:schemeClr val="bg1"/>
          </a:solidFill>
        </p:spPr>
        <p:txBody>
          <a:bodyPr wrap="square" rtlCol="0">
            <a:spAutoFit/>
          </a:bodyPr>
          <a:lstStyle/>
          <a:p>
            <a:r>
              <a:rPr lang="ja-JP" altLang="en-US" sz="3200" dirty="0" smtClean="0"/>
              <a:t>関連書類は・・・</a:t>
            </a:r>
            <a:endParaRPr lang="en-US" altLang="ja-JP" sz="3200" dirty="0" smtClean="0"/>
          </a:p>
          <a:p>
            <a:r>
              <a:rPr lang="ja-JP" altLang="en-US" sz="3200" dirty="0" smtClean="0"/>
              <a:t>手引きＨＰ⇒「様式集」⇒「服務」</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4211960" cy="1052736"/>
          </a:xfrm>
        </p:spPr>
        <p:txBody>
          <a:bodyPr/>
          <a:lstStyle/>
          <a:p>
            <a:r>
              <a:rPr kumimoji="1" lang="ja-JP" altLang="en-US" dirty="0" smtClean="0"/>
              <a:t>種類と期間</a:t>
            </a:r>
            <a:endParaRPr kumimoji="1" lang="ja-JP" altLang="en-US" dirty="0"/>
          </a:p>
        </p:txBody>
      </p:sp>
      <p:graphicFrame>
        <p:nvGraphicFramePr>
          <p:cNvPr id="5" name="表 4"/>
          <p:cNvGraphicFramePr>
            <a:graphicFrameLocks noGrp="1"/>
          </p:cNvGraphicFramePr>
          <p:nvPr/>
        </p:nvGraphicFramePr>
        <p:xfrm>
          <a:off x="179512" y="1556792"/>
          <a:ext cx="8568952" cy="1645920"/>
        </p:xfrm>
        <a:graphic>
          <a:graphicData uri="http://schemas.openxmlformats.org/drawingml/2006/table">
            <a:tbl>
              <a:tblPr firstRow="1" bandRow="1">
                <a:tableStyleId>{5C22544A-7EE6-4342-B048-85BDC9FD1C3A}</a:tableStyleId>
              </a:tblPr>
              <a:tblGrid>
                <a:gridCol w="3413559"/>
                <a:gridCol w="5155393"/>
              </a:tblGrid>
              <a:tr h="315035">
                <a:tc>
                  <a:txBody>
                    <a:bodyPr/>
                    <a:lstStyle/>
                    <a:p>
                      <a:r>
                        <a:rPr kumimoji="1" lang="ja-JP" altLang="en-US" sz="2400" dirty="0" smtClean="0"/>
                        <a:t>種類（公務によるもの）</a:t>
                      </a:r>
                      <a:endParaRPr kumimoji="1" lang="ja-JP" altLang="en-US" sz="2400" dirty="0"/>
                    </a:p>
                  </a:txBody>
                  <a:tcPr/>
                </a:tc>
                <a:tc>
                  <a:txBody>
                    <a:bodyPr/>
                    <a:lstStyle/>
                    <a:p>
                      <a:r>
                        <a:rPr kumimoji="1" lang="ja-JP" altLang="en-US" sz="1800" dirty="0" smtClean="0"/>
                        <a:t>期間</a:t>
                      </a:r>
                      <a:endParaRPr kumimoji="1" lang="ja-JP" altLang="en-US" sz="1800" dirty="0"/>
                    </a:p>
                  </a:txBody>
                  <a:tcPr/>
                </a:tc>
              </a:tr>
              <a:tr h="1125125">
                <a:tc>
                  <a:txBody>
                    <a:bodyPr/>
                    <a:lstStyle/>
                    <a:p>
                      <a:r>
                        <a:rPr kumimoji="1" lang="ja-JP" altLang="en-US" sz="2400" dirty="0" smtClean="0"/>
                        <a:t>公務又は通勤</a:t>
                      </a:r>
                      <a:endParaRPr kumimoji="1" lang="en-US" altLang="ja-JP" sz="2400" dirty="0" smtClean="0"/>
                    </a:p>
                    <a:p>
                      <a:r>
                        <a:rPr kumimoji="1" lang="ja-JP" altLang="en-US" sz="2400" dirty="0" smtClean="0"/>
                        <a:t>　　　　　　による傷病</a:t>
                      </a:r>
                      <a:endParaRPr kumimoji="1" lang="en-US" altLang="ja-JP" sz="2400" dirty="0" smtClean="0"/>
                    </a:p>
                    <a:p>
                      <a:r>
                        <a:rPr kumimoji="1" lang="ja-JP" altLang="en-US" sz="2400" dirty="0" smtClean="0"/>
                        <a:t>（公務通勤災害）</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引き続き１年以内</a:t>
                      </a:r>
                    </a:p>
                    <a:p>
                      <a:endParaRPr kumimoji="1" lang="ja-JP" altLang="en-US" sz="1800" dirty="0"/>
                    </a:p>
                  </a:txBody>
                  <a:tcPr/>
                </a:tc>
              </a:tr>
            </a:tbl>
          </a:graphicData>
        </a:graphic>
      </p:graphicFrame>
      <p:graphicFrame>
        <p:nvGraphicFramePr>
          <p:cNvPr id="6" name="表 5"/>
          <p:cNvGraphicFramePr>
            <a:graphicFrameLocks noGrp="1"/>
          </p:cNvGraphicFramePr>
          <p:nvPr/>
        </p:nvGraphicFramePr>
        <p:xfrm>
          <a:off x="179512" y="3284984"/>
          <a:ext cx="8532440" cy="3320360"/>
        </p:xfrm>
        <a:graphic>
          <a:graphicData uri="http://schemas.openxmlformats.org/drawingml/2006/table">
            <a:tbl>
              <a:tblPr firstRow="1" bandRow="1">
                <a:tableStyleId>{5C22544A-7EE6-4342-B048-85BDC9FD1C3A}</a:tableStyleId>
              </a:tblPr>
              <a:tblGrid>
                <a:gridCol w="3312368"/>
                <a:gridCol w="5220072"/>
              </a:tblGrid>
              <a:tr h="432048">
                <a:tc>
                  <a:txBody>
                    <a:bodyPr/>
                    <a:lstStyle/>
                    <a:p>
                      <a:r>
                        <a:rPr kumimoji="1" lang="ja-JP" altLang="en-US" sz="1800" dirty="0" smtClean="0"/>
                        <a:t>種類（公務によらないもの）</a:t>
                      </a:r>
                      <a:endParaRPr kumimoji="1" lang="ja-JP" altLang="en-US" sz="1800" dirty="0"/>
                    </a:p>
                  </a:txBody>
                  <a:tcPr/>
                </a:tc>
                <a:tc>
                  <a:txBody>
                    <a:bodyPr/>
                    <a:lstStyle/>
                    <a:p>
                      <a:r>
                        <a:rPr kumimoji="1" lang="ja-JP" altLang="en-US" sz="1800" dirty="0" smtClean="0"/>
                        <a:t>期間</a:t>
                      </a:r>
                      <a:endParaRPr kumimoji="1" lang="ja-JP" altLang="en-US" sz="1800" dirty="0"/>
                    </a:p>
                  </a:txBody>
                  <a:tcPr/>
                </a:tc>
              </a:tr>
              <a:tr h="822960">
                <a:tc>
                  <a:txBody>
                    <a:bodyPr/>
                    <a:lstStyle/>
                    <a:p>
                      <a:r>
                        <a:rPr kumimoji="1" lang="ja-JP" altLang="en-US" sz="2400" dirty="0" smtClean="0"/>
                        <a:t>結核性疾患　</a:t>
                      </a:r>
                      <a:r>
                        <a:rPr kumimoji="1" lang="en-US" altLang="ja-JP" sz="2400" dirty="0" smtClean="0"/>
                        <a:t>※</a:t>
                      </a:r>
                      <a:r>
                        <a:rPr kumimoji="1" lang="ja-JP" altLang="en-US" sz="2400" dirty="0" smtClean="0"/>
                        <a:t>１</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引き続き１年以内</a:t>
                      </a:r>
                      <a:endParaRPr kumimoji="1" lang="en-US" altLang="ja-JP" sz="2800" dirty="0" smtClean="0"/>
                    </a:p>
                  </a:txBody>
                  <a:tcPr/>
                </a:tc>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難病（指定あり）　</a:t>
                      </a:r>
                      <a:r>
                        <a:rPr kumimoji="1" lang="en-US" altLang="ja-JP" sz="2400" dirty="0" smtClean="0"/>
                        <a:t>※</a:t>
                      </a:r>
                      <a:r>
                        <a:rPr kumimoji="1" lang="ja-JP" altLang="en-US" sz="2400" dirty="0" smtClean="0"/>
                        <a:t>２</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引き続き１年以内</a:t>
                      </a:r>
                    </a:p>
                  </a:txBody>
                  <a:tcPr/>
                </a:tc>
              </a:tr>
              <a:tr h="1242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上記以外の私傷病</a:t>
                      </a:r>
                      <a:endParaRPr kumimoji="1" lang="en-US" altLang="ja-JP" sz="2400" dirty="0" smtClean="0"/>
                    </a:p>
                    <a:p>
                      <a:endParaRPr kumimoji="1" lang="ja-JP" alt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引き続き９０日以内</a:t>
                      </a:r>
                    </a:p>
                    <a:p>
                      <a:r>
                        <a:rPr kumimoji="1" lang="ja-JP" altLang="en-US" sz="1800" dirty="0" smtClean="0"/>
                        <a:t>（ただし、生活習慣病・精神性疾患</a:t>
                      </a:r>
                      <a:r>
                        <a:rPr kumimoji="1" lang="en-US" altLang="ja-JP" sz="1800" dirty="0" smtClean="0"/>
                        <a:t>※</a:t>
                      </a:r>
                      <a:r>
                        <a:rPr kumimoji="1" lang="ja-JP" altLang="en-US" sz="1800" dirty="0" smtClean="0"/>
                        <a:t>３　については、さらに引き続き６０日以内で延長することができる）</a:t>
                      </a:r>
                      <a:endParaRPr kumimoji="1" lang="ja-JP" altLang="en-US" sz="1800" dirty="0"/>
                    </a:p>
                  </a:txBody>
                  <a:tcPr/>
                </a:tc>
              </a:tr>
            </a:tbl>
          </a:graphicData>
        </a:graphic>
      </p:graphicFrame>
      <p:pic>
        <p:nvPicPr>
          <p:cNvPr id="5122" name="Picture 2" descr="C:\Users\user\AppData\Local\Microsoft\Windows\Temporary Internet Files\Content.IE5\E5PSEX1O\MC900432664[1].png"/>
          <p:cNvPicPr>
            <a:picLocks noChangeAspect="1" noChangeArrowheads="1"/>
          </p:cNvPicPr>
          <p:nvPr/>
        </p:nvPicPr>
        <p:blipFill>
          <a:blip r:embed="rId3" cstate="print"/>
          <a:srcRect/>
          <a:stretch>
            <a:fillRect/>
          </a:stretch>
        </p:blipFill>
        <p:spPr bwMode="auto">
          <a:xfrm>
            <a:off x="7236296" y="0"/>
            <a:ext cx="1512168" cy="1512168"/>
          </a:xfrm>
          <a:prstGeom prst="rect">
            <a:avLst/>
          </a:prstGeom>
          <a:noFill/>
        </p:spPr>
      </p:pic>
      <p:sp>
        <p:nvSpPr>
          <p:cNvPr id="7" name="テキスト ボックス 6"/>
          <p:cNvSpPr txBox="1"/>
          <p:nvPr/>
        </p:nvSpPr>
        <p:spPr>
          <a:xfrm>
            <a:off x="0" y="980728"/>
            <a:ext cx="7488832" cy="677108"/>
          </a:xfrm>
          <a:prstGeom prst="rect">
            <a:avLst/>
          </a:prstGeom>
          <a:noFill/>
        </p:spPr>
        <p:txBody>
          <a:bodyPr wrap="square" rtlCol="0">
            <a:spAutoFit/>
          </a:bodyPr>
          <a:lstStyle/>
          <a:p>
            <a:r>
              <a:rPr lang="ja-JP" altLang="en-US" sz="2000" dirty="0" smtClean="0"/>
              <a:t>公立学校職員の勤務時間・休日及び休暇に関する規則第１１条</a:t>
            </a:r>
            <a:endParaRPr lang="en-US" altLang="ja-JP" sz="2000" dirty="0" smtClean="0"/>
          </a:p>
          <a:p>
            <a:endParaRPr kumimoji="1" lang="ja-JP" altLang="en-US" dirty="0"/>
          </a:p>
        </p:txBody>
      </p:sp>
      <p:cxnSp>
        <p:nvCxnSpPr>
          <p:cNvPr id="9" name="直線コネクタ 8"/>
          <p:cNvCxnSpPr/>
          <p:nvPr/>
        </p:nvCxnSpPr>
        <p:spPr>
          <a:xfrm>
            <a:off x="251520" y="4149080"/>
            <a:ext cx="223224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51520" y="4941168"/>
            <a:ext cx="27363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427984" y="5949280"/>
            <a:ext cx="273630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47664" y="5445224"/>
            <a:ext cx="6912768" cy="1008112"/>
          </a:xfrm>
        </p:spPr>
        <p:txBody>
          <a:bodyPr>
            <a:normAutofit/>
          </a:bodyPr>
          <a:lstStyle/>
          <a:p>
            <a:pPr>
              <a:buNone/>
            </a:pPr>
            <a:r>
              <a:rPr lang="ja-JP" altLang="en-US" dirty="0" smtClean="0"/>
              <a:t>　　</a:t>
            </a:r>
            <a:r>
              <a:rPr lang="ja-JP" altLang="en-US" sz="4000" b="1" dirty="0" smtClean="0"/>
              <a:t>結核療養休職（最長３年間）</a:t>
            </a:r>
            <a:endParaRPr lang="en-US" altLang="ja-JP" sz="4000" b="1" dirty="0" smtClean="0"/>
          </a:p>
        </p:txBody>
      </p:sp>
      <p:sp>
        <p:nvSpPr>
          <p:cNvPr id="4" name="テキスト ボックス 3"/>
          <p:cNvSpPr txBox="1"/>
          <p:nvPr/>
        </p:nvSpPr>
        <p:spPr>
          <a:xfrm>
            <a:off x="0" y="1844824"/>
            <a:ext cx="9144000" cy="707886"/>
          </a:xfrm>
          <a:prstGeom prst="rect">
            <a:avLst/>
          </a:prstGeom>
          <a:noFill/>
        </p:spPr>
        <p:txBody>
          <a:bodyPr wrap="square" rtlCol="0">
            <a:spAutoFit/>
          </a:bodyPr>
          <a:lstStyle/>
          <a:p>
            <a:r>
              <a:rPr lang="ja-JP" altLang="en-US" sz="2000" dirty="0" smtClean="0"/>
              <a:t>　教育公務員特例法第１４条の</a:t>
            </a:r>
            <a:r>
              <a:rPr lang="ja-JP" altLang="en-US" sz="2000" u="wavyDbl" dirty="0" smtClean="0">
                <a:solidFill>
                  <a:srgbClr val="0070C0"/>
                </a:solidFill>
              </a:rPr>
              <a:t>適用又は準用を受ける者</a:t>
            </a:r>
            <a:r>
              <a:rPr lang="ja-JP" altLang="en-US" sz="2000" dirty="0" smtClean="0"/>
              <a:t>に係る結核性疾患を</a:t>
            </a:r>
            <a:r>
              <a:rPr lang="ja-JP" altLang="en-US" sz="2000" b="1" dirty="0" smtClean="0">
                <a:solidFill>
                  <a:srgbClr val="FF0000"/>
                </a:solidFill>
              </a:rPr>
              <a:t>除く</a:t>
            </a:r>
          </a:p>
          <a:p>
            <a:endParaRPr kumimoji="1" lang="ja-JP" altLang="en-US" sz="2000" dirty="0"/>
          </a:p>
        </p:txBody>
      </p:sp>
      <p:sp>
        <p:nvSpPr>
          <p:cNvPr id="5" name="下矢印 4"/>
          <p:cNvSpPr/>
          <p:nvPr/>
        </p:nvSpPr>
        <p:spPr>
          <a:xfrm>
            <a:off x="3635896" y="2420888"/>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95536" y="2996952"/>
            <a:ext cx="5184576" cy="1508105"/>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ltLang="ja-JP" dirty="0" smtClean="0"/>
          </a:p>
          <a:p>
            <a:r>
              <a:rPr lang="ja-JP" altLang="en-US" sz="2800" dirty="0" smtClean="0">
                <a:solidFill>
                  <a:srgbClr val="0070C0"/>
                </a:solidFill>
              </a:rPr>
              <a:t>適用⇒</a:t>
            </a:r>
            <a:r>
              <a:rPr lang="ja-JP" altLang="en-US" sz="2800" b="1" dirty="0" smtClean="0">
                <a:solidFill>
                  <a:srgbClr val="0070C0"/>
                </a:solidFill>
              </a:rPr>
              <a:t>公立学校の校長及び教員</a:t>
            </a:r>
            <a:endParaRPr lang="en-US" altLang="ja-JP" sz="2800" b="1" dirty="0" smtClean="0">
              <a:solidFill>
                <a:srgbClr val="0070C0"/>
              </a:solidFill>
            </a:endParaRPr>
          </a:p>
          <a:p>
            <a:r>
              <a:rPr lang="ja-JP" altLang="en-US" sz="2800" dirty="0" smtClean="0">
                <a:solidFill>
                  <a:srgbClr val="0070C0"/>
                </a:solidFill>
              </a:rPr>
              <a:t>準用⇒</a:t>
            </a:r>
            <a:r>
              <a:rPr lang="ja-JP" altLang="en-US" sz="2800" b="1" dirty="0" smtClean="0">
                <a:solidFill>
                  <a:srgbClr val="0070C0"/>
                </a:solidFill>
              </a:rPr>
              <a:t>公立学校の事務職員</a:t>
            </a:r>
            <a:endParaRPr lang="en-US" altLang="ja-JP" sz="2800" b="1" dirty="0" smtClean="0">
              <a:solidFill>
                <a:srgbClr val="0070C0"/>
              </a:solidFill>
            </a:endParaRPr>
          </a:p>
          <a:p>
            <a:endParaRPr kumimoji="1" lang="ja-JP" altLang="en-US" dirty="0"/>
          </a:p>
        </p:txBody>
      </p:sp>
      <p:sp>
        <p:nvSpPr>
          <p:cNvPr id="7" name="右矢印 6"/>
          <p:cNvSpPr/>
          <p:nvPr/>
        </p:nvSpPr>
        <p:spPr>
          <a:xfrm>
            <a:off x="5652120" y="3429000"/>
            <a:ext cx="1080120" cy="720080"/>
          </a:xfrm>
          <a:prstGeom prst="rightArrow">
            <a:avLst/>
          </a:prstGeom>
          <a:solidFill>
            <a:schemeClr val="bg1">
              <a:alpha val="72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rPr>
              <a:t>除く</a:t>
            </a:r>
            <a:endParaRPr kumimoji="1" lang="ja-JP" altLang="en-US" b="1" dirty="0">
              <a:solidFill>
                <a:srgbClr val="FF0000"/>
              </a:solidFill>
            </a:endParaRPr>
          </a:p>
        </p:txBody>
      </p:sp>
      <p:sp>
        <p:nvSpPr>
          <p:cNvPr id="8" name="角丸四角形 7"/>
          <p:cNvSpPr/>
          <p:nvPr/>
        </p:nvSpPr>
        <p:spPr>
          <a:xfrm>
            <a:off x="6732240" y="3429000"/>
            <a:ext cx="2160240"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栄養職員</a:t>
            </a:r>
            <a:endParaRPr kumimoji="1" lang="ja-JP" altLang="en-US" sz="3600" b="1" dirty="0">
              <a:solidFill>
                <a:schemeClr val="tx1"/>
              </a:solidFill>
            </a:endParaRPr>
          </a:p>
        </p:txBody>
      </p:sp>
      <p:sp>
        <p:nvSpPr>
          <p:cNvPr id="9" name="下矢印 8"/>
          <p:cNvSpPr/>
          <p:nvPr/>
        </p:nvSpPr>
        <p:spPr>
          <a:xfrm>
            <a:off x="3563888" y="4797152"/>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nvGraphicFramePr>
        <p:xfrm>
          <a:off x="395536" y="332656"/>
          <a:ext cx="8532440" cy="1255008"/>
        </p:xfrm>
        <a:graphic>
          <a:graphicData uri="http://schemas.openxmlformats.org/drawingml/2006/table">
            <a:tbl>
              <a:tblPr firstRow="1" bandRow="1">
                <a:tableStyleId>{5C22544A-7EE6-4342-B048-85BDC9FD1C3A}</a:tableStyleId>
              </a:tblPr>
              <a:tblGrid>
                <a:gridCol w="3312368"/>
                <a:gridCol w="5220072"/>
              </a:tblGrid>
              <a:tr h="432048">
                <a:tc>
                  <a:txBody>
                    <a:bodyPr/>
                    <a:lstStyle/>
                    <a:p>
                      <a:r>
                        <a:rPr kumimoji="1" lang="ja-JP" altLang="en-US" sz="1800" dirty="0" smtClean="0"/>
                        <a:t>種類（公務によらないもの）</a:t>
                      </a:r>
                      <a:endParaRPr kumimoji="1" lang="ja-JP" altLang="en-US" sz="1800" dirty="0"/>
                    </a:p>
                  </a:txBody>
                  <a:tcPr/>
                </a:tc>
                <a:tc>
                  <a:txBody>
                    <a:bodyPr/>
                    <a:lstStyle/>
                    <a:p>
                      <a:r>
                        <a:rPr kumimoji="1" lang="ja-JP" altLang="en-US" sz="1800" dirty="0" smtClean="0"/>
                        <a:t>期間</a:t>
                      </a:r>
                      <a:endParaRPr kumimoji="1" lang="ja-JP" altLang="en-US" sz="1800" dirty="0"/>
                    </a:p>
                  </a:txBody>
                  <a:tcPr/>
                </a:tc>
              </a:tr>
              <a:tr h="822960">
                <a:tc>
                  <a:txBody>
                    <a:bodyPr/>
                    <a:lstStyle/>
                    <a:p>
                      <a:r>
                        <a:rPr kumimoji="1" lang="ja-JP" altLang="en-US" sz="3200" dirty="0" smtClean="0"/>
                        <a:t>結核性疾患　</a:t>
                      </a:r>
                      <a:r>
                        <a:rPr kumimoji="1" lang="en-US" altLang="ja-JP" sz="3200" dirty="0" smtClean="0"/>
                        <a:t>※</a:t>
                      </a:r>
                      <a:r>
                        <a:rPr kumimoji="1" lang="ja-JP" altLang="en-US" sz="3200" dirty="0" smtClean="0"/>
                        <a:t>１</a:t>
                      </a:r>
                      <a:endParaRPr kumimoji="1" lang="ja-JP" alt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smtClean="0"/>
                        <a:t>引き続き１年以内</a:t>
                      </a:r>
                      <a:endParaRPr kumimoji="1" lang="en-US" altLang="ja-JP" sz="3200" dirty="0" smtClean="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5"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down)">
                                      <p:cBhvr>
                                        <p:cTn id="13" dur="500"/>
                                        <p:tgtEl>
                                          <p:spTgt spid="7"/>
                                        </p:tgtEl>
                                      </p:cBhvr>
                                    </p:animEffect>
                                  </p:childTnLst>
                                </p:cTn>
                              </p:par>
                            </p:childTnLst>
                          </p:cTn>
                        </p:par>
                        <p:par>
                          <p:cTn id="14" fill="hold">
                            <p:stCondLst>
                              <p:cond delay="500"/>
                            </p:stCondLst>
                            <p:childTnLst>
                              <p:par>
                                <p:cTn id="15" presetID="1" presetClass="entr" presetSubtype="0" fill="hold" grpId="1"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500"/>
                            </p:stCondLst>
                            <p:childTnLst>
                              <p:par>
                                <p:cTn id="18" presetID="6" presetClass="emph" presetSubtype="0" fill="hold" grpId="0" nodeType="afterEffect">
                                  <p:stCondLst>
                                    <p:cond delay="0"/>
                                  </p:stCondLst>
                                  <p:childTnLst>
                                    <p:animScale>
                                      <p:cBhvr>
                                        <p:cTn id="19" dur="1000" fill="hold"/>
                                        <p:tgtEl>
                                          <p:spTgt spid="8"/>
                                        </p:tgtEl>
                                      </p:cBhvr>
                                      <p:by x="120000" y="120000"/>
                                    </p:animScale>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8" grpId="1" animBg="1"/>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2450</TotalTime>
  <Words>2843</Words>
  <Application>Microsoft Office PowerPoint</Application>
  <PresentationFormat>画面に合わせる (4:3)</PresentationFormat>
  <Paragraphs>381</Paragraphs>
  <Slides>23</Slides>
  <Notes>23</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四万十町学校事務校内研</vt:lpstr>
      <vt:lpstr>病気休暇とは！？</vt:lpstr>
      <vt:lpstr>根拠となる法令</vt:lpstr>
      <vt:lpstr>手続き（四万十町）</vt:lpstr>
      <vt:lpstr>手続き（四万十町）</vt:lpstr>
      <vt:lpstr>手続き（四万十町）</vt:lpstr>
      <vt:lpstr>１か月以上の病気休暇</vt:lpstr>
      <vt:lpstr>種類と期間</vt:lpstr>
      <vt:lpstr>スライド 9</vt:lpstr>
      <vt:lpstr>※２　難病</vt:lpstr>
      <vt:lpstr>スライド 11</vt:lpstr>
      <vt:lpstr>給料との関係</vt:lpstr>
      <vt:lpstr>事例１　（１２月支給・基準日１２月１日） 平成◎◎年10月3日（火）～平成◎◎年11月3日（金）まで 引き続く病気休暇</vt:lpstr>
      <vt:lpstr>事例２　（１２月支給・基準日１２月１日） 平成◎◎年9月1日（水）～平成◎◎年9月30日（木）までの引き続く病気休暇と、それ以外に引き続かない病気休暇がある場合</vt:lpstr>
      <vt:lpstr>スライド 15</vt:lpstr>
      <vt:lpstr>スライド 16</vt:lpstr>
      <vt:lpstr>スライド 17</vt:lpstr>
      <vt:lpstr>こういう場合も病休ですよ</vt:lpstr>
      <vt:lpstr>関連して</vt:lpstr>
      <vt:lpstr>問題１</vt:lpstr>
      <vt:lpstr>問題２</vt:lpstr>
      <vt:lpstr>問題３</vt:lpstr>
      <vt:lpstr>四万十町学校事務校内研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四万十町学校事務校内研</dc:title>
  <dc:creator>jimu</dc:creator>
  <cp:lastModifiedBy>user</cp:lastModifiedBy>
  <cp:revision>247</cp:revision>
  <dcterms:created xsi:type="dcterms:W3CDTF">2013-01-11T00:43:32Z</dcterms:created>
  <dcterms:modified xsi:type="dcterms:W3CDTF">2015-05-28T02:38:06Z</dcterms:modified>
</cp:coreProperties>
</file>