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3"/>
  </p:notesMasterIdLst>
  <p:handoutMasterIdLst>
    <p:handoutMasterId r:id="rId44"/>
  </p:handoutMasterIdLst>
  <p:sldIdLst>
    <p:sldId id="264" r:id="rId2"/>
    <p:sldId id="371" r:id="rId3"/>
    <p:sldId id="265" r:id="rId4"/>
    <p:sldId id="365" r:id="rId5"/>
    <p:sldId id="346" r:id="rId6"/>
    <p:sldId id="375" r:id="rId7"/>
    <p:sldId id="372" r:id="rId8"/>
    <p:sldId id="373" r:id="rId9"/>
    <p:sldId id="348" r:id="rId10"/>
    <p:sldId id="350" r:id="rId11"/>
    <p:sldId id="351" r:id="rId12"/>
    <p:sldId id="352" r:id="rId13"/>
    <p:sldId id="353" r:id="rId14"/>
    <p:sldId id="356" r:id="rId15"/>
    <p:sldId id="357" r:id="rId16"/>
    <p:sldId id="358" r:id="rId17"/>
    <p:sldId id="295" r:id="rId18"/>
    <p:sldId id="269" r:id="rId19"/>
    <p:sldId id="270" r:id="rId20"/>
    <p:sldId id="376" r:id="rId21"/>
    <p:sldId id="272" r:id="rId22"/>
    <p:sldId id="273" r:id="rId23"/>
    <p:sldId id="274" r:id="rId24"/>
    <p:sldId id="380" r:id="rId25"/>
    <p:sldId id="367" r:id="rId26"/>
    <p:sldId id="369" r:id="rId27"/>
    <p:sldId id="288" r:id="rId28"/>
    <p:sldId id="377" r:id="rId29"/>
    <p:sldId id="310" r:id="rId30"/>
    <p:sldId id="312" r:id="rId31"/>
    <p:sldId id="316" r:id="rId32"/>
    <p:sldId id="342" r:id="rId33"/>
    <p:sldId id="318" r:id="rId34"/>
    <p:sldId id="374" r:id="rId35"/>
    <p:sldId id="325" r:id="rId36"/>
    <p:sldId id="327" r:id="rId37"/>
    <p:sldId id="378" r:id="rId38"/>
    <p:sldId id="329" r:id="rId39"/>
    <p:sldId id="331" r:id="rId40"/>
    <p:sldId id="339" r:id="rId41"/>
    <p:sldId id="341" r:id="rId42"/>
  </p:sldIdLst>
  <p:sldSz cx="9906000" cy="6858000" type="A4"/>
  <p:notesSz cx="9866313" cy="673576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8000"/>
    <a:srgbClr val="FFCCFF"/>
    <a:srgbClr val="99CCFF"/>
    <a:srgbClr val="FFFF99"/>
    <a:srgbClr val="FFFFCC"/>
    <a:srgbClr val="DDDDDD"/>
    <a:srgbClr val="4D4D4D"/>
    <a:srgbClr val="5F5F5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65152" autoAdjust="0"/>
  </p:normalViewPr>
  <p:slideViewPr>
    <p:cSldViewPr>
      <p:cViewPr varScale="1">
        <p:scale>
          <a:sx n="67" d="100"/>
          <a:sy n="67" d="100"/>
        </p:scale>
        <p:origin x="-1056" y="-108"/>
      </p:cViewPr>
      <p:guideLst>
        <p:guide orient="horz" pos="2160"/>
        <p:guide pos="3120"/>
      </p:guideLst>
    </p:cSldViewPr>
  </p:slideViewPr>
  <p:notesTextViewPr>
    <p:cViewPr>
      <p:scale>
        <a:sx n="100" d="100"/>
        <a:sy n="100" d="100"/>
      </p:scale>
      <p:origin x="12"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08T09:48:12.406"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3A75C-2AC1-4A74-BD50-4B2BE7DF38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49984F06-CB1D-46E9-8C18-1741B31DFD32}">
      <dgm:prSet phldrT="[テキスト]" custT="1"/>
      <dgm:spPr/>
      <dgm:t>
        <a:bodyPr/>
        <a:lstStyle/>
        <a:p>
          <a:r>
            <a:rPr kumimoji="1" lang="ja-JP" altLang="en-US" sz="3600" dirty="0" smtClean="0">
              <a:solidFill>
                <a:schemeClr val="tx1"/>
              </a:solidFill>
              <a:latin typeface="HGP創英角ﾎﾟｯﾌﾟ体" pitchFamily="50" charset="-128"/>
              <a:ea typeface="HGP創英角ﾎﾟｯﾌﾟ体" pitchFamily="50" charset="-128"/>
            </a:rPr>
            <a:t>四万十町学校事務の　　　　　　　　　</a:t>
          </a:r>
          <a:endParaRPr kumimoji="1" lang="en-US" altLang="ja-JP" sz="3600" dirty="0" smtClean="0">
            <a:solidFill>
              <a:schemeClr val="tx1"/>
            </a:solidFill>
            <a:latin typeface="HGP創英角ﾎﾟｯﾌﾟ体" pitchFamily="50" charset="-128"/>
            <a:ea typeface="HGP創英角ﾎﾟｯﾌﾟ体" pitchFamily="50" charset="-128"/>
          </a:endParaRPr>
        </a:p>
        <a:p>
          <a:r>
            <a:rPr kumimoji="1" lang="ja-JP" altLang="en-US" sz="3600" dirty="0" smtClean="0">
              <a:solidFill>
                <a:schemeClr val="tx1"/>
              </a:solidFill>
              <a:latin typeface="HGP創英角ﾎﾟｯﾌﾟ体" pitchFamily="50" charset="-128"/>
              <a:ea typeface="HGP創英角ﾎﾟｯﾌﾟ体" pitchFamily="50" charset="-128"/>
            </a:rPr>
            <a:t>　　　　　　　手引きＨＰ</a:t>
          </a:r>
          <a:endParaRPr kumimoji="1" lang="ja-JP" altLang="en-US" sz="3600" dirty="0">
            <a:solidFill>
              <a:schemeClr val="tx1"/>
            </a:solidFill>
            <a:latin typeface="HGP創英角ﾎﾟｯﾌﾟ体" pitchFamily="50" charset="-128"/>
            <a:ea typeface="HGP創英角ﾎﾟｯﾌﾟ体" pitchFamily="50" charset="-128"/>
          </a:endParaRPr>
        </a:p>
      </dgm:t>
    </dgm:pt>
    <dgm:pt modelId="{569E2CD0-8204-4596-B710-2E404C6E46EC}" type="parTrans" cxnId="{D70C6337-E578-4CC1-91B5-3A57671F38EC}">
      <dgm:prSet/>
      <dgm:spPr/>
      <dgm:t>
        <a:bodyPr/>
        <a:lstStyle/>
        <a:p>
          <a:endParaRPr kumimoji="1" lang="ja-JP" altLang="en-US"/>
        </a:p>
      </dgm:t>
    </dgm:pt>
    <dgm:pt modelId="{B47A6FCF-2031-46C7-812C-3017294A7A1C}" type="sibTrans" cxnId="{D70C6337-E578-4CC1-91B5-3A57671F38EC}">
      <dgm:prSet/>
      <dgm:spPr/>
      <dgm:t>
        <a:bodyPr/>
        <a:lstStyle/>
        <a:p>
          <a:endParaRPr kumimoji="1" lang="ja-JP" altLang="en-US"/>
        </a:p>
      </dgm:t>
    </dgm:pt>
    <dgm:pt modelId="{7AC6F0EE-456E-42E5-86ED-67349F604D33}">
      <dgm:prSet phldrT="[テキスト]" custT="1"/>
      <dgm:spPr/>
      <dgm:t>
        <a:bodyPr/>
        <a:lstStyle/>
        <a:p>
          <a:r>
            <a:rPr kumimoji="1" lang="ja-JP" altLang="en-US" sz="4400" dirty="0" smtClean="0">
              <a:solidFill>
                <a:schemeClr val="tx1"/>
              </a:solidFill>
              <a:latin typeface="HGP創英角ﾎﾟｯﾌﾟ体" pitchFamily="50" charset="-128"/>
              <a:ea typeface="HGP創英角ﾎﾟｯﾌﾟ体" pitchFamily="50" charset="-128"/>
            </a:rPr>
            <a:t>事例別事務処理</a:t>
          </a:r>
          <a:endParaRPr kumimoji="1" lang="ja-JP" altLang="en-US" sz="4400" dirty="0">
            <a:solidFill>
              <a:schemeClr val="tx1"/>
            </a:solidFill>
            <a:latin typeface="HGP創英角ﾎﾟｯﾌﾟ体" pitchFamily="50" charset="-128"/>
            <a:ea typeface="HGP創英角ﾎﾟｯﾌﾟ体" pitchFamily="50" charset="-128"/>
          </a:endParaRPr>
        </a:p>
      </dgm:t>
    </dgm:pt>
    <dgm:pt modelId="{1104BC73-1DB9-452C-8792-9FF6EB9D7F9E}" type="parTrans" cxnId="{CC78E57E-C0D2-4B47-9A7F-6D2CB6DA5EB6}">
      <dgm:prSet/>
      <dgm:spPr/>
      <dgm:t>
        <a:bodyPr/>
        <a:lstStyle/>
        <a:p>
          <a:endParaRPr kumimoji="1" lang="ja-JP" altLang="en-US"/>
        </a:p>
      </dgm:t>
    </dgm:pt>
    <dgm:pt modelId="{41E82F1B-3EB8-4DB9-ACDF-B5FADC936A55}" type="sibTrans" cxnId="{CC78E57E-C0D2-4B47-9A7F-6D2CB6DA5EB6}">
      <dgm:prSet/>
      <dgm:spPr/>
      <dgm:t>
        <a:bodyPr/>
        <a:lstStyle/>
        <a:p>
          <a:endParaRPr kumimoji="1" lang="ja-JP" altLang="en-US"/>
        </a:p>
      </dgm:t>
    </dgm:pt>
    <dgm:pt modelId="{01868D8A-3DEF-46A7-A714-708B5152D1C0}">
      <dgm:prSet phldrT="[テキスト]" custT="1"/>
      <dgm:spPr/>
      <dgm:t>
        <a:bodyPr/>
        <a:lstStyle/>
        <a:p>
          <a:r>
            <a:rPr kumimoji="1" lang="ja-JP" altLang="en-US" sz="4400" dirty="0" smtClean="0">
              <a:solidFill>
                <a:schemeClr val="tx1"/>
              </a:solidFill>
              <a:latin typeface="HGP創英角ﾎﾟｯﾌﾟ体" pitchFamily="50" charset="-128"/>
              <a:ea typeface="HGP創英角ﾎﾟｯﾌﾟ体" pitchFamily="50" charset="-128"/>
            </a:rPr>
            <a:t>　　服　　　　　　務</a:t>
          </a:r>
          <a:endParaRPr kumimoji="1" lang="ja-JP" altLang="en-US" sz="4400" dirty="0">
            <a:solidFill>
              <a:schemeClr val="tx1"/>
            </a:solidFill>
            <a:latin typeface="HGP創英角ﾎﾟｯﾌﾟ体" pitchFamily="50" charset="-128"/>
            <a:ea typeface="HGP創英角ﾎﾟｯﾌﾟ体" pitchFamily="50" charset="-128"/>
          </a:endParaRPr>
        </a:p>
      </dgm:t>
    </dgm:pt>
    <dgm:pt modelId="{89DBE8BD-8495-4DE0-8095-103B3AE40D7C}" type="parTrans" cxnId="{6D7F1F8D-0056-4C94-A440-9C6986F93C8C}">
      <dgm:prSet/>
      <dgm:spPr/>
      <dgm:t>
        <a:bodyPr/>
        <a:lstStyle/>
        <a:p>
          <a:endParaRPr kumimoji="1" lang="ja-JP" altLang="en-US"/>
        </a:p>
      </dgm:t>
    </dgm:pt>
    <dgm:pt modelId="{BAE37D34-32AB-4DC1-B211-75058D965794}" type="sibTrans" cxnId="{6D7F1F8D-0056-4C94-A440-9C6986F93C8C}">
      <dgm:prSet/>
      <dgm:spPr/>
      <dgm:t>
        <a:bodyPr/>
        <a:lstStyle/>
        <a:p>
          <a:endParaRPr kumimoji="1" lang="ja-JP" altLang="en-US"/>
        </a:p>
      </dgm:t>
    </dgm:pt>
    <dgm:pt modelId="{C91C6053-65ED-4002-BF50-86C86EE2D0B8}" type="pres">
      <dgm:prSet presAssocID="{DBD3A75C-2AC1-4A74-BD50-4B2BE7DF3899}" presName="outerComposite" presStyleCnt="0">
        <dgm:presLayoutVars>
          <dgm:chMax val="5"/>
          <dgm:dir/>
          <dgm:resizeHandles val="exact"/>
        </dgm:presLayoutVars>
      </dgm:prSet>
      <dgm:spPr/>
      <dgm:t>
        <a:bodyPr/>
        <a:lstStyle/>
        <a:p>
          <a:endParaRPr kumimoji="1" lang="ja-JP" altLang="en-US"/>
        </a:p>
      </dgm:t>
    </dgm:pt>
    <dgm:pt modelId="{7A7E98C3-D6DD-4017-BE4D-C9540F3E671C}" type="pres">
      <dgm:prSet presAssocID="{DBD3A75C-2AC1-4A74-BD50-4B2BE7DF3899}" presName="dummyMaxCanvas" presStyleCnt="0">
        <dgm:presLayoutVars/>
      </dgm:prSet>
      <dgm:spPr/>
    </dgm:pt>
    <dgm:pt modelId="{DE4F7150-41CF-4140-8EFA-F63EBAD987C7}" type="pres">
      <dgm:prSet presAssocID="{DBD3A75C-2AC1-4A74-BD50-4B2BE7DF3899}" presName="ThreeNodes_1" presStyleLbl="node1" presStyleIdx="0" presStyleCnt="3">
        <dgm:presLayoutVars>
          <dgm:bulletEnabled val="1"/>
        </dgm:presLayoutVars>
      </dgm:prSet>
      <dgm:spPr/>
      <dgm:t>
        <a:bodyPr/>
        <a:lstStyle/>
        <a:p>
          <a:endParaRPr kumimoji="1" lang="ja-JP" altLang="en-US"/>
        </a:p>
      </dgm:t>
    </dgm:pt>
    <dgm:pt modelId="{1FD538A1-C83D-4509-BA8F-6EEB8AFC006D}" type="pres">
      <dgm:prSet presAssocID="{DBD3A75C-2AC1-4A74-BD50-4B2BE7DF3899}" presName="ThreeNodes_2" presStyleLbl="node1" presStyleIdx="1" presStyleCnt="3" custLinFactNeighborX="-308" custLinFactNeighborY="-525">
        <dgm:presLayoutVars>
          <dgm:bulletEnabled val="1"/>
        </dgm:presLayoutVars>
      </dgm:prSet>
      <dgm:spPr/>
      <dgm:t>
        <a:bodyPr/>
        <a:lstStyle/>
        <a:p>
          <a:endParaRPr kumimoji="1" lang="ja-JP" altLang="en-US"/>
        </a:p>
      </dgm:t>
    </dgm:pt>
    <dgm:pt modelId="{81635410-7D2D-4E4C-BEC4-F811FE7E5247}" type="pres">
      <dgm:prSet presAssocID="{DBD3A75C-2AC1-4A74-BD50-4B2BE7DF3899}" presName="ThreeNodes_3" presStyleLbl="node1" presStyleIdx="2" presStyleCnt="3">
        <dgm:presLayoutVars>
          <dgm:bulletEnabled val="1"/>
        </dgm:presLayoutVars>
      </dgm:prSet>
      <dgm:spPr/>
      <dgm:t>
        <a:bodyPr/>
        <a:lstStyle/>
        <a:p>
          <a:endParaRPr kumimoji="1" lang="ja-JP" altLang="en-US"/>
        </a:p>
      </dgm:t>
    </dgm:pt>
    <dgm:pt modelId="{3B4C86DF-8126-40B6-8842-93E8B3016139}" type="pres">
      <dgm:prSet presAssocID="{DBD3A75C-2AC1-4A74-BD50-4B2BE7DF3899}" presName="ThreeConn_1-2" presStyleLbl="fgAccFollowNode1" presStyleIdx="0" presStyleCnt="2">
        <dgm:presLayoutVars>
          <dgm:bulletEnabled val="1"/>
        </dgm:presLayoutVars>
      </dgm:prSet>
      <dgm:spPr/>
      <dgm:t>
        <a:bodyPr/>
        <a:lstStyle/>
        <a:p>
          <a:endParaRPr kumimoji="1" lang="ja-JP" altLang="en-US"/>
        </a:p>
      </dgm:t>
    </dgm:pt>
    <dgm:pt modelId="{C1FC3722-896E-478D-98E9-9108F381D8BA}" type="pres">
      <dgm:prSet presAssocID="{DBD3A75C-2AC1-4A74-BD50-4B2BE7DF3899}" presName="ThreeConn_2-3" presStyleLbl="fgAccFollowNode1" presStyleIdx="1" presStyleCnt="2">
        <dgm:presLayoutVars>
          <dgm:bulletEnabled val="1"/>
        </dgm:presLayoutVars>
      </dgm:prSet>
      <dgm:spPr/>
      <dgm:t>
        <a:bodyPr/>
        <a:lstStyle/>
        <a:p>
          <a:endParaRPr kumimoji="1" lang="ja-JP" altLang="en-US"/>
        </a:p>
      </dgm:t>
    </dgm:pt>
    <dgm:pt modelId="{8C041E13-3063-4304-8420-FB8FAD47D4C5}" type="pres">
      <dgm:prSet presAssocID="{DBD3A75C-2AC1-4A74-BD50-4B2BE7DF3899}" presName="ThreeNodes_1_text" presStyleLbl="node1" presStyleIdx="2" presStyleCnt="3">
        <dgm:presLayoutVars>
          <dgm:bulletEnabled val="1"/>
        </dgm:presLayoutVars>
      </dgm:prSet>
      <dgm:spPr/>
      <dgm:t>
        <a:bodyPr/>
        <a:lstStyle/>
        <a:p>
          <a:endParaRPr kumimoji="1" lang="ja-JP" altLang="en-US"/>
        </a:p>
      </dgm:t>
    </dgm:pt>
    <dgm:pt modelId="{65056D3D-8067-4428-A6AF-90F9C3C030D5}" type="pres">
      <dgm:prSet presAssocID="{DBD3A75C-2AC1-4A74-BD50-4B2BE7DF3899}" presName="ThreeNodes_2_text" presStyleLbl="node1" presStyleIdx="2" presStyleCnt="3">
        <dgm:presLayoutVars>
          <dgm:bulletEnabled val="1"/>
        </dgm:presLayoutVars>
      </dgm:prSet>
      <dgm:spPr/>
      <dgm:t>
        <a:bodyPr/>
        <a:lstStyle/>
        <a:p>
          <a:endParaRPr kumimoji="1" lang="ja-JP" altLang="en-US"/>
        </a:p>
      </dgm:t>
    </dgm:pt>
    <dgm:pt modelId="{ED990298-1EA8-42E5-B465-195698E5F91B}" type="pres">
      <dgm:prSet presAssocID="{DBD3A75C-2AC1-4A74-BD50-4B2BE7DF3899}" presName="ThreeNodes_3_text" presStyleLbl="node1" presStyleIdx="2" presStyleCnt="3">
        <dgm:presLayoutVars>
          <dgm:bulletEnabled val="1"/>
        </dgm:presLayoutVars>
      </dgm:prSet>
      <dgm:spPr/>
      <dgm:t>
        <a:bodyPr/>
        <a:lstStyle/>
        <a:p>
          <a:endParaRPr kumimoji="1" lang="ja-JP" altLang="en-US"/>
        </a:p>
      </dgm:t>
    </dgm:pt>
  </dgm:ptLst>
  <dgm:cxnLst>
    <dgm:cxn modelId="{40AFBA8D-A9B7-4CBA-98E3-2E0E805BCE10}" type="presOf" srcId="{49984F06-CB1D-46E9-8C18-1741B31DFD32}" destId="{8C041E13-3063-4304-8420-FB8FAD47D4C5}" srcOrd="1" destOrd="0" presId="urn:microsoft.com/office/officeart/2005/8/layout/vProcess5"/>
    <dgm:cxn modelId="{289970DE-AC5C-4D05-9BAF-A64F27B50AF4}" type="presOf" srcId="{01868D8A-3DEF-46A7-A714-708B5152D1C0}" destId="{81635410-7D2D-4E4C-BEC4-F811FE7E5247}" srcOrd="0" destOrd="0" presId="urn:microsoft.com/office/officeart/2005/8/layout/vProcess5"/>
    <dgm:cxn modelId="{90508CF3-6DC2-446A-B8C3-1B1999ADE5F9}" type="presOf" srcId="{B47A6FCF-2031-46C7-812C-3017294A7A1C}" destId="{3B4C86DF-8126-40B6-8842-93E8B3016139}" srcOrd="0" destOrd="0" presId="urn:microsoft.com/office/officeart/2005/8/layout/vProcess5"/>
    <dgm:cxn modelId="{F4E5D3E1-4CC6-49D9-A14A-5A1B535BA96B}" type="presOf" srcId="{01868D8A-3DEF-46A7-A714-708B5152D1C0}" destId="{ED990298-1EA8-42E5-B465-195698E5F91B}" srcOrd="1" destOrd="0" presId="urn:microsoft.com/office/officeart/2005/8/layout/vProcess5"/>
    <dgm:cxn modelId="{19087E4F-69C7-4CEA-B3E1-0418C6446566}" type="presOf" srcId="{7AC6F0EE-456E-42E5-86ED-67349F604D33}" destId="{1FD538A1-C83D-4509-BA8F-6EEB8AFC006D}" srcOrd="0" destOrd="0" presId="urn:microsoft.com/office/officeart/2005/8/layout/vProcess5"/>
    <dgm:cxn modelId="{D70C6337-E578-4CC1-91B5-3A57671F38EC}" srcId="{DBD3A75C-2AC1-4A74-BD50-4B2BE7DF3899}" destId="{49984F06-CB1D-46E9-8C18-1741B31DFD32}" srcOrd="0" destOrd="0" parTransId="{569E2CD0-8204-4596-B710-2E404C6E46EC}" sibTransId="{B47A6FCF-2031-46C7-812C-3017294A7A1C}"/>
    <dgm:cxn modelId="{1901B4ED-ABFD-4FFA-8222-251C23F5EDFD}" type="presOf" srcId="{7AC6F0EE-456E-42E5-86ED-67349F604D33}" destId="{65056D3D-8067-4428-A6AF-90F9C3C030D5}" srcOrd="1" destOrd="0" presId="urn:microsoft.com/office/officeart/2005/8/layout/vProcess5"/>
    <dgm:cxn modelId="{CC78E57E-C0D2-4B47-9A7F-6D2CB6DA5EB6}" srcId="{DBD3A75C-2AC1-4A74-BD50-4B2BE7DF3899}" destId="{7AC6F0EE-456E-42E5-86ED-67349F604D33}" srcOrd="1" destOrd="0" parTransId="{1104BC73-1DB9-452C-8792-9FF6EB9D7F9E}" sibTransId="{41E82F1B-3EB8-4DB9-ACDF-B5FADC936A55}"/>
    <dgm:cxn modelId="{6D7F1F8D-0056-4C94-A440-9C6986F93C8C}" srcId="{DBD3A75C-2AC1-4A74-BD50-4B2BE7DF3899}" destId="{01868D8A-3DEF-46A7-A714-708B5152D1C0}" srcOrd="2" destOrd="0" parTransId="{89DBE8BD-8495-4DE0-8095-103B3AE40D7C}" sibTransId="{BAE37D34-32AB-4DC1-B211-75058D965794}"/>
    <dgm:cxn modelId="{7AB4CB83-2BA9-47B7-8F62-3728701F2DE1}" type="presOf" srcId="{DBD3A75C-2AC1-4A74-BD50-4B2BE7DF3899}" destId="{C91C6053-65ED-4002-BF50-86C86EE2D0B8}" srcOrd="0" destOrd="0" presId="urn:microsoft.com/office/officeart/2005/8/layout/vProcess5"/>
    <dgm:cxn modelId="{86C0530E-7C6E-45E9-9581-29820F9C90C2}" type="presOf" srcId="{49984F06-CB1D-46E9-8C18-1741B31DFD32}" destId="{DE4F7150-41CF-4140-8EFA-F63EBAD987C7}" srcOrd="0" destOrd="0" presId="urn:microsoft.com/office/officeart/2005/8/layout/vProcess5"/>
    <dgm:cxn modelId="{97F77977-8FF8-4FF1-96B5-29FA29E06953}" type="presOf" srcId="{41E82F1B-3EB8-4DB9-ACDF-B5FADC936A55}" destId="{C1FC3722-896E-478D-98E9-9108F381D8BA}" srcOrd="0" destOrd="0" presId="urn:microsoft.com/office/officeart/2005/8/layout/vProcess5"/>
    <dgm:cxn modelId="{1D822875-5392-42D6-B7C2-21D7039E2106}" type="presParOf" srcId="{C91C6053-65ED-4002-BF50-86C86EE2D0B8}" destId="{7A7E98C3-D6DD-4017-BE4D-C9540F3E671C}" srcOrd="0" destOrd="0" presId="urn:microsoft.com/office/officeart/2005/8/layout/vProcess5"/>
    <dgm:cxn modelId="{EC73E493-2C08-4E4F-965E-98C5DAC5C864}" type="presParOf" srcId="{C91C6053-65ED-4002-BF50-86C86EE2D0B8}" destId="{DE4F7150-41CF-4140-8EFA-F63EBAD987C7}" srcOrd="1" destOrd="0" presId="urn:microsoft.com/office/officeart/2005/8/layout/vProcess5"/>
    <dgm:cxn modelId="{05A3F8E4-ADB7-4AE7-AC32-CD8BAC297636}" type="presParOf" srcId="{C91C6053-65ED-4002-BF50-86C86EE2D0B8}" destId="{1FD538A1-C83D-4509-BA8F-6EEB8AFC006D}" srcOrd="2" destOrd="0" presId="urn:microsoft.com/office/officeart/2005/8/layout/vProcess5"/>
    <dgm:cxn modelId="{858D330B-5CBA-4C6A-B83C-228460A30E1A}" type="presParOf" srcId="{C91C6053-65ED-4002-BF50-86C86EE2D0B8}" destId="{81635410-7D2D-4E4C-BEC4-F811FE7E5247}" srcOrd="3" destOrd="0" presId="urn:microsoft.com/office/officeart/2005/8/layout/vProcess5"/>
    <dgm:cxn modelId="{2283E4D0-E372-46FA-8F15-537E2B5B2B93}" type="presParOf" srcId="{C91C6053-65ED-4002-BF50-86C86EE2D0B8}" destId="{3B4C86DF-8126-40B6-8842-93E8B3016139}" srcOrd="4" destOrd="0" presId="urn:microsoft.com/office/officeart/2005/8/layout/vProcess5"/>
    <dgm:cxn modelId="{087DA79F-732B-48A8-94AC-85EBFBE88584}" type="presParOf" srcId="{C91C6053-65ED-4002-BF50-86C86EE2D0B8}" destId="{C1FC3722-896E-478D-98E9-9108F381D8BA}" srcOrd="5" destOrd="0" presId="urn:microsoft.com/office/officeart/2005/8/layout/vProcess5"/>
    <dgm:cxn modelId="{838EA4B3-D6F4-4B29-A538-5B532B6FC714}" type="presParOf" srcId="{C91C6053-65ED-4002-BF50-86C86EE2D0B8}" destId="{8C041E13-3063-4304-8420-FB8FAD47D4C5}" srcOrd="6" destOrd="0" presId="urn:microsoft.com/office/officeart/2005/8/layout/vProcess5"/>
    <dgm:cxn modelId="{C6C6EE19-B7FA-41A0-ADA2-07C3C6F99EF0}" type="presParOf" srcId="{C91C6053-65ED-4002-BF50-86C86EE2D0B8}" destId="{65056D3D-8067-4428-A6AF-90F9C3C030D5}" srcOrd="7" destOrd="0" presId="urn:microsoft.com/office/officeart/2005/8/layout/vProcess5"/>
    <dgm:cxn modelId="{A917E563-7796-423B-B626-E8CD882E823E}" type="presParOf" srcId="{C91C6053-65ED-4002-BF50-86C86EE2D0B8}" destId="{ED990298-1EA8-42E5-B465-195698E5F91B}" srcOrd="8"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3A75C-2AC1-4A74-BD50-4B2BE7DF38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49984F06-CB1D-46E9-8C18-1741B31DFD32}">
      <dgm:prSet phldrT="[テキスト]" custT="1"/>
      <dgm:spPr/>
      <dgm:t>
        <a:bodyPr/>
        <a:lstStyle/>
        <a:p>
          <a:r>
            <a:rPr kumimoji="1" lang="ja-JP" altLang="en-US" sz="3600" dirty="0" smtClean="0">
              <a:solidFill>
                <a:schemeClr val="tx1"/>
              </a:solidFill>
              <a:latin typeface="HGP創英角ﾎﾟｯﾌﾟ体" pitchFamily="50" charset="-128"/>
              <a:ea typeface="HGP創英角ﾎﾟｯﾌﾟ体" pitchFamily="50" charset="-128"/>
            </a:rPr>
            <a:t>四万十町学校事務の　　　　　　　　　</a:t>
          </a:r>
          <a:endParaRPr kumimoji="1" lang="en-US" altLang="ja-JP" sz="3600" dirty="0" smtClean="0">
            <a:solidFill>
              <a:schemeClr val="tx1"/>
            </a:solidFill>
            <a:latin typeface="HGP創英角ﾎﾟｯﾌﾟ体" pitchFamily="50" charset="-128"/>
            <a:ea typeface="HGP創英角ﾎﾟｯﾌﾟ体" pitchFamily="50" charset="-128"/>
          </a:endParaRPr>
        </a:p>
        <a:p>
          <a:r>
            <a:rPr kumimoji="1" lang="ja-JP" altLang="en-US" sz="3600" dirty="0" smtClean="0">
              <a:solidFill>
                <a:schemeClr val="tx1"/>
              </a:solidFill>
              <a:latin typeface="HGP創英角ﾎﾟｯﾌﾟ体" pitchFamily="50" charset="-128"/>
              <a:ea typeface="HGP創英角ﾎﾟｯﾌﾟ体" pitchFamily="50" charset="-128"/>
            </a:rPr>
            <a:t>　　　　　　　手引きＨＰ</a:t>
          </a:r>
          <a:endParaRPr kumimoji="1" lang="ja-JP" altLang="en-US" sz="3600" dirty="0">
            <a:solidFill>
              <a:schemeClr val="tx1"/>
            </a:solidFill>
            <a:latin typeface="HGP創英角ﾎﾟｯﾌﾟ体" pitchFamily="50" charset="-128"/>
            <a:ea typeface="HGP創英角ﾎﾟｯﾌﾟ体" pitchFamily="50" charset="-128"/>
          </a:endParaRPr>
        </a:p>
      </dgm:t>
    </dgm:pt>
    <dgm:pt modelId="{569E2CD0-8204-4596-B710-2E404C6E46EC}" type="parTrans" cxnId="{D70C6337-E578-4CC1-91B5-3A57671F38EC}">
      <dgm:prSet/>
      <dgm:spPr/>
      <dgm:t>
        <a:bodyPr/>
        <a:lstStyle/>
        <a:p>
          <a:endParaRPr kumimoji="1" lang="ja-JP" altLang="en-US"/>
        </a:p>
      </dgm:t>
    </dgm:pt>
    <dgm:pt modelId="{B47A6FCF-2031-46C7-812C-3017294A7A1C}" type="sibTrans" cxnId="{D70C6337-E578-4CC1-91B5-3A57671F38EC}">
      <dgm:prSet/>
      <dgm:spPr/>
      <dgm:t>
        <a:bodyPr/>
        <a:lstStyle/>
        <a:p>
          <a:endParaRPr kumimoji="1" lang="ja-JP" altLang="en-US"/>
        </a:p>
      </dgm:t>
    </dgm:pt>
    <dgm:pt modelId="{7AC6F0EE-456E-42E5-86ED-67349F604D33}">
      <dgm:prSet phldrT="[テキスト]" custT="1"/>
      <dgm:spPr/>
      <dgm:t>
        <a:bodyPr/>
        <a:lstStyle/>
        <a:p>
          <a:r>
            <a:rPr kumimoji="1" lang="ja-JP" altLang="en-US" sz="4400" dirty="0" smtClean="0">
              <a:solidFill>
                <a:schemeClr val="tx1"/>
              </a:solidFill>
              <a:latin typeface="HGP創英角ﾎﾟｯﾌﾟ体" pitchFamily="50" charset="-128"/>
              <a:ea typeface="HGP創英角ﾎﾟｯﾌﾟ体" pitchFamily="50" charset="-128"/>
            </a:rPr>
            <a:t>いたれりつくせり</a:t>
          </a:r>
          <a:endParaRPr kumimoji="1" lang="ja-JP" altLang="en-US" sz="4400" dirty="0">
            <a:solidFill>
              <a:schemeClr val="tx1"/>
            </a:solidFill>
            <a:latin typeface="HGP創英角ﾎﾟｯﾌﾟ体" pitchFamily="50" charset="-128"/>
            <a:ea typeface="HGP創英角ﾎﾟｯﾌﾟ体" pitchFamily="50" charset="-128"/>
          </a:endParaRPr>
        </a:p>
      </dgm:t>
    </dgm:pt>
    <dgm:pt modelId="{1104BC73-1DB9-452C-8792-9FF6EB9D7F9E}" type="parTrans" cxnId="{CC78E57E-C0D2-4B47-9A7F-6D2CB6DA5EB6}">
      <dgm:prSet/>
      <dgm:spPr/>
      <dgm:t>
        <a:bodyPr/>
        <a:lstStyle/>
        <a:p>
          <a:endParaRPr kumimoji="1" lang="ja-JP" altLang="en-US"/>
        </a:p>
      </dgm:t>
    </dgm:pt>
    <dgm:pt modelId="{41E82F1B-3EB8-4DB9-ACDF-B5FADC936A55}" type="sibTrans" cxnId="{CC78E57E-C0D2-4B47-9A7F-6D2CB6DA5EB6}">
      <dgm:prSet/>
      <dgm:spPr/>
      <dgm:t>
        <a:bodyPr/>
        <a:lstStyle/>
        <a:p>
          <a:endParaRPr kumimoji="1" lang="ja-JP" altLang="en-US"/>
        </a:p>
      </dgm:t>
    </dgm:pt>
    <dgm:pt modelId="{01868D8A-3DEF-46A7-A714-708B5152D1C0}">
      <dgm:prSet phldrT="[テキスト]" custT="1"/>
      <dgm:spPr/>
      <dgm:t>
        <a:bodyPr/>
        <a:lstStyle/>
        <a:p>
          <a:r>
            <a:rPr kumimoji="1" lang="ja-JP" altLang="en-US" sz="3200" dirty="0" smtClean="0">
              <a:solidFill>
                <a:schemeClr val="tx1"/>
              </a:solidFill>
              <a:latin typeface="HGP創英角ﾎﾟｯﾌﾟ体" pitchFamily="50" charset="-128"/>
              <a:ea typeface="HGP創英角ﾎﾟｯﾌﾟ体" pitchFamily="50" charset="-128"/>
            </a:rPr>
            <a:t>週休日の前後４週間自動計算</a:t>
          </a:r>
          <a:endParaRPr kumimoji="1" lang="ja-JP" altLang="en-US" sz="3200" dirty="0">
            <a:solidFill>
              <a:schemeClr val="tx1"/>
            </a:solidFill>
            <a:latin typeface="HGP創英角ﾎﾟｯﾌﾟ体" pitchFamily="50" charset="-128"/>
            <a:ea typeface="HGP創英角ﾎﾟｯﾌﾟ体" pitchFamily="50" charset="-128"/>
          </a:endParaRPr>
        </a:p>
      </dgm:t>
    </dgm:pt>
    <dgm:pt modelId="{89DBE8BD-8495-4DE0-8095-103B3AE40D7C}" type="parTrans" cxnId="{6D7F1F8D-0056-4C94-A440-9C6986F93C8C}">
      <dgm:prSet/>
      <dgm:spPr/>
      <dgm:t>
        <a:bodyPr/>
        <a:lstStyle/>
        <a:p>
          <a:endParaRPr kumimoji="1" lang="ja-JP" altLang="en-US"/>
        </a:p>
      </dgm:t>
    </dgm:pt>
    <dgm:pt modelId="{BAE37D34-32AB-4DC1-B211-75058D965794}" type="sibTrans" cxnId="{6D7F1F8D-0056-4C94-A440-9C6986F93C8C}">
      <dgm:prSet/>
      <dgm:spPr/>
      <dgm:t>
        <a:bodyPr/>
        <a:lstStyle/>
        <a:p>
          <a:endParaRPr kumimoji="1" lang="ja-JP" altLang="en-US"/>
        </a:p>
      </dgm:t>
    </dgm:pt>
    <dgm:pt modelId="{C91C6053-65ED-4002-BF50-86C86EE2D0B8}" type="pres">
      <dgm:prSet presAssocID="{DBD3A75C-2AC1-4A74-BD50-4B2BE7DF3899}" presName="outerComposite" presStyleCnt="0">
        <dgm:presLayoutVars>
          <dgm:chMax val="5"/>
          <dgm:dir/>
          <dgm:resizeHandles val="exact"/>
        </dgm:presLayoutVars>
      </dgm:prSet>
      <dgm:spPr/>
      <dgm:t>
        <a:bodyPr/>
        <a:lstStyle/>
        <a:p>
          <a:endParaRPr kumimoji="1" lang="ja-JP" altLang="en-US"/>
        </a:p>
      </dgm:t>
    </dgm:pt>
    <dgm:pt modelId="{7A7E98C3-D6DD-4017-BE4D-C9540F3E671C}" type="pres">
      <dgm:prSet presAssocID="{DBD3A75C-2AC1-4A74-BD50-4B2BE7DF3899}" presName="dummyMaxCanvas" presStyleCnt="0">
        <dgm:presLayoutVars/>
      </dgm:prSet>
      <dgm:spPr/>
    </dgm:pt>
    <dgm:pt modelId="{DE4F7150-41CF-4140-8EFA-F63EBAD987C7}" type="pres">
      <dgm:prSet presAssocID="{DBD3A75C-2AC1-4A74-BD50-4B2BE7DF3899}" presName="ThreeNodes_1" presStyleLbl="node1" presStyleIdx="0" presStyleCnt="3">
        <dgm:presLayoutVars>
          <dgm:bulletEnabled val="1"/>
        </dgm:presLayoutVars>
      </dgm:prSet>
      <dgm:spPr/>
      <dgm:t>
        <a:bodyPr/>
        <a:lstStyle/>
        <a:p>
          <a:endParaRPr kumimoji="1" lang="ja-JP" altLang="en-US"/>
        </a:p>
      </dgm:t>
    </dgm:pt>
    <dgm:pt modelId="{1FD538A1-C83D-4509-BA8F-6EEB8AFC006D}" type="pres">
      <dgm:prSet presAssocID="{DBD3A75C-2AC1-4A74-BD50-4B2BE7DF3899}" presName="ThreeNodes_2" presStyleLbl="node1" presStyleIdx="1" presStyleCnt="3" custLinFactNeighborX="-308" custLinFactNeighborY="-525">
        <dgm:presLayoutVars>
          <dgm:bulletEnabled val="1"/>
        </dgm:presLayoutVars>
      </dgm:prSet>
      <dgm:spPr/>
      <dgm:t>
        <a:bodyPr/>
        <a:lstStyle/>
        <a:p>
          <a:endParaRPr kumimoji="1" lang="ja-JP" altLang="en-US"/>
        </a:p>
      </dgm:t>
    </dgm:pt>
    <dgm:pt modelId="{81635410-7D2D-4E4C-BEC4-F811FE7E5247}" type="pres">
      <dgm:prSet presAssocID="{DBD3A75C-2AC1-4A74-BD50-4B2BE7DF3899}" presName="ThreeNodes_3" presStyleLbl="node1" presStyleIdx="2" presStyleCnt="3">
        <dgm:presLayoutVars>
          <dgm:bulletEnabled val="1"/>
        </dgm:presLayoutVars>
      </dgm:prSet>
      <dgm:spPr/>
      <dgm:t>
        <a:bodyPr/>
        <a:lstStyle/>
        <a:p>
          <a:endParaRPr kumimoji="1" lang="ja-JP" altLang="en-US"/>
        </a:p>
      </dgm:t>
    </dgm:pt>
    <dgm:pt modelId="{3B4C86DF-8126-40B6-8842-93E8B3016139}" type="pres">
      <dgm:prSet presAssocID="{DBD3A75C-2AC1-4A74-BD50-4B2BE7DF3899}" presName="ThreeConn_1-2" presStyleLbl="fgAccFollowNode1" presStyleIdx="0" presStyleCnt="2">
        <dgm:presLayoutVars>
          <dgm:bulletEnabled val="1"/>
        </dgm:presLayoutVars>
      </dgm:prSet>
      <dgm:spPr/>
      <dgm:t>
        <a:bodyPr/>
        <a:lstStyle/>
        <a:p>
          <a:endParaRPr kumimoji="1" lang="ja-JP" altLang="en-US"/>
        </a:p>
      </dgm:t>
    </dgm:pt>
    <dgm:pt modelId="{C1FC3722-896E-478D-98E9-9108F381D8BA}" type="pres">
      <dgm:prSet presAssocID="{DBD3A75C-2AC1-4A74-BD50-4B2BE7DF3899}" presName="ThreeConn_2-3" presStyleLbl="fgAccFollowNode1" presStyleIdx="1" presStyleCnt="2">
        <dgm:presLayoutVars>
          <dgm:bulletEnabled val="1"/>
        </dgm:presLayoutVars>
      </dgm:prSet>
      <dgm:spPr/>
      <dgm:t>
        <a:bodyPr/>
        <a:lstStyle/>
        <a:p>
          <a:endParaRPr kumimoji="1" lang="ja-JP" altLang="en-US"/>
        </a:p>
      </dgm:t>
    </dgm:pt>
    <dgm:pt modelId="{8C041E13-3063-4304-8420-FB8FAD47D4C5}" type="pres">
      <dgm:prSet presAssocID="{DBD3A75C-2AC1-4A74-BD50-4B2BE7DF3899}" presName="ThreeNodes_1_text" presStyleLbl="node1" presStyleIdx="2" presStyleCnt="3">
        <dgm:presLayoutVars>
          <dgm:bulletEnabled val="1"/>
        </dgm:presLayoutVars>
      </dgm:prSet>
      <dgm:spPr/>
      <dgm:t>
        <a:bodyPr/>
        <a:lstStyle/>
        <a:p>
          <a:endParaRPr kumimoji="1" lang="ja-JP" altLang="en-US"/>
        </a:p>
      </dgm:t>
    </dgm:pt>
    <dgm:pt modelId="{65056D3D-8067-4428-A6AF-90F9C3C030D5}" type="pres">
      <dgm:prSet presAssocID="{DBD3A75C-2AC1-4A74-BD50-4B2BE7DF3899}" presName="ThreeNodes_2_text" presStyleLbl="node1" presStyleIdx="2" presStyleCnt="3">
        <dgm:presLayoutVars>
          <dgm:bulletEnabled val="1"/>
        </dgm:presLayoutVars>
      </dgm:prSet>
      <dgm:spPr/>
      <dgm:t>
        <a:bodyPr/>
        <a:lstStyle/>
        <a:p>
          <a:endParaRPr kumimoji="1" lang="ja-JP" altLang="en-US"/>
        </a:p>
      </dgm:t>
    </dgm:pt>
    <dgm:pt modelId="{ED990298-1EA8-42E5-B465-195698E5F91B}" type="pres">
      <dgm:prSet presAssocID="{DBD3A75C-2AC1-4A74-BD50-4B2BE7DF3899}" presName="ThreeNodes_3_text" presStyleLbl="node1" presStyleIdx="2" presStyleCnt="3">
        <dgm:presLayoutVars>
          <dgm:bulletEnabled val="1"/>
        </dgm:presLayoutVars>
      </dgm:prSet>
      <dgm:spPr/>
      <dgm:t>
        <a:bodyPr/>
        <a:lstStyle/>
        <a:p>
          <a:endParaRPr kumimoji="1" lang="ja-JP" altLang="en-US"/>
        </a:p>
      </dgm:t>
    </dgm:pt>
  </dgm:ptLst>
  <dgm:cxnLst>
    <dgm:cxn modelId="{13A6FA77-B7FB-4CDC-9D60-E02D64F6BF11}" type="presOf" srcId="{01868D8A-3DEF-46A7-A714-708B5152D1C0}" destId="{ED990298-1EA8-42E5-B465-195698E5F91B}" srcOrd="1" destOrd="0" presId="urn:microsoft.com/office/officeart/2005/8/layout/vProcess5"/>
    <dgm:cxn modelId="{C8CFBE22-828A-49E8-BA4B-0F753BD0AC33}" type="presOf" srcId="{49984F06-CB1D-46E9-8C18-1741B31DFD32}" destId="{8C041E13-3063-4304-8420-FB8FAD47D4C5}" srcOrd="1" destOrd="0" presId="urn:microsoft.com/office/officeart/2005/8/layout/vProcess5"/>
    <dgm:cxn modelId="{B2A2CD45-1008-4CA0-9E6C-EC0DAB09FFAC}" type="presOf" srcId="{01868D8A-3DEF-46A7-A714-708B5152D1C0}" destId="{81635410-7D2D-4E4C-BEC4-F811FE7E5247}" srcOrd="0" destOrd="0" presId="urn:microsoft.com/office/officeart/2005/8/layout/vProcess5"/>
    <dgm:cxn modelId="{2E16C83A-C97E-4291-A56F-BFB2FE75EA63}" type="presOf" srcId="{41E82F1B-3EB8-4DB9-ACDF-B5FADC936A55}" destId="{C1FC3722-896E-478D-98E9-9108F381D8BA}" srcOrd="0" destOrd="0" presId="urn:microsoft.com/office/officeart/2005/8/layout/vProcess5"/>
    <dgm:cxn modelId="{6EFE1898-2BEB-4132-9C7D-E2010048946B}" type="presOf" srcId="{7AC6F0EE-456E-42E5-86ED-67349F604D33}" destId="{65056D3D-8067-4428-A6AF-90F9C3C030D5}" srcOrd="1" destOrd="0" presId="urn:microsoft.com/office/officeart/2005/8/layout/vProcess5"/>
    <dgm:cxn modelId="{D70C6337-E578-4CC1-91B5-3A57671F38EC}" srcId="{DBD3A75C-2AC1-4A74-BD50-4B2BE7DF3899}" destId="{49984F06-CB1D-46E9-8C18-1741B31DFD32}" srcOrd="0" destOrd="0" parTransId="{569E2CD0-8204-4596-B710-2E404C6E46EC}" sibTransId="{B47A6FCF-2031-46C7-812C-3017294A7A1C}"/>
    <dgm:cxn modelId="{3F605A1E-1E95-4989-B9EE-38383086B5A1}" type="presOf" srcId="{49984F06-CB1D-46E9-8C18-1741B31DFD32}" destId="{DE4F7150-41CF-4140-8EFA-F63EBAD987C7}" srcOrd="0" destOrd="0" presId="urn:microsoft.com/office/officeart/2005/8/layout/vProcess5"/>
    <dgm:cxn modelId="{DAFD6173-2048-485E-A60B-ED091A75FFEB}" type="presOf" srcId="{DBD3A75C-2AC1-4A74-BD50-4B2BE7DF3899}" destId="{C91C6053-65ED-4002-BF50-86C86EE2D0B8}" srcOrd="0" destOrd="0" presId="urn:microsoft.com/office/officeart/2005/8/layout/vProcess5"/>
    <dgm:cxn modelId="{9219612B-53E8-40D0-8D5B-AABD5C89B6A7}" type="presOf" srcId="{7AC6F0EE-456E-42E5-86ED-67349F604D33}" destId="{1FD538A1-C83D-4509-BA8F-6EEB8AFC006D}" srcOrd="0" destOrd="0" presId="urn:microsoft.com/office/officeart/2005/8/layout/vProcess5"/>
    <dgm:cxn modelId="{CC78E57E-C0D2-4B47-9A7F-6D2CB6DA5EB6}" srcId="{DBD3A75C-2AC1-4A74-BD50-4B2BE7DF3899}" destId="{7AC6F0EE-456E-42E5-86ED-67349F604D33}" srcOrd="1" destOrd="0" parTransId="{1104BC73-1DB9-452C-8792-9FF6EB9D7F9E}" sibTransId="{41E82F1B-3EB8-4DB9-ACDF-B5FADC936A55}"/>
    <dgm:cxn modelId="{6D7F1F8D-0056-4C94-A440-9C6986F93C8C}" srcId="{DBD3A75C-2AC1-4A74-BD50-4B2BE7DF3899}" destId="{01868D8A-3DEF-46A7-A714-708B5152D1C0}" srcOrd="2" destOrd="0" parTransId="{89DBE8BD-8495-4DE0-8095-103B3AE40D7C}" sibTransId="{BAE37D34-32AB-4DC1-B211-75058D965794}"/>
    <dgm:cxn modelId="{5E9B2F3F-99E7-4679-819D-2CDF18F6823E}" type="presOf" srcId="{B47A6FCF-2031-46C7-812C-3017294A7A1C}" destId="{3B4C86DF-8126-40B6-8842-93E8B3016139}" srcOrd="0" destOrd="0" presId="urn:microsoft.com/office/officeart/2005/8/layout/vProcess5"/>
    <dgm:cxn modelId="{188CBC4A-7392-4B95-AD67-BD4470A815AA}" type="presParOf" srcId="{C91C6053-65ED-4002-BF50-86C86EE2D0B8}" destId="{7A7E98C3-D6DD-4017-BE4D-C9540F3E671C}" srcOrd="0" destOrd="0" presId="urn:microsoft.com/office/officeart/2005/8/layout/vProcess5"/>
    <dgm:cxn modelId="{06430531-E9E6-4B82-947B-3A046B140553}" type="presParOf" srcId="{C91C6053-65ED-4002-BF50-86C86EE2D0B8}" destId="{DE4F7150-41CF-4140-8EFA-F63EBAD987C7}" srcOrd="1" destOrd="0" presId="urn:microsoft.com/office/officeart/2005/8/layout/vProcess5"/>
    <dgm:cxn modelId="{93C124CA-5A94-4868-8AA3-0B2FAA7084CF}" type="presParOf" srcId="{C91C6053-65ED-4002-BF50-86C86EE2D0B8}" destId="{1FD538A1-C83D-4509-BA8F-6EEB8AFC006D}" srcOrd="2" destOrd="0" presId="urn:microsoft.com/office/officeart/2005/8/layout/vProcess5"/>
    <dgm:cxn modelId="{0749A43D-58AC-44D8-87EB-18BF9F078D09}" type="presParOf" srcId="{C91C6053-65ED-4002-BF50-86C86EE2D0B8}" destId="{81635410-7D2D-4E4C-BEC4-F811FE7E5247}" srcOrd="3" destOrd="0" presId="urn:microsoft.com/office/officeart/2005/8/layout/vProcess5"/>
    <dgm:cxn modelId="{A2AE84FD-D8C6-4920-ABA0-531291040E69}" type="presParOf" srcId="{C91C6053-65ED-4002-BF50-86C86EE2D0B8}" destId="{3B4C86DF-8126-40B6-8842-93E8B3016139}" srcOrd="4" destOrd="0" presId="urn:microsoft.com/office/officeart/2005/8/layout/vProcess5"/>
    <dgm:cxn modelId="{D0579C19-E4B0-477B-BCDD-1FE453E15A92}" type="presParOf" srcId="{C91C6053-65ED-4002-BF50-86C86EE2D0B8}" destId="{C1FC3722-896E-478D-98E9-9108F381D8BA}" srcOrd="5" destOrd="0" presId="urn:microsoft.com/office/officeart/2005/8/layout/vProcess5"/>
    <dgm:cxn modelId="{03F4BFAC-9D27-4423-8FE5-D9933313DFAB}" type="presParOf" srcId="{C91C6053-65ED-4002-BF50-86C86EE2D0B8}" destId="{8C041E13-3063-4304-8420-FB8FAD47D4C5}" srcOrd="6" destOrd="0" presId="urn:microsoft.com/office/officeart/2005/8/layout/vProcess5"/>
    <dgm:cxn modelId="{85566458-A344-4DCE-B346-48B63CF9AF1E}" type="presParOf" srcId="{C91C6053-65ED-4002-BF50-86C86EE2D0B8}" destId="{65056D3D-8067-4428-A6AF-90F9C3C030D5}" srcOrd="7" destOrd="0" presId="urn:microsoft.com/office/officeart/2005/8/layout/vProcess5"/>
    <dgm:cxn modelId="{74E41AE8-7BAC-41C0-85AC-FA900009B95F}" type="presParOf" srcId="{C91C6053-65ED-4002-BF50-86C86EE2D0B8}" destId="{ED990298-1EA8-42E5-B465-195698E5F91B}" srcOrd="8"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4F7150-41CF-4140-8EFA-F63EBAD987C7}">
      <dsp:nvSpPr>
        <dsp:cNvPr id="0" name=""/>
        <dsp:cNvSpPr/>
      </dsp:nvSpPr>
      <dsp:spPr>
        <a:xfrm>
          <a:off x="0" y="0"/>
          <a:ext cx="5919434" cy="1364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kumimoji="1" lang="ja-JP" altLang="en-US" sz="3600" kern="1200" dirty="0" smtClean="0">
              <a:solidFill>
                <a:schemeClr val="tx1"/>
              </a:solidFill>
              <a:latin typeface="HGP創英角ﾎﾟｯﾌﾟ体" pitchFamily="50" charset="-128"/>
              <a:ea typeface="HGP創英角ﾎﾟｯﾌﾟ体" pitchFamily="50" charset="-128"/>
            </a:rPr>
            <a:t>四万十町学校事務の　　　　　　　　　</a:t>
          </a:r>
          <a:endParaRPr kumimoji="1" lang="en-US" altLang="ja-JP" sz="3600" kern="1200" dirty="0" smtClean="0">
            <a:solidFill>
              <a:schemeClr val="tx1"/>
            </a:solidFill>
            <a:latin typeface="HGP創英角ﾎﾟｯﾌﾟ体" pitchFamily="50" charset="-128"/>
            <a:ea typeface="HGP創英角ﾎﾟｯﾌﾟ体" pitchFamily="50" charset="-128"/>
          </a:endParaRPr>
        </a:p>
        <a:p>
          <a:pPr lvl="0" algn="l" defTabSz="1600200">
            <a:lnSpc>
              <a:spcPct val="90000"/>
            </a:lnSpc>
            <a:spcBef>
              <a:spcPct val="0"/>
            </a:spcBef>
            <a:spcAft>
              <a:spcPct val="35000"/>
            </a:spcAft>
          </a:pPr>
          <a:r>
            <a:rPr kumimoji="1" lang="ja-JP" altLang="en-US" sz="3600" kern="1200" dirty="0" smtClean="0">
              <a:solidFill>
                <a:schemeClr val="tx1"/>
              </a:solidFill>
              <a:latin typeface="HGP創英角ﾎﾟｯﾌﾟ体" pitchFamily="50" charset="-128"/>
              <a:ea typeface="HGP創英角ﾎﾟｯﾌﾟ体" pitchFamily="50" charset="-128"/>
            </a:rPr>
            <a:t>　　　　　　　手引きＨＰ</a:t>
          </a:r>
          <a:endParaRPr kumimoji="1" lang="ja-JP" altLang="en-US" sz="3600" kern="1200" dirty="0">
            <a:solidFill>
              <a:schemeClr val="tx1"/>
            </a:solidFill>
            <a:latin typeface="HGP創英角ﾎﾟｯﾌﾟ体" pitchFamily="50" charset="-128"/>
            <a:ea typeface="HGP創英角ﾎﾟｯﾌﾟ体" pitchFamily="50" charset="-128"/>
          </a:endParaRPr>
        </a:p>
      </dsp:txBody>
      <dsp:txXfrm>
        <a:off x="0" y="0"/>
        <a:ext cx="4527466" cy="1364004"/>
      </dsp:txXfrm>
    </dsp:sp>
    <dsp:sp modelId="{1FD538A1-C83D-4509-BA8F-6EEB8AFC006D}">
      <dsp:nvSpPr>
        <dsp:cNvPr id="0" name=""/>
        <dsp:cNvSpPr/>
      </dsp:nvSpPr>
      <dsp:spPr>
        <a:xfrm>
          <a:off x="504071" y="1584178"/>
          <a:ext cx="5919434" cy="1364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kumimoji="1" lang="ja-JP" altLang="en-US" sz="4400" kern="1200" dirty="0" smtClean="0">
              <a:solidFill>
                <a:schemeClr val="tx1"/>
              </a:solidFill>
              <a:latin typeface="HGP創英角ﾎﾟｯﾌﾟ体" pitchFamily="50" charset="-128"/>
              <a:ea typeface="HGP創英角ﾎﾟｯﾌﾟ体" pitchFamily="50" charset="-128"/>
            </a:rPr>
            <a:t>事例別事務処理</a:t>
          </a:r>
          <a:endParaRPr kumimoji="1" lang="ja-JP" altLang="en-US" sz="4400" kern="1200" dirty="0">
            <a:solidFill>
              <a:schemeClr val="tx1"/>
            </a:solidFill>
            <a:latin typeface="HGP創英角ﾎﾟｯﾌﾟ体" pitchFamily="50" charset="-128"/>
            <a:ea typeface="HGP創英角ﾎﾟｯﾌﾟ体" pitchFamily="50" charset="-128"/>
          </a:endParaRPr>
        </a:p>
      </dsp:txBody>
      <dsp:txXfrm>
        <a:off x="504071" y="1584178"/>
        <a:ext cx="4510527" cy="1364004"/>
      </dsp:txXfrm>
    </dsp:sp>
    <dsp:sp modelId="{81635410-7D2D-4E4C-BEC4-F811FE7E5247}">
      <dsp:nvSpPr>
        <dsp:cNvPr id="0" name=""/>
        <dsp:cNvSpPr/>
      </dsp:nvSpPr>
      <dsp:spPr>
        <a:xfrm>
          <a:off x="1044605" y="3182678"/>
          <a:ext cx="5919434" cy="1364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kumimoji="1" lang="ja-JP" altLang="en-US" sz="4400" kern="1200" dirty="0" smtClean="0">
              <a:solidFill>
                <a:schemeClr val="tx1"/>
              </a:solidFill>
              <a:latin typeface="HGP創英角ﾎﾟｯﾌﾟ体" pitchFamily="50" charset="-128"/>
              <a:ea typeface="HGP創英角ﾎﾟｯﾌﾟ体" pitchFamily="50" charset="-128"/>
            </a:rPr>
            <a:t>　　服　　　　　　務</a:t>
          </a:r>
          <a:endParaRPr kumimoji="1" lang="ja-JP" altLang="en-US" sz="4400" kern="1200" dirty="0">
            <a:solidFill>
              <a:schemeClr val="tx1"/>
            </a:solidFill>
            <a:latin typeface="HGP創英角ﾎﾟｯﾌﾟ体" pitchFamily="50" charset="-128"/>
            <a:ea typeface="HGP創英角ﾎﾟｯﾌﾟ体" pitchFamily="50" charset="-128"/>
          </a:endParaRPr>
        </a:p>
      </dsp:txBody>
      <dsp:txXfrm>
        <a:off x="1044605" y="3182678"/>
        <a:ext cx="4510527" cy="1364004"/>
      </dsp:txXfrm>
    </dsp:sp>
    <dsp:sp modelId="{3B4C86DF-8126-40B6-8842-93E8B3016139}">
      <dsp:nvSpPr>
        <dsp:cNvPr id="0" name=""/>
        <dsp:cNvSpPr/>
      </dsp:nvSpPr>
      <dsp:spPr>
        <a:xfrm>
          <a:off x="5032830" y="1034370"/>
          <a:ext cx="886603" cy="88660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5032830" y="1034370"/>
        <a:ext cx="886603" cy="886603"/>
      </dsp:txXfrm>
    </dsp:sp>
    <dsp:sp modelId="{C1FC3722-896E-478D-98E9-9108F381D8BA}">
      <dsp:nvSpPr>
        <dsp:cNvPr id="0" name=""/>
        <dsp:cNvSpPr/>
      </dsp:nvSpPr>
      <dsp:spPr>
        <a:xfrm>
          <a:off x="5555133" y="2616616"/>
          <a:ext cx="886603" cy="88660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5555133" y="2616616"/>
        <a:ext cx="886603" cy="8866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4F7150-41CF-4140-8EFA-F63EBAD987C7}">
      <dsp:nvSpPr>
        <dsp:cNvPr id="0" name=""/>
        <dsp:cNvSpPr/>
      </dsp:nvSpPr>
      <dsp:spPr>
        <a:xfrm>
          <a:off x="0" y="0"/>
          <a:ext cx="5919434" cy="1364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kumimoji="1" lang="ja-JP" altLang="en-US" sz="3600" kern="1200" dirty="0" smtClean="0">
              <a:solidFill>
                <a:schemeClr val="tx1"/>
              </a:solidFill>
              <a:latin typeface="HGP創英角ﾎﾟｯﾌﾟ体" pitchFamily="50" charset="-128"/>
              <a:ea typeface="HGP創英角ﾎﾟｯﾌﾟ体" pitchFamily="50" charset="-128"/>
            </a:rPr>
            <a:t>四万十町学校事務の　　　　　　　　　</a:t>
          </a:r>
          <a:endParaRPr kumimoji="1" lang="en-US" altLang="ja-JP" sz="3600" kern="1200" dirty="0" smtClean="0">
            <a:solidFill>
              <a:schemeClr val="tx1"/>
            </a:solidFill>
            <a:latin typeface="HGP創英角ﾎﾟｯﾌﾟ体" pitchFamily="50" charset="-128"/>
            <a:ea typeface="HGP創英角ﾎﾟｯﾌﾟ体" pitchFamily="50" charset="-128"/>
          </a:endParaRPr>
        </a:p>
        <a:p>
          <a:pPr lvl="0" algn="l" defTabSz="1600200">
            <a:lnSpc>
              <a:spcPct val="90000"/>
            </a:lnSpc>
            <a:spcBef>
              <a:spcPct val="0"/>
            </a:spcBef>
            <a:spcAft>
              <a:spcPct val="35000"/>
            </a:spcAft>
          </a:pPr>
          <a:r>
            <a:rPr kumimoji="1" lang="ja-JP" altLang="en-US" sz="3600" kern="1200" dirty="0" smtClean="0">
              <a:solidFill>
                <a:schemeClr val="tx1"/>
              </a:solidFill>
              <a:latin typeface="HGP創英角ﾎﾟｯﾌﾟ体" pitchFamily="50" charset="-128"/>
              <a:ea typeface="HGP創英角ﾎﾟｯﾌﾟ体" pitchFamily="50" charset="-128"/>
            </a:rPr>
            <a:t>　　　　　　　手引きＨＰ</a:t>
          </a:r>
          <a:endParaRPr kumimoji="1" lang="ja-JP" altLang="en-US" sz="3600" kern="1200" dirty="0">
            <a:solidFill>
              <a:schemeClr val="tx1"/>
            </a:solidFill>
            <a:latin typeface="HGP創英角ﾎﾟｯﾌﾟ体" pitchFamily="50" charset="-128"/>
            <a:ea typeface="HGP創英角ﾎﾟｯﾌﾟ体" pitchFamily="50" charset="-128"/>
          </a:endParaRPr>
        </a:p>
      </dsp:txBody>
      <dsp:txXfrm>
        <a:off x="0" y="0"/>
        <a:ext cx="4527466" cy="1364004"/>
      </dsp:txXfrm>
    </dsp:sp>
    <dsp:sp modelId="{1FD538A1-C83D-4509-BA8F-6EEB8AFC006D}">
      <dsp:nvSpPr>
        <dsp:cNvPr id="0" name=""/>
        <dsp:cNvSpPr/>
      </dsp:nvSpPr>
      <dsp:spPr>
        <a:xfrm>
          <a:off x="504071" y="1584178"/>
          <a:ext cx="5919434" cy="1364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kumimoji="1" lang="ja-JP" altLang="en-US" sz="4400" kern="1200" dirty="0" smtClean="0">
              <a:solidFill>
                <a:schemeClr val="tx1"/>
              </a:solidFill>
              <a:latin typeface="HGP創英角ﾎﾟｯﾌﾟ体" pitchFamily="50" charset="-128"/>
              <a:ea typeface="HGP創英角ﾎﾟｯﾌﾟ体" pitchFamily="50" charset="-128"/>
            </a:rPr>
            <a:t>いたれりつくせり</a:t>
          </a:r>
          <a:endParaRPr kumimoji="1" lang="ja-JP" altLang="en-US" sz="4400" kern="1200" dirty="0">
            <a:solidFill>
              <a:schemeClr val="tx1"/>
            </a:solidFill>
            <a:latin typeface="HGP創英角ﾎﾟｯﾌﾟ体" pitchFamily="50" charset="-128"/>
            <a:ea typeface="HGP創英角ﾎﾟｯﾌﾟ体" pitchFamily="50" charset="-128"/>
          </a:endParaRPr>
        </a:p>
      </dsp:txBody>
      <dsp:txXfrm>
        <a:off x="504071" y="1584178"/>
        <a:ext cx="4510527" cy="1364004"/>
      </dsp:txXfrm>
    </dsp:sp>
    <dsp:sp modelId="{81635410-7D2D-4E4C-BEC4-F811FE7E5247}">
      <dsp:nvSpPr>
        <dsp:cNvPr id="0" name=""/>
        <dsp:cNvSpPr/>
      </dsp:nvSpPr>
      <dsp:spPr>
        <a:xfrm>
          <a:off x="1044605" y="3182678"/>
          <a:ext cx="5919434" cy="1364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kumimoji="1" lang="ja-JP" altLang="en-US" sz="3200" kern="1200" dirty="0" smtClean="0">
              <a:solidFill>
                <a:schemeClr val="tx1"/>
              </a:solidFill>
              <a:latin typeface="HGP創英角ﾎﾟｯﾌﾟ体" pitchFamily="50" charset="-128"/>
              <a:ea typeface="HGP創英角ﾎﾟｯﾌﾟ体" pitchFamily="50" charset="-128"/>
            </a:rPr>
            <a:t>週休日の前後４週間自動計算</a:t>
          </a:r>
          <a:endParaRPr kumimoji="1" lang="ja-JP" altLang="en-US" sz="3200" kern="1200" dirty="0">
            <a:solidFill>
              <a:schemeClr val="tx1"/>
            </a:solidFill>
            <a:latin typeface="HGP創英角ﾎﾟｯﾌﾟ体" pitchFamily="50" charset="-128"/>
            <a:ea typeface="HGP創英角ﾎﾟｯﾌﾟ体" pitchFamily="50" charset="-128"/>
          </a:endParaRPr>
        </a:p>
      </dsp:txBody>
      <dsp:txXfrm>
        <a:off x="1044605" y="3182678"/>
        <a:ext cx="4510527" cy="1364004"/>
      </dsp:txXfrm>
    </dsp:sp>
    <dsp:sp modelId="{3B4C86DF-8126-40B6-8842-93E8B3016139}">
      <dsp:nvSpPr>
        <dsp:cNvPr id="0" name=""/>
        <dsp:cNvSpPr/>
      </dsp:nvSpPr>
      <dsp:spPr>
        <a:xfrm>
          <a:off x="5032830" y="1034370"/>
          <a:ext cx="886603" cy="88660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5032830" y="1034370"/>
        <a:ext cx="886603" cy="886603"/>
      </dsp:txXfrm>
    </dsp:sp>
    <dsp:sp modelId="{C1FC3722-896E-478D-98E9-9108F381D8BA}">
      <dsp:nvSpPr>
        <dsp:cNvPr id="0" name=""/>
        <dsp:cNvSpPr/>
      </dsp:nvSpPr>
      <dsp:spPr>
        <a:xfrm>
          <a:off x="5555133" y="2616616"/>
          <a:ext cx="886603" cy="88660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5555133" y="2616616"/>
        <a:ext cx="886603" cy="88660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275138" cy="3365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ltLang="ja-JP"/>
          </a:p>
        </p:txBody>
      </p:sp>
      <p:sp>
        <p:nvSpPr>
          <p:cNvPr id="4099" name="Rectangle 3"/>
          <p:cNvSpPr>
            <a:spLocks noGrp="1" noChangeArrowheads="1"/>
          </p:cNvSpPr>
          <p:nvPr>
            <p:ph type="dt" sz="quarter" idx="1"/>
          </p:nvPr>
        </p:nvSpPr>
        <p:spPr bwMode="auto">
          <a:xfrm>
            <a:off x="5589588" y="0"/>
            <a:ext cx="4275137" cy="3365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ltLang="ja-JP"/>
          </a:p>
        </p:txBody>
      </p:sp>
      <p:sp>
        <p:nvSpPr>
          <p:cNvPr id="4100" name="Rectangle 4"/>
          <p:cNvSpPr>
            <a:spLocks noGrp="1" noChangeArrowheads="1"/>
          </p:cNvSpPr>
          <p:nvPr>
            <p:ph type="ftr" sz="quarter" idx="2"/>
          </p:nvPr>
        </p:nvSpPr>
        <p:spPr bwMode="auto">
          <a:xfrm>
            <a:off x="0" y="6397625"/>
            <a:ext cx="4275138" cy="3365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ltLang="ja-JP"/>
          </a:p>
        </p:txBody>
      </p:sp>
      <p:sp>
        <p:nvSpPr>
          <p:cNvPr id="4101" name="Rectangle 5"/>
          <p:cNvSpPr>
            <a:spLocks noGrp="1" noChangeArrowheads="1"/>
          </p:cNvSpPr>
          <p:nvPr>
            <p:ph type="sldNum" sz="quarter" idx="3"/>
          </p:nvPr>
        </p:nvSpPr>
        <p:spPr bwMode="auto">
          <a:xfrm>
            <a:off x="5589588" y="6397625"/>
            <a:ext cx="4275137" cy="3365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smtClean="0">
                <a:latin typeface="Times New Roman" pitchFamily="18" charset="0"/>
              </a:defRPr>
            </a:lvl1pPr>
          </a:lstStyle>
          <a:p>
            <a:pPr>
              <a:defRPr/>
            </a:pPr>
            <a:fld id="{128B97B7-89F1-4121-93D7-67BD2605C1A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5138" cy="3365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ltLang="ja-JP"/>
          </a:p>
        </p:txBody>
      </p:sp>
      <p:sp>
        <p:nvSpPr>
          <p:cNvPr id="3075" name="Rectangle 3"/>
          <p:cNvSpPr>
            <a:spLocks noGrp="1" noChangeArrowheads="1"/>
          </p:cNvSpPr>
          <p:nvPr>
            <p:ph type="dt" idx="1"/>
          </p:nvPr>
        </p:nvSpPr>
        <p:spPr bwMode="auto">
          <a:xfrm>
            <a:off x="5591175" y="0"/>
            <a:ext cx="4275138" cy="3365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3111500" y="506413"/>
            <a:ext cx="3641725" cy="2522537"/>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1316038" y="3198813"/>
            <a:ext cx="7234237" cy="30321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6399213"/>
            <a:ext cx="4275138" cy="3365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5591175" y="6399213"/>
            <a:ext cx="4275138" cy="3365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smtClean="0">
                <a:latin typeface="Times New Roman" pitchFamily="18" charset="0"/>
              </a:defRPr>
            </a:lvl1pPr>
          </a:lstStyle>
          <a:p>
            <a:pPr>
              <a:defRPr/>
            </a:pPr>
            <a:fld id="{8D366D5A-ABAC-4717-B330-1502F951DD2C}"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050" dirty="0" smtClean="0">
                <a:latin typeface="HG丸ｺﾞｼｯｸM-PRO" pitchFamily="50" charset="-128"/>
                <a:ea typeface="HG丸ｺﾞｼｯｸM-PRO" pitchFamily="50" charset="-128"/>
              </a:rPr>
              <a:t>町内全校で行う「事務の校内研」も３年目を迎えました。１年目は、四万十町学校事務の手引きＨＰの紹介を兼ね、事務全般についてクイズ形式で行いました。</a:t>
            </a:r>
            <a:endParaRPr kumimoji="1" lang="en-US" altLang="ja-JP" sz="1050" dirty="0" smtClean="0">
              <a:latin typeface="HG丸ｺﾞｼｯｸM-PRO" pitchFamily="50" charset="-128"/>
              <a:ea typeface="HG丸ｺﾞｼｯｸM-PRO" pitchFamily="50" charset="-128"/>
            </a:endParaRPr>
          </a:p>
          <a:p>
            <a:r>
              <a:rPr kumimoji="1" lang="ja-JP" altLang="en-US" sz="1050" dirty="0" smtClean="0">
                <a:latin typeface="HG丸ｺﾞｼｯｸM-PRO" pitchFamily="50" charset="-128"/>
                <a:ea typeface="HG丸ｺﾞｼｯｸM-PRO" pitchFamily="50" charset="-128"/>
              </a:rPr>
              <a:t>２年目は、各校で選択した二つのテーマについて、詳しく掘り下げて研修しました。今年度も二つのテーマについて研修しますが、そのうちの一つは町内統一テーマとし、全校が「服務」について研修します。あと一つは、各校それぞれが選択したテーマで行います。服務を統一テーマとした理由は、私たち地方公務員は、様々な法令に従って仕事をする必要があり、服務は職業人として根本となる部分であるからです。堅苦しい内容が続きますが、最後までよろしくお願いします。</a:t>
            </a:r>
            <a:endParaRPr kumimoji="1" lang="en-US" altLang="ja-JP" sz="1050" dirty="0" smtClean="0">
              <a:latin typeface="HG丸ｺﾞｼｯｸM-PRO" pitchFamily="50" charset="-128"/>
              <a:ea typeface="HG丸ｺﾞｼｯｸM-PRO" pitchFamily="50" charset="-128"/>
            </a:endParaRPr>
          </a:p>
          <a:p>
            <a:r>
              <a:rPr kumimoji="1" lang="ja-JP" altLang="en-US" sz="1050" dirty="0" smtClean="0">
                <a:latin typeface="HG丸ｺﾞｼｯｸM-PRO" pitchFamily="50" charset="-128"/>
                <a:ea typeface="HG丸ｺﾞｼｯｸM-PRO" pitchFamily="50" charset="-128"/>
              </a:rPr>
              <a:t>年度当初に配付されています「服務規程」を資料として準備して</a:t>
            </a:r>
            <a:r>
              <a:rPr kumimoji="1" lang="ja-JP" altLang="en-US" sz="1050" smtClean="0">
                <a:latin typeface="HG丸ｺﾞｼｯｸM-PRO" pitchFamily="50" charset="-128"/>
                <a:ea typeface="HG丸ｺﾞｼｯｸM-PRO" pitchFamily="50" charset="-128"/>
              </a:rPr>
              <a:t>います。また、四万十町</a:t>
            </a:r>
            <a:r>
              <a:rPr kumimoji="1" lang="ja-JP" altLang="en-US" sz="1050" dirty="0" smtClean="0">
                <a:latin typeface="HG丸ｺﾞｼｯｸM-PRO" pitchFamily="50" charset="-128"/>
                <a:ea typeface="HG丸ｺﾞｼｯｸM-PRO" pitchFamily="50" charset="-128"/>
              </a:rPr>
              <a:t>学校事務の手引きＨＰの学校事務の手引きの中の服務に詳細が載っています。</a:t>
            </a:r>
            <a:endParaRPr kumimoji="1" lang="en-US" altLang="ja-JP" sz="1050" dirty="0" smtClean="0">
              <a:latin typeface="HG丸ｺﾞｼｯｸM-PRO" pitchFamily="50" charset="-128"/>
              <a:ea typeface="HG丸ｺﾞｼｯｸM-PRO" pitchFamily="50" charset="-128"/>
            </a:endParaRPr>
          </a:p>
          <a:p>
            <a:r>
              <a:rPr kumimoji="1" lang="ja-JP" altLang="en-US" sz="1050" dirty="0" smtClean="0">
                <a:latin typeface="HG丸ｺﾞｼｯｸM-PRO" pitchFamily="50" charset="-128"/>
                <a:ea typeface="HG丸ｺﾞｼｯｸM-PRO" pitchFamily="50" charset="-128"/>
              </a:rPr>
              <a:t>学校事務の手引き４－１服務を開いてください。</a:t>
            </a:r>
            <a:endParaRPr kumimoji="1" lang="ja-JP" altLang="en-US" sz="1050"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二つ目は、みなさんご存知の秘密を守る義務について●地方公務員法第３４条で定められています。教職員は、職務上知り得た秘密を、公的なもの個人的なものを問わず、また在職中はもちろんのことその職を退いた後も、これを漏らしてはなりません。●児童生徒の成績に関する書類を学校長の許可を得て、家庭に持ち帰ったとしても家族に手伝ってもらうことはもってのほかですし、職務上知り得た情報は家族でも決して漏らしてはいけません。また学校内で処理をしている場合でも、机に上等目につくようなところに不用意に置くことはやめましょう。●なお、指導要録は、校外へ持ち出し禁止となっ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342900" indent="-342900" algn="l">
              <a:defRPr/>
            </a:pPr>
            <a:r>
              <a:rPr lang="ja-JP" altLang="en-US" sz="1200" dirty="0" smtClean="0">
                <a:solidFill>
                  <a:srgbClr val="00B050"/>
                </a:solidFill>
                <a:effectLst>
                  <a:outerShdw blurRad="38100" dist="38100" dir="2700000" algn="tl">
                    <a:srgbClr val="000000">
                      <a:alpha val="43137"/>
                    </a:srgbClr>
                  </a:outerShdw>
                </a:effectLst>
                <a:latin typeface="+mn-ea"/>
              </a:rPr>
              <a:t>●三つ目。</a:t>
            </a:r>
            <a:r>
              <a:rPr lang="ja-JP" altLang="en-US" dirty="0" smtClean="0">
                <a:solidFill>
                  <a:schemeClr val="tx1"/>
                </a:solidFill>
                <a:effectLst>
                  <a:outerShdw blurRad="38100" dist="38100" dir="2700000" algn="tl">
                    <a:srgbClr val="000000">
                      <a:alpha val="43137"/>
                    </a:srgbClr>
                  </a:outerShdw>
                </a:effectLst>
              </a:rPr>
              <a:t>教育公務員の政治的行為の制限について</a:t>
            </a:r>
            <a:r>
              <a:rPr lang="ja-JP" altLang="en-US" sz="1200" dirty="0" smtClean="0">
                <a:solidFill>
                  <a:srgbClr val="00B050"/>
                </a:solidFill>
                <a:effectLst>
                  <a:outerShdw blurRad="38100" dist="38100" dir="2700000" algn="tl">
                    <a:srgbClr val="000000">
                      <a:alpha val="43137"/>
                    </a:srgbClr>
                  </a:outerShdw>
                </a:effectLst>
                <a:latin typeface="+mn-ea"/>
              </a:rPr>
              <a:t>、●教育</a:t>
            </a:r>
            <a:r>
              <a:rPr lang="ja-JP" altLang="en-US" sz="1200" dirty="0" smtClean="0">
                <a:solidFill>
                  <a:srgbClr val="00B050"/>
                </a:solidFill>
                <a:effectLst>
                  <a:outerShdw blurRad="38100" dist="38100" dir="2700000" algn="tl">
                    <a:srgbClr val="000000">
                      <a:alpha val="43137"/>
                    </a:srgbClr>
                  </a:outerShdw>
                </a:effectLst>
                <a:latin typeface="+mn-ea"/>
              </a:rPr>
              <a:t>公務員特例法</a:t>
            </a:r>
            <a:r>
              <a:rPr lang="ja-JP" altLang="en-US" sz="1200" dirty="0" smtClean="0">
                <a:solidFill>
                  <a:srgbClr val="00B050"/>
                </a:solidFill>
                <a:effectLst>
                  <a:outerShdw blurRad="38100" dist="38100" dir="2700000" algn="tl">
                    <a:srgbClr val="000000">
                      <a:alpha val="43137"/>
                    </a:srgbClr>
                  </a:outerShdw>
                </a:effectLst>
                <a:latin typeface="+mn-ea"/>
              </a:rPr>
              <a:t>第１８条で定められています。</a:t>
            </a:r>
            <a:r>
              <a:rPr kumimoji="1" lang="ja-JP" altLang="en-US" dirty="0" smtClean="0"/>
              <a:t>教職員は、全体の奉仕者として公共の利益のために</a:t>
            </a:r>
            <a:endParaRPr kumimoji="1" lang="en-US" altLang="ja-JP" dirty="0" smtClean="0"/>
          </a:p>
          <a:p>
            <a:pPr marL="342900" indent="-342900" algn="l">
              <a:defRPr/>
            </a:pPr>
            <a:r>
              <a:rPr kumimoji="1" lang="ja-JP" altLang="en-US" dirty="0" smtClean="0"/>
              <a:t>勤務すべきものですから、一定の政治的活動が制限されるとともに、その地位を利用して選挙運動をすることも禁止されています。●特に、学校において特定の政党</a:t>
            </a:r>
            <a:endParaRPr kumimoji="1" lang="en-US" altLang="ja-JP" dirty="0" smtClean="0"/>
          </a:p>
          <a:p>
            <a:pPr marL="342900" indent="-342900" algn="l">
              <a:defRPr/>
            </a:pPr>
            <a:r>
              <a:rPr kumimoji="1" lang="ja-JP" altLang="en-US" dirty="0" smtClean="0"/>
              <a:t>の支持又は反対のために政治的活動をすることは●禁止されています。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四つ目は、争議行為の禁止です。●地方公務員法第３７条で定められていて、「活動能率を低下させる怠業的行為をしてはならない」とあります。●ストライキやサボタージュを禁止しています。サボタージュとは、</a:t>
            </a:r>
            <a:r>
              <a:rPr lang="ja-JP" altLang="en-US" dirty="0" smtClean="0"/>
              <a:t>仕事には従事しているが，意図的に仕事の能率を低下させること。怠けることです。</a:t>
            </a:r>
            <a:r>
              <a:rPr kumimoji="1" lang="ja-JP" altLang="en-US" dirty="0" smtClean="0"/>
              <a:t>教職員は、ストライキ、サボタージュ、●その他の争議行為は一切禁止されています。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12</a:t>
            </a:fld>
            <a:endParaRPr lang="en-US"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の五つ目です。●営利企業等の従事制限について第３８条で定められています。農家である親の農作業を手伝うとか、頼まれて無償で勉強を教えるとかは差し支えありませんが、●知人などの名義を借りて健康食品や化粧品を販売をすることにより収入を得ること、●特別な場合を除き、有償で勉強を教えることはダメです。ただし教育公務員は、教育公務員特例法によりこの制限が緩和されています。教育に関する他の職を兼ね、又は教育に関する他の事業若しくは事務に従事することが本務の遂行に支障がないと任命権者において認める場合には、給与を受け、又は受けないで従事することができます。当然申請の届が必要です。分かりにくいかと思いますが、公務員は全体の奉仕者であることを念頭に置いておきましょう。</a:t>
            </a:r>
            <a:endParaRPr kumimoji="1" lang="en-US" altLang="ja-JP" dirty="0" smtClean="0"/>
          </a:p>
          <a:p>
            <a:r>
              <a:rPr kumimoji="1" lang="ja-JP" altLang="en-US" dirty="0" smtClean="0"/>
              <a:t>以上のことから分かるように、身分上の義務は、勤務時間外までも及ぶ義務です。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13</a:t>
            </a:fld>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342900" indent="-342900" algn="l">
              <a:defRPr/>
            </a:pPr>
            <a:r>
              <a:rPr lang="ja-JP" altLang="en-US" sz="1200" dirty="0" smtClean="0">
                <a:solidFill>
                  <a:schemeClr val="tx1"/>
                </a:solidFill>
                <a:effectLst>
                  <a:outerShdw blurRad="38100" dist="38100" dir="2700000" algn="tl">
                    <a:srgbClr val="000000">
                      <a:alpha val="43137"/>
                    </a:srgbClr>
                  </a:outerShdw>
                </a:effectLst>
                <a:latin typeface="+mn-ea"/>
              </a:rPr>
              <a:t>●次は、教職員の職務についてです。教育活動以外の校務も教諭の職務です。職務遂行に当たって留意すべき点にはどんなことがあるでしょうか。●県教育センター</a:t>
            </a:r>
            <a:endParaRPr lang="en-US" altLang="ja-JP" sz="1200" dirty="0" smtClean="0">
              <a:solidFill>
                <a:schemeClr val="tx1"/>
              </a:solidFill>
              <a:effectLst>
                <a:outerShdw blurRad="38100" dist="38100" dir="2700000" algn="tl">
                  <a:srgbClr val="000000">
                    <a:alpha val="43137"/>
                  </a:srgbClr>
                </a:outerShdw>
              </a:effectLst>
              <a:latin typeface="+mn-ea"/>
            </a:endParaRPr>
          </a:p>
          <a:p>
            <a:pPr marL="342900" indent="-342900" algn="l">
              <a:defRPr/>
            </a:pPr>
            <a:r>
              <a:rPr lang="ja-JP" altLang="en-US" sz="1200" dirty="0" smtClean="0">
                <a:solidFill>
                  <a:schemeClr val="tx1"/>
                </a:solidFill>
                <a:effectLst>
                  <a:outerShdw blurRad="38100" dist="38100" dir="2700000" algn="tl">
                    <a:srgbClr val="000000">
                      <a:alpha val="43137"/>
                    </a:srgbClr>
                  </a:outerShdw>
                </a:effectLst>
                <a:latin typeface="+mn-ea"/>
              </a:rPr>
              <a:t>発行の若年教員研修のしおり「子どもと生きる」の資料から抜粋しました。</a:t>
            </a:r>
            <a:r>
              <a:rPr lang="en-US" altLang="ja-JP" sz="1200" dirty="0" smtClean="0">
                <a:solidFill>
                  <a:schemeClr val="tx1"/>
                </a:solidFill>
                <a:effectLst>
                  <a:outerShdw blurRad="38100" dist="38100" dir="2700000" algn="tl">
                    <a:srgbClr val="000000">
                      <a:alpha val="43137"/>
                    </a:srgbClr>
                  </a:outerShdw>
                </a:effectLst>
                <a:latin typeface="+mn-ea"/>
              </a:rPr>
              <a:t>【</a:t>
            </a:r>
            <a:r>
              <a:rPr lang="ja-JP" altLang="en-US" sz="1200" dirty="0" smtClean="0">
                <a:solidFill>
                  <a:schemeClr val="tx1"/>
                </a:solidFill>
                <a:effectLst>
                  <a:outerShdw blurRad="38100" dist="38100" dir="2700000" algn="tl">
                    <a:srgbClr val="000000">
                      <a:alpha val="43137"/>
                    </a:srgbClr>
                  </a:outerShdw>
                </a:effectLst>
                <a:latin typeface="+mn-ea"/>
              </a:rPr>
              <a:t>誰かに読んでもらう</a:t>
            </a:r>
            <a:r>
              <a:rPr lang="en-US" altLang="ja-JP" sz="1200" dirty="0" smtClean="0">
                <a:solidFill>
                  <a:schemeClr val="tx1"/>
                </a:solidFill>
                <a:effectLst>
                  <a:outerShdw blurRad="38100" dist="38100" dir="2700000" algn="tl">
                    <a:srgbClr val="000000">
                      <a:alpha val="43137"/>
                    </a:srgbClr>
                  </a:outerShdw>
                </a:effectLst>
                <a:latin typeface="+mn-ea"/>
              </a:rPr>
              <a:t>】</a:t>
            </a:r>
          </a:p>
          <a:p>
            <a:pPr marL="342900" indent="-342900" algn="l">
              <a:defRPr/>
            </a:pPr>
            <a:r>
              <a:rPr lang="ja-JP" altLang="en-US" sz="1200" dirty="0" smtClean="0">
                <a:solidFill>
                  <a:schemeClr val="tx1"/>
                </a:solidFill>
                <a:effectLst>
                  <a:outerShdw blurRad="38100" dist="38100" dir="2700000" algn="tl">
                    <a:srgbClr val="000000">
                      <a:alpha val="43137"/>
                    </a:srgbClr>
                  </a:outerShdw>
                </a:effectLst>
                <a:latin typeface="+mn-ea"/>
              </a:rPr>
              <a:t>勤務時間を厳守すること。出勤の際には、まず出勤簿に押印をすること。</a:t>
            </a:r>
            <a:r>
              <a:rPr lang="ja-JP" altLang="en-US" dirty="0" smtClean="0">
                <a:solidFill>
                  <a:schemeClr val="tx1"/>
                </a:solidFill>
                <a:latin typeface="HGP創英角ﾎﾟｯﾌﾟ体" pitchFamily="50" charset="-128"/>
                <a:ea typeface="HGP創英角ﾎﾟｯﾌﾟ体" pitchFamily="50" charset="-128"/>
              </a:rPr>
              <a:t>欠勤、遅刻、早退の際には事前に届出を行うこと。緊急な場合は速やかに校長に連絡し、</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児童生徒への対策をとること。出張や校外勤務等の場合はできるだけ早く手続きを行い、授業ができない場合には授業の振替や代替措置を講じること。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sz="1200" dirty="0" smtClean="0">
              <a:solidFill>
                <a:schemeClr val="tx1"/>
              </a:solidFill>
              <a:effectLst>
                <a:outerShdw blurRad="38100" dist="38100" dir="2700000" algn="tl">
                  <a:srgbClr val="000000">
                    <a:alpha val="43137"/>
                  </a:srgbClr>
                </a:outerShdw>
              </a:effectLst>
              <a:latin typeface="+mn-ea"/>
            </a:endParaRPr>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●授業の準備は万全を期し、授業後評価・反省、 授業の改善を常に行うこと。児童生徒の状況を常に把握し、必要があれば速やかに保護者や校長に連絡する</a:t>
            </a:r>
            <a:r>
              <a:rPr lang="ja-JP" altLang="en-US" dirty="0" err="1" smtClean="0">
                <a:solidFill>
                  <a:schemeClr val="tx1"/>
                </a:solidFill>
                <a:latin typeface="HGP創英角ﾎﾟｯﾌﾟ体" pitchFamily="50" charset="-128"/>
                <a:ea typeface="HGP創英角ﾎﾟｯﾌﾟ体" pitchFamily="50" charset="-128"/>
              </a:rPr>
              <a:t>こ</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と。児童生徒や保護者との信頼関係を築くこと。地域や保護者・児童生徒の実態を把握し、地域に根ざした教育を行うこと。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sz="1200" dirty="0" smtClean="0">
              <a:solidFill>
                <a:schemeClr val="tx1"/>
              </a:solidFill>
              <a:effectLst>
                <a:outerShdw blurRad="38100" dist="38100" dir="2700000" algn="tl">
                  <a:srgbClr val="000000">
                    <a:alpha val="43137"/>
                  </a:srgbClr>
                </a:outerShdw>
              </a:effectLst>
              <a:latin typeface="+mn-ea"/>
            </a:endParaRPr>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●地域や保護者への説明責任を果たすことができるように、日々の記録をとること。危機管理意識をもち、学校安全に努めること。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以上のことをこと細かくまとめたものが、各学校にある「服務規程」です。</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endParaRPr lang="en-US" altLang="ja-JP" sz="16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endParaRPr lang="en-US" altLang="ja-JP" sz="1200" dirty="0" smtClean="0">
              <a:solidFill>
                <a:schemeClr val="tx1"/>
              </a:solidFill>
              <a:effectLst>
                <a:outerShdw blurRad="38100" dist="38100" dir="2700000" algn="tl">
                  <a:srgbClr val="000000">
                    <a:alpha val="43137"/>
                  </a:srgbClr>
                </a:outerShdw>
              </a:effectLst>
              <a:latin typeface="+mn-ea"/>
            </a:endParaRPr>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●ご自分の学校の服務規程をご覧になったことがありますか？　年度初めの組織職員会で配付される資料にあるかと思いますが、●先ほど述べましたように仕事に従事する者が守るべき事項を定めた規則を「服務規程」といいます</a:t>
            </a:r>
            <a:r>
              <a:rPr kumimoji="1" lang="ja-JP" altLang="en-US" dirty="0" smtClean="0"/>
              <a:t>。配付しています本校の服務規程をご覧ください。（少しの時間、見てもらう）服務</a:t>
            </a:r>
            <a:r>
              <a:rPr kumimoji="1" lang="ja-JP" altLang="en-US" dirty="0" smtClean="0"/>
              <a:t>規程の中から、抜粋して説明をしていきます。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勤務時間は、このようになっています。▲▲小学校の勤務時間は８：１５～１６：４５です。町の一般職員は、８：３０～１７：１５ですが、学校に勤務する職員は、学校長が指定した勤務時間となりますので、各学校によりその時間は異なります。校務員さんも支援員さんもこの勤務時間となることが多いです。日曜日土曜日は、週休日（勤務時間を割り振らない日）といい、祝日や年末年始の休日を休日といい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休憩時間は、「１日の勤務時間が６時間を超え８時間までの場合には４５分、８時間を超える場合には１時間の休憩時間を、勤務時間の途中に置かなければならない」と労働基準法や条例等で定められていますので、休憩時間は４５分となります。休憩時間は、給与の対象にはなりません。休憩時間をまたがって年休等を申請する際は、休憩時間分を考慮して時間を記入するよう気をつけ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●教職員としての職務を遂行するうえで守らなくてはならない義務や規律を●服務といいます。公務員としての職務上、身分上の様々な服務義務があります。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●教育委員会が服務の監督に当たることが決められていますが、●校長は職務上の上司であり、教育委員会とともに服務の監督を行っています。</a:t>
            </a:r>
            <a:endParaRPr kumimoji="1" lang="en-US" altLang="ja-JP"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●次は、出勤簿についてです。出勤後すぐに押印していますか？　●</a:t>
            </a:r>
            <a:r>
              <a:rPr lang="ja-JP" altLang="en-US" sz="1050" dirty="0" smtClean="0">
                <a:solidFill>
                  <a:srgbClr val="108613"/>
                </a:solidFill>
                <a:effectLst>
                  <a:outerShdw blurRad="38100" dist="38100" dir="2700000" algn="tl">
                    <a:srgbClr val="000000">
                      <a:alpha val="43137"/>
                    </a:srgbClr>
                  </a:outerShdw>
                </a:effectLst>
                <a:latin typeface="HG丸ｺﾞｼｯｸM-PRO" pitchFamily="50" charset="-128"/>
                <a:ea typeface="HG丸ｺﾞｼｯｸM-PRO" pitchFamily="50" charset="-128"/>
              </a:rPr>
              <a:t>四万十町立学校管理運営規則第</a:t>
            </a:r>
            <a:r>
              <a:rPr lang="en-US" altLang="ja-JP" sz="1050" dirty="0" smtClean="0">
                <a:solidFill>
                  <a:srgbClr val="108613"/>
                </a:solidFill>
                <a:effectLst>
                  <a:outerShdw blurRad="38100" dist="38100" dir="2700000" algn="tl">
                    <a:srgbClr val="000000">
                      <a:alpha val="43137"/>
                    </a:srgbClr>
                  </a:outerShdw>
                </a:effectLst>
                <a:latin typeface="HG丸ｺﾞｼｯｸM-PRO" pitchFamily="50" charset="-128"/>
                <a:ea typeface="HG丸ｺﾞｼｯｸM-PRO" pitchFamily="50" charset="-128"/>
              </a:rPr>
              <a:t>34</a:t>
            </a:r>
            <a:r>
              <a:rPr lang="ja-JP" altLang="en-US" sz="1050" dirty="0" smtClean="0">
                <a:solidFill>
                  <a:srgbClr val="108613"/>
                </a:solidFill>
                <a:effectLst>
                  <a:outerShdw blurRad="38100" dist="38100" dir="2700000" algn="tl">
                    <a:srgbClr val="000000">
                      <a:alpha val="43137"/>
                    </a:srgbClr>
                  </a:outerShdw>
                </a:effectLst>
                <a:latin typeface="HG丸ｺﾞｼｯｸM-PRO" pitchFamily="50" charset="-128"/>
                <a:ea typeface="HG丸ｺﾞｼｯｸM-PRO" pitchFamily="50" charset="-128"/>
              </a:rPr>
              <a:t>条</a:t>
            </a:r>
            <a:r>
              <a:rPr lang="ja-JP" altLang="en-US" sz="1050" b="0" dirty="0" smtClean="0">
                <a:effectLst>
                  <a:outerShdw blurRad="38100" dist="38100" dir="2700000" algn="tl">
                    <a:srgbClr val="000000">
                      <a:alpha val="43137"/>
                    </a:srgbClr>
                  </a:outerShdw>
                </a:effectLst>
                <a:latin typeface="HG丸ｺﾞｼｯｸM-PRO" pitchFamily="50" charset="-128"/>
                <a:ea typeface="HG丸ｺﾞｼｯｸM-PRO" pitchFamily="50" charset="-128"/>
              </a:rPr>
              <a:t>「職員は、所定の時刻までに出勤し、直ちに出勤簿に自ら押印しなければならない。」とあります。出勤簿に押印しないということは、勤務したことが証明できませんし、服務違反に当たります。町職員となる校務員さんや支援員さんは、出勤カードで管理し、月末に教育委員会へ提出します。</a:t>
            </a:r>
            <a:endParaRPr kumimoji="1" lang="ja-JP" altLang="en-US" sz="1050" b="0" dirty="0">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ＨＰを見てみましょう。事例別事務処理⇒服務の中に、出勤簿の押印についてというのがありますが、ご覧になったことはありますか？様々なケースについての押印の仕方を載せていますので、参考になるかと思います。</a:t>
            </a:r>
            <a:r>
              <a:rPr kumimoji="1" lang="en-US" altLang="ja-JP" dirty="0" smtClean="0"/>
              <a:t>【</a:t>
            </a:r>
            <a:r>
              <a:rPr kumimoji="1" lang="ja-JP" altLang="en-US" dirty="0" smtClean="0"/>
              <a:t>少しの時間個々に見てもらう</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eaLnBrk="1" hangingPunct="1">
              <a:defRPr/>
            </a:pPr>
            <a:r>
              <a:rPr kumimoji="1" lang="ja-JP" altLang="en-US" dirty="0" smtClean="0"/>
              <a:t>●では、問題②です。「</a:t>
            </a:r>
            <a:r>
              <a:rPr lang="ja-JP" altLang="en-US" sz="1200" dirty="0" smtClean="0">
                <a:solidFill>
                  <a:schemeClr val="accent4"/>
                </a:solidFill>
                <a:latin typeface="HGP創英角ﾎﾟｯﾌﾟ体" pitchFamily="50" charset="-128"/>
                <a:ea typeface="HGP創英角ﾎﾟｯﾌﾟ体" pitchFamily="50" charset="-128"/>
              </a:rPr>
              <a:t>学校に出勤をせず出張をし、用務終了後学校に出勤しまし た。出勤簿は、どのように押印</a:t>
            </a:r>
            <a:r>
              <a:rPr lang="en-US" altLang="ja-JP" sz="1200" dirty="0" smtClean="0">
                <a:solidFill>
                  <a:schemeClr val="accent4"/>
                </a:solidFill>
                <a:latin typeface="HGP創英角ﾎﾟｯﾌﾟ体" pitchFamily="50" charset="-128"/>
                <a:ea typeface="HGP創英角ﾎﾟｯﾌﾟ体" pitchFamily="50" charset="-128"/>
              </a:rPr>
              <a:t> </a:t>
            </a:r>
            <a:r>
              <a:rPr lang="ja-JP" altLang="en-US" sz="1200" dirty="0" smtClean="0">
                <a:solidFill>
                  <a:schemeClr val="accent4"/>
                </a:solidFill>
                <a:latin typeface="HGP創英角ﾎﾟｯﾌﾟ体" pitchFamily="50" charset="-128"/>
                <a:ea typeface="HGP創英角ﾎﾟｯﾌﾟ体" pitchFamily="50" charset="-128"/>
              </a:rPr>
              <a:t>したらいいでしょう？」</a:t>
            </a:r>
            <a:endParaRPr lang="en-US" altLang="ja-JP" sz="1200" dirty="0" smtClean="0">
              <a:solidFill>
                <a:schemeClr val="accent4"/>
              </a:solidFill>
              <a:latin typeface="HGP創英角ﾎﾟｯﾌﾟ体" pitchFamily="50" charset="-128"/>
              <a:ea typeface="HGP創英角ﾎﾟｯﾌﾟ体"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●ＨＰ山田さんの出勤簿４月４日をご覧ください。上段が午前、下段が午後という捉えではなく、時系列で押印と捉えてください。出張が先なので、上段に出張印、下段に山田さんの出勤印となります。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23</a:t>
            </a:fld>
            <a:endParaRPr lang="en-US"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●逆の場合は、４月１６日のように、上段が山田さんの出勤印下段が出張印となります。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24</a:t>
            </a:fld>
            <a:endParaRPr lang="en-US"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次は週休日の指定についてです。運動会や参観日など日曜日・土曜日に勤務を命ずる必要がある場合には、週休日の振替ができます。特別な場合を除き、勤務を命ずる日を起算日とする４週間前の日から４週間後の日までの期間に振替ができることとなっていますが、起算日の前後４週間は、いったいいつからいつまでの期間となるのか、カレンダーで確認する方法の他に簡単に調べる方法がありますので紹介します。ＨＰの</a:t>
            </a:r>
            <a:r>
              <a:rPr kumimoji="1" lang="ja-JP" altLang="en-US" dirty="0" err="1" smtClean="0"/>
              <a:t>い</a:t>
            </a:r>
            <a:r>
              <a:rPr kumimoji="1" lang="ja-JP" altLang="en-US" dirty="0" smtClean="0"/>
              <a:t>たれ</a:t>
            </a:r>
            <a:r>
              <a:rPr kumimoji="1" lang="ja-JP" altLang="en-US" dirty="0" err="1" smtClean="0"/>
              <a:t>り</a:t>
            </a:r>
            <a:r>
              <a:rPr kumimoji="1" lang="ja-JP" altLang="en-US" dirty="0" smtClean="0"/>
              <a:t>つくせりをご覧ください。「週休日の前後４週間自動計算」を開きます。勤務日に勤務を命じられた日を入力し、計算のところをクリックします。適当に日を入れてみてください。瞬時に、前後４週間の期間が表示されるようになっています。</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eaLnBrk="1" hangingPunct="1">
              <a:defRPr/>
            </a:pPr>
            <a:r>
              <a:rPr kumimoji="1" lang="ja-JP" altLang="en-US" dirty="0" smtClean="0"/>
              <a:t>●では、また問題です。「</a:t>
            </a:r>
            <a:r>
              <a:rPr lang="ja-JP" altLang="en-US" sz="1200" dirty="0" smtClean="0">
                <a:solidFill>
                  <a:schemeClr val="tx1"/>
                </a:solidFill>
                <a:latin typeface="HGP創英角ﾎﾟｯﾌﾟ体" pitchFamily="50" charset="-128"/>
                <a:ea typeface="HGP創英角ﾎﾟｯﾌﾟ体" pitchFamily="50" charset="-128"/>
              </a:rPr>
              <a:t>平成２６年６月１５日（日）に勤務（研修会）を命じられました。振替ができる期間は、いつからいつまででしょうか？」</a:t>
            </a:r>
            <a:endParaRPr lang="en-US" altLang="ja-JP" sz="1200" dirty="0" smtClean="0">
              <a:solidFill>
                <a:schemeClr val="tx1"/>
              </a:solidFill>
              <a:latin typeface="HGP創英角ﾎﾟｯﾌﾟ体" pitchFamily="50" charset="-128"/>
              <a:ea typeface="HGP創英角ﾎﾟｯﾌﾟ体" pitchFamily="50" charset="-128"/>
            </a:endParaRPr>
          </a:p>
          <a:p>
            <a:pPr algn="l" eaLnBrk="1" hangingPunct="1">
              <a:defRPr/>
            </a:pPr>
            <a:endParaRPr lang="en-US" altLang="ja-JP" sz="1200" dirty="0" smtClean="0">
              <a:solidFill>
                <a:schemeClr val="tx1"/>
              </a:solidFill>
              <a:latin typeface="HGP創英角ﾎﾟｯﾌﾟ体" pitchFamily="50" charset="-128"/>
              <a:ea typeface="HGP創英角ﾎﾟｯﾌﾟ体"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答えはこのようになります。５月１９日以降であれば、研修会に出席する前に振休を取得することができます。学校運営上の必要性により、７月１２日までに取得できない場合は更に４週間後まで延長することはできますが、できるだけ４週間以内に取得するようにしましょう。</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●勤務には、学校での勤務と学校外勤務がありますが、学校外勤務をする場合には、事前に学校長に届け出をし、命令又は承認を受ける必要があります。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学校外勤務の一つに出張があります。●出張とは、</a:t>
            </a:r>
            <a:r>
              <a:rPr lang="ja-JP" altLang="en-US" sz="1200" b="0" dirty="0" smtClean="0">
                <a:effectLst/>
              </a:rPr>
              <a:t>職員が公務のため一時その勤務公署を離れて旅行することをいいます。</a:t>
            </a:r>
            <a:r>
              <a:rPr lang="ja-JP" altLang="en-US" dirty="0" smtClean="0">
                <a:latin typeface="HGP創英角ﾎﾟｯﾌﾟ体" pitchFamily="50" charset="-128"/>
                <a:ea typeface="HGP創英角ﾎﾟｯﾌﾟ体" pitchFamily="50" charset="-128"/>
              </a:rPr>
              <a:t>出張に該当する用務であるが、学校周辺勤務や公用車利用や自家用車同乗の場合は校外勤務扱いとなります。学校発又は学校着であるか、学校から用務地までの路程が片道４Ｋｍ以上であるか４ｋｍ未満であるかがポイントとなります。</a:t>
            </a:r>
            <a:endParaRPr kumimoji="1" lang="ja-JP" altLang="en-US" dirty="0" smtClean="0"/>
          </a:p>
          <a:p>
            <a:endParaRPr kumimoji="1" lang="ja-JP" altLang="en-US" b="0" dirty="0">
              <a:effectLst/>
            </a:endParaRPr>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●では、また問題です。「</a:t>
            </a:r>
            <a:r>
              <a:rPr kumimoji="1" lang="en-US" altLang="ja-JP" baseline="0" dirty="0" smtClean="0"/>
              <a:t> </a:t>
            </a:r>
            <a:r>
              <a:rPr kumimoji="1" lang="ja-JP" altLang="en-US" baseline="0" dirty="0" smtClean="0"/>
              <a:t>このような研修会があったとします。</a:t>
            </a:r>
            <a:r>
              <a:rPr lang="ja-JP" altLang="en-US" sz="1200" dirty="0" smtClean="0">
                <a:solidFill>
                  <a:schemeClr val="tx1"/>
                </a:solidFill>
                <a:latin typeface="HGP創英角ﾎﾟｯﾌﾟ体" pitchFamily="50" charset="-128"/>
                <a:ea typeface="HGP創英角ﾎﾟｯﾌﾟ体" pitchFamily="50" charset="-128"/>
              </a:rPr>
              <a:t>伺の期日に記載する開会時間は何時とすれば良いでしょうか？</a:t>
            </a:r>
            <a:r>
              <a:rPr kumimoji="1" lang="ja-JP" altLang="en-US" sz="1200" dirty="0" smtClean="0">
                <a:solidFill>
                  <a:schemeClr val="tx1"/>
                </a:solidFill>
                <a:latin typeface="Times New Roman" pitchFamily="18" charset="0"/>
                <a:ea typeface="ＭＳ Ｐ明朝" pitchFamily="18" charset="-128"/>
              </a:rPr>
              <a:t>」</a:t>
            </a:r>
            <a:endParaRPr lang="en-US" altLang="ja-JP" sz="1100" dirty="0" smtClean="0">
              <a:solidFill>
                <a:schemeClr val="tx1"/>
              </a:solidFill>
              <a:latin typeface="HGP創英角ﾎﾟｯﾌﾟ体" pitchFamily="50" charset="-128"/>
              <a:ea typeface="HGP創英角ﾎﾟｯﾌﾟ体" pitchFamily="50" charset="-128"/>
            </a:endParaRPr>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29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342900" indent="-342900" eaLnBrk="1" hangingPunct="1">
              <a:defRPr/>
            </a:pPr>
            <a:r>
              <a:rPr kumimoji="1" lang="ja-JP" altLang="en-US" dirty="0" smtClean="0"/>
              <a:t>●日本国憲法第１５条の２に「すべ</a:t>
            </a:r>
            <a:r>
              <a:rPr lang="ja-JP" altLang="en-US" sz="1200" dirty="0" smtClean="0">
                <a:solidFill>
                  <a:schemeClr val="tx1"/>
                </a:solidFill>
                <a:effectLst>
                  <a:outerShdw blurRad="38100" dist="38100" dir="2700000" algn="tl">
                    <a:srgbClr val="C0C0C0"/>
                  </a:outerShdw>
                </a:effectLst>
              </a:rPr>
              <a:t>ての公務員は、全体の奉仕者であって、一部の奉仕者ではない。」とあります。</a:t>
            </a:r>
            <a:endParaRPr lang="en-US" altLang="ja-JP" sz="1200" dirty="0" smtClean="0">
              <a:solidFill>
                <a:schemeClr val="tx1"/>
              </a:solidFill>
              <a:effectLst>
                <a:outerShdw blurRad="38100" dist="38100" dir="2700000" algn="tl">
                  <a:srgbClr val="C0C0C0"/>
                </a:outerShdw>
              </a:effectLst>
            </a:endParaRPr>
          </a:p>
          <a:p>
            <a:pPr marL="342900" indent="-342900" eaLnBrk="1" hangingPunct="1">
              <a:defRPr/>
            </a:pPr>
            <a:r>
              <a:rPr lang="ja-JP" altLang="en-US" sz="1200" dirty="0" smtClean="0">
                <a:solidFill>
                  <a:schemeClr val="tx1"/>
                </a:solidFill>
                <a:effectLst>
                  <a:outerShdw blurRad="38100" dist="38100" dir="2700000" algn="tl">
                    <a:srgbClr val="C0C0C0"/>
                  </a:outerShdw>
                </a:effectLst>
              </a:rPr>
              <a:t>●服務の根本基準は、●</a:t>
            </a:r>
            <a:r>
              <a:rPr kumimoji="1" lang="ja-JP" altLang="en-US" dirty="0" smtClean="0"/>
              <a:t>地方公務員法第３０条にあり、このようになっています。</a:t>
            </a:r>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●答えは、「９時半」</a:t>
            </a:r>
            <a:r>
              <a:rPr kumimoji="1" lang="ja-JP" altLang="en-US" smtClean="0"/>
              <a:t>です。●受付</a:t>
            </a:r>
            <a:r>
              <a:rPr kumimoji="1" lang="ja-JP" altLang="en-US" dirty="0" smtClean="0"/>
              <a:t>開始時刻ではなく、開会時刻を記載します。伺に受付開始時刻が記入されているケースがよく見られますのでご注意ください。</a:t>
            </a:r>
            <a:endParaRPr kumimoji="1" lang="en-US" altLang="ja-JP" dirty="0" smtClean="0"/>
          </a:p>
          <a:p>
            <a:r>
              <a:rPr kumimoji="1" lang="ja-JP" altLang="en-US" dirty="0" smtClean="0"/>
              <a:t>この件に関しての詳細がスモールステップ第５９号にありますが、</a:t>
            </a:r>
            <a:r>
              <a:rPr kumimoji="1" lang="en-US" altLang="ja-JP" dirty="0" smtClean="0"/>
              <a:t>HP</a:t>
            </a:r>
            <a:r>
              <a:rPr kumimoji="1" lang="ja-JP" altLang="en-US" dirty="0" err="1" smtClean="0"/>
              <a:t>には</a:t>
            </a:r>
            <a:r>
              <a:rPr kumimoji="1" lang="ja-JP" altLang="en-US" dirty="0" smtClean="0"/>
              <a:t>教育研究会学校事務部会が今までに発行しましたスモールステップも掲載していますので、ご活用ください。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●年次有給休暇は、</a:t>
            </a:r>
            <a:r>
              <a:rPr lang="ja-JP" altLang="en-US" dirty="0" smtClean="0">
                <a:latin typeface="HGP創英角ﾎﾟｯﾌﾟ体" pitchFamily="50" charset="-128"/>
                <a:ea typeface="HGP創英角ﾎﾟｯﾌﾟ体" pitchFamily="50" charset="-128"/>
              </a:rPr>
              <a:t>職員が任命権者の承認を得て、正規の勤務時間中に給与の支給を受けて勤務しない期間をいい、１休暇年度につき２０日あります。</a:t>
            </a:r>
            <a:endParaRPr lang="en-US" altLang="ja-JP" dirty="0" smtClean="0">
              <a:latin typeface="HGP創英角ﾎﾟｯﾌﾟ体" pitchFamily="50" charset="-128"/>
              <a:ea typeface="HGP創英角ﾎﾟｯﾌﾟ体" pitchFamily="50" charset="-128"/>
            </a:endParaRPr>
          </a:p>
          <a:p>
            <a:r>
              <a:rPr kumimoji="1" lang="ja-JP" altLang="en-US" dirty="0" smtClean="0">
                <a:latin typeface="HGP創英角ﾎﾟｯﾌﾟ体" pitchFamily="50" charset="-128"/>
                <a:ea typeface="HGP創英角ﾎﾟｯﾌﾟ体" pitchFamily="50" charset="-128"/>
              </a:rPr>
              <a:t>講師経験がない、もしくは臨時講師をした期間が引き続かない４月採用の場合は、８日です。が、臨時講師より引き続く場合は、前任校からの休暇承認簿の写しにより残日数を算出します。日または時間で取得でき、７時間４５分をもって１日としますが、残念ながら残日数の計算間違いが多く見られます。残余日数のうち２０日を限度として繰り越すことができますので、最大４０日となります。便利なものが</a:t>
            </a:r>
            <a:r>
              <a:rPr kumimoji="1" lang="en-US" altLang="ja-JP" dirty="0" smtClean="0">
                <a:latin typeface="HGP創英角ﾎﾟｯﾌﾟ体" pitchFamily="50" charset="-128"/>
                <a:ea typeface="HGP創英角ﾎﾟｯﾌﾟ体" pitchFamily="50" charset="-128"/>
              </a:rPr>
              <a:t>HP</a:t>
            </a:r>
            <a:r>
              <a:rPr kumimoji="1" lang="ja-JP" altLang="en-US" dirty="0" smtClean="0">
                <a:latin typeface="HGP創英角ﾎﾟｯﾌﾟ体" pitchFamily="50" charset="-128"/>
                <a:ea typeface="HGP創英角ﾎﾟｯﾌﾟ体" pitchFamily="50" charset="-128"/>
              </a:rPr>
              <a:t>のいたれりつくせりにありますので、見てみましょう。「年休残時間計算早見表」をご覧ください。</a:t>
            </a:r>
            <a:endParaRPr kumimoji="1" lang="en-US" altLang="ja-JP" dirty="0" smtClean="0">
              <a:latin typeface="HGP創英角ﾎﾟｯﾌﾟ体" pitchFamily="50" charset="-128"/>
              <a:ea typeface="HGP創英角ﾎﾟｯﾌﾟ体" pitchFamily="50" charset="-128"/>
            </a:endParaRPr>
          </a:p>
          <a:p>
            <a:r>
              <a:rPr kumimoji="1" lang="ja-JP" altLang="en-US" dirty="0" smtClean="0">
                <a:latin typeface="HGP創英角ﾎﾟｯﾌﾟ体" pitchFamily="50" charset="-128"/>
                <a:ea typeface="HGP創英角ﾎﾟｯﾌﾟ体" pitchFamily="50" charset="-128"/>
              </a:rPr>
              <a:t>目にしたことがある方も多いのではないでしょうか。自信の無い時は、これで確認をしてみてください。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HGP創英角ﾎﾟｯﾌﾟ体" pitchFamily="50" charset="-128"/>
                <a:ea typeface="HGP創英角ﾎﾟｯﾌﾟ体" pitchFamily="50" charset="-128"/>
              </a:rPr>
              <a:t>●臨時講師の方は、●月数に１．６を乗じて得た数に相当する日数となりますが、１未満の端数は切り上げます。</a:t>
            </a:r>
            <a:r>
              <a:rPr kumimoji="1" lang="ja-JP" altLang="en-US" sz="1200" dirty="0" smtClean="0">
                <a:latin typeface="HGP創英角ﾎﾟｯﾌﾟ体" pitchFamily="50" charset="-128"/>
                <a:ea typeface="HGP創英角ﾎﾟｯﾌﾟ体" pitchFamily="50" charset="-128"/>
              </a:rPr>
              <a:t>１ヶ月</a:t>
            </a:r>
            <a:r>
              <a:rPr lang="ja-JP" altLang="en-US" sz="1200" dirty="0" smtClean="0">
                <a:latin typeface="HGP創英角ﾎﾟｯﾌﾟ体" pitchFamily="50" charset="-128"/>
                <a:ea typeface="HGP創英角ﾎﾟｯﾌﾟ体" pitchFamily="50" charset="-128"/>
              </a:rPr>
              <a:t>に満たない日数は、１５日以上を１ヶ月として扱いますので、４月４日～６月２０日の場合は、２カ月と１７日となりますので、３</a:t>
            </a:r>
            <a:r>
              <a:rPr lang="en-US" altLang="ja-JP" sz="1200" dirty="0" smtClean="0">
                <a:latin typeface="HGP創英角ﾎﾟｯﾌﾟ体" pitchFamily="50" charset="-128"/>
                <a:ea typeface="HGP創英角ﾎﾟｯﾌﾟ体" pitchFamily="50" charset="-128"/>
              </a:rPr>
              <a:t>×</a:t>
            </a:r>
            <a:r>
              <a:rPr lang="ja-JP" altLang="en-US" sz="1200" dirty="0" smtClean="0">
                <a:latin typeface="HGP創英角ﾎﾟｯﾌﾟ体" pitchFamily="50" charset="-128"/>
                <a:ea typeface="HGP創英角ﾎﾟｯﾌﾟ体" pitchFamily="50" charset="-128"/>
              </a:rPr>
              <a:t>１，６で計算し、５日となります。</a:t>
            </a:r>
            <a:r>
              <a:rPr lang="ja-JP" altLang="en-US" dirty="0" smtClean="0"/>
              <a:t>　いたれりつくせりに、年休の取得時間や残日数があっているか確認できる年次有給休暇計算書（検算用）がありますので、ご利用ください。</a:t>
            </a:r>
            <a:r>
              <a:rPr lang="zh-TW" altLang="en-US" dirty="0" smtClean="0">
                <a:solidFill>
                  <a:schemeClr val="tx1"/>
                </a:solidFill>
              </a:rPr>
              <a:t>　</a:t>
            </a:r>
            <a:r>
              <a:rPr lang="ja-JP" altLang="en-US" dirty="0" smtClean="0">
                <a:solidFill>
                  <a:schemeClr val="tx1"/>
                </a:solidFill>
              </a:rPr>
              <a:t/>
            </a:r>
            <a:br>
              <a:rPr lang="ja-JP" altLang="en-US" dirty="0" smtClean="0">
                <a:solidFill>
                  <a:schemeClr val="tx1"/>
                </a:solidFill>
              </a:rPr>
            </a:br>
            <a:r>
              <a:rPr lang="ja-JP" altLang="en-US" dirty="0" smtClean="0"/>
              <a:t/>
            </a:r>
            <a:br>
              <a:rPr lang="ja-JP" altLang="en-US" dirty="0" smtClean="0"/>
            </a:b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32</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●次は、病気休暇です。病気休暇とは</a:t>
            </a:r>
            <a:r>
              <a:rPr kumimoji="1" lang="ja-JP" altLang="en-US" sz="1200" kern="0" dirty="0" smtClean="0">
                <a:solidFill>
                  <a:schemeClr val="tx1"/>
                </a:solidFill>
                <a:latin typeface="HGP創英角ﾎﾟｯﾌﾟ体" pitchFamily="50" charset="-128"/>
                <a:ea typeface="HGP創英角ﾎﾟｯﾌﾟ体" pitchFamily="50" charset="-128"/>
                <a:cs typeface="+mn-cs"/>
              </a:rPr>
              <a:t>公務又は通勤によらない負傷又は疾病等による場合であって医師の証明等に基づき、人事委員会規則で定める日又は時間を取得できます。</a:t>
            </a:r>
            <a:r>
              <a:rPr kumimoji="1" lang="ja-JP" altLang="en-US" dirty="0" smtClean="0"/>
              <a:t>県費負担教職員の</a:t>
            </a:r>
            <a:r>
              <a:rPr kumimoji="1" lang="ja-JP" altLang="en-US" sz="1200" kern="0" dirty="0" smtClean="0">
                <a:solidFill>
                  <a:schemeClr val="tx1"/>
                </a:solidFill>
                <a:latin typeface="HGP創英角ﾎﾟｯﾌﾟ体" pitchFamily="50" charset="-128"/>
                <a:ea typeface="HGP創英角ﾎﾟｯﾌﾟ体" pitchFamily="50" charset="-128"/>
                <a:cs typeface="+mn-cs"/>
              </a:rPr>
              <a:t>手続きは、画面のようになっています。１ヶ月以上で代員が必要な場合には、補充教職員配置希望ができますが、長期休業中は配置されません。</a:t>
            </a:r>
            <a:endParaRPr kumimoji="1" lang="en-US" altLang="ja-JP" sz="1200" kern="0" dirty="0" smtClean="0">
              <a:solidFill>
                <a:schemeClr val="tx1"/>
              </a:solidFill>
              <a:latin typeface="HGP創英角ﾎﾟｯﾌﾟ体" pitchFamily="50" charset="-128"/>
              <a:ea typeface="HGP創英角ﾎﾟｯﾌﾟ体" pitchFamily="50" charset="-128"/>
              <a:cs typeface="+mn-cs"/>
            </a:endParaRPr>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33</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eaLnBrk="1" hangingPunct="1">
              <a:defRPr/>
            </a:pPr>
            <a:r>
              <a:rPr lang="ja-JP" altLang="en-US" b="0" dirty="0" smtClean="0">
                <a:solidFill>
                  <a:srgbClr val="FF0000"/>
                </a:solidFill>
              </a:rPr>
              <a:t>●職種別に病気休暇を見てみましょう。期限付講師の方は、医療機関を受診したことが確認できる書類（領収書・薬袋）が必要で、任用期間により取得できる日数が異なります。町の職員である正規校務員さんは、</a:t>
            </a:r>
            <a:r>
              <a:rPr lang="ja-JP" altLang="en-US" sz="1200" kern="0" dirty="0" smtClean="0">
                <a:latin typeface="HGP創英角ﾎﾟｯﾌﾟ体" pitchFamily="50" charset="-128"/>
                <a:ea typeface="HGP創英角ﾎﾟｯﾌﾟ体" pitchFamily="50" charset="-128"/>
              </a:rPr>
              <a:t>経過観察等が必要と診断され定期的に通院する場合は、その旨の診断書を提出します。町職員の</a:t>
            </a:r>
            <a:r>
              <a:rPr lang="ja-JP" altLang="en-US" b="0" dirty="0" smtClean="0">
                <a:solidFill>
                  <a:srgbClr val="FF0000"/>
                </a:solidFill>
              </a:rPr>
              <a:t>臨時の校務員さんや支援員さんは、病気休暇は無給となります。</a:t>
            </a:r>
            <a:endParaRPr kumimoji="1" lang="ja-JP" altLang="en-US" b="0" dirty="0" smtClean="0">
              <a:solidFill>
                <a:srgbClr val="FF0000"/>
              </a:solidFill>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eaLnBrk="1" hangingPunct="1">
              <a:defRPr/>
            </a:pPr>
            <a:r>
              <a:rPr kumimoji="1" lang="ja-JP" altLang="en-US" dirty="0" smtClean="0"/>
              <a:t>●問題です。「</a:t>
            </a:r>
            <a:r>
              <a:rPr lang="ja-JP" altLang="en-US" sz="1200" dirty="0" smtClean="0">
                <a:solidFill>
                  <a:schemeClr val="accent4"/>
                </a:solidFill>
                <a:latin typeface="HGP創英角ﾎﾟｯﾌﾟ体" pitchFamily="50" charset="-128"/>
                <a:ea typeface="HGP創英角ﾎﾟｯﾌﾟ体" pitchFamily="50" charset="-128"/>
              </a:rPr>
              <a:t>高血圧症の場合、病気休暇は何日取得できるでしょうか？」</a:t>
            </a:r>
            <a:endParaRPr lang="en-US" altLang="ja-JP" sz="1200" dirty="0" smtClean="0">
              <a:solidFill>
                <a:schemeClr val="accent4"/>
              </a:solidFill>
              <a:latin typeface="HGP創英角ﾎﾟｯﾌﾟ体" pitchFamily="50" charset="-128"/>
              <a:ea typeface="HGP創英角ﾎﾟｯﾌﾟ体"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35</a:t>
            </a:fld>
            <a:endParaRPr lang="en-US"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●答えは、</a:t>
            </a:r>
            <a:r>
              <a:rPr kumimoji="1" lang="en-US" altLang="ja-JP" dirty="0" smtClean="0"/>
              <a:t>HP</a:t>
            </a:r>
            <a:r>
              <a:rPr kumimoji="1" lang="ja-JP" altLang="en-US" dirty="0" smtClean="0"/>
              <a:t>休暇の４－３－３にありますのでご覧ください。引き続き９０日以内です。高血圧症や悪性新生物、精神性疾患は更に引き続き６０日以内で延長ができます。ここでいう高血圧症とは、単に血圧が高いのではなく、高血圧症と診断された方で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36</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kumimoji="1" lang="ja-JP" altLang="en-US" dirty="0" smtClean="0"/>
              <a:t>●最後は、特別休暇です。</a:t>
            </a:r>
            <a:r>
              <a:rPr kumimoji="1" lang="ja-JP" altLang="en-US" sz="1200" dirty="0" smtClean="0">
                <a:solidFill>
                  <a:schemeClr val="tx1"/>
                </a:solidFill>
                <a:latin typeface="HGP創英角ﾎﾟｯﾌﾟ体" pitchFamily="50" charset="-128"/>
                <a:ea typeface="HGP創英角ﾎﾟｯﾌﾟ体" pitchFamily="50" charset="-128"/>
              </a:rPr>
              <a:t>特別の事由により職員が勤務しないことが相当として人事委員会で定める日又は時間取得できる休暇です。学校事務の手引き</a:t>
            </a:r>
            <a:r>
              <a:rPr kumimoji="1" lang="en-US" altLang="ja-JP" sz="1200" dirty="0" smtClean="0">
                <a:solidFill>
                  <a:schemeClr val="tx1"/>
                </a:solidFill>
                <a:latin typeface="HGP創英角ﾎﾟｯﾌﾟ体" pitchFamily="50" charset="-128"/>
                <a:ea typeface="HGP創英角ﾎﾟｯﾌﾟ体" pitchFamily="50" charset="-128"/>
              </a:rPr>
              <a:t>HP</a:t>
            </a:r>
            <a:r>
              <a:rPr kumimoji="1" lang="ja-JP" altLang="en-US" sz="1200" dirty="0" smtClean="0">
                <a:solidFill>
                  <a:schemeClr val="tx1"/>
                </a:solidFill>
                <a:latin typeface="HGP創英角ﾎﾟｯﾌﾟ体" pitchFamily="50" charset="-128"/>
                <a:ea typeface="HGP創英角ﾎﾟｯﾌﾟ体" pitchFamily="50" charset="-128"/>
              </a:rPr>
              <a:t>の特別休暇に詳しく載っていますが、画面の他にもたくさんあります。知らなくて、年休で処理をしたということが無いよう時間がある時に、じっくりご覧になってください。</a:t>
            </a:r>
            <a:endParaRPr kumimoji="1" lang="en-US" altLang="ja-JP" sz="1200" dirty="0" smtClean="0">
              <a:solidFill>
                <a:schemeClr val="tx1"/>
              </a:solidFill>
              <a:latin typeface="HGP創英角ﾎﾟｯﾌﾟ体" pitchFamily="50" charset="-128"/>
              <a:ea typeface="HGP創英角ﾎﾟｯﾌﾟ体"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37</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●最後の問題です。「</a:t>
            </a:r>
            <a:r>
              <a:rPr lang="ja-JP" altLang="en-US" sz="1200" dirty="0" smtClean="0">
                <a:solidFill>
                  <a:schemeClr val="accent4"/>
                </a:solidFill>
                <a:latin typeface="HGP創英角ﾎﾟｯﾌﾟ体" pitchFamily="50" charset="-128"/>
                <a:ea typeface="HGP創英角ﾎﾟｯﾌﾟ体" pitchFamily="50" charset="-128"/>
              </a:rPr>
              <a:t>夏期特別休暇を取得できるのは、夏季休業中のみでしょうか？」</a:t>
            </a:r>
            <a:endParaRPr lang="en-US" altLang="ja-JP" sz="1200" dirty="0" smtClean="0">
              <a:solidFill>
                <a:schemeClr val="accent4"/>
              </a:solidFill>
              <a:latin typeface="HGP創英角ﾎﾟｯﾌﾟ体" pitchFamily="50" charset="-128"/>
              <a:ea typeface="HGP創英角ﾎﾟｯﾌﾟ体"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38</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いいえ、夏季休業中のみではありません。４－３－５をご覧ください。７月１日から９月３０日の間に５日間取得できます。ただし、病気休暇や育児休業明けの方は、異なりますので気をつけてください。臨時講師の方は、３ヶ月間における任用期間によって日数が異なりますが、日数が８６日以上ある方は、５日間取得できます。町の職員の方は同じ期間中に３日間取得できますが、県の職員と違い</a:t>
            </a:r>
            <a:r>
              <a:rPr kumimoji="1" lang="en-US" altLang="ja-JP" dirty="0" smtClean="0"/>
              <a:t>1</a:t>
            </a:r>
            <a:r>
              <a:rPr kumimoji="1" lang="ja-JP" altLang="en-US" dirty="0" smtClean="0"/>
              <a:t>日単位となっています。臨時の町の職員の方は勤務する期間により日数が変わります。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●「新規採用や、異動の時に宣誓書を提出しますが、何のためにするのでしょうか？」　ご存知の方いらっしゃいますか？宣誓とは、使用者に対して、公務員としての義務を尽くすことを誓うものです。宣誓は新たに職員となった者が職務に従事する前に行うこととされ、宣誓を拒否する行為は職務上の義務違反として懲戒の事由となります。服務監督権者は、市町村教育委員会にありますので、異動により市町村が変わった場合には、転入先の市町村に服務の宣誓をすることとなります。町内異動では、必要ありません。</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●以上の他に、このようなことについても服務規程で定められていますので、時間のある時に目を通されて、再確認をしてみてください。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40</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で服務についての説明は終わりですが、少しは「服務」が身近なものになりましたでしょうか？ご不明な点がありましたら、ＨＰを見てみたり、事務担当者にご遠慮なくお尋ねください。今日は、貴重な時間を割いていただきまして、ありがとうございました。</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41</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●先ほど、職務上、身分上の様々な服務義務がありますと説明をしましたが、職務上の義務とはどんな義務でしょう。</a:t>
            </a:r>
            <a:endParaRPr kumimoji="1" lang="en-US" altLang="ja-JP" dirty="0" smtClean="0"/>
          </a:p>
          <a:p>
            <a:r>
              <a:rPr kumimoji="1" lang="ja-JP" altLang="en-US" dirty="0" smtClean="0"/>
              <a:t>●地方公務員法第３２条に「職員は、その職務を遂行するに当って、法令、条例、地方公共団体の規則及び地方公共団体の機関の定める規程に従い、且つ、上司の職務上の命令に忠実に従わなければならない。」とありますので、教職員は服務の秩序を保つために、法令や上司の命令に忠実に従う義務があります。</a:t>
            </a:r>
            <a:endParaRPr kumimoji="1" lang="en-US" altLang="ja-JP" dirty="0" smtClean="0"/>
          </a:p>
          <a:p>
            <a:r>
              <a:rPr kumimoji="1" lang="ja-JP" altLang="en-US" dirty="0" smtClean="0"/>
              <a:t>●上司の職務上の命令を職務命令といいますが、学校では校長が上司であり、その職務命令に忠実に従わなければなりません。教職員が服務を遂行するに当たって守るべき義務が職務上の義務です。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３５条には、「勤務時間及び職務上の注意力のすべてをその職務遂行のために用いなければならない」とあり、私たち公務員は、勤務校における職務にのみ専念しなければなりません。では、職務専念義務違反とみられる行為の例を紹介します。●移動販売の食品を購入したり、家賃・光熱水費の支払いに出かける。保険会社の外交の方を学校に呼んで、勤務時間中に長々と説明を聞く。勤務時間中に仕事に関係のない本を読む。夏期休業中等に昼食に出て、休憩時間が過ぎても帰ってこない等ですが、●心当たり有りませんか？ただし、あらかじめ任命権者又はその委任を受けた者の承認を得て、その職務に専念する義務を免除されることができます。ご存知の「職免」で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●では、ここで問題です。「</a:t>
            </a:r>
            <a:r>
              <a:rPr lang="ja-JP" altLang="en-US" sz="1200" dirty="0" smtClean="0">
                <a:solidFill>
                  <a:schemeClr val="tx1"/>
                </a:solidFill>
                <a:latin typeface="HGP創英角ﾎﾟｯﾌﾟ体" pitchFamily="50" charset="-128"/>
                <a:ea typeface="HGP創英角ﾎﾟｯﾌﾟ体" pitchFamily="50" charset="-128"/>
              </a:rPr>
              <a:t>職免扱いにできるのは、どんな場合でしょうか？</a:t>
            </a:r>
            <a:r>
              <a:rPr kumimoji="1" lang="ja-JP" altLang="en-US" sz="1200" dirty="0" smtClean="0">
                <a:solidFill>
                  <a:schemeClr val="tx1"/>
                </a:solidFill>
                <a:latin typeface="Times New Roman" pitchFamily="18" charset="0"/>
                <a:ea typeface="ＭＳ Ｐ明朝" pitchFamily="18" charset="-128"/>
              </a:rPr>
              <a:t>」</a:t>
            </a:r>
            <a:endParaRPr lang="en-US" altLang="ja-JP" sz="1100" dirty="0" smtClean="0">
              <a:solidFill>
                <a:schemeClr val="tx1"/>
              </a:solidFill>
              <a:latin typeface="HGP創英角ﾎﾟｯﾌﾟ体" pitchFamily="50" charset="-128"/>
              <a:ea typeface="HGP創英角ﾎﾟｯﾌﾟ体" pitchFamily="50" charset="-128"/>
            </a:endParaRPr>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eaLnBrk="1" hangingPunct="1">
              <a:defRPr/>
            </a:pPr>
            <a:r>
              <a:rPr kumimoji="1" lang="ja-JP" altLang="en-US" dirty="0" smtClean="0"/>
              <a:t>●答えは、</a:t>
            </a:r>
            <a:r>
              <a:rPr kumimoji="1" lang="en-US" altLang="ja-JP" dirty="0" smtClean="0"/>
              <a:t>HP</a:t>
            </a:r>
            <a:r>
              <a:rPr kumimoji="1" lang="ja-JP" altLang="en-US" dirty="0" smtClean="0"/>
              <a:t>服務の４－２－１３にありますので、ご覧ください。</a:t>
            </a:r>
            <a:r>
              <a:rPr lang="ja-JP" altLang="en-US" sz="1200" dirty="0" smtClean="0">
                <a:solidFill>
                  <a:schemeClr val="tx1"/>
                </a:solidFill>
                <a:latin typeface="HGP創英角ﾎﾟｯﾌﾟ体" pitchFamily="50" charset="-128"/>
                <a:ea typeface="HGP創英角ﾎﾟｯﾌﾟ体" pitchFamily="50" charset="-128"/>
              </a:rPr>
              <a:t>人間ドック再検査、教員免許状更新講習、大学等のスクーリング受講、教員採用候補者選考審査、試験に必要な健康診断の受診、生協地区会などがあります。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●先程は職務上の義務についてお話しましたが、もう一つの身分上の義務とは、公務員であることによって職務の内外を問わず負う義務をいい、５つあります。</a:t>
            </a:r>
            <a:endParaRPr kumimoji="1" lang="en-US" altLang="ja-JP" dirty="0" smtClean="0"/>
          </a:p>
          <a:p>
            <a:r>
              <a:rPr kumimoji="1" lang="ja-JP" altLang="en-US" dirty="0" smtClean="0"/>
              <a:t>●一つ目は、信用失墜行為の禁止です。地方公務員法第３３条にありますが、教職員はその職の信用を傷つけ、又は職全体の不名誉となるような行為をしてはなりません。●交通事故や交通違反以外に信用失墜行為に当たる例として、物品購入の際に業者からリベートを受領すること、リベートとは</a:t>
            </a:r>
            <a:r>
              <a:rPr kumimoji="1" lang="ja-JP" altLang="en-US" sz="1200" u="none" strike="noStrike" kern="1200" dirty="0" smtClean="0">
                <a:solidFill>
                  <a:schemeClr val="tx1"/>
                </a:solidFill>
                <a:latin typeface="Times New Roman" pitchFamily="18" charset="0"/>
                <a:ea typeface="ＭＳ Ｐ明朝" pitchFamily="18" charset="-128"/>
                <a:cs typeface="+mn-cs"/>
              </a:rPr>
              <a:t>売手側が支払を受けた額の一部を買手 側に払い戻すことです。他に、</a:t>
            </a:r>
            <a:r>
              <a:rPr kumimoji="1" lang="ja-JP" altLang="en-US" dirty="0" smtClean="0"/>
              <a:t>保護者からの贈り物や餞別金を受領すること、学級費や</a:t>
            </a:r>
            <a:r>
              <a:rPr kumimoji="1" lang="en-US" altLang="ja-JP" dirty="0" smtClean="0"/>
              <a:t>PTA</a:t>
            </a:r>
            <a:r>
              <a:rPr kumimoji="1" lang="ja-JP" altLang="en-US" dirty="0" smtClean="0"/>
              <a:t>会費等の適正な執行・管理ができないこと、飲酒酩酊し、●粗暴な態度をとることなどがあります。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D366D5A-ABAC-4717-B330-1502F951DD2C}"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1600200"/>
            <a:ext cx="89154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1600200"/>
            <a:ext cx="2228850" cy="45259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1600200"/>
            <a:ext cx="653415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95300" y="1600200"/>
            <a:ext cx="89154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289175" y="2781300"/>
            <a:ext cx="5400675" cy="936625"/>
          </a:xfrm>
          <a:prstGeom prst="rect">
            <a:avLst/>
          </a:prstGeom>
          <a:solidFill>
            <a:schemeClr val="bg1"/>
          </a:solid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あああ</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kumimoji="1" sz="3600">
          <a:solidFill>
            <a:schemeClr val="tx1"/>
          </a:solidFill>
          <a:latin typeface="+mj-lt"/>
          <a:ea typeface="+mj-ea"/>
          <a:cs typeface="+mj-cs"/>
        </a:defRPr>
      </a:lvl1pPr>
      <a:lvl2pPr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2pPr>
      <a:lvl3pPr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3pPr>
      <a:lvl4pPr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4pPr>
      <a:lvl5pPr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5pPr>
      <a:lvl6pPr marL="457200"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6pPr>
      <a:lvl7pPr marL="914400"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7pPr>
      <a:lvl8pPr marL="1371600"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8pPr>
      <a:lvl9pPr marL="1828800" algn="l" rtl="0" eaLnBrk="1" fontAlgn="base" hangingPunct="1">
        <a:spcBef>
          <a:spcPct val="0"/>
        </a:spcBef>
        <a:spcAft>
          <a:spcPct val="0"/>
        </a:spcAft>
        <a:defRPr kumimoji="1" sz="3600">
          <a:solidFill>
            <a:schemeClr val="tx1"/>
          </a:solidFill>
          <a:latin typeface="Verdana" pitchFamily="34" charset="0"/>
          <a:ea typeface="ＭＳ Ｐゴシック" pitchFamily="50" charset="-128"/>
        </a:defRPr>
      </a:lvl9pPr>
    </p:titleStyle>
    <p:bodyStyle>
      <a:lvl1pPr marL="342900" indent="-342900" algn="l" rtl="0" eaLnBrk="1" fontAlgn="base" hangingPunct="1">
        <a:spcBef>
          <a:spcPct val="20000"/>
        </a:spcBef>
        <a:spcAft>
          <a:spcPct val="0"/>
        </a:spcAft>
        <a:buClr>
          <a:schemeClr val="bg2"/>
        </a:buClr>
        <a:buSzPct val="80000"/>
        <a:buChar char="•"/>
        <a:defRPr kumimoji="1" sz="3200">
          <a:solidFill>
            <a:srgbClr val="B2B2B2"/>
          </a:solidFill>
          <a:latin typeface="+mn-lt"/>
          <a:ea typeface="+mn-ea"/>
          <a:cs typeface="+mn-cs"/>
        </a:defRPr>
      </a:lvl1pPr>
      <a:lvl2pPr marL="742950" indent="-285750" algn="l" rtl="0" eaLnBrk="1" fontAlgn="base" hangingPunct="1">
        <a:spcBef>
          <a:spcPct val="20000"/>
        </a:spcBef>
        <a:spcAft>
          <a:spcPct val="0"/>
        </a:spcAft>
        <a:buClr>
          <a:schemeClr val="bg2"/>
        </a:buClr>
        <a:buSzPct val="80000"/>
        <a:buChar char="•"/>
        <a:defRPr kumimoji="1" sz="2800">
          <a:solidFill>
            <a:srgbClr val="B2B2B2"/>
          </a:solidFill>
          <a:latin typeface="+mn-lt"/>
          <a:ea typeface="+mn-ea"/>
        </a:defRPr>
      </a:lvl2pPr>
      <a:lvl3pPr marL="1143000" indent="-228600" algn="l" rtl="0" eaLnBrk="1" fontAlgn="base" hangingPunct="1">
        <a:spcBef>
          <a:spcPct val="20000"/>
        </a:spcBef>
        <a:spcAft>
          <a:spcPct val="0"/>
        </a:spcAft>
        <a:buClr>
          <a:schemeClr val="bg2"/>
        </a:buClr>
        <a:buSzPct val="80000"/>
        <a:buChar char="•"/>
        <a:defRPr kumimoji="1" sz="2400">
          <a:solidFill>
            <a:srgbClr val="B2B2B2"/>
          </a:solidFill>
          <a:latin typeface="+mn-lt"/>
          <a:ea typeface="+mn-ea"/>
        </a:defRPr>
      </a:lvl3pPr>
      <a:lvl4pPr marL="1600200" indent="-228600"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4pPr>
      <a:lvl5pPr marL="2057400" indent="-228600"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5pPr>
      <a:lvl6pPr marL="2514600" indent="-228600"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6pPr>
      <a:lvl7pPr marL="2971800" indent="-228600"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7pPr>
      <a:lvl8pPr marL="3429000" indent="-228600"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8pPr>
      <a:lvl9pPr marL="3886200" indent="-228600" algn="l" rtl="0" eaLnBrk="1" fontAlgn="base" hangingPunct="1">
        <a:spcBef>
          <a:spcPct val="20000"/>
        </a:spcBef>
        <a:spcAft>
          <a:spcPct val="0"/>
        </a:spcAft>
        <a:buClr>
          <a:schemeClr val="bg2"/>
        </a:buClr>
        <a:buSzPct val="80000"/>
        <a:buChar char="•"/>
        <a:defRPr kumimoji="1" sz="2000">
          <a:solidFill>
            <a:srgbClr val="B2B2B2"/>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cstate="print"/>
          <a:srcRect/>
          <a:stretch>
            <a:fillRect/>
          </a:stretch>
        </p:blipFill>
        <p:spPr bwMode="auto">
          <a:xfrm>
            <a:off x="0" y="-3175"/>
            <a:ext cx="9906000" cy="6861175"/>
          </a:xfrm>
          <a:prstGeom prst="rect">
            <a:avLst/>
          </a:prstGeom>
          <a:noFill/>
          <a:ln w="12700">
            <a:noFill/>
            <a:miter lim="800000"/>
            <a:headEnd type="none" w="sm" len="sm"/>
            <a:tailEnd type="none" w="sm" len="sm"/>
          </a:ln>
        </p:spPr>
      </p:pic>
      <p:sp>
        <p:nvSpPr>
          <p:cNvPr id="2051" name="Rectangle 3"/>
          <p:cNvSpPr>
            <a:spLocks noGrp="1" noChangeArrowheads="1"/>
          </p:cNvSpPr>
          <p:nvPr>
            <p:ph type="ctrTitle"/>
          </p:nvPr>
        </p:nvSpPr>
        <p:spPr>
          <a:xfrm>
            <a:off x="1928813" y="1196975"/>
            <a:ext cx="6119812" cy="1368425"/>
          </a:xfrm>
        </p:spPr>
        <p:txBody>
          <a:bodyPr/>
          <a:lstStyle/>
          <a:p>
            <a:pPr eaLnBrk="1" hangingPunct="1"/>
            <a:r>
              <a:rPr lang="ja-JP" altLang="en-US" sz="8000" dirty="0" smtClean="0">
                <a:latin typeface="HGP創英角ﾎﾟｯﾌﾟ体" pitchFamily="50" charset="-128"/>
                <a:ea typeface="HGP創英角ﾎﾟｯﾌﾟ体" pitchFamily="50" charset="-128"/>
              </a:rPr>
              <a:t>服務 </a:t>
            </a:r>
            <a:r>
              <a:rPr lang="ja-JP" altLang="en-US" sz="5400" dirty="0" smtClean="0">
                <a:latin typeface="HGP創英角ﾎﾟｯﾌﾟ体" pitchFamily="50" charset="-128"/>
                <a:ea typeface="HGP創英角ﾎﾟｯﾌﾟ体" pitchFamily="50" charset="-128"/>
              </a:rPr>
              <a:t>に つ い </a:t>
            </a:r>
            <a:r>
              <a:rPr lang="ja-JP" altLang="en-US" sz="5400" dirty="0" err="1" smtClean="0">
                <a:latin typeface="HGP創英角ﾎﾟｯﾌﾟ体" pitchFamily="50" charset="-128"/>
                <a:ea typeface="HGP創英角ﾎﾟｯﾌﾟ体" pitchFamily="50" charset="-128"/>
              </a:rPr>
              <a:t>て</a:t>
            </a:r>
            <a:endParaRPr lang="ja-JP" altLang="ja-JP" sz="5400" smtClean="0">
              <a:latin typeface="HGP創英角ﾎﾟｯﾌﾟ体" pitchFamily="50" charset="-128"/>
              <a:ea typeface="HGP創英角ﾎﾟｯﾌﾟ体" pitchFamily="50" charset="-128"/>
            </a:endParaRPr>
          </a:p>
        </p:txBody>
      </p:sp>
      <p:sp>
        <p:nvSpPr>
          <p:cNvPr id="2052" name="Rectangle 4"/>
          <p:cNvSpPr>
            <a:spLocks noGrp="1" noChangeArrowheads="1"/>
          </p:cNvSpPr>
          <p:nvPr>
            <p:ph type="subTitle" idx="1"/>
          </p:nvPr>
        </p:nvSpPr>
        <p:spPr bwMode="auto">
          <a:xfrm rot="10800000" flipV="1">
            <a:off x="1857375" y="4724400"/>
            <a:ext cx="6911975" cy="1081088"/>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ja-JP" smtClean="0">
              <a:solidFill>
                <a:schemeClr val="tx1"/>
              </a:solidFill>
              <a:latin typeface="HGP創英角ﾎﾟｯﾌﾟ体" pitchFamily="50" charset="-128"/>
              <a:ea typeface="HGP創英角ﾎﾟｯﾌﾟ体" pitchFamily="50" charset="-128"/>
            </a:endParaRPr>
          </a:p>
          <a:p>
            <a:pPr eaLnBrk="1" hangingPunct="1"/>
            <a:r>
              <a:rPr lang="ja-JP" altLang="en-US" smtClean="0">
                <a:solidFill>
                  <a:schemeClr val="tx1"/>
                </a:solidFill>
                <a:latin typeface="HGP創英角ﾎﾟｯﾌﾟ体" pitchFamily="50" charset="-128"/>
                <a:ea typeface="HGP創英角ﾎﾟｯﾌﾟ体" pitchFamily="50" charset="-128"/>
              </a:rPr>
              <a:t>　　　　　　　　　四万十町事務職員部会</a:t>
            </a:r>
            <a:endParaRPr lang="ja-JP" altLang="ja-JP" smtClean="0">
              <a:solidFill>
                <a:schemeClr val="tx1"/>
              </a:solidFill>
              <a:latin typeface="HGP創英角ﾎﾟｯﾌﾟ体" pitchFamily="50" charset="-128"/>
              <a:ea typeface="HGP創英角ﾎﾟｯﾌﾟ体" pitchFamily="50" charset="-128"/>
            </a:endParaRPr>
          </a:p>
        </p:txBody>
      </p:sp>
      <p:pic>
        <p:nvPicPr>
          <p:cNvPr id="2053" name="図 4" descr="school_kyoushitsu.png"/>
          <p:cNvPicPr>
            <a:picLocks noChangeAspect="1"/>
          </p:cNvPicPr>
          <p:nvPr/>
        </p:nvPicPr>
        <p:blipFill>
          <a:blip r:embed="rId4" cstate="print"/>
          <a:srcRect/>
          <a:stretch>
            <a:fillRect/>
          </a:stretch>
        </p:blipFill>
        <p:spPr bwMode="auto">
          <a:xfrm>
            <a:off x="849313" y="3141663"/>
            <a:ext cx="2808287"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848544" y="620688"/>
            <a:ext cx="8674100" cy="792088"/>
          </a:xfrm>
        </p:spPr>
        <p:txBody>
          <a:bodyPr/>
          <a:lstStyle/>
          <a:p>
            <a:pPr eaLnBrk="1" hangingPunct="1">
              <a:defRPr/>
            </a:pPr>
            <a:r>
              <a:rPr lang="ja-JP" altLang="en-US" dirty="0" smtClean="0">
                <a:solidFill>
                  <a:srgbClr val="9900CC"/>
                </a:solidFill>
              </a:rPr>
              <a:t/>
            </a:r>
            <a:br>
              <a:rPr lang="ja-JP" altLang="en-US" dirty="0" smtClean="0">
                <a:solidFill>
                  <a:srgbClr val="9900CC"/>
                </a:solidFill>
              </a:rPr>
            </a:br>
            <a:r>
              <a:rPr lang="ja-JP" altLang="en-US"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身分上の義務②</a:t>
            </a: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1268760"/>
            <a:ext cx="9073008" cy="4392489"/>
          </a:xfrm>
        </p:spPr>
        <p:txBody>
          <a:bodyPr/>
          <a:lstStyle/>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地方公務員法第３４条</a:t>
            </a:r>
            <a:r>
              <a:rPr lang="ja-JP" altLang="en-US" dirty="0" smtClean="0">
                <a:solidFill>
                  <a:srgbClr val="00CC66"/>
                </a:solidFill>
                <a:effectLst>
                  <a:outerShdw blurRad="38100" dist="38100" dir="2700000" algn="tl">
                    <a:srgbClr val="000000">
                      <a:alpha val="43137"/>
                    </a:srgbClr>
                  </a:outerShdw>
                </a:effectLst>
                <a:latin typeface="+mn-ea"/>
              </a:rPr>
              <a:t>   </a:t>
            </a:r>
            <a:endParaRPr lang="en-US" altLang="ja-JP"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・秘密を守る義務</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成績処理を家族に手伝ってもらう</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指導要録を家で記載する</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dirty="0" smtClean="0">
              <a:solidFill>
                <a:schemeClr val="tx1"/>
              </a:solidFill>
              <a:effectLst>
                <a:outerShdw blurRad="38100" dist="38100" dir="2700000" algn="tl">
                  <a:srgbClr val="000000">
                    <a:alpha val="43137"/>
                  </a:srgbClr>
                </a:outerShdw>
              </a:effectLst>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rPr>
              <a:t>　　　</a:t>
            </a: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endParaRPr lang="en-US" altLang="ja-JP"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eaLnBrk="1" hangingPunct="1">
              <a:defRPr/>
            </a:pPr>
            <a:endParaRPr lang="ja-JP" altLang="en-US" dirty="0" smtClean="0"/>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6" name="図 5" descr="mark_batsu.png"/>
          <p:cNvPicPr>
            <a:picLocks noChangeAspect="1"/>
          </p:cNvPicPr>
          <p:nvPr/>
        </p:nvPicPr>
        <p:blipFill>
          <a:blip r:embed="rId5" cstate="print"/>
          <a:stretch>
            <a:fillRect/>
          </a:stretch>
        </p:blipFill>
        <p:spPr>
          <a:xfrm>
            <a:off x="4088904" y="4005064"/>
            <a:ext cx="1714500" cy="1714500"/>
          </a:xfrm>
          <a:prstGeom prst="rect">
            <a:avLst/>
          </a:prstGeom>
        </p:spPr>
      </p:pic>
      <p:pic>
        <p:nvPicPr>
          <p:cNvPr id="7" name="図 6" descr="test100.png"/>
          <p:cNvPicPr>
            <a:picLocks noChangeAspect="1"/>
          </p:cNvPicPr>
          <p:nvPr/>
        </p:nvPicPr>
        <p:blipFill>
          <a:blip r:embed="rId6" cstate="print"/>
          <a:stretch>
            <a:fillRect/>
          </a:stretch>
        </p:blipFill>
        <p:spPr>
          <a:xfrm>
            <a:off x="6393160" y="1628800"/>
            <a:ext cx="2769096" cy="2519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blinds(horizontal)">
                                      <p:cBhvr>
                                        <p:cTn id="21" dur="500"/>
                                        <p:tgtEl>
                                          <p:spTgt spid="9">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blinds(horizontal)">
                                      <p:cBhvr>
                                        <p:cTn id="24" dur="500"/>
                                        <p:tgtEl>
                                          <p:spTgt spid="9">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848544" y="764704"/>
            <a:ext cx="8674100" cy="144016"/>
          </a:xfrm>
        </p:spPr>
        <p:txBody>
          <a:bodyPr/>
          <a:lstStyle/>
          <a:p>
            <a:pPr eaLnBrk="1" hangingPunct="1">
              <a:defRPr/>
            </a:pPr>
            <a:r>
              <a:rPr lang="ja-JP" altLang="en-US" dirty="0" smtClean="0">
                <a:solidFill>
                  <a:srgbClr val="9900CC"/>
                </a:solidFill>
              </a:rPr>
              <a:t/>
            </a:r>
            <a:br>
              <a:rPr lang="ja-JP" altLang="en-US" dirty="0" smtClean="0">
                <a:solidFill>
                  <a:srgbClr val="9900CC"/>
                </a:solidFill>
              </a:rPr>
            </a:br>
            <a:r>
              <a:rPr lang="ja-JP" altLang="en-US"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身分上の義務③</a:t>
            </a: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1340768"/>
            <a:ext cx="8856983" cy="4032449"/>
          </a:xfrm>
        </p:spPr>
        <p:txBody>
          <a:bodyPr/>
          <a:lstStyle/>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教育</a:t>
            </a:r>
            <a:r>
              <a:rPr lang="ja-JP" altLang="en-US" sz="4000" dirty="0" smtClean="0">
                <a:solidFill>
                  <a:srgbClr val="00CC66"/>
                </a:solidFill>
                <a:effectLst>
                  <a:outerShdw blurRad="38100" dist="38100" dir="2700000" algn="tl">
                    <a:srgbClr val="000000">
                      <a:alpha val="43137"/>
                    </a:srgbClr>
                  </a:outerShdw>
                </a:effectLst>
                <a:latin typeface="+mn-ea"/>
              </a:rPr>
              <a:t>公務員特例法</a:t>
            </a:r>
            <a:r>
              <a:rPr lang="ja-JP" altLang="en-US" sz="4000" dirty="0" smtClean="0">
                <a:solidFill>
                  <a:srgbClr val="00CC66"/>
                </a:solidFill>
                <a:effectLst>
                  <a:outerShdw blurRad="38100" dist="38100" dir="2700000" algn="tl">
                    <a:srgbClr val="000000">
                      <a:alpha val="43137"/>
                    </a:srgbClr>
                  </a:outerShdw>
                </a:effectLst>
                <a:latin typeface="+mn-ea"/>
              </a:rPr>
              <a:t>第１８条   </a:t>
            </a:r>
            <a:endParaRPr lang="en-US" altLang="ja-JP" sz="4000"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・政治的行為の制限</a:t>
            </a:r>
            <a:r>
              <a:rPr lang="ja-JP" altLang="en-US" dirty="0" smtClean="0"/>
              <a:t>　</a:t>
            </a:r>
            <a:endParaRPr lang="en-US" altLang="ja-JP" dirty="0" smtClean="0"/>
          </a:p>
          <a:p>
            <a:pPr marL="342900" indent="-342900" algn="l">
              <a:defRPr/>
            </a:pPr>
            <a:endParaRPr lang="en-US" altLang="ja-JP" dirty="0" smtClean="0">
              <a:solidFill>
                <a:schemeClr val="tx1"/>
              </a:solidFill>
            </a:endParaRPr>
          </a:p>
          <a:p>
            <a:pPr marL="342900" indent="-342900" algn="l">
              <a:defRPr/>
            </a:pPr>
            <a:r>
              <a:rPr lang="ja-JP" altLang="en-US" dirty="0" smtClean="0">
                <a:solidFill>
                  <a:schemeClr val="tx1"/>
                </a:solidFill>
              </a:rPr>
              <a:t>　　　　　</a:t>
            </a:r>
            <a:r>
              <a:rPr lang="ja-JP" altLang="en-US" dirty="0" smtClean="0">
                <a:solidFill>
                  <a:schemeClr val="tx1"/>
                </a:solidFill>
                <a:latin typeface="HGP創英角ﾎﾟｯﾌﾟ体" pitchFamily="50" charset="-128"/>
                <a:ea typeface="HGP創英角ﾎﾟｯﾌﾟ体" pitchFamily="50" charset="-128"/>
              </a:rPr>
              <a:t>特定の政党の支持</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　　　反対のための政治的活動　</a:t>
            </a: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endParaRPr lang="ja-JP" altLang="en-US" dirty="0" smtClean="0">
              <a:solidFill>
                <a:schemeClr val="tx1"/>
              </a:solidFill>
              <a:effectLst>
                <a:outerShdw blurRad="38100" dist="38100" dir="2700000" algn="tl">
                  <a:srgbClr val="000000">
                    <a:alpha val="43137"/>
                  </a:srgbClr>
                </a:outerShdw>
              </a:effectLst>
            </a:endParaRPr>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6" name="図 5" descr="mark_batsu.png"/>
          <p:cNvPicPr>
            <a:picLocks noChangeAspect="1"/>
          </p:cNvPicPr>
          <p:nvPr/>
        </p:nvPicPr>
        <p:blipFill>
          <a:blip r:embed="rId5" cstate="print"/>
          <a:stretch>
            <a:fillRect/>
          </a:stretch>
        </p:blipFill>
        <p:spPr>
          <a:xfrm>
            <a:off x="3872880" y="3501008"/>
            <a:ext cx="1714500" cy="1714500"/>
          </a:xfrm>
          <a:prstGeom prst="rect">
            <a:avLst/>
          </a:prstGeom>
        </p:spPr>
      </p:pic>
      <p:pic>
        <p:nvPicPr>
          <p:cNvPr id="7" name="図 6" descr="senkyo_wairo.png"/>
          <p:cNvPicPr>
            <a:picLocks noChangeAspect="1"/>
          </p:cNvPicPr>
          <p:nvPr/>
        </p:nvPicPr>
        <p:blipFill>
          <a:blip r:embed="rId6" cstate="print"/>
          <a:stretch>
            <a:fillRect/>
          </a:stretch>
        </p:blipFill>
        <p:spPr>
          <a:xfrm>
            <a:off x="6753200" y="2636912"/>
            <a:ext cx="2016224" cy="2016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linds(horizontal)">
                                      <p:cBhvr>
                                        <p:cTn id="21" dur="500"/>
                                        <p:tgtEl>
                                          <p:spTgt spid="9">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linds(horizontal)">
                                      <p:cBhvr>
                                        <p:cTn id="24" dur="500"/>
                                        <p:tgtEl>
                                          <p:spTgt spid="9">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848544" y="620688"/>
            <a:ext cx="8674100" cy="792088"/>
          </a:xfrm>
        </p:spPr>
        <p:txBody>
          <a:bodyPr/>
          <a:lstStyle/>
          <a:p>
            <a:pPr eaLnBrk="1" hangingPunct="1">
              <a:defRPr/>
            </a:pPr>
            <a:r>
              <a:rPr lang="ja-JP" altLang="en-US" dirty="0" smtClean="0">
                <a:solidFill>
                  <a:srgbClr val="9900CC"/>
                </a:solidFill>
              </a:rPr>
              <a:t/>
            </a:r>
            <a:br>
              <a:rPr lang="ja-JP" altLang="en-US" dirty="0" smtClean="0">
                <a:solidFill>
                  <a:srgbClr val="9900CC"/>
                </a:solidFill>
              </a:rPr>
            </a:br>
            <a:r>
              <a:rPr lang="ja-JP" altLang="en-US"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身分上の義務④</a:t>
            </a: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1844824"/>
            <a:ext cx="8856983" cy="3816425"/>
          </a:xfrm>
        </p:spPr>
        <p:txBody>
          <a:bodyPr/>
          <a:lstStyle/>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地方公務員法第３７条   </a:t>
            </a:r>
            <a:endParaRPr lang="en-US" altLang="ja-JP" sz="4000"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・争議行為等の禁止</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endParaRPr lang="en-US" altLang="ja-JP"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ストライキ</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サボタージュ　　　　　　</a:t>
            </a:r>
            <a:endParaRPr lang="en-US" altLang="ja-JP" dirty="0" smtClean="0">
              <a:solidFill>
                <a:schemeClr val="tx1"/>
              </a:solidFill>
              <a:latin typeface="HGP創英角ﾎﾟｯﾌﾟ体" pitchFamily="50" charset="-128"/>
              <a:ea typeface="HGP創英角ﾎﾟｯﾌﾟ体" pitchFamily="50" charset="-128"/>
            </a:endParaRPr>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7" name="図 6" descr="mark_batsu.png"/>
          <p:cNvPicPr>
            <a:picLocks noChangeAspect="1"/>
          </p:cNvPicPr>
          <p:nvPr/>
        </p:nvPicPr>
        <p:blipFill>
          <a:blip r:embed="rId5" cstate="print"/>
          <a:stretch>
            <a:fillRect/>
          </a:stretch>
        </p:blipFill>
        <p:spPr>
          <a:xfrm>
            <a:off x="3224808" y="4005064"/>
            <a:ext cx="1714500" cy="1714500"/>
          </a:xfrm>
          <a:prstGeom prst="rect">
            <a:avLst/>
          </a:prstGeom>
        </p:spPr>
      </p:pic>
      <p:pic>
        <p:nvPicPr>
          <p:cNvPr id="8" name="図 7" descr="akubi_man.png"/>
          <p:cNvPicPr>
            <a:picLocks noChangeAspect="1"/>
          </p:cNvPicPr>
          <p:nvPr/>
        </p:nvPicPr>
        <p:blipFill>
          <a:blip r:embed="rId6" cstate="print"/>
          <a:stretch>
            <a:fillRect/>
          </a:stretch>
        </p:blipFill>
        <p:spPr>
          <a:xfrm>
            <a:off x="6321152" y="3212976"/>
            <a:ext cx="2088232"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linds(horizontal)">
                                      <p:cBhvr>
                                        <p:cTn id="21" dur="500"/>
                                        <p:tgtEl>
                                          <p:spTgt spid="9">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linds(horizontal)">
                                      <p:cBhvr>
                                        <p:cTn id="24" dur="500"/>
                                        <p:tgtEl>
                                          <p:spTgt spid="9">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4)">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848544" y="620688"/>
            <a:ext cx="8674100" cy="72008"/>
          </a:xfrm>
        </p:spPr>
        <p:txBody>
          <a:bodyPr/>
          <a:lstStyle/>
          <a:p>
            <a:pPr eaLnBrk="1" hangingPunct="1">
              <a:defRPr/>
            </a:pPr>
            <a:r>
              <a:rPr lang="ja-JP" altLang="en-US" dirty="0" smtClean="0">
                <a:solidFill>
                  <a:srgbClr val="9900CC"/>
                </a:solidFill>
              </a:rPr>
              <a:t/>
            </a:r>
            <a:br>
              <a:rPr lang="ja-JP" altLang="en-US" dirty="0" smtClean="0">
                <a:solidFill>
                  <a:srgbClr val="9900CC"/>
                </a:solidFill>
              </a:rPr>
            </a:br>
            <a:r>
              <a:rPr lang="ja-JP" altLang="en-US"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身分上の義務⑤</a:t>
            </a: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1268760"/>
            <a:ext cx="8856983" cy="4176465"/>
          </a:xfrm>
        </p:spPr>
        <p:txBody>
          <a:bodyPr/>
          <a:lstStyle/>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地方公務員法第３８条   </a:t>
            </a:r>
            <a:endParaRPr lang="en-US" altLang="ja-JP" sz="4000"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ea typeface="HGP創英角ﾎﾟｯﾌﾟ体" pitchFamily="50" charset="-128"/>
              </a:rPr>
              <a:t>　</a:t>
            </a:r>
            <a:endParaRPr lang="en-US" altLang="ja-JP" sz="4000" dirty="0" smtClean="0">
              <a:solidFill>
                <a:srgbClr val="00CC66"/>
              </a:solidFill>
              <a:effectLst>
                <a:outerShdw blurRad="38100" dist="38100" dir="2700000" algn="tl">
                  <a:srgbClr val="000000">
                    <a:alpha val="43137"/>
                  </a:srgbClr>
                </a:outerShdw>
              </a:effectLst>
              <a:latin typeface="+mn-ea"/>
              <a:ea typeface="HGP創英角ﾎﾟｯﾌﾟ体" pitchFamily="50" charset="-128"/>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・営利企業等の従事制限</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名義を借りて健康食品や化粧品の販売</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有償で、勉強を教える</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endParaRPr lang="ja-JP" altLang="en-US" dirty="0" smtClean="0"/>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6" name="図 5" descr="mark_batsu.png"/>
          <p:cNvPicPr>
            <a:picLocks noChangeAspect="1"/>
          </p:cNvPicPr>
          <p:nvPr/>
        </p:nvPicPr>
        <p:blipFill>
          <a:blip r:embed="rId5" cstate="print"/>
          <a:stretch>
            <a:fillRect/>
          </a:stretch>
        </p:blipFill>
        <p:spPr>
          <a:xfrm>
            <a:off x="4376936" y="3717032"/>
            <a:ext cx="1584176" cy="1584176"/>
          </a:xfrm>
          <a:prstGeom prst="rect">
            <a:avLst/>
          </a:prstGeom>
        </p:spPr>
      </p:pic>
      <p:pic>
        <p:nvPicPr>
          <p:cNvPr id="7" name="図 6" descr="kateikyoushi_man.png"/>
          <p:cNvPicPr>
            <a:picLocks noChangeAspect="1"/>
          </p:cNvPicPr>
          <p:nvPr/>
        </p:nvPicPr>
        <p:blipFill>
          <a:blip r:embed="rId6" cstate="print"/>
          <a:stretch>
            <a:fillRect/>
          </a:stretch>
        </p:blipFill>
        <p:spPr>
          <a:xfrm>
            <a:off x="6825208" y="1700808"/>
            <a:ext cx="2146548" cy="2146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linds(horizontal)">
                                      <p:cBhvr>
                                        <p:cTn id="21" dur="500"/>
                                        <p:tgtEl>
                                          <p:spTgt spid="9">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linds(horizontal)">
                                      <p:cBhvr>
                                        <p:cTn id="24" dur="500"/>
                                        <p:tgtEl>
                                          <p:spTgt spid="9">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848544" y="620688"/>
            <a:ext cx="8674100" cy="72008"/>
          </a:xfrm>
        </p:spPr>
        <p:txBody>
          <a:bodyPr/>
          <a:lstStyle/>
          <a:p>
            <a:pPr eaLnBrk="1" hangingPunct="1">
              <a:defRPr/>
            </a:pPr>
            <a:r>
              <a:rPr lang="ja-JP" altLang="en-US" dirty="0" smtClean="0">
                <a:solidFill>
                  <a:srgbClr val="9900CC"/>
                </a:solidFill>
              </a:rPr>
              <a:t/>
            </a:r>
            <a:br>
              <a:rPr lang="ja-JP" altLang="en-US" dirty="0" smtClean="0">
                <a:solidFill>
                  <a:srgbClr val="9900CC"/>
                </a:solidFill>
              </a:rPr>
            </a:b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620688"/>
            <a:ext cx="8856983" cy="5472608"/>
          </a:xfrm>
        </p:spPr>
        <p:txBody>
          <a:bodyPr/>
          <a:lstStyle/>
          <a:p>
            <a:pPr marL="342900" indent="-342900" algn="l">
              <a:defRPr/>
            </a:pPr>
            <a:r>
              <a:rPr lang="ja-JP" altLang="en-US" sz="36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職務遂行に当たって留意すべき点は？</a:t>
            </a:r>
            <a:endParaRPr lang="en-US" altLang="ja-JP" sz="36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r>
              <a:rPr lang="ja-JP" altLang="en-US" sz="3600"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◎勤務時間を厳守すること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sz="3600"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◎出勤の際には、まず出勤簿に押印すること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◎欠勤、遅刻、早退の際には事前に届出を行う</a:t>
            </a:r>
            <a:r>
              <a:rPr lang="ja-JP" altLang="en-US" dirty="0" err="1" smtClean="0">
                <a:solidFill>
                  <a:schemeClr val="tx1"/>
                </a:solidFill>
                <a:latin typeface="HGP創英角ﾎﾟｯﾌﾟ体" pitchFamily="50" charset="-128"/>
                <a:ea typeface="HGP創英角ﾎﾟｯﾌﾟ体" pitchFamily="50" charset="-128"/>
              </a:rPr>
              <a:t>こ</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と。緊急な場合は速やかに校長に連絡し、児童</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生徒への対策をとること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en-US" altLang="ja-JP" dirty="0" smtClean="0">
                <a:solidFill>
                  <a:schemeClr val="tx1"/>
                </a:solidFill>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 ◎出張や校外勤務等の場合はできるだけ早く手</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続きを行い、授業ができない場合には授業の</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en-US" altLang="ja-JP" dirty="0" smtClean="0">
                <a:solidFill>
                  <a:schemeClr val="tx1"/>
                </a:solidFill>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振替や代替措置を講じること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sz="40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endParaRPr lang="en-US" altLang="ja-JP" sz="4000"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a:t>
            </a:r>
            <a:endParaRPr lang="en-US" altLang="ja-JP" sz="4000" dirty="0" smtClean="0">
              <a:solidFill>
                <a:schemeClr val="tx1"/>
              </a:solidFill>
              <a:effectLst>
                <a:outerShdw blurRad="38100" dist="38100" dir="2700000" algn="tl">
                  <a:srgbClr val="000000">
                    <a:alpha val="43137"/>
                  </a:srgbClr>
                </a:outerShdw>
              </a:effectLst>
              <a:latin typeface="+mn-ea"/>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ea typeface="HGP創英角ﾎﾟｯﾌﾟ体" pitchFamily="50" charset="-128"/>
              </a:rPr>
              <a:t>　　</a:t>
            </a:r>
            <a:endParaRPr lang="ja-JP" altLang="en-US" dirty="0" smtClean="0"/>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dissolve">
                                      <p:cBhvr>
                                        <p:cTn id="10" dur="500"/>
                                        <p:tgtEl>
                                          <p:spTgt spid="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dissolve">
                                      <p:cBhvr>
                                        <p:cTn id="13" dur="500"/>
                                        <p:tgtEl>
                                          <p:spTgt spid="9">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dissolve">
                                      <p:cBhvr>
                                        <p:cTn id="16" dur="500"/>
                                        <p:tgtEl>
                                          <p:spTgt spid="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dissolve">
                                      <p:cBhvr>
                                        <p:cTn id="19" dur="500"/>
                                        <p:tgtEl>
                                          <p:spTgt spid="9">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dissolve">
                                      <p:cBhvr>
                                        <p:cTn id="22" dur="500"/>
                                        <p:tgtEl>
                                          <p:spTgt spid="9">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dissolve">
                                      <p:cBhvr>
                                        <p:cTn id="25" dur="500"/>
                                        <p:tgtEl>
                                          <p:spTgt spid="9">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dissolve">
                                      <p:cBhvr>
                                        <p:cTn id="28"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848544" y="620688"/>
            <a:ext cx="8674100" cy="72008"/>
          </a:xfrm>
        </p:spPr>
        <p:txBody>
          <a:bodyPr/>
          <a:lstStyle/>
          <a:p>
            <a:pPr eaLnBrk="1" hangingPunct="1">
              <a:defRPr/>
            </a:pPr>
            <a:r>
              <a:rPr lang="ja-JP" altLang="en-US" dirty="0" smtClean="0">
                <a:solidFill>
                  <a:srgbClr val="9900CC"/>
                </a:solidFill>
              </a:rPr>
              <a:t/>
            </a:r>
            <a:br>
              <a:rPr lang="ja-JP" altLang="en-US" dirty="0" smtClean="0">
                <a:solidFill>
                  <a:srgbClr val="9900CC"/>
                </a:solidFill>
              </a:rPr>
            </a:b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620688"/>
            <a:ext cx="8856983" cy="5472608"/>
          </a:xfrm>
        </p:spPr>
        <p:txBody>
          <a:bodyPr/>
          <a:lstStyle/>
          <a:p>
            <a:pPr marL="342900" indent="-342900" algn="l">
              <a:defRPr/>
            </a:pPr>
            <a:endParaRPr lang="en-US" altLang="ja-JP" sz="36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r>
              <a:rPr lang="ja-JP" altLang="en-US" sz="3600"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◎授業の準備は万全を期し、授業後評価・反省、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授業の改善を常に行うこと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sz="3600"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◎児童生徒の状況を常に把握し、必要があれば</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速やかに保護者や校長に連絡すること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◎児童生徒や保護者との信頼関係を築くこと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en-US" altLang="ja-JP" dirty="0" smtClean="0">
                <a:solidFill>
                  <a:schemeClr val="tx1"/>
                </a:solidFill>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 ◎地域や保護者・児童生徒の実態を把握し、地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域に根ざした教育を行うこと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sz="40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endParaRPr lang="en-US" altLang="ja-JP" sz="4000"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a:t>
            </a:r>
            <a:endParaRPr lang="en-US" altLang="ja-JP" sz="4000" dirty="0" smtClean="0">
              <a:solidFill>
                <a:schemeClr val="tx1"/>
              </a:solidFill>
              <a:effectLst>
                <a:outerShdw blurRad="38100" dist="38100" dir="2700000" algn="tl">
                  <a:srgbClr val="000000">
                    <a:alpha val="43137"/>
                  </a:srgbClr>
                </a:outerShdw>
              </a:effectLst>
              <a:latin typeface="+mn-ea"/>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ea typeface="HGP創英角ﾎﾟｯﾌﾟ体" pitchFamily="50" charset="-128"/>
              </a:rPr>
              <a:t>　　</a:t>
            </a:r>
            <a:endParaRPr lang="ja-JP" altLang="en-US" dirty="0" smtClean="0"/>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848544" y="620688"/>
            <a:ext cx="8674100" cy="72008"/>
          </a:xfrm>
        </p:spPr>
        <p:txBody>
          <a:bodyPr/>
          <a:lstStyle/>
          <a:p>
            <a:pPr eaLnBrk="1" hangingPunct="1">
              <a:defRPr/>
            </a:pPr>
            <a:r>
              <a:rPr lang="ja-JP" altLang="en-US" dirty="0" smtClean="0">
                <a:solidFill>
                  <a:srgbClr val="9900CC"/>
                </a:solidFill>
              </a:rPr>
              <a:t/>
            </a:r>
            <a:br>
              <a:rPr lang="ja-JP" altLang="en-US" dirty="0" smtClean="0">
                <a:solidFill>
                  <a:srgbClr val="9900CC"/>
                </a:solidFill>
              </a:rPr>
            </a:b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620688"/>
            <a:ext cx="8856983" cy="5472608"/>
          </a:xfrm>
        </p:spPr>
        <p:txBody>
          <a:bodyPr/>
          <a:lstStyle/>
          <a:p>
            <a:pPr marL="342900" indent="-342900" algn="l">
              <a:defRPr/>
            </a:pPr>
            <a:endParaRPr lang="en-US" altLang="ja-JP" sz="36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r>
              <a:rPr lang="en-US" altLang="ja-JP" sz="36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◎地域や保護者への説明責任を果たすことがで</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きるように、日々の記録をとること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◎危機管理意識をもち、学校安全に努めること</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endParaRPr lang="en-US" altLang="ja-JP" sz="4000" dirty="0" smtClean="0">
              <a:solidFill>
                <a:schemeClr val="accent2"/>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marL="342900" indent="-342900" algn="l">
              <a:defRPr/>
            </a:pPr>
            <a:endParaRPr lang="en-US" altLang="ja-JP" sz="4000"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a:t>
            </a:r>
            <a:endParaRPr lang="en-US" altLang="ja-JP" sz="4000" dirty="0" smtClean="0">
              <a:solidFill>
                <a:schemeClr val="tx1"/>
              </a:solidFill>
              <a:effectLst>
                <a:outerShdw blurRad="38100" dist="38100" dir="2700000" algn="tl">
                  <a:srgbClr val="000000">
                    <a:alpha val="43137"/>
                  </a:srgbClr>
                </a:outerShdw>
              </a:effectLst>
              <a:latin typeface="+mn-ea"/>
            </a:endParaRPr>
          </a:p>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ea typeface="HGP創英角ﾎﾟｯﾌﾟ体" pitchFamily="50" charset="-128"/>
              </a:rPr>
              <a:t>　　</a:t>
            </a:r>
            <a:endParaRPr lang="ja-JP" altLang="en-US" dirty="0" smtClean="0"/>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11" name="図 10" descr="syoukakunren.png"/>
          <p:cNvPicPr>
            <a:picLocks noChangeAspect="1"/>
          </p:cNvPicPr>
          <p:nvPr/>
        </p:nvPicPr>
        <p:blipFill>
          <a:blip r:embed="rId5" cstate="print"/>
          <a:stretch>
            <a:fillRect/>
          </a:stretch>
        </p:blipFill>
        <p:spPr>
          <a:xfrm>
            <a:off x="1640632" y="3717032"/>
            <a:ext cx="2088232" cy="2088232"/>
          </a:xfrm>
          <a:prstGeom prst="rect">
            <a:avLst/>
          </a:prstGeom>
        </p:spPr>
      </p:pic>
      <p:pic>
        <p:nvPicPr>
          <p:cNvPr id="12" name="図 11" descr="tatemono_kouen.png"/>
          <p:cNvPicPr>
            <a:picLocks noChangeAspect="1"/>
          </p:cNvPicPr>
          <p:nvPr/>
        </p:nvPicPr>
        <p:blipFill>
          <a:blip r:embed="rId6" cstate="print"/>
          <a:stretch>
            <a:fillRect/>
          </a:stretch>
        </p:blipFill>
        <p:spPr>
          <a:xfrm>
            <a:off x="5313040" y="3271292"/>
            <a:ext cx="2592288" cy="2592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1064568" y="3284984"/>
            <a:ext cx="7344816" cy="2664296"/>
          </a:xfrm>
          <a:prstGeom prst="roundRect">
            <a:avLst/>
          </a:prstGeom>
          <a:solidFill>
            <a:schemeClr val="accent5"/>
          </a:solidFill>
          <a:ln w="15875"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AutoShape 9"/>
          <p:cNvSpPr>
            <a:spLocks noChangeArrowheads="1"/>
          </p:cNvSpPr>
          <p:nvPr/>
        </p:nvSpPr>
        <p:spPr bwMode="auto">
          <a:xfrm>
            <a:off x="4232920" y="2204864"/>
            <a:ext cx="1092200" cy="936625"/>
          </a:xfrm>
          <a:prstGeom prst="downArrow">
            <a:avLst>
              <a:gd name="adj1" fmla="val 50000"/>
              <a:gd name="adj2" fmla="val 37519"/>
            </a:avLst>
          </a:prstGeom>
          <a:solidFill>
            <a:srgbClr val="FFFF99"/>
          </a:solidFill>
          <a:ln w="9525">
            <a:solidFill>
              <a:schemeClr val="tx1"/>
            </a:solidFill>
            <a:miter lim="800000"/>
            <a:headEnd/>
            <a:tailEnd/>
          </a:ln>
        </p:spPr>
        <p:txBody>
          <a:bodyPr vert="eaVert" wrap="none" anchor="ctr"/>
          <a:lstStyle/>
          <a:p>
            <a:endParaRPr lang="ja-JP" altLang="en-US"/>
          </a:p>
        </p:txBody>
      </p:sp>
      <p:sp>
        <p:nvSpPr>
          <p:cNvPr id="62468" name="Rectangle 4"/>
          <p:cNvSpPr>
            <a:spLocks noGrp="1" noChangeArrowheads="1"/>
          </p:cNvSpPr>
          <p:nvPr>
            <p:ph type="subTitle" idx="1"/>
          </p:nvPr>
        </p:nvSpPr>
        <p:spPr bwMode="auto">
          <a:xfrm>
            <a:off x="1136650" y="2492375"/>
            <a:ext cx="7848600" cy="3529013"/>
          </a:xfrm>
          <a:ln>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defRPr/>
            </a:pPr>
            <a:endParaRPr lang="ja-JP" altLang="en-US" dirty="0" smtClean="0">
              <a:effectLst>
                <a:outerShdw blurRad="38100" dist="38100" dir="2700000" algn="tl">
                  <a:srgbClr val="C0C0C0"/>
                </a:outerShdw>
              </a:effectLst>
            </a:endParaRPr>
          </a:p>
          <a:p>
            <a:pPr marL="342900" indent="-342900" algn="l" eaLnBrk="1" hangingPunct="1">
              <a:defRPr/>
            </a:pPr>
            <a:endParaRPr lang="ja-JP" altLang="en-US" b="1" dirty="0" smtClean="0">
              <a:solidFill>
                <a:schemeClr val="tx1"/>
              </a:solidFill>
              <a:effectLst>
                <a:outerShdw blurRad="38100" dist="38100" dir="2700000" algn="tl">
                  <a:srgbClr val="C0C0C0"/>
                </a:outerShdw>
              </a:effectLst>
            </a:endParaRPr>
          </a:p>
          <a:p>
            <a:pPr eaLnBrk="1" hangingPunct="1">
              <a:defRPr/>
            </a:pPr>
            <a:endParaRPr lang="ja-JP" altLang="ja-JP" dirty="0" smtClean="0"/>
          </a:p>
        </p:txBody>
      </p:sp>
      <p:sp>
        <p:nvSpPr>
          <p:cNvPr id="3076" name="Rectangle 3"/>
          <p:cNvSpPr>
            <a:spLocks noGrp="1" noChangeArrowheads="1"/>
          </p:cNvSpPr>
          <p:nvPr>
            <p:ph type="ctrTitle"/>
          </p:nvPr>
        </p:nvSpPr>
        <p:spPr>
          <a:xfrm>
            <a:off x="1640633" y="1052736"/>
            <a:ext cx="6730256" cy="864096"/>
          </a:xfrm>
        </p:spPr>
        <p:txBody>
          <a:bodyPr/>
          <a:lstStyle/>
          <a:p>
            <a:pPr eaLnBrk="1" hangingPunct="1"/>
            <a:r>
              <a:rPr lang="ja-JP" altLang="en-US" sz="4000" dirty="0" smtClean="0">
                <a:solidFill>
                  <a:srgbClr val="9900CC"/>
                </a:solidFill>
                <a:latin typeface="HGP創英角ﾎﾟｯﾌﾟ体" pitchFamily="50" charset="-128"/>
                <a:ea typeface="HGP創英角ﾎﾟｯﾌﾟ体" pitchFamily="50" charset="-128"/>
              </a:rPr>
              <a:t>　　　 </a:t>
            </a:r>
            <a:r>
              <a:rPr lang="ja-JP" altLang="en-US" sz="5400" dirty="0" smtClean="0">
                <a:solidFill>
                  <a:srgbClr val="9900CC"/>
                </a:solidFill>
                <a:latin typeface="HGP創英角ﾎﾟｯﾌﾟ体" pitchFamily="50" charset="-128"/>
                <a:ea typeface="HGP創英角ﾎﾟｯﾌﾟ体" pitchFamily="50" charset="-128"/>
              </a:rPr>
              <a:t>服　務　規　程</a:t>
            </a:r>
          </a:p>
        </p:txBody>
      </p:sp>
      <p:pic>
        <p:nvPicPr>
          <p:cNvPr id="3077"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3078"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7" name="正方形/長方形 6"/>
          <p:cNvSpPr/>
          <p:nvPr/>
        </p:nvSpPr>
        <p:spPr>
          <a:xfrm>
            <a:off x="1352600" y="3645024"/>
            <a:ext cx="6984776" cy="1938992"/>
          </a:xfrm>
          <a:prstGeom prst="rect">
            <a:avLst/>
          </a:prstGeom>
        </p:spPr>
        <p:txBody>
          <a:bodyPr wrap="square">
            <a:spAutoFit/>
          </a:bodyPr>
          <a:lstStyle/>
          <a:p>
            <a:pPr>
              <a:buNone/>
            </a:pPr>
            <a:r>
              <a:rPr lang="ja-JP" altLang="en-US" sz="4000" dirty="0" smtClean="0">
                <a:solidFill>
                  <a:schemeClr val="tx1"/>
                </a:solidFill>
                <a:latin typeface="HGP創英角ﾎﾟｯﾌﾟ体" pitchFamily="50" charset="-128"/>
                <a:ea typeface="HGP創英角ﾎﾟｯﾌﾟ体" pitchFamily="50" charset="-128"/>
              </a:rPr>
              <a:t>仕事に従事する者が守るべき事</a:t>
            </a:r>
            <a:endParaRPr lang="en-US" altLang="ja-JP" sz="4000" dirty="0" smtClean="0">
              <a:solidFill>
                <a:schemeClr val="tx1"/>
              </a:solidFill>
              <a:latin typeface="HGP創英角ﾎﾟｯﾌﾟ体" pitchFamily="50" charset="-128"/>
              <a:ea typeface="HGP創英角ﾎﾟｯﾌﾟ体" pitchFamily="50" charset="-128"/>
            </a:endParaRPr>
          </a:p>
          <a:p>
            <a:pPr>
              <a:buNone/>
            </a:pPr>
            <a:endParaRPr lang="en-US" altLang="ja-JP" sz="4000" dirty="0" smtClean="0">
              <a:latin typeface="HGP創英角ﾎﾟｯﾌﾟ体" pitchFamily="50" charset="-128"/>
              <a:ea typeface="HGP創英角ﾎﾟｯﾌﾟ体" pitchFamily="50" charset="-128"/>
            </a:endParaRPr>
          </a:p>
          <a:p>
            <a:pPr>
              <a:buNone/>
            </a:pPr>
            <a:r>
              <a:rPr lang="ja-JP" altLang="en-US" sz="4000" dirty="0" smtClean="0">
                <a:solidFill>
                  <a:schemeClr val="tx1"/>
                </a:solidFill>
                <a:latin typeface="HGP創英角ﾎﾟｯﾌﾟ体" pitchFamily="50" charset="-128"/>
                <a:ea typeface="HGP創英角ﾎﾟｯﾌﾟ体" pitchFamily="50" charset="-128"/>
              </a:rPr>
              <a:t>項を定めた規則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692150"/>
            <a:ext cx="8674100" cy="5257800"/>
          </a:xfrm>
        </p:spPr>
        <p:txBody>
          <a:bodyPr/>
          <a:lstStyle/>
          <a:p>
            <a:pPr eaLnBrk="1" hangingPunct="1">
              <a:defRPr/>
            </a:pPr>
            <a:r>
              <a:rPr lang="ja-JP" altLang="en-US" dirty="0" smtClean="0">
                <a:solidFill>
                  <a:srgbClr val="FC1D0C"/>
                </a:solidFill>
                <a:latin typeface="HGP創英角ﾎﾟｯﾌﾟ体" pitchFamily="50" charset="-128"/>
                <a:ea typeface="HGP創英角ﾎﾟｯﾌﾟ体" pitchFamily="50" charset="-128"/>
              </a:rPr>
              <a:t>　　　　　　</a:t>
            </a:r>
            <a:r>
              <a:rPr lang="ja-JP" altLang="en-US" sz="440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勤務時間　≫</a:t>
            </a: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◎１　　日　　　⇒　　７時間４５分</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◎１週間</a:t>
            </a:r>
            <a:r>
              <a:rPr lang="ja-JP" altLang="en-US" sz="2800" dirty="0" smtClean="0">
                <a:latin typeface="HGP創英角ﾎﾟｯﾌﾟ体" pitchFamily="50" charset="-128"/>
                <a:ea typeface="HGP創英角ﾎﾟｯﾌﾟ体" pitchFamily="50" charset="-128"/>
              </a:rPr>
              <a:t>（月曜日～金曜日）</a:t>
            </a:r>
            <a:r>
              <a:rPr lang="ja-JP" altLang="en-US" dirty="0" smtClean="0">
                <a:latin typeface="HGP創英角ﾎﾟｯﾌﾟ体" pitchFamily="50" charset="-128"/>
                <a:ea typeface="HGP創英角ﾎﾟｯﾌﾟ体" pitchFamily="50" charset="-128"/>
              </a:rPr>
              <a:t>　⇒　３８時間４５分</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◎週休日　    ⇒　  日曜日、土曜日</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◎休　 日      ⇒　　祝日、年末年始の休日</a:t>
            </a:r>
            <a:endParaRPr lang="ja-JP" altLang="en-US" dirty="0">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849313" y="5876925"/>
            <a:ext cx="8135937" cy="360363"/>
          </a:xfrm>
        </p:spPr>
        <p:txBody>
          <a:bodyPr/>
          <a:lstStyle/>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p>
          <a:p>
            <a:pPr eaLnBrk="1" hangingPunct="1">
              <a:defRPr/>
            </a:pPr>
            <a:r>
              <a:rPr lang="ja-JP" altLang="en-US" dirty="0" smtClean="0"/>
              <a:t>　</a:t>
            </a:r>
          </a:p>
        </p:txBody>
      </p:sp>
      <p:pic>
        <p:nvPicPr>
          <p:cNvPr id="5124"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5125"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1484313"/>
            <a:ext cx="8818563" cy="4681537"/>
          </a:xfrm>
        </p:spPr>
        <p:txBody>
          <a:bodyPr/>
          <a:lstStyle/>
          <a:p>
            <a:pPr eaLnBrk="1" hangingPunct="1">
              <a:defRPr/>
            </a:pPr>
            <a:r>
              <a:rPr lang="ja-JP" altLang="en-US" dirty="0" smtClean="0">
                <a:solidFill>
                  <a:srgbClr val="FC1D0C"/>
                </a:solidFill>
                <a:latin typeface="HGP創英角ﾎﾟｯﾌﾟ体" pitchFamily="50" charset="-128"/>
                <a:ea typeface="HGP創英角ﾎﾟｯﾌﾟ体" pitchFamily="50" charset="-128"/>
              </a:rPr>
              <a:t>　　　　　</a:t>
            </a:r>
            <a:r>
              <a:rPr lang="ja-JP" altLang="en-US" sz="4000" dirty="0" smtClean="0">
                <a:solidFill>
                  <a:srgbClr val="FC1D0C"/>
                </a:solidFill>
                <a:latin typeface="HGP創英角ﾎﾟｯﾌﾟ体" pitchFamily="50" charset="-128"/>
                <a:ea typeface="HGP創英角ﾎﾟｯﾌﾟ体" pitchFamily="50" charset="-128"/>
              </a:rPr>
              <a:t>　　</a:t>
            </a:r>
            <a:r>
              <a:rPr lang="ja-JP" altLang="en-US" sz="400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休憩時間　≫</a:t>
            </a: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◎１日の勤務時間　　＝　　７時間４５分</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　　　　　　　　　　休憩時間　⇒　４５分</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sz="2400" dirty="0" smtClean="0">
                <a:latin typeface="HGP創英角ﾎﾟｯﾌﾟ体" pitchFamily="50" charset="-128"/>
                <a:ea typeface="HGP創英角ﾎﾟｯﾌﾟ体" pitchFamily="50" charset="-128"/>
              </a:rPr>
              <a:t>▲▲小学校の勤務時間</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　</a:t>
            </a:r>
            <a:r>
              <a:rPr lang="ja-JP" altLang="en-US" sz="1800" b="1" dirty="0" smtClean="0"/>
              <a:t>８：１５　　　　　　　　　　　　　　　１２：４０　　　１３：２５　　　　　　　　１６：４５</a:t>
            </a:r>
            <a:br>
              <a:rPr lang="ja-JP" altLang="en-US" sz="1800" b="1" dirty="0" smtClean="0"/>
            </a:br>
            <a:r>
              <a:rPr lang="ja-JP" altLang="en-US" sz="1800" b="1" dirty="0" smtClean="0"/>
              <a:t/>
            </a:r>
            <a:br>
              <a:rPr lang="ja-JP" altLang="en-US" sz="1800" b="1" dirty="0" smtClean="0"/>
            </a:br>
            <a:r>
              <a:rPr lang="ja-JP" altLang="en-US" sz="1800" b="1" dirty="0" smtClean="0"/>
              <a:t/>
            </a:r>
            <a:br>
              <a:rPr lang="ja-JP" altLang="en-US" sz="1800" b="1" dirty="0" smtClean="0"/>
            </a:br>
            <a:r>
              <a:rPr lang="en-US" altLang="ja-JP" sz="1800" b="1" dirty="0" smtClean="0"/>
              <a:t/>
            </a:r>
            <a:br>
              <a:rPr lang="en-US" altLang="ja-JP" sz="1800" b="1" dirty="0" smtClean="0"/>
            </a:br>
            <a:r>
              <a:rPr lang="ja-JP" altLang="en-US" sz="2000" b="1" dirty="0" smtClean="0"/>
              <a:t>　「８：１５～１６：４５」⇒８時間３０分。勤務時間が７時間４５分、休憩時間が４５分）</a:t>
            </a:r>
            <a:br>
              <a:rPr lang="ja-JP" altLang="en-US" sz="2000" b="1" dirty="0" smtClean="0"/>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endParaRPr lang="ja-JP" altLang="en-US" dirty="0">
              <a:latin typeface="HGP創英角ﾎﾟｯﾌﾟ体" pitchFamily="50" charset="-128"/>
              <a:ea typeface="HGP創英角ﾎﾟｯﾌﾟ体" pitchFamily="50" charset="-128"/>
            </a:endParaRPr>
          </a:p>
        </p:txBody>
      </p:sp>
      <p:pic>
        <p:nvPicPr>
          <p:cNvPr id="6147"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6148"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6" name="AutoShape 4"/>
          <p:cNvSpPr>
            <a:spLocks noChangeArrowheads="1"/>
          </p:cNvSpPr>
          <p:nvPr/>
        </p:nvSpPr>
        <p:spPr bwMode="auto">
          <a:xfrm>
            <a:off x="6897688" y="2349500"/>
            <a:ext cx="576262" cy="433388"/>
          </a:xfrm>
          <a:prstGeom prst="downArrow">
            <a:avLst>
              <a:gd name="adj1" fmla="val 50000"/>
              <a:gd name="adj2" fmla="val 25000"/>
            </a:avLst>
          </a:prstGeom>
          <a:solidFill>
            <a:srgbClr val="FFFF99"/>
          </a:solidFill>
          <a:ln w="9525">
            <a:solidFill>
              <a:schemeClr val="tx1"/>
            </a:solidFill>
            <a:miter lim="800000"/>
            <a:headEnd/>
            <a:tailEnd/>
          </a:ln>
        </p:spPr>
        <p:txBody>
          <a:bodyPr vert="eaVert" wrap="none" anchor="ctr"/>
          <a:lstStyle/>
          <a:p>
            <a:endParaRPr lang="ja-JP" altLang="en-US"/>
          </a:p>
        </p:txBody>
      </p:sp>
      <p:sp>
        <p:nvSpPr>
          <p:cNvPr id="7" name="Rectangle 5"/>
          <p:cNvSpPr>
            <a:spLocks noChangeArrowheads="1"/>
          </p:cNvSpPr>
          <p:nvPr/>
        </p:nvSpPr>
        <p:spPr bwMode="auto">
          <a:xfrm>
            <a:off x="1352550" y="4797425"/>
            <a:ext cx="6480175" cy="576263"/>
          </a:xfrm>
          <a:prstGeom prst="rect">
            <a:avLst/>
          </a:prstGeom>
          <a:solidFill>
            <a:schemeClr val="accent1"/>
          </a:solidFill>
          <a:ln w="9525">
            <a:solidFill>
              <a:schemeClr val="tx1"/>
            </a:solidFill>
            <a:miter lim="800000"/>
            <a:headEnd/>
            <a:tailEnd/>
          </a:ln>
        </p:spPr>
        <p:txBody>
          <a:bodyPr wrap="none" anchor="ctr"/>
          <a:lstStyle/>
          <a:p>
            <a:pPr algn="ctr"/>
            <a:r>
              <a:rPr lang="ja-JP" altLang="en-US" dirty="0">
                <a:latin typeface="Tahoma" pitchFamily="34" charset="0"/>
              </a:rPr>
              <a:t>　　　　</a:t>
            </a:r>
            <a:r>
              <a:rPr lang="ja-JP" altLang="en-US" b="1" dirty="0">
                <a:latin typeface="Tahoma" pitchFamily="34" charset="0"/>
              </a:rPr>
              <a:t>休憩</a:t>
            </a:r>
          </a:p>
          <a:p>
            <a:pPr algn="ctr"/>
            <a:r>
              <a:rPr lang="ja-JP" altLang="en-US" b="1" dirty="0">
                <a:latin typeface="Tahoma" pitchFamily="34" charset="0"/>
              </a:rPr>
              <a:t>　　　　時間</a:t>
            </a:r>
          </a:p>
        </p:txBody>
      </p:sp>
      <p:cxnSp>
        <p:nvCxnSpPr>
          <p:cNvPr id="6151" name="直線コネクタ 9"/>
          <p:cNvCxnSpPr>
            <a:cxnSpLocks noChangeShapeType="1"/>
            <a:stCxn id="7" idx="0"/>
            <a:endCxn id="7" idx="2"/>
          </p:cNvCxnSpPr>
          <p:nvPr/>
        </p:nvCxnSpPr>
        <p:spPr bwMode="auto">
          <a:xfrm>
            <a:off x="4592638" y="4797425"/>
            <a:ext cx="0" cy="576263"/>
          </a:xfrm>
          <a:prstGeom prst="line">
            <a:avLst/>
          </a:prstGeom>
          <a:noFill/>
          <a:ln w="12700" algn="ctr">
            <a:solidFill>
              <a:schemeClr val="tx1"/>
            </a:solidFill>
            <a:round/>
            <a:headEnd type="none" w="sm" len="sm"/>
            <a:tailEnd type="none" w="sm" len="sm"/>
          </a:ln>
        </p:spPr>
      </p:cxnSp>
      <p:cxnSp>
        <p:nvCxnSpPr>
          <p:cNvPr id="6152" name="直線コネクタ 12"/>
          <p:cNvCxnSpPr>
            <a:cxnSpLocks noChangeShapeType="1"/>
          </p:cNvCxnSpPr>
          <p:nvPr/>
        </p:nvCxnSpPr>
        <p:spPr bwMode="auto">
          <a:xfrm>
            <a:off x="5168900" y="4797425"/>
            <a:ext cx="0" cy="576263"/>
          </a:xfrm>
          <a:prstGeom prst="line">
            <a:avLst/>
          </a:prstGeom>
          <a:noFill/>
          <a:ln w="12700" algn="ctr">
            <a:solidFill>
              <a:schemeClr val="tx1"/>
            </a:solidFill>
            <a:round/>
            <a:headEnd type="none" w="sm" len="sm"/>
            <a:tailEnd type="none" w="sm" len="sm"/>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1064568" y="3068960"/>
            <a:ext cx="7344816" cy="2664296"/>
          </a:xfrm>
          <a:prstGeom prst="roundRect">
            <a:avLst/>
          </a:prstGeom>
          <a:solidFill>
            <a:schemeClr val="accent5"/>
          </a:solidFill>
          <a:ln w="15875"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9" name="タイトル 8"/>
          <p:cNvSpPr>
            <a:spLocks noGrp="1"/>
          </p:cNvSpPr>
          <p:nvPr>
            <p:ph type="title"/>
          </p:nvPr>
        </p:nvSpPr>
        <p:spPr>
          <a:xfrm>
            <a:off x="782638" y="980729"/>
            <a:ext cx="8420100" cy="792087"/>
          </a:xfrm>
        </p:spPr>
        <p:txBody>
          <a:bodyPr/>
          <a:lstStyle/>
          <a:p>
            <a:r>
              <a:rPr lang="ja-JP" altLang="en-US" dirty="0" smtClean="0">
                <a:latin typeface="HGS創英角ﾎﾟｯﾌﾟ体" pitchFamily="50" charset="-128"/>
                <a:ea typeface="HGS創英角ﾎﾟｯﾌﾟ体" pitchFamily="50" charset="-128"/>
              </a:rPr>
              <a:t> </a:t>
            </a:r>
            <a:r>
              <a:rPr kumimoji="1" lang="ja-JP" altLang="en-US" sz="4000" dirty="0" smtClean="0">
                <a:latin typeface="HGS創英角ﾎﾟｯﾌﾟ体" pitchFamily="50" charset="-128"/>
                <a:ea typeface="HGS創英角ﾎﾟｯﾌﾟ体" pitchFamily="50" charset="-128"/>
              </a:rPr>
              <a:t>守らなくてはならない義務・規律</a:t>
            </a:r>
            <a:endParaRPr kumimoji="1" lang="ja-JP" altLang="en-US" sz="4000" dirty="0">
              <a:latin typeface="HGS創英角ﾎﾟｯﾌﾟ体" pitchFamily="50" charset="-128"/>
              <a:ea typeface="HGS創英角ﾎﾟｯﾌﾟ体" pitchFamily="50" charset="-128"/>
            </a:endParaRPr>
          </a:p>
        </p:txBody>
      </p:sp>
      <p:sp>
        <p:nvSpPr>
          <p:cNvPr id="3" name="コンテンツ プレースホルダ 2"/>
          <p:cNvSpPr>
            <a:spLocks noGrp="1"/>
          </p:cNvSpPr>
          <p:nvPr>
            <p:ph type="body" idx="1"/>
          </p:nvPr>
        </p:nvSpPr>
        <p:spPr/>
        <p:txBody>
          <a:bodyPr/>
          <a:lstStyle/>
          <a:p>
            <a:pPr>
              <a:buNone/>
            </a:pPr>
            <a:endParaRPr kumimoji="1" lang="ja-JP" altLang="en-US" sz="4400" dirty="0"/>
          </a:p>
        </p:txBody>
      </p:sp>
      <p:pic>
        <p:nvPicPr>
          <p:cNvPr id="4" name="Picture 5"/>
          <p:cNvPicPr>
            <a:picLocks noChangeAspect="1" noChangeArrowheads="1"/>
          </p:cNvPicPr>
          <p:nvPr/>
        </p:nvPicPr>
        <p:blipFill>
          <a:blip r:embed="rId3" cstate="print"/>
          <a:srcRect/>
          <a:stretch>
            <a:fillRect/>
          </a:stretch>
        </p:blipFill>
        <p:spPr bwMode="auto">
          <a:xfrm>
            <a:off x="0" y="0"/>
            <a:ext cx="9907588" cy="692696"/>
          </a:xfrm>
          <a:prstGeom prst="rect">
            <a:avLst/>
          </a:prstGeom>
          <a:noFill/>
          <a:ln w="12700">
            <a:noFill/>
            <a:miter lim="800000"/>
            <a:headEnd type="none" w="sm" len="sm"/>
            <a:tailEnd type="none" w="sm" len="sm"/>
          </a:ln>
        </p:spPr>
      </p:pic>
      <p:pic>
        <p:nvPicPr>
          <p:cNvPr id="5" name="Picture 6"/>
          <p:cNvPicPr>
            <a:picLocks noChangeAspect="1" noChangeArrowheads="1"/>
          </p:cNvPicPr>
          <p:nvPr/>
        </p:nvPicPr>
        <p:blipFill>
          <a:blip r:embed="rId4" cstate="print"/>
          <a:srcRect/>
          <a:stretch>
            <a:fillRect/>
          </a:stretch>
        </p:blipFill>
        <p:spPr bwMode="auto">
          <a:xfrm>
            <a:off x="-1588" y="6223000"/>
            <a:ext cx="9907588" cy="635000"/>
          </a:xfrm>
          <a:prstGeom prst="rect">
            <a:avLst/>
          </a:prstGeom>
          <a:noFill/>
          <a:ln w="12700">
            <a:noFill/>
            <a:miter lim="800000"/>
            <a:headEnd type="none" w="sm" len="sm"/>
            <a:tailEnd type="none" w="sm" len="sm"/>
          </a:ln>
        </p:spPr>
      </p:pic>
      <p:sp>
        <p:nvSpPr>
          <p:cNvPr id="7" name="AutoShape 9"/>
          <p:cNvSpPr>
            <a:spLocks noChangeArrowheads="1"/>
          </p:cNvSpPr>
          <p:nvPr/>
        </p:nvSpPr>
        <p:spPr bwMode="auto">
          <a:xfrm>
            <a:off x="4160912" y="1700808"/>
            <a:ext cx="720080" cy="648072"/>
          </a:xfrm>
          <a:prstGeom prst="downArrow">
            <a:avLst>
              <a:gd name="adj1" fmla="val 50000"/>
              <a:gd name="adj2" fmla="val 37519"/>
            </a:avLst>
          </a:prstGeom>
          <a:solidFill>
            <a:srgbClr val="FFFF99"/>
          </a:solidFill>
          <a:ln w="9525">
            <a:solidFill>
              <a:schemeClr val="tx1"/>
            </a:solidFill>
            <a:miter lim="800000"/>
            <a:headEnd/>
            <a:tailEnd/>
          </a:ln>
        </p:spPr>
        <p:txBody>
          <a:bodyPr vert="eaVert" wrap="none" anchor="ctr"/>
          <a:lstStyle/>
          <a:p>
            <a:endParaRPr lang="ja-JP" altLang="en-US"/>
          </a:p>
        </p:txBody>
      </p:sp>
      <p:sp>
        <p:nvSpPr>
          <p:cNvPr id="8" name="正方形/長方形 7"/>
          <p:cNvSpPr/>
          <p:nvPr/>
        </p:nvSpPr>
        <p:spPr>
          <a:xfrm>
            <a:off x="632520" y="764704"/>
            <a:ext cx="8640960" cy="4339650"/>
          </a:xfrm>
          <a:prstGeom prst="rect">
            <a:avLst/>
          </a:prstGeom>
        </p:spPr>
        <p:txBody>
          <a:bodyPr wrap="square">
            <a:spAutoFit/>
          </a:bodyPr>
          <a:lstStyle/>
          <a:p>
            <a:r>
              <a:rPr lang="ja-JP" altLang="en-US" sz="4400" dirty="0" smtClean="0">
                <a:solidFill>
                  <a:srgbClr val="9900CC"/>
                </a:solidFill>
                <a:latin typeface="HGP創英角ﾎﾟｯﾌﾟ体" pitchFamily="50" charset="-128"/>
                <a:ea typeface="HGP創英角ﾎﾟｯﾌﾟ体" pitchFamily="50" charset="-128"/>
              </a:rPr>
              <a:t>　　　　　　　</a:t>
            </a:r>
            <a:endParaRPr lang="en-US" altLang="ja-JP" sz="4400" dirty="0" smtClean="0">
              <a:solidFill>
                <a:srgbClr val="9900CC"/>
              </a:solidFill>
              <a:latin typeface="HGP創英角ﾎﾟｯﾌﾟ体" pitchFamily="50" charset="-128"/>
              <a:ea typeface="HGP創英角ﾎﾟｯﾌﾟ体" pitchFamily="50" charset="-128"/>
            </a:endParaRPr>
          </a:p>
          <a:p>
            <a:endParaRPr lang="en-US" altLang="ja-JP" sz="4400" dirty="0" smtClean="0">
              <a:solidFill>
                <a:srgbClr val="9900CC"/>
              </a:solidFill>
              <a:latin typeface="HGP創英角ﾎﾟｯﾌﾟ体" pitchFamily="50" charset="-128"/>
              <a:ea typeface="HGP創英角ﾎﾟｯﾌﾟ体" pitchFamily="50" charset="-128"/>
            </a:endParaRPr>
          </a:p>
          <a:p>
            <a:r>
              <a:rPr lang="ja-JP" altLang="en-US" sz="4400" dirty="0" smtClean="0">
                <a:solidFill>
                  <a:srgbClr val="9900CC"/>
                </a:solidFill>
                <a:latin typeface="HGP創英角ﾎﾟｯﾌﾟ体" pitchFamily="50" charset="-128"/>
                <a:ea typeface="HGP創英角ﾎﾟｯﾌﾟ体" pitchFamily="50" charset="-128"/>
              </a:rPr>
              <a:t>　　　　　　　服　　　　務</a:t>
            </a:r>
            <a:endParaRPr lang="en-US" altLang="ja-JP" sz="4400" dirty="0" smtClean="0">
              <a:solidFill>
                <a:srgbClr val="9900CC"/>
              </a:solidFill>
              <a:latin typeface="HGP創英角ﾎﾟｯﾌﾟ体" pitchFamily="50" charset="-128"/>
              <a:ea typeface="HGP創英角ﾎﾟｯﾌﾟ体" pitchFamily="50" charset="-128"/>
            </a:endParaRPr>
          </a:p>
          <a:p>
            <a:r>
              <a:rPr lang="ja-JP" altLang="en-US" sz="3600" dirty="0" smtClean="0">
                <a:latin typeface="HGP創英角ﾎﾟｯﾌﾟ体" pitchFamily="50" charset="-128"/>
                <a:ea typeface="HGP創英角ﾎﾟｯﾌﾟ体" pitchFamily="50" charset="-128"/>
              </a:rPr>
              <a:t>　　監　　督</a:t>
            </a:r>
            <a:endParaRPr lang="en-US" altLang="ja-JP" sz="3600" dirty="0" smtClean="0">
              <a:latin typeface="HGP創英角ﾎﾟｯﾌﾟ体" pitchFamily="50" charset="-128"/>
              <a:ea typeface="HGP創英角ﾎﾟｯﾌﾟ体" pitchFamily="50" charset="-128"/>
            </a:endParaRPr>
          </a:p>
          <a:p>
            <a:endParaRPr lang="en-US" altLang="ja-JP" sz="3600" dirty="0" smtClean="0">
              <a:latin typeface="HGP創英角ﾎﾟｯﾌﾟ体" pitchFamily="50" charset="-128"/>
              <a:ea typeface="HGP創英角ﾎﾟｯﾌﾟ体" pitchFamily="50" charset="-128"/>
            </a:endParaRPr>
          </a:p>
          <a:p>
            <a:r>
              <a:rPr lang="ja-JP" altLang="en-US" sz="3600" dirty="0" smtClean="0">
                <a:latin typeface="HGP創英角ﾎﾟｯﾌﾟ体" pitchFamily="50" charset="-128"/>
                <a:ea typeface="HGP創英角ﾎﾟｯﾌﾟ体" pitchFamily="50" charset="-128"/>
              </a:rPr>
              <a:t>　　　　        教育委員会</a:t>
            </a:r>
            <a:endParaRPr lang="en-US" altLang="ja-JP" sz="3600" dirty="0" smtClean="0">
              <a:latin typeface="HGP創英角ﾎﾟｯﾌﾟ体" pitchFamily="50" charset="-128"/>
              <a:ea typeface="HGP創英角ﾎﾟｯﾌﾟ体" pitchFamily="50" charset="-128"/>
            </a:endParaRPr>
          </a:p>
          <a:p>
            <a:r>
              <a:rPr lang="ja-JP" altLang="en-US" sz="3600" dirty="0" smtClean="0">
                <a:latin typeface="HGP創英角ﾎﾟｯﾌﾟ体" pitchFamily="50" charset="-128"/>
                <a:ea typeface="HGP創英角ﾎﾟｯﾌﾟ体" pitchFamily="50" charset="-128"/>
              </a:rPr>
              <a:t>　　　　　　　　校長＝職務上の上司</a:t>
            </a:r>
            <a:endParaRPr lang="ja-JP" altLang="en-US" sz="3600" dirty="0"/>
          </a:p>
        </p:txBody>
      </p:sp>
      <p:pic>
        <p:nvPicPr>
          <p:cNvPr id="11" name="図 10" descr="job_newscaster_man.png"/>
          <p:cNvPicPr>
            <a:picLocks noChangeAspect="1"/>
          </p:cNvPicPr>
          <p:nvPr/>
        </p:nvPicPr>
        <p:blipFill>
          <a:blip r:embed="rId5" cstate="print"/>
          <a:stretch>
            <a:fillRect/>
          </a:stretch>
        </p:blipFill>
        <p:spPr>
          <a:xfrm>
            <a:off x="704528" y="4005064"/>
            <a:ext cx="2088232"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wheel(4)">
                                      <p:cBhvr>
                                        <p:cTn id="13" dur="500"/>
                                        <p:tgtEl>
                                          <p:spTgt spid="8">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checkerboard(across)">
                                      <p:cBhvr>
                                        <p:cTn id="16" dur="500"/>
                                        <p:tgtEl>
                                          <p:spTgt spid="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checkerboard(across)">
                                      <p:cBhvr>
                                        <p:cTn id="21" dur="1000"/>
                                        <p:tgtEl>
                                          <p:spTgt spid="8">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782638" y="1268759"/>
            <a:ext cx="8420100" cy="864097"/>
          </a:xfrm>
          <a:noFill/>
        </p:spPr>
        <p:txBody>
          <a:bodyPr/>
          <a:lstStyle/>
          <a:p>
            <a:pPr marL="342900" indent="-342900" eaLnBrk="1" hangingPunct="1">
              <a:spcBef>
                <a:spcPct val="20000"/>
              </a:spcBef>
              <a:defRPr/>
            </a:pPr>
            <a:r>
              <a:rPr lang="ja-JP" altLang="en-US" sz="4000" dirty="0" smtClean="0">
                <a:solidFill>
                  <a:srgbClr val="FF0000"/>
                </a:solidFill>
                <a:latin typeface="HGP創英角ﾎﾟｯﾌﾟ体" pitchFamily="50" charset="-128"/>
                <a:ea typeface="HGP創英角ﾎﾟｯﾌﾟ体" pitchFamily="50" charset="-128"/>
              </a:rPr>
              <a:t>　　　　　　≪</a:t>
            </a:r>
            <a:r>
              <a:rPr lang="ja-JP" altLang="en-US" sz="4000" dirty="0" smtClean="0">
                <a:solidFill>
                  <a:srgbClr val="9900CC"/>
                </a:solidFill>
                <a:latin typeface="HGP創英角ﾎﾟｯﾌﾟ体" pitchFamily="50" charset="-128"/>
                <a:ea typeface="HGP創英角ﾎﾟｯﾌﾟ体" pitchFamily="50" charset="-128"/>
              </a:rPr>
              <a:t>　</a:t>
            </a:r>
            <a:r>
              <a:rPr lang="ja-JP" altLang="en-US" sz="40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出　勤　簿　≫</a:t>
            </a: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endParaRPr lang="ja-JP" altLang="en-US" sz="3200" b="1" dirty="0">
              <a:effectLst>
                <a:outerShdw blurRad="38100" dist="38100" dir="2700000" algn="tl">
                  <a:srgbClr val="C0C0C0"/>
                </a:outerShdw>
              </a:effectLst>
            </a:endParaRPr>
          </a:p>
        </p:txBody>
      </p:sp>
      <p:sp>
        <p:nvSpPr>
          <p:cNvPr id="6" name="テキスト プレースホルダ 5"/>
          <p:cNvSpPr>
            <a:spLocks noGrp="1"/>
          </p:cNvSpPr>
          <p:nvPr>
            <p:ph type="body" idx="1"/>
          </p:nvPr>
        </p:nvSpPr>
        <p:spPr>
          <a:xfrm>
            <a:off x="782638" y="2420889"/>
            <a:ext cx="8420100" cy="3528392"/>
          </a:xfrm>
        </p:spPr>
        <p:txBody>
          <a:bodyPr/>
          <a:lstStyle/>
          <a:p>
            <a:r>
              <a:rPr lang="ja-JP" altLang="en-US" sz="3600" dirty="0" smtClean="0">
                <a:solidFill>
                  <a:srgbClr val="00CC66"/>
                </a:solidFill>
                <a:effectLst>
                  <a:outerShdw blurRad="38100" dist="38100" dir="2700000" algn="tl">
                    <a:srgbClr val="C0C0C0"/>
                  </a:outerShdw>
                </a:effectLst>
              </a:rPr>
              <a:t>四万十町立学校管理運営規則第</a:t>
            </a:r>
            <a:r>
              <a:rPr lang="en-US" altLang="ja-JP" sz="3600" dirty="0" smtClean="0">
                <a:solidFill>
                  <a:srgbClr val="00CC66"/>
                </a:solidFill>
                <a:effectLst>
                  <a:outerShdw blurRad="38100" dist="38100" dir="2700000" algn="tl">
                    <a:srgbClr val="C0C0C0"/>
                  </a:outerShdw>
                </a:effectLst>
              </a:rPr>
              <a:t>34</a:t>
            </a:r>
            <a:r>
              <a:rPr lang="ja-JP" altLang="en-US" sz="3600" dirty="0" smtClean="0">
                <a:solidFill>
                  <a:srgbClr val="00CC66"/>
                </a:solidFill>
                <a:effectLst>
                  <a:outerShdw blurRad="38100" dist="38100" dir="2700000" algn="tl">
                    <a:srgbClr val="C0C0C0"/>
                  </a:outerShdw>
                </a:effectLst>
              </a:rPr>
              <a:t>条</a:t>
            </a:r>
            <a:r>
              <a:rPr lang="en-US" altLang="ja-JP" dirty="0" smtClean="0">
                <a:solidFill>
                  <a:srgbClr val="108613"/>
                </a:solidFill>
                <a:effectLst>
                  <a:outerShdw blurRad="38100" dist="38100" dir="2700000" algn="tl">
                    <a:srgbClr val="C0C0C0"/>
                  </a:outerShdw>
                </a:effectLst>
              </a:rPr>
              <a:t/>
            </a:r>
            <a:br>
              <a:rPr lang="en-US" altLang="ja-JP" dirty="0" smtClean="0">
                <a:solidFill>
                  <a:srgbClr val="108613"/>
                </a:solidFill>
                <a:effectLst>
                  <a:outerShdw blurRad="38100" dist="38100" dir="2700000" algn="tl">
                    <a:srgbClr val="C0C0C0"/>
                  </a:outerShdw>
                </a:effectLst>
              </a:rPr>
            </a:br>
            <a:r>
              <a:rPr lang="en-US" altLang="ja-JP" dirty="0" smtClean="0">
                <a:solidFill>
                  <a:srgbClr val="108613"/>
                </a:solidFill>
                <a:effectLst>
                  <a:outerShdw blurRad="38100" dist="38100" dir="2700000" algn="tl">
                    <a:srgbClr val="C0C0C0"/>
                  </a:outerShdw>
                </a:effectLst>
              </a:rPr>
              <a:t/>
            </a:r>
            <a:br>
              <a:rPr lang="en-US" altLang="ja-JP" dirty="0" smtClean="0">
                <a:solidFill>
                  <a:srgbClr val="108613"/>
                </a:solidFill>
                <a:effectLst>
                  <a:outerShdw blurRad="38100" dist="38100" dir="2700000" algn="tl">
                    <a:srgbClr val="C0C0C0"/>
                  </a:outerShdw>
                </a:effectLst>
              </a:rPr>
            </a:br>
            <a:r>
              <a:rPr lang="ja-JP" altLang="en-US" sz="3200" b="1" dirty="0" smtClean="0">
                <a:solidFill>
                  <a:schemeClr val="tx1"/>
                </a:solidFill>
                <a:effectLst>
                  <a:outerShdw blurRad="38100" dist="38100" dir="2700000" algn="tl">
                    <a:srgbClr val="C0C0C0"/>
                  </a:outerShdw>
                </a:effectLst>
              </a:rPr>
              <a:t>「職員は、所定の時刻までに出勤し、直ちに出</a:t>
            </a:r>
            <a:r>
              <a:rPr lang="en-US" altLang="ja-JP" sz="3200" b="1" dirty="0" smtClean="0">
                <a:solidFill>
                  <a:schemeClr val="tx1"/>
                </a:solidFill>
                <a:effectLst>
                  <a:outerShdw blurRad="38100" dist="38100" dir="2700000" algn="tl">
                    <a:srgbClr val="C0C0C0"/>
                  </a:outerShdw>
                </a:effectLst>
              </a:rPr>
              <a:t/>
            </a:r>
            <a:br>
              <a:rPr lang="en-US" altLang="ja-JP" sz="3200" b="1" dirty="0" smtClean="0">
                <a:solidFill>
                  <a:schemeClr val="tx1"/>
                </a:solidFill>
                <a:effectLst>
                  <a:outerShdw blurRad="38100" dist="38100" dir="2700000" algn="tl">
                    <a:srgbClr val="C0C0C0"/>
                  </a:outerShdw>
                </a:effectLst>
              </a:rPr>
            </a:br>
            <a:r>
              <a:rPr lang="en-US" altLang="ja-JP" sz="3200" b="1" dirty="0" smtClean="0">
                <a:solidFill>
                  <a:schemeClr val="tx1"/>
                </a:solidFill>
                <a:effectLst>
                  <a:outerShdw blurRad="38100" dist="38100" dir="2700000" algn="tl">
                    <a:srgbClr val="C0C0C0"/>
                  </a:outerShdw>
                </a:effectLst>
              </a:rPr>
              <a:t/>
            </a:r>
            <a:br>
              <a:rPr lang="en-US" altLang="ja-JP" sz="3200" b="1" dirty="0" smtClean="0">
                <a:solidFill>
                  <a:schemeClr val="tx1"/>
                </a:solidFill>
                <a:effectLst>
                  <a:outerShdw blurRad="38100" dist="38100" dir="2700000" algn="tl">
                    <a:srgbClr val="C0C0C0"/>
                  </a:outerShdw>
                </a:effectLst>
              </a:rPr>
            </a:br>
            <a:r>
              <a:rPr lang="ja-JP" altLang="en-US" sz="3200" b="1" dirty="0" smtClean="0">
                <a:solidFill>
                  <a:schemeClr val="tx1"/>
                </a:solidFill>
                <a:effectLst>
                  <a:outerShdw blurRad="38100" dist="38100" dir="2700000" algn="tl">
                    <a:srgbClr val="C0C0C0"/>
                  </a:outerShdw>
                </a:effectLst>
              </a:rPr>
              <a:t>勤簿に自ら押印しなければならない。」</a:t>
            </a:r>
            <a:endParaRPr kumimoji="1" lang="ja-JP" altLang="en-US" sz="3200" dirty="0">
              <a:solidFill>
                <a:schemeClr val="tx1"/>
              </a:solidFill>
            </a:endParaRPr>
          </a:p>
        </p:txBody>
      </p:sp>
      <p:pic>
        <p:nvPicPr>
          <p:cNvPr id="7171"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7172"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9" name="AutoShape 9"/>
          <p:cNvSpPr>
            <a:spLocks noChangeArrowheads="1"/>
          </p:cNvSpPr>
          <p:nvPr/>
        </p:nvSpPr>
        <p:spPr bwMode="auto">
          <a:xfrm>
            <a:off x="4304928" y="2276872"/>
            <a:ext cx="936625" cy="863352"/>
          </a:xfrm>
          <a:prstGeom prst="downArrow">
            <a:avLst>
              <a:gd name="adj1" fmla="val 50000"/>
              <a:gd name="adj2" fmla="val 37462"/>
            </a:avLst>
          </a:prstGeom>
          <a:solidFill>
            <a:srgbClr val="FFFF99"/>
          </a:solidFill>
          <a:ln w="9525">
            <a:solidFill>
              <a:schemeClr val="tx1"/>
            </a:solidFill>
            <a:miter lim="800000"/>
            <a:headEnd/>
            <a:tailEnd/>
          </a:ln>
        </p:spPr>
        <p:txBody>
          <a:bodyPr vert="eaVert"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836613"/>
            <a:ext cx="8531225" cy="1655762"/>
          </a:xfrm>
          <a:noFill/>
        </p:spPr>
        <p:txBody>
          <a:bodyPr/>
          <a:lstStyle/>
          <a:p>
            <a:pPr marL="342900" indent="-342900" eaLnBrk="1" hangingPunct="1">
              <a:spcBef>
                <a:spcPct val="20000"/>
              </a:spcBef>
              <a:defRPr/>
            </a:pPr>
            <a:r>
              <a:rPr lang="ja-JP" altLang="en-US" sz="4000" dirty="0" smtClean="0">
                <a:solidFill>
                  <a:srgbClr val="9900CC"/>
                </a:solidFill>
                <a:latin typeface="HGP創英角ﾎﾟｯﾌﾟ体" pitchFamily="50" charset="-128"/>
                <a:ea typeface="HGP創英角ﾎﾟｯﾌﾟ体" pitchFamily="50" charset="-128"/>
              </a:rPr>
              <a:t>　　　　出勤簿の押印について</a:t>
            </a: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pic>
        <p:nvPicPr>
          <p:cNvPr id="8195"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8196"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graphicFrame>
        <p:nvGraphicFramePr>
          <p:cNvPr id="10" name="図表 9"/>
          <p:cNvGraphicFramePr/>
          <p:nvPr/>
        </p:nvGraphicFramePr>
        <p:xfrm>
          <a:off x="1352600" y="1700808"/>
          <a:ext cx="6964040" cy="4546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849313" y="765175"/>
            <a:ext cx="8280400" cy="5400675"/>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問題②</a:t>
            </a:r>
            <a:endParaRPr lang="en-US" altLang="ja-JP" sz="4800" dirty="0" smtClean="0">
              <a:solidFill>
                <a:srgbClr val="0070C0"/>
              </a:solidFill>
            </a:endParaRPr>
          </a:p>
          <a:p>
            <a:pPr algn="l" eaLnBrk="1" hangingPunct="1">
              <a:defRPr/>
            </a:pPr>
            <a:r>
              <a:rPr lang="en-US" altLang="ja-JP" sz="4800" dirty="0" smtClean="0">
                <a:solidFill>
                  <a:srgbClr val="0070C0"/>
                </a:solidFill>
                <a:latin typeface="HGP創英角ﾎﾟｯﾌﾟ体" pitchFamily="50" charset="-128"/>
                <a:ea typeface="HGP創英角ﾎﾟｯﾌﾟ体" pitchFamily="50" charset="-128"/>
              </a:rPr>
              <a:t> </a:t>
            </a:r>
            <a:r>
              <a:rPr lang="ja-JP" altLang="en-US" sz="4800" dirty="0" smtClean="0">
                <a:solidFill>
                  <a:schemeClr val="accent4"/>
                </a:solidFill>
                <a:latin typeface="HGP創英角ﾎﾟｯﾌﾟ体" pitchFamily="50" charset="-128"/>
                <a:ea typeface="HGP創英角ﾎﾟｯﾌﾟ体" pitchFamily="50" charset="-128"/>
              </a:rPr>
              <a:t>学校に出勤をせず出張をし、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en-US" altLang="ja-JP" sz="4800" dirty="0" smtClean="0">
                <a:solidFill>
                  <a:schemeClr val="accent4"/>
                </a:solidFill>
                <a:latin typeface="HGP創英角ﾎﾟｯﾌﾟ体" pitchFamily="50" charset="-128"/>
                <a:ea typeface="HGP創英角ﾎﾟｯﾌﾟ体" pitchFamily="50" charset="-128"/>
              </a:rPr>
              <a:t> </a:t>
            </a:r>
            <a:r>
              <a:rPr lang="ja-JP" altLang="en-US" sz="4800" dirty="0" smtClean="0">
                <a:solidFill>
                  <a:schemeClr val="accent4"/>
                </a:solidFill>
                <a:latin typeface="HGP創英角ﾎﾟｯﾌﾟ体" pitchFamily="50" charset="-128"/>
                <a:ea typeface="HGP創英角ﾎﾟｯﾌﾟ体" pitchFamily="50" charset="-128"/>
              </a:rPr>
              <a:t>用務終了後学校に出勤しまし</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た。出勤簿は、どのように押印</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en-US" altLang="ja-JP" sz="4800" dirty="0" smtClean="0">
                <a:solidFill>
                  <a:schemeClr val="accent4"/>
                </a:solidFill>
                <a:latin typeface="HGP創英角ﾎﾟｯﾌﾟ体" pitchFamily="50" charset="-128"/>
                <a:ea typeface="HGP創英角ﾎﾟｯﾌﾟ体" pitchFamily="50" charset="-128"/>
              </a:rPr>
              <a:t> </a:t>
            </a:r>
            <a:r>
              <a:rPr lang="ja-JP" altLang="en-US" sz="4800" dirty="0" smtClean="0">
                <a:solidFill>
                  <a:schemeClr val="accent4"/>
                </a:solidFill>
                <a:latin typeface="HGP創英角ﾎﾟｯﾌﾟ体" pitchFamily="50" charset="-128"/>
                <a:ea typeface="HGP創英角ﾎﾟｯﾌﾟ体" pitchFamily="50" charset="-128"/>
              </a:rPr>
              <a:t>したらいいでしょう？</a:t>
            </a:r>
            <a:endParaRPr lang="en-US" altLang="ja-JP" sz="4800" dirty="0" smtClean="0">
              <a:solidFill>
                <a:schemeClr val="accent4"/>
              </a:solidFill>
              <a:latin typeface="HGP創英角ﾎﾟｯﾌﾟ体" pitchFamily="50" charset="-128"/>
              <a:ea typeface="HGP創英角ﾎﾟｯﾌﾟ体" pitchFamily="50" charset="-128"/>
            </a:endParaRPr>
          </a:p>
        </p:txBody>
      </p:sp>
      <p:pic>
        <p:nvPicPr>
          <p:cNvPr id="922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922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srcRect/>
          <a:stretch>
            <a:fillRect/>
          </a:stretch>
        </p:blipFill>
        <p:spPr bwMode="auto">
          <a:xfrm>
            <a:off x="1497013" y="1989138"/>
            <a:ext cx="4470400" cy="1955800"/>
          </a:xfrm>
          <a:prstGeom prst="rect">
            <a:avLst/>
          </a:prstGeom>
          <a:noFill/>
          <a:ln w="12700">
            <a:noFill/>
            <a:miter lim="800000"/>
            <a:headEnd type="none" w="sm" len="sm"/>
            <a:tailEnd type="none" w="sm" len="sm"/>
          </a:ln>
        </p:spPr>
      </p:pic>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980728"/>
            <a:ext cx="8785225" cy="5185122"/>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答　</a:t>
            </a:r>
            <a:r>
              <a:rPr lang="ja-JP" altLang="en-US" sz="4800" dirty="0" err="1" smtClean="0">
                <a:solidFill>
                  <a:srgbClr val="0070C0"/>
                </a:solidFill>
                <a:latin typeface="HGP創英角ﾎﾟｯﾌﾟ体" pitchFamily="50" charset="-128"/>
                <a:ea typeface="HGP創英角ﾎﾟｯﾌﾟ体" pitchFamily="50" charset="-128"/>
              </a:rPr>
              <a:t>え</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800" dirty="0" smtClean="0">
                <a:solidFill>
                  <a:schemeClr val="accent4"/>
                </a:solidFill>
                <a:latin typeface="HGP創英角ﾎﾟｯﾌﾟ体" pitchFamily="50" charset="-128"/>
                <a:ea typeface="HGP創英角ﾎﾟｯﾌﾟ体" pitchFamily="50" charset="-128"/>
              </a:rPr>
              <a:t>出張印の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下に押印</a:t>
            </a:r>
            <a:r>
              <a:rPr lang="ja-JP" altLang="en-US" sz="4800" dirty="0" smtClean="0">
                <a:solidFill>
                  <a:srgbClr val="0070C0"/>
                </a:solidFill>
                <a:latin typeface="HGP創英角ﾎﾟｯﾌﾟ体" pitchFamily="50" charset="-128"/>
                <a:ea typeface="HGP創英角ﾎﾟｯﾌﾟ体" pitchFamily="50" charset="-128"/>
              </a:rPr>
              <a:t>　　　　　　　</a:t>
            </a:r>
            <a:endParaRPr lang="ja-JP" altLang="en-US" sz="4800" dirty="0" smtClean="0">
              <a:solidFill>
                <a:srgbClr val="0070C0"/>
              </a:solidFill>
            </a:endParaRPr>
          </a:p>
          <a:p>
            <a:pPr eaLnBrk="1" hangingPunct="1">
              <a:defRPr/>
            </a:pPr>
            <a:endParaRPr lang="en-US" altLang="ja-JP" sz="4800" dirty="0" smtClean="0"/>
          </a:p>
          <a:p>
            <a:pPr eaLnBrk="1" hangingPunct="1">
              <a:defRPr/>
            </a:pP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0245" name="Picture 5"/>
          <p:cNvPicPr>
            <a:picLocks noChangeAspect="1" noChangeArrowheads="1"/>
          </p:cNvPicPr>
          <p:nvPr/>
        </p:nvPicPr>
        <p:blipFill>
          <a:blip r:embed="rId4"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0246" name="Picture 6"/>
          <p:cNvPicPr>
            <a:picLocks noChangeAspect="1" noChangeArrowheads="1"/>
          </p:cNvPicPr>
          <p:nvPr/>
        </p:nvPicPr>
        <p:blipFill>
          <a:blip r:embed="rId5"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620713"/>
            <a:ext cx="8785225" cy="5545137"/>
          </a:xfrm>
        </p:spPr>
        <p:txBody>
          <a:bodyPr/>
          <a:lstStyle/>
          <a:p>
            <a:pPr algn="l" eaLnBrk="1" hangingPunct="1">
              <a:defRPr/>
            </a:pP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　　４月１６日　</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r>
              <a:rPr lang="ja-JP" altLang="en-US" sz="4800" dirty="0" smtClean="0">
                <a:solidFill>
                  <a:srgbClr val="0070C0"/>
                </a:solidFill>
                <a:latin typeface="HGP創英角ﾎﾟｯﾌﾟ体" pitchFamily="50" charset="-128"/>
                <a:ea typeface="HGP創英角ﾎﾟｯﾌﾟ体" pitchFamily="50" charset="-128"/>
              </a:rPr>
              <a:t>　　　　　　　</a:t>
            </a:r>
            <a:endParaRPr lang="ja-JP" altLang="en-US" sz="4800" dirty="0" smtClean="0">
              <a:solidFill>
                <a:srgbClr val="0070C0"/>
              </a:solidFill>
            </a:endParaRPr>
          </a:p>
          <a:p>
            <a:pPr eaLnBrk="1" hangingPunct="1">
              <a:defRPr/>
            </a:pPr>
            <a:r>
              <a:rPr lang="ja-JP" altLang="en-US" sz="4000" dirty="0" smtClean="0">
                <a:solidFill>
                  <a:schemeClr val="accent4"/>
                </a:solidFill>
                <a:latin typeface="HGP創英角ﾎﾟｯﾌﾟ体" pitchFamily="50" charset="-128"/>
                <a:ea typeface="HGP創英角ﾎﾟｯﾌﾟ体" pitchFamily="50" charset="-128"/>
              </a:rPr>
              <a:t>出勤後に出張した場合は、逆になります</a:t>
            </a: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0245"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0246"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1026" name="Picture 2"/>
          <p:cNvPicPr>
            <a:picLocks noChangeAspect="1" noChangeArrowheads="1"/>
          </p:cNvPicPr>
          <p:nvPr/>
        </p:nvPicPr>
        <p:blipFill>
          <a:blip r:embed="rId5" cstate="print"/>
          <a:srcRect/>
          <a:stretch>
            <a:fillRect/>
          </a:stretch>
        </p:blipFill>
        <p:spPr bwMode="auto">
          <a:xfrm>
            <a:off x="4304928" y="2420889"/>
            <a:ext cx="3888433"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836613"/>
            <a:ext cx="8531225" cy="1655762"/>
          </a:xfrm>
          <a:noFill/>
        </p:spPr>
        <p:txBody>
          <a:bodyPr/>
          <a:lstStyle/>
          <a:p>
            <a:pPr marL="342900" indent="-342900" eaLnBrk="1" hangingPunct="1">
              <a:spcBef>
                <a:spcPct val="20000"/>
              </a:spcBef>
              <a:defRPr/>
            </a:pPr>
            <a:r>
              <a:rPr lang="ja-JP" altLang="en-US" sz="4000" dirty="0" smtClean="0">
                <a:solidFill>
                  <a:srgbClr val="9900CC"/>
                </a:solidFill>
                <a:latin typeface="HGP創英角ﾎﾟｯﾌﾟ体" pitchFamily="50" charset="-128"/>
                <a:ea typeface="HGP創英角ﾎﾟｯﾌﾟ体" pitchFamily="50" charset="-128"/>
              </a:rPr>
              <a:t>　　　　週休日等の指定について</a:t>
            </a: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pic>
        <p:nvPicPr>
          <p:cNvPr id="8195"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8196"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graphicFrame>
        <p:nvGraphicFramePr>
          <p:cNvPr id="10" name="図表 9"/>
          <p:cNvGraphicFramePr/>
          <p:nvPr/>
        </p:nvGraphicFramePr>
        <p:xfrm>
          <a:off x="1352600" y="1700808"/>
          <a:ext cx="6964040" cy="4546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849313" y="764705"/>
            <a:ext cx="8280400" cy="5401146"/>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問題③</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800" dirty="0" smtClean="0">
                <a:solidFill>
                  <a:schemeClr val="tx1"/>
                </a:solidFill>
                <a:latin typeface="HGP創英角ﾎﾟｯﾌﾟ体" pitchFamily="50" charset="-128"/>
                <a:ea typeface="HGP創英角ﾎﾟｯﾌﾟ体" pitchFamily="50" charset="-128"/>
              </a:rPr>
              <a:t>平成２６年６月１５日（日）に　</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　勤務（研修会）を命じられまし　</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　た。振替ができる期間は、</a:t>
            </a:r>
            <a:r>
              <a:rPr lang="ja-JP" altLang="en-US" sz="4800" dirty="0" err="1" smtClean="0">
                <a:solidFill>
                  <a:schemeClr val="tx1"/>
                </a:solidFill>
                <a:latin typeface="HGP創英角ﾎﾟｯﾌﾟ体" pitchFamily="50" charset="-128"/>
                <a:ea typeface="HGP創英角ﾎﾟｯﾌﾟ体" pitchFamily="50" charset="-128"/>
              </a:rPr>
              <a:t>い</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　つからいつまででしょうか？</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　　　　　　　</a:t>
            </a:r>
            <a:r>
              <a:rPr lang="ja-JP" altLang="en-US" sz="3600" dirty="0" smtClean="0">
                <a:solidFill>
                  <a:srgbClr val="0070C0"/>
                </a:solidFill>
                <a:latin typeface="HGP創英角ﾎﾟｯﾌﾟ体" pitchFamily="50" charset="-128"/>
                <a:ea typeface="HGP創英角ﾎﾟｯﾌﾟ体" pitchFamily="50" charset="-128"/>
              </a:rPr>
              <a:t>ヒント　いたれりつくせり</a:t>
            </a:r>
            <a:endParaRPr lang="en-US" altLang="ja-JP" sz="3600" dirty="0" smtClean="0">
              <a:solidFill>
                <a:srgbClr val="0070C0"/>
              </a:solidFill>
              <a:latin typeface="HGP創英角ﾎﾟｯﾌﾟ体" pitchFamily="50" charset="-128"/>
              <a:ea typeface="HGP創英角ﾎﾟｯﾌﾟ体" pitchFamily="50" charset="-128"/>
            </a:endParaRPr>
          </a:p>
        </p:txBody>
      </p:sp>
      <p:pic>
        <p:nvPicPr>
          <p:cNvPr id="11268"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1269"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7" name="スマイル 6"/>
          <p:cNvSpPr/>
          <p:nvPr/>
        </p:nvSpPr>
        <p:spPr bwMode="auto">
          <a:xfrm>
            <a:off x="3152800" y="5517232"/>
            <a:ext cx="432048" cy="360040"/>
          </a:xfrm>
          <a:prstGeom prst="smileyFac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2130425"/>
            <a:ext cx="8420100" cy="3314799"/>
          </a:xfrm>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1196752"/>
            <a:ext cx="8785225" cy="4752528"/>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答　</a:t>
            </a:r>
            <a:r>
              <a:rPr lang="ja-JP" altLang="en-US" sz="4800" dirty="0" err="1" smtClean="0">
                <a:solidFill>
                  <a:srgbClr val="0070C0"/>
                </a:solidFill>
                <a:latin typeface="HGP創英角ﾎﾟｯﾌﾟ体" pitchFamily="50" charset="-128"/>
                <a:ea typeface="HGP創英角ﾎﾟｯﾌﾟ体" pitchFamily="50" charset="-128"/>
              </a:rPr>
              <a:t>え</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800" dirty="0" smtClean="0">
                <a:solidFill>
                  <a:schemeClr val="tx1"/>
                </a:solidFill>
                <a:latin typeface="HGP創英角ﾎﾟｯﾌﾟ体" pitchFamily="50" charset="-128"/>
                <a:ea typeface="HGP創英角ﾎﾟｯﾌﾟ体" pitchFamily="50" charset="-128"/>
              </a:rPr>
              <a:t>平成２６年５月１９日　～</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　　　　　　　　　　７月１２日</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　　</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2292"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2293"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603448"/>
            <a:ext cx="8531225" cy="5328591"/>
          </a:xfrm>
          <a:noFill/>
        </p:spPr>
        <p:txBody>
          <a:bodyPr/>
          <a:lstStyle/>
          <a:p>
            <a:pPr marL="342900" indent="-342900" eaLnBrk="1" hangingPunct="1">
              <a:spcBef>
                <a:spcPct val="20000"/>
              </a:spcBef>
              <a:defRPr/>
            </a:pPr>
            <a:r>
              <a:rPr lang="ja-JP" altLang="en-US" sz="44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sz="4400" dirty="0" smtClean="0">
                <a:solidFill>
                  <a:srgbClr val="9900C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sz="44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出　張　≫</a:t>
            </a: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pic>
        <p:nvPicPr>
          <p:cNvPr id="7171"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7172"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9" name="AutoShape 9"/>
          <p:cNvSpPr>
            <a:spLocks noChangeArrowheads="1"/>
          </p:cNvSpPr>
          <p:nvPr/>
        </p:nvSpPr>
        <p:spPr bwMode="auto">
          <a:xfrm>
            <a:off x="4160912" y="1628800"/>
            <a:ext cx="936625" cy="863352"/>
          </a:xfrm>
          <a:prstGeom prst="downArrow">
            <a:avLst>
              <a:gd name="adj1" fmla="val 50000"/>
              <a:gd name="adj2" fmla="val 37462"/>
            </a:avLst>
          </a:prstGeom>
          <a:solidFill>
            <a:srgbClr val="FFFF99"/>
          </a:solidFill>
          <a:ln w="9525">
            <a:solidFill>
              <a:schemeClr val="tx1"/>
            </a:solidFill>
            <a:miter lim="800000"/>
            <a:headEnd/>
            <a:tailEnd/>
          </a:ln>
        </p:spPr>
        <p:txBody>
          <a:bodyPr vert="eaVert" wrap="none" anchor="ctr"/>
          <a:lstStyle/>
          <a:p>
            <a:endParaRPr lang="ja-JP" altLang="en-US"/>
          </a:p>
        </p:txBody>
      </p:sp>
      <p:sp>
        <p:nvSpPr>
          <p:cNvPr id="6" name="正方形/長方形 5"/>
          <p:cNvSpPr/>
          <p:nvPr/>
        </p:nvSpPr>
        <p:spPr>
          <a:xfrm>
            <a:off x="560512" y="2644170"/>
            <a:ext cx="8784976" cy="2646878"/>
          </a:xfrm>
          <a:prstGeom prst="rect">
            <a:avLst/>
          </a:prstGeom>
        </p:spPr>
        <p:txBody>
          <a:bodyPr wrap="square">
            <a:spAutoFit/>
          </a:bodyPr>
          <a:lstStyle/>
          <a:p>
            <a:r>
              <a:rPr lang="ja-JP" altLang="en-US" sz="4000" dirty="0" smtClean="0">
                <a:solidFill>
                  <a:srgbClr val="008000"/>
                </a:solidFill>
                <a:effectLst>
                  <a:outerShdw blurRad="38100" dist="38100" dir="2700000" algn="tl">
                    <a:srgbClr val="000000">
                      <a:alpha val="43137"/>
                    </a:srgbClr>
                  </a:outerShdw>
                </a:effectLst>
                <a:latin typeface="+mj-ea"/>
              </a:rPr>
              <a:t>　職員の旅費に関する条例第２条３</a:t>
            </a:r>
            <a:r>
              <a:rPr lang="en-US" altLang="ja-JP" dirty="0" smtClean="0">
                <a:solidFill>
                  <a:srgbClr val="108613"/>
                </a:solidFill>
                <a:effectLst>
                  <a:outerShdw blurRad="38100" dist="38100" dir="2700000" algn="tl">
                    <a:srgbClr val="000000">
                      <a:alpha val="43137"/>
                    </a:srgbClr>
                  </a:outerShdw>
                </a:effectLst>
              </a:rPr>
              <a:t/>
            </a:r>
            <a:br>
              <a:rPr lang="en-US" altLang="ja-JP" dirty="0" smtClean="0">
                <a:solidFill>
                  <a:srgbClr val="108613"/>
                </a:solidFill>
                <a:effectLst>
                  <a:outerShdw blurRad="38100" dist="38100" dir="2700000" algn="tl">
                    <a:srgbClr val="000000">
                      <a:alpha val="43137"/>
                    </a:srgbClr>
                  </a:outerShdw>
                </a:effectLst>
              </a:rPr>
            </a:br>
            <a:r>
              <a:rPr lang="en-US" altLang="ja-JP" dirty="0" smtClean="0">
                <a:solidFill>
                  <a:srgbClr val="108613"/>
                </a:solidFill>
                <a:effectLst>
                  <a:outerShdw blurRad="38100" dist="38100" dir="2700000" algn="tl">
                    <a:srgbClr val="C0C0C0"/>
                  </a:outerShdw>
                </a:effectLst>
              </a:rPr>
              <a:t/>
            </a:r>
            <a:br>
              <a:rPr lang="en-US" altLang="ja-JP" dirty="0" smtClean="0">
                <a:solidFill>
                  <a:srgbClr val="108613"/>
                </a:solidFill>
                <a:effectLst>
                  <a:outerShdw blurRad="38100" dist="38100" dir="2700000" algn="tl">
                    <a:srgbClr val="C0C0C0"/>
                  </a:outerShdw>
                </a:effectLst>
              </a:rPr>
            </a:br>
            <a:r>
              <a:rPr lang="ja-JP" altLang="en-US" sz="3600" dirty="0" smtClean="0">
                <a:solidFill>
                  <a:srgbClr val="108613"/>
                </a:solidFill>
                <a:effectLst>
                  <a:outerShdw blurRad="38100" dist="38100" dir="2700000" algn="tl">
                    <a:srgbClr val="C0C0C0"/>
                  </a:outerShdw>
                </a:effectLst>
              </a:rPr>
              <a:t>　　</a:t>
            </a:r>
            <a:r>
              <a:rPr lang="ja-JP" altLang="en-US" sz="3600" dirty="0" smtClean="0">
                <a:effectLst>
                  <a:outerShdw blurRad="38100" dist="38100" dir="2700000" algn="tl">
                    <a:srgbClr val="C0C0C0"/>
                  </a:outerShdw>
                </a:effectLst>
              </a:rPr>
              <a:t>「</a:t>
            </a:r>
            <a:r>
              <a:rPr lang="ja-JP" altLang="en-US" sz="3600" b="1" dirty="0" smtClean="0">
                <a:effectLst>
                  <a:outerShdw blurRad="38100" dist="38100" dir="2700000" algn="tl">
                    <a:srgbClr val="C0C0C0"/>
                  </a:outerShdw>
                </a:effectLst>
              </a:rPr>
              <a:t>職員が公務のため一時その勤務公署</a:t>
            </a:r>
            <a:endParaRPr lang="en-US" altLang="ja-JP" sz="3600" b="1" dirty="0" smtClean="0">
              <a:effectLst>
                <a:outerShdw blurRad="38100" dist="38100" dir="2700000" algn="tl">
                  <a:srgbClr val="C0C0C0"/>
                </a:outerShdw>
              </a:effectLst>
            </a:endParaRPr>
          </a:p>
          <a:p>
            <a:r>
              <a:rPr lang="ja-JP" altLang="en-US" sz="3600" b="1" dirty="0" smtClean="0">
                <a:effectLst>
                  <a:outerShdw blurRad="38100" dist="38100" dir="2700000" algn="tl">
                    <a:srgbClr val="C0C0C0"/>
                  </a:outerShdw>
                </a:effectLst>
              </a:rPr>
              <a:t>　</a:t>
            </a:r>
            <a:endParaRPr lang="en-US" altLang="ja-JP" sz="3600" b="1" dirty="0" smtClean="0">
              <a:effectLst>
                <a:outerShdw blurRad="38100" dist="38100" dir="2700000" algn="tl">
                  <a:srgbClr val="C0C0C0"/>
                </a:outerShdw>
              </a:effectLst>
            </a:endParaRPr>
          </a:p>
          <a:p>
            <a:r>
              <a:rPr lang="ja-JP" altLang="en-US" sz="3600" b="1" dirty="0" smtClean="0">
                <a:effectLst>
                  <a:outerShdw blurRad="38100" dist="38100" dir="2700000" algn="tl">
                    <a:srgbClr val="C0C0C0"/>
                  </a:outerShdw>
                </a:effectLst>
              </a:rPr>
              <a:t>　　を離れて旅行することをいう」</a:t>
            </a:r>
            <a:endParaRPr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849313" y="764704"/>
            <a:ext cx="8280400" cy="5112568"/>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問題④</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400" dirty="0" smtClean="0">
                <a:solidFill>
                  <a:schemeClr val="tx1"/>
                </a:solidFill>
                <a:latin typeface="HGP創英角ﾎﾟｯﾌﾟ体" pitchFamily="50" charset="-128"/>
                <a:ea typeface="HGP創英角ﾎﾟｯﾌﾟ体" pitchFamily="50" charset="-128"/>
              </a:rPr>
              <a:t>出張・校外勤務・自家用車公務　</a:t>
            </a:r>
            <a:endParaRPr lang="en-US" altLang="ja-JP" sz="44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400" dirty="0" smtClean="0">
                <a:solidFill>
                  <a:schemeClr val="tx1"/>
                </a:solidFill>
                <a:latin typeface="HGP創英角ﾎﾟｯﾌﾟ体" pitchFamily="50" charset="-128"/>
                <a:ea typeface="HGP創英角ﾎﾟｯﾌﾟ体" pitchFamily="50" charset="-128"/>
              </a:rPr>
              <a:t>　使用伺に記載する開会時間は？ </a:t>
            </a:r>
            <a:endParaRPr lang="en-US" altLang="ja-JP" sz="44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400" dirty="0" smtClean="0">
                <a:solidFill>
                  <a:schemeClr val="tx1"/>
                </a:solidFill>
                <a:latin typeface="HGP創英角ﾎﾟｯﾌﾟ体" pitchFamily="50" charset="-128"/>
                <a:ea typeface="HGP創英角ﾎﾟｯﾌﾟ体" pitchFamily="50" charset="-128"/>
              </a:rPr>
              <a:t>　　</a:t>
            </a:r>
            <a:r>
              <a:rPr lang="ja-JP" altLang="en-US" sz="3600" dirty="0" smtClean="0">
                <a:solidFill>
                  <a:schemeClr val="tx1"/>
                </a:solidFill>
                <a:latin typeface="HGP創英角ﾎﾟｯﾌﾟ体" pitchFamily="50" charset="-128"/>
                <a:ea typeface="HGP創英角ﾎﾟｯﾌﾟ体" pitchFamily="50" charset="-128"/>
              </a:rPr>
              <a:t>受付　　　　９：００～９：３０</a:t>
            </a:r>
            <a:endParaRPr lang="en-US" altLang="ja-JP" sz="36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3600" dirty="0" smtClean="0">
                <a:solidFill>
                  <a:schemeClr val="tx1"/>
                </a:solidFill>
                <a:latin typeface="HGP創英角ﾎﾟｯﾌﾟ体" pitchFamily="50" charset="-128"/>
                <a:ea typeface="HGP創英角ﾎﾟｯﾌﾟ体" pitchFamily="50" charset="-128"/>
              </a:rPr>
              <a:t>　　 開会行事　９：３０～１０：００</a:t>
            </a:r>
            <a:endParaRPr lang="en-US" altLang="ja-JP" sz="36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3600" dirty="0" smtClean="0">
                <a:solidFill>
                  <a:schemeClr val="tx1"/>
                </a:solidFill>
                <a:latin typeface="HGP創英角ﾎﾟｯﾌﾟ体" pitchFamily="50" charset="-128"/>
                <a:ea typeface="HGP創英角ﾎﾟｯﾌﾟ体" pitchFamily="50" charset="-128"/>
              </a:rPr>
              <a:t>　　 講演　　　　１０：００～</a:t>
            </a:r>
            <a:endParaRPr lang="en-US" altLang="ja-JP" sz="3600" dirty="0" smtClean="0">
              <a:solidFill>
                <a:schemeClr val="tx1"/>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endParaRPr lang="en-US" altLang="ja-JP" sz="4400" dirty="0" smtClean="0">
              <a:solidFill>
                <a:schemeClr val="tx1"/>
              </a:solidFill>
              <a:latin typeface="HGP創英角ﾎﾟｯﾌﾟ体" pitchFamily="50" charset="-128"/>
              <a:ea typeface="HGP創英角ﾎﾟｯﾌﾟ体" pitchFamily="50" charset="-128"/>
            </a:endParaRPr>
          </a:p>
        </p:txBody>
      </p:sp>
      <p:pic>
        <p:nvPicPr>
          <p:cNvPr id="11268"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1269"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7" name="正方形/長方形 6"/>
          <p:cNvSpPr/>
          <p:nvPr/>
        </p:nvSpPr>
        <p:spPr>
          <a:xfrm>
            <a:off x="2576736" y="4797152"/>
            <a:ext cx="6696744" cy="1200329"/>
          </a:xfrm>
          <a:prstGeom prst="rect">
            <a:avLst/>
          </a:prstGeom>
        </p:spPr>
        <p:txBody>
          <a:bodyPr wrap="square">
            <a:spAutoFit/>
          </a:bodyPr>
          <a:lstStyle/>
          <a:p>
            <a:r>
              <a:rPr lang="ja-JP" altLang="en-US" sz="2800" dirty="0" smtClean="0">
                <a:latin typeface="HGP創英角ﾎﾟｯﾌﾟ体" pitchFamily="50" charset="-128"/>
                <a:ea typeface="HGP創英角ﾎﾟｯﾌﾟ体" pitchFamily="50" charset="-128"/>
              </a:rPr>
              <a:t>　</a:t>
            </a:r>
            <a:r>
              <a:rPr lang="ja-JP" altLang="en-US" sz="3600" dirty="0" smtClean="0">
                <a:latin typeface="HGP創英角ﾎﾟｯﾌﾟ体" pitchFamily="50" charset="-128"/>
                <a:ea typeface="HGP創英角ﾎﾟｯﾌﾟ体" pitchFamily="50" charset="-128"/>
              </a:rPr>
              <a:t>　</a:t>
            </a:r>
            <a:endParaRPr lang="en-US" altLang="ja-JP" sz="3600" dirty="0" smtClean="0">
              <a:latin typeface="HGP創英角ﾎﾟｯﾌﾟ体" pitchFamily="50" charset="-128"/>
              <a:ea typeface="HGP創英角ﾎﾟｯﾌﾟ体" pitchFamily="50" charset="-128"/>
            </a:endParaRPr>
          </a:p>
          <a:p>
            <a:r>
              <a:rPr lang="ja-JP" altLang="en-US" sz="3600" dirty="0" smtClean="0">
                <a:solidFill>
                  <a:srgbClr val="0070C0"/>
                </a:solidFill>
                <a:latin typeface="HGP創英角ﾎﾟｯﾌﾟ体" pitchFamily="50" charset="-128"/>
                <a:ea typeface="HGP創英角ﾎﾟｯﾌﾟ体" pitchFamily="50" charset="-128"/>
              </a:rPr>
              <a:t>　　ヒント　スモールステップ５９号</a:t>
            </a:r>
            <a:endParaRPr lang="ja-JP" altLang="en-US" sz="3600" dirty="0"/>
          </a:p>
        </p:txBody>
      </p:sp>
      <p:sp>
        <p:nvSpPr>
          <p:cNvPr id="8" name="スマイル 7"/>
          <p:cNvSpPr/>
          <p:nvPr/>
        </p:nvSpPr>
        <p:spPr bwMode="auto">
          <a:xfrm>
            <a:off x="2648744" y="5517232"/>
            <a:ext cx="432048" cy="360040"/>
          </a:xfrm>
          <a:prstGeom prst="smileyFace">
            <a:avLst>
              <a:gd name="adj" fmla="val -4653"/>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body" idx="1"/>
          </p:nvPr>
        </p:nvSpPr>
        <p:spPr bwMode="auto">
          <a:xfrm>
            <a:off x="920552" y="1340768"/>
            <a:ext cx="8420100" cy="4896544"/>
          </a:xfrm>
          <a:ln>
            <a:miter lim="800000"/>
            <a:headEnd/>
            <a:tailEnd/>
          </a:ln>
        </p:spPr>
        <p:txBody>
          <a:bodyPr vert="horz" wrap="square" lIns="91440" tIns="45720" rIns="91440" bIns="45720" numCol="1" anchor="t" anchorCtr="0" compatLnSpc="1">
            <a:prstTxWarp prst="textNoShape">
              <a:avLst/>
            </a:prstTxWarp>
          </a:bodyPr>
          <a:lstStyle/>
          <a:p>
            <a:pPr marL="342900" indent="-342900" algn="l">
              <a:defRPr/>
            </a:pPr>
            <a:r>
              <a:rPr lang="ja-JP" altLang="en-US" sz="3600" dirty="0" smtClean="0">
                <a:solidFill>
                  <a:srgbClr val="009900"/>
                </a:solidFill>
                <a:effectLst>
                  <a:outerShdw blurRad="38100" dist="38100" dir="2700000" algn="tl">
                    <a:srgbClr val="C0C0C0"/>
                  </a:outerShdw>
                </a:effectLst>
              </a:rPr>
              <a:t>　　　　　</a:t>
            </a:r>
            <a:endParaRPr lang="en-US" altLang="ja-JP" sz="3600" dirty="0" smtClean="0">
              <a:solidFill>
                <a:srgbClr val="00CC66"/>
              </a:solidFill>
              <a:effectLst>
                <a:outerShdw blurRad="38100" dist="38100" dir="2700000" algn="tl">
                  <a:srgbClr val="C0C0C0"/>
                </a:outerShdw>
              </a:effectLst>
              <a:latin typeface="+mj-ea"/>
              <a:ea typeface="+mj-ea"/>
            </a:endParaRPr>
          </a:p>
          <a:p>
            <a:pPr marL="342900" indent="-342900" algn="l">
              <a:defRPr/>
            </a:pPr>
            <a:endParaRPr lang="en-US" altLang="ja-JP" sz="3600" dirty="0" smtClean="0">
              <a:solidFill>
                <a:srgbClr val="00CC66"/>
              </a:solidFill>
              <a:effectLst>
                <a:outerShdw blurRad="38100" dist="38100" dir="2700000" algn="tl">
                  <a:srgbClr val="C0C0C0"/>
                </a:outerShdw>
              </a:effectLst>
              <a:latin typeface="+mj-ea"/>
              <a:ea typeface="+mj-ea"/>
            </a:endParaRPr>
          </a:p>
          <a:p>
            <a:pPr marL="342900" indent="-342900" algn="l">
              <a:defRPr/>
            </a:pPr>
            <a:endParaRPr lang="en-US" altLang="ja-JP" sz="3600" dirty="0" smtClean="0">
              <a:solidFill>
                <a:srgbClr val="00CC66"/>
              </a:solidFill>
              <a:effectLst>
                <a:outerShdw blurRad="38100" dist="38100" dir="2700000" algn="tl">
                  <a:srgbClr val="C0C0C0"/>
                </a:outerShdw>
              </a:effectLst>
              <a:latin typeface="+mj-ea"/>
              <a:ea typeface="+mj-ea"/>
            </a:endParaRPr>
          </a:p>
          <a:p>
            <a:pPr marL="342900" indent="-342900" eaLnBrk="1" hangingPunct="1">
              <a:defRPr/>
            </a:pPr>
            <a:endParaRPr lang="en-US" altLang="ja-JP" sz="3600" dirty="0" smtClean="0">
              <a:solidFill>
                <a:srgbClr val="009900"/>
              </a:solidFill>
              <a:effectLst>
                <a:outerShdw blurRad="38100" dist="38100" dir="2700000" algn="tl">
                  <a:srgbClr val="C0C0C0"/>
                </a:outerShdw>
              </a:effectLst>
            </a:endParaRPr>
          </a:p>
          <a:p>
            <a:pPr marL="342900" indent="-342900" eaLnBrk="1" hangingPunct="1">
              <a:defRPr/>
            </a:pPr>
            <a:endParaRPr lang="en-US" altLang="ja-JP" sz="3600" dirty="0" smtClean="0">
              <a:solidFill>
                <a:srgbClr val="009900"/>
              </a:solidFill>
              <a:effectLst>
                <a:outerShdw blurRad="38100" dist="38100" dir="2700000" algn="tl">
                  <a:srgbClr val="C0C0C0"/>
                </a:outerShdw>
              </a:effectLst>
            </a:endParaRPr>
          </a:p>
          <a:p>
            <a:pPr marL="342900" indent="-342900" eaLnBrk="1" hangingPunct="1">
              <a:defRPr/>
            </a:pPr>
            <a:endParaRPr lang="en-US" altLang="ja-JP" sz="3600" dirty="0" smtClean="0">
              <a:solidFill>
                <a:srgbClr val="009900"/>
              </a:solidFill>
              <a:effectLst>
                <a:outerShdw blurRad="38100" dist="38100" dir="2700000" algn="tl">
                  <a:srgbClr val="C0C0C0"/>
                </a:outerShdw>
              </a:effectLst>
            </a:endParaRPr>
          </a:p>
          <a:p>
            <a:pPr marL="342900" indent="-342900" eaLnBrk="1" hangingPunct="1">
              <a:defRPr/>
            </a:pPr>
            <a:endParaRPr lang="ja-JP" altLang="en-US" sz="3600" dirty="0" smtClean="0">
              <a:solidFill>
                <a:srgbClr val="009900"/>
              </a:solidFill>
              <a:effectLst>
                <a:outerShdw blurRad="38100" dist="38100" dir="2700000" algn="tl">
                  <a:srgbClr val="C0C0C0"/>
                </a:outerShdw>
              </a:effectLst>
            </a:endParaRPr>
          </a:p>
          <a:p>
            <a:pPr marL="342900" indent="-342900" eaLnBrk="1" hangingPunct="1">
              <a:defRPr/>
            </a:pPr>
            <a:endParaRPr lang="ja-JP" altLang="en-US" dirty="0" smtClean="0">
              <a:effectLst>
                <a:outerShdw blurRad="38100" dist="38100" dir="2700000" algn="tl">
                  <a:srgbClr val="C0C0C0"/>
                </a:outerShdw>
              </a:effectLst>
            </a:endParaRPr>
          </a:p>
          <a:p>
            <a:pPr eaLnBrk="1" hangingPunct="1">
              <a:defRPr/>
            </a:pPr>
            <a:endParaRPr lang="ja-JP" altLang="ja-JP" dirty="0" smtClean="0"/>
          </a:p>
        </p:txBody>
      </p:sp>
      <p:sp>
        <p:nvSpPr>
          <p:cNvPr id="3076" name="Rectangle 3"/>
          <p:cNvSpPr>
            <a:spLocks noGrp="1" noChangeArrowheads="1"/>
          </p:cNvSpPr>
          <p:nvPr>
            <p:ph type="title"/>
          </p:nvPr>
        </p:nvSpPr>
        <p:spPr>
          <a:xfrm>
            <a:off x="1208584" y="476673"/>
            <a:ext cx="6624736" cy="720079"/>
          </a:xfrm>
        </p:spPr>
        <p:txBody>
          <a:bodyPr/>
          <a:lstStyle/>
          <a:p>
            <a:pPr eaLnBrk="1" hangingPunct="1"/>
            <a:r>
              <a:rPr lang="ja-JP" altLang="en-US" sz="4000" dirty="0" smtClean="0">
                <a:solidFill>
                  <a:srgbClr val="9900CC"/>
                </a:solidFill>
                <a:latin typeface="HGP創英角ﾎﾟｯﾌﾟ体" pitchFamily="50" charset="-128"/>
                <a:ea typeface="HGP創英角ﾎﾟｯﾌﾟ体" pitchFamily="50" charset="-128"/>
              </a:rPr>
              <a:t>　　 </a:t>
            </a:r>
            <a:r>
              <a:rPr lang="ja-JP" altLang="en-US" dirty="0" smtClean="0">
                <a:solidFill>
                  <a:srgbClr val="00CC66"/>
                </a:solidFill>
                <a:effectLst>
                  <a:outerShdw blurRad="38100" dist="38100" dir="2700000" algn="tl">
                    <a:srgbClr val="000000">
                      <a:alpha val="43137"/>
                    </a:srgbClr>
                  </a:outerShdw>
                </a:effectLst>
                <a:latin typeface="+mn-ea"/>
                <a:ea typeface="+mn-ea"/>
              </a:rPr>
              <a:t>日本国憲法第１５条の２</a:t>
            </a:r>
            <a:r>
              <a:rPr lang="en-US" altLang="ja-JP" sz="4000" dirty="0" smtClean="0">
                <a:solidFill>
                  <a:srgbClr val="00CC66"/>
                </a:solidFill>
                <a:latin typeface="+mn-ea"/>
                <a:ea typeface="+mn-ea"/>
              </a:rPr>
              <a:t/>
            </a:r>
            <a:br>
              <a:rPr lang="en-US" altLang="ja-JP" sz="4000" dirty="0" smtClean="0">
                <a:solidFill>
                  <a:srgbClr val="00CC66"/>
                </a:solidFill>
                <a:latin typeface="+mn-ea"/>
                <a:ea typeface="+mn-ea"/>
              </a:rPr>
            </a:br>
            <a:r>
              <a:rPr lang="ja-JP" altLang="en-US" sz="4000" dirty="0" smtClean="0">
                <a:solidFill>
                  <a:srgbClr val="9900CC"/>
                </a:solidFill>
                <a:latin typeface="HGP創英角ﾎﾟｯﾌﾟ体" pitchFamily="50" charset="-128"/>
                <a:ea typeface="HGP創英角ﾎﾟｯﾌﾟ体" pitchFamily="50" charset="-128"/>
              </a:rPr>
              <a:t>　　</a:t>
            </a: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dirty="0" smtClean="0">
              <a:solidFill>
                <a:srgbClr val="9900CC"/>
              </a:solidFill>
              <a:latin typeface="HGP創英角ﾎﾟｯﾌﾟ体" pitchFamily="50" charset="-128"/>
              <a:ea typeface="HGP創英角ﾎﾟｯﾌﾟ体" pitchFamily="50" charset="-128"/>
            </a:endParaRPr>
          </a:p>
        </p:txBody>
      </p:sp>
      <p:pic>
        <p:nvPicPr>
          <p:cNvPr id="3077"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3078"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8" name="正方形/長方形 7"/>
          <p:cNvSpPr/>
          <p:nvPr/>
        </p:nvSpPr>
        <p:spPr>
          <a:xfrm rot="10800000" flipV="1">
            <a:off x="1640632" y="1819562"/>
            <a:ext cx="6264696" cy="707886"/>
          </a:xfrm>
          <a:prstGeom prst="rect">
            <a:avLst/>
          </a:prstGeom>
        </p:spPr>
        <p:txBody>
          <a:bodyPr wrap="square">
            <a:spAutoFit/>
          </a:bodyPr>
          <a:lstStyle/>
          <a:p>
            <a:r>
              <a:rPr lang="ja-JP" altLang="en-US" sz="4000" dirty="0" smtClean="0">
                <a:solidFill>
                  <a:srgbClr val="9900CC"/>
                </a:solidFill>
                <a:latin typeface="HGP創英角ﾎﾟｯﾌﾟ体" pitchFamily="50" charset="-128"/>
                <a:ea typeface="HGP創英角ﾎﾟｯﾌﾟ体" pitchFamily="50" charset="-128"/>
              </a:rPr>
              <a:t> 服　務　の　根　本　基　準</a:t>
            </a:r>
            <a:endParaRPr lang="ja-JP" altLang="en-US" sz="4000" dirty="0"/>
          </a:p>
        </p:txBody>
      </p:sp>
      <p:sp>
        <p:nvSpPr>
          <p:cNvPr id="9" name="AutoShape 9"/>
          <p:cNvSpPr>
            <a:spLocks noChangeArrowheads="1"/>
          </p:cNvSpPr>
          <p:nvPr/>
        </p:nvSpPr>
        <p:spPr bwMode="auto">
          <a:xfrm>
            <a:off x="4304928" y="2564904"/>
            <a:ext cx="792088" cy="648072"/>
          </a:xfrm>
          <a:prstGeom prst="downArrow">
            <a:avLst>
              <a:gd name="adj1" fmla="val 50000"/>
              <a:gd name="adj2" fmla="val 37519"/>
            </a:avLst>
          </a:prstGeom>
          <a:solidFill>
            <a:srgbClr val="FFFF99"/>
          </a:solidFill>
          <a:ln w="9525">
            <a:solidFill>
              <a:schemeClr val="tx1"/>
            </a:solidFill>
            <a:miter lim="800000"/>
            <a:headEnd/>
            <a:tailEnd/>
          </a:ln>
        </p:spPr>
        <p:txBody>
          <a:bodyPr vert="eaVert" wrap="none" anchor="ctr"/>
          <a:lstStyle/>
          <a:p>
            <a:endParaRPr lang="ja-JP" altLang="en-US"/>
          </a:p>
        </p:txBody>
      </p:sp>
      <p:sp>
        <p:nvSpPr>
          <p:cNvPr id="10" name="正方形/長方形 9"/>
          <p:cNvSpPr/>
          <p:nvPr/>
        </p:nvSpPr>
        <p:spPr>
          <a:xfrm>
            <a:off x="1064568" y="3284984"/>
            <a:ext cx="8352928" cy="2862322"/>
          </a:xfrm>
          <a:prstGeom prst="rect">
            <a:avLst/>
          </a:prstGeom>
        </p:spPr>
        <p:txBody>
          <a:bodyPr wrap="square">
            <a:spAutoFit/>
          </a:bodyPr>
          <a:lstStyle/>
          <a:p>
            <a:pPr marL="342900" indent="-342900">
              <a:defRPr/>
            </a:pPr>
            <a:r>
              <a:rPr lang="ja-JP" altLang="en-US" sz="3600" dirty="0" smtClean="0">
                <a:solidFill>
                  <a:srgbClr val="00CC66"/>
                </a:solidFill>
                <a:effectLst>
                  <a:outerShdw blurRad="38100" dist="38100" dir="2700000" algn="tl">
                    <a:srgbClr val="C0C0C0"/>
                  </a:outerShdw>
                </a:effectLst>
                <a:latin typeface="+mj-ea"/>
              </a:rPr>
              <a:t>地方公務員法第３０条</a:t>
            </a:r>
            <a:endParaRPr lang="en-US" altLang="ja-JP" sz="3600" dirty="0" smtClean="0">
              <a:solidFill>
                <a:srgbClr val="00CC66"/>
              </a:solidFill>
              <a:effectLst>
                <a:outerShdw blurRad="38100" dist="38100" dir="2700000" algn="tl">
                  <a:srgbClr val="C0C0C0"/>
                </a:outerShdw>
              </a:effectLst>
              <a:latin typeface="+mj-ea"/>
            </a:endParaRPr>
          </a:p>
          <a:p>
            <a:pPr marL="342900" indent="-342900">
              <a:defRPr/>
            </a:pPr>
            <a:r>
              <a:rPr lang="ja-JP" altLang="en-US" sz="3600" dirty="0" smtClean="0">
                <a:solidFill>
                  <a:srgbClr val="009900"/>
                </a:solidFill>
                <a:effectLst>
                  <a:outerShdw blurRad="38100" dist="38100" dir="2700000" algn="tl">
                    <a:srgbClr val="C0C0C0"/>
                  </a:outerShdw>
                </a:effectLst>
                <a:latin typeface="+mj-ea"/>
              </a:rPr>
              <a:t>　</a:t>
            </a:r>
            <a:r>
              <a:rPr lang="ja-JP" altLang="en-US" sz="3600" dirty="0" smtClean="0">
                <a:effectLst>
                  <a:outerShdw blurRad="38100" dist="38100" dir="2700000" algn="tl">
                    <a:srgbClr val="C0C0C0"/>
                  </a:outerShdw>
                </a:effectLst>
                <a:latin typeface="+mj-ea"/>
              </a:rPr>
              <a:t>「</a:t>
            </a:r>
            <a:r>
              <a:rPr lang="ja-JP" altLang="en-US" sz="3600" dirty="0" smtClean="0">
                <a:effectLst>
                  <a:outerShdw blurRad="38100" dist="38100" dir="2700000" algn="tl">
                    <a:srgbClr val="000000">
                      <a:alpha val="43137"/>
                    </a:srgbClr>
                  </a:outerShdw>
                </a:effectLst>
                <a:latin typeface="+mj-ea"/>
              </a:rPr>
              <a:t>すべて職員は、全体の奉仕者として公共の利益のために勤務し、且つ、職務の遂行に当っては、全力を挙げてこれに専念しなければならない」</a:t>
            </a:r>
            <a:endParaRPr lang="en-US" altLang="ja-JP" sz="3600" dirty="0" smtClean="0">
              <a:solidFill>
                <a:srgbClr val="009900"/>
              </a:solidFill>
              <a:effectLst>
                <a:outerShdw blurRad="38100" dist="38100" dir="2700000" algn="tl">
                  <a:srgbClr val="000000">
                    <a:alpha val="43137"/>
                  </a:srgbClr>
                </a:outerShdw>
              </a:effectLst>
              <a:latin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2130425"/>
            <a:ext cx="8420100" cy="3314799"/>
          </a:xfrm>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1124744"/>
            <a:ext cx="8785225" cy="4824536"/>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答　</a:t>
            </a:r>
            <a:r>
              <a:rPr lang="ja-JP" altLang="en-US" sz="4800" dirty="0" err="1" smtClean="0">
                <a:solidFill>
                  <a:srgbClr val="0070C0"/>
                </a:solidFill>
                <a:latin typeface="HGP創英角ﾎﾟｯﾌﾟ体" pitchFamily="50" charset="-128"/>
                <a:ea typeface="HGP創英角ﾎﾟｯﾌﾟ体" pitchFamily="50" charset="-128"/>
              </a:rPr>
              <a:t>え</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7200" dirty="0" smtClean="0">
                <a:solidFill>
                  <a:schemeClr val="tx1"/>
                </a:solidFill>
                <a:latin typeface="HGP創英角ﾎﾟｯﾌﾟ体" pitchFamily="50" charset="-128"/>
                <a:ea typeface="HGP創英角ﾎﾟｯﾌﾟ体" pitchFamily="50" charset="-128"/>
              </a:rPr>
              <a:t>９　：　３０</a:t>
            </a:r>
            <a:endParaRPr lang="en-US" altLang="ja-JP" sz="7200" dirty="0" smtClean="0">
              <a:solidFill>
                <a:schemeClr val="tx1"/>
              </a:solidFill>
              <a:latin typeface="HGP創英角ﾎﾟｯﾌﾟ体" pitchFamily="50" charset="-128"/>
              <a:ea typeface="HGP創英角ﾎﾟｯﾌﾟ体" pitchFamily="50" charset="-128"/>
            </a:endParaRPr>
          </a:p>
          <a:p>
            <a:pPr algn="l">
              <a:defRPr/>
            </a:pPr>
            <a:r>
              <a:rPr lang="ja-JP" altLang="en-US" sz="6000" dirty="0" smtClean="0">
                <a:solidFill>
                  <a:schemeClr val="accent4"/>
                </a:solidFill>
                <a:latin typeface="HGP創英角ﾎﾟｯﾌﾟ体" pitchFamily="50" charset="-128"/>
                <a:ea typeface="HGP創英角ﾎﾟｯﾌﾟ体" pitchFamily="50" charset="-128"/>
              </a:rPr>
              <a:t>　　　　　</a:t>
            </a:r>
            <a:r>
              <a:rPr lang="ja-JP" altLang="en-US" sz="3600" dirty="0" smtClean="0">
                <a:solidFill>
                  <a:schemeClr val="tx1"/>
                </a:solidFill>
                <a:latin typeface="HGP創英角ﾎﾟｯﾌﾟ体" pitchFamily="50" charset="-128"/>
                <a:ea typeface="HGP創英角ﾎﾟｯﾌﾟ体" pitchFamily="50" charset="-128"/>
              </a:rPr>
              <a:t>受付　　　　９：００～９：３０</a:t>
            </a:r>
            <a:endParaRPr lang="en-US" altLang="ja-JP" sz="3600" dirty="0" smtClean="0">
              <a:solidFill>
                <a:schemeClr val="tx1"/>
              </a:solidFill>
              <a:latin typeface="HGP創英角ﾎﾟｯﾌﾟ体" pitchFamily="50" charset="-128"/>
              <a:ea typeface="HGP創英角ﾎﾟｯﾌﾟ体" pitchFamily="50" charset="-128"/>
            </a:endParaRPr>
          </a:p>
          <a:p>
            <a:pPr algn="l">
              <a:defRPr/>
            </a:pPr>
            <a:r>
              <a:rPr lang="ja-JP" altLang="en-US" sz="3600" dirty="0" smtClean="0">
                <a:solidFill>
                  <a:schemeClr val="tx1"/>
                </a:solidFill>
                <a:latin typeface="HGP創英角ﾎﾟｯﾌﾟ体" pitchFamily="50" charset="-128"/>
                <a:ea typeface="HGP創英角ﾎﾟｯﾌﾟ体" pitchFamily="50" charset="-128"/>
              </a:rPr>
              <a:t>　　 　　　　　　開会行事　</a:t>
            </a:r>
            <a:r>
              <a:rPr lang="ja-JP" altLang="en-US" sz="3600" dirty="0" smtClean="0">
                <a:solidFill>
                  <a:srgbClr val="FF0000"/>
                </a:solidFill>
                <a:latin typeface="HGP創英角ﾎﾟｯﾌﾟ体" pitchFamily="50" charset="-128"/>
                <a:ea typeface="HGP創英角ﾎﾟｯﾌﾟ体" pitchFamily="50" charset="-128"/>
              </a:rPr>
              <a:t>９：３０</a:t>
            </a:r>
            <a:r>
              <a:rPr lang="ja-JP" altLang="en-US" sz="3600" dirty="0" smtClean="0">
                <a:solidFill>
                  <a:schemeClr val="tx1"/>
                </a:solidFill>
                <a:latin typeface="HGP創英角ﾎﾟｯﾌﾟ体" pitchFamily="50" charset="-128"/>
                <a:ea typeface="HGP創英角ﾎﾟｯﾌﾟ体" pitchFamily="50" charset="-128"/>
              </a:rPr>
              <a:t>～１０：００</a:t>
            </a:r>
            <a:endParaRPr lang="en-US" altLang="ja-JP" sz="3600" dirty="0" smtClean="0">
              <a:solidFill>
                <a:schemeClr val="tx1"/>
              </a:solidFill>
              <a:latin typeface="HGP創英角ﾎﾟｯﾌﾟ体" pitchFamily="50" charset="-128"/>
              <a:ea typeface="HGP創英角ﾎﾟｯﾌﾟ体" pitchFamily="50" charset="-128"/>
            </a:endParaRPr>
          </a:p>
          <a:p>
            <a:pPr algn="l" eaLnBrk="1" hangingPunct="1">
              <a:defRPr/>
            </a:pP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開会時刻です</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2292"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2293"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7" name="図 6" descr="kouchou_sensei_speech.png"/>
          <p:cNvPicPr>
            <a:picLocks noChangeAspect="1"/>
          </p:cNvPicPr>
          <p:nvPr/>
        </p:nvPicPr>
        <p:blipFill>
          <a:blip r:embed="rId5" cstate="print"/>
          <a:stretch>
            <a:fillRect/>
          </a:stretch>
        </p:blipFill>
        <p:spPr>
          <a:xfrm>
            <a:off x="488504" y="3501008"/>
            <a:ext cx="1944216" cy="1944216"/>
          </a:xfrm>
          <a:prstGeom prst="rect">
            <a:avLst/>
          </a:prstGeom>
        </p:spPr>
      </p:pic>
      <p:sp>
        <p:nvSpPr>
          <p:cNvPr id="8" name="爆発 1 7"/>
          <p:cNvSpPr/>
          <p:nvPr/>
        </p:nvSpPr>
        <p:spPr bwMode="auto">
          <a:xfrm>
            <a:off x="5169024" y="4149080"/>
            <a:ext cx="1800200" cy="1296144"/>
          </a:xfrm>
          <a:prstGeom prst="irregularSeal1">
            <a:avLst/>
          </a:prstGeom>
          <a:noFill/>
          <a:ln w="31750" cap="flat" cmpd="sng" algn="ctr">
            <a:solidFill>
              <a:schemeClr val="accent5">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8"/>
                                        </p:tgtEl>
                                        <p:attrNameLst>
                                          <p:attrName>style.visibility</p:attrName>
                                        </p:attrNameLst>
                                      </p:cBhvr>
                                      <p:to>
                                        <p:strVal val="visible"/>
                                      </p:to>
                                    </p:set>
                                  </p:childTnLst>
                                </p:cTn>
                              </p:par>
                              <p:par>
                                <p:cTn id="7" presetID="35" presetClass="emph" presetSubtype="0" fill="hold" grpId="1" nodeType="withEffect">
                                  <p:stCondLst>
                                    <p:cond delay="0"/>
                                  </p:stCondLst>
                                  <p:childTnLst>
                                    <p:anim calcmode="discrete" valueType="str">
                                      <p:cBhvr>
                                        <p:cTn id="8"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920552" y="692150"/>
            <a:ext cx="8424936" cy="5257800"/>
          </a:xfrm>
        </p:spPr>
        <p:txBody>
          <a:bodyPr/>
          <a:lstStyle/>
          <a:p>
            <a:pPr eaLnBrk="1" hangingPunct="1">
              <a:defRPr/>
            </a:pPr>
            <a:r>
              <a:rPr lang="ja-JP" altLang="en-US" dirty="0" smtClean="0">
                <a:solidFill>
                  <a:srgbClr val="FC1D0C"/>
                </a:solidFill>
                <a:latin typeface="HGP創英角ﾎﾟｯﾌﾟ体" pitchFamily="50" charset="-128"/>
                <a:ea typeface="HGP創英角ﾎﾟｯﾌﾟ体" pitchFamily="50" charset="-128"/>
              </a:rPr>
              <a:t>　　　　　</a:t>
            </a:r>
            <a:r>
              <a:rPr lang="ja-JP" altLang="en-US" sz="440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年次有給休暇　≫</a:t>
            </a: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職員が任命権者の承認を得て、正規の勤務時間中に給与の支給を受けて勤務しない期間</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　・期間　　２０日</a:t>
            </a:r>
            <a:r>
              <a:rPr lang="ja-JP" altLang="en-US" sz="2800" dirty="0" smtClean="0">
                <a:latin typeface="HGP創英角ﾎﾟｯﾌﾟ体" pitchFamily="50" charset="-128"/>
                <a:ea typeface="HGP創英角ﾎﾟｯﾌﾟ体" pitchFamily="50" charset="-128"/>
              </a:rPr>
              <a:t>（９</a:t>
            </a:r>
            <a:r>
              <a:rPr lang="en-US" altLang="ja-JP" sz="2800" dirty="0" smtClean="0">
                <a:latin typeface="HGP創英角ﾎﾟｯﾌﾟ体" pitchFamily="50" charset="-128"/>
                <a:ea typeface="HGP創英角ﾎﾟｯﾌﾟ体" pitchFamily="50" charset="-128"/>
              </a:rPr>
              <a:t>/</a:t>
            </a:r>
            <a:r>
              <a:rPr lang="ja-JP" altLang="en-US" sz="2800" dirty="0" smtClean="0">
                <a:latin typeface="HGP創英角ﾎﾟｯﾌﾟ体" pitchFamily="50" charset="-128"/>
                <a:ea typeface="HGP創英角ﾎﾟｯﾌﾟ体" pitchFamily="50" charset="-128"/>
              </a:rPr>
              <a:t>１～翌年８</a:t>
            </a:r>
            <a:r>
              <a:rPr lang="en-US" altLang="ja-JP" sz="2800" dirty="0" smtClean="0">
                <a:latin typeface="HGP創英角ﾎﾟｯﾌﾟ体" pitchFamily="50" charset="-128"/>
                <a:ea typeface="HGP創英角ﾎﾟｯﾌﾟ体" pitchFamily="50" charset="-128"/>
              </a:rPr>
              <a:t>/</a:t>
            </a:r>
            <a:r>
              <a:rPr lang="ja-JP" altLang="en-US" sz="2800" dirty="0" smtClean="0">
                <a:latin typeface="HGP創英角ﾎﾟｯﾌﾟ体" pitchFamily="50" charset="-128"/>
                <a:ea typeface="HGP創英角ﾎﾟｯﾌﾟ体" pitchFamily="50" charset="-128"/>
              </a:rPr>
              <a:t>３１）</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　・単位　　日又は時間</a:t>
            </a:r>
            <a:r>
              <a:rPr lang="ja-JP" altLang="en-US" sz="2800" dirty="0" smtClean="0">
                <a:latin typeface="HGP創英角ﾎﾟｯﾌﾟ体" pitchFamily="50" charset="-128"/>
                <a:ea typeface="HGP創英角ﾎﾟｯﾌﾟ体" pitchFamily="50" charset="-128"/>
              </a:rPr>
              <a:t>（７時間４５分＝１日）</a:t>
            </a:r>
            <a:r>
              <a:rPr lang="en-US" altLang="ja-JP" sz="2800" dirty="0" smtClean="0">
                <a:latin typeface="HGP創英角ﾎﾟｯﾌﾟ体" pitchFamily="50" charset="-128"/>
                <a:ea typeface="HGP創英角ﾎﾟｯﾌﾟ体" pitchFamily="50" charset="-128"/>
              </a:rPr>
              <a:t/>
            </a:r>
            <a:br>
              <a:rPr lang="en-US" altLang="ja-JP" sz="2800" dirty="0" smtClean="0">
                <a:latin typeface="HGP創英角ﾎﾟｯﾌﾟ体" pitchFamily="50" charset="-128"/>
                <a:ea typeface="HGP創英角ﾎﾟｯﾌﾟ体" pitchFamily="50" charset="-128"/>
              </a:rPr>
            </a:br>
            <a:r>
              <a:rPr lang="en-US" altLang="ja-JP" sz="2800" dirty="0" smtClean="0">
                <a:latin typeface="HGP創英角ﾎﾟｯﾌﾟ体" pitchFamily="50" charset="-128"/>
                <a:ea typeface="HGP創英角ﾎﾟｯﾌﾟ体" pitchFamily="50" charset="-128"/>
              </a:rPr>
              <a:t> </a:t>
            </a:r>
            <a:r>
              <a:rPr lang="ja-JP" altLang="en-US" sz="2800"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・繰越    残余日数</a:t>
            </a:r>
            <a:r>
              <a:rPr lang="ja-JP" altLang="en-US" sz="2800" dirty="0" smtClean="0">
                <a:latin typeface="HGP創英角ﾎﾟｯﾌﾟ体" pitchFamily="50" charset="-128"/>
                <a:ea typeface="HGP創英角ﾎﾟｯﾌﾟ体" pitchFamily="50" charset="-128"/>
              </a:rPr>
              <a:t>（２０日を限度）</a:t>
            </a:r>
            <a:endParaRPr lang="ja-JP" altLang="en-US" sz="2800" dirty="0">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849313" y="5876925"/>
            <a:ext cx="8135937" cy="360363"/>
          </a:xfrm>
        </p:spPr>
        <p:txBody>
          <a:bodyPr/>
          <a:lstStyle/>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p>
          <a:p>
            <a:pPr eaLnBrk="1" hangingPunct="1">
              <a:defRPr/>
            </a:pPr>
            <a:r>
              <a:rPr lang="ja-JP" altLang="en-US" dirty="0" smtClean="0"/>
              <a:t>　</a:t>
            </a:r>
          </a:p>
        </p:txBody>
      </p:sp>
      <p:pic>
        <p:nvPicPr>
          <p:cNvPr id="5124"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5125"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8"/>
          <p:cNvSpPr>
            <a:spLocks noGrp="1"/>
          </p:cNvSpPr>
          <p:nvPr>
            <p:ph type="subTitle" idx="1"/>
          </p:nvPr>
        </p:nvSpPr>
        <p:spPr>
          <a:xfrm>
            <a:off x="849313" y="5876925"/>
            <a:ext cx="8135937" cy="360363"/>
          </a:xfrm>
        </p:spPr>
        <p:txBody>
          <a:bodyPr/>
          <a:lstStyle/>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p>
          <a:p>
            <a:pPr eaLnBrk="1" hangingPunct="1">
              <a:defRPr/>
            </a:pPr>
            <a:r>
              <a:rPr lang="ja-JP" altLang="en-US" dirty="0" smtClean="0"/>
              <a:t>　</a:t>
            </a:r>
          </a:p>
        </p:txBody>
      </p:sp>
      <p:pic>
        <p:nvPicPr>
          <p:cNvPr id="5124"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sp>
        <p:nvSpPr>
          <p:cNvPr id="8" name="1 つの角を丸めた四角形 7"/>
          <p:cNvSpPr/>
          <p:nvPr/>
        </p:nvSpPr>
        <p:spPr bwMode="auto">
          <a:xfrm>
            <a:off x="632520" y="836712"/>
            <a:ext cx="5328592" cy="792088"/>
          </a:xfrm>
          <a:prstGeom prst="round1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40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rPr>
              <a:t>臨時講師の場合は？？</a:t>
            </a:r>
            <a:endParaRPr kumimoji="1" lang="en-US" altLang="ja-JP" sz="40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4000" dirty="0" smtClean="0">
              <a:latin typeface="HGP創英角ﾎﾟｯﾌﾟ体" pitchFamily="50" charset="-128"/>
              <a:ea typeface="HGP創英角ﾎﾟｯﾌﾟ体" pitchFamily="50" charset="-128"/>
            </a:endParaRPr>
          </a:p>
          <a:p>
            <a:pPr marL="0" marR="0" indent="0" algn="just" defTabSz="914400" rtl="0" eaLnBrk="0" fontAlgn="base" latinLnBrk="0" hangingPunct="0">
              <a:lnSpc>
                <a:spcPct val="100000"/>
              </a:lnSpc>
              <a:spcBef>
                <a:spcPct val="0"/>
              </a:spcBef>
              <a:spcAft>
                <a:spcPct val="0"/>
              </a:spcAft>
              <a:buClrTx/>
              <a:buSzTx/>
              <a:buFontTx/>
              <a:buNone/>
              <a:tabLst/>
            </a:pPr>
            <a:r>
              <a:rPr kumimoji="1" lang="ja-JP" altLang="en-US" sz="40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rPr>
              <a:t>　　月　数　</a:t>
            </a:r>
            <a:r>
              <a:rPr kumimoji="1" lang="en-US" altLang="ja-JP" sz="40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rPr>
              <a:t>×</a:t>
            </a:r>
            <a:r>
              <a:rPr kumimoji="1" lang="ja-JP" altLang="en-US" sz="4000" b="0" i="0" u="none" strike="noStrike" cap="none" normalizeH="0" baseline="0" dirty="0" smtClean="0">
                <a:ln>
                  <a:noFill/>
                </a:ln>
                <a:solidFill>
                  <a:schemeClr val="tx1"/>
                </a:solidFill>
                <a:effectLst/>
                <a:latin typeface="HGP創英角ﾎﾟｯﾌﾟ体" pitchFamily="50" charset="-128"/>
                <a:ea typeface="HGP創英角ﾎﾟｯﾌﾟ体" pitchFamily="50" charset="-128"/>
              </a:rPr>
              <a:t>　１．６（未満の端数切り上げ</a:t>
            </a:r>
          </a:p>
        </p:txBody>
      </p:sp>
      <p:pic>
        <p:nvPicPr>
          <p:cNvPr id="5125"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10" name="タイトル 9"/>
          <p:cNvSpPr>
            <a:spLocks noGrp="1"/>
          </p:cNvSpPr>
          <p:nvPr>
            <p:ph type="ctrTitle"/>
          </p:nvPr>
        </p:nvSpPr>
        <p:spPr>
          <a:xfrm>
            <a:off x="742950" y="1844825"/>
            <a:ext cx="8420100" cy="4248472"/>
          </a:xfrm>
        </p:spPr>
        <p:txBody>
          <a:bodyPr/>
          <a:lstStyle/>
          <a:p>
            <a:r>
              <a:rPr kumimoji="1" lang="ja-JP" altLang="en-US" dirty="0" smtClean="0">
                <a:latin typeface="HGP創英角ﾎﾟｯﾌﾟ体" pitchFamily="50" charset="-128"/>
                <a:ea typeface="HGP創英角ﾎﾟｯﾌﾟ体" pitchFamily="50" charset="-128"/>
              </a:rPr>
              <a:t>　</a:t>
            </a:r>
            <a:r>
              <a:rPr kumimoji="1" lang="ja-JP" altLang="en-US" sz="4000" dirty="0" smtClean="0">
                <a:latin typeface="HGP創英角ﾎﾟｯﾌﾟ体" pitchFamily="50" charset="-128"/>
                <a:ea typeface="HGP創英角ﾎﾟｯﾌﾟ体" pitchFamily="50" charset="-128"/>
              </a:rPr>
              <a:t>月数　</a:t>
            </a:r>
            <a:r>
              <a:rPr kumimoji="1" lang="en-US" altLang="ja-JP" sz="4000" dirty="0" smtClean="0">
                <a:latin typeface="HGP創英角ﾎﾟｯﾌﾟ体" pitchFamily="50" charset="-128"/>
                <a:ea typeface="HGP創英角ﾎﾟｯﾌﾟ体" pitchFamily="50" charset="-128"/>
              </a:rPr>
              <a:t>×</a:t>
            </a:r>
            <a:r>
              <a:rPr kumimoji="1" lang="ja-JP" altLang="en-US" sz="4000" dirty="0" smtClean="0">
                <a:latin typeface="HGP創英角ﾎﾟｯﾌﾟ体" pitchFamily="50" charset="-128"/>
                <a:ea typeface="HGP創英角ﾎﾟｯﾌﾟ体" pitchFamily="50" charset="-128"/>
              </a:rPr>
              <a:t>　</a:t>
            </a:r>
            <a:r>
              <a:rPr kumimoji="1" lang="ja-JP" altLang="en-US" dirty="0" smtClean="0">
                <a:latin typeface="HGP創英角ﾎﾟｯﾌﾟ体" pitchFamily="50" charset="-128"/>
                <a:ea typeface="HGP創英角ﾎﾟｯﾌﾟ体" pitchFamily="50" charset="-128"/>
              </a:rPr>
              <a:t>１．６</a:t>
            </a:r>
            <a:r>
              <a:rPr lang="ja-JP" altLang="en-US" dirty="0" smtClean="0">
                <a:latin typeface="HGP創英角ﾎﾟｯﾌﾟ体" pitchFamily="50" charset="-128"/>
                <a:ea typeface="HGP創英角ﾎﾟｯﾌﾟ体" pitchFamily="50" charset="-128"/>
              </a:rPr>
              <a:t>　</a:t>
            </a:r>
            <a:r>
              <a:rPr kumimoji="1" lang="ja-JP" altLang="en-US" sz="3200" dirty="0" smtClean="0">
                <a:latin typeface="HGP創英角ﾎﾟｯﾌﾟ体" pitchFamily="50" charset="-128"/>
                <a:ea typeface="HGP創英角ﾎﾟｯﾌﾟ体" pitchFamily="50" charset="-128"/>
              </a:rPr>
              <a:t>（１未満の</a:t>
            </a:r>
            <a:r>
              <a:rPr lang="ja-JP" altLang="en-US" sz="3200" dirty="0" smtClean="0">
                <a:latin typeface="HGP創英角ﾎﾟｯﾌﾟ体" pitchFamily="50" charset="-128"/>
                <a:ea typeface="HGP創英角ﾎﾟｯﾌﾟ体" pitchFamily="50" charset="-128"/>
              </a:rPr>
              <a:t>端数切り上げ）　</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　　　</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　　　　　１月に満たない日数は、１５日以上を１　</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　　　　　月として扱う</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　　　</a:t>
            </a:r>
            <a:r>
              <a:rPr lang="ja-JP" altLang="en-US" sz="3200" dirty="0" smtClean="0">
                <a:solidFill>
                  <a:srgbClr val="FF0000"/>
                </a:solidFill>
                <a:latin typeface="HGP創英角ﾎﾟｯﾌﾟ体" pitchFamily="50" charset="-128"/>
                <a:ea typeface="HGP創英角ﾎﾟｯﾌﾟ体" pitchFamily="50" charset="-128"/>
              </a:rPr>
              <a:t>３　　</a:t>
            </a:r>
            <a:r>
              <a:rPr lang="en-US" altLang="ja-JP" sz="3200" dirty="0" smtClean="0">
                <a:solidFill>
                  <a:srgbClr val="FF0000"/>
                </a:solidFill>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　　１．６　＝　４．８　　　５　日</a:t>
            </a:r>
            <a:r>
              <a:rPr lang="en-US" altLang="ja-JP" sz="3200" dirty="0" smtClean="0">
                <a:solidFill>
                  <a:srgbClr val="FF0000"/>
                </a:solidFill>
                <a:latin typeface="HGP創英角ﾎﾟｯﾌﾟ体" pitchFamily="50" charset="-128"/>
                <a:ea typeface="HGP創英角ﾎﾟｯﾌﾟ体" pitchFamily="50" charset="-128"/>
              </a:rPr>
              <a:t/>
            </a:r>
            <a:br>
              <a:rPr lang="en-US" altLang="ja-JP" sz="3200" dirty="0" smtClean="0">
                <a:solidFill>
                  <a:srgbClr val="FF0000"/>
                </a:solidFill>
                <a:latin typeface="HGP創英角ﾎﾟｯﾌﾟ体" pitchFamily="50" charset="-128"/>
                <a:ea typeface="HGP創英角ﾎﾟｯﾌﾟ体" pitchFamily="50" charset="-128"/>
              </a:rPr>
            </a:br>
            <a:r>
              <a:rPr lang="ja-JP" altLang="en-US" sz="3200" dirty="0" smtClean="0">
                <a:solidFill>
                  <a:srgbClr val="FF0000"/>
                </a:solidFill>
                <a:latin typeface="HGP創英角ﾎﾟｯﾌﾟ体" pitchFamily="50" charset="-128"/>
                <a:ea typeface="HGP創英角ﾎﾟｯﾌﾟ体" pitchFamily="50" charset="-128"/>
              </a:rPr>
              <a:t>　　　</a:t>
            </a:r>
            <a:r>
              <a:rPr lang="ja-JP" altLang="en-US" sz="2800" dirty="0" smtClean="0">
                <a:solidFill>
                  <a:srgbClr val="FF0000"/>
                </a:solidFill>
                <a:latin typeface="HGP創英角ﾎﾟｯﾌﾟ体" pitchFamily="50" charset="-128"/>
                <a:ea typeface="HGP創英角ﾎﾟｯﾌﾟ体" pitchFamily="50" charset="-128"/>
              </a:rPr>
              <a:t>（４月４日～６月２０日の場合）</a:t>
            </a:r>
            <a:endParaRPr kumimoji="1" lang="ja-JP" altLang="en-US" sz="2800" dirty="0">
              <a:solidFill>
                <a:srgbClr val="FF0000"/>
              </a:solidFill>
              <a:latin typeface="HGP創英角ﾎﾟｯﾌﾟ体" pitchFamily="50" charset="-128"/>
              <a:ea typeface="HGP創英角ﾎﾟｯﾌﾟ体" pitchFamily="50" charset="-128"/>
            </a:endParaRPr>
          </a:p>
        </p:txBody>
      </p:sp>
      <p:sp>
        <p:nvSpPr>
          <p:cNvPr id="11" name="正方形/長方形 10"/>
          <p:cNvSpPr/>
          <p:nvPr/>
        </p:nvSpPr>
        <p:spPr bwMode="auto">
          <a:xfrm>
            <a:off x="6825208" y="4725144"/>
            <a:ext cx="1368152" cy="554360"/>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屈折矢印 11"/>
          <p:cNvSpPr/>
          <p:nvPr/>
        </p:nvSpPr>
        <p:spPr bwMode="auto">
          <a:xfrm rot="5400000">
            <a:off x="1446650" y="3478965"/>
            <a:ext cx="576064" cy="476133"/>
          </a:xfrm>
          <a:prstGeom prst="bentUp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3" name="爆発 1 12"/>
          <p:cNvSpPr/>
          <p:nvPr/>
        </p:nvSpPr>
        <p:spPr bwMode="auto">
          <a:xfrm>
            <a:off x="3080792" y="1988840"/>
            <a:ext cx="1800200" cy="1296144"/>
          </a:xfrm>
          <a:prstGeom prst="irregularSeal1">
            <a:avLst/>
          </a:prstGeom>
          <a:noFill/>
          <a:ln w="31750" cap="flat" cmpd="sng" algn="ctr">
            <a:solidFill>
              <a:schemeClr val="accent5">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3"/>
                                        </p:tgtEl>
                                        <p:attrNameLst>
                                          <p:attrName>style.visibility</p:attrName>
                                        </p:attrNameLst>
                                      </p:cBhvr>
                                      <p:to>
                                        <p:strVal val="visible"/>
                                      </p:to>
                                    </p:set>
                                  </p:childTnLst>
                                </p:cTn>
                              </p:par>
                              <p:par>
                                <p:cTn id="7" presetID="35" presetClass="emph" presetSubtype="0" fill="hold" grpId="1" nodeType="withEffect">
                                  <p:stCondLst>
                                    <p:cond delay="0"/>
                                  </p:stCondLst>
                                  <p:childTnLst>
                                    <p:anim calcmode="discrete" valueType="str">
                                      <p:cBhvr>
                                        <p:cTn id="8"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920552" y="692150"/>
            <a:ext cx="8424936" cy="5257800"/>
          </a:xfrm>
        </p:spPr>
        <p:txBody>
          <a:bodyPr/>
          <a:lstStyle/>
          <a:p>
            <a:pPr eaLnBrk="1" hangingPunct="1">
              <a:defRPr/>
            </a:pPr>
            <a:r>
              <a:rPr lang="ja-JP" altLang="en-US" dirty="0" smtClean="0">
                <a:solidFill>
                  <a:srgbClr val="FC1D0C"/>
                </a:solidFill>
                <a:latin typeface="HGP創英角ﾎﾟｯﾌﾟ体" pitchFamily="50" charset="-128"/>
                <a:ea typeface="HGP創英角ﾎﾟｯﾌﾟ体" pitchFamily="50" charset="-128"/>
              </a:rPr>
              <a:t>　　　　　</a:t>
            </a:r>
            <a:r>
              <a:rPr lang="ja-JP" altLang="en-US" sz="440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病気休暇　≫</a:t>
            </a: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en-US" altLang="ja-JP" dirty="0" smtClean="0">
                <a:solidFill>
                  <a:srgbClr val="FC1D0C"/>
                </a:solidFill>
                <a:latin typeface="HGP創英角ﾎﾟｯﾌﾟ体" pitchFamily="50" charset="-128"/>
                <a:ea typeface="HGP創英角ﾎﾟｯﾌﾟ体" pitchFamily="50" charset="-128"/>
              </a:rPr>
              <a:t/>
            </a:r>
            <a:br>
              <a:rPr lang="en-US" altLang="ja-JP" dirty="0" smtClean="0">
                <a:solidFill>
                  <a:srgbClr val="FC1D0C"/>
                </a:solidFill>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　</a:t>
            </a:r>
            <a:endParaRPr lang="ja-JP" altLang="en-US" sz="2800" dirty="0">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849313" y="5876925"/>
            <a:ext cx="8135937" cy="360363"/>
          </a:xfrm>
        </p:spPr>
        <p:txBody>
          <a:bodyPr/>
          <a:lstStyle/>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p>
          <a:p>
            <a:pPr eaLnBrk="1" hangingPunct="1">
              <a:defRPr/>
            </a:pPr>
            <a:r>
              <a:rPr lang="ja-JP" altLang="en-US" dirty="0" smtClean="0"/>
              <a:t>　</a:t>
            </a:r>
          </a:p>
        </p:txBody>
      </p:sp>
      <p:pic>
        <p:nvPicPr>
          <p:cNvPr id="5124"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5125"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6" name="AutoShape 9"/>
          <p:cNvSpPr>
            <a:spLocks noChangeArrowheads="1"/>
          </p:cNvSpPr>
          <p:nvPr/>
        </p:nvSpPr>
        <p:spPr bwMode="auto">
          <a:xfrm>
            <a:off x="4232920" y="2996952"/>
            <a:ext cx="792088" cy="576064"/>
          </a:xfrm>
          <a:prstGeom prst="downArrow">
            <a:avLst>
              <a:gd name="adj1" fmla="val 50000"/>
              <a:gd name="adj2" fmla="val 37462"/>
            </a:avLst>
          </a:prstGeom>
          <a:solidFill>
            <a:srgbClr val="FFFF99"/>
          </a:solidFill>
          <a:ln w="9525">
            <a:solidFill>
              <a:schemeClr val="tx1"/>
            </a:solidFill>
            <a:miter lim="800000"/>
            <a:headEnd/>
            <a:tailEnd/>
          </a:ln>
        </p:spPr>
        <p:txBody>
          <a:bodyPr vert="eaVert" wrap="none" anchor="ctr"/>
          <a:lstStyle/>
          <a:p>
            <a:endParaRPr lang="ja-JP" altLang="en-US"/>
          </a:p>
        </p:txBody>
      </p:sp>
      <p:sp>
        <p:nvSpPr>
          <p:cNvPr id="7" name="Rectangle 3"/>
          <p:cNvSpPr txBox="1">
            <a:spLocks noChangeArrowheads="1"/>
          </p:cNvSpPr>
          <p:nvPr/>
        </p:nvSpPr>
        <p:spPr bwMode="auto">
          <a:xfrm>
            <a:off x="776536" y="1052736"/>
            <a:ext cx="8640960" cy="4968552"/>
          </a:xfrm>
          <a:prstGeom prst="rect">
            <a:avLst/>
          </a:prstGeom>
          <a:solidFill>
            <a:schemeClr val="bg1"/>
          </a:solidFill>
          <a:ln w="9525">
            <a:noFill/>
            <a:miter lim="800000"/>
            <a:headEnd/>
            <a:tailEnd/>
          </a:ln>
        </p:spPr>
        <p:txBody>
          <a:bodyPr vert="horz" wrap="square" lIns="92075" tIns="46038" rIns="92075" bIns="46038" numCol="1" anchor="ctr" anchorCtr="0" compatLnSpc="1">
            <a:prstTxWarp prst="textNoShape">
              <a:avLst/>
            </a:prstTxWarp>
          </a:bodyPr>
          <a:lstStyle/>
          <a:p>
            <a:pPr lvl="0" eaLnBrk="1" hangingPunct="1">
              <a:defRPr/>
            </a:pPr>
            <a:r>
              <a:rPr kumimoji="1" lang="ja-JP" altLang="en-US" sz="3600" b="0" i="0" u="none" strike="noStrike" kern="0" cap="none" spc="0" normalizeH="0" baseline="0" noProof="0" dirty="0" smtClean="0">
                <a:ln>
                  <a:noFill/>
                </a:ln>
                <a:solidFill>
                  <a:srgbClr val="FC1D0C"/>
                </a:solidFill>
                <a:effectLst/>
                <a:uLnTx/>
                <a:uFillTx/>
                <a:latin typeface="HGP創英角ﾎﾟｯﾌﾟ体" pitchFamily="50" charset="-128"/>
                <a:ea typeface="HGP創英角ﾎﾟｯﾌﾟ体" pitchFamily="50" charset="-128"/>
                <a:cs typeface="+mj-cs"/>
              </a:rPr>
              <a:t>　　　　　　</a:t>
            </a:r>
            <a:endParaRPr kumimoji="1" lang="en-US" altLang="ja-JP" sz="3600" b="0" i="0" u="none" strike="noStrike" kern="0" cap="none" spc="0" normalizeH="0" baseline="0" noProof="0" dirty="0" smtClean="0">
              <a:ln>
                <a:noFill/>
              </a:ln>
              <a:solidFill>
                <a:srgbClr val="FC1D0C"/>
              </a:solidFill>
              <a:effectLst/>
              <a:uLnTx/>
              <a:uFillTx/>
              <a:latin typeface="HGP創英角ﾎﾟｯﾌﾟ体" pitchFamily="50" charset="-128"/>
              <a:ea typeface="HGP創英角ﾎﾟｯﾌﾟ体" pitchFamily="50" charset="-128"/>
              <a:cs typeface="+mj-cs"/>
            </a:endParaRPr>
          </a:p>
          <a:p>
            <a:pPr lvl="0" eaLnBrk="1" hangingPunct="1">
              <a:defRPr/>
            </a:pPr>
            <a:endParaRPr lang="en-US" altLang="ja-JP" sz="3600" kern="0" dirty="0" smtClean="0">
              <a:solidFill>
                <a:srgbClr val="FC1D0C"/>
              </a:solidFill>
              <a:latin typeface="HGP創英角ﾎﾟｯﾌﾟ体" pitchFamily="50" charset="-128"/>
              <a:ea typeface="HGP創英角ﾎﾟｯﾌﾟ体" pitchFamily="50" charset="-128"/>
              <a:cs typeface="+mj-cs"/>
            </a:endParaRPr>
          </a:p>
          <a:p>
            <a:pPr lvl="0" eaLnBrk="1" hangingPunct="1">
              <a:defRPr/>
            </a:pPr>
            <a:r>
              <a:rPr kumimoji="1" lang="ja-JP" altLang="en-US" sz="4000" b="0" i="0" u="none" strike="noStrike" kern="0" cap="none" spc="0" normalizeH="0" baseline="0" noProof="0" dirty="0" smtClean="0">
                <a:ln>
                  <a:noFill/>
                </a:ln>
                <a:solidFill>
                  <a:srgbClr val="FC1D0C"/>
                </a:solidFill>
                <a:effectLst>
                  <a:outerShdw blurRad="38100" dist="38100" dir="2700000" algn="tl">
                    <a:srgbClr val="000000">
                      <a:alpha val="43137"/>
                    </a:srgbClr>
                  </a:outerShdw>
                </a:effectLst>
                <a:uLnTx/>
                <a:uFillTx/>
                <a:latin typeface="HGP創英角ﾎﾟｯﾌﾟ体" pitchFamily="50" charset="-128"/>
                <a:ea typeface="HGP創英角ﾎﾟｯﾌﾟ体" pitchFamily="50" charset="-128"/>
                <a:cs typeface="+mj-cs"/>
              </a:rPr>
              <a:t>　　　　　</a:t>
            </a:r>
            <a:endParaRPr kumimoji="1" lang="en-US" altLang="ja-JP" sz="4000" b="0" i="0" u="none" strike="noStrike" kern="0" cap="none" spc="0" normalizeH="0" baseline="0" noProof="0" dirty="0" smtClean="0">
              <a:ln>
                <a:noFill/>
              </a:ln>
              <a:solidFill>
                <a:srgbClr val="FC1D0C"/>
              </a:solidFill>
              <a:effectLst>
                <a:outerShdw blurRad="38100" dist="38100" dir="2700000" algn="tl">
                  <a:srgbClr val="000000">
                    <a:alpha val="43137"/>
                  </a:srgbClr>
                </a:outerShdw>
              </a:effectLst>
              <a:uLnTx/>
              <a:uFillTx/>
              <a:latin typeface="HGP創英角ﾎﾟｯﾌﾟ体" pitchFamily="50" charset="-128"/>
              <a:ea typeface="HGP創英角ﾎﾟｯﾌﾟ体" pitchFamily="50" charset="-128"/>
              <a:cs typeface="+mj-cs"/>
            </a:endParaRPr>
          </a:p>
          <a:p>
            <a:pPr lvl="0" eaLnBrk="1" hangingPunct="1">
              <a:defRPr/>
            </a:pPr>
            <a:r>
              <a:rPr lang="ja-JP" altLang="en-US" sz="4000" kern="0" noProof="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cs typeface="+mj-cs"/>
              </a:rPr>
              <a:t>　　　　　　</a:t>
            </a:r>
            <a:endParaRPr lang="en-US" altLang="ja-JP" sz="4000" kern="0" noProof="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cs typeface="+mj-cs"/>
            </a:endParaRPr>
          </a:p>
          <a:p>
            <a:pPr lvl="0" eaLnBrk="1" hangingPunct="1">
              <a:defRPr/>
            </a:pPr>
            <a:r>
              <a:rPr kumimoji="1" lang="ja-JP" altLang="en-US" sz="4000" b="0" i="0" u="none" strike="noStrike" kern="0" cap="none" spc="0" normalizeH="0" baseline="0" dirty="0" smtClean="0">
                <a:ln>
                  <a:noFill/>
                </a:ln>
                <a:solidFill>
                  <a:srgbClr val="FC1D0C"/>
                </a:solidFill>
                <a:effectLst>
                  <a:outerShdw blurRad="38100" dist="38100" dir="2700000" algn="tl">
                    <a:srgbClr val="000000">
                      <a:alpha val="43137"/>
                    </a:srgbClr>
                  </a:outerShdw>
                </a:effectLst>
                <a:uLnTx/>
                <a:uFillTx/>
                <a:latin typeface="HGP創英角ﾎﾟｯﾌﾟ体" pitchFamily="50" charset="-128"/>
                <a:ea typeface="HGP創英角ﾎﾟｯﾌﾟ体" pitchFamily="50" charset="-128"/>
                <a:cs typeface="+mj-cs"/>
              </a:rPr>
              <a:t>　　　　　　</a:t>
            </a:r>
            <a:r>
              <a:rPr kumimoji="1" lang="ja-JP" altLang="en-US" sz="4000" b="0" i="0" u="none" strike="noStrike" kern="0" cap="none" spc="0" normalizeH="0" baseline="0" noProof="0" dirty="0" smtClean="0">
                <a:ln>
                  <a:noFill/>
                </a:ln>
                <a:solidFill>
                  <a:srgbClr val="FC1D0C"/>
                </a:solidFill>
                <a:effectLst>
                  <a:outerShdw blurRad="38100" dist="38100" dir="2700000" algn="tl">
                    <a:srgbClr val="000000">
                      <a:alpha val="43137"/>
                    </a:srgbClr>
                  </a:outerShdw>
                </a:effectLst>
                <a:uLnTx/>
                <a:uFillTx/>
                <a:latin typeface="HGP創英角ﾎﾟｯﾌﾟ体" pitchFamily="50" charset="-128"/>
                <a:ea typeface="HGP創英角ﾎﾟｯﾌﾟ体" pitchFamily="50" charset="-128"/>
                <a:cs typeface="+mj-cs"/>
              </a:rPr>
              <a:t>≪　病気休暇≫　</a:t>
            </a:r>
            <a:endParaRPr lang="en-US" altLang="ja-JP" sz="4000" kern="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cs typeface="+mj-cs"/>
            </a:endParaRPr>
          </a:p>
          <a:p>
            <a:pPr lvl="0" eaLnBrk="1" hangingPunct="1">
              <a:defRPr/>
            </a:pPr>
            <a:endParaRPr lang="en-US" altLang="ja-JP" sz="4000" kern="0" noProof="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cs typeface="+mj-cs"/>
            </a:endParaRPr>
          </a:p>
          <a:p>
            <a:pPr lvl="0" eaLnBrk="1" hangingPunct="1">
              <a:defRPr/>
            </a:pPr>
            <a:r>
              <a:rPr lang="ja-JP" altLang="en-US" sz="3600" kern="0" dirty="0" smtClean="0">
                <a:latin typeface="HGP創英角ﾎﾟｯﾌﾟ体" pitchFamily="50" charset="-128"/>
                <a:ea typeface="HGP創英角ﾎﾟｯﾌﾟ体" pitchFamily="50" charset="-128"/>
                <a:cs typeface="+mj-cs"/>
              </a:rPr>
              <a:t>公務又は通勤によらない負傷又は疾病等による場合であって医師の証明等に基づき、人事委員会規則で定める日又は時間</a:t>
            </a:r>
            <a:endParaRPr lang="en-US" altLang="ja-JP" sz="3600" kern="0" dirty="0" smtClean="0">
              <a:latin typeface="HGP創英角ﾎﾟｯﾌﾟ体" pitchFamily="50" charset="-128"/>
              <a:ea typeface="HGP創英角ﾎﾟｯﾌﾟ体" pitchFamily="50" charset="-128"/>
              <a:cs typeface="+mj-cs"/>
            </a:endParaRPr>
          </a:p>
          <a:p>
            <a:pPr lvl="0" eaLnBrk="1" hangingPunct="1">
              <a:defRPr/>
            </a:pPr>
            <a:endParaRPr lang="en-US" altLang="ja-JP" sz="3600" kern="0" noProof="0" dirty="0" smtClean="0">
              <a:latin typeface="HGP創英角ﾎﾟｯﾌﾟ体" pitchFamily="50" charset="-128"/>
              <a:ea typeface="HGP創英角ﾎﾟｯﾌﾟ体" pitchFamily="50" charset="-128"/>
              <a:cs typeface="+mj-cs"/>
            </a:endParaRPr>
          </a:p>
          <a:p>
            <a:pPr lvl="0" eaLnBrk="1" hangingPunct="1">
              <a:defRPr/>
            </a:pPr>
            <a:r>
              <a:rPr lang="ja-JP" altLang="en-US" sz="3600" kern="0" dirty="0" smtClean="0">
                <a:latin typeface="HGP創英角ﾎﾟｯﾌﾟ体" pitchFamily="50" charset="-128"/>
                <a:ea typeface="HGP創英角ﾎﾟｯﾌﾟ体" pitchFamily="50" charset="-128"/>
                <a:cs typeface="+mj-cs"/>
              </a:rPr>
              <a:t>　６日以内・・・休暇届＋受診が確</a:t>
            </a:r>
            <a:r>
              <a:rPr lang="ja-JP" altLang="en-US" sz="3600" kern="0" dirty="0" smtClean="0">
                <a:latin typeface="HGP創英角ﾎﾟｯﾌﾟ体" pitchFamily="50" charset="-128"/>
                <a:ea typeface="HGP創英角ﾎﾟｯﾌﾟ体" pitchFamily="50" charset="-128"/>
              </a:rPr>
              <a:t>認できる</a:t>
            </a:r>
            <a:r>
              <a:rPr lang="ja-JP" altLang="en-US" sz="3600" kern="0" dirty="0" smtClean="0">
                <a:latin typeface="HGP創英角ﾎﾟｯﾌﾟ体" pitchFamily="50" charset="-128"/>
                <a:ea typeface="HGP創英角ﾎﾟｯﾌﾟ体" pitchFamily="50" charset="-128"/>
                <a:cs typeface="+mj-cs"/>
              </a:rPr>
              <a:t>　　　　　　　　　　　　　　　　　　</a:t>
            </a:r>
            <a:endParaRPr lang="en-US" altLang="ja-JP" sz="3600" kern="0" dirty="0" smtClean="0">
              <a:latin typeface="HGP創英角ﾎﾟｯﾌﾟ体" pitchFamily="50" charset="-128"/>
              <a:ea typeface="HGP創英角ﾎﾟｯﾌﾟ体" pitchFamily="50" charset="-128"/>
              <a:cs typeface="+mj-cs"/>
            </a:endParaRPr>
          </a:p>
          <a:p>
            <a:pPr lvl="0" eaLnBrk="1" hangingPunct="1">
              <a:defRPr/>
            </a:pPr>
            <a:r>
              <a:rPr lang="ja-JP" altLang="en-US" sz="3600" kern="0" dirty="0" smtClean="0">
                <a:latin typeface="HGP創英角ﾎﾟｯﾌﾟ体" pitchFamily="50" charset="-128"/>
                <a:ea typeface="HGP創英角ﾎﾟｯﾌﾟ体" pitchFamily="50" charset="-128"/>
                <a:cs typeface="+mj-cs"/>
              </a:rPr>
              <a:t>　　　　　　　　　もの</a:t>
            </a:r>
            <a:r>
              <a:rPr lang="ja-JP" altLang="en-US" sz="2800" kern="0" dirty="0" smtClean="0">
                <a:latin typeface="HGP創英角ﾎﾟｯﾌﾟ体" pitchFamily="50" charset="-128"/>
                <a:ea typeface="HGP創英角ﾎﾟｯﾌﾟ体" pitchFamily="50" charset="-128"/>
                <a:cs typeface="+mj-cs"/>
              </a:rPr>
              <a:t>（領収書等）</a:t>
            </a:r>
            <a:endParaRPr lang="en-US" altLang="ja-JP" sz="2800" kern="0" dirty="0" smtClean="0">
              <a:latin typeface="HGP創英角ﾎﾟｯﾌﾟ体" pitchFamily="50" charset="-128"/>
              <a:ea typeface="HGP創英角ﾎﾟｯﾌﾟ体" pitchFamily="50" charset="-128"/>
              <a:cs typeface="+mj-cs"/>
            </a:endParaRPr>
          </a:p>
          <a:p>
            <a:pPr lvl="0" eaLnBrk="1" hangingPunct="1">
              <a:defRPr/>
            </a:pPr>
            <a:r>
              <a:rPr lang="ja-JP" altLang="en-US" sz="3600" kern="0" noProof="0" dirty="0" smtClean="0">
                <a:latin typeface="HGP創英角ﾎﾟｯﾌﾟ体" pitchFamily="50" charset="-128"/>
                <a:ea typeface="HGP創英角ﾎﾟｯﾌﾟ体" pitchFamily="50" charset="-128"/>
                <a:cs typeface="+mj-cs"/>
              </a:rPr>
              <a:t>　７日～１ヶ月未満・・・休暇届＋診断書</a:t>
            </a:r>
            <a:endParaRPr lang="en-US" altLang="ja-JP" sz="3600" kern="0" noProof="0" dirty="0" smtClean="0">
              <a:latin typeface="HGP創英角ﾎﾟｯﾌﾟ体" pitchFamily="50" charset="-128"/>
              <a:ea typeface="HGP創英角ﾎﾟｯﾌﾟ体" pitchFamily="50" charset="-128"/>
              <a:cs typeface="+mj-cs"/>
            </a:endParaRPr>
          </a:p>
          <a:p>
            <a:pPr lvl="0" eaLnBrk="1" hangingPunct="1">
              <a:defRPr/>
            </a:pPr>
            <a:r>
              <a:rPr lang="ja-JP" altLang="en-US" sz="3600" kern="0" dirty="0" smtClean="0">
                <a:latin typeface="HGP創英角ﾎﾟｯﾌﾟ体" pitchFamily="50" charset="-128"/>
                <a:ea typeface="HGP創英角ﾎﾟｯﾌﾟ体" pitchFamily="50" charset="-128"/>
                <a:cs typeface="+mj-cs"/>
              </a:rPr>
              <a:t>　１ヶ月以上・・・病気休暇承認願＋診断書</a:t>
            </a:r>
            <a:endParaRPr lang="en-US" altLang="ja-JP" sz="3600" noProof="0" dirty="0" smtClean="0">
              <a:latin typeface="+mj-ea"/>
            </a:endParaRPr>
          </a:p>
          <a:p>
            <a:pPr lvl="0" eaLnBrk="1" hangingPunct="1">
              <a:defRPr/>
            </a:pPr>
            <a:endParaRPr kumimoji="1" lang="en-US" altLang="ja-JP" sz="3600" b="0" i="0" u="none" strike="noStrike" kern="0" cap="none" spc="0" normalizeH="0" baseline="0" dirty="0" smtClean="0">
              <a:ln>
                <a:noFill/>
              </a:ln>
              <a:solidFill>
                <a:srgbClr val="008000"/>
              </a:solidFill>
              <a:uLnTx/>
              <a:uFillTx/>
              <a:latin typeface="+mj-ea"/>
              <a:ea typeface="HGP創英角ﾎﾟｯﾌﾟ体" pitchFamily="50" charset="-128"/>
              <a:cs typeface="+mj-cs"/>
            </a:endParaRPr>
          </a:p>
          <a:p>
            <a:pPr lvl="0" eaLnBrk="1" hangingPunct="1">
              <a:defRPr/>
            </a:pPr>
            <a:r>
              <a:rPr kumimoji="1" lang="en-US" altLang="ja-JP" sz="3600" b="0" i="0" u="none" strike="noStrike" kern="0" cap="none" spc="0" normalizeH="0" baseline="0" noProof="0" dirty="0" smtClean="0">
                <a:ln>
                  <a:noFill/>
                </a:ln>
                <a:effectLst>
                  <a:outerShdw blurRad="38100" dist="38100" dir="2700000" algn="tl">
                    <a:srgbClr val="000000">
                      <a:alpha val="43137"/>
                    </a:srgbClr>
                  </a:outerShdw>
                </a:effectLst>
                <a:uLnTx/>
                <a:uFillTx/>
                <a:latin typeface="+mj-ea"/>
                <a:ea typeface="+mj-ea"/>
                <a:cs typeface="+mj-cs"/>
              </a:rPr>
              <a:t/>
            </a:r>
            <a:br>
              <a:rPr kumimoji="1" lang="en-US" altLang="ja-JP" sz="3600" b="0" i="0" u="none" strike="noStrike" kern="0" cap="none" spc="0" normalizeH="0" baseline="0" noProof="0" dirty="0" smtClean="0">
                <a:ln>
                  <a:noFill/>
                </a:ln>
                <a:effectLst>
                  <a:outerShdw blurRad="38100" dist="38100" dir="2700000" algn="tl">
                    <a:srgbClr val="000000">
                      <a:alpha val="43137"/>
                    </a:srgbClr>
                  </a:outerShdw>
                </a:effectLst>
                <a:uLnTx/>
                <a:uFillTx/>
                <a:latin typeface="+mj-ea"/>
                <a:ea typeface="+mj-ea"/>
                <a:cs typeface="+mj-cs"/>
              </a:rPr>
            </a:br>
            <a:r>
              <a:rPr kumimoji="1" lang="en-US" altLang="ja-JP" sz="3600" b="0" i="0" u="none" strike="noStrike" kern="0" cap="none" spc="0" normalizeH="0" baseline="0" noProof="0" dirty="0" smtClean="0">
                <a:ln>
                  <a:noFill/>
                </a:ln>
                <a:solidFill>
                  <a:srgbClr val="FC1D0C"/>
                </a:solidFill>
                <a:effectLst/>
                <a:uLnTx/>
                <a:uFillTx/>
                <a:latin typeface="HGP創英角ﾎﾟｯﾌﾟ体" pitchFamily="50" charset="-128"/>
                <a:ea typeface="HGP創英角ﾎﾟｯﾌﾟ体" pitchFamily="50" charset="-128"/>
                <a:cs typeface="+mj-cs"/>
              </a:rPr>
              <a:t/>
            </a:r>
            <a:br>
              <a:rPr kumimoji="1" lang="en-US" altLang="ja-JP" sz="3600" b="0" i="0" u="none" strike="noStrike" kern="0" cap="none" spc="0" normalizeH="0" baseline="0" noProof="0" dirty="0" smtClean="0">
                <a:ln>
                  <a:noFill/>
                </a:ln>
                <a:solidFill>
                  <a:srgbClr val="FC1D0C"/>
                </a:solidFill>
                <a:effectLst/>
                <a:uLnTx/>
                <a:uFillTx/>
                <a:latin typeface="HGP創英角ﾎﾟｯﾌﾟ体" pitchFamily="50" charset="-128"/>
                <a:ea typeface="HGP創英角ﾎﾟｯﾌﾟ体" pitchFamily="50" charset="-128"/>
                <a:cs typeface="+mj-cs"/>
              </a:rPr>
            </a:br>
            <a:r>
              <a:rPr kumimoji="1" lang="en-US" altLang="ja-JP" sz="3600" b="0" i="0" u="none" strike="noStrike" kern="0" cap="none" spc="0" normalizeH="0" baseline="0" noProof="0" dirty="0" smtClean="0">
                <a:ln>
                  <a:noFill/>
                </a:ln>
                <a:solidFill>
                  <a:schemeClr val="tx1"/>
                </a:solidFill>
                <a:effectLst/>
                <a:uLnTx/>
                <a:uFillTx/>
                <a:latin typeface="HGP創英角ﾎﾟｯﾌﾟ体" pitchFamily="50" charset="-128"/>
                <a:ea typeface="HGP創英角ﾎﾟｯﾌﾟ体" pitchFamily="50" charset="-128"/>
                <a:cs typeface="+mj-cs"/>
              </a:rPr>
              <a:t/>
            </a:r>
            <a:br>
              <a:rPr kumimoji="1" lang="en-US" altLang="ja-JP" sz="3600" b="0" i="0" u="none" strike="noStrike" kern="0" cap="none" spc="0" normalizeH="0" baseline="0" noProof="0" dirty="0" smtClean="0">
                <a:ln>
                  <a:noFill/>
                </a:ln>
                <a:solidFill>
                  <a:schemeClr val="tx1"/>
                </a:solidFill>
                <a:effectLst/>
                <a:uLnTx/>
                <a:uFillTx/>
                <a:latin typeface="HGP創英角ﾎﾟｯﾌﾟ体" pitchFamily="50" charset="-128"/>
                <a:ea typeface="HGP創英角ﾎﾟｯﾌﾟ体" pitchFamily="50" charset="-128"/>
                <a:cs typeface="+mj-cs"/>
              </a:rPr>
            </a:br>
            <a:r>
              <a:rPr kumimoji="1" lang="ja-JP" altLang="en-US" sz="3600" b="0" i="0" u="none" strike="noStrike" kern="0" cap="none" spc="0" normalizeH="0" baseline="0" noProof="0" dirty="0" smtClean="0">
                <a:ln>
                  <a:noFill/>
                </a:ln>
                <a:solidFill>
                  <a:schemeClr val="tx1"/>
                </a:solidFill>
                <a:effectLst/>
                <a:uLnTx/>
                <a:uFillTx/>
                <a:latin typeface="HGP創英角ﾎﾟｯﾌﾟ体" pitchFamily="50" charset="-128"/>
                <a:ea typeface="HGP創英角ﾎﾟｯﾌﾟ体" pitchFamily="50" charset="-128"/>
                <a:cs typeface="+mj-cs"/>
              </a:rPr>
              <a:t>　</a:t>
            </a:r>
            <a:endParaRPr kumimoji="1" lang="ja-JP" altLang="en-US" sz="2800" b="0" i="0" u="none" strike="noStrike" kern="0" cap="none" spc="0" normalizeH="0" baseline="0" noProof="0" dirty="0">
              <a:ln>
                <a:noFill/>
              </a:ln>
              <a:solidFill>
                <a:schemeClr val="tx1"/>
              </a:solidFill>
              <a:effectLst/>
              <a:uLnTx/>
              <a:uFillTx/>
              <a:latin typeface="HGP創英角ﾎﾟｯﾌﾟ体" pitchFamily="50" charset="-128"/>
              <a:ea typeface="HGP創英角ﾎﾟｯﾌﾟ体" pitchFamily="50" charset="-128"/>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6" name="コンテンツ プレースホルダ 5"/>
          <p:cNvGraphicFramePr>
            <a:graphicFrameLocks noGrp="1"/>
          </p:cNvGraphicFramePr>
          <p:nvPr>
            <p:ph idx="1"/>
          </p:nvPr>
        </p:nvGraphicFramePr>
        <p:xfrm>
          <a:off x="416497" y="980729"/>
          <a:ext cx="8994208" cy="5617002"/>
        </p:xfrm>
        <a:graphic>
          <a:graphicData uri="http://schemas.openxmlformats.org/drawingml/2006/table">
            <a:tbl>
              <a:tblPr firstRow="1" bandRow="1">
                <a:tableStyleId>{5C22544A-7EE6-4342-B048-85BDC9FD1C3A}</a:tableStyleId>
              </a:tblPr>
              <a:tblGrid>
                <a:gridCol w="3050604"/>
                <a:gridCol w="3358108"/>
                <a:gridCol w="2585496"/>
              </a:tblGrid>
              <a:tr h="1227882">
                <a:tc>
                  <a:txBody>
                    <a:bodyPr/>
                    <a:lstStyle/>
                    <a:p>
                      <a:r>
                        <a:rPr kumimoji="1" lang="ja-JP" altLang="en-US" sz="4000" dirty="0" smtClean="0">
                          <a:solidFill>
                            <a:schemeClr val="tx1"/>
                          </a:solidFill>
                        </a:rPr>
                        <a:t>期限付講師</a:t>
                      </a:r>
                      <a:endParaRPr kumimoji="1" lang="ja-JP" altLang="en-US" sz="4000" dirty="0">
                        <a:solidFill>
                          <a:schemeClr val="tx1"/>
                        </a:solidFill>
                      </a:endParaRPr>
                    </a:p>
                  </a:txBody>
                  <a:tcPr/>
                </a:tc>
                <a:tc>
                  <a:txBody>
                    <a:bodyPr/>
                    <a:lstStyle/>
                    <a:p>
                      <a:r>
                        <a:rPr kumimoji="1" lang="ja-JP" altLang="en-US" sz="4000" dirty="0" smtClean="0">
                          <a:solidFill>
                            <a:schemeClr val="tx1"/>
                          </a:solidFill>
                        </a:rPr>
                        <a:t>正規校務員</a:t>
                      </a:r>
                      <a:endParaRPr kumimoji="1" lang="ja-JP" altLang="en-US" sz="4000" dirty="0">
                        <a:solidFill>
                          <a:schemeClr val="tx1"/>
                        </a:solidFill>
                      </a:endParaRPr>
                    </a:p>
                  </a:txBody>
                  <a:tcPr/>
                </a:tc>
                <a:tc>
                  <a:txBody>
                    <a:bodyPr/>
                    <a:lstStyle/>
                    <a:p>
                      <a:r>
                        <a:rPr kumimoji="1" lang="ja-JP" altLang="en-US" sz="3600" b="1" dirty="0" smtClean="0">
                          <a:solidFill>
                            <a:schemeClr val="tx1"/>
                          </a:solidFill>
                        </a:rPr>
                        <a:t>臨時校務員・支援員</a:t>
                      </a:r>
                      <a:endParaRPr kumimoji="1" lang="ja-JP" altLang="en-US" sz="3600" b="1" dirty="0">
                        <a:solidFill>
                          <a:schemeClr val="tx1"/>
                        </a:solidFill>
                      </a:endParaRPr>
                    </a:p>
                  </a:txBody>
                  <a:tcPr/>
                </a:tc>
              </a:tr>
              <a:tr h="1004365">
                <a:tc>
                  <a:txBody>
                    <a:bodyPr/>
                    <a:lstStyle/>
                    <a:p>
                      <a:r>
                        <a:rPr kumimoji="1" lang="ja-JP" altLang="en-US" sz="6000" baseline="0" dirty="0" smtClean="0"/>
                        <a:t> </a:t>
                      </a:r>
                      <a:r>
                        <a:rPr kumimoji="1" lang="ja-JP" altLang="en-US" sz="6000" dirty="0" smtClean="0"/>
                        <a:t>有　給</a:t>
                      </a:r>
                      <a:endParaRPr kumimoji="1" lang="ja-JP" altLang="en-US" sz="6000" dirty="0"/>
                    </a:p>
                  </a:txBody>
                  <a:tcPr/>
                </a:tc>
                <a:tc>
                  <a:txBody>
                    <a:bodyPr/>
                    <a:lstStyle/>
                    <a:p>
                      <a:r>
                        <a:rPr kumimoji="1" lang="ja-JP" altLang="en-US" sz="6000" dirty="0" smtClean="0"/>
                        <a:t> 有　給</a:t>
                      </a:r>
                      <a:endParaRPr kumimoji="1" lang="ja-JP" altLang="en-US" sz="6000" dirty="0"/>
                    </a:p>
                  </a:txBody>
                  <a:tcPr/>
                </a:tc>
                <a:tc>
                  <a:txBody>
                    <a:bodyPr/>
                    <a:lstStyle/>
                    <a:p>
                      <a:r>
                        <a:rPr kumimoji="1" lang="ja-JP" altLang="en-US" sz="6000" dirty="0" smtClean="0"/>
                        <a:t>　無 給</a:t>
                      </a:r>
                      <a:endParaRPr kumimoji="1" lang="ja-JP" altLang="en-US" sz="6000" dirty="0"/>
                    </a:p>
                  </a:txBody>
                  <a:tcPr/>
                </a:tc>
              </a:tr>
              <a:tr h="1205036">
                <a:tc>
                  <a:txBody>
                    <a:bodyPr/>
                    <a:lstStyle/>
                    <a:p>
                      <a:r>
                        <a:rPr kumimoji="1" lang="ja-JP" altLang="en-US" sz="2800" b="1" dirty="0" smtClean="0"/>
                        <a:t>受診が確認できるもの（領収書等）</a:t>
                      </a:r>
                      <a:endParaRPr kumimoji="1" lang="ja-JP" altLang="en-US" sz="2800" b="1" dirty="0"/>
                    </a:p>
                  </a:txBody>
                  <a:tcPr/>
                </a:tc>
                <a:tc>
                  <a:txBody>
                    <a:bodyPr/>
                    <a:lstStyle/>
                    <a:p>
                      <a:r>
                        <a:rPr kumimoji="1" lang="ja-JP" altLang="en-US" sz="2400" b="1" dirty="0" smtClean="0"/>
                        <a:t>１日以上・・・証明書　　</a:t>
                      </a:r>
                      <a:endParaRPr kumimoji="1" lang="en-US" altLang="ja-JP" sz="2400" b="1" dirty="0" smtClean="0"/>
                    </a:p>
                    <a:p>
                      <a:r>
                        <a:rPr kumimoji="1" lang="ja-JP" altLang="en-US" sz="2400" b="1" dirty="0" smtClean="0"/>
                        <a:t>　　　　　　　（要　療養）</a:t>
                      </a:r>
                      <a:endParaRPr kumimoji="1" lang="en-US" altLang="ja-JP" sz="2400" b="1" dirty="0" smtClean="0"/>
                    </a:p>
                    <a:p>
                      <a:r>
                        <a:rPr kumimoji="1" lang="ja-JP" altLang="en-US" sz="2400" b="1" dirty="0" smtClean="0"/>
                        <a:t>１日未満・・・領収書</a:t>
                      </a:r>
                      <a:endParaRPr kumimoji="1" lang="en-US" altLang="ja-JP" sz="2400" b="1" dirty="0" smtClean="0"/>
                    </a:p>
                    <a:p>
                      <a:r>
                        <a:rPr kumimoji="1" lang="ja-JP" altLang="en-US" sz="2400" b="1" dirty="0" smtClean="0"/>
                        <a:t>通院・・・・・・診断書</a:t>
                      </a:r>
                      <a:endParaRPr kumimoji="1" lang="ja-JP" altLang="en-US" sz="2400" b="1" dirty="0"/>
                    </a:p>
                  </a:txBody>
                  <a:tcPr/>
                </a:tc>
                <a:tc>
                  <a:txBody>
                    <a:bodyPr/>
                    <a:lstStyle/>
                    <a:p>
                      <a:endParaRPr kumimoji="1" lang="ja-JP" altLang="en-US" dirty="0"/>
                    </a:p>
                  </a:txBody>
                  <a:tcPr/>
                </a:tc>
              </a:tr>
              <a:tr h="120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t>任用期間により、日数が異なる</a:t>
                      </a:r>
                      <a:endParaRPr kumimoji="1" lang="en-US" altLang="ja-JP" sz="3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3200" b="1" dirty="0" smtClean="0"/>
                        <a:t>(</a:t>
                      </a:r>
                      <a:r>
                        <a:rPr kumimoji="1" lang="ja-JP" altLang="en-US" sz="3200" b="1" dirty="0" smtClean="0"/>
                        <a:t>最大６日）</a:t>
                      </a:r>
                    </a:p>
                    <a:p>
                      <a:endParaRPr kumimoji="1" lang="ja-JP" altLang="en-US" b="1" dirty="0"/>
                    </a:p>
                  </a:txBody>
                  <a:tcPr/>
                </a:tc>
                <a:tc>
                  <a:txBody>
                    <a:bodyPr/>
                    <a:lstStyle/>
                    <a:p>
                      <a:r>
                        <a:rPr kumimoji="1" lang="ja-JP" altLang="en-US" sz="2400" b="1" dirty="0" smtClean="0"/>
                        <a:t>結核性疾患・・・１年以内　　その他の私傷病</a:t>
                      </a:r>
                      <a:r>
                        <a:rPr kumimoji="1" lang="ja-JP" altLang="en-US" sz="3200" b="1" dirty="0" smtClean="0"/>
                        <a:t>・・・</a:t>
                      </a:r>
                      <a:r>
                        <a:rPr kumimoji="1" lang="ja-JP" altLang="en-US" sz="2400" b="1" dirty="0" smtClean="0"/>
                        <a:t>９０日以内</a:t>
                      </a:r>
                      <a:endParaRPr kumimoji="1" lang="ja-JP" altLang="en-US" sz="2400" b="1" dirty="0"/>
                    </a:p>
                  </a:txBody>
                  <a:tcPr/>
                </a:tc>
                <a:tc>
                  <a:txBody>
                    <a:bodyPr/>
                    <a:lstStyle/>
                    <a:p>
                      <a:endParaRPr kumimoji="1" lang="ja-JP" altLang="en-US" dirty="0"/>
                    </a:p>
                  </a:txBody>
                  <a:tcPr/>
                </a:tc>
              </a:tr>
            </a:tbl>
          </a:graphicData>
        </a:graphic>
      </p:graphicFrame>
      <p:pic>
        <p:nvPicPr>
          <p:cNvPr id="4"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5"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849313" y="908721"/>
            <a:ext cx="8280400" cy="5257130"/>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問題⑤</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800" dirty="0" smtClean="0">
                <a:solidFill>
                  <a:schemeClr val="accent4"/>
                </a:solidFill>
                <a:latin typeface="HGP創英角ﾎﾟｯﾌﾟ体" pitchFamily="50" charset="-128"/>
                <a:ea typeface="HGP創英角ﾎﾟｯﾌﾟ体" pitchFamily="50" charset="-128"/>
              </a:rPr>
              <a:t>高血圧症の場合、病気休暇は</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何日取得できるでしょうか？</a:t>
            </a:r>
            <a:endParaRPr lang="en-US" altLang="ja-JP" sz="4800" dirty="0" smtClean="0">
              <a:solidFill>
                <a:schemeClr val="accent4"/>
              </a:solidFill>
              <a:latin typeface="HGP創英角ﾎﾟｯﾌﾟ体" pitchFamily="50" charset="-128"/>
              <a:ea typeface="HGP創英角ﾎﾟｯﾌﾟ体" pitchFamily="50" charset="-128"/>
            </a:endParaRPr>
          </a:p>
        </p:txBody>
      </p:sp>
      <p:pic>
        <p:nvPicPr>
          <p:cNvPr id="11268"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1269"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7" name="図 6" descr="ketsuatsu_keisoku.png"/>
          <p:cNvPicPr>
            <a:picLocks noChangeAspect="1"/>
          </p:cNvPicPr>
          <p:nvPr/>
        </p:nvPicPr>
        <p:blipFill>
          <a:blip r:embed="rId5" cstate="print"/>
          <a:stretch>
            <a:fillRect/>
          </a:stretch>
        </p:blipFill>
        <p:spPr>
          <a:xfrm>
            <a:off x="6609184" y="4437112"/>
            <a:ext cx="1714500" cy="17145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2130425"/>
            <a:ext cx="8420100" cy="3314799"/>
          </a:xfrm>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1124744"/>
            <a:ext cx="8785225" cy="4824536"/>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答　</a:t>
            </a:r>
            <a:r>
              <a:rPr lang="ja-JP" altLang="en-US" sz="4800" dirty="0" err="1" smtClean="0">
                <a:solidFill>
                  <a:srgbClr val="0070C0"/>
                </a:solidFill>
                <a:latin typeface="HGP創英角ﾎﾟｯﾌﾟ体" pitchFamily="50" charset="-128"/>
                <a:ea typeface="HGP創英角ﾎﾟｯﾌﾟ体" pitchFamily="50" charset="-128"/>
              </a:rPr>
              <a:t>え</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6000" dirty="0" smtClean="0">
                <a:solidFill>
                  <a:schemeClr val="accent4"/>
                </a:solidFill>
                <a:latin typeface="HGP創英角ﾎﾟｯﾌﾟ体" pitchFamily="50" charset="-128"/>
                <a:ea typeface="HGP創英角ﾎﾟｯﾌﾟ体" pitchFamily="50" charset="-128"/>
              </a:rPr>
              <a:t>引き続き９０日以内</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r>
              <a:rPr lang="ja-JP" altLang="en-US" sz="4000" dirty="0" smtClean="0">
                <a:solidFill>
                  <a:schemeClr val="accent4"/>
                </a:solidFill>
                <a:latin typeface="HGP創英角ﾎﾟｯﾌﾟ体" pitchFamily="50" charset="-128"/>
                <a:ea typeface="HGP創英角ﾎﾟｯﾌﾟ体" pitchFamily="50" charset="-128"/>
              </a:rPr>
              <a:t>（更に引き続き６０日以内で延長可）　　　</a:t>
            </a:r>
            <a:endParaRPr lang="en-US" altLang="ja-JP" sz="4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2292"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2293"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776536" y="1600200"/>
            <a:ext cx="8634164" cy="4525963"/>
          </a:xfrm>
        </p:spPr>
        <p:txBody>
          <a:bodyPr/>
          <a:lstStyle/>
          <a:p>
            <a:pPr>
              <a:buNone/>
            </a:pPr>
            <a:r>
              <a:rPr kumimoji="1" lang="ja-JP" altLang="en-US" sz="3600" dirty="0" smtClean="0">
                <a:solidFill>
                  <a:schemeClr val="tx1"/>
                </a:solidFill>
                <a:latin typeface="HGP創英角ﾎﾟｯﾌﾟ体" pitchFamily="50" charset="-128"/>
                <a:ea typeface="HGP創英角ﾎﾟｯﾌﾟ体" pitchFamily="50" charset="-128"/>
              </a:rPr>
              <a:t>特別の事由により職員が勤務しないことが</a:t>
            </a:r>
            <a:endParaRPr kumimoji="1" lang="en-US" altLang="ja-JP" sz="3600" dirty="0" smtClean="0">
              <a:solidFill>
                <a:schemeClr val="tx1"/>
              </a:solidFill>
              <a:latin typeface="HGP創英角ﾎﾟｯﾌﾟ体" pitchFamily="50" charset="-128"/>
              <a:ea typeface="HGP創英角ﾎﾟｯﾌﾟ体" pitchFamily="50" charset="-128"/>
            </a:endParaRPr>
          </a:p>
          <a:p>
            <a:pPr>
              <a:buNone/>
            </a:pPr>
            <a:r>
              <a:rPr kumimoji="1" lang="ja-JP" altLang="en-US" sz="3600" dirty="0" smtClean="0">
                <a:solidFill>
                  <a:schemeClr val="tx1"/>
                </a:solidFill>
                <a:latin typeface="HGP創英角ﾎﾟｯﾌﾟ体" pitchFamily="50" charset="-128"/>
                <a:ea typeface="HGP創英角ﾎﾟｯﾌﾟ体" pitchFamily="50" charset="-128"/>
              </a:rPr>
              <a:t>相当として人事委員会で定める日又は時間</a:t>
            </a:r>
            <a:endParaRPr kumimoji="1" lang="en-US" altLang="ja-JP" sz="3600" dirty="0" smtClean="0">
              <a:solidFill>
                <a:schemeClr val="tx1"/>
              </a:solidFill>
              <a:latin typeface="HGP創英角ﾎﾟｯﾌﾟ体" pitchFamily="50" charset="-128"/>
              <a:ea typeface="HGP創英角ﾎﾟｯﾌﾟ体" pitchFamily="50" charset="-128"/>
            </a:endParaRPr>
          </a:p>
          <a:p>
            <a:pPr>
              <a:buNone/>
            </a:pPr>
            <a:endParaRPr lang="en-US" altLang="ja-JP" sz="3600" dirty="0" smtClean="0">
              <a:solidFill>
                <a:schemeClr val="tx1"/>
              </a:solidFill>
              <a:latin typeface="HGP創英角ﾎﾟｯﾌﾟ体" pitchFamily="50" charset="-128"/>
              <a:ea typeface="HGP創英角ﾎﾟｯﾌﾟ体" pitchFamily="50" charset="-128"/>
            </a:endParaRPr>
          </a:p>
          <a:p>
            <a:pPr>
              <a:buNone/>
            </a:pPr>
            <a:r>
              <a:rPr kumimoji="1" lang="ja-JP" altLang="en-US" sz="3600" dirty="0" smtClean="0">
                <a:solidFill>
                  <a:schemeClr val="tx1"/>
                </a:solidFill>
                <a:latin typeface="HGP創英角ﾎﾟｯﾌﾟ体" pitchFamily="50" charset="-128"/>
                <a:ea typeface="HGP創英角ﾎﾟｯﾌﾟ体" pitchFamily="50" charset="-128"/>
              </a:rPr>
              <a:t>　</a:t>
            </a:r>
            <a:r>
              <a:rPr kumimoji="1" lang="ja-JP" altLang="en-US" dirty="0" smtClean="0">
                <a:solidFill>
                  <a:schemeClr val="tx1"/>
                </a:solidFill>
                <a:latin typeface="HGP創英角ﾎﾟｯﾌﾟ体" pitchFamily="50" charset="-128"/>
                <a:ea typeface="HGP創英角ﾎﾟｯﾌﾟ体" pitchFamily="50" charset="-128"/>
              </a:rPr>
              <a:t>・看護　　　　　　　　　　　・夏期特別休暇</a:t>
            </a:r>
            <a:endParaRPr kumimoji="1" lang="en-US" altLang="ja-JP" dirty="0" smtClean="0">
              <a:solidFill>
                <a:schemeClr val="tx1"/>
              </a:solidFill>
              <a:latin typeface="HGP創英角ﾎﾟｯﾌﾟ体" pitchFamily="50" charset="-128"/>
              <a:ea typeface="HGP創英角ﾎﾟｯﾌﾟ体" pitchFamily="50" charset="-128"/>
            </a:endParaRPr>
          </a:p>
          <a:p>
            <a:pPr>
              <a:buNone/>
            </a:pPr>
            <a:r>
              <a:rPr lang="ja-JP" altLang="en-US" dirty="0" smtClean="0">
                <a:solidFill>
                  <a:schemeClr val="tx1"/>
                </a:solidFill>
                <a:latin typeface="HGP創英角ﾎﾟｯﾌﾟ体" pitchFamily="50" charset="-128"/>
                <a:ea typeface="HGP創英角ﾎﾟｯﾌﾟ体" pitchFamily="50" charset="-128"/>
              </a:rPr>
              <a:t>　・永年勤続休暇　　　　　・職員の結婚</a:t>
            </a:r>
            <a:endParaRPr lang="en-US" altLang="ja-JP" dirty="0" smtClean="0">
              <a:solidFill>
                <a:schemeClr val="tx1"/>
              </a:solidFill>
              <a:latin typeface="HGP創英角ﾎﾟｯﾌﾟ体" pitchFamily="50" charset="-128"/>
              <a:ea typeface="HGP創英角ﾎﾟｯﾌﾟ体" pitchFamily="50" charset="-128"/>
            </a:endParaRPr>
          </a:p>
          <a:p>
            <a:pPr>
              <a:buNone/>
            </a:pPr>
            <a:r>
              <a:rPr kumimoji="1" lang="ja-JP" altLang="en-US" dirty="0" smtClean="0">
                <a:solidFill>
                  <a:schemeClr val="tx1"/>
                </a:solidFill>
                <a:latin typeface="HGP創英角ﾎﾟｯﾌﾟ体" pitchFamily="50" charset="-128"/>
                <a:ea typeface="HGP創英角ﾎﾟｯﾌﾟ体" pitchFamily="50" charset="-128"/>
              </a:rPr>
              <a:t>　・配偶者の出産　　　　　・男性の育児参加</a:t>
            </a:r>
            <a:endParaRPr kumimoji="1" lang="en-US" altLang="ja-JP" dirty="0" smtClean="0">
              <a:solidFill>
                <a:schemeClr val="tx1"/>
              </a:solidFill>
              <a:latin typeface="HGP創英角ﾎﾟｯﾌﾟ体" pitchFamily="50" charset="-128"/>
              <a:ea typeface="HGP創英角ﾎﾟｯﾌﾟ体" pitchFamily="50" charset="-128"/>
            </a:endParaRPr>
          </a:p>
          <a:p>
            <a:pPr>
              <a:buNone/>
            </a:pPr>
            <a:r>
              <a:rPr kumimoji="1" lang="ja-JP" altLang="en-US" dirty="0" smtClean="0">
                <a:solidFill>
                  <a:schemeClr val="tx1"/>
                </a:solidFill>
                <a:latin typeface="HGP創英角ﾎﾟｯﾌﾟ体" pitchFamily="50" charset="-128"/>
                <a:ea typeface="HGP創英角ﾎﾟｯﾌﾟ体" pitchFamily="50" charset="-128"/>
              </a:rPr>
              <a:t>　・社会に貢献する活動　・忌引　　　　　　等</a:t>
            </a:r>
            <a:endParaRPr kumimoji="1" lang="ja-JP" altLang="en-US" dirty="0">
              <a:solidFill>
                <a:schemeClr val="tx1"/>
              </a:solidFill>
              <a:latin typeface="HGP創英角ﾎﾟｯﾌﾟ体" pitchFamily="50" charset="-128"/>
              <a:ea typeface="HGP創英角ﾎﾟｯﾌﾟ体" pitchFamily="50" charset="-128"/>
            </a:endParaRPr>
          </a:p>
        </p:txBody>
      </p:sp>
      <p:pic>
        <p:nvPicPr>
          <p:cNvPr id="4"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5"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6" name="正方形/長方形 5"/>
          <p:cNvSpPr/>
          <p:nvPr/>
        </p:nvSpPr>
        <p:spPr>
          <a:xfrm>
            <a:off x="2576736" y="692696"/>
            <a:ext cx="3603872" cy="707886"/>
          </a:xfrm>
          <a:prstGeom prst="rect">
            <a:avLst/>
          </a:prstGeom>
        </p:spPr>
        <p:txBody>
          <a:bodyPr wrap="square">
            <a:spAutoFit/>
          </a:bodyPr>
          <a:lstStyle/>
          <a:p>
            <a:r>
              <a:rPr lang="ja-JP" altLang="en-US" sz="4000" kern="0"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特別休暇≫</a:t>
            </a:r>
            <a:endParaRPr lang="ja-JP" alt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848545" y="1052513"/>
            <a:ext cx="8496944" cy="5113337"/>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問題⑥</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夏期特別休暇を取得できるのは、夏季休業中のみでしょうか？</a:t>
            </a:r>
            <a:endParaRPr lang="en-US" altLang="ja-JP" sz="4800" dirty="0" smtClean="0">
              <a:solidFill>
                <a:schemeClr val="accent4"/>
              </a:solidFill>
              <a:latin typeface="HGP創英角ﾎﾟｯﾌﾟ体" pitchFamily="50" charset="-128"/>
              <a:ea typeface="HGP創英角ﾎﾟｯﾌﾟ体" pitchFamily="50" charset="-128"/>
            </a:endParaRPr>
          </a:p>
        </p:txBody>
      </p:sp>
      <p:pic>
        <p:nvPicPr>
          <p:cNvPr id="11268"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1269"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2130425"/>
            <a:ext cx="8420100" cy="3314799"/>
          </a:xfrm>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1124744"/>
            <a:ext cx="8785225" cy="4824536"/>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答　</a:t>
            </a:r>
            <a:r>
              <a:rPr lang="ja-JP" altLang="en-US" sz="4800" dirty="0" err="1" smtClean="0">
                <a:solidFill>
                  <a:srgbClr val="0070C0"/>
                </a:solidFill>
                <a:latin typeface="HGP創英角ﾎﾟｯﾌﾟ体" pitchFamily="50" charset="-128"/>
                <a:ea typeface="HGP創英角ﾎﾟｯﾌﾟ体" pitchFamily="50" charset="-128"/>
              </a:rPr>
              <a:t>え</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6000" dirty="0" smtClean="0">
                <a:solidFill>
                  <a:schemeClr val="accent4"/>
                </a:solidFill>
                <a:latin typeface="HGP創英角ﾎﾟｯﾌﾟ体" pitchFamily="50" charset="-128"/>
                <a:ea typeface="HGP創英角ﾎﾟｯﾌﾟ体" pitchFamily="50" charset="-128"/>
              </a:rPr>
              <a:t>い　い　</a:t>
            </a:r>
            <a:r>
              <a:rPr lang="ja-JP" altLang="en-US" sz="6000" dirty="0" err="1" smtClean="0">
                <a:solidFill>
                  <a:schemeClr val="accent4"/>
                </a:solidFill>
                <a:latin typeface="HGP創英角ﾎﾟｯﾌﾟ体" pitchFamily="50" charset="-128"/>
                <a:ea typeface="HGP創英角ﾎﾟｯﾌﾟ体" pitchFamily="50" charset="-128"/>
              </a:rPr>
              <a:t>え</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r>
              <a:rPr lang="ja-JP" altLang="en-US" sz="4000" dirty="0" smtClean="0">
                <a:solidFill>
                  <a:schemeClr val="accent4"/>
                </a:solidFill>
                <a:latin typeface="HGP創英角ﾎﾟｯﾌﾟ体" pitchFamily="50" charset="-128"/>
                <a:ea typeface="HGP創英角ﾎﾟｯﾌﾟ体" pitchFamily="50" charset="-128"/>
              </a:rPr>
              <a:t>　　　　　　　　　７月１日～９月３０日　　　</a:t>
            </a:r>
            <a:endParaRPr lang="en-US" altLang="ja-JP" sz="4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2292"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2293"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a:xfrm>
            <a:off x="6393160" y="1268760"/>
            <a:ext cx="3168352" cy="2088232"/>
          </a:xfrm>
        </p:spPr>
        <p:txBody>
          <a:bodyPr/>
          <a:lstStyle/>
          <a:p>
            <a:r>
              <a:rPr kumimoji="1" lang="ja-JP" altLang="en-US" sz="3200" dirty="0" smtClean="0">
                <a:latin typeface="HGP創英角ﾎﾟｯﾌﾟ体" pitchFamily="50" charset="-128"/>
                <a:ea typeface="HGP創英角ﾎﾟｯﾌﾟ体" pitchFamily="50" charset="-128"/>
              </a:rPr>
              <a:t>新規採用や町外からの転入時に提出</a:t>
            </a:r>
            <a:endParaRPr kumimoji="1" lang="ja-JP" altLang="en-US" sz="3200" dirty="0">
              <a:latin typeface="HGP創英角ﾎﾟｯﾌﾟ体" pitchFamily="50" charset="-128"/>
              <a:ea typeface="HGP創英角ﾎﾟｯﾌﾟ体" pitchFamily="50" charset="-128"/>
            </a:endParaRPr>
          </a:p>
        </p:txBody>
      </p:sp>
      <p:pic>
        <p:nvPicPr>
          <p:cNvPr id="3" name="Picture 2"/>
          <p:cNvPicPr>
            <a:picLocks noGrp="1" noChangeAspect="1" noChangeArrowheads="1"/>
          </p:cNvPicPr>
          <p:nvPr>
            <p:ph idx="4294967295"/>
          </p:nvPr>
        </p:nvPicPr>
        <p:blipFill>
          <a:blip r:embed="rId3" cstate="print"/>
          <a:srcRect/>
          <a:stretch>
            <a:fillRect/>
          </a:stretch>
        </p:blipFill>
        <p:spPr bwMode="auto">
          <a:xfrm>
            <a:off x="488504" y="260648"/>
            <a:ext cx="5471666" cy="6359525"/>
          </a:xfrm>
          <a:prstGeom prst="rect">
            <a:avLst/>
          </a:prstGeom>
          <a:solidFill>
            <a:schemeClr val="accent5"/>
          </a:solidFill>
          <a:ln w="9525">
            <a:noFill/>
            <a:miter lim="800000"/>
            <a:headEnd/>
            <a:tailEnd/>
          </a:ln>
        </p:spPr>
      </p:pic>
      <p:sp>
        <p:nvSpPr>
          <p:cNvPr id="5" name="角丸四角形 4"/>
          <p:cNvSpPr/>
          <p:nvPr/>
        </p:nvSpPr>
        <p:spPr bwMode="auto">
          <a:xfrm>
            <a:off x="704528" y="188640"/>
            <a:ext cx="5400600" cy="6408712"/>
          </a:xfrm>
          <a:prstGeom prst="roundRect">
            <a:avLst/>
          </a:prstGeom>
          <a:noFill/>
          <a:ln w="25400" cap="flat" cmpd="sng" algn="ctr">
            <a:solidFill>
              <a:schemeClr val="accent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pic>
        <p:nvPicPr>
          <p:cNvPr id="6" name="図 5" descr="job_information.png"/>
          <p:cNvPicPr>
            <a:picLocks noChangeAspect="1"/>
          </p:cNvPicPr>
          <p:nvPr/>
        </p:nvPicPr>
        <p:blipFill>
          <a:blip r:embed="rId4" cstate="print"/>
          <a:stretch>
            <a:fillRect/>
          </a:stretch>
        </p:blipFill>
        <p:spPr>
          <a:xfrm>
            <a:off x="6825208" y="3991372"/>
            <a:ext cx="1944216" cy="194421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1484784"/>
            <a:ext cx="8531225" cy="4681067"/>
          </a:xfrm>
          <a:noFill/>
        </p:spPr>
        <p:txBody>
          <a:bodyPr/>
          <a:lstStyle/>
          <a:p>
            <a:r>
              <a:rPr lang="ja-JP" altLang="en-US" sz="4400" b="1" dirty="0" smtClean="0">
                <a:solidFill>
                  <a:schemeClr val="accent6"/>
                </a:solidFill>
                <a:effectLst>
                  <a:outerShdw blurRad="38100" dist="38100" dir="2700000" algn="tl">
                    <a:srgbClr val="C0C0C0"/>
                  </a:outerShdw>
                </a:effectLst>
              </a:rPr>
              <a:t>　　　　</a:t>
            </a:r>
            <a:r>
              <a:rPr lang="en-US" altLang="ja-JP" sz="4400" b="1" dirty="0" smtClean="0">
                <a:solidFill>
                  <a:schemeClr val="accent6"/>
                </a:solidFill>
                <a:effectLst>
                  <a:outerShdw blurRad="38100" dist="38100" dir="2700000" algn="tl">
                    <a:srgbClr val="C0C0C0"/>
                  </a:outerShdw>
                </a:effectLst>
              </a:rPr>
              <a:t/>
            </a:r>
            <a:br>
              <a:rPr lang="en-US" altLang="ja-JP" sz="4400" b="1" dirty="0" smtClean="0">
                <a:solidFill>
                  <a:schemeClr val="accent6"/>
                </a:solidFill>
                <a:effectLst>
                  <a:outerShdw blurRad="38100" dist="38100" dir="2700000" algn="tl">
                    <a:srgbClr val="C0C0C0"/>
                  </a:outerShdw>
                </a:effectLst>
              </a:rPr>
            </a:br>
            <a:r>
              <a:rPr lang="en-US" altLang="ja-JP" sz="4400" b="1" dirty="0" smtClean="0">
                <a:solidFill>
                  <a:schemeClr val="accent6"/>
                </a:solidFill>
                <a:effectLst>
                  <a:outerShdw blurRad="38100" dist="38100" dir="2700000" algn="tl">
                    <a:srgbClr val="C0C0C0"/>
                  </a:outerShdw>
                </a:effectLst>
              </a:rPr>
              <a:t/>
            </a:r>
            <a:br>
              <a:rPr lang="en-US" altLang="ja-JP" sz="4400" b="1" dirty="0" smtClean="0">
                <a:solidFill>
                  <a:schemeClr val="accent6"/>
                </a:solidFill>
                <a:effectLst>
                  <a:outerShdw blurRad="38100" dist="38100" dir="2700000" algn="tl">
                    <a:srgbClr val="C0C0C0"/>
                  </a:outerShdw>
                </a:effectLst>
              </a:rPr>
            </a:br>
            <a:r>
              <a:rPr lang="en-US" altLang="ja-JP" sz="4400" b="1" dirty="0" smtClean="0">
                <a:solidFill>
                  <a:schemeClr val="accent6"/>
                </a:solidFill>
                <a:effectLst>
                  <a:outerShdw blurRad="38100" dist="38100" dir="2700000" algn="tl">
                    <a:srgbClr val="C0C0C0"/>
                  </a:outerShdw>
                </a:effectLst>
              </a:rPr>
              <a:t/>
            </a:r>
            <a:br>
              <a:rPr lang="en-US" altLang="ja-JP" sz="4400" b="1" dirty="0" smtClean="0">
                <a:solidFill>
                  <a:schemeClr val="accent6"/>
                </a:solidFill>
                <a:effectLst>
                  <a:outerShdw blurRad="38100" dist="38100" dir="2700000" algn="tl">
                    <a:srgbClr val="C0C0C0"/>
                  </a:outerShdw>
                </a:effectLst>
              </a:rPr>
            </a:br>
            <a:r>
              <a:rPr lang="ja-JP" altLang="en-US" sz="4400" b="1" dirty="0" smtClean="0">
                <a:solidFill>
                  <a:schemeClr val="accent6"/>
                </a:solidFill>
                <a:effectLst>
                  <a:outerShdw blurRad="38100" dist="38100" dir="2700000" algn="tl">
                    <a:srgbClr val="C0C0C0"/>
                  </a:outerShdw>
                </a:effectLst>
              </a:rPr>
              <a:t>　　　</a:t>
            </a:r>
            <a:r>
              <a:rPr lang="en-US" altLang="ja-JP" sz="2800" b="1" dirty="0" smtClean="0">
                <a:solidFill>
                  <a:schemeClr val="accent6"/>
                </a:solidFill>
                <a:effectLst>
                  <a:outerShdw blurRad="38100" dist="38100" dir="2700000" algn="tl">
                    <a:srgbClr val="C0C0C0"/>
                  </a:outerShdw>
                </a:effectLst>
              </a:rPr>
              <a:t/>
            </a:r>
            <a:br>
              <a:rPr lang="en-US" altLang="ja-JP" sz="2800" b="1" dirty="0" smtClean="0">
                <a:solidFill>
                  <a:schemeClr val="accent6"/>
                </a:solidFill>
                <a:effectLst>
                  <a:outerShdw blurRad="38100" dist="38100" dir="2700000" algn="tl">
                    <a:srgbClr val="C0C0C0"/>
                  </a:outerShdw>
                </a:effectLst>
              </a:rPr>
            </a:br>
            <a:r>
              <a:rPr lang="en-US" altLang="ja-JP" sz="4400" b="1" dirty="0" smtClean="0">
                <a:solidFill>
                  <a:schemeClr val="accent6"/>
                </a:solidFill>
                <a:effectLst>
                  <a:outerShdw blurRad="38100" dist="38100" dir="2700000" algn="tl">
                    <a:srgbClr val="C0C0C0"/>
                  </a:outerShdw>
                </a:effectLst>
              </a:rPr>
              <a:t/>
            </a:r>
            <a:br>
              <a:rPr lang="en-US" altLang="ja-JP" sz="4400" b="1" dirty="0" smtClean="0">
                <a:solidFill>
                  <a:schemeClr val="accent6"/>
                </a:solidFill>
                <a:effectLst>
                  <a:outerShdw blurRad="38100" dist="38100" dir="2700000" algn="tl">
                    <a:srgbClr val="C0C0C0"/>
                  </a:outerShdw>
                </a:effectLst>
              </a:rPr>
            </a:br>
            <a:r>
              <a:rPr lang="ja-JP" altLang="en-US" sz="4400" b="1" dirty="0" smtClean="0">
                <a:solidFill>
                  <a:schemeClr val="accent6"/>
                </a:solidFill>
                <a:effectLst>
                  <a:outerShdw blurRad="38100" dist="38100" dir="2700000" algn="tl">
                    <a:srgbClr val="C0C0C0"/>
                  </a:outerShdw>
                </a:effectLst>
              </a:rPr>
              <a:t>    </a:t>
            </a:r>
            <a:r>
              <a:rPr lang="ja-JP" altLang="en-US" sz="4400" dirty="0" smtClean="0">
                <a:latin typeface="HGP創英角ﾎﾟｯﾌﾟ体" pitchFamily="50" charset="-128"/>
                <a:ea typeface="HGP創英角ﾎﾟｯﾌﾟ体" pitchFamily="50" charset="-128"/>
              </a:rPr>
              <a:t>◎履歴書の提出</a:t>
            </a:r>
            <a:r>
              <a:rPr lang="en-US" altLang="ja-JP" sz="4400" dirty="0" smtClean="0">
                <a:latin typeface="HGP創英角ﾎﾟｯﾌﾟ体" pitchFamily="50" charset="-128"/>
                <a:ea typeface="HGP創英角ﾎﾟｯﾌﾟ体" pitchFamily="50" charset="-128"/>
              </a:rPr>
              <a:t/>
            </a:r>
            <a:br>
              <a:rPr lang="en-US" altLang="ja-JP" sz="4400" dirty="0" smtClean="0">
                <a:latin typeface="HGP創英角ﾎﾟｯﾌﾟ体" pitchFamily="50" charset="-128"/>
                <a:ea typeface="HGP創英角ﾎﾟｯﾌﾟ体" pitchFamily="50" charset="-128"/>
              </a:rPr>
            </a:br>
            <a:r>
              <a:rPr lang="ja-JP" altLang="en-US" sz="4400" dirty="0" smtClean="0">
                <a:latin typeface="HGP創英角ﾎﾟｯﾌﾟ体" pitchFamily="50" charset="-128"/>
                <a:ea typeface="HGP創英角ﾎﾟｯﾌﾟ体" pitchFamily="50" charset="-128"/>
              </a:rPr>
              <a:t>　　◎不在中の授業、事務の処理</a:t>
            </a:r>
            <a:r>
              <a:rPr lang="en-US" altLang="ja-JP" sz="4400" dirty="0" smtClean="0">
                <a:latin typeface="HGP創英角ﾎﾟｯﾌﾟ体" pitchFamily="50" charset="-128"/>
                <a:ea typeface="HGP創英角ﾎﾟｯﾌﾟ体" pitchFamily="50" charset="-128"/>
              </a:rPr>
              <a:t/>
            </a:r>
            <a:br>
              <a:rPr lang="en-US" altLang="ja-JP" sz="4400" dirty="0" smtClean="0">
                <a:latin typeface="HGP創英角ﾎﾟｯﾌﾟ体" pitchFamily="50" charset="-128"/>
                <a:ea typeface="HGP創英角ﾎﾟｯﾌﾟ体" pitchFamily="50" charset="-128"/>
              </a:rPr>
            </a:br>
            <a:r>
              <a:rPr lang="ja-JP" altLang="en-US" sz="4400" dirty="0" smtClean="0">
                <a:latin typeface="HGP創英角ﾎﾟｯﾌﾟ体" pitchFamily="50" charset="-128"/>
                <a:ea typeface="HGP創英角ﾎﾟｯﾌﾟ体" pitchFamily="50" charset="-128"/>
              </a:rPr>
              <a:t>　　◎非常災害時の出勤</a:t>
            </a:r>
            <a:r>
              <a:rPr lang="en-US" altLang="ja-JP" sz="4400" dirty="0" smtClean="0">
                <a:latin typeface="HGP創英角ﾎﾟｯﾌﾟ体" pitchFamily="50" charset="-128"/>
                <a:ea typeface="HGP創英角ﾎﾟｯﾌﾟ体" pitchFamily="50" charset="-128"/>
              </a:rPr>
              <a:t/>
            </a:r>
            <a:br>
              <a:rPr lang="en-US" altLang="ja-JP" sz="4400" dirty="0" smtClean="0">
                <a:latin typeface="HGP創英角ﾎﾟｯﾌﾟ体" pitchFamily="50" charset="-128"/>
                <a:ea typeface="HGP創英角ﾎﾟｯﾌﾟ体" pitchFamily="50" charset="-128"/>
              </a:rPr>
            </a:br>
            <a:r>
              <a:rPr lang="ja-JP" altLang="en-US" sz="4400" dirty="0" smtClean="0">
                <a:latin typeface="HGP創英角ﾎﾟｯﾌﾟ体" pitchFamily="50" charset="-128"/>
                <a:ea typeface="HGP創英角ﾎﾟｯﾌﾟ体" pitchFamily="50" charset="-128"/>
              </a:rPr>
              <a:t>　　◎事務引継ぎ</a:t>
            </a:r>
            <a:r>
              <a:rPr lang="en-US" altLang="ja-JP" sz="4400" dirty="0" smtClean="0">
                <a:latin typeface="HGP創英角ﾎﾟｯﾌﾟ体" pitchFamily="50" charset="-128"/>
                <a:ea typeface="HGP創英角ﾎﾟｯﾌﾟ体" pitchFamily="50" charset="-128"/>
              </a:rPr>
              <a:t/>
            </a:r>
            <a:br>
              <a:rPr lang="en-US" altLang="ja-JP" sz="4400" dirty="0" smtClean="0">
                <a:latin typeface="HGP創英角ﾎﾟｯﾌﾟ体" pitchFamily="50" charset="-128"/>
                <a:ea typeface="HGP創英角ﾎﾟｯﾌﾟ体" pitchFamily="50" charset="-128"/>
              </a:rPr>
            </a:br>
            <a:r>
              <a:rPr lang="ja-JP" altLang="en-US" sz="4400" dirty="0" smtClean="0">
                <a:latin typeface="HGP創英角ﾎﾟｯﾌﾟ体" pitchFamily="50" charset="-128"/>
                <a:ea typeface="HGP創英角ﾎﾟｯﾌﾟ体" pitchFamily="50" charset="-128"/>
              </a:rPr>
              <a:t>　　◎教具その他物品の整理・保管</a:t>
            </a:r>
            <a:r>
              <a:rPr lang="ja-JP" altLang="ja-JP" sz="4400" dirty="0" smtClean="0"/>
              <a:t/>
            </a:r>
            <a:br>
              <a:rPr lang="ja-JP" altLang="ja-JP" sz="4400" dirty="0" smtClean="0"/>
            </a:br>
            <a:r>
              <a:rPr lang="ja-JP" altLang="ja-JP" sz="4400" b="1" dirty="0" smtClean="0"/>
              <a:t>　</a:t>
            </a:r>
            <a:r>
              <a:rPr lang="ja-JP" altLang="ja-JP" sz="4400" dirty="0" smtClean="0"/>
              <a:t/>
            </a:r>
            <a:br>
              <a:rPr lang="ja-JP" altLang="ja-JP" sz="4400" dirty="0" smtClean="0"/>
            </a:br>
            <a:r>
              <a:rPr lang="en-US" altLang="ja-JP" sz="3200" b="1" dirty="0" smtClean="0">
                <a:solidFill>
                  <a:schemeClr val="accent6"/>
                </a:solidFill>
                <a:effectLst>
                  <a:outerShdw blurRad="38100" dist="38100" dir="2700000" algn="tl">
                    <a:srgbClr val="C0C0C0"/>
                  </a:outerShdw>
                </a:effectLst>
              </a:rPr>
              <a:t/>
            </a:r>
            <a:br>
              <a:rPr lang="en-US" altLang="ja-JP" sz="3200" b="1" dirty="0" smtClean="0">
                <a:solidFill>
                  <a:schemeClr val="accent6"/>
                </a:solidFill>
                <a:effectLst>
                  <a:outerShdw blurRad="38100" dist="38100" dir="2700000" algn="tl">
                    <a:srgbClr val="C0C0C0"/>
                  </a:outerShdw>
                </a:effectLst>
              </a:rPr>
            </a:br>
            <a:r>
              <a:rPr lang="en-US" altLang="ja-JP" sz="4400" b="1" dirty="0" smtClean="0">
                <a:solidFill>
                  <a:schemeClr val="accent6"/>
                </a:solidFill>
                <a:effectLst>
                  <a:outerShdw blurRad="38100" dist="38100" dir="2700000" algn="tl">
                    <a:srgbClr val="C0C0C0"/>
                  </a:outerShdw>
                </a:effectLst>
              </a:rPr>
              <a:t/>
            </a:r>
            <a:br>
              <a:rPr lang="en-US" altLang="ja-JP" sz="4400" b="1" dirty="0" smtClean="0">
                <a:solidFill>
                  <a:schemeClr val="accent6"/>
                </a:solidFill>
                <a:effectLst>
                  <a:outerShdw blurRad="38100" dist="38100" dir="2700000" algn="tl">
                    <a:srgbClr val="C0C0C0"/>
                  </a:outerShdw>
                </a:effectLst>
              </a:rPr>
            </a:br>
            <a:r>
              <a:rPr lang="en-US" altLang="ja-JP" sz="4400" b="1" dirty="0" smtClean="0">
                <a:solidFill>
                  <a:schemeClr val="accent6"/>
                </a:solidFill>
                <a:effectLst>
                  <a:outerShdw blurRad="38100" dist="38100" dir="2700000" algn="tl">
                    <a:srgbClr val="C0C0C0"/>
                  </a:outerShdw>
                </a:effectLst>
              </a:rPr>
              <a:t/>
            </a:r>
            <a:br>
              <a:rPr lang="en-US" altLang="ja-JP" sz="4400" b="1" dirty="0" smtClean="0">
                <a:solidFill>
                  <a:schemeClr val="accent6"/>
                </a:solidFill>
                <a:effectLst>
                  <a:outerShdw blurRad="38100" dist="38100" dir="2700000" algn="tl">
                    <a:srgbClr val="C0C0C0"/>
                  </a:outerShdw>
                </a:effectLst>
              </a:rPr>
            </a:br>
            <a:r>
              <a:rPr lang="en-US" altLang="ja-JP" sz="4400" b="1" dirty="0" smtClean="0">
                <a:solidFill>
                  <a:schemeClr val="accent6"/>
                </a:solidFill>
                <a:effectLst>
                  <a:outerShdw blurRad="38100" dist="38100" dir="2700000" algn="tl">
                    <a:srgbClr val="C0C0C0"/>
                  </a:outerShdw>
                </a:effectLst>
              </a:rPr>
              <a:t/>
            </a:r>
            <a:br>
              <a:rPr lang="en-US" altLang="ja-JP" sz="4400" b="1" dirty="0" smtClean="0">
                <a:solidFill>
                  <a:schemeClr val="accent6"/>
                </a:solidFill>
                <a:effectLst>
                  <a:outerShdw blurRad="38100" dist="38100" dir="2700000" algn="tl">
                    <a:srgbClr val="C0C0C0"/>
                  </a:outerShdw>
                </a:effectLst>
              </a:rPr>
            </a:br>
            <a:r>
              <a:rPr lang="ja-JP" altLang="en-US" sz="4400" b="1" dirty="0" smtClean="0">
                <a:solidFill>
                  <a:schemeClr val="accent6"/>
                </a:solidFill>
                <a:effectLst>
                  <a:outerShdw blurRad="38100" dist="38100" dir="2700000" algn="tl">
                    <a:srgbClr val="C0C0C0"/>
                  </a:outerShdw>
                </a:effectLst>
              </a:rPr>
              <a:t>　　</a:t>
            </a:r>
            <a:endParaRPr lang="ja-JP" altLang="en-US" sz="4400" b="1" dirty="0">
              <a:solidFill>
                <a:schemeClr val="accent6"/>
              </a:solidFill>
              <a:effectLst>
                <a:outerShdw blurRad="38100" dist="38100" dir="2700000" algn="tl">
                  <a:srgbClr val="C0C0C0"/>
                </a:outerShdw>
              </a:effectLst>
            </a:endParaRPr>
          </a:p>
        </p:txBody>
      </p:sp>
      <p:pic>
        <p:nvPicPr>
          <p:cNvPr id="7171" name="Picture 5"/>
          <p:cNvPicPr>
            <a:picLocks noChangeAspect="1" noChangeArrowheads="1"/>
          </p:cNvPicPr>
          <p:nvPr/>
        </p:nvPicPr>
        <p:blipFill>
          <a:blip r:embed="rId3" cstate="print"/>
          <a:srcRect/>
          <a:stretch>
            <a:fillRect/>
          </a:stretch>
        </p:blipFill>
        <p:spPr bwMode="auto">
          <a:xfrm>
            <a:off x="-1588" y="0"/>
            <a:ext cx="9907588" cy="635000"/>
          </a:xfrm>
          <a:prstGeom prst="rect">
            <a:avLst/>
          </a:prstGeom>
          <a:noFill/>
          <a:ln w="12700">
            <a:noFill/>
            <a:miter lim="800000"/>
            <a:headEnd type="none" w="sm" len="sm"/>
            <a:tailEnd type="none" w="sm" len="sm"/>
          </a:ln>
        </p:spPr>
      </p:pic>
      <p:pic>
        <p:nvPicPr>
          <p:cNvPr id="7172"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2130425"/>
            <a:ext cx="8420100" cy="3314799"/>
          </a:xfrm>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1124744"/>
            <a:ext cx="8785225" cy="4824536"/>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000" dirty="0" smtClean="0">
                <a:solidFill>
                  <a:schemeClr val="accent4"/>
                </a:solidFill>
                <a:latin typeface="HGP創英角ﾎﾟｯﾌﾟ体" pitchFamily="50" charset="-128"/>
                <a:ea typeface="HGP創英角ﾎﾟｯﾌﾟ体" pitchFamily="50" charset="-128"/>
              </a:rPr>
              <a:t>　　　</a:t>
            </a:r>
            <a:endParaRPr lang="en-US" altLang="ja-JP" sz="4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2292"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2293"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7" name="正方形/長方形 6"/>
          <p:cNvSpPr/>
          <p:nvPr/>
        </p:nvSpPr>
        <p:spPr>
          <a:xfrm>
            <a:off x="1352600" y="2060848"/>
            <a:ext cx="7272808" cy="769441"/>
          </a:xfrm>
          <a:prstGeom prst="rect">
            <a:avLst/>
          </a:prstGeom>
        </p:spPr>
        <p:txBody>
          <a:bodyPr wrap="square">
            <a:spAutoFit/>
          </a:bodyPr>
          <a:lstStyle/>
          <a:p>
            <a:pPr eaLnBrk="1" hangingPunct="1">
              <a:buFont typeface="Wingdings" pitchFamily="2" charset="2"/>
              <a:buNone/>
            </a:pPr>
            <a:r>
              <a:rPr lang="ja-JP" altLang="en-US" sz="4400" b="1" dirty="0" smtClean="0">
                <a:latin typeface="HG丸ｺﾞｼｯｸM-PRO" pitchFamily="50" charset="-128"/>
                <a:ea typeface="HG丸ｺﾞｼｯｸM-PRO" pitchFamily="50" charset="-128"/>
              </a:rPr>
              <a:t>ありがとうございました！</a:t>
            </a:r>
          </a:p>
        </p:txBody>
      </p:sp>
      <p:pic>
        <p:nvPicPr>
          <p:cNvPr id="9" name="図 8" descr="clover_bug.png"/>
          <p:cNvPicPr>
            <a:picLocks noChangeAspect="1"/>
          </p:cNvPicPr>
          <p:nvPr/>
        </p:nvPicPr>
        <p:blipFill>
          <a:blip r:embed="rId5" cstate="print"/>
          <a:stretch>
            <a:fillRect/>
          </a:stretch>
        </p:blipFill>
        <p:spPr>
          <a:xfrm>
            <a:off x="704528" y="1124744"/>
            <a:ext cx="5715000" cy="400050"/>
          </a:xfrm>
          <a:prstGeom prst="rect">
            <a:avLst/>
          </a:prstGeom>
        </p:spPr>
      </p:pic>
      <p:pic>
        <p:nvPicPr>
          <p:cNvPr id="10" name="図 9" descr="clover_bug.png"/>
          <p:cNvPicPr>
            <a:picLocks noChangeAspect="1"/>
          </p:cNvPicPr>
          <p:nvPr/>
        </p:nvPicPr>
        <p:blipFill>
          <a:blip r:embed="rId5" cstate="print"/>
          <a:stretch>
            <a:fillRect/>
          </a:stretch>
        </p:blipFill>
        <p:spPr>
          <a:xfrm>
            <a:off x="3296816" y="3356992"/>
            <a:ext cx="5715000" cy="400050"/>
          </a:xfrm>
          <a:prstGeom prst="rect">
            <a:avLst/>
          </a:prstGeom>
        </p:spPr>
      </p:pic>
      <p:pic>
        <p:nvPicPr>
          <p:cNvPr id="11" name="図 10" descr="suit_man_laugh.png"/>
          <p:cNvPicPr>
            <a:picLocks noChangeAspect="1"/>
          </p:cNvPicPr>
          <p:nvPr/>
        </p:nvPicPr>
        <p:blipFill>
          <a:blip r:embed="rId6" cstate="print"/>
          <a:stretch>
            <a:fillRect/>
          </a:stretch>
        </p:blipFill>
        <p:spPr>
          <a:xfrm>
            <a:off x="560512" y="3645024"/>
            <a:ext cx="1432457" cy="2399928"/>
          </a:xfrm>
          <a:prstGeom prst="rect">
            <a:avLst/>
          </a:prstGeom>
        </p:spPr>
      </p:pic>
      <p:pic>
        <p:nvPicPr>
          <p:cNvPr id="12" name="図 11" descr="suit_woman_laugh.png"/>
          <p:cNvPicPr>
            <a:picLocks noChangeAspect="1"/>
          </p:cNvPicPr>
          <p:nvPr/>
        </p:nvPicPr>
        <p:blipFill>
          <a:blip r:embed="rId7" cstate="print"/>
          <a:stretch>
            <a:fillRect/>
          </a:stretch>
        </p:blipFill>
        <p:spPr>
          <a:xfrm>
            <a:off x="2072680" y="3934120"/>
            <a:ext cx="1584176" cy="21386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8"/>
          <p:cNvSpPr>
            <a:spLocks noGrp="1"/>
          </p:cNvSpPr>
          <p:nvPr>
            <p:ph type="body" idx="1"/>
          </p:nvPr>
        </p:nvSpPr>
        <p:spPr>
          <a:xfrm>
            <a:off x="782638" y="2276872"/>
            <a:ext cx="8420100" cy="3888431"/>
          </a:xfrm>
        </p:spPr>
        <p:txBody>
          <a:bodyPr/>
          <a:lstStyle/>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p>
          <a:p>
            <a:pPr marL="342900" indent="-342900" algn="l" eaLnBrk="1" hangingPunct="1">
              <a:defRPr/>
            </a:pPr>
            <a:endParaRPr lang="en-US" altLang="ja-JP" dirty="0" smtClean="0"/>
          </a:p>
          <a:p>
            <a:pPr marL="342900" indent="-342900" algn="l" eaLnBrk="1" hangingPunct="1">
              <a:defRPr/>
            </a:pPr>
            <a:endParaRPr lang="en-US" altLang="ja-JP" dirty="0" smtClean="0"/>
          </a:p>
          <a:p>
            <a:pPr marL="342900" indent="-342900" algn="l" eaLnBrk="1" hangingPunct="1">
              <a:defRPr/>
            </a:pPr>
            <a:r>
              <a:rPr lang="ja-JP" altLang="en-US" dirty="0" smtClean="0"/>
              <a:t>　　</a:t>
            </a:r>
            <a:endParaRPr lang="ja-JP" altLang="en-US" dirty="0" smtClean="0">
              <a:solidFill>
                <a:srgbClr val="00CC66"/>
              </a:solidFill>
              <a:effectLst>
                <a:outerShdw blurRad="38100" dist="38100" dir="2700000" algn="tl">
                  <a:srgbClr val="000000">
                    <a:alpha val="43137"/>
                  </a:srgbClr>
                </a:outerShdw>
              </a:effectLst>
              <a:latin typeface="+mn-ea"/>
            </a:endParaRPr>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
        <p:nvSpPr>
          <p:cNvPr id="62467" name="Rectangle 3"/>
          <p:cNvSpPr>
            <a:spLocks noGrp="1" noChangeArrowheads="1"/>
          </p:cNvSpPr>
          <p:nvPr>
            <p:ph type="title"/>
          </p:nvPr>
        </p:nvSpPr>
        <p:spPr>
          <a:xfrm>
            <a:off x="782638" y="1196753"/>
            <a:ext cx="8420100" cy="936104"/>
          </a:xfrm>
        </p:spPr>
        <p:txBody>
          <a:bodyPr/>
          <a:lstStyle/>
          <a:p>
            <a:pPr>
              <a:defRPr/>
            </a:pPr>
            <a:r>
              <a:rPr lang="ja-JP" altLang="en-US"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職務上の義務①</a:t>
            </a:r>
            <a:r>
              <a:rPr lang="en-US" altLang="ja-JP" dirty="0" smtClean="0">
                <a:solidFill>
                  <a:srgbClr val="FC1D0C"/>
                </a:solidFill>
                <a:effectLst>
                  <a:outerShdw blurRad="38100" dist="38100" dir="2700000" algn="tl">
                    <a:srgbClr val="000000">
                      <a:alpha val="43137"/>
                    </a:srgbClr>
                  </a:outerShdw>
                </a:effectLst>
              </a:rPr>
              <a:t/>
            </a:r>
            <a:br>
              <a:rPr lang="en-US" altLang="ja-JP" dirty="0" smtClean="0">
                <a:solidFill>
                  <a:srgbClr val="FC1D0C"/>
                </a:solidFill>
                <a:effectLst>
                  <a:outerShdw blurRad="38100" dist="38100" dir="2700000" algn="tl">
                    <a:srgbClr val="000000">
                      <a:alpha val="43137"/>
                    </a:srgbClr>
                  </a:outerShdw>
                </a:effectLst>
              </a:rPr>
            </a:br>
            <a:r>
              <a:rPr lang="ja-JP" altLang="en-US" dirty="0" smtClean="0">
                <a:solidFill>
                  <a:srgbClr val="FC1D0C"/>
                </a:solidFill>
                <a:effectLst>
                  <a:outerShdw blurRad="38100" dist="38100" dir="2700000" algn="tl">
                    <a:srgbClr val="000000">
                      <a:alpha val="43137"/>
                    </a:srgbClr>
                  </a:outerShdw>
                </a:effectLst>
              </a:rPr>
              <a:t>　</a:t>
            </a:r>
            <a:r>
              <a:rPr lang="en-US" altLang="ja-JP" dirty="0" smtClean="0">
                <a:solidFill>
                  <a:srgbClr val="FC1D0C"/>
                </a:solidFill>
                <a:effectLst>
                  <a:outerShdw blurRad="38100" dist="38100" dir="2700000" algn="tl">
                    <a:srgbClr val="000000">
                      <a:alpha val="43137"/>
                    </a:srgbClr>
                  </a:outerShdw>
                </a:effectLst>
              </a:rPr>
              <a:t/>
            </a:r>
            <a:br>
              <a:rPr lang="en-US" altLang="ja-JP" dirty="0" smtClean="0">
                <a:solidFill>
                  <a:srgbClr val="FC1D0C"/>
                </a:solidFill>
                <a:effectLst>
                  <a:outerShdw blurRad="38100" dist="38100" dir="2700000" algn="tl">
                    <a:srgbClr val="000000">
                      <a:alpha val="43137"/>
                    </a:srgbClr>
                  </a:outerShdw>
                </a:effectLst>
              </a:rPr>
            </a:br>
            <a:r>
              <a:rPr lang="ja-JP" altLang="en-US" dirty="0" smtClean="0">
                <a:solidFill>
                  <a:srgbClr val="FC1D0C"/>
                </a:solidFill>
                <a:effectLst>
                  <a:outerShdw blurRad="38100" dist="38100" dir="2700000" algn="tl">
                    <a:srgbClr val="000000">
                      <a:alpha val="43137"/>
                    </a:srgbClr>
                  </a:outerShdw>
                </a:effectLst>
              </a:rPr>
              <a:t>　</a:t>
            </a: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6" name="正方形/長方形 5"/>
          <p:cNvSpPr/>
          <p:nvPr/>
        </p:nvSpPr>
        <p:spPr>
          <a:xfrm>
            <a:off x="848544" y="2420888"/>
            <a:ext cx="8424936" cy="2739211"/>
          </a:xfrm>
          <a:prstGeom prst="rect">
            <a:avLst/>
          </a:prstGeom>
        </p:spPr>
        <p:txBody>
          <a:bodyPr wrap="square">
            <a:spAutoFit/>
          </a:bodyPr>
          <a:lstStyle/>
          <a:p>
            <a:r>
              <a:rPr lang="ja-JP" altLang="en-US" sz="4000" dirty="0" smtClean="0">
                <a:solidFill>
                  <a:srgbClr val="00CC66"/>
                </a:solidFill>
                <a:effectLst>
                  <a:outerShdw blurRad="38100" dist="38100" dir="2700000" algn="tl">
                    <a:srgbClr val="000000">
                      <a:alpha val="43137"/>
                    </a:srgbClr>
                  </a:outerShdw>
                </a:effectLst>
                <a:latin typeface="+mn-ea"/>
              </a:rPr>
              <a:t>地方公務員法第３２条</a:t>
            </a:r>
            <a:r>
              <a:rPr lang="en-US" altLang="ja-JP" sz="4400" dirty="0" smtClean="0">
                <a:solidFill>
                  <a:srgbClr val="FC1D0C"/>
                </a:solidFill>
                <a:effectLst>
                  <a:outerShdw blurRad="38100" dist="38100" dir="2700000" algn="tl">
                    <a:srgbClr val="000000">
                      <a:alpha val="43137"/>
                    </a:srgbClr>
                  </a:outerShdw>
                </a:effectLst>
              </a:rPr>
              <a:t/>
            </a:r>
            <a:br>
              <a:rPr lang="en-US" altLang="ja-JP" sz="4400" dirty="0" smtClean="0">
                <a:solidFill>
                  <a:srgbClr val="FC1D0C"/>
                </a:solidFill>
                <a:effectLst>
                  <a:outerShdw blurRad="38100" dist="38100" dir="2700000" algn="tl">
                    <a:srgbClr val="000000">
                      <a:alpha val="43137"/>
                    </a:srgbClr>
                  </a:outerShdw>
                </a:effectLst>
              </a:rPr>
            </a:br>
            <a:r>
              <a:rPr lang="ja-JP" altLang="en-US" sz="4400" dirty="0" smtClean="0">
                <a:solidFill>
                  <a:srgbClr val="FC1D0C"/>
                </a:solidFill>
                <a:effectLst>
                  <a:outerShdw blurRad="38100" dist="38100" dir="2700000" algn="tl">
                    <a:srgbClr val="000000">
                      <a:alpha val="43137"/>
                    </a:srgbClr>
                  </a:outerShdw>
                </a:effectLst>
              </a:rPr>
              <a:t> 　</a:t>
            </a:r>
            <a:r>
              <a:rPr lang="en-US" altLang="ja-JP" sz="4400" dirty="0" smtClean="0">
                <a:solidFill>
                  <a:srgbClr val="FC1D0C"/>
                </a:solidFill>
                <a:effectLst>
                  <a:outerShdw blurRad="38100" dist="38100" dir="2700000" algn="tl">
                    <a:srgbClr val="000000">
                      <a:alpha val="43137"/>
                    </a:srgbClr>
                  </a:outerShdw>
                </a:effectLst>
              </a:rPr>
              <a:t/>
            </a:r>
            <a:br>
              <a:rPr lang="en-US" altLang="ja-JP" sz="4400" dirty="0" smtClean="0">
                <a:solidFill>
                  <a:srgbClr val="FC1D0C"/>
                </a:solidFill>
                <a:effectLst>
                  <a:outerShdw blurRad="38100" dist="38100" dir="2700000" algn="tl">
                    <a:srgbClr val="000000">
                      <a:alpha val="43137"/>
                    </a:srgbClr>
                  </a:outerShdw>
                </a:effectLst>
              </a:rPr>
            </a:br>
            <a:r>
              <a:rPr lang="ja-JP" altLang="en-US" sz="4400" dirty="0" smtClean="0">
                <a:solidFill>
                  <a:srgbClr val="FC1D0C"/>
                </a:solidFill>
                <a:effectLst>
                  <a:outerShdw blurRad="38100" dist="38100" dir="2700000" algn="tl">
                    <a:srgbClr val="000000">
                      <a:alpha val="43137"/>
                    </a:srgbClr>
                  </a:outerShdw>
                </a:effectLst>
              </a:rPr>
              <a:t>　</a:t>
            </a:r>
            <a:r>
              <a:rPr lang="ja-JP" altLang="en-US" sz="3200" dirty="0" smtClean="0">
                <a:latin typeface="HGP創英角ﾎﾟｯﾌﾟ体" pitchFamily="50" charset="-128"/>
                <a:ea typeface="HGP創英角ﾎﾟｯﾌﾟ体" pitchFamily="50" charset="-128"/>
              </a:rPr>
              <a:t>・法令等及び上司の職務上の命令に従う義務</a:t>
            </a:r>
            <a:r>
              <a:rPr lang="en-US" altLang="ja-JP" sz="4400" dirty="0" smtClean="0">
                <a:latin typeface="HGP創英角ﾎﾟｯﾌﾟ体" pitchFamily="50" charset="-128"/>
                <a:ea typeface="HGP創英角ﾎﾟｯﾌﾟ体" pitchFamily="50" charset="-128"/>
              </a:rPr>
              <a:t/>
            </a:r>
            <a:br>
              <a:rPr lang="en-US" altLang="ja-JP" sz="4400" dirty="0" smtClean="0">
                <a:latin typeface="HGP創英角ﾎﾟｯﾌﾟ体" pitchFamily="50" charset="-128"/>
                <a:ea typeface="HGP創英角ﾎﾟｯﾌﾟ体" pitchFamily="50" charset="-128"/>
              </a:rPr>
            </a:br>
            <a:endParaRPr lang="ja-JP" altLang="en-US" sz="4400" dirty="0"/>
          </a:p>
        </p:txBody>
      </p:sp>
      <p:sp>
        <p:nvSpPr>
          <p:cNvPr id="7" name="正方形/長方形 6"/>
          <p:cNvSpPr/>
          <p:nvPr/>
        </p:nvSpPr>
        <p:spPr>
          <a:xfrm>
            <a:off x="1136576" y="4869160"/>
            <a:ext cx="7632847" cy="707886"/>
          </a:xfrm>
          <a:prstGeom prst="rect">
            <a:avLst/>
          </a:prstGeom>
        </p:spPr>
        <p:txBody>
          <a:bodyPr wrap="square">
            <a:spAutoFit/>
          </a:bodyPr>
          <a:lstStyle/>
          <a:p>
            <a:r>
              <a:rPr lang="ja-JP" altLang="en-US" sz="4000" dirty="0" smtClean="0">
                <a:latin typeface="HGP創英角ﾎﾟｯﾌﾟ体" pitchFamily="50" charset="-128"/>
                <a:ea typeface="HGP創英角ﾎﾟｯﾌﾟ体" pitchFamily="50" charset="-128"/>
              </a:rPr>
              <a:t>　上司の命令　　⇒　　　職務命令</a:t>
            </a:r>
            <a:endParaRPr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ssolv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8"/>
          <p:cNvSpPr>
            <a:spLocks noGrp="1"/>
          </p:cNvSpPr>
          <p:nvPr>
            <p:ph type="subTitle" idx="1"/>
          </p:nvPr>
        </p:nvSpPr>
        <p:spPr>
          <a:xfrm>
            <a:off x="849313" y="1700808"/>
            <a:ext cx="8135937" cy="3888432"/>
          </a:xfrm>
        </p:spPr>
        <p:txBody>
          <a:bodyPr/>
          <a:lstStyle/>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r>
              <a:rPr lang="ja-JP" altLang="en-US" dirty="0" smtClean="0">
                <a:solidFill>
                  <a:schemeClr val="tx1"/>
                </a:solidFill>
                <a:latin typeface="HGP創英角ﾎﾟｯﾌﾟ体" pitchFamily="50" charset="-128"/>
                <a:ea typeface="HGP創英角ﾎﾟｯﾌﾟ体" pitchFamily="50" charset="-128"/>
              </a:rPr>
              <a:t>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eaLnBrk="1" hangingPunct="1">
              <a:defRPr/>
            </a:pPr>
            <a:endParaRPr lang="en-US" altLang="ja-JP" dirty="0" smtClean="0"/>
          </a:p>
          <a:p>
            <a:pPr marL="342900" indent="-342900" algn="l" eaLnBrk="1" hangingPunct="1">
              <a:defRPr/>
            </a:pPr>
            <a:endParaRPr lang="en-US" altLang="ja-JP" dirty="0" smtClean="0"/>
          </a:p>
          <a:p>
            <a:pPr marL="342900" indent="-342900" algn="l" eaLnBrk="1" hangingPunct="1">
              <a:defRPr/>
            </a:pPr>
            <a:endParaRPr lang="en-US" altLang="ja-JP" dirty="0" smtClean="0"/>
          </a:p>
          <a:p>
            <a:pPr marL="342900" indent="-342900" algn="l" eaLnBrk="1" hangingPunct="1">
              <a:defRPr/>
            </a:pPr>
            <a:r>
              <a:rPr lang="ja-JP" altLang="en-US" dirty="0" smtClean="0"/>
              <a:t>　　</a:t>
            </a:r>
            <a:endParaRPr lang="ja-JP" altLang="en-US" dirty="0" smtClean="0">
              <a:solidFill>
                <a:srgbClr val="00CC66"/>
              </a:solidFill>
              <a:effectLst>
                <a:outerShdw blurRad="38100" dist="38100" dir="2700000" algn="tl">
                  <a:srgbClr val="000000">
                    <a:alpha val="43137"/>
                  </a:srgbClr>
                </a:outerShdw>
              </a:effectLst>
              <a:latin typeface="+mn-ea"/>
            </a:endParaRPr>
          </a:p>
        </p:txBody>
      </p:sp>
      <p:sp>
        <p:nvSpPr>
          <p:cNvPr id="62467" name="Rectangle 3"/>
          <p:cNvSpPr>
            <a:spLocks noGrp="1" noChangeArrowheads="1"/>
          </p:cNvSpPr>
          <p:nvPr>
            <p:ph type="ctrTitle"/>
          </p:nvPr>
        </p:nvSpPr>
        <p:spPr>
          <a:xfrm>
            <a:off x="632520" y="836712"/>
            <a:ext cx="8674100" cy="792088"/>
          </a:xfrm>
        </p:spPr>
        <p:txBody>
          <a:bodyPr/>
          <a:lstStyle/>
          <a:p>
            <a:pPr>
              <a:defRPr/>
            </a:pPr>
            <a: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r>
            <a:b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br>
            <a: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r>
            <a:b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br>
            <a: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r>
            <a:b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br>
            <a: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r>
            <a:b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br>
            <a: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r>
            <a:br>
              <a:rPr lang="en-US" altLang="ja-JP"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br>
            <a:r>
              <a:rPr lang="ja-JP" altLang="en-US"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職務上の義務②</a:t>
            </a:r>
            <a:r>
              <a:rPr lang="en-US" altLang="ja-JP" dirty="0" smtClean="0">
                <a:solidFill>
                  <a:srgbClr val="FC1D0C"/>
                </a:solidFill>
                <a:effectLst>
                  <a:outerShdw blurRad="38100" dist="38100" dir="2700000" algn="tl">
                    <a:srgbClr val="000000">
                      <a:alpha val="43137"/>
                    </a:srgbClr>
                  </a:outerShdw>
                </a:effectLst>
              </a:rPr>
              <a:t/>
            </a:r>
            <a:br>
              <a:rPr lang="en-US" altLang="ja-JP" dirty="0" smtClean="0">
                <a:solidFill>
                  <a:srgbClr val="FC1D0C"/>
                </a:solidFill>
                <a:effectLst>
                  <a:outerShdw blurRad="38100" dist="38100" dir="2700000" algn="tl">
                    <a:srgbClr val="000000">
                      <a:alpha val="43137"/>
                    </a:srgbClr>
                  </a:outerShdw>
                </a:effectLst>
              </a:rPr>
            </a:br>
            <a:r>
              <a:rPr lang="ja-JP" altLang="en-US" dirty="0" smtClean="0">
                <a:solidFill>
                  <a:srgbClr val="FC1D0C"/>
                </a:solidFill>
                <a:effectLst>
                  <a:outerShdw blurRad="38100" dist="38100" dir="2700000" algn="tl">
                    <a:srgbClr val="000000">
                      <a:alpha val="43137"/>
                    </a:srgbClr>
                  </a:outerShdw>
                </a:effectLst>
              </a:rPr>
              <a:t>　</a:t>
            </a:r>
            <a:r>
              <a:rPr lang="en-US" altLang="ja-JP" dirty="0" smtClean="0">
                <a:solidFill>
                  <a:srgbClr val="FC1D0C"/>
                </a:solidFill>
                <a:effectLst>
                  <a:outerShdw blurRad="38100" dist="38100" dir="2700000" algn="tl">
                    <a:srgbClr val="000000">
                      <a:alpha val="43137"/>
                    </a:srgbClr>
                  </a:outerShdw>
                </a:effectLst>
              </a:rPr>
              <a:t/>
            </a:r>
            <a:br>
              <a:rPr lang="en-US" altLang="ja-JP" dirty="0" smtClean="0">
                <a:solidFill>
                  <a:srgbClr val="FC1D0C"/>
                </a:solidFill>
                <a:effectLst>
                  <a:outerShdw blurRad="38100" dist="38100" dir="2700000" algn="tl">
                    <a:srgbClr val="000000">
                      <a:alpha val="43137"/>
                    </a:srgbClr>
                  </a:outerShdw>
                </a:effectLst>
              </a:rPr>
            </a:br>
            <a:r>
              <a:rPr lang="ja-JP" altLang="en-US" dirty="0" smtClean="0">
                <a:solidFill>
                  <a:srgbClr val="FC1D0C"/>
                </a:solidFill>
                <a:effectLst>
                  <a:outerShdw blurRad="38100" dist="38100" dir="2700000" algn="tl">
                    <a:srgbClr val="000000">
                      <a:alpha val="43137"/>
                    </a:srgbClr>
                  </a:outerShdw>
                </a:effectLst>
              </a:rPr>
              <a:t>　</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　　　　　</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　　　　</a:t>
            </a:r>
            <a:r>
              <a:rPr lang="ja-JP" altLang="en-US" dirty="0" smtClean="0">
                <a:solidFill>
                  <a:srgbClr val="9900CC"/>
                </a:solidFill>
              </a:rPr>
              <a:t/>
            </a:r>
            <a:br>
              <a:rPr lang="ja-JP" altLang="en-US" dirty="0" smtClean="0">
                <a:solidFill>
                  <a:srgbClr val="9900CC"/>
                </a:solidFill>
              </a:rPr>
            </a:b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pic>
        <p:nvPicPr>
          <p:cNvPr id="4100" name="Picture 5"/>
          <p:cNvPicPr>
            <a:picLocks noChangeAspect="1" noChangeArrowheads="1"/>
          </p:cNvPicPr>
          <p:nvPr/>
        </p:nvPicPr>
        <p:blipFill>
          <a:blip r:embed="rId3" cstate="print"/>
          <a:srcRect/>
          <a:stretch>
            <a:fillRect/>
          </a:stretch>
        </p:blipFill>
        <p:spPr bwMode="auto">
          <a:xfrm>
            <a:off x="-1588"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8" name="図 7" descr="mobile_router.png"/>
          <p:cNvPicPr>
            <a:picLocks noChangeAspect="1"/>
          </p:cNvPicPr>
          <p:nvPr/>
        </p:nvPicPr>
        <p:blipFill>
          <a:blip r:embed="rId5" cstate="print"/>
          <a:stretch>
            <a:fillRect/>
          </a:stretch>
        </p:blipFill>
        <p:spPr>
          <a:xfrm>
            <a:off x="6825208" y="2047156"/>
            <a:ext cx="2016224" cy="2016224"/>
          </a:xfrm>
          <a:prstGeom prst="rect">
            <a:avLst/>
          </a:prstGeom>
        </p:spPr>
      </p:pic>
      <p:sp>
        <p:nvSpPr>
          <p:cNvPr id="10" name="正方形/長方形 9"/>
          <p:cNvSpPr/>
          <p:nvPr/>
        </p:nvSpPr>
        <p:spPr>
          <a:xfrm>
            <a:off x="992560" y="1772817"/>
            <a:ext cx="6436940" cy="1538883"/>
          </a:xfrm>
          <a:prstGeom prst="rect">
            <a:avLst/>
          </a:prstGeom>
        </p:spPr>
        <p:txBody>
          <a:bodyPr wrap="square">
            <a:spAutoFit/>
          </a:bodyPr>
          <a:lstStyle/>
          <a:p>
            <a:r>
              <a:rPr lang="ja-JP" altLang="en-US" sz="4000" dirty="0" smtClean="0">
                <a:solidFill>
                  <a:srgbClr val="00CC66"/>
                </a:solidFill>
                <a:effectLst>
                  <a:outerShdw blurRad="38100" dist="38100" dir="2700000" algn="tl">
                    <a:srgbClr val="000000">
                      <a:alpha val="43137"/>
                    </a:srgbClr>
                  </a:outerShdw>
                </a:effectLst>
                <a:latin typeface="+mn-ea"/>
              </a:rPr>
              <a:t>地方公務員法第３５条</a:t>
            </a:r>
            <a:r>
              <a:rPr lang="ja-JP" altLang="en-US" dirty="0" smtClean="0">
                <a:latin typeface="HGP創英角ﾎﾟｯﾌﾟ体" pitchFamily="50" charset="-128"/>
                <a:ea typeface="HGP創英角ﾎﾟｯﾌﾟ体" pitchFamily="50" charset="-128"/>
              </a:rPr>
              <a:t>　 </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　 </a:t>
            </a:r>
            <a:r>
              <a:rPr lang="en-US" altLang="ja-JP" dirty="0" smtClean="0">
                <a:latin typeface="HGP創英角ﾎﾟｯﾌﾟ体" pitchFamily="50" charset="-128"/>
                <a:ea typeface="HGP創英角ﾎﾟｯﾌﾟ体" pitchFamily="50" charset="-128"/>
              </a:rPr>
              <a:t> </a:t>
            </a:r>
            <a:r>
              <a:rPr lang="ja-JP" altLang="en-US" sz="3600" dirty="0" smtClean="0">
                <a:latin typeface="HGP創英角ﾎﾟｯﾌﾟ体" pitchFamily="50" charset="-128"/>
                <a:ea typeface="HGP創英角ﾎﾟｯﾌﾟ体" pitchFamily="50" charset="-128"/>
              </a:rPr>
              <a:t>・職務に専念する義務</a:t>
            </a:r>
            <a:endParaRPr lang="ja-JP" altLang="en-US" sz="3600" dirty="0"/>
          </a:p>
        </p:txBody>
      </p:sp>
      <p:sp>
        <p:nvSpPr>
          <p:cNvPr id="11" name="正方形/長方形 10"/>
          <p:cNvSpPr/>
          <p:nvPr/>
        </p:nvSpPr>
        <p:spPr>
          <a:xfrm>
            <a:off x="1712640" y="3861048"/>
            <a:ext cx="7056784" cy="1846659"/>
          </a:xfrm>
          <a:prstGeom prst="rect">
            <a:avLst/>
          </a:prstGeom>
        </p:spPr>
        <p:txBody>
          <a:bodyPr wrap="square">
            <a:spAutoFit/>
          </a:bodyPr>
          <a:lstStyle/>
          <a:p>
            <a:r>
              <a:rPr lang="ja-JP" altLang="en-US" sz="3200" dirty="0" smtClean="0">
                <a:latin typeface="HGP創英角ﾎﾟｯﾌﾟ体" pitchFamily="50" charset="-128"/>
                <a:ea typeface="HGP創英角ﾎﾟｯﾌﾟ体" pitchFamily="50" charset="-128"/>
              </a:rPr>
              <a:t>保険会社の方の話を聞く</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関係のない本を読む</a:t>
            </a:r>
            <a:r>
              <a:rPr lang="en-US" altLang="ja-JP" sz="3200" dirty="0" smtClean="0">
                <a:latin typeface="HGP創英角ﾎﾟｯﾌﾟ体" pitchFamily="50" charset="-128"/>
                <a:ea typeface="HGP創英角ﾎﾟｯﾌﾟ体" pitchFamily="50" charset="-128"/>
              </a:rPr>
              <a:t/>
            </a:r>
            <a:br>
              <a:rPr lang="en-US" altLang="ja-JP" sz="3200" dirty="0" smtClean="0">
                <a:latin typeface="HGP創英角ﾎﾟｯﾌﾟ体" pitchFamily="50" charset="-128"/>
                <a:ea typeface="HGP創英角ﾎﾟｯﾌﾟ体" pitchFamily="50" charset="-128"/>
              </a:rPr>
            </a:br>
            <a:r>
              <a:rPr lang="ja-JP" altLang="en-US" sz="3200" dirty="0" smtClean="0">
                <a:latin typeface="HGP創英角ﾎﾟｯﾌﾟ体" pitchFamily="50" charset="-128"/>
                <a:ea typeface="HGP創英角ﾎﾟｯﾌﾟ体" pitchFamily="50" charset="-128"/>
              </a:rPr>
              <a:t>休憩時間が終わっても校内にいない</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endParaRPr lang="ja-JP" altLang="en-US" dirty="0"/>
          </a:p>
        </p:txBody>
      </p:sp>
      <p:pic>
        <p:nvPicPr>
          <p:cNvPr id="12" name="図 11" descr="mark_batsu.png"/>
          <p:cNvPicPr>
            <a:picLocks noChangeAspect="1"/>
          </p:cNvPicPr>
          <p:nvPr/>
        </p:nvPicPr>
        <p:blipFill>
          <a:blip r:embed="rId6" cstate="print"/>
          <a:stretch>
            <a:fillRect/>
          </a:stretch>
        </p:blipFill>
        <p:spPr>
          <a:xfrm>
            <a:off x="3224808" y="3861048"/>
            <a:ext cx="17145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linds(horizontal)">
                                      <p:cBhvr>
                                        <p:cTn id="13" dur="500"/>
                                        <p:tgtEl>
                                          <p:spTgt spid="11">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4)">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776536" y="764704"/>
            <a:ext cx="8280400" cy="4896544"/>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問題①</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職免扱いにできるのは、どんな</a:t>
            </a:r>
            <a:endParaRPr lang="en-US" altLang="ja-JP" sz="48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tx1"/>
                </a:solidFill>
                <a:latin typeface="HGP創英角ﾎﾟｯﾌﾟ体" pitchFamily="50" charset="-128"/>
                <a:ea typeface="HGP創英角ﾎﾟｯﾌﾟ体" pitchFamily="50" charset="-128"/>
              </a:rPr>
              <a:t>場合でしょうか？</a:t>
            </a:r>
            <a:endParaRPr lang="en-US" altLang="ja-JP" sz="4800" dirty="0" smtClean="0">
              <a:solidFill>
                <a:schemeClr val="tx1"/>
              </a:solidFill>
              <a:latin typeface="HGP創英角ﾎﾟｯﾌﾟ体" pitchFamily="50" charset="-128"/>
              <a:ea typeface="HGP創英角ﾎﾟｯﾌﾟ体" pitchFamily="50" charset="-128"/>
            </a:endParaRPr>
          </a:p>
        </p:txBody>
      </p:sp>
      <p:pic>
        <p:nvPicPr>
          <p:cNvPr id="11268"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1269"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7" name="図 6" descr="woman_question.png"/>
          <p:cNvPicPr>
            <a:picLocks noChangeAspect="1"/>
          </p:cNvPicPr>
          <p:nvPr/>
        </p:nvPicPr>
        <p:blipFill>
          <a:blip r:embed="rId5" cstate="print"/>
          <a:stretch>
            <a:fillRect/>
          </a:stretch>
        </p:blipFill>
        <p:spPr>
          <a:xfrm>
            <a:off x="6177136" y="3717032"/>
            <a:ext cx="1728192" cy="21209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42950" y="2130425"/>
            <a:ext cx="8420100" cy="3314799"/>
          </a:xfrm>
          <a:noFill/>
        </p:spPr>
        <p:txBody>
          <a:bodyPr/>
          <a:lstStyle/>
          <a:p>
            <a:pPr marL="342900" indent="-342900" eaLnBrk="1" hangingPunct="1">
              <a:spcBef>
                <a:spcPct val="20000"/>
              </a:spcBef>
              <a:defRPr/>
            </a:pPr>
            <a:r>
              <a:rPr lang="en-US" altLang="ja-JP" sz="4000" dirty="0" smtClean="0">
                <a:solidFill>
                  <a:srgbClr val="9900CC"/>
                </a:solidFill>
                <a:latin typeface="HGP創英角ﾎﾟｯﾌﾟ体" pitchFamily="50" charset="-128"/>
                <a:ea typeface="HGP創英角ﾎﾟｯﾌﾟ体" pitchFamily="50" charset="-128"/>
              </a:rPr>
              <a:t/>
            </a:r>
            <a:br>
              <a:rPr lang="en-US" altLang="ja-JP" sz="4000" dirty="0" smtClean="0">
                <a:solidFill>
                  <a:srgbClr val="9900CC"/>
                </a:solidFill>
                <a:latin typeface="HGP創英角ﾎﾟｯﾌﾟ体" pitchFamily="50" charset="-128"/>
                <a:ea typeface="HGP創英角ﾎﾟｯﾌﾟ体" pitchFamily="50" charset="-128"/>
              </a:rPr>
            </a:br>
            <a:r>
              <a:rPr lang="ja-JP" altLang="en-US" sz="4000" dirty="0" smtClean="0">
                <a:solidFill>
                  <a:srgbClr val="9900CC"/>
                </a:solidFill>
                <a:latin typeface="HGP創英角ﾎﾟｯﾌﾟ体" pitchFamily="50" charset="-128"/>
                <a:ea typeface="HGP創英角ﾎﾟｯﾌﾟ体" pitchFamily="50" charset="-128"/>
              </a:rPr>
              <a:t>　　</a:t>
            </a:r>
            <a:endParaRPr lang="ja-JP" altLang="en-US" sz="3200" b="1" dirty="0">
              <a:effectLst>
                <a:outerShdw blurRad="38100" dist="38100" dir="2700000" algn="tl">
                  <a:srgbClr val="C0C0C0"/>
                </a:outerShdw>
              </a:effectLst>
            </a:endParaRPr>
          </a:p>
        </p:txBody>
      </p:sp>
      <p:sp>
        <p:nvSpPr>
          <p:cNvPr id="6" name="サブタイトル 5"/>
          <p:cNvSpPr>
            <a:spLocks noGrp="1"/>
          </p:cNvSpPr>
          <p:nvPr>
            <p:ph type="subTitle" idx="1"/>
          </p:nvPr>
        </p:nvSpPr>
        <p:spPr>
          <a:xfrm>
            <a:off x="631825" y="1124744"/>
            <a:ext cx="8785225" cy="4824536"/>
          </a:xfrm>
        </p:spPr>
        <p:txBody>
          <a:bodyPr/>
          <a:lstStyle/>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答　</a:t>
            </a:r>
            <a:r>
              <a:rPr lang="ja-JP" altLang="en-US" sz="4800" dirty="0" err="1" smtClean="0">
                <a:solidFill>
                  <a:srgbClr val="0070C0"/>
                </a:solidFill>
                <a:latin typeface="HGP創英角ﾎﾟｯﾌﾟ体" pitchFamily="50" charset="-128"/>
                <a:ea typeface="HGP創英角ﾎﾟｯﾌﾟ体" pitchFamily="50" charset="-128"/>
              </a:rPr>
              <a:t>え</a:t>
            </a: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r>
              <a:rPr lang="ja-JP" altLang="en-US" sz="4000" dirty="0" smtClean="0">
                <a:solidFill>
                  <a:schemeClr val="tx1"/>
                </a:solidFill>
                <a:latin typeface="HGP創英角ﾎﾟｯﾌﾟ体" pitchFamily="50" charset="-128"/>
                <a:ea typeface="HGP創英角ﾎﾟｯﾌﾟ体" pitchFamily="50" charset="-128"/>
              </a:rPr>
              <a:t>人間ドック再検査</a:t>
            </a:r>
            <a:endParaRPr lang="en-US" altLang="ja-JP" sz="40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000" dirty="0" smtClean="0">
                <a:solidFill>
                  <a:schemeClr val="tx1"/>
                </a:solidFill>
                <a:latin typeface="HGP創英角ﾎﾟｯﾌﾟ体" pitchFamily="50" charset="-128"/>
                <a:ea typeface="HGP創英角ﾎﾟｯﾌﾟ体" pitchFamily="50" charset="-128"/>
              </a:rPr>
              <a:t>　　　教員免許状更新講習</a:t>
            </a:r>
            <a:endParaRPr lang="en-US" altLang="ja-JP" sz="40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000" dirty="0" smtClean="0">
                <a:solidFill>
                  <a:schemeClr val="tx1"/>
                </a:solidFill>
                <a:latin typeface="HGP創英角ﾎﾟｯﾌﾟ体" pitchFamily="50" charset="-128"/>
                <a:ea typeface="HGP創英角ﾎﾟｯﾌﾟ体" pitchFamily="50" charset="-128"/>
              </a:rPr>
              <a:t>　　　教員採用候補者選考審査</a:t>
            </a:r>
            <a:endParaRPr lang="en-US" altLang="ja-JP" sz="40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000" dirty="0" smtClean="0">
                <a:solidFill>
                  <a:schemeClr val="tx1"/>
                </a:solidFill>
                <a:latin typeface="HGP創英角ﾎﾟｯﾌﾟ体" pitchFamily="50" charset="-128"/>
                <a:ea typeface="HGP創英角ﾎﾟｯﾌﾟ体" pitchFamily="50" charset="-128"/>
              </a:rPr>
              <a:t>　　　生協地区会　　　　　　　　　　　等</a:t>
            </a:r>
            <a:endParaRPr lang="en-US" altLang="ja-JP" sz="4000" dirty="0" smtClean="0">
              <a:solidFill>
                <a:schemeClr val="tx1"/>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6000" dirty="0" smtClean="0">
                <a:solidFill>
                  <a:schemeClr val="accent4"/>
                </a:solidFill>
                <a:latin typeface="HGP創英角ﾎﾟｯﾌﾟ体" pitchFamily="50" charset="-128"/>
                <a:ea typeface="HGP創英角ﾎﾟｯﾌﾟ体" pitchFamily="50" charset="-128"/>
              </a:rPr>
              <a:t>　　</a:t>
            </a:r>
            <a:endParaRPr lang="en-US" altLang="ja-JP" sz="60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chemeClr val="accent4"/>
                </a:solidFill>
                <a:latin typeface="HGP創英角ﾎﾟｯﾌﾟ体" pitchFamily="50" charset="-128"/>
                <a:ea typeface="HGP創英角ﾎﾟｯﾌﾟ体" pitchFamily="50" charset="-128"/>
              </a:rPr>
              <a:t>　　　　　　　　　</a:t>
            </a:r>
            <a:endParaRPr lang="en-US" altLang="ja-JP" sz="4800" dirty="0" smtClean="0">
              <a:solidFill>
                <a:schemeClr val="accent4"/>
              </a:solidFill>
              <a:latin typeface="HGP創英角ﾎﾟｯﾌﾟ体" pitchFamily="50" charset="-128"/>
              <a:ea typeface="HGP創英角ﾎﾟｯﾌﾟ体" pitchFamily="50" charset="-128"/>
            </a:endParaRPr>
          </a:p>
          <a:p>
            <a:pPr algn="l" eaLnBrk="1" hangingPunct="1">
              <a:defRPr/>
            </a:pPr>
            <a:endParaRPr lang="en-US" altLang="ja-JP" sz="4800" dirty="0" smtClean="0">
              <a:solidFill>
                <a:srgbClr val="0070C0"/>
              </a:solidFill>
              <a:latin typeface="HGP創英角ﾎﾟｯﾌﾟ体" pitchFamily="50" charset="-128"/>
              <a:ea typeface="HGP創英角ﾎﾟｯﾌﾟ体" pitchFamily="50" charset="-128"/>
            </a:endParaRPr>
          </a:p>
          <a:p>
            <a:pPr algn="l" eaLnBrk="1" hangingPunct="1">
              <a:defRPr/>
            </a:pPr>
            <a:r>
              <a:rPr lang="ja-JP" altLang="en-US" sz="4800" dirty="0" smtClean="0">
                <a:solidFill>
                  <a:srgbClr val="0070C0"/>
                </a:solidFill>
                <a:latin typeface="HGP創英角ﾎﾟｯﾌﾟ体" pitchFamily="50" charset="-128"/>
                <a:ea typeface="HGP創英角ﾎﾟｯﾌﾟ体" pitchFamily="50" charset="-128"/>
              </a:rPr>
              <a:t>　　　　　　　　</a:t>
            </a:r>
            <a:endParaRPr lang="en-US" altLang="ja-JP" sz="4000" dirty="0" smtClean="0">
              <a:solidFill>
                <a:schemeClr val="accent4"/>
              </a:solidFill>
              <a:latin typeface="HGP創英角ﾎﾟｯﾌﾟ体" pitchFamily="50" charset="-128"/>
              <a:ea typeface="HGP創英角ﾎﾟｯﾌﾟ体" pitchFamily="50" charset="-128"/>
            </a:endParaRPr>
          </a:p>
        </p:txBody>
      </p:sp>
      <p:pic>
        <p:nvPicPr>
          <p:cNvPr id="12292"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12293"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ctrTitle"/>
          </p:nvPr>
        </p:nvSpPr>
        <p:spPr>
          <a:xfrm>
            <a:off x="704528" y="620688"/>
            <a:ext cx="8674100" cy="576064"/>
          </a:xfrm>
        </p:spPr>
        <p:txBody>
          <a:bodyPr/>
          <a:lstStyle/>
          <a:p>
            <a:pPr eaLnBrk="1" hangingPunct="1">
              <a:defRPr/>
            </a:pPr>
            <a:r>
              <a:rPr lang="ja-JP" altLang="en-US" dirty="0" smtClean="0">
                <a:solidFill>
                  <a:srgbClr val="9900CC"/>
                </a:solidFill>
              </a:rPr>
              <a:t/>
            </a:r>
            <a:br>
              <a:rPr lang="ja-JP" altLang="en-US" dirty="0" smtClean="0">
                <a:solidFill>
                  <a:srgbClr val="9900CC"/>
                </a:solidFill>
              </a:rPr>
            </a:br>
            <a:r>
              <a:rPr lang="ja-JP" altLang="en-US" dirty="0" smtClean="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身分上の義務①</a:t>
            </a:r>
            <a:endParaRPr lang="ja-JP" altLang="en-US" dirty="0">
              <a:solidFill>
                <a:srgbClr val="FC1D0C"/>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9" name="サブタイトル 8"/>
          <p:cNvSpPr>
            <a:spLocks noGrp="1"/>
          </p:cNvSpPr>
          <p:nvPr>
            <p:ph type="subTitle" idx="1"/>
          </p:nvPr>
        </p:nvSpPr>
        <p:spPr>
          <a:xfrm>
            <a:off x="560512" y="1556792"/>
            <a:ext cx="8856983" cy="4104457"/>
          </a:xfrm>
        </p:spPr>
        <p:txBody>
          <a:bodyPr/>
          <a:lstStyle/>
          <a:p>
            <a:pPr marL="342900" indent="-342900" algn="l">
              <a:defRPr/>
            </a:pPr>
            <a:r>
              <a:rPr lang="ja-JP" altLang="en-US" sz="4000" dirty="0" smtClean="0">
                <a:solidFill>
                  <a:srgbClr val="00CC66"/>
                </a:solidFill>
                <a:effectLst>
                  <a:outerShdw blurRad="38100" dist="38100" dir="2700000" algn="tl">
                    <a:srgbClr val="000000">
                      <a:alpha val="43137"/>
                    </a:srgbClr>
                  </a:outerShdw>
                </a:effectLst>
                <a:latin typeface="+mn-ea"/>
              </a:rPr>
              <a:t>　地方公務員法第３３条</a:t>
            </a:r>
            <a:r>
              <a:rPr lang="ja-JP" altLang="en-US" dirty="0" smtClean="0">
                <a:solidFill>
                  <a:srgbClr val="00CC66"/>
                </a:solidFill>
                <a:effectLst>
                  <a:outerShdw blurRad="38100" dist="38100" dir="2700000" algn="tl">
                    <a:srgbClr val="000000">
                      <a:alpha val="43137"/>
                    </a:srgbClr>
                  </a:outerShdw>
                </a:effectLst>
                <a:latin typeface="+mn-ea"/>
              </a:rPr>
              <a:t>   </a:t>
            </a:r>
            <a:endParaRPr lang="en-US" altLang="ja-JP" dirty="0" smtClean="0">
              <a:solidFill>
                <a:srgbClr val="00CC66"/>
              </a:solidFill>
              <a:effectLst>
                <a:outerShdw blurRad="38100" dist="38100" dir="2700000" algn="tl">
                  <a:srgbClr val="000000">
                    <a:alpha val="43137"/>
                  </a:srgbClr>
                </a:outerShdw>
              </a:effectLst>
              <a:latin typeface="+mn-ea"/>
            </a:endParaRPr>
          </a:p>
          <a:p>
            <a:pPr marL="342900" indent="-342900" algn="l">
              <a:defRPr/>
            </a:pPr>
            <a:r>
              <a:rPr lang="ja-JP" altLang="en-US" dirty="0" smtClean="0">
                <a:solidFill>
                  <a:srgbClr val="00CC66"/>
                </a:solidFill>
                <a:effectLst>
                  <a:outerShdw blurRad="38100" dist="38100" dir="2700000" algn="tl">
                    <a:srgbClr val="000000">
                      <a:alpha val="43137"/>
                    </a:srgbClr>
                  </a:outerShdw>
                </a:effectLst>
                <a:latin typeface="+mn-ea"/>
                <a:ea typeface="HGP創英角ﾎﾟｯﾌﾟ体" pitchFamily="50" charset="-128"/>
              </a:rPr>
              <a:t>　　　</a:t>
            </a:r>
            <a:endParaRPr lang="en-US" altLang="ja-JP" dirty="0" smtClean="0">
              <a:solidFill>
                <a:srgbClr val="00CC66"/>
              </a:solidFill>
              <a:effectLst>
                <a:outerShdw blurRad="38100" dist="38100" dir="2700000" algn="tl">
                  <a:srgbClr val="000000">
                    <a:alpha val="43137"/>
                  </a:srgbClr>
                </a:outerShdw>
              </a:effectLst>
              <a:latin typeface="+mn-ea"/>
              <a:ea typeface="HGP創英角ﾎﾟｯﾌﾟ体" pitchFamily="50" charset="-128"/>
            </a:endParaRPr>
          </a:p>
          <a:p>
            <a:pPr marL="342900" indent="-342900" algn="l">
              <a:defRPr/>
            </a:pPr>
            <a:r>
              <a:rPr lang="ja-JP" altLang="en-US" dirty="0" smtClean="0">
                <a:solidFill>
                  <a:srgbClr val="00CC66"/>
                </a:solidFill>
                <a:effectLst>
                  <a:outerShdw blurRad="38100" dist="38100" dir="2700000" algn="tl">
                    <a:srgbClr val="000000">
                      <a:alpha val="43137"/>
                    </a:srgbClr>
                  </a:outerShdw>
                </a:effectLst>
                <a:latin typeface="+mn-ea"/>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・信用失墜行為の禁止</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en-US" altLang="ja-JP" dirty="0" smtClean="0">
                <a:solidFill>
                  <a:schemeClr val="tx1"/>
                </a:solidFill>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　　　　交通事故、交通違反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リベート受領</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latin typeface="HGP創英角ﾎﾟｯﾌﾟ体" pitchFamily="50" charset="-128"/>
                <a:ea typeface="HGP創英角ﾎﾟｯﾌﾟ体" pitchFamily="50" charset="-128"/>
              </a:rPr>
              <a:t>　　　　　　　贈り物、餞別金の受領　　　</a:t>
            </a: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endParaRPr lang="en-US" altLang="ja-JP" dirty="0" smtClean="0">
              <a:solidFill>
                <a:schemeClr val="tx1"/>
              </a:solidFill>
              <a:latin typeface="HGP創英角ﾎﾟｯﾌﾟ体" pitchFamily="50" charset="-128"/>
              <a:ea typeface="HGP創英角ﾎﾟｯﾌﾟ体" pitchFamily="50" charset="-128"/>
            </a:endParaRPr>
          </a:p>
          <a:p>
            <a:pPr marL="342900" indent="-342900" algn="l">
              <a:defRPr/>
            </a:pPr>
            <a:r>
              <a:rPr lang="ja-JP" altLang="en-US" dirty="0" smtClean="0">
                <a:solidFill>
                  <a:schemeClr val="tx1"/>
                </a:solidFill>
                <a:effectLst>
                  <a:outerShdw blurRad="38100" dist="38100" dir="2700000" algn="tl">
                    <a:srgbClr val="000000">
                      <a:alpha val="43137"/>
                    </a:srgbClr>
                  </a:outerShdw>
                </a:effectLst>
              </a:rPr>
              <a:t>　　　</a:t>
            </a:r>
            <a:r>
              <a:rPr lang="ja-JP" altLang="en-US"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endParaRPr lang="en-US" altLang="ja-JP" dirty="0" smtClean="0">
              <a:solidFill>
                <a:schemeClr val="tx1"/>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eaLnBrk="1" hangingPunct="1">
              <a:defRPr/>
            </a:pPr>
            <a:endParaRPr lang="ja-JP" altLang="en-US" dirty="0" smtClean="0"/>
          </a:p>
        </p:txBody>
      </p:sp>
      <p:pic>
        <p:nvPicPr>
          <p:cNvPr id="4100" name="Picture 5"/>
          <p:cNvPicPr>
            <a:picLocks noChangeAspect="1" noChangeArrowheads="1"/>
          </p:cNvPicPr>
          <p:nvPr/>
        </p:nvPicPr>
        <p:blipFill>
          <a:blip r:embed="rId3" cstate="print"/>
          <a:srcRect/>
          <a:stretch>
            <a:fillRect/>
          </a:stretch>
        </p:blipFill>
        <p:spPr bwMode="auto">
          <a:xfrm>
            <a:off x="0" y="0"/>
            <a:ext cx="9907588" cy="635000"/>
          </a:xfrm>
          <a:prstGeom prst="rect">
            <a:avLst/>
          </a:prstGeom>
          <a:noFill/>
          <a:ln w="12700">
            <a:noFill/>
            <a:miter lim="800000"/>
            <a:headEnd type="none" w="sm" len="sm"/>
            <a:tailEnd type="none" w="sm" len="sm"/>
          </a:ln>
        </p:spPr>
      </p:pic>
      <p:pic>
        <p:nvPicPr>
          <p:cNvPr id="4101" name="Picture 6"/>
          <p:cNvPicPr>
            <a:picLocks noChangeAspect="1" noChangeArrowheads="1"/>
          </p:cNvPicPr>
          <p:nvPr/>
        </p:nvPicPr>
        <p:blipFill>
          <a:blip r:embed="rId4" cstate="print"/>
          <a:srcRect/>
          <a:stretch>
            <a:fillRect/>
          </a:stretch>
        </p:blipFill>
        <p:spPr bwMode="auto">
          <a:xfrm>
            <a:off x="0" y="6223000"/>
            <a:ext cx="9907588" cy="635000"/>
          </a:xfrm>
          <a:prstGeom prst="rect">
            <a:avLst/>
          </a:prstGeom>
          <a:noFill/>
          <a:ln w="12700">
            <a:noFill/>
            <a:miter lim="800000"/>
            <a:headEnd type="none" w="sm" len="sm"/>
            <a:tailEnd type="none" w="sm" len="sm"/>
          </a:ln>
        </p:spPr>
      </p:pic>
      <p:pic>
        <p:nvPicPr>
          <p:cNvPr id="6" name="図 5" descr="mark_batsu.png"/>
          <p:cNvPicPr>
            <a:picLocks noChangeAspect="1"/>
          </p:cNvPicPr>
          <p:nvPr/>
        </p:nvPicPr>
        <p:blipFill>
          <a:blip r:embed="rId5" cstate="print"/>
          <a:stretch>
            <a:fillRect/>
          </a:stretch>
        </p:blipFill>
        <p:spPr>
          <a:xfrm>
            <a:off x="3512840" y="4149080"/>
            <a:ext cx="1714500" cy="1714500"/>
          </a:xfrm>
          <a:prstGeom prst="rect">
            <a:avLst/>
          </a:prstGeom>
        </p:spPr>
      </p:pic>
      <p:pic>
        <p:nvPicPr>
          <p:cNvPr id="7" name="図 6" descr="yubin_ukewatashi.png"/>
          <p:cNvPicPr>
            <a:picLocks noChangeAspect="1"/>
          </p:cNvPicPr>
          <p:nvPr/>
        </p:nvPicPr>
        <p:blipFill>
          <a:blip r:embed="rId6" cstate="print"/>
          <a:stretch>
            <a:fillRect/>
          </a:stretch>
        </p:blipFill>
        <p:spPr>
          <a:xfrm>
            <a:off x="6753200" y="2564904"/>
            <a:ext cx="2232248"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linds(horizontal)">
                                      <p:cBhvr>
                                        <p:cTn id="21" dur="500"/>
                                        <p:tgtEl>
                                          <p:spTgt spid="9">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linds(horizontal)">
                                      <p:cBhvr>
                                        <p:cTn id="24" dur="500"/>
                                        <p:tgtEl>
                                          <p:spTgt spid="9">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4)">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服務についてpot">
  <a:themeElements>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fontScheme name="simple_052">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imple_05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mple_05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mple_05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mple_05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mple_05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mple_05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mple_05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服務についてpot</Template>
  <TotalTime>5259</TotalTime>
  <Words>3781</Words>
  <Application>Microsoft Office PowerPoint</Application>
  <PresentationFormat>A4 210 x 297 mm</PresentationFormat>
  <Paragraphs>431</Paragraphs>
  <Slides>41</Slides>
  <Notes>41</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服務についてpot</vt:lpstr>
      <vt:lpstr>服務 に つ い て</vt:lpstr>
      <vt:lpstr> 守らなくてはならない義務・規律</vt:lpstr>
      <vt:lpstr>　　 日本国憲法第１５条の２ 　　 　　</vt:lpstr>
      <vt:lpstr>新規採用や町外からの転入時に提出</vt:lpstr>
      <vt:lpstr>職務上の義務① 　 　</vt:lpstr>
      <vt:lpstr>     職務上の義務② 　 　 　　　　　  　　　　 </vt:lpstr>
      <vt:lpstr> 　　</vt:lpstr>
      <vt:lpstr> 　　</vt:lpstr>
      <vt:lpstr> 身分上の義務①</vt:lpstr>
      <vt:lpstr> 身分上の義務②</vt:lpstr>
      <vt:lpstr> 身分上の義務③</vt:lpstr>
      <vt:lpstr> 身分上の義務④</vt:lpstr>
      <vt:lpstr> 身分上の義務⑤</vt:lpstr>
      <vt:lpstr> </vt:lpstr>
      <vt:lpstr> </vt:lpstr>
      <vt:lpstr> </vt:lpstr>
      <vt:lpstr>　　　 服　務　規　程</vt:lpstr>
      <vt:lpstr>　　　　　　≪　勤務時間　≫  ◎１　　日　　　⇒　　７時間４５分  ◎１週間（月曜日～金曜日）　⇒　３８時間４５分  ◎週休日　    ⇒　  日曜日、土曜日  ◎休　 日      ⇒　　祝日、年末年始の休日</vt:lpstr>
      <vt:lpstr>　　　　　　　≪　休憩時間　≫  ◎１日の勤務時間　　＝　　７時間４５分  　　　　　　　　　　休憩時間　⇒　４５分  ▲▲小学校の勤務時間 　８：１５　　　　　　　　　　　　　　　１２：４０　　　１３：２５　　　　　　　　１６：４５    　「８：１５～１６：４５」⇒８時間３０分。勤務時間が７時間４５分、休憩時間が４５分）  </vt:lpstr>
      <vt:lpstr>　　　　　　≪　出　勤　簿　≫   </vt:lpstr>
      <vt:lpstr>　　　　出勤簿の押印について  　　</vt:lpstr>
      <vt:lpstr> 　　</vt:lpstr>
      <vt:lpstr> 　　</vt:lpstr>
      <vt:lpstr> 　　</vt:lpstr>
      <vt:lpstr>　　　　週休日等の指定について  　　</vt:lpstr>
      <vt:lpstr> 　　</vt:lpstr>
      <vt:lpstr> 　　</vt:lpstr>
      <vt:lpstr>　　　　　　≪　出　張　≫   　</vt:lpstr>
      <vt:lpstr> 　　</vt:lpstr>
      <vt:lpstr> 　　</vt:lpstr>
      <vt:lpstr>　　　　　≪　年次有給休暇　≫  職員が任命権者の承認を得て、正規の勤務時間中に給与の支給を受けて勤務しない期間  　・期間　　２０日（９/１～翌年８/３１） 　・単位　　日又は時間（７時間４５分＝１日）  　・繰越    残余日数（２０日を限度）</vt:lpstr>
      <vt:lpstr>　月数　×　１．６　（１未満の端数切り上げ）　 　　　 　　　　　１月に満たない日数は、１５日以上を１　 　　　　　月として扱う  　　　３　　×　　１．６　＝　４．８　　　５　日 　　　（４月４日～６月２０日の場合）</vt:lpstr>
      <vt:lpstr>　　　　　≪　病気休暇　≫   　</vt:lpstr>
      <vt:lpstr>スライド 34</vt:lpstr>
      <vt:lpstr> 　　</vt:lpstr>
      <vt:lpstr> 　　</vt:lpstr>
      <vt:lpstr>スライド 37</vt:lpstr>
      <vt:lpstr> 　　</vt:lpstr>
      <vt:lpstr> 　　</vt:lpstr>
      <vt:lpstr>　　　　   　　　      ◎履歴書の提出 　　◎不在中の授業、事務の処理 　　◎非常災害時の出勤 　　◎事務引継ぎ 　　◎教具その他物品の整理・保管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服務 に つ い て</dc:title>
  <dc:creator>user</dc:creator>
  <cp:lastModifiedBy>user</cp:lastModifiedBy>
  <cp:revision>339</cp:revision>
  <dcterms:created xsi:type="dcterms:W3CDTF">2014-02-25T01:18:08Z</dcterms:created>
  <dcterms:modified xsi:type="dcterms:W3CDTF">2014-07-25T02:03:31Z</dcterms:modified>
</cp:coreProperties>
</file>