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65" r:id="rId2"/>
    <p:sldId id="366" r:id="rId3"/>
    <p:sldId id="367" r:id="rId4"/>
    <p:sldId id="368" r:id="rId5"/>
    <p:sldId id="369" r:id="rId6"/>
    <p:sldId id="370" r:id="rId7"/>
    <p:sldId id="373" r:id="rId8"/>
    <p:sldId id="374" r:id="rId9"/>
    <p:sldId id="375" r:id="rId10"/>
    <p:sldId id="376" r:id="rId11"/>
    <p:sldId id="377" r:id="rId12"/>
    <p:sldId id="378" r:id="rId13"/>
    <p:sldId id="379" r:id="rId14"/>
    <p:sldId id="398" r:id="rId15"/>
    <p:sldId id="381" r:id="rId16"/>
    <p:sldId id="382" r:id="rId17"/>
    <p:sldId id="383" r:id="rId18"/>
    <p:sldId id="384" r:id="rId19"/>
    <p:sldId id="351" r:id="rId20"/>
    <p:sldId id="335" r:id="rId21"/>
    <p:sldId id="336" r:id="rId22"/>
    <p:sldId id="337" r:id="rId23"/>
    <p:sldId id="322" r:id="rId24"/>
    <p:sldId id="323" r:id="rId25"/>
    <p:sldId id="353" r:id="rId26"/>
    <p:sldId id="354" r:id="rId27"/>
    <p:sldId id="355" r:id="rId28"/>
    <p:sldId id="394" r:id="rId29"/>
    <p:sldId id="395" r:id="rId30"/>
    <p:sldId id="385" r:id="rId31"/>
    <p:sldId id="386" r:id="rId32"/>
    <p:sldId id="387" r:id="rId33"/>
    <p:sldId id="390" r:id="rId34"/>
    <p:sldId id="391" r:id="rId35"/>
    <p:sldId id="392" r:id="rId36"/>
    <p:sldId id="393" r:id="rId37"/>
    <p:sldId id="396" r:id="rId38"/>
    <p:sldId id="397" r:id="rId39"/>
    <p:sldId id="287" r:id="rId40"/>
    <p:sldId id="288" r:id="rId41"/>
    <p:sldId id="289" r:id="rId42"/>
    <p:sldId id="290" r:id="rId43"/>
    <p:sldId id="291" r:id="rId44"/>
    <p:sldId id="292" r:id="rId45"/>
    <p:sldId id="294" r:id="rId46"/>
    <p:sldId id="310" r:id="rId47"/>
    <p:sldId id="311" r:id="rId48"/>
    <p:sldId id="352" r:id="rId4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CCFF"/>
    <a:srgbClr val="FF7C80"/>
    <a:srgbClr val="FFFFCC"/>
    <a:srgbClr val="CC99FF"/>
    <a:srgbClr val="FFFF66"/>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70841" autoAdjust="0"/>
  </p:normalViewPr>
  <p:slideViewPr>
    <p:cSldViewPr>
      <p:cViewPr varScale="1">
        <p:scale>
          <a:sx n="51" d="100"/>
          <a:sy n="51" d="100"/>
        </p:scale>
        <p:origin x="-189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EC35C1-D76A-464E-9BE7-24D19CB692B2}" type="datetimeFigureOut">
              <a:rPr kumimoji="1" lang="ja-JP" altLang="en-US" smtClean="0"/>
              <a:pPr/>
              <a:t>2015/9/11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FCD68F-BD62-4541-BB7F-A87F873F6F51}"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dirty="0" smtClean="0">
                <a:latin typeface="HG丸ｺﾞｼｯｸM-PRO" pitchFamily="50" charset="-128"/>
                <a:ea typeface="HG丸ｺﾞｼｯｸM-PRO" pitchFamily="50" charset="-128"/>
              </a:rPr>
              <a:t>町内全校で行う「事務の校内研」も今年で４年目となりました。今年度も昨年度と同じく、一つは町内統一テーマである「服務」、あと一つは各校それぞれが選択したテーマの二つのテーマについて研修します。昨年度、服務を統一テーマとした理由は、私たち公務員は、様々な法令に従って仕事をする必要があり、服務は職業人として根本となる部分であるからですと説明をしましたが、校内研終了後のアンケートでも「改めて確認できて良かった」「大切なことだが、知っているようで知らないこともあり参考になった」等の感想を頂きましたので、もう少し服務について知ってもらいたいと思い、今年度も引き続き統一テーマとしました。最後までよろしくお願いします。</a:t>
            </a:r>
            <a:endParaRPr kumimoji="1" lang="en-US" altLang="ja-JP" sz="1200" dirty="0" smtClean="0">
              <a:latin typeface="HG丸ｺﾞｼｯｸM-PRO" pitchFamily="50" charset="-128"/>
              <a:ea typeface="HG丸ｺﾞｼｯｸM-PRO" pitchFamily="50" charset="-128"/>
            </a:endParaRPr>
          </a:p>
        </p:txBody>
      </p:sp>
      <p:sp>
        <p:nvSpPr>
          <p:cNvPr id="4" name="スライド番号プレースホルダ 3"/>
          <p:cNvSpPr>
            <a:spLocks noGrp="1"/>
          </p:cNvSpPr>
          <p:nvPr>
            <p:ph type="sldNum" sz="quarter" idx="10"/>
          </p:nvPr>
        </p:nvSpPr>
        <p:spPr/>
        <p:txBody>
          <a:bodyPr/>
          <a:lstStyle/>
          <a:p>
            <a:fld id="{C9FCD68F-BD62-4541-BB7F-A87F873F6F51}" type="slidenum">
              <a:rPr kumimoji="1" lang="ja-JP" altLang="en-US" smtClean="0"/>
              <a:pPr/>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rtl="0"/>
            <a:r>
              <a:rPr kumimoji="1" lang="ja-JP" altLang="en-US" sz="1200" b="0" i="0" u="none" strike="noStrike" kern="1200" dirty="0" smtClean="0">
                <a:solidFill>
                  <a:schemeClr val="tx1"/>
                </a:solidFill>
                <a:latin typeface="+mn-lt"/>
                <a:ea typeface="+mn-ea"/>
                <a:cs typeface="+mn-cs"/>
              </a:rPr>
              <a:t>（問題）</a:t>
            </a:r>
            <a:r>
              <a:rPr kumimoji="1" lang="en-US" altLang="ja-JP" sz="1200" b="0" i="0" u="none" strike="noStrike"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rPr>
              <a:t>実施校の勤務時間に変更</a:t>
            </a:r>
            <a:r>
              <a:rPr kumimoji="1" lang="en-US" altLang="ja-JP" sz="1200" b="0" i="0" u="none" strike="noStrike" kern="1200" dirty="0" smtClean="0">
                <a:solidFill>
                  <a:schemeClr val="tx1"/>
                </a:solidFill>
                <a:latin typeface="+mn-lt"/>
                <a:ea typeface="+mn-ea"/>
                <a:cs typeface="+mn-cs"/>
              </a:rPr>
              <a:t>】</a:t>
            </a:r>
            <a:endParaRPr lang="ja-JP" altLang="en-US" b="0" dirty="0" smtClean="0"/>
          </a:p>
          <a:p>
            <a:pPr rtl="0"/>
            <a:r>
              <a:rPr kumimoji="1" lang="ja-JP" altLang="en-US" sz="1200" b="0" i="0" u="none" strike="noStrike" kern="1200" dirty="0" smtClean="0">
                <a:solidFill>
                  <a:schemeClr val="tx1"/>
                </a:solidFill>
                <a:latin typeface="+mn-lt"/>
                <a:ea typeface="+mn-ea"/>
                <a:cs typeface="+mn-cs"/>
              </a:rPr>
              <a:t>●１１時１５分～終業時刻の１６：４５まで年休を取りたいと思いますが、休憩時間を含んだ休暇の取り方はどうなりますか？</a:t>
            </a:r>
            <a:br>
              <a:rPr kumimoji="1" lang="ja-JP" altLang="en-US" sz="1200" b="0" i="0" u="none" strike="noStrike" kern="1200" dirty="0" smtClean="0">
                <a:solidFill>
                  <a:schemeClr val="tx1"/>
                </a:solidFill>
                <a:latin typeface="+mn-lt"/>
                <a:ea typeface="+mn-ea"/>
                <a:cs typeface="+mn-cs"/>
              </a:rPr>
            </a:br>
            <a:r>
              <a:rPr kumimoji="1" lang="ja-JP" altLang="en-US" sz="1200" b="0" i="0" u="none" strike="noStrike" kern="1200" dirty="0" smtClean="0">
                <a:solidFill>
                  <a:schemeClr val="tx1"/>
                </a:solidFill>
                <a:latin typeface="+mn-lt"/>
                <a:ea typeface="+mn-ea"/>
                <a:cs typeface="+mn-cs"/>
              </a:rPr>
              <a:t>□□小学校では勤務時間が８：１５～１６：４５、お昼の休憩時間は１２：４５～１３：３０となっています。</a:t>
            </a:r>
            <a:endParaRPr lang="ja-JP" altLang="en-US" b="0" dirty="0" smtClean="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●問題のように１１時１５分から終業時刻まで取得する場合は、休憩時間の４５分が含まれていますので</a:t>
            </a:r>
            <a:endParaRPr kumimoji="1" lang="en-US" altLang="ja-JP" dirty="0" smtClean="0"/>
          </a:p>
          <a:p>
            <a:r>
              <a:rPr kumimoji="1" lang="ja-JP" altLang="en-US" dirty="0" smtClean="0"/>
              <a:t>実際の取得時間は４時間４５分となりますが、１時間未満は切り上げとなり５時間での取得となります。</a:t>
            </a:r>
            <a:endParaRPr kumimoji="1" lang="en-US" altLang="ja-JP" dirty="0" smtClean="0"/>
          </a:p>
          <a:p>
            <a:endParaRPr kumimoji="1" lang="en-US" altLang="ja-JP" dirty="0" smtClean="0"/>
          </a:p>
          <a:p>
            <a:r>
              <a:rPr kumimoji="1" lang="en-US" altLang="ja-JP" dirty="0" smtClean="0"/>
              <a:t>【</a:t>
            </a:r>
            <a:r>
              <a:rPr kumimoji="1" lang="ja-JP" altLang="en-US" dirty="0" smtClean="0"/>
              <a:t>実施校の勤務時間に合わせてスライドの時間を修正する</a:t>
            </a:r>
            <a:r>
              <a:rPr kumimoji="1" lang="en-US" altLang="ja-JP" dirty="0" smtClean="0"/>
              <a:t>】</a:t>
            </a:r>
          </a:p>
          <a:p>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●では、とっても便利な年次有給休暇計算書を使って計算してみましょう。</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実際に試しながら説明する</a:t>
            </a:r>
            <a:r>
              <a:rPr kumimoji="1" lang="en-US" altLang="ja-JP" dirty="0" smtClean="0"/>
              <a:t>】</a:t>
            </a:r>
          </a:p>
          <a:p>
            <a:r>
              <a:rPr kumimoji="1" lang="en-US" altLang="ja-JP" dirty="0" smtClean="0"/>
              <a:t/>
            </a:r>
            <a:br>
              <a:rPr kumimoji="1" lang="en-US" altLang="ja-JP" dirty="0" smtClean="0"/>
            </a:br>
            <a:r>
              <a:rPr kumimoji="1" lang="ja-JP" altLang="en-US" dirty="0" smtClean="0"/>
              <a:t>四万十町学校事務の手引きＨＰにあります、●いたれりつくせりより入っていただきますと、●年次有給休暇計算書があります。</a:t>
            </a:r>
            <a:r>
              <a:rPr kumimoji="1" lang="en-US" altLang="ja-JP" dirty="0" smtClean="0"/>
              <a:t/>
            </a:r>
            <a:br>
              <a:rPr kumimoji="1" lang="en-US" altLang="ja-JP" dirty="0" smtClean="0"/>
            </a:br>
            <a:r>
              <a:rPr kumimoji="1" lang="ja-JP" altLang="en-US" dirty="0" smtClean="0"/>
              <a:t>この年次有給休暇計算書を使うと、間違いやすい残日数や休憩時間を挟んだ場合の取得時間の計算が</a:t>
            </a:r>
            <a:endParaRPr kumimoji="1" lang="en-US" altLang="ja-JP" dirty="0" smtClean="0"/>
          </a:p>
          <a:p>
            <a:r>
              <a:rPr kumimoji="1" lang="ja-JP" altLang="en-US" dirty="0" smtClean="0"/>
              <a:t>一発で出来るのでとても便利です。デスクトップなどに保存して普段より年休取得の際に入力し、承認簿に書き写すと残日数などの間違いも減るはずです。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（問題）</a:t>
            </a:r>
            <a:endParaRPr lang="en-US" altLang="ja-JP" dirty="0" smtClean="0"/>
          </a:p>
          <a:p>
            <a:pPr>
              <a:buNone/>
            </a:pPr>
            <a:r>
              <a:rPr lang="ja-JP" altLang="en-US" dirty="0" smtClean="0"/>
              <a:t>●人間ドックの日時が決まりました。受診に関して、注意することはありますか？</a:t>
            </a:r>
            <a:endParaRPr lang="en-US" altLang="ja-JP" dirty="0" smtClean="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a:ln/>
        </p:spPr>
      </p:sp>
      <p:sp>
        <p:nvSpPr>
          <p:cNvPr id="26627" name="ノート プレースホルダ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ea typeface="ＭＳ Ｐ明朝" charset="-128"/>
              </a:rPr>
              <a:t>●特別休暇は、特別の事由により職員が勤務しないことが相当として与えられる休暇ですので、休暇となる事象が無くなれば速やかに職務に服する必要があります。</a:t>
            </a:r>
            <a:endParaRPr lang="en-US" altLang="ja-JP" dirty="0" smtClean="0">
              <a:ea typeface="ＭＳ Ｐ明朝" charset="-128"/>
            </a:endParaRPr>
          </a:p>
          <a:p>
            <a:r>
              <a:rPr lang="ja-JP" altLang="en-US" dirty="0" smtClean="0">
                <a:ea typeface="ＭＳ Ｐ明朝" charset="-128"/>
              </a:rPr>
              <a:t>●人間ドック、婦人検診等終了後は速やかに出勤するか、続けて休暇を取得したい場合は、特別休暇の事由が無くなった時点から年休となります。</a:t>
            </a:r>
            <a:endParaRPr lang="en-US" altLang="ja-JP" dirty="0" smtClean="0">
              <a:ea typeface="ＭＳ Ｐ明朝" charset="-128"/>
            </a:endParaRPr>
          </a:p>
          <a:p>
            <a:r>
              <a:rPr kumimoji="1" lang="ja-JP" altLang="ja-JP" sz="1200" b="0" kern="1200" dirty="0" smtClean="0">
                <a:solidFill>
                  <a:srgbClr val="FF0000"/>
                </a:solidFill>
                <a:latin typeface="+mn-lt"/>
                <a:ea typeface="+mn-ea"/>
                <a:cs typeface="+mn-cs"/>
              </a:rPr>
              <a:t>人間ドックの受診に関して認められる特別休暇の範囲としましては、</a:t>
            </a:r>
            <a:r>
              <a:rPr kumimoji="1" lang="ja-JP" altLang="en-US" sz="1200" b="0" kern="1200" dirty="0" smtClean="0">
                <a:solidFill>
                  <a:srgbClr val="FF0000"/>
                </a:solidFill>
                <a:latin typeface="+mn-lt"/>
                <a:ea typeface="+mn-ea"/>
                <a:cs typeface="+mn-cs"/>
              </a:rPr>
              <a:t>往復</a:t>
            </a:r>
            <a:r>
              <a:rPr kumimoji="1" lang="ja-JP" altLang="ja-JP" sz="1200" b="0" kern="1200" dirty="0" smtClean="0">
                <a:solidFill>
                  <a:srgbClr val="FF0000"/>
                </a:solidFill>
                <a:latin typeface="+mn-lt"/>
                <a:ea typeface="+mn-ea"/>
                <a:cs typeface="+mn-cs"/>
              </a:rPr>
              <a:t>に要する時間も含まれます。</a:t>
            </a:r>
            <a:endParaRPr kumimoji="1" lang="en-US" altLang="ja-JP" sz="1200" b="0" kern="1200" dirty="0" smtClean="0">
              <a:solidFill>
                <a:srgbClr val="FF0000"/>
              </a:solidFill>
              <a:latin typeface="+mn-lt"/>
              <a:ea typeface="+mn-ea"/>
              <a:cs typeface="+mn-cs"/>
            </a:endParaRPr>
          </a:p>
          <a:p>
            <a:r>
              <a:rPr kumimoji="1" lang="ja-JP" altLang="ja-JP" sz="1200" b="0" kern="1200" dirty="0" smtClean="0">
                <a:solidFill>
                  <a:srgbClr val="FF0000"/>
                </a:solidFill>
                <a:latin typeface="+mn-lt"/>
                <a:ea typeface="+mn-ea"/>
                <a:cs typeface="+mn-cs"/>
              </a:rPr>
              <a:t>仮に午後３時にドックが終了し、学校</a:t>
            </a:r>
            <a:r>
              <a:rPr kumimoji="1" lang="ja-JP" altLang="en-US" sz="1200" b="0" kern="1200" dirty="0" smtClean="0">
                <a:solidFill>
                  <a:srgbClr val="FF0000"/>
                </a:solidFill>
                <a:latin typeface="+mn-lt"/>
                <a:ea typeface="+mn-ea"/>
                <a:cs typeface="+mn-cs"/>
              </a:rPr>
              <a:t>へ帰る</a:t>
            </a:r>
            <a:r>
              <a:rPr kumimoji="1" lang="ja-JP" altLang="ja-JP" sz="1200" b="0" kern="1200" dirty="0" smtClean="0">
                <a:solidFill>
                  <a:srgbClr val="FF0000"/>
                </a:solidFill>
                <a:latin typeface="+mn-lt"/>
                <a:ea typeface="+mn-ea"/>
                <a:cs typeface="+mn-cs"/>
              </a:rPr>
              <a:t>と終業時間になる場合などは、学校長の判断でその日１日を特別休暇としても</a:t>
            </a:r>
            <a:r>
              <a:rPr kumimoji="1" lang="ja-JP" altLang="en-US" sz="1200" b="0" kern="1200" dirty="0" smtClean="0">
                <a:solidFill>
                  <a:srgbClr val="FF0000"/>
                </a:solidFill>
                <a:latin typeface="+mn-lt"/>
                <a:ea typeface="+mn-ea"/>
                <a:cs typeface="+mn-cs"/>
              </a:rPr>
              <a:t>構いません</a:t>
            </a:r>
            <a:r>
              <a:rPr kumimoji="1" lang="ja-JP" altLang="ja-JP" sz="1200" b="0" kern="1200" dirty="0" smtClean="0">
                <a:solidFill>
                  <a:srgbClr val="FF0000"/>
                </a:solidFill>
                <a:latin typeface="+mn-lt"/>
                <a:ea typeface="+mn-ea"/>
                <a:cs typeface="+mn-cs"/>
              </a:rPr>
              <a:t>。</a:t>
            </a:r>
          </a:p>
          <a:p>
            <a:r>
              <a:rPr kumimoji="1" lang="ja-JP" altLang="ja-JP" sz="1200" b="0" kern="1200" dirty="0" smtClean="0">
                <a:solidFill>
                  <a:srgbClr val="FF0000"/>
                </a:solidFill>
                <a:latin typeface="+mn-lt"/>
                <a:ea typeface="+mn-ea"/>
                <a:cs typeface="+mn-cs"/>
              </a:rPr>
              <a:t>ただし、午後</a:t>
            </a:r>
            <a:r>
              <a:rPr kumimoji="1" lang="ja-JP" altLang="en-US" sz="1200" b="0" kern="1200" dirty="0" smtClean="0">
                <a:solidFill>
                  <a:srgbClr val="FF0000"/>
                </a:solidFill>
                <a:latin typeface="+mn-lt"/>
                <a:ea typeface="+mn-ea"/>
                <a:cs typeface="+mn-cs"/>
              </a:rPr>
              <a:t>１</a:t>
            </a:r>
            <a:r>
              <a:rPr kumimoji="1" lang="ja-JP" altLang="ja-JP" sz="1200" b="0" kern="1200" dirty="0" smtClean="0">
                <a:solidFill>
                  <a:srgbClr val="FF0000"/>
                </a:solidFill>
                <a:latin typeface="+mn-lt"/>
                <a:ea typeface="+mn-ea"/>
                <a:cs typeface="+mn-cs"/>
              </a:rPr>
              <a:t>時にドックが終わり、</a:t>
            </a:r>
            <a:r>
              <a:rPr kumimoji="1" lang="ja-JP" altLang="en-US" sz="1200" b="0" kern="1200" dirty="0" smtClean="0">
                <a:solidFill>
                  <a:srgbClr val="FF0000"/>
                </a:solidFill>
                <a:latin typeface="+mn-lt"/>
                <a:ea typeface="+mn-ea"/>
                <a:cs typeface="+mn-cs"/>
              </a:rPr>
              <a:t>終業時刻までに</a:t>
            </a:r>
            <a:r>
              <a:rPr kumimoji="1" lang="ja-JP" altLang="ja-JP" sz="1200" b="0" kern="1200" dirty="0" smtClean="0">
                <a:solidFill>
                  <a:srgbClr val="FF0000"/>
                </a:solidFill>
                <a:latin typeface="+mn-lt"/>
                <a:ea typeface="+mn-ea"/>
                <a:cs typeface="+mn-cs"/>
              </a:rPr>
              <a:t>学校</a:t>
            </a:r>
            <a:r>
              <a:rPr kumimoji="1" lang="ja-JP" altLang="en-US" sz="1200" b="0" kern="1200" dirty="0" smtClean="0">
                <a:solidFill>
                  <a:srgbClr val="FF0000"/>
                </a:solidFill>
                <a:latin typeface="+mn-lt"/>
                <a:ea typeface="+mn-ea"/>
                <a:cs typeface="+mn-cs"/>
              </a:rPr>
              <a:t>へ</a:t>
            </a:r>
            <a:r>
              <a:rPr kumimoji="1" lang="ja-JP" altLang="ja-JP" sz="1200" b="0" kern="1200" dirty="0" smtClean="0">
                <a:solidFill>
                  <a:srgbClr val="FF0000"/>
                </a:solidFill>
                <a:latin typeface="+mn-lt"/>
                <a:ea typeface="+mn-ea"/>
                <a:cs typeface="+mn-cs"/>
              </a:rPr>
              <a:t>帰れ</a:t>
            </a:r>
            <a:r>
              <a:rPr kumimoji="1" lang="ja-JP" altLang="en-US" sz="1200" b="0" kern="1200" dirty="0" smtClean="0">
                <a:solidFill>
                  <a:srgbClr val="FF0000"/>
                </a:solidFill>
                <a:latin typeface="+mn-lt"/>
                <a:ea typeface="+mn-ea"/>
                <a:cs typeface="+mn-cs"/>
              </a:rPr>
              <a:t>る</a:t>
            </a:r>
            <a:r>
              <a:rPr kumimoji="1" lang="ja-JP" altLang="ja-JP" sz="1200" b="0" kern="1200" dirty="0" smtClean="0">
                <a:solidFill>
                  <a:srgbClr val="FF0000"/>
                </a:solidFill>
                <a:latin typeface="+mn-lt"/>
                <a:ea typeface="+mn-ea"/>
                <a:cs typeface="+mn-cs"/>
              </a:rPr>
              <a:t>場合で、学校</a:t>
            </a:r>
            <a:r>
              <a:rPr kumimoji="1" lang="ja-JP" altLang="en-US" sz="1200" b="0" kern="1200" dirty="0" smtClean="0">
                <a:solidFill>
                  <a:srgbClr val="FF0000"/>
                </a:solidFill>
                <a:latin typeface="+mn-lt"/>
                <a:ea typeface="+mn-ea"/>
                <a:cs typeface="+mn-cs"/>
              </a:rPr>
              <a:t>へは</a:t>
            </a:r>
            <a:r>
              <a:rPr kumimoji="1" lang="ja-JP" altLang="ja-JP" sz="1200" b="0" kern="1200" dirty="0" smtClean="0">
                <a:solidFill>
                  <a:srgbClr val="FF0000"/>
                </a:solidFill>
                <a:latin typeface="+mn-lt"/>
                <a:ea typeface="+mn-ea"/>
                <a:cs typeface="+mn-cs"/>
              </a:rPr>
              <a:t>帰らずに私用のために休みをとる</a:t>
            </a:r>
            <a:r>
              <a:rPr kumimoji="1" lang="ja-JP" altLang="en-US" sz="1200" b="0" kern="1200" dirty="0" smtClean="0">
                <a:solidFill>
                  <a:srgbClr val="FF0000"/>
                </a:solidFill>
                <a:latin typeface="+mn-lt"/>
                <a:ea typeface="+mn-ea"/>
                <a:cs typeface="+mn-cs"/>
              </a:rPr>
              <a:t>場合</a:t>
            </a:r>
            <a:r>
              <a:rPr kumimoji="1" lang="ja-JP" altLang="ja-JP" sz="1200" b="0" kern="1200" dirty="0" smtClean="0">
                <a:solidFill>
                  <a:srgbClr val="FF0000"/>
                </a:solidFill>
                <a:latin typeface="+mn-lt"/>
                <a:ea typeface="+mn-ea"/>
                <a:cs typeface="+mn-cs"/>
              </a:rPr>
              <a:t>は、１時から年休を</a:t>
            </a:r>
            <a:r>
              <a:rPr kumimoji="1" lang="ja-JP" altLang="en-US" sz="1200" b="0" kern="1200" dirty="0" smtClean="0">
                <a:solidFill>
                  <a:srgbClr val="FF0000"/>
                </a:solidFill>
                <a:latin typeface="+mn-lt"/>
                <a:ea typeface="+mn-ea"/>
                <a:cs typeface="+mn-cs"/>
              </a:rPr>
              <a:t>取</a:t>
            </a:r>
            <a:r>
              <a:rPr kumimoji="1" lang="ja-JP" altLang="ja-JP" sz="1200" b="0" kern="1200" dirty="0" smtClean="0">
                <a:solidFill>
                  <a:srgbClr val="FF0000"/>
                </a:solidFill>
                <a:latin typeface="+mn-lt"/>
                <a:ea typeface="+mn-ea"/>
                <a:cs typeface="+mn-cs"/>
              </a:rPr>
              <a:t>る必要があ</a:t>
            </a:r>
            <a:r>
              <a:rPr kumimoji="1" lang="ja-JP" altLang="en-US" sz="1200" b="0" kern="1200" dirty="0" smtClean="0">
                <a:solidFill>
                  <a:srgbClr val="FF0000"/>
                </a:solidFill>
                <a:latin typeface="+mn-lt"/>
                <a:ea typeface="+mn-ea"/>
                <a:cs typeface="+mn-cs"/>
              </a:rPr>
              <a:t>りま</a:t>
            </a:r>
            <a:r>
              <a:rPr kumimoji="1" lang="ja-JP" altLang="ja-JP" sz="1200" b="0" kern="1200" dirty="0" smtClean="0">
                <a:solidFill>
                  <a:srgbClr val="FF0000"/>
                </a:solidFill>
                <a:latin typeface="+mn-lt"/>
                <a:ea typeface="+mn-ea"/>
                <a:cs typeface="+mn-cs"/>
              </a:rPr>
              <a:t>す。</a:t>
            </a:r>
            <a:endParaRPr kumimoji="1" lang="en-US" altLang="ja-JP" sz="1200" b="0" kern="1200" dirty="0" smtClean="0">
              <a:solidFill>
                <a:srgbClr val="FF0000"/>
              </a:solidFill>
              <a:latin typeface="+mn-lt"/>
              <a:ea typeface="+mn-ea"/>
              <a:cs typeface="+mn-cs"/>
            </a:endParaRPr>
          </a:p>
          <a:p>
            <a:r>
              <a:rPr kumimoji="1" lang="ja-JP" altLang="ja-JP" sz="1200" b="0" kern="1200" dirty="0" smtClean="0">
                <a:solidFill>
                  <a:srgbClr val="FF0000"/>
                </a:solidFill>
                <a:latin typeface="+mn-lt"/>
                <a:ea typeface="+mn-ea"/>
                <a:cs typeface="+mn-cs"/>
              </a:rPr>
              <a:t>あくまで、</a:t>
            </a:r>
            <a:r>
              <a:rPr kumimoji="1" lang="ja-JP" altLang="en-US" sz="1200" b="0" kern="1200" dirty="0" smtClean="0">
                <a:solidFill>
                  <a:srgbClr val="FF0000"/>
                </a:solidFill>
                <a:latin typeface="+mn-lt"/>
                <a:ea typeface="+mn-ea"/>
                <a:cs typeface="+mn-cs"/>
              </a:rPr>
              <a:t>学校へ</a:t>
            </a:r>
            <a:r>
              <a:rPr kumimoji="1" lang="ja-JP" altLang="ja-JP" sz="1200" b="0" kern="1200" dirty="0" smtClean="0">
                <a:solidFill>
                  <a:srgbClr val="FF0000"/>
                </a:solidFill>
                <a:latin typeface="+mn-lt"/>
                <a:ea typeface="+mn-ea"/>
                <a:cs typeface="+mn-cs"/>
              </a:rPr>
              <a:t>帰って業務をすることを前提として、帰りに要する時間を特別休暇に含め</a:t>
            </a:r>
            <a:r>
              <a:rPr kumimoji="1" lang="ja-JP" altLang="en-US" sz="1200" b="0" kern="1200" dirty="0" smtClean="0">
                <a:solidFill>
                  <a:srgbClr val="FF0000"/>
                </a:solidFill>
                <a:latin typeface="+mn-lt"/>
                <a:ea typeface="+mn-ea"/>
                <a:cs typeface="+mn-cs"/>
              </a:rPr>
              <a:t>ることができます。</a:t>
            </a:r>
            <a:endParaRPr lang="en-US" altLang="ja-JP" b="0" dirty="0" smtClean="0">
              <a:ea typeface="ＭＳ Ｐ明朝" charset="-128"/>
            </a:endParaRPr>
          </a:p>
          <a:p>
            <a:r>
              <a:rPr kumimoji="1" lang="ja-JP" altLang="ja-JP" sz="1200" kern="1200" dirty="0" smtClean="0">
                <a:solidFill>
                  <a:schemeClr val="tx1"/>
                </a:solidFill>
                <a:latin typeface="+mn-lt"/>
                <a:ea typeface="+mn-ea"/>
                <a:cs typeface="+mn-cs"/>
              </a:rPr>
              <a:t>人間ドックだけでなく、その他の特別休暇を取得するときも同様に、休暇となる事象が無くなれば速やかに職務に服する必要があります。</a:t>
            </a:r>
          </a:p>
          <a:p>
            <a:r>
              <a:rPr kumimoji="1" lang="en-US" altLang="ja-JP" sz="1200" kern="1200" dirty="0" smtClean="0">
                <a:solidFill>
                  <a:schemeClr val="tx1"/>
                </a:solidFill>
                <a:latin typeface="+mn-lt"/>
                <a:ea typeface="+mn-ea"/>
                <a:cs typeface="+mn-cs"/>
              </a:rPr>
              <a:t> </a:t>
            </a:r>
            <a:endParaRPr kumimoji="1" lang="ja-JP" altLang="ja-JP" sz="1200" kern="1200" dirty="0">
              <a:solidFill>
                <a:schemeClr val="tx1"/>
              </a:solidFill>
              <a:latin typeface="+mn-lt"/>
              <a:ea typeface="+mn-ea"/>
              <a:cs typeface="+mn-cs"/>
            </a:endParaRPr>
          </a:p>
        </p:txBody>
      </p:sp>
      <p:sp>
        <p:nvSpPr>
          <p:cNvPr id="26628" name="スライド番号プレースホルダ 3"/>
          <p:cNvSpPr>
            <a:spLocks noGrp="1"/>
          </p:cNvSpPr>
          <p:nvPr>
            <p:ph type="sldNum" sz="quarter" idx="5"/>
          </p:nvPr>
        </p:nvSpPr>
        <p:spPr>
          <a:noFill/>
        </p:spPr>
        <p:txBody>
          <a:bodyPr/>
          <a:lstStyle/>
          <a:p>
            <a:fld id="{37445A7E-CFFE-4B78-83D5-DA22C7766F0F}" type="slidenum">
              <a:rPr lang="en-US" altLang="ja-JP" smtClean="0">
                <a:ea typeface="ＭＳ Ｐゴシック" charset="-128"/>
              </a:rPr>
              <a:pPr/>
              <a:t>14</a:t>
            </a:fld>
            <a:endParaRPr lang="en-US" altLang="ja-JP"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p:spPr>
        <p:txBody>
          <a:bodyPr/>
          <a:lstStyle/>
          <a:p>
            <a:pPr rtl="0"/>
            <a:r>
              <a:rPr kumimoji="1" lang="ja-JP" altLang="en-US" sz="1200" b="0" i="0" u="none" strike="noStrike" kern="1200" dirty="0" smtClean="0">
                <a:solidFill>
                  <a:schemeClr val="tx1"/>
                </a:solidFill>
                <a:latin typeface="+mn-lt"/>
                <a:ea typeface="+mn-ea"/>
                <a:cs typeface="+mn-cs"/>
              </a:rPr>
              <a:t>●また、人間ドックを受け再検査が必要になった場合は</a:t>
            </a:r>
            <a:br>
              <a:rPr kumimoji="1" lang="ja-JP" altLang="en-US" sz="1200" b="0" i="0" u="none" strike="noStrike" kern="1200" dirty="0" smtClean="0">
                <a:solidFill>
                  <a:schemeClr val="tx1"/>
                </a:solidFill>
                <a:latin typeface="+mn-lt"/>
                <a:ea typeface="+mn-ea"/>
                <a:cs typeface="+mn-cs"/>
              </a:rPr>
            </a:br>
            <a:r>
              <a:rPr kumimoji="1" lang="ja-JP" altLang="en-US" sz="1200" b="0" i="0" u="none" strike="noStrike" kern="1200" dirty="0" smtClean="0">
                <a:solidFill>
                  <a:schemeClr val="tx1"/>
                </a:solidFill>
                <a:latin typeface="+mn-lt"/>
                <a:ea typeface="+mn-ea"/>
                <a:cs typeface="+mn-cs"/>
              </a:rPr>
              <a:t>●病名が確定するまでは、職免扱いとなります。「</a:t>
            </a:r>
            <a:r>
              <a:rPr lang="zh-TW" altLang="en-US" b="0" dirty="0" smtClean="0"/>
              <a:t>職務専念義務免除願</a:t>
            </a:r>
            <a:r>
              <a:rPr lang="ja-JP" altLang="en-US" b="0" dirty="0" smtClean="0"/>
              <a:t>」を学校長に提出してください。</a:t>
            </a:r>
            <a:r>
              <a:rPr lang="zh-TW" altLang="en-US" b="0" dirty="0" smtClean="0"/>
              <a:t> </a:t>
            </a:r>
            <a:r>
              <a:rPr kumimoji="1" lang="ja-JP" altLang="en-US" sz="1200" b="0" i="0" u="none" strike="noStrike" kern="1200" dirty="0" smtClean="0">
                <a:solidFill>
                  <a:schemeClr val="tx1"/>
                </a:solidFill>
                <a:latin typeface="+mn-lt"/>
                <a:ea typeface="+mn-ea"/>
                <a:cs typeface="+mn-cs"/>
              </a:rPr>
              <a:t/>
            </a:r>
            <a:br>
              <a:rPr kumimoji="1" lang="ja-JP" altLang="en-US" sz="1200" b="0" i="0" u="none" strike="noStrike" kern="1200" dirty="0" smtClean="0">
                <a:solidFill>
                  <a:schemeClr val="tx1"/>
                </a:solidFill>
                <a:latin typeface="+mn-lt"/>
                <a:ea typeface="+mn-ea"/>
                <a:cs typeface="+mn-cs"/>
              </a:rPr>
            </a:br>
            <a:r>
              <a:rPr kumimoji="1" lang="ja-JP" altLang="en-US" sz="1200" b="0" i="0" u="none" strike="noStrike" kern="1200" dirty="0" smtClean="0">
                <a:solidFill>
                  <a:schemeClr val="tx1"/>
                </a:solidFill>
                <a:latin typeface="+mn-lt"/>
                <a:ea typeface="+mn-ea"/>
                <a:cs typeface="+mn-cs"/>
              </a:rPr>
              <a:t>ただし、医師から再検査を求められたものではなく、</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●自己判断</a:t>
            </a:r>
            <a:r>
              <a:rPr kumimoji="1" lang="ja-JP" altLang="en-US" sz="1200" b="0" i="0" u="none" strike="noStrike" kern="1200" dirty="0" smtClean="0">
                <a:solidFill>
                  <a:srgbClr val="FF0000"/>
                </a:solidFill>
                <a:latin typeface="+mn-lt"/>
                <a:ea typeface="+mn-ea"/>
                <a:cs typeface="+mn-cs"/>
              </a:rPr>
              <a:t>で再検査に行く</a:t>
            </a:r>
            <a:r>
              <a:rPr kumimoji="1" lang="ja-JP" altLang="en-US" sz="1200" b="0" i="0" u="none" strike="noStrike" kern="1200" dirty="0" smtClean="0">
                <a:solidFill>
                  <a:schemeClr val="tx1"/>
                </a:solidFill>
                <a:latin typeface="+mn-lt"/>
                <a:ea typeface="+mn-ea"/>
                <a:cs typeface="+mn-cs"/>
              </a:rPr>
              <a:t>場合は該当しませんので注意してください。</a:t>
            </a:r>
            <a:endParaRPr lang="ja-JP" altLang="en-US" b="0" dirty="0" smtClean="0"/>
          </a:p>
        </p:txBody>
      </p:sp>
      <p:sp>
        <p:nvSpPr>
          <p:cNvPr id="27652" name="スライド番号プレースホルダ 3"/>
          <p:cNvSpPr>
            <a:spLocks noGrp="1"/>
          </p:cNvSpPr>
          <p:nvPr>
            <p:ph type="sldNum" sz="quarter" idx="5"/>
          </p:nvPr>
        </p:nvSpPr>
        <p:spPr>
          <a:noFill/>
        </p:spPr>
        <p:txBody>
          <a:bodyPr/>
          <a:lstStyle/>
          <a:p>
            <a:fld id="{C2341AD4-901B-40BC-A759-7090594C0825}" type="slidenum">
              <a:rPr lang="en-US" altLang="ja-JP" smtClean="0">
                <a:ea typeface="ＭＳ Ｐゴシック" charset="-128"/>
              </a:rPr>
              <a:pPr/>
              <a:t>15</a:t>
            </a:fld>
            <a:endParaRPr lang="en-US" altLang="ja-JP"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ln/>
        </p:spPr>
      </p:sp>
      <p:sp>
        <p:nvSpPr>
          <p:cNvPr id="28675" name="ノート プレースホルダ 2"/>
          <p:cNvSpPr>
            <a:spLocks noGrp="1"/>
          </p:cNvSpPr>
          <p:nvPr>
            <p:ph type="body" idx="1"/>
          </p:nvPr>
        </p:nvSpPr>
        <p:spPr>
          <a:noFill/>
          <a:ln/>
        </p:spPr>
        <p:txBody>
          <a:bodyPr/>
          <a:lstStyle/>
          <a:p>
            <a:pPr rtl="0"/>
            <a:r>
              <a:rPr kumimoji="1" lang="ja-JP" altLang="en-US" sz="1200" b="0" i="0" u="none" strike="noStrike" kern="1200" dirty="0" smtClean="0">
                <a:solidFill>
                  <a:schemeClr val="tx1"/>
                </a:solidFill>
                <a:latin typeface="+mn-lt"/>
                <a:ea typeface="+mn-ea"/>
                <a:cs typeface="+mn-cs"/>
              </a:rPr>
              <a:t>●再検査や精密検査を行った結果、病名が確定し治療が必要だとして受診をする場合は、</a:t>
            </a:r>
            <a:endParaRPr lang="ja-JP" altLang="en-US" b="0" dirty="0" smtClean="0"/>
          </a:p>
          <a:p>
            <a:pPr rtl="0"/>
            <a:r>
              <a:rPr kumimoji="1" lang="ja-JP" altLang="en-US" sz="1200" b="0" i="0" u="none" strike="noStrike" kern="1200" dirty="0" smtClean="0">
                <a:solidFill>
                  <a:schemeClr val="tx1"/>
                </a:solidFill>
                <a:latin typeface="+mn-lt"/>
                <a:ea typeface="+mn-ea"/>
                <a:cs typeface="+mn-cs"/>
              </a:rPr>
              <a:t>●病気休暇又は年休での対応となります。</a:t>
            </a:r>
            <a:endParaRPr lang="ja-JP" altLang="en-US" b="0" dirty="0" smtClean="0"/>
          </a:p>
          <a:p>
            <a:pPr rtl="0"/>
            <a:r>
              <a:rPr kumimoji="1" lang="ja-JP" altLang="en-US" sz="1200" b="0" i="0" u="none" strike="noStrike" kern="1200" dirty="0" smtClean="0">
                <a:solidFill>
                  <a:schemeClr val="tx1"/>
                </a:solidFill>
                <a:latin typeface="+mn-lt"/>
                <a:ea typeface="+mn-ea"/>
                <a:cs typeface="+mn-cs"/>
              </a:rPr>
              <a:t>●６日以内の病気休暇の場合は、医療機関の領収証や医療カードなど受診したことが確認できる書類を学校長に提示してください。</a:t>
            </a:r>
            <a:endParaRPr lang="ja-JP" altLang="en-US" b="0" dirty="0" smtClean="0"/>
          </a:p>
          <a:p>
            <a:pPr rtl="0"/>
            <a:r>
              <a:rPr kumimoji="1" lang="ja-JP" altLang="en-US" sz="1200" b="0" i="0" u="none" strike="noStrike" kern="1200" dirty="0" smtClean="0">
                <a:solidFill>
                  <a:schemeClr val="tx1"/>
                </a:solidFill>
                <a:latin typeface="+mn-lt"/>
                <a:ea typeface="+mn-ea"/>
                <a:cs typeface="+mn-cs"/>
              </a:rPr>
              <a:t>６日を超える場合は診断書が必要です。</a:t>
            </a:r>
            <a:endParaRPr lang="ja-JP" altLang="en-US" b="0" dirty="0" smtClean="0"/>
          </a:p>
          <a:p>
            <a:pPr rtl="0"/>
            <a:r>
              <a:rPr kumimoji="1" lang="ja-JP" altLang="en-US" sz="1200" b="0" i="0" u="none" strike="noStrike" kern="1200" dirty="0" smtClean="0">
                <a:solidFill>
                  <a:schemeClr val="tx1"/>
                </a:solidFill>
                <a:latin typeface="+mn-lt"/>
                <a:ea typeface="+mn-ea"/>
                <a:cs typeface="+mn-cs"/>
              </a:rPr>
              <a:t>詳しくは学校事務の手引きＨＰを参考にしていただき、不明な点は学校長または事務担当者へ相談をしてください。</a:t>
            </a:r>
            <a:endParaRPr lang="ja-JP" altLang="en-US" b="0" dirty="0" smtClean="0"/>
          </a:p>
        </p:txBody>
      </p:sp>
      <p:sp>
        <p:nvSpPr>
          <p:cNvPr id="28676" name="スライド番号プレースホルダ 3"/>
          <p:cNvSpPr>
            <a:spLocks noGrp="1"/>
          </p:cNvSpPr>
          <p:nvPr>
            <p:ph type="sldNum" sz="quarter" idx="5"/>
          </p:nvPr>
        </p:nvSpPr>
        <p:spPr>
          <a:noFill/>
        </p:spPr>
        <p:txBody>
          <a:bodyPr/>
          <a:lstStyle/>
          <a:p>
            <a:fld id="{206B5396-52E9-4859-9E55-9DD8A9FECF77}" type="slidenum">
              <a:rPr lang="en-US" altLang="ja-JP" smtClean="0">
                <a:ea typeface="ＭＳ Ｐゴシック" charset="-128"/>
              </a:rPr>
              <a:pPr/>
              <a:t>16</a:t>
            </a:fld>
            <a:endParaRPr lang="en-US" altLang="ja-JP" smtClean="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（問題）</a:t>
            </a:r>
            <a:endParaRPr kumimoji="1" lang="en-US" altLang="ja-JP" dirty="0" smtClean="0"/>
          </a:p>
          <a:p>
            <a:r>
              <a:rPr kumimoji="1" lang="ja-JP" altLang="en-US" dirty="0" smtClean="0"/>
              <a:t>●生徒を連れて学校下の川原へ理科の学習に行きたいと思っています。</a:t>
            </a:r>
            <a:endParaRPr kumimoji="1" lang="en-US" altLang="ja-JP" dirty="0" smtClean="0"/>
          </a:p>
          <a:p>
            <a:r>
              <a:rPr kumimoji="1" lang="ja-JP" altLang="en-US" dirty="0" smtClean="0"/>
              <a:t>近くだし、校長には口頭で許可をとったのでそのまま行ってもいいですか？</a:t>
            </a:r>
            <a:endParaRPr kumimoji="1" lang="ja-JP" altLang="en-US" dirty="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●職員の旅費に関する条例第２条の３に「公務のために学校を離れて旅行することを出張という」とあります。</a:t>
            </a:r>
            <a:endParaRPr kumimoji="1" lang="en-US" altLang="ja-JP" dirty="0" smtClean="0"/>
          </a:p>
          <a:p>
            <a:r>
              <a:rPr kumimoji="1" lang="ja-JP" altLang="en-US" sz="1200" kern="1200" baseline="0" dirty="0" smtClean="0">
                <a:solidFill>
                  <a:schemeClr val="tx1"/>
                </a:solidFill>
                <a:latin typeface="+mn-lt"/>
                <a:ea typeface="+mn-ea"/>
                <a:cs typeface="+mn-cs"/>
              </a:rPr>
              <a:t> 本来出張に該当する用務であっても、学校周辺勤務や旅費不支給の場合は校外勤務扱いとなります。</a:t>
            </a:r>
            <a:endParaRPr kumimoji="1" lang="en-US" altLang="ja-JP" dirty="0" smtClean="0"/>
          </a:p>
          <a:p>
            <a:r>
              <a:rPr kumimoji="1" lang="ja-JP" altLang="en-US" dirty="0" smtClean="0"/>
              <a:t>この問題の場合も、学校下の川原へということですので校外勤務扱いとなりますが、</a:t>
            </a:r>
            <a:endParaRPr kumimoji="1" lang="en-US" altLang="ja-JP" dirty="0" smtClean="0"/>
          </a:p>
          <a:p>
            <a:r>
              <a:rPr kumimoji="1" lang="ja-JP" altLang="en-US" dirty="0" smtClean="0"/>
              <a:t>学校を離れるときは「出張・校外勤務・自家用車公務使用伺」の提出が必要となります。</a:t>
            </a:r>
            <a:endParaRPr kumimoji="1" lang="en-US" altLang="ja-JP" dirty="0" smtClean="0"/>
          </a:p>
          <a:p>
            <a:r>
              <a:rPr lang="ja-JP" altLang="en-US" sz="1200" dirty="0" smtClean="0"/>
              <a:t>●四万十町立学校管理運営規則第３７条には「職員の出張は、校長が命ずる」</a:t>
            </a:r>
            <a:r>
              <a:rPr kumimoji="1" lang="ja-JP" altLang="en-US" dirty="0" smtClean="0"/>
              <a:t>とありますので、事前に記入をして学校長へ提出し、許可を取るようにして下さい。</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児童・生徒引率の場合は、併せて「校外学習伺」も必要です。</a:t>
            </a:r>
            <a:endParaRPr kumimoji="1" lang="en-US" altLang="ja-JP" dirty="0" smtClean="0"/>
          </a:p>
          <a:p>
            <a:r>
              <a:rPr kumimoji="1" lang="ja-JP" altLang="en-US" dirty="0" smtClean="0"/>
              <a:t>また、徒歩で行けない場所の場合はバス運転手賃金などの予算が必要になることもあるので、早めに学校長や事務職員に相談して下さい。</a:t>
            </a:r>
            <a:endParaRPr kumimoji="1" lang="en-US" altLang="ja-JP" dirty="0" smtClean="0"/>
          </a:p>
          <a:p>
            <a:r>
              <a:rPr kumimoji="1" lang="ja-JP" altLang="en-US" dirty="0" smtClean="0"/>
              <a:t>緊急の場合に備えて、行き先が近くの場合でも公衆電話の位置を確認しておく、または携帯電話などを持って行くよう心がけましょう。</a:t>
            </a:r>
            <a:endParaRPr kumimoji="1" lang="en-US" altLang="ja-JP" dirty="0" smtClean="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eaLnBrk="1" hangingPunct="1"/>
            <a:r>
              <a:rPr lang="ja-JP" altLang="en-US" dirty="0" smtClean="0"/>
              <a:t>（問題）</a:t>
            </a:r>
            <a:endParaRPr lang="en-US" altLang="ja-JP" dirty="0" smtClean="0"/>
          </a:p>
          <a:p>
            <a:pPr eaLnBrk="1" hangingPunct="1"/>
            <a:r>
              <a:rPr lang="ja-JP" altLang="en-US" dirty="0" smtClean="0"/>
              <a:t>●遠足で愛媛県立と</a:t>
            </a:r>
            <a:r>
              <a:rPr lang="ja-JP" altLang="en-US" dirty="0" err="1" smtClean="0"/>
              <a:t>べ</a:t>
            </a:r>
            <a:r>
              <a:rPr lang="ja-JP" altLang="en-US" dirty="0" smtClean="0"/>
              <a:t>動物園に行くことになりました。</a:t>
            </a:r>
            <a:endParaRPr lang="en-US" altLang="ja-JP" dirty="0" smtClean="0"/>
          </a:p>
          <a:p>
            <a:pPr eaLnBrk="1" hangingPunct="1"/>
            <a:r>
              <a:rPr lang="ja-JP" altLang="en-US" dirty="0" smtClean="0"/>
              <a:t>緊急車両として自家用車を出すことになりましたが、何か注意することはありますか？</a:t>
            </a:r>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19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baseline="0" dirty="0" smtClean="0">
                <a:solidFill>
                  <a:schemeClr val="tx1"/>
                </a:solidFill>
                <a:latin typeface="+mn-lt"/>
                <a:ea typeface="+mn-ea"/>
                <a:cs typeface="+mn-cs"/>
              </a:rPr>
              <a:t>●</a:t>
            </a:r>
            <a:r>
              <a:rPr kumimoji="1" lang="ja-JP" altLang="en-US" dirty="0" smtClean="0"/>
              <a:t>教職員としての職務を遂行するうえで守らなくてはならない義務や規律を服務といいます。</a:t>
            </a:r>
            <a:endParaRPr kumimoji="1" lang="en-US" altLang="ja-JP" dirty="0" smtClean="0"/>
          </a:p>
          <a:p>
            <a:pPr marL="342900" indent="-342900" eaLnBrk="1" hangingPunct="1">
              <a:defRPr/>
            </a:pPr>
            <a:r>
              <a:rPr kumimoji="1" lang="ja-JP" altLang="en-US" dirty="0" smtClean="0"/>
              <a:t>●日本国憲法第１５条の２に「すべ</a:t>
            </a:r>
            <a:r>
              <a:rPr lang="ja-JP" altLang="en-US" sz="1200" dirty="0" smtClean="0">
                <a:solidFill>
                  <a:schemeClr val="tx1"/>
                </a:solidFill>
                <a:effectLst>
                  <a:outerShdw blurRad="38100" dist="38100" dir="2700000" algn="tl">
                    <a:srgbClr val="C0C0C0"/>
                  </a:outerShdw>
                </a:effectLst>
              </a:rPr>
              <a:t>て公務員は、全体の奉仕者であって、一部の奉仕者ではない。」とあり、</a:t>
            </a:r>
            <a:endParaRPr lang="en-US" altLang="ja-JP" sz="1200" dirty="0" smtClean="0">
              <a:solidFill>
                <a:schemeClr val="tx1"/>
              </a:solidFill>
              <a:effectLst>
                <a:outerShdw blurRad="38100" dist="38100" dir="2700000" algn="tl">
                  <a:srgbClr val="C0C0C0"/>
                </a:outerShdw>
              </a:effectLst>
            </a:endParaRPr>
          </a:p>
          <a:p>
            <a:pPr marL="342900" indent="-342900" eaLnBrk="1" hangingPunct="1">
              <a:defRPr/>
            </a:pPr>
            <a:r>
              <a:rPr lang="ja-JP" altLang="en-US" sz="1200" dirty="0" smtClean="0">
                <a:solidFill>
                  <a:schemeClr val="tx1"/>
                </a:solidFill>
                <a:effectLst>
                  <a:outerShdw blurRad="38100" dist="38100" dir="2700000" algn="tl">
                    <a:srgbClr val="C0C0C0"/>
                  </a:outerShdw>
                </a:effectLst>
              </a:rPr>
              <a:t>服務の根本基準は、</a:t>
            </a:r>
            <a:r>
              <a:rPr kumimoji="1" lang="ja-JP" altLang="en-US" dirty="0" smtClean="0"/>
              <a:t>地方公務員法第３０条で定められています。</a:t>
            </a:r>
          </a:p>
        </p:txBody>
      </p:sp>
      <p:sp>
        <p:nvSpPr>
          <p:cNvPr id="4" name="スライド番号プレースホルダ 3"/>
          <p:cNvSpPr>
            <a:spLocks noGrp="1"/>
          </p:cNvSpPr>
          <p:nvPr>
            <p:ph type="sldNum" sz="quarter" idx="10"/>
          </p:nvPr>
        </p:nvSpPr>
        <p:spPr/>
        <p:txBody>
          <a:bodyPr/>
          <a:lstStyle/>
          <a:p>
            <a:fld id="{C9FCD68F-BD62-4541-BB7F-A87F873F6F51}"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a:ln/>
        </p:spPr>
      </p:sp>
      <p:sp>
        <p:nvSpPr>
          <p:cNvPr id="18435" name="ノート プレースホルダ 2"/>
          <p:cNvSpPr>
            <a:spLocks noGrp="1"/>
          </p:cNvSpPr>
          <p:nvPr>
            <p:ph type="body" idx="1"/>
          </p:nvPr>
        </p:nvSpPr>
        <p:spPr>
          <a:noFill/>
          <a:ln/>
        </p:spPr>
        <p:txBody>
          <a:bodyPr/>
          <a:lstStyle/>
          <a:p>
            <a:pPr rtl="0"/>
            <a:r>
              <a:rPr kumimoji="1" lang="ja-JP" altLang="en-US" sz="1200" b="0" i="0" u="none" strike="noStrike" kern="1200" dirty="0" smtClean="0">
                <a:solidFill>
                  <a:schemeClr val="tx1"/>
                </a:solidFill>
                <a:latin typeface="+mn-lt"/>
                <a:ea typeface="+mn-ea"/>
                <a:cs typeface="+mn-cs"/>
              </a:rPr>
              <a:t>●県外への出張に自家用車を使用する場合は、四万十町教育委員会の承認が必要です。</a:t>
            </a:r>
            <a:endParaRPr lang="ja-JP" altLang="en-US" b="0" dirty="0" smtClean="0"/>
          </a:p>
          <a:p>
            <a:pPr rtl="0"/>
            <a:r>
              <a:rPr kumimoji="1" lang="ja-JP" altLang="en-US" sz="1200" b="0" i="0" u="none" strike="noStrike" kern="1200" dirty="0" smtClean="0">
                <a:solidFill>
                  <a:schemeClr val="tx1"/>
                </a:solidFill>
                <a:latin typeface="+mn-lt"/>
                <a:ea typeface="+mn-ea"/>
                <a:cs typeface="+mn-cs"/>
              </a:rPr>
              <a:t>「出張・校外勤務・自家用車公務使用伺」を学校長に提出し、承認後、四万十町教育委員会へ伺いを回します。</a:t>
            </a:r>
            <a:endParaRPr lang="ja-JP" altLang="en-US" b="0" dirty="0" smtClean="0"/>
          </a:p>
          <a:p>
            <a:pPr rtl="0"/>
            <a:r>
              <a:rPr lang="ja-JP" altLang="en-US" b="0" dirty="0" smtClean="0"/>
              <a:t/>
            </a:r>
            <a:br>
              <a:rPr lang="ja-JP" altLang="en-US" b="0" dirty="0" smtClean="0"/>
            </a:br>
            <a:r>
              <a:rPr kumimoji="1" lang="ja-JP" altLang="en-US" sz="1200" b="0" i="0" u="none" strike="noStrike" kern="1200" dirty="0" smtClean="0">
                <a:solidFill>
                  <a:schemeClr val="tx1"/>
                </a:solidFill>
                <a:latin typeface="+mn-lt"/>
                <a:ea typeface="+mn-ea"/>
                <a:cs typeface="+mn-cs"/>
              </a:rPr>
              <a:t>●教育委員会で「学校教育課長→教育次長→教育長」の決裁を受けて、はじめて自家用車での県外出張が認められます。</a:t>
            </a:r>
            <a:endParaRPr lang="ja-JP" altLang="en-US" b="0" dirty="0" smtClean="0"/>
          </a:p>
          <a:p>
            <a:pPr rtl="0"/>
            <a:r>
              <a:rPr kumimoji="1" lang="ja-JP" altLang="en-US" sz="1200" b="0" i="0" u="none" strike="noStrike" kern="1200" dirty="0" smtClean="0">
                <a:solidFill>
                  <a:schemeClr val="tx1"/>
                </a:solidFill>
                <a:latin typeface="+mn-lt"/>
                <a:ea typeface="+mn-ea"/>
                <a:cs typeface="+mn-cs"/>
              </a:rPr>
              <a:t>普段みなさんが学校外勤務をするときには１週間から１０日前に伺いを学校長へ提出していると思いますが、県外出張となると</a:t>
            </a:r>
            <a:endParaRPr lang="ja-JP" altLang="en-US" b="0" dirty="0" smtClean="0"/>
          </a:p>
          <a:p>
            <a:pPr rtl="0"/>
            <a:r>
              <a:rPr kumimoji="1" lang="ja-JP" altLang="en-US" sz="1200" b="0" i="0" u="none" strike="noStrike" kern="1200" dirty="0" smtClean="0">
                <a:solidFill>
                  <a:schemeClr val="tx1"/>
                </a:solidFill>
                <a:latin typeface="+mn-lt"/>
                <a:ea typeface="+mn-ea"/>
                <a:cs typeface="+mn-cs"/>
              </a:rPr>
              <a:t>●教育委員会の承認が必要となりますので、かなりの日数がかかるということに注意してください。</a:t>
            </a:r>
            <a:endParaRPr lang="ja-JP" altLang="en-US" b="0" dirty="0" smtClean="0"/>
          </a:p>
          <a:p>
            <a:pPr rtl="0"/>
            <a:r>
              <a:rPr kumimoji="1" lang="ja-JP" altLang="en-US" sz="1200" b="0" i="0" u="none" strike="noStrike" kern="1200" dirty="0" smtClean="0">
                <a:solidFill>
                  <a:schemeClr val="tx1"/>
                </a:solidFill>
                <a:latin typeface="+mn-lt"/>
                <a:ea typeface="+mn-ea"/>
                <a:cs typeface="+mn-cs"/>
              </a:rPr>
              <a:t>遠足が決まったら速やかに提出までの日程確認、有料道路利用等の記載に気をつけて提出しましょう。</a:t>
            </a:r>
            <a:endParaRPr lang="ja-JP" altLang="en-US" b="0" dirty="0" smtClean="0"/>
          </a:p>
          <a:p>
            <a:r>
              <a:rPr lang="ja-JP" altLang="en-US" dirty="0" smtClean="0"/>
              <a:t/>
            </a:r>
            <a:br>
              <a:rPr lang="ja-JP" altLang="en-US" dirty="0" smtClean="0"/>
            </a:br>
            <a:endParaRPr lang="ja-JP" altLang="en-US" dirty="0" smtClean="0">
              <a:ea typeface="ＭＳ Ｐ明朝" charset="-128"/>
            </a:endParaRPr>
          </a:p>
        </p:txBody>
      </p:sp>
      <p:sp>
        <p:nvSpPr>
          <p:cNvPr id="18436" name="スライド番号プレースホルダ 3"/>
          <p:cNvSpPr>
            <a:spLocks noGrp="1"/>
          </p:cNvSpPr>
          <p:nvPr>
            <p:ph type="sldNum" sz="quarter" idx="5"/>
          </p:nvPr>
        </p:nvSpPr>
        <p:spPr>
          <a:noFill/>
        </p:spPr>
        <p:txBody>
          <a:bodyPr/>
          <a:lstStyle/>
          <a:p>
            <a:fld id="{AF40D066-5283-4AB3-93AD-6B61A0557AF4}" type="slidenum">
              <a:rPr lang="en-US" altLang="ja-JP" smtClean="0">
                <a:ea typeface="ＭＳ Ｐゴシック" charset="-128"/>
              </a:rPr>
              <a:pPr/>
              <a:t>20</a:t>
            </a:fld>
            <a:endParaRPr lang="en-US" altLang="ja-JP"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a:ln/>
        </p:spPr>
      </p:sp>
      <p:sp>
        <p:nvSpPr>
          <p:cNvPr id="19459" name="ノート プレースホルダ 2"/>
          <p:cNvSpPr>
            <a:spLocks noGrp="1"/>
          </p:cNvSpPr>
          <p:nvPr>
            <p:ph type="body" idx="1"/>
          </p:nvPr>
        </p:nvSpPr>
        <p:spPr>
          <a:noFill/>
          <a:ln/>
        </p:spPr>
        <p:txBody>
          <a:bodyPr/>
          <a:lstStyle/>
          <a:p>
            <a:pPr rtl="0"/>
            <a:r>
              <a:rPr kumimoji="1" lang="ja-JP" altLang="en-US" sz="1200" b="0" i="0" u="none" strike="noStrike" kern="1200" dirty="0" smtClean="0">
                <a:solidFill>
                  <a:schemeClr val="tx1"/>
                </a:solidFill>
                <a:latin typeface="+mn-lt"/>
                <a:ea typeface="+mn-ea"/>
                <a:cs typeface="+mn-cs"/>
              </a:rPr>
              <a:t>●また、緊急車両ということなので、万が一の場合は児童生徒を乗せることになります。</a:t>
            </a:r>
            <a:endParaRPr lang="ja-JP" altLang="en-US" b="0" dirty="0" smtClean="0"/>
          </a:p>
          <a:p>
            <a:pPr rtl="0"/>
            <a:r>
              <a:rPr kumimoji="1" lang="ja-JP" altLang="en-US" sz="1200" b="0" i="0" u="none" strike="noStrike" kern="1200" dirty="0" smtClean="0">
                <a:solidFill>
                  <a:schemeClr val="tx1"/>
                </a:solidFill>
                <a:latin typeface="+mn-lt"/>
                <a:ea typeface="+mn-ea"/>
                <a:cs typeface="+mn-cs"/>
              </a:rPr>
              <a:t>●「自家用車公務使用登録簿」はきちんと更新出来ていますか？</a:t>
            </a:r>
            <a:endParaRPr lang="ja-JP" altLang="en-US" b="0" dirty="0" smtClean="0"/>
          </a:p>
          <a:p>
            <a:pPr rtl="0"/>
            <a:r>
              <a:rPr kumimoji="1" lang="ja-JP" altLang="en-US" sz="1200" b="0" i="0" u="none" strike="noStrike" kern="1200" dirty="0" smtClean="0">
                <a:solidFill>
                  <a:schemeClr val="tx1"/>
                </a:solidFill>
                <a:latin typeface="+mn-lt"/>
                <a:ea typeface="+mn-ea"/>
                <a:cs typeface="+mn-cs"/>
              </a:rPr>
              <a:t>●車検の時だけでなく、任意保険の更新や運転免許証の有効期限切れにならないよう、その都度確認し更新をしましょう。</a:t>
            </a:r>
            <a:endParaRPr lang="ja-JP" altLang="en-US" b="0" dirty="0" smtClean="0"/>
          </a:p>
        </p:txBody>
      </p:sp>
      <p:sp>
        <p:nvSpPr>
          <p:cNvPr id="19460" name="スライド番号プレースホルダ 3"/>
          <p:cNvSpPr>
            <a:spLocks noGrp="1"/>
          </p:cNvSpPr>
          <p:nvPr>
            <p:ph type="sldNum" sz="quarter" idx="5"/>
          </p:nvPr>
        </p:nvSpPr>
        <p:spPr>
          <a:noFill/>
        </p:spPr>
        <p:txBody>
          <a:bodyPr/>
          <a:lstStyle/>
          <a:p>
            <a:fld id="{8991D10E-47EB-4887-B2A4-1195A6AC8754}" type="slidenum">
              <a:rPr lang="en-US" altLang="ja-JP" smtClean="0">
                <a:ea typeface="ＭＳ Ｐゴシック" charset="-128"/>
              </a:rPr>
              <a:pPr/>
              <a:t>21</a:t>
            </a:fld>
            <a:endParaRPr lang="en-US" altLang="ja-JP" smtClean="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p:cNvSpPr>
            <a:spLocks noGrp="1" noRot="1" noChangeAspect="1" noTextEdit="1"/>
          </p:cNvSpPr>
          <p:nvPr>
            <p:ph type="sldImg"/>
          </p:nvPr>
        </p:nvSpPr>
        <p:spPr>
          <a:ln/>
        </p:spPr>
      </p:sp>
      <p:sp>
        <p:nvSpPr>
          <p:cNvPr id="20483" name="ノート プレースホルダ 2"/>
          <p:cNvSpPr>
            <a:spLocks noGrp="1"/>
          </p:cNvSpPr>
          <p:nvPr>
            <p:ph type="body" idx="1"/>
          </p:nvPr>
        </p:nvSpPr>
        <p:spPr>
          <a:noFill/>
          <a:ln/>
        </p:spPr>
        <p:txBody>
          <a:bodyPr/>
          <a:lstStyle/>
          <a:p>
            <a:pPr rtl="0"/>
            <a:r>
              <a:rPr kumimoji="1" lang="ja-JP" altLang="en-US" sz="1200" b="0" i="0" u="none" strike="noStrike" kern="1200" dirty="0" smtClean="0">
                <a:solidFill>
                  <a:schemeClr val="tx1"/>
                </a:solidFill>
                <a:latin typeface="+mn-lt"/>
                <a:ea typeface="+mn-ea"/>
                <a:cs typeface="+mn-cs"/>
              </a:rPr>
              <a:t>●自家用車の公務使用に関する規程により児童生徒を乗用させる場合は、搭乗者保険損害賠償補償額が５００万円以上に加入すること。</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任意保険については、●対人保険損害賠償補償額は無制限、対物保険損害賠償補償額は１０００万円以上です。　</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●校務員や支援員の方も、自家用車を公務で使用する場合は規程に基づき登録が必要ですが、万が一事故を起こした場合の保障がないため、</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児童生徒を乗せることは絶対にできませんので注意してください。</a:t>
            </a:r>
            <a:endParaRPr lang="ja-JP" altLang="en-US" sz="800" b="0" dirty="0" smtClean="0"/>
          </a:p>
        </p:txBody>
      </p:sp>
      <p:sp>
        <p:nvSpPr>
          <p:cNvPr id="20484" name="スライド番号プレースホルダ 3"/>
          <p:cNvSpPr>
            <a:spLocks noGrp="1"/>
          </p:cNvSpPr>
          <p:nvPr>
            <p:ph type="sldNum" sz="quarter" idx="5"/>
          </p:nvPr>
        </p:nvSpPr>
        <p:spPr>
          <a:noFill/>
        </p:spPr>
        <p:txBody>
          <a:bodyPr/>
          <a:lstStyle/>
          <a:p>
            <a:fld id="{A4A17A75-16E8-46FF-9CD4-910D157AACE1}" type="slidenum">
              <a:rPr lang="en-US" altLang="ja-JP" smtClean="0">
                <a:ea typeface="ＭＳ Ｐゴシック" charset="-128"/>
              </a:rPr>
              <a:pPr/>
              <a:t>22</a:t>
            </a:fld>
            <a:endParaRPr lang="en-US" altLang="ja-JP" smtClean="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（問題）</a:t>
            </a:r>
            <a:endParaRPr kumimoji="1" lang="en-US" altLang="ja-JP" dirty="0" smtClean="0"/>
          </a:p>
          <a:p>
            <a:r>
              <a:rPr kumimoji="1" lang="ja-JP" altLang="en-US" dirty="0" smtClean="0"/>
              <a:t>●９月の敬老の日に運動会があり勤務になっていますが、気を付けることはありますか？</a:t>
            </a:r>
            <a:endParaRPr kumimoji="1" lang="ja-JP" altLang="en-US" dirty="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rtl="0"/>
            <a:r>
              <a:rPr kumimoji="1" lang="ja-JP" altLang="en-US" sz="1200" b="0" i="0" u="none" strike="noStrike" kern="1200" dirty="0" smtClean="0">
                <a:solidFill>
                  <a:schemeClr val="tx1"/>
                </a:solidFill>
                <a:latin typeface="+mn-lt"/>
                <a:ea typeface="+mn-ea"/>
                <a:cs typeface="+mn-cs"/>
              </a:rPr>
              <a:t>●祝日は祝日法の趣旨からいうと安易に勤務を命じるべきではなく、学校運営上特にやむを得ないと判断した場合に限られ、業務内容にも制限があります。</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授業参観のみなどの参観日は認められません。</a:t>
            </a:r>
            <a:endParaRPr lang="ja-JP" altLang="en-US" b="0" dirty="0" smtClean="0"/>
          </a:p>
          <a:p>
            <a:pPr rtl="0"/>
            <a:r>
              <a:rPr kumimoji="1" lang="ja-JP" altLang="en-US" sz="1200" b="0" i="0" u="none" strike="noStrike" kern="1200" dirty="0" smtClean="0">
                <a:solidFill>
                  <a:schemeClr val="tx1"/>
                </a:solidFill>
                <a:latin typeface="+mn-lt"/>
                <a:ea typeface="+mn-ea"/>
                <a:cs typeface="+mn-cs"/>
              </a:rPr>
              <a:t>●この日は給与が支払われており、勤務時間の割振りがありますが、特に勤務を命じられない限り勤務を免除されている日のため年休等の休暇の取得はできません。</a:t>
            </a:r>
            <a:endParaRPr lang="ja-JP" altLang="en-US" b="0" dirty="0" smtClean="0"/>
          </a:p>
          <a:p>
            <a:pPr rtl="0"/>
            <a:r>
              <a:rPr kumimoji="1" lang="ja-JP" altLang="en-US" sz="1200" b="0" i="0" u="none" strike="noStrike" kern="1200" dirty="0" smtClean="0">
                <a:solidFill>
                  <a:schemeClr val="tx1"/>
                </a:solidFill>
                <a:latin typeface="+mn-lt"/>
                <a:ea typeface="+mn-ea"/>
                <a:cs typeface="+mn-cs"/>
              </a:rPr>
              <a:t>●また、祝日に正規の勤務時間の全部（７時間４５分）を勤務した場合は代休日を指定することが出来ますが、急用等により途中で帰宅した場合など、</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全部を勤務してない場合には代休日の指定はできません。</a:t>
            </a:r>
            <a:endParaRPr lang="ja-JP" altLang="en-US" b="0" dirty="0" smtClean="0"/>
          </a:p>
          <a:p>
            <a:r>
              <a:rPr kumimoji="1" lang="ja-JP" altLang="en-US" sz="1200" b="0" i="0" u="none" strike="noStrike" kern="1200" dirty="0" smtClean="0">
                <a:solidFill>
                  <a:schemeClr val="tx1"/>
                </a:solidFill>
                <a:latin typeface="+mn-lt"/>
                <a:ea typeface="+mn-ea"/>
                <a:cs typeface="+mn-cs"/>
              </a:rPr>
              <a:t>その場合は、勤務日の翌日から７日以内に、勤務した時間の範囲内で職務に専念する義務を免除することができます。</a:t>
            </a:r>
            <a:endParaRPr kumimoji="1" lang="en-US" altLang="ja-JP" sz="1200" b="0" i="0" u="none" strike="noStrike"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例えば</a:t>
            </a:r>
            <a:r>
              <a:rPr kumimoji="1" lang="ja-JP" altLang="en-US" sz="1200" kern="1200" dirty="0" smtClean="0">
                <a:solidFill>
                  <a:schemeClr val="tx1"/>
                </a:solidFill>
                <a:latin typeface="+mn-lt"/>
                <a:ea typeface="+mn-ea"/>
                <a:cs typeface="+mn-cs"/>
              </a:rPr>
              <a:t>、</a:t>
            </a:r>
            <a:r>
              <a:rPr kumimoji="1" lang="ja-JP" altLang="ja-JP" sz="1200" kern="1200" dirty="0" smtClean="0">
                <a:solidFill>
                  <a:schemeClr val="tx1"/>
                </a:solidFill>
                <a:latin typeface="+mn-lt"/>
                <a:ea typeface="+mn-ea"/>
                <a:cs typeface="+mn-cs"/>
              </a:rPr>
              <a:t>４時間勤務して帰宅した場合は、４時間</a:t>
            </a:r>
            <a:r>
              <a:rPr kumimoji="1" lang="ja-JP" altLang="en-US" sz="1200" kern="1200" dirty="0" smtClean="0">
                <a:solidFill>
                  <a:schemeClr val="tx1"/>
                </a:solidFill>
                <a:latin typeface="+mn-lt"/>
                <a:ea typeface="+mn-ea"/>
                <a:cs typeface="+mn-cs"/>
              </a:rPr>
              <a:t>の免除が</a:t>
            </a:r>
            <a:r>
              <a:rPr kumimoji="1" lang="ja-JP" altLang="ja-JP" sz="1200" kern="1200" dirty="0" smtClean="0">
                <a:solidFill>
                  <a:schemeClr val="tx1"/>
                </a:solidFill>
                <a:latin typeface="+mn-lt"/>
                <a:ea typeface="+mn-ea"/>
                <a:cs typeface="+mn-cs"/>
              </a:rPr>
              <a:t>可能</a:t>
            </a:r>
            <a:r>
              <a:rPr kumimoji="1" lang="ja-JP" altLang="en-US" sz="1200" kern="1200" dirty="0" smtClean="0">
                <a:solidFill>
                  <a:schemeClr val="tx1"/>
                </a:solidFill>
                <a:latin typeface="+mn-lt"/>
                <a:ea typeface="+mn-ea"/>
                <a:cs typeface="+mn-cs"/>
              </a:rPr>
              <a:t>となります。</a:t>
            </a:r>
            <a:endParaRPr lang="ja-JP" altLang="en-US" b="0" dirty="0" smtClean="0"/>
          </a:p>
        </p:txBody>
      </p:sp>
      <p:sp>
        <p:nvSpPr>
          <p:cNvPr id="4" name="スライド番号プレースホルダ 3"/>
          <p:cNvSpPr>
            <a:spLocks noGrp="1"/>
          </p:cNvSpPr>
          <p:nvPr>
            <p:ph type="sldNum" sz="quarter" idx="10"/>
          </p:nvPr>
        </p:nvSpPr>
        <p:spPr/>
        <p:txBody>
          <a:bodyPr/>
          <a:lstStyle/>
          <a:p>
            <a:fld id="{72E7B7BF-945E-42A8-BBF9-5197D961E123}" type="slidenum">
              <a:rPr kumimoji="1" lang="ja-JP" altLang="en-US" smtClean="0"/>
              <a:pPr/>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sz="1200" dirty="0" smtClean="0"/>
              <a:t>（問題）</a:t>
            </a:r>
            <a:endParaRPr lang="en-US" altLang="ja-JP" sz="1200" dirty="0" smtClean="0"/>
          </a:p>
          <a:p>
            <a:pPr>
              <a:buNone/>
            </a:pPr>
            <a:r>
              <a:rPr lang="ja-JP" altLang="en-US" sz="1200" dirty="0" smtClean="0"/>
              <a:t>●家族の体調が悪く、年休をもらって急いで帰る途中、スピード違反をおこしてしまいました。</a:t>
            </a:r>
            <a:endParaRPr lang="en-US" altLang="ja-JP" sz="1200" dirty="0" smtClean="0"/>
          </a:p>
          <a:p>
            <a:pPr>
              <a:buNone/>
            </a:pPr>
            <a:r>
              <a:rPr lang="ja-JP" altLang="en-US" sz="1200" dirty="0" smtClean="0"/>
              <a:t>事故でもなく年休中の出来事なので、黙っておこうと思います。</a:t>
            </a:r>
            <a:endParaRPr lang="en-US" altLang="ja-JP" sz="1200" dirty="0" smtClean="0"/>
          </a:p>
          <a:p>
            <a:pPr>
              <a:buNone/>
            </a:pPr>
            <a:r>
              <a:rPr lang="ja-JP" altLang="en-US" dirty="0" smtClean="0"/>
              <a:t>学校へは連絡しなくてかまいませんか？</a:t>
            </a:r>
            <a:endParaRPr lang="en-US" altLang="ja-JP" dirty="0" smtClean="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t>●スピード違反や事故を起こしてしまった場合、年休取得中であっても学校長へ報告が必要です。</a:t>
            </a:r>
            <a:endParaRPr lang="en-US" altLang="ja-JP" dirty="0" smtClean="0"/>
          </a:p>
          <a:p>
            <a:pPr>
              <a:buNone/>
            </a:pPr>
            <a:r>
              <a:rPr lang="ja-JP" altLang="en-US" dirty="0" smtClean="0">
                <a:latin typeface="+mn-ea"/>
              </a:rPr>
              <a:t>●</a:t>
            </a:r>
            <a:r>
              <a:rPr lang="zh-TW" altLang="en-US" dirty="0" smtClean="0">
                <a:latin typeface="+mn-ea"/>
              </a:rPr>
              <a:t>高知県立学校職員服務規程</a:t>
            </a:r>
            <a:r>
              <a:rPr lang="ja-JP" altLang="en-US" dirty="0" smtClean="0">
                <a:latin typeface="+mn-ea"/>
              </a:rPr>
              <a:t>第</a:t>
            </a:r>
            <a:r>
              <a:rPr lang="en-US" altLang="ja-JP" dirty="0" smtClean="0">
                <a:latin typeface="+mn-ea"/>
              </a:rPr>
              <a:t>18</a:t>
            </a:r>
            <a:r>
              <a:rPr lang="ja-JP" altLang="en-US" dirty="0" smtClean="0">
                <a:latin typeface="+mn-ea"/>
              </a:rPr>
              <a:t>条には</a:t>
            </a:r>
            <a:endParaRPr lang="en-US" altLang="ja-JP" dirty="0" smtClean="0">
              <a:latin typeface="+mn-ea"/>
            </a:endParaRPr>
          </a:p>
          <a:p>
            <a:pPr>
              <a:buNone/>
            </a:pPr>
            <a:r>
              <a:rPr lang="ja-JP" altLang="en-US" dirty="0" smtClean="0">
                <a:latin typeface="+mn-ea"/>
              </a:rPr>
              <a:t>「職員は、職務の遂行に関し、事故が発生したときは、速やかにその内容を校長に報告して、その指示を受けなければならない。」</a:t>
            </a:r>
            <a:endParaRPr lang="en-US" altLang="ja-JP" dirty="0" smtClean="0">
              <a:latin typeface="+mn-ea"/>
            </a:endParaRPr>
          </a:p>
          <a:p>
            <a:pPr>
              <a:buNone/>
            </a:pPr>
            <a:r>
              <a:rPr lang="ja-JP" altLang="en-US" dirty="0" smtClean="0"/>
              <a:t>とあり、市町村立学校職員もこちらに準ずる取扱いとなるため、校長に報告をしなければなりません。</a:t>
            </a:r>
            <a:endParaRPr lang="en-US" altLang="ja-JP" dirty="0" smtClean="0"/>
          </a:p>
          <a:p>
            <a:pPr>
              <a:buNone/>
            </a:pPr>
            <a:endParaRPr lang="en-US" altLang="ja-JP" dirty="0" smtClean="0"/>
          </a:p>
          <a:p>
            <a:pPr>
              <a:buNone/>
            </a:pPr>
            <a:r>
              <a:rPr lang="ja-JP" altLang="en-US" u="none" dirty="0" smtClean="0"/>
              <a:t>●また、</a:t>
            </a:r>
            <a:r>
              <a:rPr lang="ja-JP" altLang="ja-JP" u="none" dirty="0" smtClean="0"/>
              <a:t>四万十町運転者服務規程</a:t>
            </a:r>
            <a:r>
              <a:rPr lang="ja-JP" altLang="en-US" u="none" dirty="0" smtClean="0"/>
              <a:t>第９条には</a:t>
            </a:r>
            <a:endParaRPr lang="ja-JP" altLang="ja-JP" u="none" dirty="0" smtClean="0"/>
          </a:p>
          <a:p>
            <a:pPr>
              <a:buNone/>
            </a:pPr>
            <a:r>
              <a:rPr lang="ja-JP" altLang="en-US" dirty="0" smtClean="0"/>
              <a:t> 「</a:t>
            </a:r>
            <a:r>
              <a:rPr lang="ja-JP" altLang="ja-JP" dirty="0" smtClean="0"/>
              <a:t>運転者は、職務の内外を問わず道路交通に関する法令違反をしたとき、又は交通事故を起こしたときは、</a:t>
            </a:r>
            <a:endParaRPr lang="en-US" altLang="ja-JP" dirty="0" smtClean="0"/>
          </a:p>
          <a:p>
            <a:pPr>
              <a:buNone/>
            </a:pPr>
            <a:r>
              <a:rPr lang="ja-JP" altLang="ja-JP" dirty="0" smtClean="0"/>
              <a:t>その状況及びその旨を速やかに所属長に文書にて報告し、所属長は管理者に連絡しなければならない。</a:t>
            </a:r>
            <a:r>
              <a:rPr lang="ja-JP" altLang="en-US" dirty="0" smtClean="0"/>
              <a:t>」とあります。</a:t>
            </a:r>
            <a:endParaRPr lang="en-US" altLang="ja-JP" dirty="0" smtClean="0"/>
          </a:p>
          <a:p>
            <a:r>
              <a:rPr kumimoji="1" lang="ja-JP" altLang="ja-JP" sz="1200" kern="1200" dirty="0" smtClean="0">
                <a:solidFill>
                  <a:schemeClr val="tx1"/>
                </a:solidFill>
                <a:latin typeface="+mn-lt"/>
                <a:ea typeface="+mn-ea"/>
                <a:cs typeface="+mn-cs"/>
              </a:rPr>
              <a:t>したがって町職員を含む全ての教職員は、交通事故や交通違反を起こしてしまった場合、まず確実に学校長へ電話連絡を行ってください。</a:t>
            </a:r>
            <a:endParaRPr kumimoji="1" lang="en-US"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なお、公務外の場合は人身事故や損害賠償が発生する物損事故の場合及び飲酒運転、無免許運転など</a:t>
            </a:r>
            <a:endParaRPr kumimoji="1" lang="en-US"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刑事罰に問われる交通違反及び速度違反の場合に、学校長から四万十町教育委員会へ文書報告する必要があります。</a:t>
            </a:r>
            <a:endParaRPr kumimoji="1" lang="en-US"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軽微な自損事故等については四万十町教育委員会へ報告の必要はありません。</a:t>
            </a:r>
          </a:p>
          <a:p>
            <a:pPr>
              <a:buNone/>
            </a:pPr>
            <a:r>
              <a:rPr lang="ja-JP" altLang="en-US" dirty="0" smtClean="0"/>
              <a:t>●県費負担教職員は事務の手引きＨＰの様式集にある様式で、</a:t>
            </a:r>
            <a:endParaRPr lang="en-US" altLang="ja-JP" dirty="0" smtClean="0"/>
          </a:p>
          <a:p>
            <a:pPr>
              <a:buNone/>
            </a:pPr>
            <a:r>
              <a:rPr lang="ja-JP" altLang="en-US" dirty="0" smtClean="0"/>
              <a:t>●四万十町職員は、</a:t>
            </a:r>
            <a:r>
              <a:rPr lang="zh-TW" altLang="en-US" b="0" dirty="0" smtClean="0"/>
              <a:t>四万十町運転者服務規程</a:t>
            </a:r>
            <a:r>
              <a:rPr lang="ja-JP" altLang="en-US" b="0" dirty="0" smtClean="0"/>
              <a:t>に掲載されている様式での報告となります。</a:t>
            </a:r>
            <a:endParaRPr lang="en-US" altLang="ja-JP" b="0" dirty="0" smtClean="0"/>
          </a:p>
          <a:p>
            <a:pPr>
              <a:buNone/>
            </a:pPr>
            <a:r>
              <a:rPr lang="ja-JP" altLang="en-US" b="0" dirty="0" smtClean="0"/>
              <a:t>それぞれ様式が異なりますので、報告の際にはお気を付けください。</a:t>
            </a:r>
            <a:endParaRPr lang="en-US" altLang="ja-JP" b="0" dirty="0" smtClean="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t>スピード違反、無免許運転、飲酒運転等の</a:t>
            </a:r>
            <a:r>
              <a:rPr kumimoji="1" lang="ja-JP" altLang="en-US" dirty="0" smtClean="0"/>
              <a:t>交通違反は信用失墜行為に当たりますが、</a:t>
            </a:r>
            <a:endParaRPr kumimoji="1" lang="en-US" altLang="ja-JP" dirty="0" smtClean="0"/>
          </a:p>
          <a:p>
            <a:pPr>
              <a:buNone/>
            </a:pPr>
            <a:r>
              <a:rPr kumimoji="1" lang="ja-JP" altLang="en-US" dirty="0" smtClean="0"/>
              <a:t>●その他、信用失墜行為の例として、</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mn-ea"/>
              </a:rPr>
              <a:t>・暴言を吐く</a:t>
            </a:r>
            <a:endParaRPr lang="en-US" altLang="ja-JP" dirty="0" smtClean="0">
              <a:latin typeface="+mn-ea"/>
            </a:endParaRPr>
          </a:p>
          <a:p>
            <a:pPr>
              <a:buNone/>
            </a:pPr>
            <a:r>
              <a:rPr kumimoji="1" lang="ja-JP" altLang="en-US" dirty="0" smtClean="0">
                <a:latin typeface="+mn-ea"/>
              </a:rPr>
              <a:t>・</a:t>
            </a:r>
            <a:r>
              <a:rPr lang="ja-JP" altLang="en-US" dirty="0" smtClean="0"/>
              <a:t>わいせつ行為</a:t>
            </a:r>
            <a:endParaRPr lang="en-US" altLang="ja-JP" dirty="0" smtClean="0"/>
          </a:p>
          <a:p>
            <a:pPr>
              <a:buNone/>
            </a:pPr>
            <a:r>
              <a:rPr lang="ja-JP" altLang="en-US" dirty="0" smtClean="0"/>
              <a:t>・セクハラ</a:t>
            </a:r>
            <a:endParaRPr lang="en-US" altLang="ja-JP" dirty="0" smtClean="0"/>
          </a:p>
          <a:p>
            <a:pPr>
              <a:buNone/>
            </a:pPr>
            <a:r>
              <a:rPr lang="ja-JP" altLang="en-US" dirty="0" smtClean="0"/>
              <a:t>・パワハラ</a:t>
            </a:r>
            <a:endParaRPr lang="en-US" altLang="ja-JP" dirty="0" smtClean="0"/>
          </a:p>
          <a:p>
            <a:pPr>
              <a:buNone/>
            </a:pPr>
            <a:r>
              <a:rPr kumimoji="1" lang="ja-JP" altLang="en-US" dirty="0" smtClean="0"/>
              <a:t>などがあげられます。●肝に銘じて言動には注意しましょう。</a:t>
            </a:r>
            <a:endParaRPr kumimoji="1" lang="en-US" altLang="ja-JP" dirty="0" smtClean="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27</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latin typeface="+mn-ea"/>
              </a:rPr>
              <a:t>（問題）</a:t>
            </a:r>
            <a:endParaRPr lang="en-US" altLang="ja-JP" dirty="0" smtClean="0">
              <a:latin typeface="+mn-ea"/>
            </a:endParaRPr>
          </a:p>
          <a:p>
            <a:pPr>
              <a:buNone/>
            </a:pPr>
            <a:r>
              <a:rPr lang="ja-JP" altLang="en-US" dirty="0" smtClean="0">
                <a:latin typeface="+mn-ea"/>
              </a:rPr>
              <a:t>●日頃の</a:t>
            </a:r>
            <a:r>
              <a:rPr lang="ja-JP" altLang="en-US" sz="1200" dirty="0" smtClean="0">
                <a:latin typeface="HGS創英角ﾎﾟｯﾌﾟ体" pitchFamily="50" charset="-128"/>
                <a:ea typeface="HGS創英角ﾎﾟｯﾌﾟ体" pitchFamily="50" charset="-128"/>
              </a:rPr>
              <a:t>感謝の気持ちとのことで、</a:t>
            </a:r>
            <a:r>
              <a:rPr lang="ja-JP" altLang="ja-JP" sz="1200" dirty="0" smtClean="0">
                <a:latin typeface="HGS創英角ﾎﾟｯﾌﾟ体" pitchFamily="50" charset="-128"/>
                <a:ea typeface="HGS創英角ﾎﾟｯﾌﾟ体" pitchFamily="50" charset="-128"/>
              </a:rPr>
              <a:t>飲食</a:t>
            </a:r>
            <a:r>
              <a:rPr lang="ja-JP" altLang="en-US" sz="1200" dirty="0" smtClean="0">
                <a:latin typeface="HGS創英角ﾎﾟｯﾌﾟ体" pitchFamily="50" charset="-128"/>
                <a:ea typeface="HGS創英角ﾎﾟｯﾌﾟ体" pitchFamily="50" charset="-128"/>
              </a:rPr>
              <a:t>代は保護者負担で懇親会を開いてくれることになりました。</a:t>
            </a:r>
            <a:endParaRPr lang="en-US" altLang="ja-JP" dirty="0" smtClean="0">
              <a:latin typeface="+mn-ea"/>
            </a:endParaRPr>
          </a:p>
          <a:p>
            <a:r>
              <a:rPr kumimoji="1" lang="ja-JP" altLang="en-US" dirty="0" smtClean="0"/>
              <a:t>問題はありますか？</a:t>
            </a:r>
            <a:endParaRPr kumimoji="1" lang="ja-JP" altLang="en-US" dirty="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28</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●「飲食代を保護者負担での懇親会」と</a:t>
            </a:r>
            <a:r>
              <a:rPr lang="ja-JP" altLang="en-US" b="0" dirty="0" smtClean="0"/>
              <a:t>ありましたが、</a:t>
            </a:r>
            <a:r>
              <a:rPr lang="ja-JP" altLang="en-US" dirty="0" smtClean="0"/>
              <a:t>「利害関係者」との間でなされると、</a:t>
            </a:r>
            <a:endParaRPr lang="en-US" altLang="ja-JP" dirty="0" smtClean="0"/>
          </a:p>
          <a:p>
            <a:r>
              <a:rPr lang="ja-JP" altLang="en-US" dirty="0" smtClean="0"/>
              <a:t>公正な職務の執行に対する県民の疑惑や不信を持たれるため、してはなりません。</a:t>
            </a:r>
            <a:endParaRPr lang="en-US" altLang="ja-JP" dirty="0" smtClean="0"/>
          </a:p>
          <a:p>
            <a:r>
              <a:rPr lang="ja-JP" altLang="en-US" dirty="0" smtClean="0"/>
              <a:t>他にも利害関係者との禁止行為として、</a:t>
            </a:r>
            <a:endParaRPr lang="en-US" altLang="ja-JP" dirty="0" smtClean="0"/>
          </a:p>
          <a:p>
            <a:pPr>
              <a:buNone/>
            </a:pPr>
            <a:r>
              <a:rPr lang="ja-JP" altLang="en-US" dirty="0" smtClean="0"/>
              <a:t>●無償で不動産や金銭の贈与を受けること、お菓子やお土産を受け取ること、未公開株を譲りうけること、貸付けを受けること等があります。</a:t>
            </a:r>
            <a:endParaRPr lang="en-US" altLang="ja-JP" dirty="0" smtClean="0"/>
          </a:p>
          <a:p>
            <a:pPr>
              <a:buNone/>
            </a:pPr>
            <a:r>
              <a:rPr lang="ja-JP" altLang="en-US" dirty="0" smtClean="0"/>
              <a:t>●気を付けましょう。</a:t>
            </a:r>
            <a:endParaRPr lang="en-US" altLang="ja-JP" dirty="0" smtClean="0"/>
          </a:p>
          <a:p>
            <a:pPr>
              <a:buNone/>
            </a:pPr>
            <a:endParaRPr kumimoji="1" lang="en-US" altLang="ja-JP" dirty="0" smtClean="0"/>
          </a:p>
          <a:p>
            <a:pPr>
              <a:buNone/>
            </a:pPr>
            <a:r>
              <a:rPr kumimoji="1" lang="ja-JP" altLang="en-US" dirty="0" smtClean="0"/>
              <a:t>これらは身分上の義務である信用失墜行為の禁止に当たります。</a:t>
            </a:r>
            <a:endParaRPr kumimoji="1" lang="en-US" altLang="ja-JP" dirty="0" smtClean="0"/>
          </a:p>
          <a:p>
            <a:pPr>
              <a:buNone/>
            </a:pPr>
            <a:r>
              <a:rPr lang="ja-JP" altLang="en-US" dirty="0" smtClean="0"/>
              <a:t>「身分上の義務」は勤務時間外までも及ぶ義務ですので </a:t>
            </a:r>
            <a:endParaRPr lang="en-US" altLang="ja-JP" dirty="0" smtClean="0"/>
          </a:p>
          <a:p>
            <a:r>
              <a:rPr lang="ja-JP" altLang="en-US" dirty="0" smtClean="0"/>
              <a:t>勤務時間外であっても、公務員であることを自覚して行動する必要があります。</a:t>
            </a:r>
            <a:endParaRPr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latin typeface="+mn-lt"/>
                <a:ea typeface="+mn-ea"/>
                <a:cs typeface="+mn-cs"/>
              </a:rPr>
              <a:t>●公務員の服務内容は、勤務時間中に職務を遂行する上で守るべき「職務上の義務」と、</a:t>
            </a:r>
            <a:endParaRPr kumimoji="1" lang="en-US" altLang="ja-JP"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latin typeface="+mn-lt"/>
                <a:ea typeface="+mn-ea"/>
                <a:cs typeface="+mn-cs"/>
              </a:rPr>
              <a:t>職務の内外を問わず公務員であることによって守るべき「身分上の義務」に分けることができ、このようなものがあります。</a:t>
            </a:r>
            <a:endParaRPr kumimoji="1" lang="en-US" altLang="ja-JP"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latin typeface="+mn-lt"/>
                <a:ea typeface="+mn-ea"/>
                <a:cs typeface="+mn-cs"/>
              </a:rPr>
              <a:t>「職務上の義務</a:t>
            </a:r>
            <a:r>
              <a:rPr kumimoji="1" lang="ja-JP" altLang="en-US" sz="1200" kern="1200" baseline="0" smtClean="0">
                <a:solidFill>
                  <a:schemeClr val="tx1"/>
                </a:solidFill>
                <a:latin typeface="+mn-lt"/>
                <a:ea typeface="+mn-ea"/>
                <a:cs typeface="+mn-cs"/>
              </a:rPr>
              <a:t>」は当然</a:t>
            </a:r>
            <a:r>
              <a:rPr kumimoji="1" lang="ja-JP" altLang="en-US" sz="1200" kern="1200" baseline="0" dirty="0" smtClean="0">
                <a:solidFill>
                  <a:schemeClr val="tx1"/>
                </a:solidFill>
                <a:latin typeface="+mn-lt"/>
                <a:ea typeface="+mn-ea"/>
                <a:cs typeface="+mn-cs"/>
              </a:rPr>
              <a:t>勤務時間内ですが、「身分上の義務」は勤務時間外までも及ぶ義務です。</a:t>
            </a:r>
            <a:endParaRPr kumimoji="1" lang="en-US" altLang="ja-JP"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baseline="0" dirty="0" smtClean="0">
                <a:solidFill>
                  <a:schemeClr val="tx1"/>
                </a:solidFill>
                <a:latin typeface="+mn-lt"/>
                <a:ea typeface="+mn-ea"/>
                <a:cs typeface="+mn-cs"/>
              </a:rPr>
              <a:t> 私たちは様々な法令等に従い、逆に言えば全てのことに法令の裏付けがあり、仕事をしています。 </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私たち教職員が</a:t>
            </a:r>
            <a:r>
              <a:rPr kumimoji="1" lang="ja-JP" altLang="en-US" sz="1200" kern="1200" baseline="0" dirty="0" smtClean="0">
                <a:solidFill>
                  <a:schemeClr val="tx1"/>
                </a:solidFill>
                <a:latin typeface="+mn-lt"/>
                <a:ea typeface="+mn-ea"/>
                <a:cs typeface="+mn-cs"/>
              </a:rPr>
              <a:t>次のようなことを行った場合、服務規律上問題はないのか？また、どのような問題があるのか？Ｑ＆Ａで研修していきたいと思います。</a:t>
            </a:r>
            <a:endParaRPr kumimoji="1" lang="en-US" altLang="ja-JP" sz="1200" kern="1200" baseline="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C9FCD68F-BD62-4541-BB7F-A87F873F6F51}"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t>（問題）</a:t>
            </a:r>
            <a:endParaRPr lang="en-US" altLang="ja-JP" dirty="0" smtClean="0"/>
          </a:p>
          <a:p>
            <a:pPr>
              <a:buNone/>
            </a:pPr>
            <a:r>
              <a:rPr lang="ja-JP" altLang="en-US" dirty="0" smtClean="0"/>
              <a:t>●夏季休業中で、児童生徒もいなくてゆっくりできるので、休憩時間は終わりましたが、</a:t>
            </a:r>
            <a:endParaRPr lang="en-US" altLang="ja-JP" dirty="0" smtClean="0"/>
          </a:p>
          <a:p>
            <a:pPr>
              <a:buNone/>
            </a:pPr>
            <a:r>
              <a:rPr lang="ja-JP" altLang="en-US" dirty="0" smtClean="0"/>
              <a:t>生協のチラシでも見てもう少しのんびりしたいと思います。少しくらいなら構わないでしょうか？</a:t>
            </a:r>
            <a:endParaRPr kumimoji="1" lang="ja-JP" altLang="en-US" dirty="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30</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342900" indent="-342900" algn="l">
              <a:defRPr/>
            </a:pPr>
            <a:r>
              <a:rPr kumimoji="1" lang="ja-JP" altLang="en-US" dirty="0" smtClean="0"/>
              <a:t>●職務専念義務違反となります。</a:t>
            </a:r>
            <a:endParaRPr kumimoji="1" lang="en-US" altLang="ja-JP" dirty="0" smtClean="0"/>
          </a:p>
          <a:p>
            <a:pPr marL="342900" indent="-342900" algn="l">
              <a:defRPr/>
            </a:pPr>
            <a:r>
              <a:rPr kumimoji="1" lang="ja-JP" altLang="en-US" dirty="0" smtClean="0"/>
              <a:t>●地方公務員法第３５条には「勤務時間及び職務上の注意力のすべてをその職務遂行のために用いなければならない」とあり、</a:t>
            </a:r>
            <a:endParaRPr kumimoji="1" lang="en-US" altLang="ja-JP" dirty="0" smtClean="0"/>
          </a:p>
          <a:p>
            <a:pPr marL="342900" indent="-342900" algn="l">
              <a:defRPr/>
            </a:pPr>
            <a:r>
              <a:rPr kumimoji="1" lang="ja-JP" altLang="en-US" dirty="0" smtClean="0"/>
              <a:t>私たち公務員は、勤務校における職務にのみ専念しなければなりません。</a:t>
            </a:r>
            <a:endParaRPr kumimoji="1" lang="en-US" altLang="ja-JP" dirty="0" smtClean="0"/>
          </a:p>
          <a:p>
            <a:pPr marL="342900" indent="-342900" algn="l">
              <a:defRPr/>
            </a:pPr>
            <a:r>
              <a:rPr kumimoji="1" lang="ja-JP" altLang="en-US" dirty="0" smtClean="0"/>
              <a:t>生協のチラシを見ることは職務ではありませんので、勤務時間中であれば職務専念義務違反となります。</a:t>
            </a:r>
            <a:endParaRPr kumimoji="1" lang="en-US" altLang="ja-JP" dirty="0" smtClean="0"/>
          </a:p>
          <a:p>
            <a:pPr marL="342900" indent="-342900" algn="l">
              <a:defRPr/>
            </a:pPr>
            <a:r>
              <a:rPr kumimoji="1" lang="ja-JP" altLang="en-US" dirty="0" smtClean="0"/>
              <a:t>そして、課業中だけでなく、夏休みや冬休み等の長期休業中も同じく職務に専念する義務があります。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31</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342900" indent="-342900" algn="l">
              <a:defRPr/>
            </a:pPr>
            <a:r>
              <a:rPr kumimoji="1" lang="ja-JP" altLang="en-US" dirty="0" smtClean="0"/>
              <a:t>●この他にも、</a:t>
            </a:r>
          </a:p>
          <a:p>
            <a:pPr marL="342900" indent="-342900" algn="l">
              <a:defRPr/>
            </a:pPr>
            <a:r>
              <a:rPr kumimoji="1" lang="ja-JP" altLang="en-US" dirty="0" smtClean="0"/>
              <a:t>●勤務時間中に移動販売の食品を購入したり、家賃・光熱水費の支払いに出かける。</a:t>
            </a:r>
            <a:endParaRPr kumimoji="1" lang="en-US" altLang="ja-JP" dirty="0" smtClean="0"/>
          </a:p>
          <a:p>
            <a:pPr marL="342900" indent="-342900" algn="l">
              <a:defRPr/>
            </a:pPr>
            <a:r>
              <a:rPr kumimoji="1" lang="ja-JP" altLang="en-US" dirty="0" smtClean="0"/>
              <a:t>●保険会社の外交の方を学校に呼んだり、電話で長々と説明を聞く。</a:t>
            </a:r>
            <a:endParaRPr kumimoji="1" lang="en-US" altLang="ja-JP" dirty="0" smtClean="0"/>
          </a:p>
          <a:p>
            <a:pPr marL="342900" indent="-342900" algn="l">
              <a:defRPr/>
            </a:pPr>
            <a:r>
              <a:rPr kumimoji="1" lang="ja-JP" altLang="en-US" dirty="0" smtClean="0"/>
              <a:t>仕事に関係のない本を読んだり、不必要なインターネットサイトを閲覧する。</a:t>
            </a:r>
            <a:endParaRPr kumimoji="1" lang="en-US" altLang="ja-JP" dirty="0" smtClean="0"/>
          </a:p>
          <a:p>
            <a:pPr marL="342900" indent="-342900" algn="l">
              <a:defRPr/>
            </a:pPr>
            <a:r>
              <a:rPr kumimoji="1" lang="ja-JP" altLang="en-US" dirty="0" smtClean="0"/>
              <a:t>●携帯電話でゲームをする。長期休業中に昼食に出て、休憩時間が過ぎても帰ってこない等も職務を逸脱していると思われます。</a:t>
            </a:r>
          </a:p>
          <a:p>
            <a:pPr marL="342900" indent="-342900" algn="l">
              <a:defRPr/>
            </a:pPr>
            <a:r>
              <a:rPr kumimoji="1" lang="ja-JP" altLang="en-US" dirty="0" smtClean="0"/>
              <a:t>昨年度、高知県でも公立学校教員が職場のパソコンを不適切に使用して処分された事例がありましたので注意して下さい。●</a:t>
            </a:r>
            <a:endParaRPr kumimoji="1" lang="en-US" altLang="ja-JP" dirty="0" smtClean="0"/>
          </a:p>
          <a:p>
            <a:pPr marL="342900" indent="-342900" algn="l">
              <a:defRPr/>
            </a:pPr>
            <a:endParaRPr kumimoji="1" lang="ja-JP" altLang="en-US" dirty="0" smtClean="0"/>
          </a:p>
          <a:p>
            <a:pPr marL="342900" indent="-342900" algn="l">
              <a:defRPr/>
            </a:pPr>
            <a:r>
              <a:rPr kumimoji="1" lang="ja-JP" altLang="en-US" dirty="0" smtClean="0"/>
              <a:t>また、休憩時間中であっても、町民や保護者の目には勤務時間中に職務に関係ないことをしていると映ってしまうことも考えられますので、</a:t>
            </a:r>
            <a:endParaRPr kumimoji="1" lang="en-US" altLang="ja-JP" dirty="0" smtClean="0"/>
          </a:p>
          <a:p>
            <a:pPr marL="342900" indent="-342900" algn="l">
              <a:defRPr/>
            </a:pPr>
            <a:r>
              <a:rPr kumimoji="1" lang="ja-JP" altLang="en-US" dirty="0" smtClean="0"/>
              <a:t>日頃から来客等に不信感を持たれないよう、一人一人が自覚を持って欲しいと思います。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32</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ja-JP" altLang="en-US" sz="1100" b="0" dirty="0" smtClean="0"/>
              <a:t>（</a:t>
            </a:r>
            <a:r>
              <a:rPr lang="ja" altLang="ja-JP" sz="1100" b="0" dirty="0" smtClean="0"/>
              <a:t>問題</a:t>
            </a:r>
            <a:r>
              <a:rPr lang="ja-JP" altLang="en-US" sz="1100" b="0" dirty="0" smtClean="0"/>
              <a:t>）</a:t>
            </a:r>
            <a:endParaRPr lang="ja" altLang="ja-JP" sz="1100" b="0" dirty="0" smtClean="0"/>
          </a:p>
          <a:p>
            <a:pPr lvl="0" rtl="0">
              <a:lnSpc>
                <a:spcPct val="115000"/>
              </a:lnSpc>
              <a:spcBef>
                <a:spcPts val="0"/>
              </a:spcBef>
              <a:buClr>
                <a:schemeClr val="dk1"/>
              </a:buClr>
              <a:buSzPct val="45833"/>
              <a:buFont typeface="Arial"/>
              <a:buNone/>
            </a:pPr>
            <a:r>
              <a:rPr lang="ja-JP" altLang="ja-JP" sz="1100" dirty="0" smtClean="0">
                <a:latin typeface="HGS創英角ﾎﾟｯﾌﾟ体" pitchFamily="50" charset="-128"/>
                <a:ea typeface="HGS創英角ﾎﾟｯﾌﾟ体" pitchFamily="50" charset="-128"/>
              </a:rPr>
              <a:t>●Ａ先生は、学期末の成績処理に追われ、ＵＳＢメモリに個人データを入れ持って帰ることにしました。</a:t>
            </a:r>
            <a:br>
              <a:rPr lang="ja-JP" altLang="ja-JP" sz="1100" dirty="0" smtClean="0">
                <a:latin typeface="HGS創英角ﾎﾟｯﾌﾟ体" pitchFamily="50" charset="-128"/>
                <a:ea typeface="HGS創英角ﾎﾟｯﾌﾟ体" pitchFamily="50" charset="-128"/>
              </a:rPr>
            </a:br>
            <a:r>
              <a:rPr lang="ja-JP" altLang="ja-JP" sz="1100" dirty="0" smtClean="0">
                <a:latin typeface="HGS創英角ﾎﾟｯﾌﾟ体" pitchFamily="50" charset="-128"/>
                <a:ea typeface="HGS創英角ﾎﾟｯﾌﾟ体" pitchFamily="50" charset="-128"/>
              </a:rPr>
              <a:t>帰宅途中に量販店へ立ち寄り、ＵＳＢメモリの入ったバッグは置いたまま、車を離れました。</a:t>
            </a:r>
            <a:br>
              <a:rPr lang="ja-JP" altLang="ja-JP" sz="1100" dirty="0" smtClean="0">
                <a:latin typeface="HGS創英角ﾎﾟｯﾌﾟ体" pitchFamily="50" charset="-128"/>
                <a:ea typeface="HGS創英角ﾎﾟｯﾌﾟ体" pitchFamily="50" charset="-128"/>
              </a:rPr>
            </a:br>
            <a:r>
              <a:rPr lang="ja-JP" altLang="ja-JP" sz="1100" dirty="0" smtClean="0">
                <a:latin typeface="HGS創英角ﾎﾟｯﾌﾟ体" pitchFamily="50" charset="-128"/>
                <a:ea typeface="HGS創英角ﾎﾟｯﾌﾟ体" pitchFamily="50" charset="-128"/>
              </a:rPr>
              <a:t>ところが車に戻ると窓ガラスが割られ、バッグが盗まれていました。ＵＳＢメモリには、パスワードは設定されていませんでした。</a:t>
            </a:r>
            <a:br>
              <a:rPr lang="ja-JP" altLang="ja-JP" sz="1100" dirty="0" smtClean="0">
                <a:latin typeface="HGS創英角ﾎﾟｯﾌﾟ体" pitchFamily="50" charset="-128"/>
                <a:ea typeface="HGS創英角ﾎﾟｯﾌﾟ体" pitchFamily="50" charset="-128"/>
              </a:rPr>
            </a:br>
            <a:r>
              <a:rPr lang="ja-JP" altLang="ja-JP" sz="1100" dirty="0" smtClean="0">
                <a:latin typeface="HGS創英角ﾎﾟｯﾌﾟ体" pitchFamily="50" charset="-128"/>
                <a:ea typeface="HGS創英角ﾎﾟｯﾌﾟ体" pitchFamily="50" charset="-128"/>
              </a:rPr>
              <a:t>このような事例ですが、どのような問題点があるでしょうか？</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lvl="0" indent="0" rtl="0">
              <a:lnSpc>
                <a:spcPct val="115000"/>
              </a:lnSpc>
              <a:spcBef>
                <a:spcPts val="0"/>
              </a:spcBef>
              <a:buNone/>
            </a:pPr>
            <a:r>
              <a:rPr lang="ja-JP" altLang="en-US" sz="800" dirty="0" smtClean="0">
                <a:solidFill>
                  <a:schemeClr val="dk1"/>
                </a:solidFill>
              </a:rPr>
              <a:t>●</a:t>
            </a:r>
            <a:r>
              <a:rPr lang="ja" sz="800" dirty="0" smtClean="0">
                <a:solidFill>
                  <a:schemeClr val="dk1"/>
                </a:solidFill>
              </a:rPr>
              <a:t>１番</a:t>
            </a:r>
            <a:r>
              <a:rPr lang="ja" sz="800" dirty="0">
                <a:solidFill>
                  <a:schemeClr val="dk1"/>
                </a:solidFill>
              </a:rPr>
              <a:t>の問題</a:t>
            </a:r>
            <a:r>
              <a:rPr lang="ja" sz="800" dirty="0" smtClean="0">
                <a:solidFill>
                  <a:schemeClr val="dk1"/>
                </a:solidFill>
              </a:rPr>
              <a:t>は</a:t>
            </a:r>
            <a:endParaRPr lang="en-US" altLang="ja" sz="800" dirty="0" smtClean="0">
              <a:solidFill>
                <a:schemeClr val="dk1"/>
              </a:solidFill>
            </a:endParaRPr>
          </a:p>
          <a:p>
            <a:pPr marL="0" lvl="0" indent="0" rtl="0">
              <a:lnSpc>
                <a:spcPct val="115000"/>
              </a:lnSpc>
              <a:spcBef>
                <a:spcPts val="0"/>
              </a:spcBef>
              <a:buNone/>
            </a:pPr>
            <a:r>
              <a:rPr lang="ja" altLang="ja-JP" sz="800" dirty="0" smtClean="0">
                <a:solidFill>
                  <a:schemeClr val="dk1"/>
                </a:solidFill>
              </a:rPr>
              <a:t>個人情報を自宅へ持ち帰るということです。</a:t>
            </a:r>
          </a:p>
          <a:p>
            <a:pPr marL="0" lvl="0" indent="0" rtl="0">
              <a:lnSpc>
                <a:spcPct val="115000"/>
              </a:lnSpc>
              <a:spcBef>
                <a:spcPts val="0"/>
              </a:spcBef>
              <a:buNone/>
            </a:pPr>
            <a:r>
              <a:rPr lang="ja" altLang="ja-JP" sz="800" dirty="0" smtClean="0">
                <a:solidFill>
                  <a:schemeClr val="dk1"/>
                </a:solidFill>
              </a:rPr>
              <a:t>学校外へ持ち出さないといった、学校全体の情報管理に関するルールづくりが出来ていない</a:t>
            </a:r>
            <a:r>
              <a:rPr lang="ja-JP" altLang="en-US" sz="800" dirty="0" smtClean="0">
                <a:solidFill>
                  <a:schemeClr val="dk1"/>
                </a:solidFill>
              </a:rPr>
              <a:t>ことが問題点としてあげられます。</a:t>
            </a:r>
            <a:endParaRPr lang="ja" altLang="ja-JP" sz="800" dirty="0" smtClean="0">
              <a:solidFill>
                <a:schemeClr val="dk1"/>
              </a:solidFill>
            </a:endParaRPr>
          </a:p>
          <a:p>
            <a:pPr marL="0" lvl="0" indent="0" rtl="0">
              <a:lnSpc>
                <a:spcPct val="115000"/>
              </a:lnSpc>
              <a:spcBef>
                <a:spcPts val="0"/>
              </a:spcBef>
              <a:buNone/>
            </a:pPr>
            <a:r>
              <a:rPr lang="ja" sz="800" dirty="0" smtClean="0">
                <a:solidFill>
                  <a:schemeClr val="dk1"/>
                </a:solidFill>
              </a:rPr>
              <a:t>２番目</a:t>
            </a:r>
            <a:r>
              <a:rPr lang="ja" sz="800" dirty="0">
                <a:solidFill>
                  <a:schemeClr val="dk1"/>
                </a:solidFill>
              </a:rPr>
              <a:t>の問題は</a:t>
            </a:r>
          </a:p>
          <a:p>
            <a:pPr marL="0" lvl="0" indent="0" rtl="0">
              <a:lnSpc>
                <a:spcPct val="115000"/>
              </a:lnSpc>
              <a:spcBef>
                <a:spcPts val="0"/>
              </a:spcBef>
              <a:buNone/>
            </a:pPr>
            <a:r>
              <a:rPr lang="ja" altLang="ja-JP" sz="800" dirty="0" smtClean="0">
                <a:solidFill>
                  <a:schemeClr val="dk1"/>
                </a:solidFill>
              </a:rPr>
              <a:t>かばんを放置して車を離れたことです。</a:t>
            </a:r>
          </a:p>
          <a:p>
            <a:pPr marL="0" lvl="0" indent="0" rtl="0">
              <a:lnSpc>
                <a:spcPct val="115000"/>
              </a:lnSpc>
              <a:spcBef>
                <a:spcPts val="0"/>
              </a:spcBef>
              <a:buNone/>
            </a:pPr>
            <a:r>
              <a:rPr lang="ja" altLang="ja-JP" sz="800" dirty="0" smtClean="0">
                <a:solidFill>
                  <a:schemeClr val="dk1"/>
                </a:solidFill>
              </a:rPr>
              <a:t>個人情報をやむを得ず学校外へ持ち出す際には、寄り道などをせず常に身の</a:t>
            </a:r>
            <a:r>
              <a:rPr lang="ja-JP" altLang="en-US" sz="800" dirty="0" smtClean="0">
                <a:solidFill>
                  <a:schemeClr val="dk1"/>
                </a:solidFill>
              </a:rPr>
              <a:t>周り</a:t>
            </a:r>
            <a:r>
              <a:rPr lang="ja" altLang="ja-JP" sz="800" dirty="0" smtClean="0">
                <a:solidFill>
                  <a:schemeClr val="dk1"/>
                </a:solidFill>
              </a:rPr>
              <a:t>に持ち、自動車の中に放置することがないように心掛けないといけません。</a:t>
            </a:r>
            <a:endParaRPr lang="en-US" altLang="ja" sz="800" dirty="0" smtClean="0">
              <a:solidFill>
                <a:schemeClr val="dk1"/>
              </a:solidFill>
            </a:endParaRPr>
          </a:p>
          <a:p>
            <a:pPr marL="0" lvl="0" indent="0" rtl="0">
              <a:lnSpc>
                <a:spcPct val="115000"/>
              </a:lnSpc>
              <a:spcBef>
                <a:spcPts val="0"/>
              </a:spcBef>
              <a:buNone/>
            </a:pPr>
            <a:r>
              <a:rPr lang="ja" sz="800" dirty="0" smtClean="0">
                <a:solidFill>
                  <a:schemeClr val="dk1"/>
                </a:solidFill>
              </a:rPr>
              <a:t>３番目</a:t>
            </a:r>
            <a:r>
              <a:rPr lang="ja" sz="800" dirty="0">
                <a:solidFill>
                  <a:schemeClr val="dk1"/>
                </a:solidFill>
              </a:rPr>
              <a:t>の問題は</a:t>
            </a:r>
          </a:p>
          <a:p>
            <a:pPr marL="0" lvl="0" indent="0" rtl="0">
              <a:lnSpc>
                <a:spcPct val="115000"/>
              </a:lnSpc>
              <a:spcBef>
                <a:spcPts val="0"/>
              </a:spcBef>
              <a:buNone/>
            </a:pPr>
            <a:r>
              <a:rPr lang="ja" sz="800" dirty="0">
                <a:solidFill>
                  <a:schemeClr val="dk1"/>
                </a:solidFill>
              </a:rPr>
              <a:t>電子</a:t>
            </a:r>
            <a:r>
              <a:rPr lang="ja" sz="800" dirty="0" smtClean="0">
                <a:solidFill>
                  <a:schemeClr val="dk1"/>
                </a:solidFill>
              </a:rPr>
              <a:t>情報</a:t>
            </a:r>
            <a:r>
              <a:rPr lang="ja-JP" altLang="en-US" sz="800" dirty="0" smtClean="0">
                <a:solidFill>
                  <a:schemeClr val="dk1"/>
                </a:solidFill>
              </a:rPr>
              <a:t>に</a:t>
            </a:r>
            <a:r>
              <a:rPr lang="ja" sz="800" dirty="0" smtClean="0">
                <a:solidFill>
                  <a:schemeClr val="dk1"/>
                </a:solidFill>
              </a:rPr>
              <a:t>パスワード</a:t>
            </a:r>
            <a:r>
              <a:rPr lang="ja" sz="800" dirty="0">
                <a:solidFill>
                  <a:schemeClr val="dk1"/>
                </a:solidFill>
              </a:rPr>
              <a:t>等によるセキュリティを講じられて</a:t>
            </a:r>
            <a:r>
              <a:rPr lang="ja" sz="800" dirty="0" smtClean="0">
                <a:solidFill>
                  <a:schemeClr val="dk1"/>
                </a:solidFill>
              </a:rPr>
              <a:t>いない</a:t>
            </a:r>
            <a:r>
              <a:rPr lang="ja-JP" altLang="en-US" sz="800" dirty="0" smtClean="0">
                <a:solidFill>
                  <a:schemeClr val="dk1"/>
                </a:solidFill>
              </a:rPr>
              <a:t>とい</a:t>
            </a:r>
            <a:r>
              <a:rPr lang="ja" sz="800" dirty="0" smtClean="0">
                <a:solidFill>
                  <a:schemeClr val="dk1"/>
                </a:solidFill>
              </a:rPr>
              <a:t>うことです</a:t>
            </a:r>
            <a:r>
              <a:rPr lang="ja" sz="800" dirty="0">
                <a:solidFill>
                  <a:schemeClr val="dk1"/>
                </a:solidFill>
              </a:rPr>
              <a:t>。</a:t>
            </a:r>
          </a:p>
          <a:p>
            <a:pPr marL="0" lvl="0" indent="0" rtl="0">
              <a:lnSpc>
                <a:spcPct val="115000"/>
              </a:lnSpc>
              <a:spcBef>
                <a:spcPts val="0"/>
              </a:spcBef>
              <a:buNone/>
            </a:pPr>
            <a:r>
              <a:rPr lang="ja" sz="800" dirty="0" smtClean="0">
                <a:solidFill>
                  <a:schemeClr val="dk1"/>
                </a:solidFill>
              </a:rPr>
              <a:t>持ち出し</a:t>
            </a:r>
            <a:r>
              <a:rPr lang="ja-JP" altLang="en-US" sz="800" dirty="0" smtClean="0">
                <a:solidFill>
                  <a:schemeClr val="dk1"/>
                </a:solidFill>
              </a:rPr>
              <a:t>以前</a:t>
            </a:r>
            <a:r>
              <a:rPr lang="ja" sz="800" dirty="0" smtClean="0">
                <a:solidFill>
                  <a:schemeClr val="dk1"/>
                </a:solidFill>
              </a:rPr>
              <a:t>に</a:t>
            </a:r>
            <a:r>
              <a:rPr lang="ja-JP" altLang="en-US" sz="800" dirty="0" err="1" smtClean="0">
                <a:solidFill>
                  <a:schemeClr val="dk1"/>
                </a:solidFill>
              </a:rPr>
              <a:t>、</a:t>
            </a:r>
            <a:r>
              <a:rPr lang="ja-JP" altLang="en-US" sz="800" dirty="0" smtClean="0">
                <a:solidFill>
                  <a:schemeClr val="dk1"/>
                </a:solidFill>
              </a:rPr>
              <a:t>学校で保存されている</a:t>
            </a:r>
            <a:r>
              <a:rPr lang="ja" sz="800" dirty="0" smtClean="0">
                <a:solidFill>
                  <a:schemeClr val="dk1"/>
                </a:solidFill>
              </a:rPr>
              <a:t>個人</a:t>
            </a:r>
            <a:r>
              <a:rPr lang="ja" sz="800" dirty="0">
                <a:solidFill>
                  <a:schemeClr val="dk1"/>
                </a:solidFill>
              </a:rPr>
              <a:t>情報にかかわる電子データに</a:t>
            </a:r>
            <a:r>
              <a:rPr lang="ja" sz="800" dirty="0" smtClean="0">
                <a:solidFill>
                  <a:schemeClr val="dk1"/>
                </a:solidFill>
              </a:rPr>
              <a:t>は</a:t>
            </a:r>
            <a:r>
              <a:rPr lang="ja-JP" altLang="en-US" sz="800" dirty="0" err="1" smtClean="0">
                <a:solidFill>
                  <a:schemeClr val="dk1"/>
                </a:solidFill>
              </a:rPr>
              <a:t>、</a:t>
            </a:r>
            <a:r>
              <a:rPr lang="ja" sz="800" dirty="0" smtClean="0">
                <a:solidFill>
                  <a:schemeClr val="dk1"/>
                </a:solidFill>
              </a:rPr>
              <a:t>必ず</a:t>
            </a:r>
            <a:r>
              <a:rPr lang="ja" sz="800" dirty="0">
                <a:solidFill>
                  <a:schemeClr val="dk1"/>
                </a:solidFill>
              </a:rPr>
              <a:t>パスワード等のセキュリティを講じる必要があります。</a:t>
            </a:r>
          </a:p>
          <a:p>
            <a:pPr marL="0" lvl="0" indent="0" rtl="0">
              <a:lnSpc>
                <a:spcPct val="115000"/>
              </a:lnSpc>
              <a:spcBef>
                <a:spcPts val="0"/>
              </a:spcBef>
              <a:buClr>
                <a:schemeClr val="dk1"/>
              </a:buClr>
              <a:buFont typeface="Arial"/>
              <a:buNone/>
            </a:pPr>
            <a:endParaRPr sz="800" dirty="0">
              <a:solidFill>
                <a:schemeClr val="dk1"/>
              </a:solidFill>
            </a:endParaRPr>
          </a:p>
          <a:p>
            <a:pPr>
              <a:spcBef>
                <a:spcPts val="0"/>
              </a:spcBef>
              <a:buNone/>
            </a:pPr>
            <a:endParaRPr sz="8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ja-JP" altLang="en-US" dirty="0" smtClean="0">
                <a:solidFill>
                  <a:schemeClr val="dk1"/>
                </a:solidFill>
              </a:rPr>
              <a:t>●</a:t>
            </a:r>
            <a:r>
              <a:rPr kumimoji="1" lang="ja-JP" altLang="ja-JP" sz="1200" kern="1200" dirty="0" smtClean="0">
                <a:solidFill>
                  <a:schemeClr val="tx1"/>
                </a:solidFill>
                <a:latin typeface="+mn-lt"/>
                <a:ea typeface="+mn-ea"/>
                <a:cs typeface="+mn-cs"/>
              </a:rPr>
              <a:t>高知県では、中学校教諭が、部活動の試合観戦中に、生徒等の個人情報が記録されたＵＳＢメモリの入ったバックの盗難に遭い、</a:t>
            </a:r>
            <a:endParaRPr kumimoji="1" lang="en-US"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生徒の成績や行動の記録等の個人情報を紛失。</a:t>
            </a:r>
            <a:endParaRPr kumimoji="1" lang="en-US"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また、その中には前任校の生徒の教科の評価や出欠状況などを記した高校に提出する調査書のデータなども含まれており、</a:t>
            </a:r>
            <a:endParaRPr kumimoji="1" lang="en-US"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この教諭は処分を受けています。</a:t>
            </a:r>
          </a:p>
          <a:p>
            <a:r>
              <a:rPr kumimoji="1" lang="ja-JP" altLang="ja-JP" sz="1200" kern="1200" dirty="0" smtClean="0">
                <a:solidFill>
                  <a:schemeClr val="tx1"/>
                </a:solidFill>
                <a:latin typeface="+mn-lt"/>
                <a:ea typeface="+mn-ea"/>
                <a:cs typeface="+mn-cs"/>
              </a:rPr>
              <a:t>各学校でも持ち出し規程等あると思いますが、個人情報の持ち出しにはくれぐれも注意して欲しいと思います。</a:t>
            </a:r>
          </a:p>
          <a:p>
            <a:endParaRPr kumimoji="1" lang="ja-JP" altLang="ja-JP" sz="1200" kern="1200" dirty="0">
              <a:solidFill>
                <a:schemeClr val="tx1"/>
              </a:solidFill>
              <a:latin typeface="+mn-lt"/>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dk1"/>
                </a:solidFill>
              </a:rPr>
              <a:t>●なお、地方公務員法第３４条や四万十町個人情報保護条例第３条に書かれてあるように、</a:t>
            </a:r>
            <a:endParaRPr lang="en-US" altLang="ja-JP" dirty="0" smtClean="0">
              <a:solidFill>
                <a:schemeClr val="dk1"/>
              </a:solidFill>
            </a:endParaRPr>
          </a:p>
          <a:p>
            <a:r>
              <a:rPr kumimoji="1" lang="ja-JP" altLang="en-US" sz="1100" kern="1200" baseline="0" dirty="0" smtClean="0">
                <a:solidFill>
                  <a:schemeClr val="tx1"/>
                </a:solidFill>
                <a:latin typeface="+mn-lt"/>
                <a:ea typeface="+mn-ea"/>
                <a:cs typeface="+mn-cs"/>
              </a:rPr>
              <a:t>児童生徒や保護者等に関するたくさんの情報は、職務上知り得た秘密であり、</a:t>
            </a:r>
            <a:endParaRPr kumimoji="1" lang="en-US" altLang="ja-JP" sz="1100" kern="1200" baseline="0" dirty="0" smtClean="0">
              <a:solidFill>
                <a:schemeClr val="tx1"/>
              </a:solidFill>
              <a:latin typeface="+mn-lt"/>
              <a:ea typeface="+mn-ea"/>
              <a:cs typeface="+mn-cs"/>
            </a:endParaRPr>
          </a:p>
          <a:p>
            <a:r>
              <a:rPr kumimoji="1" lang="ja-JP" altLang="en-US" sz="1100" kern="1200" baseline="0" dirty="0" smtClean="0">
                <a:solidFill>
                  <a:schemeClr val="tx1"/>
                </a:solidFill>
                <a:latin typeface="+mn-lt"/>
                <a:ea typeface="+mn-ea"/>
                <a:cs typeface="+mn-cs"/>
              </a:rPr>
              <a:t>公務員として、現職はもちろん退職後も、他に漏らしてはならないものです。</a:t>
            </a:r>
          </a:p>
          <a:p>
            <a:r>
              <a:rPr kumimoji="1" lang="ja-JP" altLang="en-US" dirty="0" smtClean="0"/>
              <a:t>●異動等により転出する場合にも個人情報を持ち出さないよう、</a:t>
            </a:r>
            <a:endParaRPr kumimoji="1" lang="en-US" altLang="ja-JP" dirty="0" smtClean="0"/>
          </a:p>
          <a:p>
            <a:r>
              <a:rPr kumimoji="1" lang="ja-JP" altLang="en-US" dirty="0" smtClean="0"/>
              <a:t>児童生徒に関する記録や、作成したデータは消去するなどして管理には十分注意をしていただきたいと思います。</a:t>
            </a:r>
            <a:endParaRPr kumimoji="1" lang="en-US" altLang="ja-JP"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ja-JP" altLang="en-US" sz="1200" dirty="0" smtClean="0">
                <a:solidFill>
                  <a:schemeClr val="dk1"/>
                </a:solidFill>
              </a:rPr>
              <a:t>（</a:t>
            </a:r>
            <a:r>
              <a:rPr lang="ja" sz="1200" dirty="0" smtClean="0">
                <a:solidFill>
                  <a:schemeClr val="dk1"/>
                </a:solidFill>
              </a:rPr>
              <a:t>問題</a:t>
            </a:r>
            <a:r>
              <a:rPr lang="ja-JP" altLang="en-US" sz="1200" dirty="0" smtClean="0">
                <a:solidFill>
                  <a:schemeClr val="dk1"/>
                </a:solidFill>
              </a:rPr>
              <a:t>）</a:t>
            </a:r>
            <a:endParaRPr lang="ja" sz="1200" dirty="0">
              <a:solidFill>
                <a:schemeClr val="dk1"/>
              </a:solidFill>
            </a:endParaRPr>
          </a:p>
          <a:p>
            <a:pPr lvl="0" rtl="0">
              <a:lnSpc>
                <a:spcPct val="115000"/>
              </a:lnSpc>
              <a:spcBef>
                <a:spcPts val="0"/>
              </a:spcBef>
              <a:buClr>
                <a:schemeClr val="dk1"/>
              </a:buClr>
              <a:buSzPct val="91666"/>
              <a:buFont typeface="Arial"/>
              <a:buNone/>
            </a:pPr>
            <a:r>
              <a:rPr lang="ja-JP" altLang="en-US" sz="1200" dirty="0" smtClean="0">
                <a:solidFill>
                  <a:schemeClr val="dk1"/>
                </a:solidFill>
              </a:rPr>
              <a:t>●Ａ先生は日々の仕事に追われ、児童からの集金を自宅へ現金で持ち帰っていました。</a:t>
            </a:r>
          </a:p>
          <a:p>
            <a:pPr lvl="0" rtl="0">
              <a:lnSpc>
                <a:spcPct val="115000"/>
              </a:lnSpc>
              <a:spcBef>
                <a:spcPts val="0"/>
              </a:spcBef>
              <a:buClr>
                <a:schemeClr val="dk1"/>
              </a:buClr>
              <a:buSzPct val="91666"/>
              <a:buFont typeface="Arial"/>
              <a:buNone/>
            </a:pPr>
            <a:r>
              <a:rPr lang="ja-JP" altLang="en-US" sz="1200" dirty="0" smtClean="0">
                <a:solidFill>
                  <a:schemeClr val="dk1"/>
                </a:solidFill>
              </a:rPr>
              <a:t>現金の持ち合わせがなく、すぐに返すから良いだろうと、持ち帰った児童の集金から部落費を支払い、数日後に戻しました。</a:t>
            </a:r>
            <a:endParaRPr lang="en-US" altLang="ja-JP" sz="1200" dirty="0" smtClean="0">
              <a:solidFill>
                <a:schemeClr val="dk1"/>
              </a:solidFill>
            </a:endParaRPr>
          </a:p>
          <a:p>
            <a:pPr lvl="0">
              <a:lnSpc>
                <a:spcPct val="115000"/>
              </a:lnSpc>
              <a:spcBef>
                <a:spcPts val="0"/>
              </a:spcBef>
              <a:buClr>
                <a:schemeClr val="dk1"/>
              </a:buClr>
              <a:buSzPct val="91666"/>
              <a:buFont typeface="Arial"/>
              <a:buNone/>
            </a:pPr>
            <a:r>
              <a:rPr lang="ja" sz="1200" dirty="0" smtClean="0">
                <a:solidFill>
                  <a:schemeClr val="dk1"/>
                </a:solidFill>
              </a:rPr>
              <a:t>さて</a:t>
            </a:r>
            <a:r>
              <a:rPr lang="ja" sz="1200" dirty="0">
                <a:solidFill>
                  <a:schemeClr val="dk1"/>
                </a:solidFill>
              </a:rPr>
              <a:t>、どのような問題があるでしょう</a:t>
            </a:r>
            <a:r>
              <a:rPr lang="ja" sz="1200" dirty="0" smtClean="0">
                <a:solidFill>
                  <a:schemeClr val="dk1"/>
                </a:solidFill>
              </a:rPr>
              <a:t>か</a:t>
            </a:r>
            <a:r>
              <a:rPr lang="ja-JP" altLang="en-US" sz="1200" dirty="0" smtClean="0">
                <a:solidFill>
                  <a:schemeClr val="dk1"/>
                </a:solidFill>
              </a:rPr>
              <a:t>？</a:t>
            </a:r>
            <a:endParaRPr lang="ja" sz="1200"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 name="Shape 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ja-JP" altLang="en-US" sz="1200" dirty="0" smtClean="0"/>
              <a:t>●問題点として何点かありますが、</a:t>
            </a:r>
          </a:p>
          <a:p>
            <a:pPr lvl="0">
              <a:spcBef>
                <a:spcPts val="600"/>
              </a:spcBef>
              <a:buSzPct val="91666"/>
            </a:pPr>
            <a:r>
              <a:rPr lang="ja-JP" altLang="en-US" sz="1200" dirty="0" smtClean="0"/>
              <a:t>１　児童からの集金で私的な支払いをした。</a:t>
            </a:r>
            <a:endParaRPr lang="en-US" altLang="ja-JP" sz="1200" dirty="0" smtClean="0"/>
          </a:p>
          <a:p>
            <a:pPr lvl="0">
              <a:spcBef>
                <a:spcPts val="600"/>
              </a:spcBef>
              <a:buSzPct val="91666"/>
            </a:pPr>
            <a:r>
              <a:rPr lang="ja-JP" altLang="en-US" sz="1200" dirty="0" smtClean="0"/>
              <a:t>２　現金を金融機関に預けていなかった。</a:t>
            </a:r>
          </a:p>
          <a:p>
            <a:pPr lvl="0">
              <a:spcBef>
                <a:spcPts val="600"/>
              </a:spcBef>
            </a:pPr>
            <a:r>
              <a:rPr lang="ja-JP" altLang="en-US" sz="1200" dirty="0" smtClean="0"/>
              <a:t>３　預ける体制が整えられていなかった。</a:t>
            </a:r>
            <a:endParaRPr lang="en-US" altLang="ja-JP" sz="1200" dirty="0" smtClean="0"/>
          </a:p>
          <a:p>
            <a:pPr lvl="0">
              <a:spcBef>
                <a:spcPts val="600"/>
              </a:spcBef>
            </a:pPr>
            <a:r>
              <a:rPr lang="ja-JP" altLang="en-US" sz="1200" dirty="0" smtClean="0"/>
              <a:t>があげられます。</a:t>
            </a:r>
          </a:p>
          <a:p>
            <a:pPr>
              <a:spcBef>
                <a:spcPts val="0"/>
              </a:spcBef>
              <a:buNone/>
            </a:pPr>
            <a:endParaRPr lang="en-US" altLang="ja-JP" sz="1200" dirty="0" smtClean="0"/>
          </a:p>
          <a:p>
            <a:pPr lvl="0" rtl="0">
              <a:lnSpc>
                <a:spcPct val="115000"/>
              </a:lnSpc>
              <a:spcBef>
                <a:spcPts val="0"/>
              </a:spcBef>
              <a:buClr>
                <a:schemeClr val="dk1"/>
              </a:buClr>
              <a:buSzPct val="91666"/>
              <a:buFont typeface="Arial"/>
              <a:buNone/>
            </a:pPr>
            <a:r>
              <a:rPr lang="ja" altLang="ja-JP" sz="1200" dirty="0" smtClean="0">
                <a:solidFill>
                  <a:schemeClr val="dk1"/>
                </a:solidFill>
              </a:rPr>
              <a:t>今回たまたま現金の持ち合わせがなく、たびたび</a:t>
            </a:r>
            <a:r>
              <a:rPr lang="ja-JP" altLang="en-US" sz="1200" dirty="0" smtClean="0">
                <a:solidFill>
                  <a:schemeClr val="dk1"/>
                </a:solidFill>
              </a:rPr>
              <a:t>集金に</a:t>
            </a:r>
            <a:r>
              <a:rPr lang="ja" altLang="ja-JP" sz="1200" dirty="0" smtClean="0">
                <a:solidFill>
                  <a:schemeClr val="dk1"/>
                </a:solidFill>
              </a:rPr>
              <a:t>来てもらうのも申し訳ないと思う気持ちや、すぐに返せばという気持ちも分かりますが、</a:t>
            </a:r>
          </a:p>
          <a:p>
            <a:pPr lvl="0" rtl="0">
              <a:lnSpc>
                <a:spcPct val="115000"/>
              </a:lnSpc>
              <a:spcBef>
                <a:spcPts val="0"/>
              </a:spcBef>
              <a:buClr>
                <a:schemeClr val="dk1"/>
              </a:buClr>
              <a:buSzPct val="91666"/>
              <a:buFont typeface="Arial"/>
              <a:buNone/>
            </a:pPr>
            <a:r>
              <a:rPr lang="ja" altLang="ja-JP" sz="1200" dirty="0" smtClean="0">
                <a:solidFill>
                  <a:schemeClr val="dk1"/>
                </a:solidFill>
              </a:rPr>
              <a:t>返す前に説明を求められた場合は</a:t>
            </a:r>
            <a:r>
              <a:rPr lang="ja-JP" altLang="en-US" sz="1200" dirty="0" err="1" smtClean="0">
                <a:solidFill>
                  <a:schemeClr val="dk1"/>
                </a:solidFill>
              </a:rPr>
              <a:t>、</a:t>
            </a:r>
            <a:r>
              <a:rPr lang="ja-JP" altLang="en-US" sz="1200" dirty="0" smtClean="0">
                <a:solidFill>
                  <a:schemeClr val="dk1"/>
                </a:solidFill>
              </a:rPr>
              <a:t>言い逃れができなく</a:t>
            </a:r>
            <a:r>
              <a:rPr lang="ja" altLang="ja-JP" sz="1200" dirty="0" smtClean="0">
                <a:solidFill>
                  <a:schemeClr val="dk1"/>
                </a:solidFill>
              </a:rPr>
              <a:t>なってしまい、</a:t>
            </a:r>
            <a:r>
              <a:rPr lang="ja-JP" altLang="en-US" sz="1200" dirty="0" smtClean="0">
                <a:solidFill>
                  <a:schemeClr val="dk1"/>
                </a:solidFill>
              </a:rPr>
              <a:t>●</a:t>
            </a:r>
            <a:r>
              <a:rPr lang="ja" altLang="ja-JP" sz="1200" dirty="0" smtClean="0">
                <a:solidFill>
                  <a:schemeClr val="dk1"/>
                </a:solidFill>
              </a:rPr>
              <a:t>刑法第２５３条の業務上横領とな</a:t>
            </a:r>
            <a:r>
              <a:rPr lang="ja-JP" altLang="en-US" sz="1200" dirty="0" smtClean="0">
                <a:solidFill>
                  <a:schemeClr val="dk1"/>
                </a:solidFill>
              </a:rPr>
              <a:t>る可能性もあります。</a:t>
            </a:r>
            <a:endParaRPr lang="ja" altLang="ja-JP" sz="1200" dirty="0" smtClean="0">
              <a:solidFill>
                <a:schemeClr val="dk1"/>
              </a:solidFill>
            </a:endParaRPr>
          </a:p>
          <a:p>
            <a:pPr lvl="0" rtl="0">
              <a:lnSpc>
                <a:spcPct val="115000"/>
              </a:lnSpc>
              <a:spcBef>
                <a:spcPts val="0"/>
              </a:spcBef>
              <a:buClr>
                <a:schemeClr val="dk1"/>
              </a:buClr>
              <a:buSzPct val="91666"/>
              <a:buFont typeface="Arial"/>
              <a:buNone/>
            </a:pPr>
            <a:endParaRPr lang="en-US" altLang="ja" sz="1200" dirty="0" smtClean="0">
              <a:solidFill>
                <a:schemeClr val="dk1"/>
              </a:solidFill>
            </a:endParaRPr>
          </a:p>
          <a:p>
            <a:pPr lvl="0" rtl="0">
              <a:lnSpc>
                <a:spcPct val="115000"/>
              </a:lnSpc>
              <a:spcBef>
                <a:spcPts val="0"/>
              </a:spcBef>
              <a:buClr>
                <a:schemeClr val="dk1"/>
              </a:buClr>
              <a:buSzPct val="91666"/>
              <a:buFont typeface="Arial"/>
              <a:buNone/>
            </a:pPr>
            <a:r>
              <a:rPr lang="ja-JP" altLang="en-US" sz="1200" dirty="0" smtClean="0">
                <a:solidFill>
                  <a:schemeClr val="dk1"/>
                </a:solidFill>
              </a:rPr>
              <a:t>保護者から預かっているお金です。</a:t>
            </a:r>
            <a:endParaRPr lang="en-US" altLang="ja-JP" sz="1200" dirty="0" smtClean="0">
              <a:solidFill>
                <a:schemeClr val="dk1"/>
              </a:solidFill>
            </a:endParaRPr>
          </a:p>
          <a:p>
            <a:pPr lvl="0" rtl="0">
              <a:lnSpc>
                <a:spcPct val="115000"/>
              </a:lnSpc>
              <a:spcBef>
                <a:spcPts val="0"/>
              </a:spcBef>
              <a:buClr>
                <a:schemeClr val="dk1"/>
              </a:buClr>
              <a:buSzPct val="91666"/>
              <a:buFont typeface="Arial"/>
              <a:buNone/>
            </a:pPr>
            <a:r>
              <a:rPr lang="ja" altLang="ja-JP" sz="1200" dirty="0" smtClean="0">
                <a:solidFill>
                  <a:schemeClr val="dk1"/>
                </a:solidFill>
              </a:rPr>
              <a:t>日頃から、いつ、誰が見ても分かる会計処理</a:t>
            </a:r>
            <a:r>
              <a:rPr lang="ja-JP" altLang="en-US" sz="1200" dirty="0" smtClean="0">
                <a:solidFill>
                  <a:schemeClr val="dk1"/>
                </a:solidFill>
              </a:rPr>
              <a:t>を</a:t>
            </a:r>
            <a:r>
              <a:rPr lang="ja" altLang="ja-JP" sz="1200" dirty="0" smtClean="0">
                <a:solidFill>
                  <a:schemeClr val="dk1"/>
                </a:solidFill>
              </a:rPr>
              <a:t>心がけて欲しいと思います。</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t>（問題）</a:t>
            </a:r>
            <a:endParaRPr lang="en-US" altLang="ja-JP" dirty="0" smtClean="0"/>
          </a:p>
          <a:p>
            <a:pPr>
              <a:buNone/>
            </a:pPr>
            <a:r>
              <a:rPr lang="ja-JP" altLang="en-US" dirty="0" smtClean="0"/>
              <a:t>●教員です。父親が選挙に立候補したので、ポスター貼りの手伝いをしたいのですが、休日のことなので手伝っても構いませんか？</a:t>
            </a:r>
            <a:endParaRPr lang="en-US" altLang="ja-JP" dirty="0" smtClean="0"/>
          </a:p>
          <a:p>
            <a:pPr>
              <a:buNone/>
            </a:pPr>
            <a:endParaRPr lang="en-US" altLang="ja-JP" dirty="0" smtClean="0"/>
          </a:p>
          <a:p>
            <a:pPr>
              <a:buNone/>
            </a:pP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39</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922D9F-510C-4013-B8B5-21B68B4044F2}" type="slidenum">
              <a:rPr lang="en-US" altLang="ja-JP" smtClean="0">
                <a:ea typeface="ＭＳ Ｐゴシック" charset="-128"/>
              </a:rPr>
              <a:pPr/>
              <a:t>4</a:t>
            </a:fld>
            <a:endParaRPr lang="en-US" altLang="ja-JP" smtClean="0">
              <a:ea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ja-JP" altLang="en-US" dirty="0" smtClean="0">
                <a:ea typeface="ＭＳ Ｐ明朝" charset="-128"/>
              </a:rPr>
              <a:t>（問題）</a:t>
            </a:r>
            <a:endParaRPr lang="en-US" altLang="ja-JP" dirty="0" smtClean="0">
              <a:ea typeface="ＭＳ Ｐ明朝" charset="-128"/>
            </a:endParaRPr>
          </a:p>
          <a:p>
            <a:r>
              <a:rPr lang="ja-JP" altLang="en-US" dirty="0" smtClean="0">
                <a:ea typeface="ＭＳ Ｐ明朝" charset="-128"/>
              </a:rPr>
              <a:t>●平成</a:t>
            </a:r>
            <a:r>
              <a:rPr kumimoji="1" lang="ja-JP" altLang="ja-JP" sz="1200" kern="1200" dirty="0" smtClean="0">
                <a:solidFill>
                  <a:schemeClr val="tx1"/>
                </a:solidFill>
                <a:latin typeface="+mn-lt"/>
                <a:ea typeface="+mn-ea"/>
                <a:cs typeface="+mn-cs"/>
              </a:rPr>
              <a:t>２７年４月</a:t>
            </a:r>
            <a:r>
              <a:rPr kumimoji="1" lang="ja-JP" altLang="en-US" sz="1200" kern="1200" dirty="0" smtClean="0">
                <a:solidFill>
                  <a:schemeClr val="tx1"/>
                </a:solidFill>
                <a:latin typeface="+mn-lt"/>
                <a:ea typeface="+mn-ea"/>
                <a:cs typeface="+mn-cs"/>
              </a:rPr>
              <a:t>に町外</a:t>
            </a:r>
            <a:r>
              <a:rPr kumimoji="1" lang="ja-JP" altLang="ja-JP" sz="1200" kern="1200" dirty="0" smtClean="0">
                <a:solidFill>
                  <a:schemeClr val="tx1"/>
                </a:solidFill>
                <a:latin typeface="+mn-lt"/>
                <a:ea typeface="+mn-ea"/>
                <a:cs typeface="+mn-cs"/>
              </a:rPr>
              <a:t>から転入しました。</a:t>
            </a:r>
          </a:p>
          <a:p>
            <a:r>
              <a:rPr kumimoji="1" lang="ja-JP" altLang="en-US" sz="1200" kern="1200" dirty="0" smtClean="0">
                <a:solidFill>
                  <a:schemeClr val="tx1"/>
                </a:solidFill>
                <a:latin typeface="+mn-lt"/>
                <a:ea typeface="+mn-ea"/>
                <a:cs typeface="+mn-cs"/>
              </a:rPr>
              <a:t>宣誓書は</a:t>
            </a:r>
            <a:r>
              <a:rPr kumimoji="1" lang="ja-JP" altLang="ja-JP" sz="1200" kern="1200" dirty="0" smtClean="0">
                <a:solidFill>
                  <a:schemeClr val="tx1"/>
                </a:solidFill>
                <a:latin typeface="+mn-lt"/>
                <a:ea typeface="+mn-ea"/>
                <a:cs typeface="+mn-cs"/>
              </a:rPr>
              <a:t>前任校で提出しているので</a:t>
            </a:r>
            <a:r>
              <a:rPr kumimoji="1" lang="ja-JP" altLang="en-US" sz="1200" kern="1200" dirty="0" smtClean="0">
                <a:solidFill>
                  <a:schemeClr val="tx1"/>
                </a:solidFill>
                <a:latin typeface="+mn-lt"/>
                <a:ea typeface="+mn-ea"/>
                <a:cs typeface="+mn-cs"/>
              </a:rPr>
              <a:t>、提出</a:t>
            </a:r>
            <a:r>
              <a:rPr kumimoji="1" lang="ja-JP" altLang="ja-JP" sz="1200" kern="1200" dirty="0" smtClean="0">
                <a:solidFill>
                  <a:schemeClr val="tx1"/>
                </a:solidFill>
                <a:latin typeface="+mn-lt"/>
                <a:ea typeface="+mn-ea"/>
                <a:cs typeface="+mn-cs"/>
              </a:rPr>
              <a:t>しなくても良いですか？</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342900" indent="-342900" algn="l">
              <a:defRPr/>
            </a:pPr>
            <a:r>
              <a:rPr lang="ja-JP" altLang="en-US" dirty="0" smtClean="0">
                <a:solidFill>
                  <a:schemeClr val="tx1"/>
                </a:solidFill>
                <a:effectLst>
                  <a:outerShdw blurRad="38100" dist="38100" dir="2700000" algn="tl">
                    <a:srgbClr val="000000">
                      <a:alpha val="43137"/>
                    </a:srgbClr>
                  </a:outerShdw>
                </a:effectLst>
              </a:rPr>
              <a:t>●手伝うことはできません。</a:t>
            </a:r>
            <a:endParaRPr lang="en-US" altLang="ja-JP" dirty="0" smtClean="0">
              <a:solidFill>
                <a:schemeClr val="tx1"/>
              </a:solidFill>
              <a:effectLst>
                <a:outerShdw blurRad="38100" dist="38100" dir="2700000" algn="tl">
                  <a:srgbClr val="000000">
                    <a:alpha val="43137"/>
                  </a:srgbClr>
                </a:outerShdw>
              </a:effectLst>
            </a:endParaRPr>
          </a:p>
          <a:p>
            <a:pPr marL="342900" indent="-342900" algn="l">
              <a:defRPr/>
            </a:pPr>
            <a:r>
              <a:rPr lang="ja-JP" altLang="en-US" dirty="0" smtClean="0">
                <a:solidFill>
                  <a:schemeClr val="tx1"/>
                </a:solidFill>
                <a:effectLst>
                  <a:outerShdw blurRad="38100" dist="38100" dir="2700000" algn="tl">
                    <a:srgbClr val="000000">
                      <a:alpha val="43137"/>
                    </a:srgbClr>
                  </a:outerShdw>
                </a:effectLst>
              </a:rPr>
              <a:t>●教育公務員の政治的行為の制限については</a:t>
            </a:r>
            <a:r>
              <a:rPr lang="ja-JP" altLang="en-US" sz="1200" dirty="0" smtClean="0">
                <a:solidFill>
                  <a:srgbClr val="00B050"/>
                </a:solidFill>
                <a:effectLst>
                  <a:outerShdw blurRad="38100" dist="38100" dir="2700000" algn="tl">
                    <a:srgbClr val="000000">
                      <a:alpha val="43137"/>
                    </a:srgbClr>
                  </a:outerShdw>
                </a:effectLst>
                <a:latin typeface="+mn-ea"/>
              </a:rPr>
              <a:t>教育公務員特例法第１８条で定められており、公職選挙法でも選挙運動について特別の定めがあります。</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また、事務職員等の教育公務員以外の職員の政治的行為の制限についても、地方公務員法第３６条及び公職選挙法で定められています。</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教職員</a:t>
            </a:r>
            <a:r>
              <a:rPr kumimoji="1" lang="ja-JP" altLang="en-US" dirty="0" smtClean="0"/>
              <a:t>は、全体の奉仕者として公共の利益のために勤務すべきものですので、</a:t>
            </a:r>
            <a:endParaRPr kumimoji="1" lang="en-US" altLang="ja-JP" dirty="0" smtClean="0"/>
          </a:p>
          <a:p>
            <a:pPr marL="342900" indent="-342900" algn="l">
              <a:defRPr/>
            </a:pPr>
            <a:r>
              <a:rPr kumimoji="1" lang="ja-JP" altLang="en-US" dirty="0" smtClean="0"/>
              <a:t>一定の政治的活動が制限されるとともに、その地位を利用して選挙運動をすることも禁止されています。</a:t>
            </a:r>
            <a:endParaRPr lang="en-US" altLang="ja-JP" sz="1200" dirty="0" smtClean="0">
              <a:solidFill>
                <a:srgbClr val="00B050"/>
              </a:solidFill>
              <a:effectLst>
                <a:outerShdw blurRad="38100" dist="38100" dir="2700000" algn="tl">
                  <a:srgbClr val="000000">
                    <a:alpha val="43137"/>
                  </a:srgbClr>
                </a:outerShdw>
              </a:effectLst>
              <a:latin typeface="+mn-ea"/>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40</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●教育公務員の選挙運動等に関する違反行為の例としては、候補者の推薦・署名運動・デモ行進等があり、</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保護者や同じ職場の職員・知り合い等に特定の政党や候補者への投票を依頼すること、</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先程の問題にありました選挙ポスターを貼ってまわることや、</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特定の政党や候補者の支持もしくは反対のために資金カンパを求めたり集金を援助すること、</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選挙運動のために学校の放送設備・電話・パソコン・コピー機等を使用することも違反行為です。</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選挙運動の禁止制限規定に違反する行為は、公務員の服務義務違反として懲戒処分の対象となります。●</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これらの制限は、公務員である限り、勤務時間の内外を問わず適用されるものであり、</a:t>
            </a:r>
            <a:endParaRPr lang="en-US" altLang="ja-JP" sz="1200" dirty="0" smtClean="0">
              <a:solidFill>
                <a:srgbClr val="00B050"/>
              </a:solidFill>
              <a:effectLst>
                <a:outerShdw blurRad="38100" dist="38100" dir="2700000" algn="tl">
                  <a:srgbClr val="000000">
                    <a:alpha val="43137"/>
                  </a:srgbClr>
                </a:outerShdw>
              </a:effectLst>
              <a:latin typeface="+mn-ea"/>
            </a:endParaRPr>
          </a:p>
          <a:p>
            <a:pPr marL="342900" indent="-342900" algn="l">
              <a:defRPr/>
            </a:pPr>
            <a:r>
              <a:rPr lang="ja-JP" altLang="en-US" sz="1200" dirty="0" smtClean="0">
                <a:solidFill>
                  <a:srgbClr val="00B050"/>
                </a:solidFill>
                <a:effectLst>
                  <a:outerShdw blurRad="38100" dist="38100" dir="2700000" algn="tl">
                    <a:srgbClr val="000000">
                      <a:alpha val="43137"/>
                    </a:srgbClr>
                  </a:outerShdw>
                </a:effectLst>
                <a:latin typeface="+mn-ea"/>
              </a:rPr>
              <a:t>休暇・休職・育児休業・停職等で職務に従事しない場合も同じ扱いとなります。</a:t>
            </a:r>
            <a:endParaRPr lang="en-US" altLang="ja-JP" sz="1200" dirty="0" smtClean="0">
              <a:solidFill>
                <a:srgbClr val="00B050"/>
              </a:solidFill>
              <a:effectLst>
                <a:outerShdw blurRad="38100" dist="38100" dir="2700000" algn="tl">
                  <a:srgbClr val="000000">
                    <a:alpha val="43137"/>
                  </a:srgbClr>
                </a:outerShdw>
              </a:effectLst>
              <a:latin typeface="+mn-ea"/>
            </a:endParaRPr>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41</a:t>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t>（問題）</a:t>
            </a:r>
            <a:endParaRPr lang="en-US" altLang="ja-JP" dirty="0" smtClean="0"/>
          </a:p>
          <a:p>
            <a:pPr>
              <a:buNone/>
            </a:pPr>
            <a:r>
              <a:rPr lang="ja-JP" altLang="en-US" dirty="0" smtClean="0"/>
              <a:t>●教員です。遺産相続で土地を相続したので、不動産会社に依頼して、その土地にアパートを建設しました。</a:t>
            </a:r>
            <a:endParaRPr lang="en-US" altLang="ja-JP" dirty="0" smtClean="0"/>
          </a:p>
          <a:p>
            <a:pPr>
              <a:buNone/>
            </a:pPr>
            <a:r>
              <a:rPr lang="ja-JP" altLang="en-US" dirty="0" smtClean="0"/>
              <a:t>毎月、家賃収入を得ていますが、アパートは不動産会社に管理を委託しているので問題ありませんか？</a:t>
            </a:r>
            <a:endParaRPr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42</a:t>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342900" indent="-342900" algn="l">
              <a:defRPr/>
            </a:pPr>
            <a:r>
              <a:rPr kumimoji="1" lang="ja-JP" altLang="en-US" dirty="0" smtClean="0"/>
              <a:t>●営利目的と判断されるのでダメです。</a:t>
            </a:r>
            <a:endParaRPr kumimoji="1" lang="en-US" altLang="ja-JP" dirty="0" smtClean="0"/>
          </a:p>
          <a:p>
            <a:pPr marL="342900" indent="-342900" algn="l">
              <a:defRPr/>
            </a:pPr>
            <a:r>
              <a:rPr kumimoji="1" lang="ja-JP" altLang="en-US" dirty="0" smtClean="0"/>
              <a:t>●営利企業等の従事制限については、地方公務員法第３８条で定められています。</a:t>
            </a:r>
            <a:endParaRPr kumimoji="1" lang="en-US" altLang="ja-JP" dirty="0" smtClean="0"/>
          </a:p>
          <a:p>
            <a:pPr marL="342900" indent="-342900" algn="l">
              <a:defRPr/>
            </a:pPr>
            <a:r>
              <a:rPr lang="ja-JP" altLang="en-US" dirty="0" smtClean="0"/>
              <a:t>職員は、任命権者の許可を受けなければ、</a:t>
            </a:r>
            <a:r>
              <a:rPr kumimoji="1" lang="ja-JP" altLang="en-US" sz="1200" kern="1200" baseline="0" dirty="0" smtClean="0">
                <a:solidFill>
                  <a:schemeClr val="tx1"/>
                </a:solidFill>
                <a:latin typeface="+mn-lt"/>
                <a:ea typeface="+mn-ea"/>
                <a:cs typeface="+mn-cs"/>
              </a:rPr>
              <a:t>営利を目的とする私企業等の役員等になること、</a:t>
            </a:r>
            <a:endParaRPr kumimoji="1" lang="en-US" altLang="ja-JP" sz="1200" kern="1200" baseline="0" dirty="0" smtClean="0">
              <a:solidFill>
                <a:schemeClr val="tx1"/>
              </a:solidFill>
              <a:latin typeface="+mn-lt"/>
              <a:ea typeface="+mn-ea"/>
              <a:cs typeface="+mn-cs"/>
            </a:endParaRPr>
          </a:p>
          <a:p>
            <a:pPr marL="342900" indent="-342900" algn="l">
              <a:defRPr/>
            </a:pPr>
            <a:r>
              <a:rPr kumimoji="1" lang="ja-JP" altLang="en-US" sz="1200" kern="1200" baseline="0" dirty="0" smtClean="0">
                <a:solidFill>
                  <a:schemeClr val="tx1"/>
                </a:solidFill>
                <a:latin typeface="+mn-lt"/>
                <a:ea typeface="+mn-ea"/>
                <a:cs typeface="+mn-cs"/>
              </a:rPr>
              <a:t>自ら営利を目的とする私企業を営むこと、報酬を得て事業又は事務に従事することは禁止されています。</a:t>
            </a:r>
            <a:endParaRPr kumimoji="1" lang="en-US" altLang="ja-JP" sz="1200" kern="1200" baseline="0" dirty="0" smtClean="0">
              <a:solidFill>
                <a:schemeClr val="tx1"/>
              </a:solidFill>
              <a:latin typeface="+mn-lt"/>
              <a:ea typeface="+mn-ea"/>
              <a:cs typeface="+mn-cs"/>
            </a:endParaRPr>
          </a:p>
          <a:p>
            <a:pPr marL="342900" indent="-342900" algn="l">
              <a:defRPr/>
            </a:pPr>
            <a:r>
              <a:rPr kumimoji="1" lang="ja-JP" altLang="en-US" sz="1200" kern="1200" baseline="0" dirty="0" smtClean="0">
                <a:solidFill>
                  <a:schemeClr val="tx1"/>
                </a:solidFill>
                <a:latin typeface="+mn-lt"/>
                <a:ea typeface="+mn-ea"/>
                <a:cs typeface="+mn-cs"/>
              </a:rPr>
              <a:t>不動産の賃貸は、例え不動産会社に管理委託しているといっても、賃貸することを目的として建築又は取得し、</a:t>
            </a:r>
            <a:endParaRPr kumimoji="1" lang="en-US" altLang="ja-JP" sz="1200" kern="1200" baseline="0" dirty="0" smtClean="0">
              <a:solidFill>
                <a:schemeClr val="tx1"/>
              </a:solidFill>
              <a:latin typeface="+mn-lt"/>
              <a:ea typeface="+mn-ea"/>
              <a:cs typeface="+mn-cs"/>
            </a:endParaRPr>
          </a:p>
          <a:p>
            <a:pPr marL="342900" indent="-342900" algn="l">
              <a:defRPr/>
            </a:pPr>
            <a:r>
              <a:rPr kumimoji="1" lang="ja-JP" altLang="en-US" sz="1200" kern="1200" baseline="0" dirty="0" smtClean="0">
                <a:solidFill>
                  <a:schemeClr val="tx1"/>
                </a:solidFill>
                <a:latin typeface="+mn-lt"/>
                <a:ea typeface="+mn-ea"/>
                <a:cs typeface="+mn-cs"/>
              </a:rPr>
              <a:t>そこから収入を得ているような場合は営利目的と判断されます。</a:t>
            </a:r>
            <a:endParaRPr kumimoji="1" lang="en-US" altLang="ja-JP" sz="1200" kern="1200" baseline="0" dirty="0" smtClean="0">
              <a:solidFill>
                <a:schemeClr val="tx1"/>
              </a:solidFill>
              <a:latin typeface="+mn-lt"/>
              <a:ea typeface="+mn-ea"/>
              <a:cs typeface="+mn-cs"/>
            </a:endParaRPr>
          </a:p>
          <a:p>
            <a:pPr marL="342900" indent="-342900" algn="l">
              <a:defRPr/>
            </a:pPr>
            <a:r>
              <a:rPr kumimoji="1" lang="ja-JP" altLang="en-US" sz="1200" kern="1200" baseline="0" dirty="0" smtClean="0">
                <a:solidFill>
                  <a:schemeClr val="tx1"/>
                </a:solidFill>
                <a:latin typeface="+mn-lt"/>
                <a:ea typeface="+mn-ea"/>
                <a:cs typeface="+mn-cs"/>
              </a:rPr>
              <a:t>転勤による自宅の賃貸は、それ自体が目的ではなく臨時的な措置であるために営利目的には該当しないようです。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43</a:t>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342900" indent="-342900" algn="l">
              <a:defRPr/>
            </a:pPr>
            <a:r>
              <a:rPr kumimoji="1" lang="ja-JP" altLang="en-US" dirty="0" smtClean="0"/>
              <a:t>●ただし教育公務員は、教育公務員特例法第１７条により、営利企業の従事に関して特例が認められていて、</a:t>
            </a:r>
            <a:endParaRPr kumimoji="1" lang="en-US" altLang="ja-JP" dirty="0" smtClean="0"/>
          </a:p>
          <a:p>
            <a:pPr marL="342900" indent="-342900" algn="l">
              <a:defRPr/>
            </a:pPr>
            <a:r>
              <a:rPr kumimoji="1" lang="ja-JP" altLang="en-US" dirty="0" smtClean="0"/>
              <a:t>教育に関する他の職を兼ね、又は教育に関する他の事業若しくは事務に従事することが</a:t>
            </a:r>
            <a:endParaRPr kumimoji="1" lang="en-US" altLang="ja-JP" dirty="0" smtClean="0"/>
          </a:p>
          <a:p>
            <a:pPr marL="342900" indent="-342900" algn="l">
              <a:defRPr/>
            </a:pPr>
            <a:r>
              <a:rPr kumimoji="1" lang="ja-JP" altLang="en-US" dirty="0" smtClean="0"/>
              <a:t>本務の遂行に支障がないと任命権者が認める場合には、給与を受け、又は受けないで従事することができます。</a:t>
            </a:r>
            <a:endParaRPr kumimoji="1" lang="en-US" altLang="ja-JP" dirty="0" smtClean="0"/>
          </a:p>
          <a:p>
            <a:pPr marL="342900" indent="-342900" algn="l">
              <a:defRPr/>
            </a:pPr>
            <a:r>
              <a:rPr kumimoji="1" lang="ja-JP" altLang="en-US" dirty="0" smtClean="0"/>
              <a:t>当然、事前に任命権者へ申請の届出をし、許可を得ることが必要です。</a:t>
            </a:r>
            <a:endParaRPr kumimoji="1" lang="en-US" altLang="ja-JP" dirty="0" smtClean="0"/>
          </a:p>
          <a:p>
            <a:pPr marL="342900" indent="-342900" algn="l">
              <a:defRPr/>
            </a:pPr>
            <a:r>
              <a:rPr kumimoji="1" lang="ja-JP" altLang="en-US" dirty="0" smtClean="0"/>
              <a:t>●この、教育に関する職とは、学校教育、社会教育、学術文化に関する他の職員の職をいいます。</a:t>
            </a:r>
            <a:endParaRPr kumimoji="1" lang="en-US" altLang="ja-JP" dirty="0" smtClean="0"/>
          </a:p>
          <a:p>
            <a:pPr marL="342900" indent="-342900" algn="l">
              <a:defRPr/>
            </a:pPr>
            <a:r>
              <a:rPr kumimoji="1" lang="ja-JP" altLang="en-US" dirty="0" smtClean="0"/>
              <a:t>●教育に関する他の事業若しくは事務の範囲については、文部科学省が人事院と協議して国立学校の教員に関して示した基準が</a:t>
            </a:r>
            <a:r>
              <a:rPr lang="ja-JP" altLang="en-US" dirty="0" smtClean="0"/>
              <a:t>あり、</a:t>
            </a:r>
            <a:endParaRPr lang="en-US" altLang="ja-JP" dirty="0" smtClean="0"/>
          </a:p>
          <a:p>
            <a:pPr marL="342900" indent="-342900" algn="l">
              <a:defRPr/>
            </a:pPr>
            <a:r>
              <a:rPr lang="ja-JP" altLang="en-US" dirty="0" smtClean="0"/>
              <a:t>公私立学校・各種学校の教員や、公立または私立の図書館・博物館・青年の家等で教育を担当する職が含まれています。</a:t>
            </a:r>
            <a:endParaRPr lang="en-US" altLang="ja-JP" dirty="0" smtClean="0"/>
          </a:p>
          <a:p>
            <a:pPr marL="342900" indent="-342900" algn="l">
              <a:defRPr/>
            </a:pPr>
            <a:r>
              <a:rPr lang="ja-JP" altLang="en-US" dirty="0" smtClean="0"/>
              <a:t>公立学校の教員についても、これを基準として判断することが適切とされています。</a:t>
            </a:r>
            <a:endParaRPr kumimoji="1" lang="en-US" altLang="ja-JP" sz="1200" kern="1200" baseline="0" dirty="0" smtClean="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44</a:t>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●関連して、教員が他校の学校行事等に講師として招かれ、教育に関する講演等を行うことがあると思います。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この場合の講師謝金については●勤務としてその学校へ行く場合は受け取ってはいけません。</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休暇を取っての参加や、休日の場合は教育公務員特例法第１７条により、講師謝金を受け取ることもできますが、</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そのためには事前に任命権者の承認を得ておく必要があります。</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四万十町の場合ですと、●この様式で四万十町教育委員会に申請し、承認されていなければなりません。</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逆に教育関係者を招く場合は、事前に任命権者の承認を得ているか、講師に確認するようにしましょう。</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●謝金を補助金等から支払う場合には、源泉徴収が必要となりますので、そちらも忘れないように気をつけてください。</a:t>
            </a:r>
            <a:endParaRPr lang="en-US" altLang="ja-JP" dirty="0" smtClean="0"/>
          </a:p>
        </p:txBody>
      </p:sp>
      <p:sp>
        <p:nvSpPr>
          <p:cNvPr id="4" name="スライド番号プレースホルダ 3"/>
          <p:cNvSpPr>
            <a:spLocks noGrp="1"/>
          </p:cNvSpPr>
          <p:nvPr>
            <p:ph type="sldNum" sz="quarter" idx="10"/>
          </p:nvPr>
        </p:nvSpPr>
        <p:spPr/>
        <p:txBody>
          <a:bodyPr/>
          <a:lstStyle/>
          <a:p>
            <a:fld id="{1DF7DA0E-4A0C-4017-841B-6B38BC11620A}" type="slidenum">
              <a:rPr kumimoji="1" lang="ja-JP" altLang="en-US" smtClean="0"/>
              <a:pPr/>
              <a:t>45</a:t>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ja-JP" altLang="en-US" sz="1100" dirty="0" smtClean="0">
                <a:solidFill>
                  <a:schemeClr val="dk1"/>
                </a:solidFill>
              </a:rPr>
              <a:t>（問題）</a:t>
            </a:r>
          </a:p>
          <a:p>
            <a:pPr lvl="0" rtl="0">
              <a:lnSpc>
                <a:spcPct val="115000"/>
              </a:lnSpc>
              <a:spcBef>
                <a:spcPts val="0"/>
              </a:spcBef>
              <a:buNone/>
            </a:pPr>
            <a:r>
              <a:rPr lang="ja-JP" altLang="en-US" sz="1100" dirty="0" smtClean="0">
                <a:solidFill>
                  <a:schemeClr val="dk1"/>
                </a:solidFill>
              </a:rPr>
              <a:t>●Ａ先生は忘年会の幹事になりました。</a:t>
            </a:r>
          </a:p>
          <a:p>
            <a:pPr lvl="0" rtl="0">
              <a:lnSpc>
                <a:spcPct val="115000"/>
              </a:lnSpc>
              <a:spcBef>
                <a:spcPts val="0"/>
              </a:spcBef>
              <a:buNone/>
            </a:pPr>
            <a:r>
              <a:rPr lang="ja-JP" altLang="en-US" sz="1100" dirty="0" smtClean="0">
                <a:solidFill>
                  <a:schemeClr val="dk1"/>
                </a:solidFill>
              </a:rPr>
              <a:t>お店の予約をしなくてはいけませんが、職場の忘年会ですので学校の電話を使ってもいいでしょうか？</a:t>
            </a:r>
            <a:endParaRPr lang="ja-JP" altLang="en-US" sz="1100" dirty="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ja-JP" altLang="en-US" sz="1200" dirty="0" smtClean="0">
                <a:solidFill>
                  <a:schemeClr val="dk1"/>
                </a:solidFill>
              </a:rPr>
              <a:t>●</a:t>
            </a:r>
            <a:r>
              <a:rPr kumimoji="1" lang="ja-JP" altLang="ja-JP" sz="1200" kern="1200" dirty="0" smtClean="0">
                <a:solidFill>
                  <a:schemeClr val="tx1"/>
                </a:solidFill>
                <a:latin typeface="+mn-lt"/>
                <a:ea typeface="+mn-ea"/>
                <a:cs typeface="+mn-cs"/>
              </a:rPr>
              <a:t>学校の運営上関係ないものであり私的な利用となってしまいますので、携帯電話等をご利用ください。</a:t>
            </a:r>
          </a:p>
          <a:p>
            <a:r>
              <a:rPr kumimoji="1" lang="ja-JP" altLang="ja-JP" sz="1200" kern="1200" dirty="0" smtClean="0">
                <a:solidFill>
                  <a:schemeClr val="tx1"/>
                </a:solidFill>
                <a:latin typeface="+mn-lt"/>
                <a:ea typeface="+mn-ea"/>
                <a:cs typeface="+mn-cs"/>
              </a:rPr>
              <a:t>この他にも</a:t>
            </a:r>
          </a:p>
          <a:p>
            <a:r>
              <a:rPr kumimoji="1" lang="ja-JP" altLang="ja-JP" sz="1200" kern="1200" dirty="0" smtClean="0">
                <a:solidFill>
                  <a:schemeClr val="tx1"/>
                </a:solidFill>
                <a:latin typeface="+mn-lt"/>
                <a:ea typeface="+mn-ea"/>
                <a:cs typeface="+mn-cs"/>
              </a:rPr>
              <a:t>・Ａ先生のお父様が亡くなられたので、◆◆部会の連絡網で回してください。と電話する</a:t>
            </a:r>
            <a:r>
              <a:rPr kumimoji="1" lang="ja-JP" altLang="ja-JP" sz="1200" kern="1200" smtClean="0">
                <a:solidFill>
                  <a:schemeClr val="tx1"/>
                </a:solidFill>
                <a:latin typeface="+mn-lt"/>
                <a:ea typeface="+mn-ea"/>
                <a:cs typeface="+mn-cs"/>
              </a:rPr>
              <a:t>ことや</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・保険会社の外交員が証明のために運転免許証の写しを欲しいというので、学校のコピー機を利用したり、</a:t>
            </a:r>
          </a:p>
          <a:p>
            <a:r>
              <a:rPr kumimoji="1" lang="ja-JP" altLang="ja-JP" sz="1200" kern="1200" dirty="0" smtClean="0">
                <a:solidFill>
                  <a:schemeClr val="tx1"/>
                </a:solidFill>
                <a:latin typeface="+mn-lt"/>
                <a:ea typeface="+mn-ea"/>
                <a:cs typeface="+mn-cs"/>
              </a:rPr>
              <a:t>・学校で携帯電話の充電をする。</a:t>
            </a:r>
          </a:p>
          <a:p>
            <a:r>
              <a:rPr kumimoji="1" lang="ja-JP" altLang="ja-JP" sz="1200" kern="1200" dirty="0" smtClean="0">
                <a:solidFill>
                  <a:schemeClr val="tx1"/>
                </a:solidFill>
                <a:latin typeface="+mn-lt"/>
                <a:ea typeface="+mn-ea"/>
                <a:cs typeface="+mn-cs"/>
              </a:rPr>
              <a:t>だとかよく聞く話ですが、町民からすれば児童生徒及び学校運営に一切関係ないと映ってしまいます。</a:t>
            </a:r>
          </a:p>
          <a:p>
            <a:r>
              <a:rPr kumimoji="1" lang="en-US" altLang="ja-JP" sz="1200" kern="1200" dirty="0" smtClean="0">
                <a:solidFill>
                  <a:schemeClr val="tx1"/>
                </a:solidFill>
                <a:latin typeface="+mn-lt"/>
                <a:ea typeface="+mn-ea"/>
                <a:cs typeface="+mn-cs"/>
              </a:rPr>
              <a:t> </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また、利用するけど、使用料を払うから良いだろうと言われる方もいますが、そういった現金は町の歳入として別途納入されます。</a:t>
            </a:r>
          </a:p>
          <a:p>
            <a:r>
              <a:rPr kumimoji="1" lang="ja-JP" altLang="ja-JP" sz="1200" kern="1200" dirty="0" smtClean="0">
                <a:solidFill>
                  <a:schemeClr val="tx1"/>
                </a:solidFill>
                <a:latin typeface="+mn-lt"/>
                <a:ea typeface="+mn-ea"/>
                <a:cs typeface="+mn-cs"/>
              </a:rPr>
              <a:t>つまり公費として予算配当されたお金が目的外に使われてしまったという結果になり、</a:t>
            </a:r>
            <a:r>
              <a:rPr kumimoji="1" lang="en-US" altLang="ja-JP" sz="1200" kern="1200" dirty="0" smtClean="0">
                <a:solidFill>
                  <a:schemeClr val="tx1"/>
                </a:solidFill>
                <a:latin typeface="+mn-lt"/>
                <a:ea typeface="+mn-ea"/>
                <a:cs typeface="+mn-cs"/>
              </a:rPr>
              <a:t> </a:t>
            </a:r>
            <a:endParaRPr kumimoji="1" lang="ja-JP" altLang="ja-JP" sz="1200" kern="1200" dirty="0" smtClean="0">
              <a:solidFill>
                <a:schemeClr val="tx1"/>
              </a:solidFill>
              <a:latin typeface="+mn-lt"/>
              <a:ea typeface="+mn-ea"/>
              <a:cs typeface="+mn-cs"/>
            </a:endParaRPr>
          </a:p>
          <a:p>
            <a:r>
              <a:rPr kumimoji="1" lang="en-US" altLang="ja-JP" sz="1200" kern="1200" dirty="0" smtClean="0">
                <a:solidFill>
                  <a:schemeClr val="tx1"/>
                </a:solidFill>
                <a:latin typeface="+mn-lt"/>
                <a:ea typeface="+mn-ea"/>
                <a:cs typeface="+mn-cs"/>
              </a:rPr>
              <a:t> </a:t>
            </a:r>
            <a:endParaRPr kumimoji="1" lang="ja-JP" altLang="ja-JP" sz="1200" kern="1200" dirty="0" smtClean="0">
              <a:solidFill>
                <a:schemeClr val="tx1"/>
              </a:solidFill>
              <a:latin typeface="+mn-lt"/>
              <a:ea typeface="+mn-ea"/>
              <a:cs typeface="+mn-cs"/>
            </a:endParaRPr>
          </a:p>
          <a:p>
            <a:r>
              <a:rPr kumimoji="1" lang="ja-JP" altLang="ja-JP" sz="1200" kern="1200" dirty="0" smtClean="0">
                <a:solidFill>
                  <a:schemeClr val="tx1"/>
                </a:solidFill>
                <a:latin typeface="+mn-lt"/>
                <a:ea typeface="+mn-ea"/>
                <a:cs typeface="+mn-cs"/>
              </a:rPr>
              <a:t>本来児童生徒の学習のために予算付けされたものが減ってしまうことになってしまいますので、公的機器の私的利用はしないようにして欲しいと思い</a:t>
            </a:r>
            <a:r>
              <a:rPr kumimoji="1" lang="ja-JP" altLang="en-US" sz="1200" kern="1200" dirty="0" smtClean="0">
                <a:solidFill>
                  <a:schemeClr val="tx1"/>
                </a:solidFill>
                <a:latin typeface="+mn-lt"/>
                <a:ea typeface="+mn-ea"/>
                <a:cs typeface="+mn-cs"/>
              </a:rPr>
              <a:t>ます。</a:t>
            </a:r>
            <a:endParaRPr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●以上で、服務についての研修は終わりです。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服務の内容は多岐に渡りますが、誰もが必ず知っておかなければなりません。</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本日の研修で、少しは身近なものになりましたでしょうか？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ご不明な点がありましたら、●ＨＰを見ていただいたり、事務担当者にご遠慮なくお尋ねください。</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今日は、貴重な時間を割いていただきまして、ありがとうございました。</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EEC96CA-E719-4FB3-8B4A-6B798EE42CEF}" type="slidenum">
              <a:rPr lang="en-US" altLang="ja-JP" smtClean="0">
                <a:ea typeface="ＭＳ Ｐゴシック" charset="-128"/>
              </a:rPr>
              <a:pPr/>
              <a:t>5</a:t>
            </a:fld>
            <a:endParaRPr lang="en-US" altLang="ja-JP" smtClean="0">
              <a:ea typeface="ＭＳ Ｐゴシック"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ja-JP" altLang="en-US" sz="1000" dirty="0" smtClean="0">
                <a:ea typeface="ＭＳ Ｐ明朝" charset="-128"/>
              </a:rPr>
              <a:t>●提出しなくてはいけません。</a:t>
            </a:r>
            <a:endParaRPr lang="en-US" altLang="ja-JP" sz="1000" dirty="0" smtClean="0">
              <a:ea typeface="ＭＳ Ｐ明朝" charset="-128"/>
            </a:endParaRPr>
          </a:p>
          <a:p>
            <a:pPr eaLnBrk="1" hangingPunct="1"/>
            <a:r>
              <a:rPr lang="ja-JP" altLang="en-US" sz="1000" dirty="0" smtClean="0">
                <a:ea typeface="ＭＳ Ｐ明朝" charset="-128"/>
              </a:rPr>
              <a:t>地方公務員法第３１条には</a:t>
            </a:r>
            <a:endParaRPr lang="en-US" altLang="ja-JP" sz="1000" dirty="0" smtClean="0">
              <a:ea typeface="ＭＳ Ｐ明朝" charset="-128"/>
            </a:endParaRPr>
          </a:p>
          <a:p>
            <a:pPr eaLnBrk="1" hangingPunct="1"/>
            <a:r>
              <a:rPr lang="ja-JP" altLang="en-US" sz="1000" dirty="0" smtClean="0">
                <a:ea typeface="ＭＳ Ｐ明朝" charset="-128"/>
              </a:rPr>
              <a:t>「職員は条例の定めるところにより服務の宣誓をしなければならない」とあり、</a:t>
            </a:r>
            <a:endParaRPr lang="en-US" altLang="ja-JP" sz="1000" dirty="0" smtClean="0">
              <a:ea typeface="ＭＳ Ｐ明朝" charset="-128"/>
            </a:endParaRPr>
          </a:p>
          <a:p>
            <a:pPr eaLnBrk="1" hangingPunct="1"/>
            <a:r>
              <a:rPr lang="ja-JP" altLang="en-US" sz="1000" dirty="0" smtClean="0">
                <a:ea typeface="ＭＳ Ｐ明朝" charset="-128"/>
              </a:rPr>
              <a:t>四万十町立学校管理運営規則第３３条には</a:t>
            </a:r>
            <a:endParaRPr lang="en-US" altLang="ja-JP" sz="1000" dirty="0" smtClean="0">
              <a:ea typeface="ＭＳ Ｐ明朝" charset="-128"/>
            </a:endParaRPr>
          </a:p>
          <a:p>
            <a:pPr eaLnBrk="1" hangingPunct="1"/>
            <a:r>
              <a:rPr lang="ja-JP" altLang="en-US" sz="1000" dirty="0" smtClean="0">
                <a:ea typeface="ＭＳ Ｐ明朝" charset="-128"/>
              </a:rPr>
              <a:t>「職員は、赴任後速やかに四万十町職員の服務に関する条例の定めるところにより、服務の宣誓をしなければならない」とあります。</a:t>
            </a:r>
            <a:endParaRPr lang="en-US" altLang="ja-JP" sz="1000" dirty="0" smtClean="0">
              <a:ea typeface="ＭＳ Ｐ明朝" charset="-128"/>
            </a:endParaRPr>
          </a:p>
          <a:p>
            <a:pPr eaLnBrk="1" hangingPunct="1"/>
            <a:r>
              <a:rPr lang="ja-JP" altLang="en-US" sz="1000" dirty="0" smtClean="0">
                <a:ea typeface="ＭＳ Ｐ明朝" charset="-128"/>
              </a:rPr>
              <a:t>●分かっているようでこんな風に思う人はいませんか？</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dirty="0" smtClean="0"/>
              <a:t>それでは困ります。</a:t>
            </a:r>
            <a:endParaRPr lang="en-US" altLang="ja-JP" sz="105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dirty="0" smtClean="0"/>
              <a:t>●地方公務員法第３２条には</a:t>
            </a:r>
            <a:endParaRPr lang="en-US" altLang="ja-JP" sz="1050" b="0" dirty="0" smtClean="0"/>
          </a:p>
          <a:p>
            <a:pPr>
              <a:buNone/>
            </a:pPr>
            <a:r>
              <a:rPr lang="ja-JP" altLang="en-US" sz="1050" dirty="0" smtClean="0"/>
              <a:t>「職員は、その職務を遂行するに当って、法令、条例、地方公共団体の規則及び地方公共団体の機関の定める規程に従い、</a:t>
            </a:r>
            <a:endParaRPr lang="en-US" altLang="ja-JP" sz="1050" dirty="0" smtClean="0"/>
          </a:p>
          <a:p>
            <a:pPr>
              <a:buNone/>
            </a:pPr>
            <a:r>
              <a:rPr lang="ja-JP" altLang="en-US" sz="1050" dirty="0" smtClean="0"/>
              <a:t>且つ、上司の職務上の命令に忠実に従わなければならない」とあります。</a:t>
            </a:r>
          </a:p>
          <a:p>
            <a:pPr>
              <a:defRPr/>
            </a:pPr>
            <a:r>
              <a:rPr lang="ja-JP" altLang="en-US" sz="1050" b="0" dirty="0" smtClean="0"/>
              <a:t>つまり、公務員が法令等に従うことは当然の義務であり、</a:t>
            </a:r>
            <a:endParaRPr lang="en-US" altLang="ja-JP" sz="1050" b="0" dirty="0" smtClean="0"/>
          </a:p>
          <a:p>
            <a:pPr>
              <a:defRPr/>
            </a:pPr>
            <a:r>
              <a:rPr lang="ja-JP" altLang="en-US" sz="1050" b="0" dirty="0" smtClean="0"/>
              <a:t>上司の命令も法令の内容を具体的に実施するために発せられるので「職務命令」に従うことは当然の義務となります。</a:t>
            </a:r>
            <a:endParaRPr lang="en-US" altLang="ja-JP" sz="1050" b="0" dirty="0" smtClean="0"/>
          </a:p>
          <a:p>
            <a:pPr>
              <a:defRPr/>
            </a:pPr>
            <a:r>
              <a:rPr lang="ja-JP" altLang="en-US" sz="1050" b="0" dirty="0" smtClean="0"/>
              <a:t>宣誓行為をするということは、それを守るということであり、とても重要なことなのです。</a:t>
            </a:r>
            <a:endParaRPr lang="en-US" altLang="ja-JP" sz="1050" b="0" dirty="0" smtClean="0"/>
          </a:p>
          <a:p>
            <a:pPr>
              <a:defRPr/>
            </a:pPr>
            <a:r>
              <a:rPr kumimoji="1" lang="ja-JP" altLang="en-US" sz="1050" b="0" kern="1200" dirty="0" smtClean="0">
                <a:solidFill>
                  <a:schemeClr val="tx1"/>
                </a:solidFill>
                <a:latin typeface="+mj-ea"/>
                <a:ea typeface="+mn-ea"/>
                <a:cs typeface="+mn-cs"/>
              </a:rPr>
              <a:t>私たち教職員の服務監督権者は、四万十町教育委員会であるため、新規採用された時はもちろんのこと、</a:t>
            </a:r>
            <a:endParaRPr kumimoji="1" lang="en-US" altLang="ja-JP" sz="1050" b="0" kern="1200" dirty="0" smtClean="0">
              <a:solidFill>
                <a:schemeClr val="tx1"/>
              </a:solidFill>
              <a:latin typeface="+mj-ea"/>
              <a:ea typeface="+mn-ea"/>
              <a:cs typeface="+mn-cs"/>
            </a:endParaRPr>
          </a:p>
          <a:p>
            <a:pPr>
              <a:defRPr/>
            </a:pPr>
            <a:r>
              <a:rPr kumimoji="1" lang="ja-JP" altLang="en-US" sz="1050" b="0" kern="1200" dirty="0" smtClean="0">
                <a:solidFill>
                  <a:schemeClr val="tx1"/>
                </a:solidFill>
                <a:latin typeface="+mj-ea"/>
                <a:ea typeface="+mn-ea"/>
                <a:cs typeface="+mn-cs"/>
              </a:rPr>
              <a:t>異動により他市町村から転入した場合にも宣誓書を提出する必要があります。</a:t>
            </a:r>
            <a:endParaRPr lang="en-US" altLang="ja-JP" sz="1050" b="0" dirty="0" smtClean="0"/>
          </a:p>
        </p:txBody>
      </p:sp>
      <p:sp>
        <p:nvSpPr>
          <p:cNvPr id="24580" name="スライド番号プレースホルダ 3"/>
          <p:cNvSpPr>
            <a:spLocks noGrp="1"/>
          </p:cNvSpPr>
          <p:nvPr>
            <p:ph type="sldNum" sz="quarter" idx="5"/>
          </p:nvPr>
        </p:nvSpPr>
        <p:spPr>
          <a:noFill/>
        </p:spPr>
        <p:txBody>
          <a:bodyPr/>
          <a:lstStyle/>
          <a:p>
            <a:fld id="{31F33E28-4EEB-478E-BF71-492CC01A153A}" type="slidenum">
              <a:rPr lang="en-US" altLang="ja-JP" smtClean="0">
                <a:ea typeface="ＭＳ Ｐゴシック" charset="-128"/>
              </a:rPr>
              <a:pPr/>
              <a:t>6</a:t>
            </a:fld>
            <a:endParaRPr lang="en-US" altLang="ja-JP" smtClean="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rtl="0"/>
            <a:r>
              <a:rPr kumimoji="1" lang="ja-JP" altLang="en-US" sz="1200" b="0" i="0" u="none" strike="noStrike" kern="1200" dirty="0" smtClean="0">
                <a:solidFill>
                  <a:schemeClr val="tx1"/>
                </a:solidFill>
                <a:latin typeface="+mn-lt"/>
                <a:ea typeface="+mn-ea"/>
                <a:cs typeface="+mn-cs"/>
              </a:rPr>
              <a:t>（問題）</a:t>
            </a:r>
            <a:endParaRPr lang="ja-JP" altLang="en-US" b="0" dirty="0" smtClean="0"/>
          </a:p>
          <a:p>
            <a:pPr rtl="0"/>
            <a:r>
              <a:rPr kumimoji="1" lang="ja-JP" altLang="en-US" sz="1200" b="0" i="0" u="none" strike="noStrike" kern="1200" dirty="0" smtClean="0">
                <a:solidFill>
                  <a:schemeClr val="tx1"/>
                </a:solidFill>
                <a:latin typeface="+mn-lt"/>
                <a:ea typeface="+mn-ea"/>
                <a:cs typeface="+mn-cs"/>
              </a:rPr>
              <a:t>●毎日、確実に出勤していたのですが、バタバタして忙しかったので、出勤簿には押印していませんでした。</a:t>
            </a:r>
            <a:endParaRPr lang="ja-JP" altLang="en-US" b="0" dirty="0" smtClean="0"/>
          </a:p>
          <a:p>
            <a:pPr rtl="0"/>
            <a:r>
              <a:rPr kumimoji="1" lang="ja-JP" altLang="en-US" sz="1200" b="0" i="0" u="none" strike="noStrike" kern="1200" dirty="0" smtClean="0">
                <a:solidFill>
                  <a:schemeClr val="tx1"/>
                </a:solidFill>
                <a:latin typeface="+mn-lt"/>
                <a:ea typeface="+mn-ea"/>
                <a:cs typeface="+mn-cs"/>
              </a:rPr>
              <a:t>今週の５日分をまとめて押印しようと思いますが良いですか？</a:t>
            </a:r>
            <a:endParaRPr lang="ja-JP" altLang="en-US" b="0" dirty="0" smtClean="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rtl="0"/>
            <a:r>
              <a:rPr kumimoji="1" lang="ja-JP" altLang="en-US" sz="1200" b="0" i="0" u="none" strike="noStrike" kern="1200" dirty="0" smtClean="0">
                <a:solidFill>
                  <a:schemeClr val="tx1"/>
                </a:solidFill>
                <a:latin typeface="+mn-lt"/>
                <a:ea typeface="+mn-ea"/>
                <a:cs typeface="+mn-cs"/>
              </a:rPr>
              <a:t>●出勤後、直ちに押印しなければなりません。</a:t>
            </a:r>
            <a:endParaRPr lang="ja-JP" altLang="en-US" b="0" dirty="0" smtClean="0"/>
          </a:p>
          <a:p>
            <a:pPr rtl="0"/>
            <a:r>
              <a:rPr kumimoji="1" lang="ja-JP" altLang="en-US" sz="1200" b="0" i="0" u="none" strike="noStrike" kern="1200" dirty="0" smtClean="0">
                <a:solidFill>
                  <a:schemeClr val="tx1"/>
                </a:solidFill>
                <a:latin typeface="+mn-lt"/>
                <a:ea typeface="+mn-ea"/>
                <a:cs typeface="+mn-cs"/>
              </a:rPr>
              <a:t>四万十町立学校管理運営規則第３４条には</a:t>
            </a:r>
            <a:endParaRPr kumimoji="1" lang="en-US" altLang="ja-JP" sz="1200" b="0" i="0" u="none" strike="noStrike" kern="1200" dirty="0" smtClean="0">
              <a:solidFill>
                <a:schemeClr val="tx1"/>
              </a:solidFill>
              <a:latin typeface="+mn-lt"/>
              <a:ea typeface="+mn-ea"/>
              <a:cs typeface="+mn-cs"/>
            </a:endParaRPr>
          </a:p>
          <a:p>
            <a:pPr rtl="0"/>
            <a:r>
              <a:rPr kumimoji="1" lang="ja-JP" altLang="en-US" sz="1200" b="0" i="0" u="none" strike="noStrike" kern="1200" dirty="0" smtClean="0">
                <a:solidFill>
                  <a:schemeClr val="tx1"/>
                </a:solidFill>
                <a:latin typeface="+mn-lt"/>
                <a:ea typeface="+mn-ea"/>
                <a:cs typeface="+mn-cs"/>
              </a:rPr>
              <a:t>「職員は、所定の時刻までに出勤し、直ちに出勤簿に自ら押印しなければならない。」</a:t>
            </a:r>
            <a:endParaRPr lang="ja-JP" altLang="en-US" b="0" dirty="0" smtClean="0"/>
          </a:p>
          <a:p>
            <a:pPr rtl="0"/>
            <a:r>
              <a:rPr kumimoji="1" lang="ja-JP" altLang="en-US" sz="1200" b="0" i="0" u="none" strike="noStrike" kern="1200" dirty="0" smtClean="0">
                <a:solidFill>
                  <a:schemeClr val="tx1"/>
                </a:solidFill>
                <a:latin typeface="+mn-lt"/>
                <a:ea typeface="+mn-ea"/>
                <a:cs typeface="+mn-cs"/>
              </a:rPr>
              <a:t>とあります。</a:t>
            </a:r>
            <a:endParaRPr lang="ja-JP" altLang="en-US" b="0" dirty="0" smtClean="0"/>
          </a:p>
          <a:p>
            <a:pPr rtl="0"/>
            <a:r>
              <a:rPr kumimoji="1" lang="en-US" altLang="ja-JP" sz="1200" b="0" i="0" u="none" strike="noStrike"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rPr>
              <a:t>ここでみんなに押印しているか投げかける</a:t>
            </a:r>
            <a:r>
              <a:rPr kumimoji="1" lang="en-US" altLang="ja-JP" sz="1200" b="0" i="0" u="none" strike="noStrike" kern="1200" dirty="0" smtClean="0">
                <a:solidFill>
                  <a:schemeClr val="tx1"/>
                </a:solidFill>
                <a:latin typeface="+mn-lt"/>
                <a:ea typeface="+mn-ea"/>
                <a:cs typeface="+mn-cs"/>
              </a:rPr>
              <a:t>】</a:t>
            </a:r>
            <a:endParaRPr lang="ja-JP" altLang="en-US" b="0" dirty="0" smtClean="0"/>
          </a:p>
          <a:p>
            <a:pPr rtl="0"/>
            <a:r>
              <a:rPr lang="ja-JP" altLang="en-US" b="0" dirty="0" smtClean="0"/>
              <a:t/>
            </a:r>
            <a:br>
              <a:rPr lang="ja-JP" altLang="en-US" b="0" dirty="0" smtClean="0"/>
            </a:br>
            <a:r>
              <a:rPr kumimoji="1" lang="ja-JP" altLang="en-US" sz="1200" b="0" i="0" u="none" strike="noStrike" kern="1200" dirty="0" smtClean="0">
                <a:solidFill>
                  <a:schemeClr val="tx1"/>
                </a:solidFill>
                <a:latin typeface="+mn-lt"/>
                <a:ea typeface="+mn-ea"/>
                <a:cs typeface="+mn-cs"/>
              </a:rPr>
              <a:t>では、●何のために出勤簿に押印するのでしょうか？</a:t>
            </a:r>
            <a:endParaRPr lang="ja-JP" altLang="en-US" b="0" dirty="0" smtClean="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pPr>
              <a:buNone/>
            </a:pPr>
            <a:r>
              <a:rPr lang="ja-JP" altLang="en-US" dirty="0" smtClean="0">
                <a:latin typeface="HGS創英角ﾎﾟｯﾌﾟ体" pitchFamily="50" charset="-128"/>
                <a:ea typeface="HGS創英角ﾎﾟｯﾌﾟ体" pitchFamily="50" charset="-128"/>
              </a:rPr>
              <a:t>●</a:t>
            </a:r>
            <a:r>
              <a:rPr lang="zh-TW" altLang="en-US" dirty="0" smtClean="0">
                <a:latin typeface="HGS創英角ﾎﾟｯﾌﾟ体" pitchFamily="50" charset="-128"/>
                <a:ea typeface="HGS創英角ﾎﾟｯﾌﾟ体" pitchFamily="50" charset="-128"/>
              </a:rPr>
              <a:t>人事院規則</a:t>
            </a:r>
            <a:r>
              <a:rPr lang="ja-JP" altLang="en-US" dirty="0" smtClean="0">
                <a:latin typeface="HGS創英角ﾎﾟｯﾌﾟ体" pitchFamily="50" charset="-128"/>
                <a:ea typeface="HGS創英角ﾎﾟｯﾌﾟ体" pitchFamily="50" charset="-128"/>
              </a:rPr>
              <a:t>９－５</a:t>
            </a:r>
            <a:r>
              <a:rPr lang="zh-TW" altLang="en-US" dirty="0" smtClean="0">
                <a:latin typeface="HGS創英角ﾎﾟｯﾌﾟ体" pitchFamily="50" charset="-128"/>
                <a:ea typeface="HGS創英角ﾎﾟｯﾌﾟ体" pitchFamily="50" charset="-128"/>
              </a:rPr>
              <a:t>（給与簿）</a:t>
            </a:r>
            <a:r>
              <a:rPr lang="ja-JP" altLang="en-US" b="0" dirty="0" smtClean="0"/>
              <a:t>第３条によると、出勤簿は各職員の勤務時間を管理するために作成する記録とのことです。</a:t>
            </a:r>
            <a:endParaRPr lang="en-US" altLang="ja-JP" b="0" dirty="0" smtClean="0"/>
          </a:p>
          <a:p>
            <a:pPr>
              <a:buNone/>
            </a:pPr>
            <a:r>
              <a:rPr lang="ja-JP" altLang="en-US" b="0" dirty="0" smtClean="0"/>
              <a:t>勤務したかどうか、勤務した場合は給与の対象となっている所定の時間勤務したか、どういう内容の勤務をしたかを示すものです。</a:t>
            </a:r>
            <a:endParaRPr lang="en-US" altLang="ja-JP" b="0" dirty="0" smtClean="0"/>
          </a:p>
          <a:p>
            <a:pPr>
              <a:buNone/>
            </a:pPr>
            <a:r>
              <a:rPr lang="ja-JP" altLang="en-US" b="0" dirty="0" smtClean="0"/>
              <a:t>出勤簿に押印しないということは、勤務したことを証明できませんので、「給与を支給できない」とされても仕方ありません。</a:t>
            </a:r>
            <a:endParaRPr lang="en-US" altLang="ja-JP" b="0" dirty="0" smtClean="0"/>
          </a:p>
          <a:p>
            <a:pPr>
              <a:buNone/>
            </a:pPr>
            <a:r>
              <a:rPr lang="ja-JP" altLang="en-US" b="0" dirty="0" smtClean="0"/>
              <a:t>また、先程も説明しました</a:t>
            </a:r>
            <a:r>
              <a:rPr kumimoji="1" lang="ja-JP" altLang="en-US" sz="1200" b="0" i="0" u="none" strike="noStrike" kern="1200" dirty="0" smtClean="0">
                <a:solidFill>
                  <a:schemeClr val="tx1"/>
                </a:solidFill>
                <a:latin typeface="+mn-lt"/>
                <a:ea typeface="+mn-ea"/>
                <a:cs typeface="+mn-cs"/>
              </a:rPr>
              <a:t>四万十町立学校管理運営規則や、各校の服務規程にも明記されていますので</a:t>
            </a:r>
            <a:endParaRPr kumimoji="1" lang="en-US" altLang="ja-JP" sz="1200" b="0" i="0" u="none" strike="noStrike" kern="1200" dirty="0" smtClean="0">
              <a:solidFill>
                <a:schemeClr val="tx1"/>
              </a:solidFill>
              <a:latin typeface="+mn-lt"/>
              <a:ea typeface="+mn-ea"/>
              <a:cs typeface="+mn-cs"/>
            </a:endParaRPr>
          </a:p>
          <a:p>
            <a:pPr>
              <a:buNone/>
            </a:pPr>
            <a:r>
              <a:rPr kumimoji="1" lang="ja-JP" altLang="en-US" sz="1200" b="0" i="0" u="none" strike="noStrike" kern="1200" dirty="0" smtClean="0">
                <a:solidFill>
                  <a:schemeClr val="tx1"/>
                </a:solidFill>
                <a:latin typeface="+mn-lt"/>
                <a:ea typeface="+mn-ea"/>
                <a:cs typeface="+mn-cs"/>
              </a:rPr>
              <a:t>押印しないという行為は服務義務違反となります。</a:t>
            </a:r>
            <a:endParaRPr kumimoji="1" lang="en-US" altLang="ja-JP" sz="1200" b="0" i="0" u="none" strike="noStrike" kern="1200" dirty="0" smtClean="0">
              <a:solidFill>
                <a:schemeClr val="tx1"/>
              </a:solidFill>
              <a:latin typeface="+mn-lt"/>
              <a:ea typeface="+mn-ea"/>
              <a:cs typeface="+mn-cs"/>
            </a:endParaRPr>
          </a:p>
          <a:p>
            <a:pPr>
              <a:buNone/>
            </a:pPr>
            <a:r>
              <a:rPr lang="ja-JP" altLang="en-US" dirty="0" smtClean="0"/>
              <a:t>出勤時は、まず出勤簿に押印してから仕事にとりかかるようにしましょう。</a:t>
            </a:r>
            <a:endParaRPr kumimoji="1" lang="en-US" altLang="ja-JP" dirty="0" smtClean="0"/>
          </a:p>
        </p:txBody>
      </p:sp>
      <p:sp>
        <p:nvSpPr>
          <p:cNvPr id="4" name="スライド番号プレースホルダ 3"/>
          <p:cNvSpPr>
            <a:spLocks noGrp="1"/>
          </p:cNvSpPr>
          <p:nvPr>
            <p:ph type="sldNum" sz="quarter" idx="10"/>
          </p:nvPr>
        </p:nvSpPr>
        <p:spPr/>
        <p:txBody>
          <a:bodyPr/>
          <a:lstStyle/>
          <a:p>
            <a:fld id="{3845365A-171B-4C5C-9850-BFDC00937E8C}"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0"/>
            <a:ext cx="82296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2" y="6333133"/>
            <a:ext cx="548699" cy="524699"/>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US" altLang="ja"/>
              <a:pPr>
                <a:spcBef>
                  <a:spcPts val="0"/>
                </a:spcBef>
                <a:buNone/>
              </a:pPr>
              <a:t>&lt;#&gt;</a:t>
            </a:fld>
            <a:endParaRPr lang="j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A8F7051-DEA0-47BA-9B36-3E1802585357}" type="datetimeFigureOut">
              <a:rPr kumimoji="1" lang="ja-JP" altLang="en-US" smtClean="0"/>
              <a:pPr/>
              <a:t>2015/9/11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2669953-EB00-485A-A1E5-B42385F4D9E3}"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F7051-DEA0-47BA-9B36-3E1802585357}" type="datetimeFigureOut">
              <a:rPr kumimoji="1" lang="ja-JP" altLang="en-US" smtClean="0"/>
              <a:pPr/>
              <a:t>2015/9/11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69953-EB00-485A-A1E5-B42385F4D9E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package" Target="../embeddings/Microsoft_Office_Word___1.docx"/><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uact=8&amp;ved=0CAcQjRw&amp;url=http://sozai-good.com/archives/6090&amp;ei=dwoAVcGPO4Pe8AXIq4K4Cw&amp;bvm=bv.87611401,d.dGY&amp;psig=AFQjCNEBaUHFlCO9mW_cTVCB4dTJJhmyvw&amp;ust=142615242959138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3.bp.blogspot.com/-hRFFYKT85NE/UOKDX2_kvAI/AAAAAAAAKNQ/WnlSD9RJQOw/s1600/car_speeding.png" TargetMode="External"/><Relationship Id="rId7" Type="http://schemas.openxmlformats.org/officeDocument/2006/relationships/hyperlink" Target="http://4.bp.blogspot.com/-0RPzOS0Bu2Y/VJ6XkwaxYQI/AAAAAAAAqNE/mr151SctTk4/s800/kurumaisu_ojiisan.pn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4.bp.blogspot.com/-GWLUS9ffHcQ/VNH6iRTXIAI/AAAAAAAArS4/tluRMzBwJS0/s800/biyou_usuge.png" TargetMode="External"/><Relationship Id="rId4" Type="http://schemas.openxmlformats.org/officeDocument/2006/relationships/image" Target="../media/image60.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27.xml.rels><?xml version="1.0" encoding="UTF-8" standalone="yes"?>
<Relationships xmlns="http://schemas.openxmlformats.org/package/2006/relationships"><Relationship Id="rId3" Type="http://schemas.openxmlformats.org/officeDocument/2006/relationships/hyperlink" Target="http://1.bp.blogspot.com/-PSNRcyu2ySQ/U820FOzy8wI/AAAAAAAAjRc/mFJf0QOMl0g/s800/yopparai_karami.p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3.bp.blogspot.com/-a6kTUEpnwOY/UqFGxzB8e-I/AAAAAAAAbcY/z5SBpLg7FXs/s800/bounenkai.pn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1.bp.blogspot.com/-M5vPjy-7hxM/VMIvF5C8jhI/AAAAAAAAq3o/8RZL9KLSFrA/s800/money_megakuramu_woman.png" TargetMode="External"/><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uact=8&amp;ved=0CAcQjRw&amp;url=http://www.genkinet-hitachinaka.jp/event_show.php?id=4539&amp;ei=_cTzVJbyEZXf8AXRqoLQAg&amp;bvm=bv.87269000,d.dGc&amp;psig=AFQjCNHfJvPg0CzsN-BBmlaInXsXkGbvzg&amp;ust=1425348199298945"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uact=8&amp;ved=0CAcQjRw&amp;url=http://cc-library.net/010009540_free-illustraition/&amp;ei=VHj2VLOlIuK8mgWR0YLoBA&amp;bvm=bv.87519884,d.dGY&amp;psig=AFQjCNEQmeME2Nte0-DiEwQGnlRwJe9m0A&amp;ust=142552395865520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hyperlink" Target="https://www.google.co.jp/url?sa=i&amp;rct=j&amp;q=&amp;esrc=s&amp;frm=1&amp;source=images&amp;cd=&amp;cad=rja&amp;uact=8&amp;ved=0CAcQjRw&amp;url=https://www.city.kakamigahara.lg.jp/webmagagine/ikiiki/2068/2199/002429.html&amp;ei=x-fzVKmRFcPj8AW4j4C4DQ&amp;psig=AFQjCNF4VSSNLzhlMwhtG6lFVtHx_jMj-Q&amp;ust=1425357071351192" TargetMode="Externa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1.bp.blogspot.com/-V4ChtYW0L08/U82z338CJ9I/AAAAAAAAjN0/pdyzomOmuNU/s800/hanzai_okibiki.png"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hyperlink" Target="http://3.bp.blogspot.com/-U9BvAHNzpBE/VD3R0E50U0I/AAAAAAAAoJE/qKTFEpWTFzM/s800/shredder.p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hyperlink" Target="http://3.bp.blogspot.com/-hdir5wNDQSQ/URec9qy7krI/AAAAAAAAMV4/dreB5_yWd0g/s1600/chokin_tsuchou.png"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hyperlink" Target="http://3.bp.blogspot.com/-RtobcWeidcQ/UdoE2jnA10I/AAAAAAAAV9k/XRyDlvSBDJE/s800/senkyo_car.pn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uact=8&amp;ved=0CAcQjRw&amp;url=http://rensai.jp/81282&amp;ei=Fwr5VKq5HpLq8AXIp4DwCw&amp;bvm=bv.87611401,d.dGc&amp;psig=AFQjCNG6uMfmJrNeuqG0La3hoGgpS_AIpA&amp;ust=1425693545938028"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uact=8&amp;ved=0CAcQjRw&amp;url=http://www.city.omuta.lg.jp/kouhou-web/10-07-15/tokusyu_10.htm&amp;ei=9c3zVJLgD8zz8QWs0YKYBw&amp;bvm=bv.87269000,d.dGc&amp;psig=AFQjCNHMv8XCjs6Xw2I_0lDn3Nhi_VjFFQ&amp;ust=142535049355390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gif"/></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hyperlink" Target="http://3.bp.blogspot.com/-28SPSSSA1Nk/UrlnCrnnlkI/AAAAAAAAcMk/kIZrpdnnkAM/s800/denwa_business_man.png" TargetMode="External"/><Relationship Id="rId7"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hyperlink" Target="http://3.bp.blogspot.com/-rDjvVmZGizw/UvTd1EKYtBI/AAAAAAAAde0/0nIPt0PFc3g/s800/bar_ojiisan.png"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8" Type="http://schemas.openxmlformats.org/officeDocument/2006/relationships/hyperlink" Target="http://2.bp.blogspot.com/-aARfFkfUW3Q/U-8FwMTVMlI/AAAAAAAAkxo/YC6V1dT3wC4/s800/sim_card.png" TargetMode="External"/><Relationship Id="rId13" Type="http://schemas.openxmlformats.org/officeDocument/2006/relationships/image" Target="../media/image102.png"/><Relationship Id="rId18" Type="http://schemas.openxmlformats.org/officeDocument/2006/relationships/image" Target="../media/image104.png"/><Relationship Id="rId3" Type="http://schemas.openxmlformats.org/officeDocument/2006/relationships/hyperlink" Target="http://1.bp.blogspot.com/-suW207KPot0/U5hUbLE46gI/AAAAAAAAhJE/cLp8rc7SFZw/s800/envelop_paper.png" TargetMode="External"/><Relationship Id="rId21" Type="http://schemas.openxmlformats.org/officeDocument/2006/relationships/hyperlink" Target="http://2.bp.blogspot.com/-hw0814odebg/UZRWsn-DQGI/AAAAAAAASyM/HFL9dBGUDs8/s800/shinsyakaijin_run.png" TargetMode="External"/><Relationship Id="rId7" Type="http://schemas.openxmlformats.org/officeDocument/2006/relationships/image" Target="../media/image17.jpeg"/><Relationship Id="rId12" Type="http://schemas.openxmlformats.org/officeDocument/2006/relationships/hyperlink" Target="http://4.bp.blogspot.com/-Su4sDSSopj4/VJ6XkDywBEI/AAAAAAAAqNI/hhe0nYJzOdg/s800/kurumaisu_obaasan.png" TargetMode="External"/><Relationship Id="rId17" Type="http://schemas.openxmlformats.org/officeDocument/2006/relationships/hyperlink" Target="http://3.bp.blogspot.com/-MxIyouspaYU/VGX8scbVHrI/AAAAAAAApLI/zYV73AfhCc0/s800/beer_glass.png" TargetMode="External"/><Relationship Id="rId25" Type="http://schemas.openxmlformats.org/officeDocument/2006/relationships/image" Target="../media/image108.png"/><Relationship Id="rId2" Type="http://schemas.openxmlformats.org/officeDocument/2006/relationships/notesSlide" Target="../notesSlides/notesSlide48.xml"/><Relationship Id="rId16" Type="http://schemas.openxmlformats.org/officeDocument/2006/relationships/image" Target="../media/image103.png"/><Relationship Id="rId20"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99.png"/><Relationship Id="rId11" Type="http://schemas.openxmlformats.org/officeDocument/2006/relationships/image" Target="../media/image101.png"/><Relationship Id="rId24" Type="http://schemas.openxmlformats.org/officeDocument/2006/relationships/hyperlink" Target="http://1.bp.blogspot.com/-2WkafnFIzH8/VJF-g5lgiZI/AAAAAAAApr8/0DpPOT42q_8/s800/ekubo_boy.png" TargetMode="External"/><Relationship Id="rId5" Type="http://schemas.openxmlformats.org/officeDocument/2006/relationships/hyperlink" Target="http://2.bp.blogspot.com/-qt6Gb5Wt9Ec/VJF_mrybMDI/AAAAAAAAp44/PF1eEXgF9nI/s800/gift_quo_card.png" TargetMode="External"/><Relationship Id="rId15" Type="http://schemas.openxmlformats.org/officeDocument/2006/relationships/hyperlink" Target="http://1.bp.blogspot.com/-fj5YqM6d0as/VMIt4mM29BI/AAAAAAAAqz0/EZSKkEGhcL4/s800/sashimi_maguro_akami.png" TargetMode="External"/><Relationship Id="rId23" Type="http://schemas.openxmlformats.org/officeDocument/2006/relationships/image" Target="../media/image107.png"/><Relationship Id="rId10" Type="http://schemas.openxmlformats.org/officeDocument/2006/relationships/hyperlink" Target="http://4.bp.blogspot.com/-jLJG5IRMO8Q/U0pS6NUVTVI/AAAAAAAAe_M/TqRXdoHYh4M/s800/nininsankyaku.png" TargetMode="External"/><Relationship Id="rId19" Type="http://schemas.openxmlformats.org/officeDocument/2006/relationships/hyperlink" Target="http://4.bp.blogspot.com/-1Tyy5Ss0lfg/UZRWqvVjptI/AAAAAAAASxc/qx6mSunGw0I/s800/shingakki_kousya.png" TargetMode="External"/><Relationship Id="rId4" Type="http://schemas.openxmlformats.org/officeDocument/2006/relationships/image" Target="../media/image98.png"/><Relationship Id="rId9" Type="http://schemas.openxmlformats.org/officeDocument/2006/relationships/image" Target="../media/image100.png"/><Relationship Id="rId14" Type="http://schemas.openxmlformats.org/officeDocument/2006/relationships/image" Target="../media/image36.png"/><Relationship Id="rId22"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4.bp.blogspot.com/-AsbF3HjHxBQ/VCOJkZJrFyI/AAAAAAAAmzQ/0P6nUTbrABo/s800/school_sensei_kokuban.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15616" y="1340768"/>
            <a:ext cx="3168352" cy="1470025"/>
          </a:xfrm>
        </p:spPr>
        <p:txBody>
          <a:bodyPr>
            <a:normAutofit/>
          </a:bodyPr>
          <a:lstStyle/>
          <a:p>
            <a:pPr algn="l"/>
            <a:r>
              <a:rPr lang="ja-JP" altLang="en-US" sz="8800" dirty="0" smtClean="0">
                <a:latin typeface="HGP創英角ﾎﾟｯﾌﾟ体" pitchFamily="50" charset="-128"/>
                <a:ea typeface="HGP創英角ﾎﾟｯﾌﾟ体" pitchFamily="50" charset="-128"/>
              </a:rPr>
              <a:t>服務</a:t>
            </a:r>
            <a:endParaRPr kumimoji="1" lang="ja-JP" altLang="en-US" sz="8800" dirty="0">
              <a:latin typeface="HGP創英角ﾎﾟｯﾌﾟ体" pitchFamily="50" charset="-128"/>
              <a:ea typeface="HGP創英角ﾎﾟｯﾌﾟ体" pitchFamily="50" charset="-128"/>
            </a:endParaRPr>
          </a:p>
        </p:txBody>
      </p:sp>
      <p:sp>
        <p:nvSpPr>
          <p:cNvPr id="6" name="タイトル 1"/>
          <p:cNvSpPr txBox="1">
            <a:spLocks/>
          </p:cNvSpPr>
          <p:nvPr/>
        </p:nvSpPr>
        <p:spPr>
          <a:xfrm>
            <a:off x="3707904" y="5301208"/>
            <a:ext cx="5076056"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mj-cs"/>
              </a:rPr>
              <a:t>四万十町事務職員部会</a:t>
            </a:r>
            <a:endParaRPr kumimoji="1" lang="ja-JP" altLang="en-US" sz="3600" b="0" i="0" u="none" strike="noStrike" kern="1200" cap="none" spc="0" normalizeH="0" baseline="0" noProof="0" dirty="0">
              <a:ln>
                <a:noFill/>
              </a:ln>
              <a:solidFill>
                <a:schemeClr val="tx1"/>
              </a:solidFill>
              <a:effectLst/>
              <a:uLnTx/>
              <a:uFillTx/>
              <a:latin typeface="HGP創英角ﾎﾟｯﾌﾟ体" pitchFamily="50" charset="-128"/>
              <a:ea typeface="HGP創英角ﾎﾟｯﾌﾟ体" pitchFamily="50" charset="-128"/>
              <a:cs typeface="+mj-cs"/>
            </a:endParaRPr>
          </a:p>
        </p:txBody>
      </p:sp>
      <p:pic>
        <p:nvPicPr>
          <p:cNvPr id="154626" name="Picture 2" descr="https://lh3.googleusercontent.com/rz5PaT63falcNNYJnMFD7X_rp9C5CSyXt2OsOj2DWDt53vEc0HuwLFIDc09Kqh6XCu5anwjyXGndGwaNoi8aImc9viHNALjmdUw2V-f53wtuIjl16XCf_P_MzCfgtUn0aOheo_B-Sw"/>
          <p:cNvPicPr>
            <a:picLocks noChangeAspect="1" noChangeArrowheads="1"/>
          </p:cNvPicPr>
          <p:nvPr/>
        </p:nvPicPr>
        <p:blipFill>
          <a:blip r:embed="rId3" cstate="print"/>
          <a:srcRect/>
          <a:stretch>
            <a:fillRect/>
          </a:stretch>
        </p:blipFill>
        <p:spPr bwMode="auto">
          <a:xfrm>
            <a:off x="4067944" y="1916832"/>
            <a:ext cx="4704523" cy="352839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084162.jpg"/>
          <p:cNvPicPr>
            <a:picLocks noChangeAspect="1"/>
          </p:cNvPicPr>
          <p:nvPr/>
        </p:nvPicPr>
        <p:blipFill>
          <a:blip r:embed="rId3" cstate="print"/>
          <a:stretch>
            <a:fillRect/>
          </a:stretch>
        </p:blipFill>
        <p:spPr>
          <a:xfrm>
            <a:off x="6660232" y="2492896"/>
            <a:ext cx="2249264" cy="2040829"/>
          </a:xfrm>
          <a:prstGeom prst="rect">
            <a:avLst/>
          </a:prstGeom>
        </p:spPr>
      </p:pic>
      <p:sp>
        <p:nvSpPr>
          <p:cNvPr id="2" name="タイトル 1"/>
          <p:cNvSpPr>
            <a:spLocks noGrp="1"/>
          </p:cNvSpPr>
          <p:nvPr>
            <p:ph type="ctrTitle"/>
          </p:nvPr>
        </p:nvSpPr>
        <p:spPr>
          <a:xfrm>
            <a:off x="683568" y="404664"/>
            <a:ext cx="7772400" cy="5616624"/>
          </a:xfrm>
        </p:spPr>
        <p:txBody>
          <a:bodyPr>
            <a:noAutofit/>
          </a:bodyPr>
          <a:lstStyle/>
          <a:p>
            <a:pPr algn="l"/>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
            </a:r>
            <a:br>
              <a:rPr lang="en-US" altLang="ja-JP" sz="3200" dirty="0" smtClean="0"/>
            </a:br>
            <a:r>
              <a:rPr lang="en-US" altLang="ja-JP" sz="3200" dirty="0" smtClean="0"/>
              <a:t>      </a:t>
            </a:r>
            <a:r>
              <a:rPr lang="ja-JP" altLang="en-US" sz="3200" dirty="0" smtClean="0"/>
              <a:t>例　　勤務時間　  </a:t>
            </a:r>
            <a:r>
              <a:rPr lang="en-US" altLang="ja-JP" sz="3200" dirty="0" smtClean="0"/>
              <a:t>8:15</a:t>
            </a:r>
            <a:r>
              <a:rPr lang="ja-JP" altLang="en-US" sz="3200" dirty="0" smtClean="0"/>
              <a:t>～</a:t>
            </a:r>
            <a:r>
              <a:rPr lang="en-US" altLang="ja-JP" sz="3200" dirty="0" smtClean="0"/>
              <a:t>16:45</a:t>
            </a:r>
            <a:br>
              <a:rPr lang="en-US" altLang="ja-JP" sz="3200" dirty="0" smtClean="0"/>
            </a:br>
            <a:r>
              <a:rPr lang="en-US" altLang="ja-JP" sz="3200" dirty="0" smtClean="0"/>
              <a:t>            </a:t>
            </a:r>
            <a:r>
              <a:rPr lang="en-US" altLang="ja-JP" sz="800" dirty="0" smtClean="0"/>
              <a:t>  </a:t>
            </a:r>
            <a:r>
              <a:rPr lang="en-US" altLang="ja-JP" sz="3200" dirty="0" smtClean="0"/>
              <a:t>    </a:t>
            </a:r>
            <a:r>
              <a:rPr lang="ja-JP" altLang="en-US" sz="3200" dirty="0" smtClean="0"/>
              <a:t>休憩時間　</a:t>
            </a:r>
            <a:r>
              <a:rPr lang="en-US" altLang="ja-JP" sz="3200" dirty="0" smtClean="0"/>
              <a:t>12:45</a:t>
            </a:r>
            <a:r>
              <a:rPr lang="ja-JP" altLang="en-US" sz="3200" dirty="0" smtClean="0"/>
              <a:t>～</a:t>
            </a:r>
            <a:r>
              <a:rPr lang="en-US" altLang="ja-JP" sz="3200" dirty="0" smtClean="0"/>
              <a:t>13:30      </a:t>
            </a:r>
            <a:br>
              <a:rPr lang="en-US" altLang="ja-JP" sz="3200" dirty="0" smtClean="0"/>
            </a:br>
            <a:r>
              <a:rPr lang="en-US" altLang="ja-JP" sz="3200" dirty="0" smtClean="0"/>
              <a:t>  </a:t>
            </a:r>
            <a:r>
              <a:rPr lang="en-US" altLang="ja-JP" sz="2000" dirty="0" smtClean="0"/>
              <a:t>8</a:t>
            </a:r>
            <a:r>
              <a:rPr lang="ja-JP" altLang="en-US" sz="2000" dirty="0" smtClean="0"/>
              <a:t>：</a:t>
            </a:r>
            <a:r>
              <a:rPr lang="en-US" altLang="ja-JP" sz="2000" dirty="0" smtClean="0"/>
              <a:t>15</a:t>
            </a:r>
            <a:r>
              <a:rPr lang="ja-JP" altLang="en-US" sz="2000" dirty="0" smtClean="0"/>
              <a:t>　　　　　　　　　　</a:t>
            </a:r>
            <a:r>
              <a:rPr lang="en-US" altLang="ja-JP" sz="2000" dirty="0" smtClean="0"/>
              <a:t>12</a:t>
            </a:r>
            <a:r>
              <a:rPr lang="ja-JP" altLang="en-US" sz="2000" dirty="0" smtClean="0"/>
              <a:t>：</a:t>
            </a:r>
            <a:r>
              <a:rPr lang="en-US" altLang="ja-JP" sz="2000" dirty="0" smtClean="0"/>
              <a:t>45</a:t>
            </a:r>
            <a:r>
              <a:rPr lang="ja-JP" altLang="en-US" sz="2000" dirty="0" smtClean="0"/>
              <a:t>　　　　　</a:t>
            </a:r>
            <a:r>
              <a:rPr lang="en-US" altLang="ja-JP" sz="2000" dirty="0" smtClean="0"/>
              <a:t>13</a:t>
            </a:r>
            <a:r>
              <a:rPr lang="ja-JP" altLang="en-US" sz="2000" dirty="0" smtClean="0"/>
              <a:t>：</a:t>
            </a:r>
            <a:r>
              <a:rPr lang="en-US" altLang="ja-JP" sz="2000" dirty="0" smtClean="0"/>
              <a:t>30</a:t>
            </a:r>
            <a:r>
              <a:rPr lang="ja-JP" altLang="en-US" sz="2000" dirty="0" smtClean="0"/>
              <a:t>　　　　　　　　</a:t>
            </a:r>
            <a:r>
              <a:rPr lang="en-US" altLang="ja-JP" sz="2000" dirty="0" smtClean="0"/>
              <a:t>16</a:t>
            </a:r>
            <a:r>
              <a:rPr lang="ja-JP" altLang="en-US" sz="2000" dirty="0" smtClean="0"/>
              <a:t>：</a:t>
            </a:r>
            <a:r>
              <a:rPr lang="en-US" altLang="ja-JP" sz="2000" dirty="0" smtClean="0"/>
              <a:t>45</a:t>
            </a:r>
            <a:r>
              <a:rPr lang="en-US" altLang="ja-JP" sz="1600" dirty="0" smtClean="0"/>
              <a:t/>
            </a:r>
            <a:br>
              <a:rPr lang="en-US" altLang="ja-JP" sz="1600" dirty="0" smtClean="0"/>
            </a:br>
            <a:r>
              <a:rPr lang="en-US" altLang="ja-JP" sz="3200" dirty="0" smtClean="0"/>
              <a:t/>
            </a:r>
            <a:br>
              <a:rPr lang="en-US" altLang="ja-JP" sz="3200" dirty="0" smtClean="0"/>
            </a:br>
            <a:endParaRPr kumimoji="1" lang="ja-JP" altLang="en-US" sz="3200" dirty="0"/>
          </a:p>
        </p:txBody>
      </p:sp>
      <p:sp>
        <p:nvSpPr>
          <p:cNvPr id="3" name="正方形/長方形 2"/>
          <p:cNvSpPr/>
          <p:nvPr/>
        </p:nvSpPr>
        <p:spPr>
          <a:xfrm>
            <a:off x="1187624" y="4653136"/>
            <a:ext cx="2376264"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563888" y="4653136"/>
            <a:ext cx="1296144"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860032" y="4653136"/>
            <a:ext cx="230425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563888" y="4725144"/>
            <a:ext cx="1224136" cy="369332"/>
          </a:xfrm>
          <a:prstGeom prst="rect">
            <a:avLst/>
          </a:prstGeom>
          <a:noFill/>
        </p:spPr>
        <p:txBody>
          <a:bodyPr wrap="square" rtlCol="0">
            <a:spAutoFit/>
          </a:bodyPr>
          <a:lstStyle/>
          <a:p>
            <a:pPr algn="ctr"/>
            <a:r>
              <a:rPr kumimoji="1" lang="ja-JP" altLang="en-US" dirty="0" smtClean="0"/>
              <a:t>休憩時間</a:t>
            </a:r>
            <a:endParaRPr kumimoji="1" lang="ja-JP" altLang="en-US" dirty="0"/>
          </a:p>
        </p:txBody>
      </p:sp>
      <p:sp>
        <p:nvSpPr>
          <p:cNvPr id="7" name="テキスト ボックス 6"/>
          <p:cNvSpPr txBox="1"/>
          <p:nvPr/>
        </p:nvSpPr>
        <p:spPr>
          <a:xfrm>
            <a:off x="1835696" y="4725144"/>
            <a:ext cx="1224136" cy="369332"/>
          </a:xfrm>
          <a:prstGeom prst="rect">
            <a:avLst/>
          </a:prstGeom>
          <a:noFill/>
        </p:spPr>
        <p:txBody>
          <a:bodyPr wrap="square" rtlCol="0">
            <a:spAutoFit/>
          </a:bodyPr>
          <a:lstStyle/>
          <a:p>
            <a:r>
              <a:rPr lang="ja-JP" altLang="en-US" dirty="0" smtClean="0"/>
              <a:t>勤務</a:t>
            </a:r>
            <a:r>
              <a:rPr kumimoji="1" lang="ja-JP" altLang="en-US" dirty="0" smtClean="0"/>
              <a:t>時間</a:t>
            </a:r>
            <a:endParaRPr kumimoji="1" lang="ja-JP" altLang="en-US" dirty="0"/>
          </a:p>
        </p:txBody>
      </p:sp>
      <p:sp>
        <p:nvSpPr>
          <p:cNvPr id="8" name="テキスト ボックス 7"/>
          <p:cNvSpPr txBox="1"/>
          <p:nvPr/>
        </p:nvSpPr>
        <p:spPr>
          <a:xfrm>
            <a:off x="5364088" y="4725144"/>
            <a:ext cx="1224136" cy="369332"/>
          </a:xfrm>
          <a:prstGeom prst="rect">
            <a:avLst/>
          </a:prstGeom>
          <a:noFill/>
        </p:spPr>
        <p:txBody>
          <a:bodyPr wrap="square" rtlCol="0">
            <a:spAutoFit/>
          </a:bodyPr>
          <a:lstStyle/>
          <a:p>
            <a:r>
              <a:rPr lang="ja-JP" altLang="en-US" dirty="0" smtClean="0"/>
              <a:t>勤務</a:t>
            </a:r>
            <a:r>
              <a:rPr kumimoji="1" lang="ja-JP" altLang="en-US" dirty="0" smtClean="0"/>
              <a:t>時間</a:t>
            </a:r>
            <a:endParaRPr kumimoji="1" lang="ja-JP" altLang="en-US" dirty="0"/>
          </a:p>
        </p:txBody>
      </p:sp>
      <p:sp>
        <p:nvSpPr>
          <p:cNvPr id="12" name="テキスト ボックス 11"/>
          <p:cNvSpPr txBox="1"/>
          <p:nvPr/>
        </p:nvSpPr>
        <p:spPr>
          <a:xfrm>
            <a:off x="395536" y="1340768"/>
            <a:ext cx="8748464" cy="1569660"/>
          </a:xfrm>
          <a:prstGeom prst="rect">
            <a:avLst/>
          </a:prstGeom>
          <a:noFill/>
        </p:spPr>
        <p:txBody>
          <a:bodyPr wrap="square" rtlCol="0">
            <a:spAutoFit/>
          </a:bodyPr>
          <a:lstStyle/>
          <a:p>
            <a:r>
              <a:rPr lang="ja-JP" altLang="en-US" sz="3200" dirty="0" smtClean="0"/>
              <a:t>　</a:t>
            </a:r>
            <a:r>
              <a:rPr lang="en-US" altLang="ja-JP" sz="3200" dirty="0" smtClean="0">
                <a:latin typeface="HGS創英角ﾎﾟｯﾌﾟ体" pitchFamily="50" charset="-128"/>
                <a:ea typeface="HGS創英角ﾎﾟｯﾌﾟ体" pitchFamily="50" charset="-128"/>
              </a:rPr>
              <a:t>11</a:t>
            </a:r>
            <a:r>
              <a:rPr lang="ja-JP" altLang="en-US" sz="3200" dirty="0" smtClean="0">
                <a:latin typeface="HGS創英角ﾎﾟｯﾌﾟ体" pitchFamily="50" charset="-128"/>
                <a:ea typeface="HGS創英角ﾎﾟｯﾌﾟ体" pitchFamily="50" charset="-128"/>
              </a:rPr>
              <a:t>時</a:t>
            </a:r>
            <a:r>
              <a:rPr lang="en-US" altLang="ja-JP" sz="3200" dirty="0" smtClean="0">
                <a:latin typeface="HGS創英角ﾎﾟｯﾌﾟ体" pitchFamily="50" charset="-128"/>
                <a:ea typeface="HGS創英角ﾎﾟｯﾌﾟ体" pitchFamily="50" charset="-128"/>
              </a:rPr>
              <a:t>15</a:t>
            </a:r>
            <a:r>
              <a:rPr lang="ja-JP" altLang="en-US" sz="3200" dirty="0" smtClean="0">
                <a:latin typeface="HGS創英角ﾎﾟｯﾌﾟ体" pitchFamily="50" charset="-128"/>
                <a:ea typeface="HGS創英角ﾎﾟｯﾌﾟ体" pitchFamily="50" charset="-128"/>
              </a:rPr>
              <a:t>分～終業時刻まで年休を取りたいと　</a:t>
            </a:r>
            <a:endParaRPr lang="en-US" altLang="ja-JP" sz="3200" dirty="0" smtClean="0">
              <a:latin typeface="HGS創英角ﾎﾟｯﾌﾟ体" pitchFamily="50" charset="-128"/>
              <a:ea typeface="HGS創英角ﾎﾟｯﾌﾟ体" pitchFamily="50" charset="-128"/>
            </a:endParaRPr>
          </a:p>
          <a:p>
            <a:r>
              <a:rPr lang="ja-JP" altLang="en-US" sz="3200" dirty="0" smtClean="0">
                <a:latin typeface="HGS創英角ﾎﾟｯﾌﾟ体" pitchFamily="50" charset="-128"/>
                <a:ea typeface="HGS創英角ﾎﾟｯﾌﾟ体" pitchFamily="50" charset="-128"/>
              </a:rPr>
              <a:t>  思います。休憩時間を含む年休の取り方は   </a:t>
            </a:r>
            <a:endParaRPr lang="en-US" altLang="ja-JP" sz="3200" dirty="0" smtClean="0">
              <a:latin typeface="HGS創英角ﾎﾟｯﾌﾟ体" pitchFamily="50" charset="-128"/>
              <a:ea typeface="HGS創英角ﾎﾟｯﾌﾟ体" pitchFamily="50" charset="-128"/>
            </a:endParaRPr>
          </a:p>
          <a:p>
            <a:r>
              <a:rPr lang="en-US" altLang="ja-JP" sz="3200" dirty="0" smtClean="0">
                <a:latin typeface="HGS創英角ﾎﾟｯﾌﾟ体" pitchFamily="50" charset="-128"/>
                <a:ea typeface="HGS創英角ﾎﾟｯﾌﾟ体" pitchFamily="50" charset="-128"/>
              </a:rPr>
              <a:t>  </a:t>
            </a:r>
            <a:r>
              <a:rPr lang="ja-JP" altLang="en-US" sz="3200" dirty="0" smtClean="0">
                <a:latin typeface="HGS創英角ﾎﾟｯﾌﾟ体" pitchFamily="50" charset="-128"/>
                <a:ea typeface="HGS創英角ﾎﾟｯﾌﾟ体" pitchFamily="50" charset="-128"/>
              </a:rPr>
              <a:t>どうなりますか？</a:t>
            </a:r>
            <a:endParaRPr kumimoji="1" lang="ja-JP" altLang="en-US" sz="3200" dirty="0">
              <a:latin typeface="HGS創英角ﾎﾟｯﾌﾟ体" pitchFamily="50" charset="-128"/>
              <a:ea typeface="HGS創英角ﾎﾟｯﾌﾟ体" pitchFamily="50" charset="-128"/>
            </a:endParaRPr>
          </a:p>
        </p:txBody>
      </p:sp>
      <p:pic>
        <p:nvPicPr>
          <p:cNvPr id="13" name="図 12" descr="129850.jpg"/>
          <p:cNvPicPr>
            <a:picLocks noChangeAspect="1"/>
          </p:cNvPicPr>
          <p:nvPr/>
        </p:nvPicPr>
        <p:blipFill>
          <a:blip r:embed="rId4" cstate="print"/>
          <a:stretch>
            <a:fillRect/>
          </a:stretch>
        </p:blipFill>
        <p:spPr>
          <a:xfrm>
            <a:off x="539552" y="5229200"/>
            <a:ext cx="8244408" cy="1104991"/>
          </a:xfrm>
          <a:prstGeom prst="rect">
            <a:avLst/>
          </a:prstGeom>
        </p:spPr>
      </p:pic>
      <p:pic>
        <p:nvPicPr>
          <p:cNvPr id="14" name="Picture 2" descr="http://3.bp.blogspot.com/-KXFZoaoFReI/UzALG6i09NI/AAAAAAAAeeQ/9OqsvM5eeyg/s800/study_mondai.png"/>
          <p:cNvPicPr>
            <a:picLocks noChangeAspect="1" noChangeArrowheads="1"/>
          </p:cNvPicPr>
          <p:nvPr/>
        </p:nvPicPr>
        <p:blipFill>
          <a:blip r:embed="rId5" cstate="print"/>
          <a:srcRect/>
          <a:stretch>
            <a:fillRect/>
          </a:stretch>
        </p:blipFill>
        <p:spPr bwMode="auto">
          <a:xfrm>
            <a:off x="539552" y="260648"/>
            <a:ext cx="1512168" cy="106403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098085.jpg"/>
          <p:cNvPicPr>
            <a:picLocks noChangeAspect="1"/>
          </p:cNvPicPr>
          <p:nvPr/>
        </p:nvPicPr>
        <p:blipFill>
          <a:blip r:embed="rId4" cstate="print"/>
          <a:stretch>
            <a:fillRect/>
          </a:stretch>
        </p:blipFill>
        <p:spPr>
          <a:xfrm>
            <a:off x="395536" y="260648"/>
            <a:ext cx="8460432" cy="6356917"/>
          </a:xfrm>
          <a:prstGeom prst="rect">
            <a:avLst/>
          </a:prstGeom>
        </p:spPr>
      </p:pic>
      <p:graphicFrame>
        <p:nvGraphicFramePr>
          <p:cNvPr id="6" name="オブジェクト 5"/>
          <p:cNvGraphicFramePr>
            <a:graphicFrameLocks noChangeAspect="1"/>
          </p:cNvGraphicFramePr>
          <p:nvPr/>
        </p:nvGraphicFramePr>
        <p:xfrm>
          <a:off x="765175" y="339725"/>
          <a:ext cx="6486525" cy="5210175"/>
        </p:xfrm>
        <a:graphic>
          <a:graphicData uri="http://schemas.openxmlformats.org/presentationml/2006/ole">
            <p:oleObj spid="_x0000_s264194" name="文書" r:id="rId5" imgW="8051847" imgH="6498628" progId="Word.Document.12">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57192"/>
            <a:ext cx="8229600" cy="1296144"/>
          </a:xfrm>
        </p:spPr>
        <p:txBody>
          <a:bodyPr>
            <a:normAutofit fontScale="90000"/>
          </a:bodyPr>
          <a:lstStyle/>
          <a:p>
            <a:r>
              <a:rPr lang="en-US" altLang="ja-JP" dirty="0" smtClean="0"/>
              <a:t/>
            </a:r>
            <a:br>
              <a:rPr lang="en-US" altLang="ja-JP" dirty="0" smtClean="0"/>
            </a:br>
            <a:r>
              <a:rPr lang="en-US" altLang="ja-JP" sz="4000" dirty="0" smtClean="0">
                <a:latin typeface="HG丸ｺﾞｼｯｸM-PRO" pitchFamily="50" charset="-128"/>
                <a:ea typeface="HG丸ｺﾞｼｯｸM-PRO" pitchFamily="50" charset="-128"/>
              </a:rPr>
              <a:t>『</a:t>
            </a:r>
            <a:r>
              <a:rPr lang="ja-JP" altLang="en-US" sz="4000" dirty="0" smtClean="0">
                <a:latin typeface="HG丸ｺﾞｼｯｸM-PRO" pitchFamily="50" charset="-128"/>
                <a:ea typeface="HG丸ｺﾞｼｯｸM-PRO" pitchFamily="50" charset="-128"/>
              </a:rPr>
              <a:t>年次有給休暇計算書（検算用）</a:t>
            </a:r>
            <a:r>
              <a:rPr lang="en-US" altLang="ja-JP" sz="4000" dirty="0" smtClean="0">
                <a:latin typeface="HG丸ｺﾞｼｯｸM-PRO" pitchFamily="50" charset="-128"/>
                <a:ea typeface="HG丸ｺﾞｼｯｸM-PRO" pitchFamily="50" charset="-128"/>
              </a:rPr>
              <a:t>』</a:t>
            </a:r>
            <a:br>
              <a:rPr lang="en-US" altLang="ja-JP" sz="4000" dirty="0" smtClean="0">
                <a:latin typeface="HG丸ｺﾞｼｯｸM-PRO" pitchFamily="50" charset="-128"/>
                <a:ea typeface="HG丸ｺﾞｼｯｸM-PRO" pitchFamily="50" charset="-128"/>
              </a:rPr>
            </a:br>
            <a:r>
              <a:rPr lang="ja-JP" altLang="en-US" sz="4000" dirty="0" smtClean="0">
                <a:latin typeface="HG丸ｺﾞｼｯｸM-PRO" pitchFamily="50" charset="-128"/>
                <a:ea typeface="HG丸ｺﾞｼｯｸM-PRO" pitchFamily="50" charset="-128"/>
              </a:rPr>
              <a:t>を使って計算してみましょう！！</a:t>
            </a:r>
            <a:r>
              <a:rPr lang="en-US" altLang="ja-JP" sz="4000" dirty="0" smtClean="0">
                <a:latin typeface="HG丸ｺﾞｼｯｸM-PRO" pitchFamily="50" charset="-128"/>
                <a:ea typeface="HG丸ｺﾞｼｯｸM-PRO" pitchFamily="50" charset="-128"/>
              </a:rPr>
              <a:t/>
            </a:r>
            <a:br>
              <a:rPr lang="en-US" altLang="ja-JP" sz="4000" dirty="0" smtClean="0">
                <a:latin typeface="HG丸ｺﾞｼｯｸM-PRO" pitchFamily="50" charset="-128"/>
                <a:ea typeface="HG丸ｺﾞｼｯｸM-PRO" pitchFamily="50" charset="-128"/>
              </a:rPr>
            </a:br>
            <a:endParaRPr kumimoji="1" lang="ja-JP" altLang="en-US" sz="4000" dirty="0">
              <a:latin typeface="HG丸ｺﾞｼｯｸM-PRO" pitchFamily="50" charset="-128"/>
              <a:ea typeface="HG丸ｺﾞｼｯｸM-PRO" pitchFamily="50" charset="-128"/>
            </a:endParaRPr>
          </a:p>
        </p:txBody>
      </p:sp>
      <p:pic>
        <p:nvPicPr>
          <p:cNvPr id="11266" name="Picture 2"/>
          <p:cNvPicPr>
            <a:picLocks noChangeAspect="1" noChangeArrowheads="1"/>
          </p:cNvPicPr>
          <p:nvPr/>
        </p:nvPicPr>
        <p:blipFill>
          <a:blip r:embed="rId3" cstate="print"/>
          <a:srcRect/>
          <a:stretch>
            <a:fillRect/>
          </a:stretch>
        </p:blipFill>
        <p:spPr bwMode="auto">
          <a:xfrm>
            <a:off x="395536" y="260648"/>
            <a:ext cx="8460432" cy="4608512"/>
          </a:xfrm>
          <a:prstGeom prst="rect">
            <a:avLst/>
          </a:prstGeom>
          <a:noFill/>
          <a:ln w="41275">
            <a:noFill/>
            <a:miter lim="800000"/>
            <a:headEnd/>
            <a:tailEnd/>
          </a:ln>
        </p:spPr>
      </p:pic>
      <p:sp>
        <p:nvSpPr>
          <p:cNvPr id="6" name="円/楕円 5"/>
          <p:cNvSpPr/>
          <p:nvPr/>
        </p:nvSpPr>
        <p:spPr>
          <a:xfrm>
            <a:off x="323528" y="3356992"/>
            <a:ext cx="1080120" cy="50405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1835696" y="4437112"/>
            <a:ext cx="2520280" cy="64807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lstStyle/>
          <a:p>
            <a:pPr>
              <a:buNone/>
            </a:pPr>
            <a:endParaRPr lang="en-US" altLang="ja-JP" dirty="0" smtClean="0"/>
          </a:p>
          <a:p>
            <a:pPr>
              <a:buNone/>
            </a:pPr>
            <a:endParaRPr lang="en-US" altLang="ja-JP" dirty="0" smtClean="0"/>
          </a:p>
          <a:p>
            <a:pPr>
              <a:buNone/>
            </a:pPr>
            <a:endParaRPr lang="en-US" altLang="ja-JP" dirty="0" smtClean="0"/>
          </a:p>
          <a:p>
            <a:pPr>
              <a:buNone/>
            </a:pPr>
            <a:r>
              <a:rPr lang="ja-JP" altLang="en-US" dirty="0" smtClean="0">
                <a:latin typeface="HGS創英角ﾎﾟｯﾌﾟ体" pitchFamily="50" charset="-128"/>
                <a:ea typeface="HGS創英角ﾎﾟｯﾌﾟ体" pitchFamily="50" charset="-128"/>
              </a:rPr>
              <a:t>　人間ドックの日時が決まりました。</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受診に関して、注意することはあります</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か？</a:t>
            </a:r>
            <a:endParaRPr lang="en-US" altLang="ja-JP" dirty="0" smtClean="0">
              <a:latin typeface="HGS創英角ﾎﾟｯﾌﾟ体" pitchFamily="50" charset="-128"/>
              <a:ea typeface="HGS創英角ﾎﾟｯﾌﾟ体" pitchFamily="50" charset="-128"/>
            </a:endParaRPr>
          </a:p>
        </p:txBody>
      </p:sp>
      <p:pic>
        <p:nvPicPr>
          <p:cNvPr id="5" name="図 4" descr="博士（イラスト）.png"/>
          <p:cNvPicPr>
            <a:picLocks noChangeAspect="1"/>
          </p:cNvPicPr>
          <p:nvPr/>
        </p:nvPicPr>
        <p:blipFill>
          <a:blip r:embed="rId3" cstate="print"/>
          <a:srcRect/>
          <a:stretch>
            <a:fillRect/>
          </a:stretch>
        </p:blipFill>
        <p:spPr bwMode="auto">
          <a:xfrm>
            <a:off x="6588125" y="3716338"/>
            <a:ext cx="1871663" cy="2408237"/>
          </a:xfrm>
          <a:prstGeom prst="rect">
            <a:avLst/>
          </a:prstGeom>
          <a:noFill/>
          <a:ln w="9525">
            <a:noFill/>
            <a:miter lim="800000"/>
            <a:headEnd/>
            <a:tailEnd/>
          </a:ln>
        </p:spPr>
      </p:pic>
      <p:pic>
        <p:nvPicPr>
          <p:cNvPr id="4" name="Picture 2" descr="http://3.bp.blogspot.com/-KXFZoaoFReI/UzALG6i09NI/AAAAAAAAeeQ/9OqsvM5eeyg/s800/study_mondai.png"/>
          <p:cNvPicPr>
            <a:picLocks noChangeAspect="1" noChangeArrowheads="1"/>
          </p:cNvPicPr>
          <p:nvPr/>
        </p:nvPicPr>
        <p:blipFill>
          <a:blip r:embed="rId4" cstate="print"/>
          <a:srcRect/>
          <a:stretch>
            <a:fillRect/>
          </a:stretch>
        </p:blipFill>
        <p:spPr bwMode="auto">
          <a:xfrm>
            <a:off x="611560" y="836712"/>
            <a:ext cx="1512168" cy="106403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ctrTitle"/>
          </p:nvPr>
        </p:nvSpPr>
        <p:spPr>
          <a:xfrm>
            <a:off x="323528" y="692696"/>
            <a:ext cx="8424936" cy="1584325"/>
          </a:xfrm>
        </p:spPr>
        <p:txBody>
          <a:bodyPr>
            <a:normAutofit fontScale="90000"/>
          </a:bodyPr>
          <a:lstStyle/>
          <a:p>
            <a:pPr algn="l"/>
            <a:r>
              <a:rPr lang="ja-JP" altLang="en-US" sz="3600" dirty="0" smtClean="0">
                <a:solidFill>
                  <a:srgbClr val="FF0000"/>
                </a:solidFill>
                <a:latin typeface="HG創英角ﾎﾟｯﾌﾟ体" pitchFamily="49" charset="-128"/>
                <a:ea typeface="HG創英角ﾎﾟｯﾌﾟ体" pitchFamily="49" charset="-128"/>
              </a:rPr>
              <a:t>特別休暇は、特別の事由により職員が勤務しないことが相当として与えられる休暇です</a:t>
            </a:r>
            <a:r>
              <a:rPr lang="ja-JP" altLang="en-US" dirty="0" smtClean="0">
                <a:solidFill>
                  <a:srgbClr val="FF0000"/>
                </a:solidFill>
                <a:latin typeface="HGS創英角ﾎﾟｯﾌﾟ体" pitchFamily="50" charset="-128"/>
                <a:ea typeface="HGS創英角ﾎﾟｯﾌﾟ体" pitchFamily="50" charset="-128"/>
              </a:rPr>
              <a:t>　</a:t>
            </a:r>
            <a:r>
              <a:rPr lang="ja-JP" altLang="en-US" dirty="0" smtClean="0">
                <a:solidFill>
                  <a:srgbClr val="FF0000"/>
                </a:solidFill>
              </a:rPr>
              <a:t>　　</a:t>
            </a:r>
            <a:r>
              <a:rPr lang="ja-JP" altLang="en-US" sz="2800" dirty="0" smtClean="0">
                <a:solidFill>
                  <a:srgbClr val="FF0000"/>
                </a:solidFill>
              </a:rPr>
              <a:t>　</a:t>
            </a:r>
          </a:p>
        </p:txBody>
      </p:sp>
      <p:sp>
        <p:nvSpPr>
          <p:cNvPr id="3" name="サブタイトル 2"/>
          <p:cNvSpPr>
            <a:spLocks noGrp="1"/>
          </p:cNvSpPr>
          <p:nvPr>
            <p:ph type="subTitle" idx="1"/>
          </p:nvPr>
        </p:nvSpPr>
        <p:spPr>
          <a:xfrm>
            <a:off x="1475656" y="2564904"/>
            <a:ext cx="7345363" cy="2520950"/>
          </a:xfrm>
        </p:spPr>
        <p:txBody>
          <a:bodyPr>
            <a:normAutofit/>
          </a:bodyPr>
          <a:lstStyle/>
          <a:p>
            <a:pPr algn="l" eaLnBrk="1" hangingPunct="1"/>
            <a:r>
              <a:rPr lang="ja-JP" altLang="en-US" sz="2400" dirty="0" smtClean="0">
                <a:solidFill>
                  <a:schemeClr val="tx1"/>
                </a:solidFill>
                <a:latin typeface="HG丸ｺﾞｼｯｸM-PRO" pitchFamily="50" charset="-128"/>
                <a:ea typeface="HG丸ｺﾞｼｯｸM-PRO" pitchFamily="50" charset="-128"/>
              </a:rPr>
              <a:t>人間ドック、婦人検診等終了後は、</a:t>
            </a:r>
            <a:endParaRPr lang="en-US" altLang="ja-JP" sz="2400" dirty="0" smtClean="0">
              <a:solidFill>
                <a:schemeClr val="tx1"/>
              </a:solidFill>
              <a:latin typeface="HG丸ｺﾞｼｯｸM-PRO" pitchFamily="50" charset="-128"/>
              <a:ea typeface="HG丸ｺﾞｼｯｸM-PRO" pitchFamily="50" charset="-128"/>
            </a:endParaRPr>
          </a:p>
          <a:p>
            <a:pPr algn="l" eaLnBrk="1" hangingPunct="1"/>
            <a:r>
              <a:rPr lang="ja-JP" altLang="en-US" sz="2400" dirty="0" smtClean="0">
                <a:solidFill>
                  <a:schemeClr val="tx1"/>
                </a:solidFill>
                <a:latin typeface="HG丸ｺﾞｼｯｸM-PRO" pitchFamily="50" charset="-128"/>
                <a:ea typeface="HG丸ｺﾞｼｯｸM-PRO" pitchFamily="50" charset="-128"/>
              </a:rPr>
              <a:t>☆速やかに</a:t>
            </a:r>
            <a:r>
              <a:rPr lang="ja-JP" altLang="en-US" sz="2400" dirty="0" smtClean="0">
                <a:solidFill>
                  <a:schemeClr val="tx1"/>
                </a:solidFill>
                <a:latin typeface="HG創英角ﾎﾟｯﾌﾟ体" pitchFamily="49" charset="-128"/>
                <a:ea typeface="HG創英角ﾎﾟｯﾌﾟ体" pitchFamily="49" charset="-128"/>
              </a:rPr>
              <a:t>出勤</a:t>
            </a:r>
            <a:endParaRPr lang="en-US" altLang="ja-JP" sz="2400" dirty="0" smtClean="0">
              <a:solidFill>
                <a:schemeClr val="tx1"/>
              </a:solidFill>
            </a:endParaRPr>
          </a:p>
          <a:p>
            <a:pPr algn="l" eaLnBrk="1" hangingPunct="1"/>
            <a:r>
              <a:rPr lang="ja-JP" altLang="en-US" sz="2400" dirty="0" smtClean="0">
                <a:solidFill>
                  <a:schemeClr val="tx1"/>
                </a:solidFill>
                <a:latin typeface="HG丸ｺﾞｼｯｸM-PRO" pitchFamily="50" charset="-128"/>
                <a:ea typeface="HG丸ｺﾞｼｯｸM-PRO" pitchFamily="50" charset="-128"/>
              </a:rPr>
              <a:t>☆続けて休暇を取得したい場合</a:t>
            </a:r>
            <a:endParaRPr lang="en-US" altLang="ja-JP" sz="2400" dirty="0" smtClean="0">
              <a:solidFill>
                <a:schemeClr val="tx1"/>
              </a:solidFill>
              <a:latin typeface="HG丸ｺﾞｼｯｸM-PRO" pitchFamily="50" charset="-128"/>
              <a:ea typeface="HG丸ｺﾞｼｯｸM-PRO" pitchFamily="50" charset="-128"/>
            </a:endParaRPr>
          </a:p>
          <a:p>
            <a:pPr algn="l" eaLnBrk="1" hangingPunct="1"/>
            <a:r>
              <a:rPr lang="ja-JP" altLang="en-US" sz="2400" dirty="0" smtClean="0">
                <a:solidFill>
                  <a:schemeClr val="tx1"/>
                </a:solidFill>
              </a:rPr>
              <a:t>　　　　　　　　　　　　　　　　　⇒</a:t>
            </a:r>
            <a:r>
              <a:rPr lang="ja-JP" altLang="en-US" sz="2400" dirty="0" smtClean="0">
                <a:solidFill>
                  <a:schemeClr val="tx1"/>
                </a:solidFill>
                <a:latin typeface="HG丸ｺﾞｼｯｸM-PRO" pitchFamily="50" charset="-128"/>
                <a:ea typeface="HG丸ｺﾞｼｯｸM-PRO" pitchFamily="50" charset="-128"/>
              </a:rPr>
              <a:t>   </a:t>
            </a:r>
            <a:r>
              <a:rPr lang="ja-JP" altLang="en-US" sz="2400" dirty="0" smtClean="0">
                <a:solidFill>
                  <a:schemeClr val="tx1"/>
                </a:solidFill>
                <a:latin typeface="HG創英角ﾎﾟｯﾌﾟ体" pitchFamily="49" charset="-128"/>
                <a:ea typeface="HG創英角ﾎﾟｯﾌﾟ体" pitchFamily="49" charset="-128"/>
              </a:rPr>
              <a:t>年次有給休暇</a:t>
            </a:r>
            <a:endParaRPr lang="en-US" altLang="ja-JP" sz="2400" dirty="0" smtClean="0">
              <a:solidFill>
                <a:schemeClr val="tx1"/>
              </a:solidFill>
            </a:endParaRPr>
          </a:p>
          <a:p>
            <a:pPr algn="l" eaLnBrk="1" hangingPunct="1"/>
            <a:r>
              <a:rPr lang="ja-JP" altLang="en-US" sz="2400" dirty="0" smtClean="0">
                <a:solidFill>
                  <a:schemeClr val="tx1"/>
                </a:solidFill>
              </a:rPr>
              <a:t>　　　　　　　　　</a:t>
            </a:r>
          </a:p>
        </p:txBody>
      </p:sp>
      <p:pic>
        <p:nvPicPr>
          <p:cNvPr id="12295" name="Picture 7" descr="C:\Users\user\Desktop\single_mother.png"/>
          <p:cNvPicPr>
            <a:picLocks noChangeAspect="1" noChangeArrowheads="1"/>
          </p:cNvPicPr>
          <p:nvPr/>
        </p:nvPicPr>
        <p:blipFill>
          <a:blip r:embed="rId3" cstate="print"/>
          <a:srcRect/>
          <a:stretch>
            <a:fillRect/>
          </a:stretch>
        </p:blipFill>
        <p:spPr bwMode="auto">
          <a:xfrm>
            <a:off x="3275856" y="4581128"/>
            <a:ext cx="1562100" cy="1905000"/>
          </a:xfrm>
          <a:prstGeom prst="rect">
            <a:avLst/>
          </a:prstGeom>
          <a:noFill/>
          <a:ln w="9525">
            <a:noFill/>
            <a:miter lim="800000"/>
            <a:headEnd/>
            <a:tailEnd/>
          </a:ln>
        </p:spPr>
      </p:pic>
      <p:pic>
        <p:nvPicPr>
          <p:cNvPr id="12294" name="Picture 6" descr="C:\Users\user\Desktop\遅刻しそうなwoman.png"/>
          <p:cNvPicPr>
            <a:picLocks noChangeAspect="1" noChangeArrowheads="1"/>
          </p:cNvPicPr>
          <p:nvPr/>
        </p:nvPicPr>
        <p:blipFill>
          <a:blip r:embed="rId4" cstate="print"/>
          <a:srcRect/>
          <a:stretch>
            <a:fillRect/>
          </a:stretch>
        </p:blipFill>
        <p:spPr bwMode="auto">
          <a:xfrm>
            <a:off x="755650" y="4292600"/>
            <a:ext cx="1338263" cy="1617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ctrTitle"/>
          </p:nvPr>
        </p:nvSpPr>
        <p:spPr>
          <a:xfrm>
            <a:off x="755650" y="1052513"/>
            <a:ext cx="7772400" cy="1584325"/>
          </a:xfrm>
        </p:spPr>
        <p:txBody>
          <a:bodyPr/>
          <a:lstStyle/>
          <a:p>
            <a:pPr algn="l" eaLnBrk="1" hangingPunct="1"/>
            <a:r>
              <a:rPr lang="ja-JP" altLang="en-US" dirty="0" smtClean="0">
                <a:latin typeface="HGS創英角ﾎﾟｯﾌﾟ体" pitchFamily="50" charset="-128"/>
                <a:ea typeface="HGS創英角ﾎﾟｯﾌﾟ体" pitchFamily="50" charset="-128"/>
              </a:rPr>
              <a:t>人間ドックで再検査が必要になった</a:t>
            </a:r>
          </a:p>
        </p:txBody>
      </p:sp>
      <p:sp>
        <p:nvSpPr>
          <p:cNvPr id="3" name="サブタイトル 2"/>
          <p:cNvSpPr>
            <a:spLocks noGrp="1"/>
          </p:cNvSpPr>
          <p:nvPr>
            <p:ph type="subTitle" idx="1"/>
          </p:nvPr>
        </p:nvSpPr>
        <p:spPr>
          <a:xfrm>
            <a:off x="2411413" y="2636838"/>
            <a:ext cx="5832475" cy="2160314"/>
          </a:xfrm>
        </p:spPr>
        <p:txBody>
          <a:bodyPr rtlCol="0">
            <a:normAutofit fontScale="92500"/>
          </a:bodyPr>
          <a:lstStyle/>
          <a:p>
            <a:pPr algn="l" eaLnBrk="1" fontAlgn="auto" hangingPunct="1">
              <a:spcAft>
                <a:spcPts val="0"/>
              </a:spcAft>
              <a:buFont typeface="Arial" pitchFamily="34" charset="0"/>
              <a:buNone/>
              <a:defRPr/>
            </a:pPr>
            <a:r>
              <a:rPr lang="ja-JP" altLang="en-US" dirty="0" smtClean="0">
                <a:solidFill>
                  <a:schemeClr val="tx1"/>
                </a:solidFill>
                <a:latin typeface="HG丸ｺﾞｼｯｸM-PRO" pitchFamily="50" charset="-128"/>
                <a:ea typeface="HG丸ｺﾞｼｯｸM-PRO" pitchFamily="50" charset="-128"/>
              </a:rPr>
              <a:t>病名が確定するまでは</a:t>
            </a:r>
            <a:r>
              <a:rPr lang="ja-JP" altLang="en-US" dirty="0" smtClean="0">
                <a:solidFill>
                  <a:srgbClr val="FF0000"/>
                </a:solidFill>
                <a:latin typeface="HG丸ｺﾞｼｯｸM-PRO" pitchFamily="50" charset="-128"/>
                <a:ea typeface="HG丸ｺﾞｼｯｸM-PRO" pitchFamily="50" charset="-128"/>
              </a:rPr>
              <a:t>「職免」</a:t>
            </a:r>
            <a:r>
              <a:rPr lang="ja-JP" altLang="en-US" dirty="0" smtClean="0">
                <a:latin typeface="HG丸ｺﾞｼｯｸM-PRO" pitchFamily="50" charset="-128"/>
                <a:ea typeface="HG丸ｺﾞｼｯｸM-PRO" pitchFamily="50" charset="-128"/>
              </a:rPr>
              <a:t>　</a:t>
            </a:r>
            <a:endParaRPr lang="en-US" altLang="ja-JP" dirty="0" smtClean="0">
              <a:latin typeface="HG丸ｺﾞｼｯｸM-PRO" pitchFamily="50" charset="-128"/>
              <a:ea typeface="HG丸ｺﾞｼｯｸM-PRO" pitchFamily="50" charset="-128"/>
            </a:endParaRPr>
          </a:p>
          <a:p>
            <a:pPr algn="l" eaLnBrk="1" fontAlgn="auto" hangingPunct="1">
              <a:spcAft>
                <a:spcPts val="0"/>
              </a:spcAft>
              <a:buFont typeface="Arial" pitchFamily="34" charset="0"/>
              <a:buNone/>
              <a:defRPr/>
            </a:pPr>
            <a:endParaRPr lang="en-US" altLang="ja-JP" sz="2400" dirty="0" smtClean="0">
              <a:solidFill>
                <a:srgbClr val="FF0000"/>
              </a:solidFill>
              <a:latin typeface="HG丸ｺﾞｼｯｸM-PRO" pitchFamily="50" charset="-128"/>
              <a:ea typeface="HG丸ｺﾞｼｯｸM-PRO" pitchFamily="50" charset="-128"/>
            </a:endParaRPr>
          </a:p>
          <a:p>
            <a:pPr algn="l" eaLnBrk="1" fontAlgn="auto" hangingPunct="1">
              <a:spcAft>
                <a:spcPts val="0"/>
              </a:spcAft>
              <a:buFont typeface="Arial" pitchFamily="34" charset="0"/>
              <a:buNone/>
              <a:defRPr/>
            </a:pPr>
            <a:endParaRPr lang="en-US" altLang="ja-JP" sz="2400" dirty="0" smtClean="0">
              <a:solidFill>
                <a:srgbClr val="FF0000"/>
              </a:solidFill>
              <a:latin typeface="HG丸ｺﾞｼｯｸM-PRO" pitchFamily="50" charset="-128"/>
              <a:ea typeface="HG丸ｺﾞｼｯｸM-PRO" pitchFamily="50" charset="-128"/>
            </a:endParaRPr>
          </a:p>
          <a:p>
            <a:pPr algn="l" eaLnBrk="1" fontAlgn="auto" hangingPunct="1">
              <a:spcAft>
                <a:spcPts val="0"/>
              </a:spcAft>
              <a:buFont typeface="Arial" pitchFamily="34" charset="0"/>
              <a:buNone/>
              <a:defRPr/>
            </a:pPr>
            <a:endParaRPr lang="en-US" altLang="ja-JP" sz="2400" dirty="0" smtClean="0">
              <a:solidFill>
                <a:srgbClr val="FF0000"/>
              </a:solidFill>
              <a:latin typeface="HG丸ｺﾞｼｯｸM-PRO" pitchFamily="50" charset="-128"/>
              <a:ea typeface="HG丸ｺﾞｼｯｸM-PRO" pitchFamily="50" charset="-128"/>
            </a:endParaRPr>
          </a:p>
          <a:p>
            <a:pPr algn="l" eaLnBrk="1" fontAlgn="auto" hangingPunct="1">
              <a:spcAft>
                <a:spcPts val="0"/>
              </a:spcAft>
              <a:buFont typeface="Arial" pitchFamily="34" charset="0"/>
              <a:buNone/>
              <a:defRPr/>
            </a:pPr>
            <a:r>
              <a:rPr lang="ja-JP" altLang="en-US" sz="2400" dirty="0" smtClean="0">
                <a:solidFill>
                  <a:srgbClr val="FF0000"/>
                </a:solidFill>
                <a:latin typeface="HG丸ｺﾞｼｯｸM-PRO" pitchFamily="50" charset="-128"/>
                <a:ea typeface="HG丸ｺﾞｼｯｸM-PRO" pitchFamily="50" charset="-128"/>
              </a:rPr>
              <a:t>自己判断で再検査に行く場合は該当しない</a:t>
            </a:r>
            <a:r>
              <a:rPr lang="ja-JP" altLang="en-US" sz="2400" dirty="0" smtClean="0">
                <a:latin typeface="HG丸ｺﾞｼｯｸM-PRO" pitchFamily="50" charset="-128"/>
                <a:ea typeface="HG丸ｺﾞｼｯｸM-PRO" pitchFamily="50" charset="-128"/>
              </a:rPr>
              <a:t> </a:t>
            </a:r>
          </a:p>
        </p:txBody>
      </p:sp>
      <p:pic>
        <p:nvPicPr>
          <p:cNvPr id="13316" name="図 3" descr="病院イラスト.png"/>
          <p:cNvPicPr>
            <a:picLocks noChangeAspect="1"/>
          </p:cNvPicPr>
          <p:nvPr/>
        </p:nvPicPr>
        <p:blipFill>
          <a:blip r:embed="rId3" cstate="print"/>
          <a:srcRect/>
          <a:stretch>
            <a:fillRect/>
          </a:stretch>
        </p:blipFill>
        <p:spPr bwMode="auto">
          <a:xfrm>
            <a:off x="5292725" y="4652963"/>
            <a:ext cx="2808288" cy="1954212"/>
          </a:xfrm>
          <a:prstGeom prst="rect">
            <a:avLst/>
          </a:prstGeom>
          <a:noFill/>
          <a:ln w="9525">
            <a:noFill/>
            <a:miter lim="800000"/>
            <a:headEnd/>
            <a:tailEnd/>
          </a:ln>
        </p:spPr>
      </p:pic>
      <p:pic>
        <p:nvPicPr>
          <p:cNvPr id="13317" name="Picture 6" descr="C:\Users\user\Desktop\doctor_xray_rentogen.png"/>
          <p:cNvPicPr>
            <a:picLocks noChangeAspect="1" noChangeArrowheads="1"/>
          </p:cNvPicPr>
          <p:nvPr/>
        </p:nvPicPr>
        <p:blipFill>
          <a:blip r:embed="rId4" cstate="print"/>
          <a:srcRect/>
          <a:stretch>
            <a:fillRect/>
          </a:stretch>
        </p:blipFill>
        <p:spPr bwMode="auto">
          <a:xfrm>
            <a:off x="395288" y="3068638"/>
            <a:ext cx="2022475" cy="1906587"/>
          </a:xfrm>
          <a:prstGeom prst="rect">
            <a:avLst/>
          </a:prstGeom>
          <a:noFill/>
          <a:ln w="9525">
            <a:noFill/>
            <a:miter lim="800000"/>
            <a:headEnd/>
            <a:tailEnd/>
          </a:ln>
        </p:spPr>
      </p:pic>
      <p:pic>
        <p:nvPicPr>
          <p:cNvPr id="7" name="Picture 2" descr="http://4.bp.blogspot.com/-Y7OjUubpADk/UzALEIL01CI/AAAAAAAAedk/USecz6oR3MI/s800/study_chui.png"/>
          <p:cNvPicPr>
            <a:picLocks noChangeAspect="1" noChangeArrowheads="1"/>
          </p:cNvPicPr>
          <p:nvPr/>
        </p:nvPicPr>
        <p:blipFill>
          <a:blip r:embed="rId5" cstate="print"/>
          <a:srcRect/>
          <a:stretch>
            <a:fillRect/>
          </a:stretch>
        </p:blipFill>
        <p:spPr bwMode="auto">
          <a:xfrm>
            <a:off x="2411760" y="3501008"/>
            <a:ext cx="1009085" cy="8624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上リボン 4"/>
          <p:cNvSpPr/>
          <p:nvPr/>
        </p:nvSpPr>
        <p:spPr>
          <a:xfrm>
            <a:off x="899592" y="5157192"/>
            <a:ext cx="4321175" cy="936625"/>
          </a:xfrm>
          <a:prstGeom prst="ribbon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accent5">
                    <a:lumMod val="25000"/>
                  </a:schemeClr>
                </a:solidFill>
                <a:latin typeface="HG丸ｺﾞｼｯｸM-PRO" pitchFamily="50" charset="-128"/>
                <a:ea typeface="HG丸ｺﾞｼｯｸM-PRO" pitchFamily="50" charset="-128"/>
              </a:rPr>
              <a:t>手引き４－３－３病気休暇</a:t>
            </a:r>
          </a:p>
        </p:txBody>
      </p:sp>
      <p:sp>
        <p:nvSpPr>
          <p:cNvPr id="14339" name="タイトル 1"/>
          <p:cNvSpPr>
            <a:spLocks noGrp="1"/>
          </p:cNvSpPr>
          <p:nvPr>
            <p:ph type="title"/>
          </p:nvPr>
        </p:nvSpPr>
        <p:spPr>
          <a:xfrm>
            <a:off x="395288" y="692150"/>
            <a:ext cx="8229600" cy="1427163"/>
          </a:xfrm>
        </p:spPr>
        <p:txBody>
          <a:bodyPr/>
          <a:lstStyle/>
          <a:p>
            <a:pPr eaLnBrk="1" hangingPunct="1"/>
            <a:r>
              <a:rPr lang="ja-JP" altLang="en-US" dirty="0" smtClean="0">
                <a:latin typeface="HG創英角ﾎﾟｯﾌﾟ体" pitchFamily="49" charset="-128"/>
                <a:ea typeface="HG創英角ﾎﾟｯﾌﾟ体" pitchFamily="49" charset="-128"/>
              </a:rPr>
              <a:t>　病名が確定した</a:t>
            </a:r>
            <a:r>
              <a:rPr lang="en-US" altLang="ja-JP" dirty="0" smtClean="0">
                <a:latin typeface="HG創英角ﾎﾟｯﾌﾟ体" pitchFamily="49" charset="-128"/>
                <a:ea typeface="HG創英角ﾎﾟｯﾌﾟ体" pitchFamily="49" charset="-128"/>
              </a:rPr>
              <a:t>(&gt;_&lt;)</a:t>
            </a:r>
            <a:endParaRPr lang="ja-JP" altLang="en-US" dirty="0" smtClean="0">
              <a:latin typeface="HG創英角ﾎﾟｯﾌﾟ体" pitchFamily="49" charset="-128"/>
              <a:ea typeface="HG創英角ﾎﾟｯﾌﾟ体" pitchFamily="49" charset="-128"/>
            </a:endParaRPr>
          </a:p>
        </p:txBody>
      </p:sp>
      <p:sp>
        <p:nvSpPr>
          <p:cNvPr id="3" name="コンテンツ プレースホルダ 2"/>
          <p:cNvSpPr>
            <a:spLocks noGrp="1"/>
          </p:cNvSpPr>
          <p:nvPr>
            <p:ph idx="1"/>
          </p:nvPr>
        </p:nvSpPr>
        <p:spPr>
          <a:xfrm>
            <a:off x="323850" y="1989138"/>
            <a:ext cx="8569325" cy="2016125"/>
          </a:xfrm>
        </p:spPr>
        <p:txBody>
          <a:bodyPr>
            <a:normAutofit/>
          </a:bodyPr>
          <a:lstStyle/>
          <a:p>
            <a:pPr eaLnBrk="1" hangingPunct="1">
              <a:buFont typeface="Wingdings" pitchFamily="2" charset="2"/>
              <a:buNone/>
            </a:pPr>
            <a:r>
              <a:rPr lang="ja-JP" altLang="en-US" dirty="0" smtClean="0">
                <a:latin typeface="HG丸ｺﾞｼｯｸM-PRO" pitchFamily="50" charset="-128"/>
                <a:ea typeface="HG丸ｺﾞｼｯｸM-PRO" pitchFamily="50" charset="-128"/>
              </a:rPr>
              <a:t>再検査・精密検査を行った結果　</a:t>
            </a:r>
            <a:endParaRPr lang="en-US" altLang="ja-JP" dirty="0" smtClean="0">
              <a:latin typeface="HG丸ｺﾞｼｯｸM-PRO" pitchFamily="50" charset="-128"/>
              <a:ea typeface="HG丸ｺﾞｼｯｸM-PRO" pitchFamily="50" charset="-128"/>
            </a:endParaRPr>
          </a:p>
          <a:p>
            <a:pPr eaLnBrk="1" hangingPunct="1">
              <a:buFont typeface="Wingdings" pitchFamily="2" charset="2"/>
              <a:buNone/>
            </a:pPr>
            <a:r>
              <a:rPr lang="ja-JP" altLang="en-US" dirty="0" smtClean="0">
                <a:latin typeface="HG丸ｺﾞｼｯｸM-PRO" pitchFamily="50" charset="-128"/>
                <a:ea typeface="HG丸ｺﾞｼｯｸM-PRO" pitchFamily="50" charset="-128"/>
              </a:rPr>
              <a:t>治療が必要  ⇒  病院を受診するときは</a:t>
            </a:r>
            <a:endParaRPr lang="en-US" altLang="ja-JP" dirty="0" smtClean="0">
              <a:latin typeface="HG丸ｺﾞｼｯｸM-PRO" pitchFamily="50" charset="-128"/>
              <a:ea typeface="HG丸ｺﾞｼｯｸM-PRO" pitchFamily="50" charset="-128"/>
            </a:endParaRPr>
          </a:p>
          <a:p>
            <a:pPr eaLnBrk="1" hangingPunct="1">
              <a:buFont typeface="Wingdings" pitchFamily="2" charset="2"/>
              <a:buNone/>
            </a:pPr>
            <a:r>
              <a:rPr lang="ja-JP" altLang="en-US" b="1" dirty="0" smtClean="0">
                <a:solidFill>
                  <a:srgbClr val="FF0000"/>
                </a:solidFill>
                <a:latin typeface="HG丸ｺﾞｼｯｸM-PRO" pitchFamily="50" charset="-128"/>
                <a:ea typeface="HG丸ｺﾞｼｯｸM-PRO" pitchFamily="50" charset="-128"/>
              </a:rPr>
              <a:t>　　　　　 　　病気休暇</a:t>
            </a:r>
            <a:r>
              <a:rPr lang="ja-JP" altLang="en-US" dirty="0" smtClean="0">
                <a:latin typeface="HG丸ｺﾞｼｯｸM-PRO" pitchFamily="50" charset="-128"/>
                <a:ea typeface="HG丸ｺﾞｼｯｸM-PRO" pitchFamily="50" charset="-128"/>
              </a:rPr>
              <a:t>又は</a:t>
            </a:r>
            <a:r>
              <a:rPr lang="ja-JP" altLang="en-US" b="1" dirty="0" smtClean="0">
                <a:solidFill>
                  <a:srgbClr val="FF0000"/>
                </a:solidFill>
                <a:latin typeface="HG丸ｺﾞｼｯｸM-PRO" pitchFamily="50" charset="-128"/>
                <a:ea typeface="HG丸ｺﾞｼｯｸM-PRO" pitchFamily="50" charset="-128"/>
              </a:rPr>
              <a:t>年次有給休暇</a:t>
            </a:r>
            <a:endParaRPr lang="ja-JP" altLang="en-US" dirty="0" smtClean="0">
              <a:latin typeface="HG丸ｺﾞｼｯｸM-PRO" pitchFamily="50" charset="-128"/>
              <a:ea typeface="HG丸ｺﾞｼｯｸM-PRO" pitchFamily="50" charset="-128"/>
            </a:endParaRPr>
          </a:p>
        </p:txBody>
      </p:sp>
      <p:pic>
        <p:nvPicPr>
          <p:cNvPr id="4" name="図 3" descr="保健（イラスト）.png"/>
          <p:cNvPicPr>
            <a:picLocks noChangeAspect="1"/>
          </p:cNvPicPr>
          <p:nvPr/>
        </p:nvPicPr>
        <p:blipFill>
          <a:blip r:embed="rId3" cstate="print"/>
          <a:srcRect/>
          <a:stretch>
            <a:fillRect/>
          </a:stretch>
        </p:blipFill>
        <p:spPr bwMode="auto">
          <a:xfrm>
            <a:off x="5724525" y="3933825"/>
            <a:ext cx="2447925" cy="2447925"/>
          </a:xfrm>
          <a:prstGeom prst="rect">
            <a:avLst/>
          </a:prstGeom>
          <a:noFill/>
          <a:ln w="9525">
            <a:noFill/>
            <a:miter lim="800000"/>
            <a:headEnd/>
            <a:tailEnd/>
          </a:ln>
        </p:spPr>
      </p:pic>
      <p:pic>
        <p:nvPicPr>
          <p:cNvPr id="6" name="Picture 6" descr="C:\Users\user\Desktop\money_receipt.png"/>
          <p:cNvPicPr>
            <a:picLocks noChangeAspect="1" noChangeArrowheads="1"/>
          </p:cNvPicPr>
          <p:nvPr/>
        </p:nvPicPr>
        <p:blipFill>
          <a:blip r:embed="rId4" cstate="print"/>
          <a:srcRect/>
          <a:stretch>
            <a:fillRect/>
          </a:stretch>
        </p:blipFill>
        <p:spPr bwMode="auto">
          <a:xfrm>
            <a:off x="755576" y="3356992"/>
            <a:ext cx="1873250" cy="177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234482"/>
          </a:xfrm>
        </p:spPr>
        <p:txBody>
          <a:bodyPr>
            <a:normAutofit/>
          </a:bodyPr>
          <a:lstStyle/>
          <a:p>
            <a:pPr algn="l"/>
            <a:r>
              <a:rPr lang="ja-JP" altLang="en-US" sz="3600" dirty="0" smtClean="0"/>
              <a:t>　　　　　</a:t>
            </a:r>
            <a:r>
              <a:rPr kumimoji="1" lang="ja-JP" altLang="en-US" sz="3600" dirty="0" smtClean="0"/>
              <a:t>　</a:t>
            </a:r>
            <a:r>
              <a:rPr kumimoji="1" lang="ja-JP" altLang="en-US" sz="3600" dirty="0" smtClean="0">
                <a:latin typeface="HGS創英角ﾎﾟｯﾌﾟ体" pitchFamily="50" charset="-128"/>
                <a:ea typeface="HGS創英角ﾎﾟｯﾌﾟ体" pitchFamily="50" charset="-128"/>
              </a:rPr>
              <a:t>生徒を連れて</a:t>
            </a:r>
            <a:r>
              <a:rPr lang="ja-JP" altLang="en-US" sz="3600" dirty="0" smtClean="0">
                <a:latin typeface="HGS創英角ﾎﾟｯﾌﾟ体" pitchFamily="50" charset="-128"/>
                <a:ea typeface="HGS創英角ﾎﾟｯﾌﾟ体" pitchFamily="50" charset="-128"/>
              </a:rPr>
              <a:t>学校下</a:t>
            </a:r>
            <a:r>
              <a:rPr kumimoji="1" lang="ja-JP" altLang="en-US" sz="3600" dirty="0" smtClean="0">
                <a:latin typeface="HGS創英角ﾎﾟｯﾌﾟ体" pitchFamily="50" charset="-128"/>
                <a:ea typeface="HGS創英角ﾎﾟｯﾌﾟ体" pitchFamily="50" charset="-128"/>
              </a:rPr>
              <a:t>の川原へ理科の学習に行きたいと思っています。近くだし、校長に口頭で許可をとったのでそのまま行ってもいいですか？</a:t>
            </a:r>
            <a:r>
              <a:rPr kumimoji="1" lang="en-US" altLang="ja-JP" sz="3600" dirty="0" smtClean="0"/>
              <a:t/>
            </a:r>
            <a:br>
              <a:rPr kumimoji="1" lang="en-US" altLang="ja-JP" sz="3600" dirty="0" smtClean="0"/>
            </a:br>
            <a:endParaRPr kumimoji="1" lang="ja-JP" altLang="en-US" sz="3600" dirty="0"/>
          </a:p>
        </p:txBody>
      </p:sp>
      <p:pic>
        <p:nvPicPr>
          <p:cNvPr id="3" name="図 2" descr="105915.jpg"/>
          <p:cNvPicPr>
            <a:picLocks noChangeAspect="1"/>
          </p:cNvPicPr>
          <p:nvPr/>
        </p:nvPicPr>
        <p:blipFill>
          <a:blip r:embed="rId3" cstate="print"/>
          <a:stretch>
            <a:fillRect/>
          </a:stretch>
        </p:blipFill>
        <p:spPr>
          <a:xfrm>
            <a:off x="251520" y="5589240"/>
            <a:ext cx="5040560" cy="1001656"/>
          </a:xfrm>
          <a:prstGeom prst="rect">
            <a:avLst/>
          </a:prstGeom>
        </p:spPr>
      </p:pic>
      <p:pic>
        <p:nvPicPr>
          <p:cNvPr id="5" name="図 4" descr="081805.jpg"/>
          <p:cNvPicPr>
            <a:picLocks noChangeAspect="1"/>
          </p:cNvPicPr>
          <p:nvPr/>
        </p:nvPicPr>
        <p:blipFill>
          <a:blip r:embed="rId4" cstate="print"/>
          <a:stretch>
            <a:fillRect/>
          </a:stretch>
        </p:blipFill>
        <p:spPr>
          <a:xfrm>
            <a:off x="5543770" y="3284984"/>
            <a:ext cx="2971918" cy="3573016"/>
          </a:xfrm>
          <a:prstGeom prst="rect">
            <a:avLst/>
          </a:prstGeom>
        </p:spPr>
      </p:pic>
      <p:pic>
        <p:nvPicPr>
          <p:cNvPr id="6" name="図 5" descr="098076.jpg"/>
          <p:cNvPicPr>
            <a:picLocks noChangeAspect="1"/>
          </p:cNvPicPr>
          <p:nvPr/>
        </p:nvPicPr>
        <p:blipFill>
          <a:blip r:embed="rId5" cstate="print"/>
          <a:stretch>
            <a:fillRect/>
          </a:stretch>
        </p:blipFill>
        <p:spPr>
          <a:xfrm>
            <a:off x="827584" y="3284984"/>
            <a:ext cx="1901556" cy="2357649"/>
          </a:xfrm>
          <a:prstGeom prst="rect">
            <a:avLst/>
          </a:prstGeom>
        </p:spPr>
      </p:pic>
      <p:pic>
        <p:nvPicPr>
          <p:cNvPr id="7" name="図 6" descr="108627.jpg"/>
          <p:cNvPicPr>
            <a:picLocks noChangeAspect="1"/>
          </p:cNvPicPr>
          <p:nvPr/>
        </p:nvPicPr>
        <p:blipFill>
          <a:blip r:embed="rId6" cstate="print"/>
          <a:stretch>
            <a:fillRect/>
          </a:stretch>
        </p:blipFill>
        <p:spPr>
          <a:xfrm rot="21296069">
            <a:off x="2923616" y="3664335"/>
            <a:ext cx="2152672" cy="1902968"/>
          </a:xfrm>
          <a:prstGeom prst="rect">
            <a:avLst/>
          </a:prstGeom>
        </p:spPr>
      </p:pic>
      <p:pic>
        <p:nvPicPr>
          <p:cNvPr id="8" name="Picture 2" descr="http://3.bp.blogspot.com/-KXFZoaoFReI/UzALG6i09NI/AAAAAAAAeeQ/9OqsvM5eeyg/s800/study_mondai.png"/>
          <p:cNvPicPr>
            <a:picLocks noChangeAspect="1" noChangeArrowheads="1"/>
          </p:cNvPicPr>
          <p:nvPr/>
        </p:nvPicPr>
        <p:blipFill>
          <a:blip r:embed="rId7" cstate="print"/>
          <a:srcRect/>
          <a:stretch>
            <a:fillRect/>
          </a:stretch>
        </p:blipFill>
        <p:spPr bwMode="auto">
          <a:xfrm>
            <a:off x="539552" y="476672"/>
            <a:ext cx="1512168" cy="106403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https://lh6.googleusercontent.com/PI73Azdx5eE8HyUEum-phTiAcwKpmeP46xiF1_jgFafpMtGj4uNdYvonzbIIiSbbIUKfcSILhFbLrN7OcEP13toVToI0_XL3e1H9gHz86YP8XN6AYSkdIYa7PvwNZulyuN0Ka8j1_w"/>
          <p:cNvPicPr>
            <a:picLocks noChangeAspect="1" noChangeArrowheads="1"/>
          </p:cNvPicPr>
          <p:nvPr/>
        </p:nvPicPr>
        <p:blipFill>
          <a:blip r:embed="rId3" cstate="print"/>
          <a:srcRect/>
          <a:stretch>
            <a:fillRect/>
          </a:stretch>
        </p:blipFill>
        <p:spPr bwMode="auto">
          <a:xfrm>
            <a:off x="5981568" y="4797152"/>
            <a:ext cx="2550872" cy="2060848"/>
          </a:xfrm>
          <a:prstGeom prst="rect">
            <a:avLst/>
          </a:prstGeom>
          <a:noFill/>
        </p:spPr>
      </p:pic>
      <p:sp>
        <p:nvSpPr>
          <p:cNvPr id="2" name="タイトル 1"/>
          <p:cNvSpPr>
            <a:spLocks noGrp="1"/>
          </p:cNvSpPr>
          <p:nvPr>
            <p:ph type="title"/>
          </p:nvPr>
        </p:nvSpPr>
        <p:spPr>
          <a:xfrm>
            <a:off x="683568" y="260648"/>
            <a:ext cx="8229600" cy="1296144"/>
          </a:xfrm>
        </p:spPr>
        <p:txBody>
          <a:bodyPr>
            <a:noAutofit/>
          </a:bodyPr>
          <a:lstStyle/>
          <a:p>
            <a:pPr algn="l"/>
            <a:r>
              <a:rPr lang="ja-JP" altLang="en-US" sz="3200" dirty="0" smtClean="0">
                <a:solidFill>
                  <a:srgbClr val="FF0000"/>
                </a:solidFill>
                <a:latin typeface="HGS創英角ﾎﾟｯﾌﾟ体" pitchFamily="50" charset="-128"/>
                <a:ea typeface="HGS創英角ﾎﾟｯﾌﾟ体" pitchFamily="50" charset="-128"/>
              </a:rPr>
              <a:t>出張・</a:t>
            </a:r>
            <a:r>
              <a:rPr kumimoji="1" lang="ja-JP" altLang="en-US" sz="3200" dirty="0" smtClean="0">
                <a:solidFill>
                  <a:srgbClr val="FF0000"/>
                </a:solidFill>
                <a:latin typeface="HGS創英角ﾎﾟｯﾌﾟ体" pitchFamily="50" charset="-128"/>
                <a:ea typeface="HGS創英角ﾎﾟｯﾌﾟ体" pitchFamily="50" charset="-128"/>
              </a:rPr>
              <a:t>校外勤務・自家用車公務使用伺と</a:t>
            </a:r>
            <a:r>
              <a:rPr kumimoji="1" lang="en-US" altLang="ja-JP" sz="3200" dirty="0" smtClean="0">
                <a:solidFill>
                  <a:srgbClr val="FF0000"/>
                </a:solidFill>
                <a:latin typeface="HGS創英角ﾎﾟｯﾌﾟ体" pitchFamily="50" charset="-128"/>
                <a:ea typeface="HGS創英角ﾎﾟｯﾌﾟ体" pitchFamily="50" charset="-128"/>
              </a:rPr>
              <a:t/>
            </a:r>
            <a:br>
              <a:rPr kumimoji="1" lang="en-US" altLang="ja-JP" sz="3200" dirty="0" smtClean="0">
                <a:solidFill>
                  <a:srgbClr val="FF0000"/>
                </a:solidFill>
                <a:latin typeface="HGS創英角ﾎﾟｯﾌﾟ体" pitchFamily="50" charset="-128"/>
                <a:ea typeface="HGS創英角ﾎﾟｯﾌﾟ体" pitchFamily="50" charset="-128"/>
              </a:rPr>
            </a:br>
            <a:r>
              <a:rPr kumimoji="1" lang="ja-JP" altLang="en-US" sz="3200" dirty="0" smtClean="0">
                <a:solidFill>
                  <a:srgbClr val="FF0000"/>
                </a:solidFill>
                <a:latin typeface="HGS創英角ﾎﾟｯﾌﾟ体" pitchFamily="50" charset="-128"/>
                <a:ea typeface="HGS創英角ﾎﾟｯﾌﾟ体" pitchFamily="50" charset="-128"/>
              </a:rPr>
              <a:t>校外学習（計画）伺の提出が必要です</a:t>
            </a:r>
            <a:endParaRPr kumimoji="1" lang="ja-JP" altLang="en-US" sz="3200" dirty="0">
              <a:solidFill>
                <a:srgbClr val="FF0000"/>
              </a:solidFill>
              <a:latin typeface="HGS創英角ﾎﾟｯﾌﾟ体" pitchFamily="50" charset="-128"/>
              <a:ea typeface="HGS創英角ﾎﾟｯﾌﾟ体" pitchFamily="50" charset="-128"/>
            </a:endParaRPr>
          </a:p>
        </p:txBody>
      </p:sp>
      <p:pic>
        <p:nvPicPr>
          <p:cNvPr id="6" name="図 5" descr="129758.jpg"/>
          <p:cNvPicPr>
            <a:picLocks noChangeAspect="1"/>
          </p:cNvPicPr>
          <p:nvPr/>
        </p:nvPicPr>
        <p:blipFill>
          <a:blip r:embed="rId4" cstate="print"/>
          <a:stretch>
            <a:fillRect/>
          </a:stretch>
        </p:blipFill>
        <p:spPr>
          <a:xfrm rot="1273354">
            <a:off x="7480644" y="1585117"/>
            <a:ext cx="682129" cy="682129"/>
          </a:xfrm>
          <a:prstGeom prst="rect">
            <a:avLst/>
          </a:prstGeom>
        </p:spPr>
      </p:pic>
      <p:pic>
        <p:nvPicPr>
          <p:cNvPr id="7" name="図 6" descr="129758.jpg"/>
          <p:cNvPicPr>
            <a:picLocks noChangeAspect="1"/>
          </p:cNvPicPr>
          <p:nvPr/>
        </p:nvPicPr>
        <p:blipFill>
          <a:blip r:embed="rId4" cstate="print"/>
          <a:stretch>
            <a:fillRect/>
          </a:stretch>
        </p:blipFill>
        <p:spPr>
          <a:xfrm rot="1189061">
            <a:off x="7905112" y="1085057"/>
            <a:ext cx="662971" cy="662971"/>
          </a:xfrm>
          <a:prstGeom prst="rect">
            <a:avLst/>
          </a:prstGeom>
        </p:spPr>
      </p:pic>
      <p:pic>
        <p:nvPicPr>
          <p:cNvPr id="8" name="図 7" descr="129758.jpg"/>
          <p:cNvPicPr>
            <a:picLocks noChangeAspect="1"/>
          </p:cNvPicPr>
          <p:nvPr/>
        </p:nvPicPr>
        <p:blipFill>
          <a:blip r:embed="rId5" cstate="print"/>
          <a:stretch>
            <a:fillRect/>
          </a:stretch>
        </p:blipFill>
        <p:spPr>
          <a:xfrm rot="21424809">
            <a:off x="8255405" y="559678"/>
            <a:ext cx="443079" cy="443079"/>
          </a:xfrm>
          <a:prstGeom prst="rect">
            <a:avLst/>
          </a:prstGeom>
        </p:spPr>
      </p:pic>
      <p:pic>
        <p:nvPicPr>
          <p:cNvPr id="9" name="図 8" descr="129758.jpg"/>
          <p:cNvPicPr>
            <a:picLocks noChangeAspect="1"/>
          </p:cNvPicPr>
          <p:nvPr/>
        </p:nvPicPr>
        <p:blipFill>
          <a:blip r:embed="rId5" cstate="print"/>
          <a:stretch>
            <a:fillRect/>
          </a:stretch>
        </p:blipFill>
        <p:spPr>
          <a:xfrm rot="20065610">
            <a:off x="7958295" y="73928"/>
            <a:ext cx="443079" cy="443079"/>
          </a:xfrm>
          <a:prstGeom prst="rect">
            <a:avLst/>
          </a:prstGeom>
        </p:spPr>
      </p:pic>
      <p:sp>
        <p:nvSpPr>
          <p:cNvPr id="10" name="テキスト ボックス 9"/>
          <p:cNvSpPr txBox="1"/>
          <p:nvPr/>
        </p:nvSpPr>
        <p:spPr>
          <a:xfrm>
            <a:off x="323528" y="1916832"/>
            <a:ext cx="8568952" cy="1569660"/>
          </a:xfrm>
          <a:prstGeom prst="rect">
            <a:avLst/>
          </a:prstGeom>
          <a:noFill/>
        </p:spPr>
        <p:txBody>
          <a:bodyPr wrap="square" rtlCol="0">
            <a:spAutoFit/>
          </a:bodyPr>
          <a:lstStyle/>
          <a:p>
            <a:r>
              <a:rPr lang="ja-JP" altLang="en-US" sz="2400" dirty="0" smtClean="0">
                <a:latin typeface="HG丸ｺﾞｼｯｸM-PRO" pitchFamily="50" charset="-128"/>
                <a:ea typeface="HG丸ｺﾞｼｯｸM-PRO" pitchFamily="50" charset="-128"/>
              </a:rPr>
              <a:t>職員の旅費に関する条例　第２条の３</a:t>
            </a:r>
            <a:endParaRPr lang="en-US" altLang="ja-JP" sz="2400" dirty="0" smtClean="0">
              <a:latin typeface="HG丸ｺﾞｼｯｸM-PRO" pitchFamily="50" charset="-128"/>
              <a:ea typeface="HG丸ｺﾞｼｯｸM-PRO" pitchFamily="50" charset="-128"/>
            </a:endParaRPr>
          </a:p>
          <a:p>
            <a:r>
              <a:rPr lang="ja-JP" altLang="en-US" sz="2400" dirty="0" smtClean="0">
                <a:latin typeface="HG丸ｺﾞｼｯｸM-PRO" pitchFamily="50" charset="-128"/>
                <a:ea typeface="HG丸ｺﾞｼｯｸM-PRO" pitchFamily="50" charset="-128"/>
              </a:rPr>
              <a:t>出張　職員が公務のため一時その勤務公署を離れて旅行することをいう。</a:t>
            </a:r>
            <a:endParaRPr lang="en-US" altLang="ja-JP" sz="2400" dirty="0" smtClean="0">
              <a:latin typeface="HG丸ｺﾞｼｯｸM-PRO" pitchFamily="50" charset="-128"/>
              <a:ea typeface="HG丸ｺﾞｼｯｸM-PRO" pitchFamily="50" charset="-128"/>
            </a:endParaRPr>
          </a:p>
          <a:p>
            <a:endParaRPr lang="en-US" altLang="ja-JP" sz="2400" dirty="0" smtClean="0">
              <a:latin typeface="HG丸ｺﾞｼｯｸM-PRO" pitchFamily="50" charset="-128"/>
              <a:ea typeface="HG丸ｺﾞｼｯｸM-PRO" pitchFamily="50" charset="-128"/>
            </a:endParaRPr>
          </a:p>
        </p:txBody>
      </p:sp>
      <p:pic>
        <p:nvPicPr>
          <p:cNvPr id="121861" name="Picture 5" descr="https://lh5.googleusercontent.com/TJJnrjnp1iV91mVAr1nwmyuc4XWe3wL10qYvdQYvNUKYiBSxkzdUGxeLRjP6lxVU1QTQ2lv7GMOIvHEzmy0UNqExTs0mC89_j6RY28mO6LRUmSQUWtcmL2pKV8OxHALdv3YsRDm-yQ"/>
          <p:cNvPicPr>
            <a:picLocks noChangeAspect="1" noChangeArrowheads="1"/>
          </p:cNvPicPr>
          <p:nvPr/>
        </p:nvPicPr>
        <p:blipFill>
          <a:blip r:embed="rId6" cstate="print"/>
          <a:srcRect/>
          <a:stretch>
            <a:fillRect/>
          </a:stretch>
        </p:blipFill>
        <p:spPr bwMode="auto">
          <a:xfrm>
            <a:off x="1835696" y="4805772"/>
            <a:ext cx="2736304" cy="2052228"/>
          </a:xfrm>
          <a:prstGeom prst="rect">
            <a:avLst/>
          </a:prstGeom>
          <a:noFill/>
        </p:spPr>
      </p:pic>
      <p:sp>
        <p:nvSpPr>
          <p:cNvPr id="11" name="テキスト ボックス 10"/>
          <p:cNvSpPr txBox="1"/>
          <p:nvPr/>
        </p:nvSpPr>
        <p:spPr>
          <a:xfrm>
            <a:off x="323528" y="2852936"/>
            <a:ext cx="8568952" cy="1569660"/>
          </a:xfrm>
          <a:prstGeom prst="rect">
            <a:avLst/>
          </a:prstGeom>
          <a:noFill/>
        </p:spPr>
        <p:txBody>
          <a:bodyPr wrap="square" rtlCol="0">
            <a:spAutoFit/>
          </a:bodyPr>
          <a:lstStyle/>
          <a:p>
            <a:endParaRPr lang="en-US" altLang="ja-JP" sz="2400" dirty="0" smtClean="0">
              <a:latin typeface="HG丸ｺﾞｼｯｸM-PRO" pitchFamily="50" charset="-128"/>
              <a:ea typeface="HG丸ｺﾞｼｯｸM-PRO" pitchFamily="50" charset="-128"/>
            </a:endParaRPr>
          </a:p>
          <a:p>
            <a:r>
              <a:rPr lang="ja-JP" altLang="en-US" sz="2400" dirty="0" smtClean="0">
                <a:latin typeface="HG丸ｺﾞｼｯｸM-PRO" pitchFamily="50" charset="-128"/>
                <a:ea typeface="HG丸ｺﾞｼｯｸM-PRO" pitchFamily="50" charset="-128"/>
              </a:rPr>
              <a:t>四万十町立学校管理運営規則　第３７条</a:t>
            </a:r>
            <a:endParaRPr lang="en-US" altLang="ja-JP" sz="2400" dirty="0" smtClean="0">
              <a:latin typeface="HG丸ｺﾞｼｯｸM-PRO" pitchFamily="50" charset="-128"/>
              <a:ea typeface="HG丸ｺﾞｼｯｸM-PRO" pitchFamily="50" charset="-128"/>
            </a:endParaRPr>
          </a:p>
          <a:p>
            <a:r>
              <a:rPr lang="ja-JP" altLang="en-US" sz="2400" dirty="0" smtClean="0">
                <a:latin typeface="HG丸ｺﾞｼｯｸM-PRO" pitchFamily="50" charset="-128"/>
                <a:ea typeface="HG丸ｺﾞｼｯｸM-PRO" pitchFamily="50" charset="-128"/>
              </a:rPr>
              <a:t>職員の出張は、校長が命ずる。ただし、引き続き１か月以上にわたる場合はあらかじめ教育委員会に届け出るものとする。</a:t>
            </a:r>
            <a:endParaRPr lang="en-US" altLang="ja-JP" sz="2400" dirty="0" smtClean="0">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normAutofit/>
          </a:bodyPr>
          <a:lstStyle/>
          <a:p>
            <a:pPr>
              <a:buNone/>
            </a:pPr>
            <a:endParaRPr lang="en-US" altLang="ja-JP" dirty="0" smtClean="0"/>
          </a:p>
          <a:p>
            <a:pPr>
              <a:buNone/>
            </a:pPr>
            <a:endParaRPr lang="en-US" altLang="ja-JP" dirty="0" smtClean="0"/>
          </a:p>
          <a:p>
            <a:pPr>
              <a:buNone/>
            </a:pPr>
            <a:endParaRPr lang="en-US" altLang="ja-JP" dirty="0" smtClean="0"/>
          </a:p>
          <a:p>
            <a:pPr>
              <a:buNone/>
            </a:pPr>
            <a:endParaRPr lang="en-US" altLang="ja-JP" dirty="0" smtClean="0"/>
          </a:p>
          <a:p>
            <a:pPr>
              <a:buNone/>
            </a:pPr>
            <a:endParaRPr lang="en-US" altLang="ja-JP" dirty="0" smtClean="0"/>
          </a:p>
          <a:p>
            <a:pPr>
              <a:buNone/>
            </a:pPr>
            <a:endParaRPr lang="en-US" altLang="ja-JP" dirty="0" smtClean="0"/>
          </a:p>
          <a:p>
            <a:pPr>
              <a:buNone/>
            </a:pPr>
            <a:r>
              <a:rPr lang="ja-JP" altLang="en-US" dirty="0" smtClean="0">
                <a:latin typeface="HGS創英角ﾎﾟｯﾌﾟ体" pitchFamily="50" charset="-128"/>
                <a:ea typeface="HGS創英角ﾎﾟｯﾌﾟ体" pitchFamily="50" charset="-128"/>
              </a:rPr>
              <a:t>　遠足で愛媛県立と</a:t>
            </a:r>
            <a:r>
              <a:rPr lang="ja-JP" altLang="en-US" dirty="0" err="1" smtClean="0">
                <a:latin typeface="HGS創英角ﾎﾟｯﾌﾟ体" pitchFamily="50" charset="-128"/>
                <a:ea typeface="HGS創英角ﾎﾟｯﾌﾟ体" pitchFamily="50" charset="-128"/>
              </a:rPr>
              <a:t>べ</a:t>
            </a:r>
            <a:r>
              <a:rPr lang="ja-JP" altLang="en-US" dirty="0" smtClean="0">
                <a:latin typeface="HGS創英角ﾎﾟｯﾌﾟ体" pitchFamily="50" charset="-128"/>
                <a:ea typeface="HGS創英角ﾎﾟｯﾌﾟ体" pitchFamily="50" charset="-128"/>
              </a:rPr>
              <a:t>動物園に行くことになりました。緊急車両として自家用車を出すことになりましたが、何か注意することはありますか？</a:t>
            </a:r>
            <a:endParaRPr lang="en-US" altLang="ja-JP" dirty="0" smtClean="0">
              <a:latin typeface="HGS創英角ﾎﾟｯﾌﾟ体" pitchFamily="50" charset="-128"/>
              <a:ea typeface="HGS創英角ﾎﾟｯﾌﾟ体" pitchFamily="50" charset="-128"/>
            </a:endParaRPr>
          </a:p>
          <a:p>
            <a:pPr>
              <a:buNone/>
            </a:pPr>
            <a:endParaRPr lang="en-US" altLang="ja-JP" dirty="0" smtClean="0"/>
          </a:p>
        </p:txBody>
      </p:sp>
      <p:pic>
        <p:nvPicPr>
          <p:cNvPr id="4" name="図 3" descr="遠足タイトル（イラスト.png"/>
          <p:cNvPicPr>
            <a:picLocks noChangeAspect="1"/>
          </p:cNvPicPr>
          <p:nvPr/>
        </p:nvPicPr>
        <p:blipFill>
          <a:blip r:embed="rId3" cstate="print"/>
          <a:srcRect/>
          <a:stretch>
            <a:fillRect/>
          </a:stretch>
        </p:blipFill>
        <p:spPr bwMode="auto">
          <a:xfrm>
            <a:off x="467544" y="260648"/>
            <a:ext cx="6191250" cy="2160588"/>
          </a:xfrm>
          <a:prstGeom prst="rect">
            <a:avLst/>
          </a:prstGeom>
          <a:noFill/>
          <a:ln w="9525">
            <a:noFill/>
            <a:miter lim="800000"/>
            <a:headEnd/>
            <a:tailEnd/>
          </a:ln>
        </p:spPr>
      </p:pic>
      <p:pic>
        <p:nvPicPr>
          <p:cNvPr id="5" name="Picture 2" descr="http://3.bp.blogspot.com/-KXFZoaoFReI/UzALG6i09NI/AAAAAAAAeeQ/9OqsvM5eeyg/s800/study_mondai.png"/>
          <p:cNvPicPr>
            <a:picLocks noChangeAspect="1" noChangeArrowheads="1"/>
          </p:cNvPicPr>
          <p:nvPr/>
        </p:nvPicPr>
        <p:blipFill>
          <a:blip r:embed="rId4" cstate="print"/>
          <a:srcRect/>
          <a:stretch>
            <a:fillRect/>
          </a:stretch>
        </p:blipFill>
        <p:spPr bwMode="auto">
          <a:xfrm>
            <a:off x="323528" y="2780928"/>
            <a:ext cx="1512168" cy="1064039"/>
          </a:xfrm>
          <a:prstGeom prst="rect">
            <a:avLst/>
          </a:prstGeom>
          <a:noFill/>
        </p:spPr>
      </p:pic>
      <p:pic>
        <p:nvPicPr>
          <p:cNvPr id="6" name="図 3" descr="遠足２（イラスト）.png"/>
          <p:cNvPicPr>
            <a:picLocks noChangeAspect="1"/>
          </p:cNvPicPr>
          <p:nvPr/>
        </p:nvPicPr>
        <p:blipFill>
          <a:blip r:embed="rId5" cstate="print"/>
          <a:srcRect/>
          <a:stretch>
            <a:fillRect/>
          </a:stretch>
        </p:blipFill>
        <p:spPr bwMode="auto">
          <a:xfrm>
            <a:off x="5868144" y="2132856"/>
            <a:ext cx="2400300"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2780928"/>
            <a:ext cx="8229600" cy="3240360"/>
          </a:xfrm>
        </p:spPr>
        <p:txBody>
          <a:bodyPr>
            <a:normAutofit fontScale="92500"/>
          </a:bodyPr>
          <a:lstStyle/>
          <a:p>
            <a:pPr>
              <a:buNone/>
            </a:pPr>
            <a:r>
              <a:rPr lang="ja-JP" altLang="en-US" dirty="0" smtClean="0">
                <a:latin typeface="HG丸ｺﾞｼｯｸM-PRO" pitchFamily="50" charset="-128"/>
                <a:ea typeface="HG丸ｺﾞｼｯｸM-PRO" pitchFamily="50" charset="-128"/>
              </a:rPr>
              <a:t>地方公務員法 第３０条</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（服務の根本基準） </a:t>
            </a:r>
          </a:p>
          <a:p>
            <a:pPr>
              <a:buNone/>
            </a:pPr>
            <a:r>
              <a:rPr lang="ja-JP" altLang="en-US" dirty="0" smtClean="0">
                <a:latin typeface="HG丸ｺﾞｼｯｸM-PRO" pitchFamily="50" charset="-128"/>
                <a:ea typeface="HG丸ｺﾞｼｯｸM-PRO" pitchFamily="50" charset="-128"/>
              </a:rPr>
              <a:t>　すべて職員は、全体の奉仕者として公共の利　益のために勤務し、且つ、職務の遂行に当っては、全力を挙げてこれに専念しなければな</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らない。 </a:t>
            </a:r>
          </a:p>
        </p:txBody>
      </p:sp>
      <p:sp>
        <p:nvSpPr>
          <p:cNvPr id="4" name="コンテンツ プレースホルダ 2"/>
          <p:cNvSpPr txBox="1">
            <a:spLocks/>
          </p:cNvSpPr>
          <p:nvPr/>
        </p:nvSpPr>
        <p:spPr>
          <a:xfrm>
            <a:off x="539552" y="404665"/>
            <a:ext cx="8229600" cy="93610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1" lang="ja-JP" altLang="en-US" sz="5400" b="0" i="0" u="none" strike="noStrike" kern="120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rPr>
              <a:t>服務とは</a:t>
            </a:r>
            <a:endParaRPr kumimoji="1" lang="en-US" altLang="ja-JP" sz="5400" b="0" i="0" u="none" strike="noStrike" kern="120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endParaRPr>
          </a:p>
        </p:txBody>
      </p:sp>
      <p:sp>
        <p:nvSpPr>
          <p:cNvPr id="5" name="角丸四角形 4"/>
          <p:cNvSpPr/>
          <p:nvPr/>
        </p:nvSpPr>
        <p:spPr>
          <a:xfrm>
            <a:off x="683568" y="1412776"/>
            <a:ext cx="7776864" cy="1080120"/>
          </a:xfrm>
          <a:prstGeom prst="round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latin typeface="HGP創英角ﾎﾟｯﾌﾟ体" pitchFamily="50" charset="-128"/>
                <a:ea typeface="HGP創英角ﾎﾟｯﾌﾟ体" pitchFamily="50" charset="-128"/>
              </a:rPr>
              <a:t>職務上守らなくてはならない義務・規律</a:t>
            </a:r>
            <a:endParaRPr kumimoji="1" lang="ja-JP" altLang="en-US" sz="2800" dirty="0">
              <a:solidFill>
                <a:schemeClr val="tx1"/>
              </a:solidFill>
              <a:latin typeface="HGP創英角ﾎﾟｯﾌﾟ体" pitchFamily="50" charset="-128"/>
              <a:ea typeface="HGP創英角ﾎﾟｯﾌﾟ体" pitchFamily="50" charset="-128"/>
            </a:endParaRPr>
          </a:p>
        </p:txBody>
      </p:sp>
      <p:pic>
        <p:nvPicPr>
          <p:cNvPr id="6" name="Picture 2" descr="https://lh3.googleusercontent.com/cOUaFYEoRk8BatUlVWxMHGecpmCdn8KYECtitXa_b943TOHBShEm3obX9vfsCNaRmRKQ3oHD89GuPYQwsL9ui5kf_6qSRALMTTorOynUmIxoogUrz23Scg9-7TDaQ4alaPIFC0GCAQ"/>
          <p:cNvPicPr>
            <a:picLocks noChangeAspect="1" noChangeArrowheads="1"/>
          </p:cNvPicPr>
          <p:nvPr/>
        </p:nvPicPr>
        <p:blipFill>
          <a:blip r:embed="rId3" cstate="print"/>
          <a:srcRect/>
          <a:stretch>
            <a:fillRect/>
          </a:stretch>
        </p:blipFill>
        <p:spPr bwMode="auto">
          <a:xfrm>
            <a:off x="2483768" y="5415531"/>
            <a:ext cx="1440160" cy="1442469"/>
          </a:xfrm>
          <a:prstGeom prst="rect">
            <a:avLst/>
          </a:prstGeom>
          <a:noFill/>
        </p:spPr>
      </p:pic>
      <p:pic>
        <p:nvPicPr>
          <p:cNvPr id="7" name="Picture 4" descr="https://lh6.googleusercontent.com/fSv6Hwz-KAgHljozUqAN8Wt2n_cqvI8otJY7Wn0BRFPjBZN6-BCHadJ86Z79X9DbQVJ62PVbSGO2L6H3gzLj5tXniM_lK4EBFtYLjTGXDWM0_ZpVgh_vFQLUq_jsp8OFhECkgpJwXQ"/>
          <p:cNvPicPr>
            <a:picLocks noChangeAspect="1" noChangeArrowheads="1"/>
          </p:cNvPicPr>
          <p:nvPr/>
        </p:nvPicPr>
        <p:blipFill>
          <a:blip r:embed="rId4" cstate="print"/>
          <a:srcRect/>
          <a:stretch>
            <a:fillRect/>
          </a:stretch>
        </p:blipFill>
        <p:spPr bwMode="auto">
          <a:xfrm>
            <a:off x="7452320" y="5373216"/>
            <a:ext cx="1440160" cy="1440160"/>
          </a:xfrm>
          <a:prstGeom prst="rect">
            <a:avLst/>
          </a:prstGeom>
          <a:noFill/>
        </p:spPr>
      </p:pic>
      <p:pic>
        <p:nvPicPr>
          <p:cNvPr id="8" name="Picture 6" descr="https://lh4.googleusercontent.com/nJMk2Y5LRJWWHDetmdLNZaJhZrMztyb0w6O6N24CwRHCknizxjblzBmxon7r54DsqvZEpiJwfPCWcBPqB6718Vf0h8yyFCCpNLbBNo_mdNzTTvPbh8I2ZrfzQzLqD0eswP1h2UnvFQ"/>
          <p:cNvPicPr>
            <a:picLocks noChangeAspect="1" noChangeArrowheads="1"/>
          </p:cNvPicPr>
          <p:nvPr/>
        </p:nvPicPr>
        <p:blipFill>
          <a:blip r:embed="rId5" cstate="print"/>
          <a:srcRect/>
          <a:stretch>
            <a:fillRect/>
          </a:stretch>
        </p:blipFill>
        <p:spPr bwMode="auto">
          <a:xfrm>
            <a:off x="4067944" y="5373217"/>
            <a:ext cx="1482408" cy="1484784"/>
          </a:xfrm>
          <a:prstGeom prst="rect">
            <a:avLst/>
          </a:prstGeom>
          <a:noFill/>
        </p:spPr>
      </p:pic>
      <p:pic>
        <p:nvPicPr>
          <p:cNvPr id="9" name="Picture 8" descr="https://lh5.googleusercontent.com/b04cnqrJu_Tsm3cepOWMMkCDqMeb3Yn5D1wHWIq9kkG2qxtudfVBYVEjBw8bpiGZE2A0flHPk8HDTfE5N8-Dem1I4xdgxGT0Cjc-QWIHO9zmq4tCVRcYg9A_MvnXK7US5isAgSL7Gw"/>
          <p:cNvPicPr>
            <a:picLocks noChangeAspect="1" noChangeArrowheads="1"/>
          </p:cNvPicPr>
          <p:nvPr/>
        </p:nvPicPr>
        <p:blipFill>
          <a:blip r:embed="rId6" cstate="print"/>
          <a:srcRect/>
          <a:stretch>
            <a:fillRect/>
          </a:stretch>
        </p:blipFill>
        <p:spPr bwMode="auto">
          <a:xfrm>
            <a:off x="5868144" y="5517232"/>
            <a:ext cx="1244954" cy="1149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15616" y="5733256"/>
            <a:ext cx="6840760" cy="792088"/>
          </a:xfrm>
          <a:prstGeom prst="rect">
            <a:avLst/>
          </a:prstGeom>
          <a:solidFill>
            <a:srgbClr val="FFCCFF"/>
          </a:solidFill>
        </p:spPr>
        <p:txBody>
          <a:bodyPr wrap="square">
            <a:normAutofit lnSpcReduction="10000"/>
          </a:bodyPr>
          <a:lstStyle/>
          <a:p>
            <a:pPr>
              <a:defRPr/>
            </a:pPr>
            <a:r>
              <a:rPr lang="ja-JP" altLang="en-US" sz="2000" dirty="0">
                <a:solidFill>
                  <a:srgbClr val="FF0000"/>
                </a:solidFill>
                <a:latin typeface="HGS創英角ﾎﾟｯﾌﾟ体" pitchFamily="50" charset="-128"/>
                <a:ea typeface="HGS創英角ﾎﾟｯﾌﾟ体" pitchFamily="50" charset="-128"/>
              </a:rPr>
              <a:t>自家用車での県外出張が認められるまでに</a:t>
            </a:r>
            <a:endParaRPr lang="en-US" altLang="ja-JP" sz="2000" dirty="0">
              <a:solidFill>
                <a:srgbClr val="FF0000"/>
              </a:solidFill>
              <a:latin typeface="HGS創英角ﾎﾟｯﾌﾟ体" pitchFamily="50" charset="-128"/>
              <a:ea typeface="HGS創英角ﾎﾟｯﾌﾟ体" pitchFamily="50" charset="-128"/>
            </a:endParaRPr>
          </a:p>
          <a:p>
            <a:pPr>
              <a:defRPr/>
            </a:pPr>
            <a:r>
              <a:rPr lang="ja-JP" altLang="en-US" sz="2800" dirty="0">
                <a:solidFill>
                  <a:srgbClr val="FF0000"/>
                </a:solidFill>
                <a:latin typeface="HGS創英角ﾎﾟｯﾌﾟ体" pitchFamily="50" charset="-128"/>
                <a:ea typeface="HGS創英角ﾎﾟｯﾌﾟ体" pitchFamily="50" charset="-128"/>
              </a:rPr>
              <a:t>　　　　　　　</a:t>
            </a:r>
            <a:r>
              <a:rPr lang="ja-JP" altLang="en-US" sz="2800" b="1" dirty="0" smtClean="0">
                <a:solidFill>
                  <a:srgbClr val="FF0000"/>
                </a:solidFill>
                <a:latin typeface="HGS創英角ﾎﾟｯﾌﾟ体" pitchFamily="50" charset="-128"/>
                <a:ea typeface="HGS創英角ﾎﾟｯﾌﾟ体" pitchFamily="50" charset="-128"/>
              </a:rPr>
              <a:t>かなりの</a:t>
            </a:r>
            <a:r>
              <a:rPr lang="ja-JP" altLang="en-US" sz="2800" b="1" dirty="0">
                <a:solidFill>
                  <a:srgbClr val="FF0000"/>
                </a:solidFill>
                <a:latin typeface="HGS創英角ﾎﾟｯﾌﾟ体" pitchFamily="50" charset="-128"/>
                <a:ea typeface="HGS創英角ﾎﾟｯﾌﾟ体" pitchFamily="50" charset="-128"/>
              </a:rPr>
              <a:t>日数が必要</a:t>
            </a:r>
            <a:r>
              <a:rPr lang="ja-JP" altLang="en-US" sz="2800" b="1" dirty="0" smtClean="0">
                <a:solidFill>
                  <a:srgbClr val="FF0000"/>
                </a:solidFill>
                <a:latin typeface="HGS創英角ﾎﾟｯﾌﾟ体" pitchFamily="50" charset="-128"/>
                <a:ea typeface="HGS創英角ﾎﾟｯﾌﾟ体" pitchFamily="50" charset="-128"/>
              </a:rPr>
              <a:t>！！</a:t>
            </a:r>
            <a:endParaRPr lang="en-US" altLang="ja-JP" sz="2800" b="1" dirty="0">
              <a:solidFill>
                <a:srgbClr val="FF0000"/>
              </a:solidFill>
              <a:latin typeface="HGS創英角ﾎﾟｯﾌﾟ体" pitchFamily="50" charset="-128"/>
              <a:ea typeface="HGS創英角ﾎﾟｯﾌﾟ体" pitchFamily="50" charset="-128"/>
            </a:endParaRPr>
          </a:p>
        </p:txBody>
      </p:sp>
      <p:grpSp>
        <p:nvGrpSpPr>
          <p:cNvPr id="12" name="グループ化 11"/>
          <p:cNvGrpSpPr/>
          <p:nvPr/>
        </p:nvGrpSpPr>
        <p:grpSpPr>
          <a:xfrm>
            <a:off x="1042988" y="2565400"/>
            <a:ext cx="7440959" cy="2974975"/>
            <a:chOff x="1042988" y="2565400"/>
            <a:chExt cx="7440959" cy="2974975"/>
          </a:xfrm>
        </p:grpSpPr>
        <p:pic>
          <p:nvPicPr>
            <p:cNvPr id="4100" name="Picture 5" descr="C:\Users\user\Desktop\11.PNG"/>
            <p:cNvPicPr>
              <a:picLocks noChangeAspect="1" noChangeArrowheads="1"/>
            </p:cNvPicPr>
            <p:nvPr/>
          </p:nvPicPr>
          <p:blipFill>
            <a:blip r:embed="rId3" cstate="print"/>
            <a:srcRect/>
            <a:stretch>
              <a:fillRect/>
            </a:stretch>
          </p:blipFill>
          <p:spPr bwMode="auto">
            <a:xfrm>
              <a:off x="1042988" y="2565400"/>
              <a:ext cx="5899150" cy="2974975"/>
            </a:xfrm>
            <a:prstGeom prst="rect">
              <a:avLst/>
            </a:prstGeom>
            <a:noFill/>
            <a:ln w="9525">
              <a:noFill/>
              <a:miter lim="800000"/>
              <a:headEnd/>
              <a:tailEnd/>
            </a:ln>
          </p:spPr>
        </p:pic>
        <p:pic>
          <p:nvPicPr>
            <p:cNvPr id="4101" name="Picture 8" descr="C:\Users\user\Desktop\hanko_syuniku.png"/>
            <p:cNvPicPr>
              <a:picLocks noChangeAspect="1" noChangeArrowheads="1"/>
            </p:cNvPicPr>
            <p:nvPr/>
          </p:nvPicPr>
          <p:blipFill>
            <a:blip r:embed="rId4" cstate="print"/>
            <a:srcRect/>
            <a:stretch>
              <a:fillRect/>
            </a:stretch>
          </p:blipFill>
          <p:spPr bwMode="auto">
            <a:xfrm>
              <a:off x="7020272" y="3212976"/>
              <a:ext cx="1463675" cy="1152525"/>
            </a:xfrm>
            <a:prstGeom prst="rect">
              <a:avLst/>
            </a:prstGeom>
            <a:noFill/>
            <a:ln w="9525">
              <a:noFill/>
              <a:miter lim="800000"/>
              <a:headEnd/>
              <a:tailEnd/>
            </a:ln>
          </p:spPr>
        </p:pic>
      </p:grpSp>
      <p:pic>
        <p:nvPicPr>
          <p:cNvPr id="4105" name="Picture 9" descr="C:\Users\user\Desktop\hiragana_03_u_png.png"/>
          <p:cNvPicPr>
            <a:picLocks noChangeAspect="1" noChangeArrowheads="1"/>
          </p:cNvPicPr>
          <p:nvPr/>
        </p:nvPicPr>
        <p:blipFill>
          <a:blip r:embed="rId5" cstate="print"/>
          <a:srcRect/>
          <a:stretch>
            <a:fillRect/>
          </a:stretch>
        </p:blipFill>
        <p:spPr bwMode="auto">
          <a:xfrm>
            <a:off x="5867400" y="4652963"/>
            <a:ext cx="741363" cy="736600"/>
          </a:xfrm>
          <a:prstGeom prst="rect">
            <a:avLst/>
          </a:prstGeom>
          <a:noFill/>
          <a:ln w="9525">
            <a:noFill/>
            <a:miter lim="800000"/>
            <a:headEnd/>
            <a:tailEnd/>
          </a:ln>
        </p:spPr>
      </p:pic>
      <p:pic>
        <p:nvPicPr>
          <p:cNvPr id="4106" name="Picture 10" descr="C:\Users\user\Desktop\hiragana_02_i_png.png"/>
          <p:cNvPicPr>
            <a:picLocks noChangeAspect="1" noChangeArrowheads="1"/>
          </p:cNvPicPr>
          <p:nvPr/>
        </p:nvPicPr>
        <p:blipFill>
          <a:blip r:embed="rId6" cstate="print"/>
          <a:srcRect/>
          <a:stretch>
            <a:fillRect/>
          </a:stretch>
        </p:blipFill>
        <p:spPr bwMode="auto">
          <a:xfrm>
            <a:off x="4716463" y="4652963"/>
            <a:ext cx="792162" cy="788987"/>
          </a:xfrm>
          <a:prstGeom prst="rect">
            <a:avLst/>
          </a:prstGeom>
          <a:noFill/>
          <a:ln w="9525">
            <a:noFill/>
            <a:miter lim="800000"/>
            <a:headEnd/>
            <a:tailEnd/>
          </a:ln>
        </p:spPr>
      </p:pic>
      <p:pic>
        <p:nvPicPr>
          <p:cNvPr id="4107" name="Picture 11" descr="C:\Users\user\Desktop\hiragana_01_a_png.png"/>
          <p:cNvPicPr>
            <a:picLocks noChangeAspect="1" noChangeArrowheads="1"/>
          </p:cNvPicPr>
          <p:nvPr/>
        </p:nvPicPr>
        <p:blipFill>
          <a:blip r:embed="rId7" cstate="print"/>
          <a:srcRect/>
          <a:stretch>
            <a:fillRect/>
          </a:stretch>
        </p:blipFill>
        <p:spPr bwMode="auto">
          <a:xfrm>
            <a:off x="3492500" y="4600575"/>
            <a:ext cx="863600" cy="860425"/>
          </a:xfrm>
          <a:prstGeom prst="rect">
            <a:avLst/>
          </a:prstGeom>
          <a:noFill/>
          <a:ln w="9525">
            <a:noFill/>
            <a:miter lim="800000"/>
            <a:headEnd/>
            <a:tailEnd/>
          </a:ln>
        </p:spPr>
      </p:pic>
      <p:sp>
        <p:nvSpPr>
          <p:cNvPr id="10" name="Rectangle 3"/>
          <p:cNvSpPr>
            <a:spLocks noGrp="1" noChangeArrowheads="1"/>
          </p:cNvSpPr>
          <p:nvPr>
            <p:ph idx="1"/>
          </p:nvPr>
        </p:nvSpPr>
        <p:spPr>
          <a:xfrm>
            <a:off x="4644008" y="1556792"/>
            <a:ext cx="4248150" cy="719138"/>
          </a:xfrm>
        </p:spPr>
        <p:txBody>
          <a:bodyPr/>
          <a:lstStyle/>
          <a:p>
            <a:pPr eaLnBrk="1" hangingPunct="1">
              <a:lnSpc>
                <a:spcPct val="90000"/>
              </a:lnSpc>
              <a:buFont typeface="Wingdings" pitchFamily="2" charset="2"/>
              <a:buNone/>
            </a:pPr>
            <a:r>
              <a:rPr lang="ja-JP" altLang="en-US" dirty="0" smtClean="0">
                <a:solidFill>
                  <a:srgbClr val="FF0000"/>
                </a:solidFill>
                <a:latin typeface="HG創英角ﾎﾟｯﾌﾟ体" pitchFamily="49" charset="-128"/>
                <a:ea typeface="HG創英角ﾎﾟｯﾌﾟ体" pitchFamily="49" charset="-128"/>
              </a:rPr>
              <a:t>町教委の承認が必要</a:t>
            </a:r>
            <a:endParaRPr lang="en-US" altLang="ja-JP" dirty="0" smtClean="0">
              <a:solidFill>
                <a:srgbClr val="FF0000"/>
              </a:solidFill>
              <a:latin typeface="HG創英角ﾎﾟｯﾌﾟ体" pitchFamily="49" charset="-128"/>
              <a:ea typeface="HG創英角ﾎﾟｯﾌﾟ体" pitchFamily="49" charset="-128"/>
            </a:endParaRPr>
          </a:p>
        </p:txBody>
      </p:sp>
      <p:sp>
        <p:nvSpPr>
          <p:cNvPr id="11" name="正方形/長方形 10"/>
          <p:cNvSpPr/>
          <p:nvPr/>
        </p:nvSpPr>
        <p:spPr>
          <a:xfrm>
            <a:off x="467792" y="260499"/>
            <a:ext cx="4824413"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solidFill>
                  <a:schemeClr val="tx1"/>
                </a:solidFill>
                <a:latin typeface="HGS創英角ﾎﾟｯﾌﾟ体" pitchFamily="50" charset="-128"/>
                <a:ea typeface="HGS創英角ﾎﾟｯﾌﾟ体" pitchFamily="50" charset="-128"/>
              </a:rPr>
              <a:t>県外</a:t>
            </a:r>
            <a:r>
              <a:rPr lang="ja-JP" altLang="en-US" sz="3200" dirty="0">
                <a:solidFill>
                  <a:schemeClr val="tx1"/>
                </a:solidFill>
                <a:latin typeface="HGS創英角ﾎﾟｯﾌﾟ体" pitchFamily="50" charset="-128"/>
                <a:ea typeface="HGS創英角ﾎﾟｯﾌﾟ体" pitchFamily="50" charset="-128"/>
              </a:rPr>
              <a:t>への</a:t>
            </a:r>
            <a:r>
              <a:rPr lang="ja-JP" altLang="en-US" sz="3200" b="1" dirty="0">
                <a:solidFill>
                  <a:schemeClr val="tx1"/>
                </a:solidFill>
                <a:latin typeface="HGS創英角ﾎﾟｯﾌﾟ体" pitchFamily="50" charset="-128"/>
                <a:ea typeface="HGS創英角ﾎﾟｯﾌﾟ体" pitchFamily="50" charset="-128"/>
              </a:rPr>
              <a:t>出張</a:t>
            </a:r>
            <a:r>
              <a:rPr lang="ja-JP" altLang="en-US" sz="3200" dirty="0">
                <a:solidFill>
                  <a:schemeClr val="tx1"/>
                </a:solidFill>
                <a:latin typeface="HGS創英角ﾎﾟｯﾌﾟ体" pitchFamily="50" charset="-128"/>
                <a:ea typeface="HGS創英角ﾎﾟｯﾌﾟ体" pitchFamily="50" charset="-128"/>
              </a:rPr>
              <a:t>に</a:t>
            </a:r>
            <a:endParaRPr lang="en-US" altLang="ja-JP" sz="3200" dirty="0">
              <a:solidFill>
                <a:schemeClr val="tx1"/>
              </a:solidFill>
              <a:latin typeface="HGS創英角ﾎﾟｯﾌﾟ体" pitchFamily="50" charset="-128"/>
              <a:ea typeface="HGS創英角ﾎﾟｯﾌﾟ体" pitchFamily="50" charset="-128"/>
            </a:endParaRPr>
          </a:p>
          <a:p>
            <a:pPr>
              <a:defRPr/>
            </a:pPr>
            <a:r>
              <a:rPr lang="en-US" altLang="ja-JP" sz="3200" b="1" dirty="0">
                <a:solidFill>
                  <a:schemeClr val="tx1"/>
                </a:solidFill>
                <a:latin typeface="HGS創英角ﾎﾟｯﾌﾟ体" pitchFamily="50" charset="-128"/>
                <a:ea typeface="HGS創英角ﾎﾟｯﾌﾟ体" pitchFamily="50" charset="-128"/>
              </a:rPr>
              <a:t>    </a:t>
            </a:r>
            <a:r>
              <a:rPr lang="ja-JP" altLang="en-US" sz="3200" b="1" dirty="0">
                <a:solidFill>
                  <a:schemeClr val="tx1"/>
                </a:solidFill>
                <a:latin typeface="HGS創英角ﾎﾟｯﾌﾟ体" pitchFamily="50" charset="-128"/>
                <a:ea typeface="HGS創英角ﾎﾟｯﾌﾟ体" pitchFamily="50" charset="-128"/>
              </a:rPr>
              <a:t>自家用車</a:t>
            </a:r>
            <a:r>
              <a:rPr lang="ja-JP" altLang="en-US" sz="3200" dirty="0">
                <a:solidFill>
                  <a:schemeClr val="tx1"/>
                </a:solidFill>
                <a:latin typeface="HGS創英角ﾎﾟｯﾌﾟ体" pitchFamily="50" charset="-128"/>
                <a:ea typeface="HGS創英角ﾎﾟｯﾌﾟ体" pitchFamily="50" charset="-128"/>
              </a:rPr>
              <a:t>を使用する！</a:t>
            </a:r>
          </a:p>
        </p:txBody>
      </p:sp>
      <p:pic>
        <p:nvPicPr>
          <p:cNvPr id="136195" name="Picture 3" descr="https://lh3.googleusercontent.com/LF8wAjKaXtmWvZgjsbvgi1IfpaJXyKyxaETCohv4QJSFG_N0JzQe8YN-u5dblqV2kh2qWBLLmcj7jZOlG-btrQ5uFTp1z9fySuU_gaPvt0RhK2ouqdbSzYEr2h_rD6ln_2n-qCx2YQ"/>
          <p:cNvPicPr>
            <a:picLocks noChangeAspect="1" noChangeArrowheads="1"/>
          </p:cNvPicPr>
          <p:nvPr/>
        </p:nvPicPr>
        <p:blipFill>
          <a:blip r:embed="rId8" cstate="print"/>
          <a:srcRect/>
          <a:stretch>
            <a:fillRect/>
          </a:stretch>
        </p:blipFill>
        <p:spPr bwMode="auto">
          <a:xfrm>
            <a:off x="7308304" y="908720"/>
            <a:ext cx="1590709" cy="504056"/>
          </a:xfrm>
          <a:prstGeom prst="rect">
            <a:avLst/>
          </a:prstGeom>
          <a:noFill/>
        </p:spPr>
      </p:pic>
      <p:pic>
        <p:nvPicPr>
          <p:cNvPr id="136194" name="Picture 2" descr="https://lh3.googleusercontent.com/oInw4I0HSrHauxy7H9UmlnSy4ca-qMj80rFmS5s94vzeuPnzT3fIZMXXr49W4O-Z8suHfBfKr6_yftJiB7tLncGMEKinru_tTMDskHTH2TruP6WVFX-BKDesXAVWspOq9_hF3Q3J3Q"/>
          <p:cNvPicPr>
            <a:picLocks noChangeAspect="1" noChangeArrowheads="1"/>
          </p:cNvPicPr>
          <p:nvPr/>
        </p:nvPicPr>
        <p:blipFill>
          <a:blip r:embed="rId9" cstate="print"/>
          <a:srcRect/>
          <a:stretch>
            <a:fillRect/>
          </a:stretch>
        </p:blipFill>
        <p:spPr bwMode="auto">
          <a:xfrm>
            <a:off x="5364088" y="332656"/>
            <a:ext cx="1681308" cy="1124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checkerboard(across)">
                                      <p:cBhvr>
                                        <p:cTn id="11" dur="1000"/>
                                        <p:tgtEl>
                                          <p:spTgt spid="4105"/>
                                        </p:tgtEl>
                                      </p:cBhvr>
                                    </p:animEffect>
                                  </p:childTnLst>
                                </p:cTn>
                              </p:par>
                            </p:childTnLst>
                          </p:cTn>
                        </p:par>
                        <p:par>
                          <p:cTn id="12" fill="hold">
                            <p:stCondLst>
                              <p:cond delay="1500"/>
                            </p:stCondLst>
                            <p:childTnLst>
                              <p:par>
                                <p:cTn id="13" presetID="5" presetClass="entr" presetSubtype="10" fill="hold" nodeType="afterEffect">
                                  <p:stCondLst>
                                    <p:cond delay="0"/>
                                  </p:stCondLst>
                                  <p:childTnLst>
                                    <p:set>
                                      <p:cBhvr>
                                        <p:cTn id="14" dur="1" fill="hold">
                                          <p:stCondLst>
                                            <p:cond delay="0"/>
                                          </p:stCondLst>
                                        </p:cTn>
                                        <p:tgtEl>
                                          <p:spTgt spid="4106"/>
                                        </p:tgtEl>
                                        <p:attrNameLst>
                                          <p:attrName>style.visibility</p:attrName>
                                        </p:attrNameLst>
                                      </p:cBhvr>
                                      <p:to>
                                        <p:strVal val="visible"/>
                                      </p:to>
                                    </p:set>
                                    <p:animEffect transition="in" filter="checkerboard(across)">
                                      <p:cBhvr>
                                        <p:cTn id="15" dur="1000"/>
                                        <p:tgtEl>
                                          <p:spTgt spid="4106"/>
                                        </p:tgtEl>
                                      </p:cBhvr>
                                    </p:animEffect>
                                  </p:childTnLst>
                                </p:cTn>
                              </p:par>
                            </p:childTnLst>
                          </p:cTn>
                        </p:par>
                        <p:par>
                          <p:cTn id="16" fill="hold">
                            <p:stCondLst>
                              <p:cond delay="2500"/>
                            </p:stCondLst>
                            <p:childTnLst>
                              <p:par>
                                <p:cTn id="17" presetID="5" presetClass="entr" presetSubtype="10" fill="hold" nodeType="afterEffect">
                                  <p:stCondLst>
                                    <p:cond delay="0"/>
                                  </p:stCondLst>
                                  <p:childTnLst>
                                    <p:set>
                                      <p:cBhvr>
                                        <p:cTn id="18" dur="1" fill="hold">
                                          <p:stCondLst>
                                            <p:cond delay="0"/>
                                          </p:stCondLst>
                                        </p:cTn>
                                        <p:tgtEl>
                                          <p:spTgt spid="4107"/>
                                        </p:tgtEl>
                                        <p:attrNameLst>
                                          <p:attrName>style.visibility</p:attrName>
                                        </p:attrNameLst>
                                      </p:cBhvr>
                                      <p:to>
                                        <p:strVal val="visible"/>
                                      </p:to>
                                    </p:set>
                                    <p:animEffect transition="in" filter="checkerboard(across)">
                                      <p:cBhvr>
                                        <p:cTn id="19" dur="500"/>
                                        <p:tgtEl>
                                          <p:spTgt spid="410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subTitle" idx="1"/>
          </p:nvPr>
        </p:nvSpPr>
        <p:spPr>
          <a:xfrm>
            <a:off x="611560" y="764704"/>
            <a:ext cx="8137525" cy="1657350"/>
          </a:xfrm>
        </p:spPr>
        <p:txBody>
          <a:bodyPr rtlCol="0">
            <a:normAutofit fontScale="92500" lnSpcReduction="10000"/>
          </a:bodyPr>
          <a:lstStyle/>
          <a:p>
            <a:pPr marL="342900" indent="-342900" algn="l" eaLnBrk="1" fontAlgn="auto" hangingPunct="1">
              <a:lnSpc>
                <a:spcPct val="90000"/>
              </a:lnSpc>
              <a:spcAft>
                <a:spcPts val="0"/>
              </a:spcAft>
              <a:buFont typeface="Arial" pitchFamily="34" charset="0"/>
              <a:buNone/>
              <a:defRPr/>
            </a:pPr>
            <a:r>
              <a:rPr lang="ja-JP" altLang="en-US" u="sng" dirty="0" smtClean="0">
                <a:solidFill>
                  <a:srgbClr val="FF0000"/>
                </a:solidFill>
                <a:latin typeface="HG創英角ﾎﾟｯﾌﾟ体" pitchFamily="49" charset="-128"/>
                <a:ea typeface="HG創英角ﾎﾟｯﾌﾟ体" pitchFamily="49" charset="-128"/>
              </a:rPr>
              <a:t>緊急車両</a:t>
            </a:r>
            <a:endParaRPr lang="en-US" altLang="ja-JP" dirty="0" smtClean="0"/>
          </a:p>
          <a:p>
            <a:pPr marL="342900" indent="-342900" algn="l" eaLnBrk="1" fontAlgn="auto" hangingPunct="1">
              <a:lnSpc>
                <a:spcPct val="90000"/>
              </a:lnSpc>
              <a:spcAft>
                <a:spcPts val="0"/>
              </a:spcAft>
              <a:buFont typeface="Arial" pitchFamily="34" charset="0"/>
              <a:buNone/>
              <a:defRPr/>
            </a:pPr>
            <a:r>
              <a:rPr lang="en-US" altLang="ja-JP" sz="2800" dirty="0" smtClean="0"/>
              <a:t>    </a:t>
            </a:r>
            <a:r>
              <a:rPr lang="ja-JP" altLang="en-US" sz="2800" dirty="0" smtClean="0">
                <a:solidFill>
                  <a:schemeClr val="tx1"/>
                </a:solidFill>
                <a:latin typeface="HG丸ｺﾞｼｯｸM-PRO" pitchFamily="50" charset="-128"/>
                <a:ea typeface="HG丸ｺﾞｼｯｸM-PRO" pitchFamily="50" charset="-128"/>
              </a:rPr>
              <a:t>万が一の場合は子どもを乗せる可能性があります。</a:t>
            </a:r>
            <a:endParaRPr lang="en-US" altLang="ja-JP" sz="2800" dirty="0" smtClean="0">
              <a:solidFill>
                <a:schemeClr val="tx1"/>
              </a:solidFill>
              <a:latin typeface="HG丸ｺﾞｼｯｸM-PRO" pitchFamily="50" charset="-128"/>
              <a:ea typeface="HG丸ｺﾞｼｯｸM-PRO" pitchFamily="50" charset="-128"/>
            </a:endParaRPr>
          </a:p>
          <a:p>
            <a:pPr marL="342900" indent="-342900" algn="l" eaLnBrk="1" fontAlgn="auto" hangingPunct="1">
              <a:lnSpc>
                <a:spcPct val="90000"/>
              </a:lnSpc>
              <a:spcAft>
                <a:spcPts val="0"/>
              </a:spcAft>
              <a:buFont typeface="Arial" pitchFamily="34" charset="0"/>
              <a:buNone/>
              <a:defRPr/>
            </a:pPr>
            <a:r>
              <a:rPr lang="ja-JP" altLang="en-US" sz="2800" dirty="0" smtClean="0">
                <a:solidFill>
                  <a:schemeClr val="tx1"/>
                </a:solidFill>
                <a:latin typeface="HGS創英角ﾎﾟｯﾌﾟ体" pitchFamily="50" charset="-128"/>
                <a:ea typeface="HGS創英角ﾎﾟｯﾌﾟ体" pitchFamily="50" charset="-128"/>
              </a:rPr>
              <a:t>　自家用車公務使用登録簿の更新</a:t>
            </a:r>
            <a:r>
              <a:rPr lang="ja-JP" altLang="en-US" sz="2800" dirty="0" smtClean="0">
                <a:solidFill>
                  <a:schemeClr val="tx1"/>
                </a:solidFill>
                <a:latin typeface="HG丸ｺﾞｼｯｸM-PRO" pitchFamily="50" charset="-128"/>
                <a:ea typeface="HG丸ｺﾞｼｯｸM-PRO" pitchFamily="50" charset="-128"/>
              </a:rPr>
              <a:t>は</a:t>
            </a:r>
            <a:endParaRPr lang="en-US" altLang="ja-JP" sz="2800" dirty="0" smtClean="0">
              <a:solidFill>
                <a:schemeClr val="tx1"/>
              </a:solidFill>
              <a:latin typeface="HG丸ｺﾞｼｯｸM-PRO" pitchFamily="50" charset="-128"/>
              <a:ea typeface="HG丸ｺﾞｼｯｸM-PRO" pitchFamily="50" charset="-128"/>
            </a:endParaRPr>
          </a:p>
          <a:p>
            <a:pPr marL="342900" indent="-342900" algn="l" eaLnBrk="1" fontAlgn="auto" hangingPunct="1">
              <a:lnSpc>
                <a:spcPct val="90000"/>
              </a:lnSpc>
              <a:spcAft>
                <a:spcPts val="0"/>
              </a:spcAft>
              <a:buFont typeface="Arial" pitchFamily="34" charset="0"/>
              <a:buNone/>
              <a:defRPr/>
            </a:pPr>
            <a:r>
              <a:rPr lang="ja-JP" altLang="en-US" sz="2800" dirty="0" smtClean="0">
                <a:solidFill>
                  <a:schemeClr val="tx1"/>
                </a:solidFill>
                <a:latin typeface="HG丸ｺﾞｼｯｸM-PRO" pitchFamily="50" charset="-128"/>
                <a:ea typeface="HG丸ｺﾞｼｯｸM-PRO" pitchFamily="50" charset="-128"/>
              </a:rPr>
              <a:t>　　　　　　　　　　　きちんと出来ていますか？</a:t>
            </a:r>
          </a:p>
        </p:txBody>
      </p:sp>
      <p:pic>
        <p:nvPicPr>
          <p:cNvPr id="5127" name="Picture 7" descr="C:\Users\user\Desktop\3.PNG"/>
          <p:cNvPicPr>
            <a:picLocks noChangeAspect="1" noChangeArrowheads="1"/>
          </p:cNvPicPr>
          <p:nvPr/>
        </p:nvPicPr>
        <p:blipFill>
          <a:blip r:embed="rId3" cstate="print"/>
          <a:srcRect/>
          <a:stretch>
            <a:fillRect/>
          </a:stretch>
        </p:blipFill>
        <p:spPr bwMode="auto">
          <a:xfrm>
            <a:off x="468313" y="3716338"/>
            <a:ext cx="8424862" cy="2544762"/>
          </a:xfrm>
          <a:prstGeom prst="rect">
            <a:avLst/>
          </a:prstGeom>
          <a:noFill/>
          <a:ln w="9525">
            <a:noFill/>
            <a:miter lim="800000"/>
            <a:headEnd/>
            <a:tailEnd/>
          </a:ln>
        </p:spPr>
      </p:pic>
      <p:pic>
        <p:nvPicPr>
          <p:cNvPr id="8" name="図 7" descr="救急車イラスト.png"/>
          <p:cNvPicPr>
            <a:picLocks noChangeAspect="1"/>
          </p:cNvPicPr>
          <p:nvPr/>
        </p:nvPicPr>
        <p:blipFill>
          <a:blip r:embed="rId4" cstate="print"/>
          <a:srcRect/>
          <a:stretch>
            <a:fillRect/>
          </a:stretch>
        </p:blipFill>
        <p:spPr bwMode="auto">
          <a:xfrm>
            <a:off x="3131840" y="260648"/>
            <a:ext cx="1368425" cy="798512"/>
          </a:xfrm>
          <a:prstGeom prst="rect">
            <a:avLst/>
          </a:prstGeom>
          <a:noFill/>
          <a:ln w="9525">
            <a:noFill/>
            <a:miter lim="800000"/>
            <a:headEnd/>
            <a:tailEnd/>
          </a:ln>
        </p:spPr>
      </p:pic>
      <p:pic>
        <p:nvPicPr>
          <p:cNvPr id="134146" name="Picture 2" descr="https://lh4.googleusercontent.com/mU3eNpeAcs3tt0wVDAIfNTrqTEg-Oji_ow6JBXOArTUYKYSi4zMV4iuKjBH8zh3ZD_j6HTwQhnxPl7JuA9o3MwM2vC3DDaPA3MBI3OUIQnmqb3FaVTqj36xtABDNBpeWFZwZcCx-_Q"/>
          <p:cNvPicPr>
            <a:picLocks noChangeAspect="1" noChangeArrowheads="1"/>
          </p:cNvPicPr>
          <p:nvPr/>
        </p:nvPicPr>
        <p:blipFill>
          <a:blip r:embed="rId5" cstate="print"/>
          <a:srcRect/>
          <a:stretch>
            <a:fillRect/>
          </a:stretch>
        </p:blipFill>
        <p:spPr bwMode="auto">
          <a:xfrm>
            <a:off x="7308304" y="2492896"/>
            <a:ext cx="1296144" cy="1336113"/>
          </a:xfrm>
          <a:prstGeom prst="rect">
            <a:avLst/>
          </a:prstGeom>
          <a:noFill/>
        </p:spPr>
      </p:pic>
      <p:pic>
        <p:nvPicPr>
          <p:cNvPr id="134147" name="Picture 3"/>
          <p:cNvPicPr>
            <a:picLocks noChangeAspect="1" noChangeArrowheads="1"/>
          </p:cNvPicPr>
          <p:nvPr/>
        </p:nvPicPr>
        <p:blipFill>
          <a:blip r:embed="rId6" cstate="print"/>
          <a:srcRect/>
          <a:stretch>
            <a:fillRect/>
          </a:stretch>
        </p:blipFill>
        <p:spPr bwMode="auto">
          <a:xfrm>
            <a:off x="1835696" y="2564904"/>
            <a:ext cx="1109735" cy="1052736"/>
          </a:xfrm>
          <a:prstGeom prst="rect">
            <a:avLst/>
          </a:prstGeom>
          <a:noFill/>
          <a:ln w="9525">
            <a:noFill/>
            <a:miter lim="800000"/>
            <a:headEnd/>
            <a:tailEnd/>
          </a:ln>
        </p:spPr>
      </p:pic>
      <p:pic>
        <p:nvPicPr>
          <p:cNvPr id="134148" name="Picture 4"/>
          <p:cNvPicPr>
            <a:picLocks noChangeAspect="1" noChangeArrowheads="1"/>
          </p:cNvPicPr>
          <p:nvPr/>
        </p:nvPicPr>
        <p:blipFill>
          <a:blip r:embed="rId7" cstate="print"/>
          <a:srcRect/>
          <a:stretch>
            <a:fillRect/>
          </a:stretch>
        </p:blipFill>
        <p:spPr bwMode="auto">
          <a:xfrm>
            <a:off x="4932040" y="2348880"/>
            <a:ext cx="936104" cy="13278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checkerboard(across)">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diamond(in)">
                                      <p:cBhvr>
                                        <p:cTn id="25" dur="1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タイトル 1"/>
          <p:cNvSpPr>
            <a:spLocks noGrp="1"/>
          </p:cNvSpPr>
          <p:nvPr>
            <p:ph type="title"/>
          </p:nvPr>
        </p:nvSpPr>
        <p:spPr>
          <a:xfrm>
            <a:off x="457200" y="274638"/>
            <a:ext cx="6851104" cy="1354137"/>
          </a:xfrm>
        </p:spPr>
        <p:txBody>
          <a:bodyPr rtlCol="0">
            <a:normAutofit fontScale="90000"/>
          </a:bodyPr>
          <a:lstStyle/>
          <a:p>
            <a:pPr algn="l" eaLnBrk="1" fontAlgn="auto" hangingPunct="1">
              <a:spcAft>
                <a:spcPts val="0"/>
              </a:spcAft>
              <a:defRPr/>
            </a:pPr>
            <a:r>
              <a:rPr lang="ja-JP" altLang="en-US" dirty="0" smtClean="0">
                <a:latin typeface="HGS創英角ﾎﾟｯﾌﾟ体" pitchFamily="50" charset="-128"/>
                <a:ea typeface="HGS創英角ﾎﾟｯﾌﾟ体" pitchFamily="50" charset="-128"/>
              </a:rPr>
              <a:t>～自家用車公務使用登録に　　　　　</a:t>
            </a:r>
            <a:r>
              <a:rPr lang="en-US" altLang="ja-JP" dirty="0" smtClean="0">
                <a:latin typeface="HGS創英角ﾎﾟｯﾌﾟ体" pitchFamily="50" charset="-128"/>
                <a:ea typeface="HGS創英角ﾎﾟｯﾌﾟ体" pitchFamily="50" charset="-128"/>
              </a:rPr>
              <a:t/>
            </a:r>
            <a:br>
              <a:rPr lang="en-US" altLang="ja-JP" dirty="0" smtClean="0">
                <a:latin typeface="HGS創英角ﾎﾟｯﾌﾟ体" pitchFamily="50" charset="-128"/>
                <a:ea typeface="HGS創英角ﾎﾟｯﾌﾟ体" pitchFamily="50" charset="-128"/>
              </a:rPr>
            </a:br>
            <a:r>
              <a:rPr lang="ja-JP" altLang="en-US" dirty="0" smtClean="0">
                <a:latin typeface="HGS創英角ﾎﾟｯﾌﾟ体" pitchFamily="50" charset="-128"/>
                <a:ea typeface="HGS創英角ﾎﾟｯﾌﾟ体" pitchFamily="50" charset="-128"/>
              </a:rPr>
              <a:t>　　　　係る条件について～</a:t>
            </a:r>
          </a:p>
        </p:txBody>
      </p:sp>
      <p:pic>
        <p:nvPicPr>
          <p:cNvPr id="6148" name="Picture 3" descr="C:\Users\user\Desktop\キャプチャ.PNG"/>
          <p:cNvPicPr>
            <a:picLocks noGrp="1" noChangeAspect="1" noChangeArrowheads="1"/>
          </p:cNvPicPr>
          <p:nvPr>
            <p:ph sz="half" idx="2"/>
          </p:nvPr>
        </p:nvPicPr>
        <p:blipFill>
          <a:blip r:embed="rId3" cstate="print"/>
          <a:srcRect/>
          <a:stretch>
            <a:fillRect/>
          </a:stretch>
        </p:blipFill>
        <p:spPr>
          <a:xfrm>
            <a:off x="2484438" y="1628775"/>
            <a:ext cx="6408737" cy="4176713"/>
          </a:xfrm>
          <a:noFill/>
        </p:spPr>
      </p:pic>
      <p:pic>
        <p:nvPicPr>
          <p:cNvPr id="6149" name="Picture 2" descr="C:\Users\user\Desktop\2.PNG"/>
          <p:cNvPicPr>
            <a:picLocks noChangeAspect="1" noChangeArrowheads="1"/>
          </p:cNvPicPr>
          <p:nvPr/>
        </p:nvPicPr>
        <p:blipFill>
          <a:blip r:embed="rId4" cstate="print"/>
          <a:srcRect/>
          <a:stretch>
            <a:fillRect/>
          </a:stretch>
        </p:blipFill>
        <p:spPr bwMode="auto">
          <a:xfrm>
            <a:off x="7524750" y="765175"/>
            <a:ext cx="1333500" cy="663575"/>
          </a:xfrm>
          <a:prstGeom prst="rect">
            <a:avLst/>
          </a:prstGeom>
          <a:noFill/>
          <a:ln w="9525">
            <a:noFill/>
            <a:miter lim="800000"/>
            <a:headEnd/>
            <a:tailEnd/>
          </a:ln>
        </p:spPr>
      </p:pic>
      <p:sp>
        <p:nvSpPr>
          <p:cNvPr id="6" name="正方形/長方形 5"/>
          <p:cNvSpPr/>
          <p:nvPr/>
        </p:nvSpPr>
        <p:spPr>
          <a:xfrm>
            <a:off x="395288" y="2924175"/>
            <a:ext cx="2447925" cy="574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latin typeface="桃花丸ゴシックL" pitchFamily="49" charset="-128"/>
                <a:ea typeface="桃花丸ゴシックL" pitchFamily="49" charset="-128"/>
              </a:rPr>
              <a:t>安全かつ迅速に処理をしましょう。</a:t>
            </a:r>
          </a:p>
        </p:txBody>
      </p:sp>
      <p:cxnSp>
        <p:nvCxnSpPr>
          <p:cNvPr id="11" name="直線コネクタ 10"/>
          <p:cNvCxnSpPr/>
          <p:nvPr/>
        </p:nvCxnSpPr>
        <p:spPr>
          <a:xfrm>
            <a:off x="3563938" y="3213100"/>
            <a:ext cx="5111750" cy="0"/>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916238" y="3500438"/>
            <a:ext cx="1800225" cy="0"/>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2916238" y="4437063"/>
            <a:ext cx="3887787" cy="1368425"/>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611188" y="5876925"/>
            <a:ext cx="8137525" cy="647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rgbClr val="FF0000"/>
                </a:solidFill>
                <a:latin typeface="HG丸ｺﾞｼｯｸM-PRO" pitchFamily="50" charset="-128"/>
                <a:ea typeface="HG丸ｺﾞｼｯｸM-PRO" pitchFamily="50" charset="-128"/>
              </a:rPr>
              <a:t>四万十町職員（校務員・支援員）は児童生徒を同乗させることはできません。</a:t>
            </a:r>
          </a:p>
        </p:txBody>
      </p:sp>
      <p:pic>
        <p:nvPicPr>
          <p:cNvPr id="132098" name="Picture 2" descr="http://4.bp.blogspot.com/-xLpgsk2YuVY/VMuNV50iM6I/AAAAAAAArPw/Zh1RdWMYrX0/s800/money_hokensyouken.png"/>
          <p:cNvPicPr>
            <a:picLocks noChangeAspect="1" noChangeArrowheads="1"/>
          </p:cNvPicPr>
          <p:nvPr/>
        </p:nvPicPr>
        <p:blipFill>
          <a:blip r:embed="rId5" cstate="print"/>
          <a:srcRect/>
          <a:stretch>
            <a:fillRect/>
          </a:stretch>
        </p:blipFill>
        <p:spPr bwMode="auto">
          <a:xfrm>
            <a:off x="539552" y="3789040"/>
            <a:ext cx="2030760" cy="2030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089883.jpg"/>
          <p:cNvPicPr>
            <a:picLocks noChangeAspect="1"/>
          </p:cNvPicPr>
          <p:nvPr/>
        </p:nvPicPr>
        <p:blipFill>
          <a:blip r:embed="rId3" cstate="print"/>
          <a:stretch>
            <a:fillRect/>
          </a:stretch>
        </p:blipFill>
        <p:spPr>
          <a:xfrm>
            <a:off x="0" y="0"/>
            <a:ext cx="9144000" cy="6858000"/>
          </a:xfrm>
          <a:prstGeom prst="rect">
            <a:avLst/>
          </a:prstGeom>
        </p:spPr>
      </p:pic>
      <p:sp>
        <p:nvSpPr>
          <p:cNvPr id="2" name="タイトル 1"/>
          <p:cNvSpPr>
            <a:spLocks noGrp="1"/>
          </p:cNvSpPr>
          <p:nvPr>
            <p:ph type="ctrTitle"/>
          </p:nvPr>
        </p:nvSpPr>
        <p:spPr>
          <a:xfrm>
            <a:off x="899592" y="2636912"/>
            <a:ext cx="7772400" cy="2331690"/>
          </a:xfrm>
        </p:spPr>
        <p:txBody>
          <a:bodyPr>
            <a:normAutofit fontScale="90000"/>
          </a:bodyPr>
          <a:lstStyle/>
          <a:p>
            <a:pPr algn="l"/>
            <a:r>
              <a:rPr kumimoji="1" lang="en-US" altLang="ja-JP" dirty="0" smtClean="0"/>
              <a:t> </a:t>
            </a:r>
            <a:r>
              <a:rPr kumimoji="1" lang="ja-JP" altLang="en-US" dirty="0" smtClean="0">
                <a:latin typeface="HGS創英角ﾎﾟｯﾌﾟ体" pitchFamily="50" charset="-128"/>
                <a:ea typeface="HGS創英角ﾎﾟｯﾌﾟ体" pitchFamily="50" charset="-128"/>
              </a:rPr>
              <a:t>祝日に</a:t>
            </a:r>
            <a:r>
              <a:rPr lang="ja-JP" altLang="en-US" dirty="0" smtClean="0">
                <a:latin typeface="HGS創英角ﾎﾟｯﾌﾟ体" pitchFamily="50" charset="-128"/>
                <a:ea typeface="HGS創英角ﾎﾟｯﾌﾟ体" pitchFamily="50" charset="-128"/>
              </a:rPr>
              <a:t>運動会</a:t>
            </a:r>
            <a:r>
              <a:rPr kumimoji="1" lang="ja-JP" altLang="en-US" dirty="0" smtClean="0">
                <a:latin typeface="HGS創英角ﾎﾟｯﾌﾟ体" pitchFamily="50" charset="-128"/>
                <a:ea typeface="HGS創英角ﾎﾟｯﾌﾟ体" pitchFamily="50" charset="-128"/>
              </a:rPr>
              <a:t>があり勤務になっていますが、気を付けることは</a:t>
            </a:r>
            <a:r>
              <a:rPr kumimoji="1" lang="en-US" altLang="ja-JP" dirty="0" smtClean="0">
                <a:latin typeface="HGS創英角ﾎﾟｯﾌﾟ体" pitchFamily="50" charset="-128"/>
                <a:ea typeface="HGS創英角ﾎﾟｯﾌﾟ体" pitchFamily="50" charset="-128"/>
              </a:rPr>
              <a:t/>
            </a:r>
            <a:br>
              <a:rPr kumimoji="1" lang="en-US" altLang="ja-JP" dirty="0" smtClean="0">
                <a:latin typeface="HGS創英角ﾎﾟｯﾌﾟ体" pitchFamily="50" charset="-128"/>
                <a:ea typeface="HGS創英角ﾎﾟｯﾌﾟ体" pitchFamily="50" charset="-128"/>
              </a:rPr>
            </a:br>
            <a:r>
              <a:rPr lang="ja-JP" altLang="en-US" dirty="0">
                <a:latin typeface="HGS創英角ﾎﾟｯﾌﾟ体" pitchFamily="50" charset="-128"/>
                <a:ea typeface="HGS創英角ﾎﾟｯﾌﾟ体" pitchFamily="50" charset="-128"/>
              </a:rPr>
              <a:t>あります</a:t>
            </a:r>
            <a:r>
              <a:rPr lang="ja-JP" altLang="en-US" dirty="0" smtClean="0">
                <a:latin typeface="HGS創英角ﾎﾟｯﾌﾟ体" pitchFamily="50" charset="-128"/>
                <a:ea typeface="HGS創英角ﾎﾟｯﾌﾟ体" pitchFamily="50" charset="-128"/>
              </a:rPr>
              <a:t>か</a:t>
            </a:r>
            <a:r>
              <a:rPr lang="ja-JP" altLang="en-US" dirty="0">
                <a:latin typeface="HGS創英角ﾎﾟｯﾌﾟ体" pitchFamily="50" charset="-128"/>
                <a:ea typeface="HGS創英角ﾎﾟｯﾌﾟ体" pitchFamily="50" charset="-128"/>
              </a:rPr>
              <a:t>？</a:t>
            </a:r>
            <a:endParaRPr kumimoji="1" lang="ja-JP" altLang="en-US" dirty="0">
              <a:latin typeface="HGS創英角ﾎﾟｯﾌﾟ体" pitchFamily="50" charset="-128"/>
              <a:ea typeface="HGS創英角ﾎﾟｯﾌﾟ体" pitchFamily="50" charset="-128"/>
            </a:endParaRPr>
          </a:p>
        </p:txBody>
      </p:sp>
      <p:pic>
        <p:nvPicPr>
          <p:cNvPr id="4" name="Picture 2" descr="http://3.bp.blogspot.com/-KXFZoaoFReI/UzALG6i09NI/AAAAAAAAeeQ/9OqsvM5eeyg/s800/study_mondai.png"/>
          <p:cNvPicPr>
            <a:picLocks noChangeAspect="1" noChangeArrowheads="1"/>
          </p:cNvPicPr>
          <p:nvPr/>
        </p:nvPicPr>
        <p:blipFill>
          <a:blip r:embed="rId4" cstate="print"/>
          <a:srcRect/>
          <a:stretch>
            <a:fillRect/>
          </a:stretch>
        </p:blipFill>
        <p:spPr bwMode="auto">
          <a:xfrm>
            <a:off x="395536" y="1484784"/>
            <a:ext cx="1512168" cy="106403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858218"/>
          </a:xfrm>
        </p:spPr>
        <p:txBody>
          <a:bodyPr>
            <a:normAutofit/>
          </a:bodyPr>
          <a:lstStyle/>
          <a:p>
            <a:pPr algn="l"/>
            <a:r>
              <a:rPr lang="ja-JP" altLang="en-US" dirty="0" smtClean="0"/>
              <a:t>　 </a:t>
            </a:r>
            <a:r>
              <a:rPr lang="ja-JP" altLang="en-US" sz="4000" u="sng" dirty="0" smtClean="0">
                <a:solidFill>
                  <a:srgbClr val="FF0000"/>
                </a:solidFill>
                <a:latin typeface="HGS創英角ﾎﾟｯﾌﾟ体" pitchFamily="50" charset="-128"/>
                <a:ea typeface="HGS創英角ﾎﾟｯﾌﾟ体" pitchFamily="50" charset="-128"/>
              </a:rPr>
              <a:t>休日には安易に勤務を命じる</a:t>
            </a:r>
            <a:r>
              <a:rPr lang="en-US" altLang="ja-JP" sz="4000" dirty="0" smtClean="0">
                <a:solidFill>
                  <a:srgbClr val="FF0000"/>
                </a:solidFill>
                <a:latin typeface="HGS創英角ﾎﾟｯﾌﾟ体" pitchFamily="50" charset="-128"/>
                <a:ea typeface="HGS創英角ﾎﾟｯﾌﾟ体" pitchFamily="50" charset="-128"/>
              </a:rPr>
              <a:t/>
            </a:r>
            <a:br>
              <a:rPr lang="en-US" altLang="ja-JP" sz="4000" dirty="0" smtClean="0">
                <a:solidFill>
                  <a:srgbClr val="FF0000"/>
                </a:solidFill>
                <a:latin typeface="HGS創英角ﾎﾟｯﾌﾟ体" pitchFamily="50" charset="-128"/>
                <a:ea typeface="HGS創英角ﾎﾟｯﾌﾟ体" pitchFamily="50" charset="-128"/>
              </a:rPr>
            </a:br>
            <a:r>
              <a:rPr lang="ja-JP" altLang="en-US" sz="4000" dirty="0" smtClean="0">
                <a:solidFill>
                  <a:srgbClr val="FF0000"/>
                </a:solidFill>
                <a:latin typeface="HGS創英角ﾎﾟｯﾌﾟ体" pitchFamily="50" charset="-128"/>
                <a:ea typeface="HGS創英角ﾎﾟｯﾌﾟ体" pitchFamily="50" charset="-128"/>
              </a:rPr>
              <a:t>　</a:t>
            </a:r>
            <a:r>
              <a:rPr lang="ja-JP" altLang="en-US" sz="4000" u="sng" dirty="0" smtClean="0">
                <a:solidFill>
                  <a:srgbClr val="FF0000"/>
                </a:solidFill>
                <a:latin typeface="HGS創英角ﾎﾟｯﾌﾟ体" pitchFamily="50" charset="-128"/>
                <a:ea typeface="HGS創英角ﾎﾟｯﾌﾟ体" pitchFamily="50" charset="-128"/>
              </a:rPr>
              <a:t>ことが出来ません</a:t>
            </a:r>
            <a:endParaRPr kumimoji="1" lang="ja-JP" altLang="en-US" sz="4000" u="sng" dirty="0">
              <a:solidFill>
                <a:srgbClr val="FF0000"/>
              </a:solidFill>
              <a:latin typeface="HGS創英角ﾎﾟｯﾌﾟ体" pitchFamily="50" charset="-128"/>
              <a:ea typeface="HGS創英角ﾎﾟｯﾌﾟ体" pitchFamily="50" charset="-128"/>
            </a:endParaRPr>
          </a:p>
        </p:txBody>
      </p:sp>
      <p:sp>
        <p:nvSpPr>
          <p:cNvPr id="3" name="テキスト ボックス 2"/>
          <p:cNvSpPr txBox="1"/>
          <p:nvPr/>
        </p:nvSpPr>
        <p:spPr>
          <a:xfrm>
            <a:off x="827584" y="2132856"/>
            <a:ext cx="7632848" cy="461665"/>
          </a:xfrm>
          <a:prstGeom prst="rect">
            <a:avLst/>
          </a:prstGeom>
          <a:noFill/>
        </p:spPr>
        <p:txBody>
          <a:bodyPr wrap="square" rtlCol="0">
            <a:spAutoFit/>
          </a:bodyPr>
          <a:lstStyle/>
          <a:p>
            <a:r>
              <a:rPr lang="ja-JP" altLang="en-US" sz="2400" b="1" dirty="0" smtClean="0">
                <a:solidFill>
                  <a:srgbClr val="0000FF"/>
                </a:solidFill>
                <a:latin typeface="HG丸ｺﾞｼｯｸM-PRO" pitchFamily="50" charset="-128"/>
                <a:ea typeface="HG丸ｺﾞｼｯｸM-PRO" pitchFamily="50" charset="-128"/>
              </a:rPr>
              <a:t>◎年休などの取得は出来ません。</a:t>
            </a:r>
            <a:endParaRPr lang="en-US" altLang="ja-JP" sz="2400" dirty="0" smtClean="0">
              <a:solidFill>
                <a:srgbClr val="0000FF"/>
              </a:solidFill>
              <a:latin typeface="HG丸ｺﾞｼｯｸM-PRO" pitchFamily="50" charset="-128"/>
              <a:ea typeface="HG丸ｺﾞｼｯｸM-PRO" pitchFamily="50" charset="-128"/>
            </a:endParaRPr>
          </a:p>
        </p:txBody>
      </p:sp>
      <p:sp>
        <p:nvSpPr>
          <p:cNvPr id="4" name="テキスト ボックス 3"/>
          <p:cNvSpPr txBox="1"/>
          <p:nvPr/>
        </p:nvSpPr>
        <p:spPr>
          <a:xfrm>
            <a:off x="827584" y="2636912"/>
            <a:ext cx="7632848" cy="1569660"/>
          </a:xfrm>
          <a:prstGeom prst="rect">
            <a:avLst/>
          </a:prstGeom>
          <a:noFill/>
        </p:spPr>
        <p:txBody>
          <a:bodyPr wrap="square" rtlCol="0">
            <a:spAutoFit/>
          </a:bodyPr>
          <a:lstStyle/>
          <a:p>
            <a:r>
              <a:rPr lang="ja-JP" altLang="en-US" sz="2400" b="1" dirty="0" smtClean="0">
                <a:solidFill>
                  <a:srgbClr val="0000FF"/>
                </a:solidFill>
                <a:latin typeface="HG丸ｺﾞｼｯｸM-PRO" pitchFamily="50" charset="-128"/>
                <a:ea typeface="HG丸ｺﾞｼｯｸM-PRO" pitchFamily="50" charset="-128"/>
              </a:rPr>
              <a:t>◎正規の勤務時間の全部を勤務した場合は、代休日の</a:t>
            </a:r>
            <a:endParaRPr lang="en-US" altLang="ja-JP" sz="2400" b="1" dirty="0" smtClean="0">
              <a:solidFill>
                <a:srgbClr val="0000FF"/>
              </a:solidFill>
              <a:latin typeface="HG丸ｺﾞｼｯｸM-PRO" pitchFamily="50" charset="-128"/>
              <a:ea typeface="HG丸ｺﾞｼｯｸM-PRO" pitchFamily="50" charset="-128"/>
            </a:endParaRPr>
          </a:p>
          <a:p>
            <a:r>
              <a:rPr lang="ja-JP" altLang="en-US" sz="2400" b="1" dirty="0" smtClean="0">
                <a:solidFill>
                  <a:srgbClr val="0000FF"/>
                </a:solidFill>
                <a:latin typeface="HG丸ｺﾞｼｯｸM-PRO" pitchFamily="50" charset="-128"/>
                <a:ea typeface="HG丸ｺﾞｼｯｸM-PRO" pitchFamily="50" charset="-128"/>
              </a:rPr>
              <a:t>　指定が出来ます。勤務時間の全部を勤務で</a:t>
            </a:r>
            <a:r>
              <a:rPr lang="ja-JP" altLang="en-US" sz="2400" b="1" dirty="0" err="1" smtClean="0">
                <a:solidFill>
                  <a:srgbClr val="0000FF"/>
                </a:solidFill>
                <a:latin typeface="HG丸ｺﾞｼｯｸM-PRO" pitchFamily="50" charset="-128"/>
                <a:ea typeface="HG丸ｺﾞｼｯｸM-PRO" pitchFamily="50" charset="-128"/>
              </a:rPr>
              <a:t>きなかっ</a:t>
            </a:r>
            <a:endParaRPr lang="en-US" altLang="ja-JP" sz="2400" b="1" dirty="0" smtClean="0">
              <a:solidFill>
                <a:srgbClr val="0000FF"/>
              </a:solidFill>
              <a:latin typeface="HG丸ｺﾞｼｯｸM-PRO" pitchFamily="50" charset="-128"/>
              <a:ea typeface="HG丸ｺﾞｼｯｸM-PRO" pitchFamily="50" charset="-128"/>
            </a:endParaRPr>
          </a:p>
          <a:p>
            <a:r>
              <a:rPr lang="ja-JP" altLang="en-US" sz="2400" b="1" dirty="0" smtClean="0">
                <a:solidFill>
                  <a:srgbClr val="0000FF"/>
                </a:solidFill>
                <a:latin typeface="HG丸ｺﾞｼｯｸM-PRO" pitchFamily="50" charset="-128"/>
                <a:ea typeface="HG丸ｺﾞｼｯｸM-PRO" pitchFamily="50" charset="-128"/>
              </a:rPr>
              <a:t>　た場合は、７日以内に職務専念義務を免除される</a:t>
            </a:r>
            <a:r>
              <a:rPr lang="ja-JP" altLang="en-US" sz="2400" b="1" dirty="0" err="1" smtClean="0">
                <a:solidFill>
                  <a:srgbClr val="0000FF"/>
                </a:solidFill>
                <a:latin typeface="HG丸ｺﾞｼｯｸM-PRO" pitchFamily="50" charset="-128"/>
                <a:ea typeface="HG丸ｺﾞｼｯｸM-PRO" pitchFamily="50" charset="-128"/>
              </a:rPr>
              <a:t>こ</a:t>
            </a:r>
            <a:endParaRPr lang="en-US" altLang="ja-JP" sz="2400" b="1" dirty="0" smtClean="0">
              <a:solidFill>
                <a:srgbClr val="0000FF"/>
              </a:solidFill>
              <a:latin typeface="HG丸ｺﾞｼｯｸM-PRO" pitchFamily="50" charset="-128"/>
              <a:ea typeface="HG丸ｺﾞｼｯｸM-PRO" pitchFamily="50" charset="-128"/>
            </a:endParaRPr>
          </a:p>
          <a:p>
            <a:r>
              <a:rPr lang="ja-JP" altLang="en-US" sz="2400" b="1" dirty="0" smtClean="0">
                <a:solidFill>
                  <a:srgbClr val="0000FF"/>
                </a:solidFill>
                <a:latin typeface="HG丸ｺﾞｼｯｸM-PRO" pitchFamily="50" charset="-128"/>
                <a:ea typeface="HG丸ｺﾞｼｯｸM-PRO" pitchFamily="50" charset="-128"/>
              </a:rPr>
              <a:t>　</a:t>
            </a:r>
            <a:r>
              <a:rPr lang="ja-JP" altLang="en-US" sz="2400" b="1" dirty="0" err="1" smtClean="0">
                <a:solidFill>
                  <a:srgbClr val="0000FF"/>
                </a:solidFill>
                <a:latin typeface="HG丸ｺﾞｼｯｸM-PRO" pitchFamily="50" charset="-128"/>
                <a:ea typeface="HG丸ｺﾞｼｯｸM-PRO" pitchFamily="50" charset="-128"/>
              </a:rPr>
              <a:t>とが</a:t>
            </a:r>
            <a:r>
              <a:rPr lang="ja-JP" altLang="en-US" sz="2400" b="1" dirty="0" smtClean="0">
                <a:solidFill>
                  <a:srgbClr val="0000FF"/>
                </a:solidFill>
                <a:latin typeface="HG丸ｺﾞｼｯｸM-PRO" pitchFamily="50" charset="-128"/>
                <a:ea typeface="HG丸ｺﾞｼｯｸM-PRO" pitchFamily="50" charset="-128"/>
              </a:rPr>
              <a:t>出来ます。</a:t>
            </a:r>
            <a:endParaRPr lang="en-US" altLang="ja-JP" sz="2400" b="1" dirty="0" smtClean="0">
              <a:solidFill>
                <a:srgbClr val="0000FF"/>
              </a:solidFill>
              <a:latin typeface="HG丸ｺﾞｼｯｸM-PRO" pitchFamily="50" charset="-128"/>
              <a:ea typeface="HG丸ｺﾞｼｯｸM-PRO" pitchFamily="50" charset="-128"/>
            </a:endParaRPr>
          </a:p>
        </p:txBody>
      </p:sp>
      <p:sp>
        <p:nvSpPr>
          <p:cNvPr id="5" name="タイトル 1"/>
          <p:cNvSpPr txBox="1">
            <a:spLocks/>
          </p:cNvSpPr>
          <p:nvPr/>
        </p:nvSpPr>
        <p:spPr>
          <a:xfrm>
            <a:off x="2771800" y="4005064"/>
            <a:ext cx="6192688" cy="265030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rPr>
              <a:t>根拠となる法令</a:t>
            </a:r>
            <a:r>
              <a:rPr kumimoji="1" lang="en-US" altLang="ja-JP"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rPr>
              <a:t/>
            </a:r>
            <a:br>
              <a:rPr kumimoji="1" lang="en-US" altLang="ja-JP"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rPr>
            </a:br>
            <a:r>
              <a:rPr kumimoji="1" lang="ja-JP" altLang="en-US"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rPr>
              <a:t>・公立学校職員の勤務時間、休日及び休暇</a:t>
            </a:r>
            <a:r>
              <a:rPr kumimoji="1" lang="ja-JP" altLang="en-US" b="1" i="0" u="none" strike="noStrike" kern="1200" cap="none" spc="0" normalizeH="0" baseline="0" noProof="0" smtClean="0">
                <a:ln>
                  <a:noFill/>
                </a:ln>
                <a:solidFill>
                  <a:schemeClr val="tx1"/>
                </a:solidFill>
                <a:effectLst/>
                <a:uLnTx/>
                <a:uFillTx/>
                <a:latin typeface="HG丸ｺﾞｼｯｸM-PRO" pitchFamily="50" charset="-128"/>
                <a:ea typeface="HG丸ｺﾞｼｯｸM-PRO" pitchFamily="50" charset="-128"/>
                <a:cs typeface="+mj-cs"/>
              </a:rPr>
              <a:t>に関する条例</a:t>
            </a:r>
            <a:r>
              <a:rPr kumimoji="1" lang="ja-JP" altLang="en-US"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rPr>
              <a:t>　</a:t>
            </a:r>
            <a:endParaRPr kumimoji="1" lang="en-US" altLang="ja-JP"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endParaRPr>
          </a:p>
          <a:p>
            <a:pPr lvl="0">
              <a:spcBef>
                <a:spcPct val="0"/>
              </a:spcBef>
              <a:defRPr/>
            </a:pPr>
            <a:r>
              <a:rPr lang="ja-JP" altLang="en-US" b="1" dirty="0" smtClean="0">
                <a:latin typeface="HG丸ｺﾞｼｯｸM-PRO" pitchFamily="50" charset="-128"/>
                <a:ea typeface="HG丸ｺﾞｼｯｸM-PRO" pitchFamily="50" charset="-128"/>
                <a:cs typeface="+mj-cs"/>
              </a:rPr>
              <a:t>　</a:t>
            </a:r>
            <a:r>
              <a:rPr kumimoji="1" lang="ja-JP" altLang="en-US"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rPr>
              <a:t>第１１条</a:t>
            </a:r>
            <a:r>
              <a:rPr lang="ja-JP" altLang="en-US" b="1" dirty="0" smtClean="0">
                <a:latin typeface="HG丸ｺﾞｼｯｸM-PRO" pitchFamily="50" charset="-128"/>
                <a:ea typeface="HG丸ｺﾞｼｯｸM-PRO" pitchFamily="50" charset="-128"/>
              </a:rPr>
              <a:t>（休日の代休日） </a:t>
            </a:r>
            <a:endParaRPr kumimoji="1" lang="en-US" altLang="ja-JP" b="1"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b="1" dirty="0" smtClean="0">
                <a:latin typeface="HG丸ｺﾞｼｯｸM-PRO" pitchFamily="50" charset="-128"/>
                <a:ea typeface="HG丸ｺﾞｼｯｸM-PRO" pitchFamily="50" charset="-128"/>
                <a:cs typeface="+mj-cs"/>
              </a:rPr>
              <a:t>・公立学校職員の勤務時間、休日及び休暇に関する規則</a:t>
            </a:r>
            <a:endParaRPr lang="en-US" altLang="ja-JP" b="1" dirty="0" smtClean="0">
              <a:latin typeface="HG丸ｺﾞｼｯｸM-PRO" pitchFamily="50" charset="-128"/>
              <a:ea typeface="HG丸ｺﾞｼｯｸM-PRO" pitchFamily="50" charset="-128"/>
              <a:cs typeface="+mj-cs"/>
            </a:endParaRPr>
          </a:p>
          <a:p>
            <a:pPr lvl="0">
              <a:spcBef>
                <a:spcPct val="0"/>
              </a:spcBef>
              <a:defRPr/>
            </a:pPr>
            <a:r>
              <a:rPr lang="ja-JP" altLang="en-US" b="1" dirty="0" smtClean="0">
                <a:latin typeface="HG丸ｺﾞｼｯｸM-PRO" pitchFamily="50" charset="-128"/>
                <a:ea typeface="HG丸ｺﾞｼｯｸM-PRO" pitchFamily="50" charset="-128"/>
                <a:cs typeface="+mj-cs"/>
              </a:rPr>
              <a:t>　第９条</a:t>
            </a:r>
            <a:r>
              <a:rPr lang="ja-JP" altLang="en-US" b="1" dirty="0" smtClean="0">
                <a:latin typeface="HG丸ｺﾞｼｯｸM-PRO" pitchFamily="50" charset="-128"/>
                <a:ea typeface="HG丸ｺﾞｼｯｸM-PRO" pitchFamily="50" charset="-128"/>
              </a:rPr>
              <a:t>（代休日の指定）</a:t>
            </a:r>
            <a:endParaRPr lang="en-US" altLang="ja-JP" b="1" dirty="0" smtClean="0">
              <a:latin typeface="HG丸ｺﾞｼｯｸM-PRO" pitchFamily="50" charset="-128"/>
              <a:ea typeface="HG丸ｺﾞｼｯｸM-PRO" pitchFamily="50" charset="-128"/>
            </a:endParaRPr>
          </a:p>
          <a:p>
            <a:pPr>
              <a:spcBef>
                <a:spcPct val="0"/>
              </a:spcBef>
              <a:defRPr/>
            </a:pPr>
            <a:r>
              <a:rPr lang="ja-JP" altLang="en-US" b="1" dirty="0" smtClean="0">
                <a:latin typeface="HG丸ｺﾞｼｯｸM-PRO" pitchFamily="50" charset="-128"/>
                <a:ea typeface="HG丸ｺﾞｼｯｸM-PRO" pitchFamily="50" charset="-128"/>
              </a:rPr>
              <a:t>・公立学校の教育職員の給与その他の勤務条件の特別措置</a:t>
            </a:r>
            <a:endParaRPr lang="en-US" altLang="ja-JP" b="1" dirty="0" smtClean="0">
              <a:latin typeface="HG丸ｺﾞｼｯｸM-PRO" pitchFamily="50" charset="-128"/>
              <a:ea typeface="HG丸ｺﾞｼｯｸM-PRO" pitchFamily="50" charset="-128"/>
            </a:endParaRPr>
          </a:p>
          <a:p>
            <a:pPr>
              <a:spcBef>
                <a:spcPct val="0"/>
              </a:spcBef>
              <a:defRPr/>
            </a:pPr>
            <a:r>
              <a:rPr lang="ja-JP" altLang="en-US" b="1" dirty="0" smtClean="0">
                <a:latin typeface="HG丸ｺﾞｼｯｸM-PRO" pitchFamily="50" charset="-128"/>
                <a:ea typeface="HG丸ｺﾞｼｯｸM-PRO" pitchFamily="50" charset="-128"/>
              </a:rPr>
              <a:t>　に関する条例</a:t>
            </a:r>
            <a:endParaRPr lang="en-US" altLang="ja-JP" b="1" dirty="0" smtClean="0">
              <a:latin typeface="HG丸ｺﾞｼｯｸM-PRO" pitchFamily="50" charset="-128"/>
              <a:ea typeface="HG丸ｺﾞｼｯｸM-PRO" pitchFamily="50" charset="-128"/>
            </a:endParaRPr>
          </a:p>
          <a:p>
            <a:pPr>
              <a:spcBef>
                <a:spcPct val="0"/>
              </a:spcBef>
              <a:defRPr/>
            </a:pPr>
            <a:r>
              <a:rPr lang="ja-JP" altLang="en-US" b="1" dirty="0" smtClean="0">
                <a:latin typeface="HG丸ｺﾞｼｯｸM-PRO" pitchFamily="50" charset="-128"/>
                <a:ea typeface="HG丸ｺﾞｼｯｸM-PRO" pitchFamily="50" charset="-128"/>
              </a:rPr>
              <a:t>　第７条 （休日勤務等の代替の職務専念義務免除）</a:t>
            </a:r>
            <a:endParaRPr lang="ja-JP" altLang="en-US" dirty="0" smtClean="0">
              <a:latin typeface="HG丸ｺﾞｼｯｸM-PRO" pitchFamily="50" charset="-128"/>
              <a:ea typeface="HG丸ｺﾞｼｯｸM-PRO" pitchFamily="50" charset="-128"/>
            </a:endParaRPr>
          </a:p>
        </p:txBody>
      </p:sp>
      <p:pic>
        <p:nvPicPr>
          <p:cNvPr id="327686" name="Picture 6" descr="http://sozai-good.com/wp-content/uploads/2014/07/19b5f7d0eef667238fbf274c0cc95368.jpg">
            <a:hlinkClick r:id="rId3"/>
          </p:cNvPr>
          <p:cNvPicPr>
            <a:picLocks noChangeAspect="1" noChangeArrowheads="1"/>
          </p:cNvPicPr>
          <p:nvPr/>
        </p:nvPicPr>
        <p:blipFill>
          <a:blip r:embed="rId4" cstate="print"/>
          <a:srcRect/>
          <a:stretch>
            <a:fillRect/>
          </a:stretch>
        </p:blipFill>
        <p:spPr bwMode="auto">
          <a:xfrm rot="20976990">
            <a:off x="448457" y="4490033"/>
            <a:ext cx="1524831" cy="1524831"/>
          </a:xfrm>
          <a:prstGeom prst="rect">
            <a:avLst/>
          </a:prstGeom>
          <a:noFill/>
        </p:spPr>
      </p:pic>
      <p:pic>
        <p:nvPicPr>
          <p:cNvPr id="327688" name="Picture 8" descr="http://1.bp.blogspot.com/-THYmGWdfsuI/VEETpdJOipI/AAAAAAAAojM/9iAHFSaSrF4/s800/text_kyujitsu.png"/>
          <p:cNvPicPr>
            <a:picLocks noChangeAspect="1" noChangeArrowheads="1"/>
          </p:cNvPicPr>
          <p:nvPr/>
        </p:nvPicPr>
        <p:blipFill>
          <a:blip r:embed="rId5" cstate="print"/>
          <a:srcRect/>
          <a:stretch>
            <a:fillRect/>
          </a:stretch>
        </p:blipFill>
        <p:spPr bwMode="auto">
          <a:xfrm>
            <a:off x="1043608" y="5877272"/>
            <a:ext cx="1007885" cy="6681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5536" y="1124744"/>
            <a:ext cx="8280920" cy="4104456"/>
          </a:xfrm>
        </p:spPr>
        <p:txBody>
          <a:bodyPr>
            <a:normAutofit/>
          </a:bodyPr>
          <a:lstStyle/>
          <a:p>
            <a:pPr>
              <a:buNone/>
            </a:pPr>
            <a:r>
              <a:rPr lang="ja-JP" altLang="en-US" sz="4000" dirty="0"/>
              <a:t>　</a:t>
            </a:r>
            <a:r>
              <a:rPr lang="ja-JP" altLang="en-US" sz="3600" dirty="0" smtClean="0">
                <a:latin typeface="HGS創英角ﾎﾟｯﾌﾟ体" pitchFamily="50" charset="-128"/>
                <a:ea typeface="HGS創英角ﾎﾟｯﾌﾟ体" pitchFamily="50" charset="-128"/>
              </a:rPr>
              <a:t>家族の体調が悪く、年休をもらって急いで帰る途中、スピード違反をおこしてしまいました。事故でもなく年休中の出来事なので、黙っておこうと思います。学校へは連絡しなくてかまいませんか？</a:t>
            </a:r>
            <a:endParaRPr lang="en-US" altLang="ja-JP" sz="3600" dirty="0" smtClean="0">
              <a:latin typeface="HGS創英角ﾎﾟｯﾌﾟ体" pitchFamily="50" charset="-128"/>
              <a:ea typeface="HGS創英角ﾎﾟｯﾌﾟ体" pitchFamily="50" charset="-128"/>
            </a:endParaRPr>
          </a:p>
          <a:p>
            <a:endParaRPr kumimoji="1" lang="ja-JP" altLang="en-US" dirty="0"/>
          </a:p>
        </p:txBody>
      </p:sp>
      <p:pic>
        <p:nvPicPr>
          <p:cNvPr id="16386" name="Picture 2" descr="スピード違反のイラスト">
            <a:hlinkClick r:id="rId3"/>
          </p:cNvPr>
          <p:cNvPicPr>
            <a:picLocks noChangeAspect="1" noChangeArrowheads="1"/>
          </p:cNvPicPr>
          <p:nvPr/>
        </p:nvPicPr>
        <p:blipFill>
          <a:blip r:embed="rId4" cstate="print"/>
          <a:srcRect/>
          <a:stretch>
            <a:fillRect/>
          </a:stretch>
        </p:blipFill>
        <p:spPr bwMode="auto">
          <a:xfrm>
            <a:off x="6927794" y="1"/>
            <a:ext cx="2216205" cy="1196751"/>
          </a:xfrm>
          <a:prstGeom prst="rect">
            <a:avLst/>
          </a:prstGeom>
          <a:noFill/>
        </p:spPr>
      </p:pic>
      <p:pic>
        <p:nvPicPr>
          <p:cNvPr id="16388" name="Picture 4" descr="薄毛の女性のイラスト">
            <a:hlinkClick r:id="rId5"/>
          </p:cNvPr>
          <p:cNvPicPr>
            <a:picLocks noChangeAspect="1" noChangeArrowheads="1"/>
          </p:cNvPicPr>
          <p:nvPr/>
        </p:nvPicPr>
        <p:blipFill>
          <a:blip r:embed="rId6" cstate="print"/>
          <a:srcRect/>
          <a:stretch>
            <a:fillRect/>
          </a:stretch>
        </p:blipFill>
        <p:spPr bwMode="auto">
          <a:xfrm>
            <a:off x="1043608" y="4947973"/>
            <a:ext cx="1800200" cy="1910027"/>
          </a:xfrm>
          <a:prstGeom prst="rect">
            <a:avLst/>
          </a:prstGeom>
          <a:noFill/>
        </p:spPr>
      </p:pic>
      <p:sp>
        <p:nvSpPr>
          <p:cNvPr id="9" name="雲形吹き出し 8"/>
          <p:cNvSpPr/>
          <p:nvPr/>
        </p:nvSpPr>
        <p:spPr>
          <a:xfrm>
            <a:off x="3779912" y="4293096"/>
            <a:ext cx="3816424" cy="2348880"/>
          </a:xfrm>
          <a:prstGeom prst="cloudCallout">
            <a:avLst>
              <a:gd name="adj1" fmla="val -68155"/>
              <a:gd name="adj2" fmla="val 20292"/>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dirty="0" smtClean="0">
                <a:solidFill>
                  <a:schemeClr val="tx1"/>
                </a:solidFill>
                <a:latin typeface="HG丸ｺﾞｼｯｸM-PRO" pitchFamily="50" charset="-128"/>
                <a:ea typeface="HG丸ｺﾞｼｯｸM-PRO" pitchFamily="50" charset="-128"/>
              </a:rPr>
              <a:t>家族の</a:t>
            </a:r>
            <a:endParaRPr kumimoji="1" lang="en-US" altLang="ja-JP" sz="2200" dirty="0" smtClean="0">
              <a:solidFill>
                <a:schemeClr val="tx1"/>
              </a:solidFill>
              <a:latin typeface="HG丸ｺﾞｼｯｸM-PRO" pitchFamily="50" charset="-128"/>
              <a:ea typeface="HG丸ｺﾞｼｯｸM-PRO" pitchFamily="50" charset="-128"/>
            </a:endParaRPr>
          </a:p>
          <a:p>
            <a:r>
              <a:rPr kumimoji="1" lang="ja-JP" altLang="en-US" sz="2200" dirty="0" smtClean="0">
                <a:solidFill>
                  <a:schemeClr val="tx1"/>
                </a:solidFill>
                <a:latin typeface="HG丸ｺﾞｼｯｸM-PRO" pitchFamily="50" charset="-128"/>
                <a:ea typeface="HG丸ｺﾞｼｯｸM-PRO" pitchFamily="50" charset="-128"/>
              </a:rPr>
              <a:t>ためにも・・・</a:t>
            </a:r>
            <a:r>
              <a:rPr kumimoji="1" lang="en-US" altLang="ja-JP" sz="2200" dirty="0" smtClean="0">
                <a:solidFill>
                  <a:schemeClr val="tx1"/>
                </a:solidFill>
                <a:latin typeface="HG丸ｺﾞｼｯｸM-PRO" pitchFamily="50" charset="-128"/>
                <a:ea typeface="HG丸ｺﾞｼｯｸM-PRO" pitchFamily="50" charset="-128"/>
              </a:rPr>
              <a:t/>
            </a:r>
            <a:br>
              <a:rPr kumimoji="1" lang="en-US" altLang="ja-JP" sz="2200" dirty="0" smtClean="0">
                <a:solidFill>
                  <a:schemeClr val="tx1"/>
                </a:solidFill>
                <a:latin typeface="HG丸ｺﾞｼｯｸM-PRO" pitchFamily="50" charset="-128"/>
                <a:ea typeface="HG丸ｺﾞｼｯｸM-PRO" pitchFamily="50" charset="-128"/>
              </a:rPr>
            </a:br>
            <a:r>
              <a:rPr kumimoji="1" lang="ja-JP" altLang="en-US" sz="2200" dirty="0" smtClean="0">
                <a:solidFill>
                  <a:schemeClr val="tx1"/>
                </a:solidFill>
                <a:latin typeface="HG丸ｺﾞｼｯｸM-PRO" pitchFamily="50" charset="-128"/>
                <a:ea typeface="HG丸ｺﾞｼｯｸM-PRO" pitchFamily="50" charset="-128"/>
              </a:rPr>
              <a:t>急いで</a:t>
            </a:r>
            <a:endParaRPr kumimoji="1" lang="en-US" altLang="ja-JP" sz="2200" dirty="0" smtClean="0">
              <a:solidFill>
                <a:schemeClr val="tx1"/>
              </a:solidFill>
              <a:latin typeface="HG丸ｺﾞｼｯｸM-PRO" pitchFamily="50" charset="-128"/>
              <a:ea typeface="HG丸ｺﾞｼｯｸM-PRO" pitchFamily="50" charset="-128"/>
            </a:endParaRPr>
          </a:p>
          <a:p>
            <a:r>
              <a:rPr kumimoji="1" lang="ja-JP" altLang="en-US" sz="2200" dirty="0" smtClean="0">
                <a:solidFill>
                  <a:schemeClr val="tx1"/>
                </a:solidFill>
                <a:latin typeface="HG丸ｺﾞｼｯｸM-PRO" pitchFamily="50" charset="-128"/>
                <a:ea typeface="HG丸ｺﾞｼｯｸM-PRO" pitchFamily="50" charset="-128"/>
              </a:rPr>
              <a:t>帰らなくちゃ！</a:t>
            </a:r>
            <a:endParaRPr kumimoji="1" lang="ja-JP" altLang="en-US" sz="2200" dirty="0">
              <a:solidFill>
                <a:schemeClr val="tx1"/>
              </a:solidFill>
              <a:latin typeface="HG丸ｺﾞｼｯｸM-PRO" pitchFamily="50" charset="-128"/>
              <a:ea typeface="HG丸ｺﾞｼｯｸM-PRO" pitchFamily="50" charset="-128"/>
            </a:endParaRPr>
          </a:p>
        </p:txBody>
      </p:sp>
      <p:pic>
        <p:nvPicPr>
          <p:cNvPr id="16390" name="Picture 6" descr="車いすに乗ったお爺さんのイラスト">
            <a:hlinkClick r:id="rId7"/>
          </p:cNvPr>
          <p:cNvPicPr>
            <a:picLocks noChangeAspect="1" noChangeArrowheads="1"/>
          </p:cNvPicPr>
          <p:nvPr/>
        </p:nvPicPr>
        <p:blipFill>
          <a:blip r:embed="rId8" cstate="print"/>
          <a:srcRect/>
          <a:stretch>
            <a:fillRect/>
          </a:stretch>
        </p:blipFill>
        <p:spPr bwMode="auto">
          <a:xfrm>
            <a:off x="6084168" y="4437112"/>
            <a:ext cx="1366213" cy="1530771"/>
          </a:xfrm>
          <a:prstGeom prst="rect">
            <a:avLst/>
          </a:prstGeom>
          <a:noFill/>
        </p:spPr>
      </p:pic>
      <p:pic>
        <p:nvPicPr>
          <p:cNvPr id="7" name="Picture 2" descr="http://3.bp.blogspot.com/-KXFZoaoFReI/UzALG6i09NI/AAAAAAAAeeQ/9OqsvM5eeyg/s800/study_mondai.png"/>
          <p:cNvPicPr>
            <a:picLocks noChangeAspect="1" noChangeArrowheads="1"/>
          </p:cNvPicPr>
          <p:nvPr/>
        </p:nvPicPr>
        <p:blipFill>
          <a:blip r:embed="rId9" cstate="print"/>
          <a:srcRect/>
          <a:stretch>
            <a:fillRect/>
          </a:stretch>
        </p:blipFill>
        <p:spPr bwMode="auto">
          <a:xfrm>
            <a:off x="323528" y="0"/>
            <a:ext cx="1512168" cy="10640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5.55556E-7 2.51965E-6 L -0.87882 -0.00717 " pathEditMode="relative" rAng="0" ptsTypes="AA">
                                      <p:cBhvr>
                                        <p:cTn id="6" dur="3000" fill="hold"/>
                                        <p:tgtEl>
                                          <p:spTgt spid="16386"/>
                                        </p:tgtEl>
                                        <p:attrNameLst>
                                          <p:attrName>ppt_x</p:attrName>
                                          <p:attrName>ppt_y</p:attrName>
                                        </p:attrNameLst>
                                      </p:cBhvr>
                                      <p:rCtr x="-439" y="-4"/>
                                    </p:animMotion>
                                  </p:childTnLst>
                                </p:cTn>
                              </p:par>
                            </p:childTnLst>
                          </p:cTn>
                        </p:par>
                        <p:par>
                          <p:cTn id="7" fill="hold">
                            <p:stCondLst>
                              <p:cond delay="3000"/>
                            </p:stCondLst>
                            <p:childTnLst>
                              <p:par>
                                <p:cTn id="8" presetID="10" presetClass="exit" presetSubtype="0" fill="hold" nodeType="afterEffect">
                                  <p:stCondLst>
                                    <p:cond delay="0"/>
                                  </p:stCondLst>
                                  <p:childTnLst>
                                    <p:animEffect transition="out" filter="fade">
                                      <p:cBhvr>
                                        <p:cTn id="9" dur="2000"/>
                                        <p:tgtEl>
                                          <p:spTgt spid="16386"/>
                                        </p:tgtEl>
                                      </p:cBhvr>
                                    </p:animEffect>
                                    <p:set>
                                      <p:cBhvr>
                                        <p:cTn id="10" dur="1" fill="hold">
                                          <p:stCondLst>
                                            <p:cond delay="1999"/>
                                          </p:stCondLst>
                                        </p:cTn>
                                        <p:tgtEl>
                                          <p:spTgt spid="16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0"/>
            <a:ext cx="8157592" cy="1052736"/>
          </a:xfrm>
        </p:spPr>
        <p:txBody>
          <a:bodyPr/>
          <a:lstStyle/>
          <a:p>
            <a:r>
              <a:rPr lang="ja-JP" altLang="ja-JP" dirty="0" smtClean="0">
                <a:solidFill>
                  <a:srgbClr val="FF0000"/>
                </a:solidFill>
                <a:latin typeface="HGS創英角ﾎﾟｯﾌﾟ体" pitchFamily="50" charset="-128"/>
                <a:ea typeface="HGS創英角ﾎﾟｯﾌﾟ体" pitchFamily="50" charset="-128"/>
              </a:rPr>
              <a:t>交通違反（無報告）</a:t>
            </a:r>
            <a:endParaRPr kumimoji="1" lang="ja-JP" altLang="en-US" dirty="0">
              <a:solidFill>
                <a:srgbClr val="FF0000"/>
              </a:solidFill>
              <a:latin typeface="HGS創英角ﾎﾟｯﾌﾟ体" pitchFamily="50" charset="-128"/>
              <a:ea typeface="HGS創英角ﾎﾟｯﾌﾟ体" pitchFamily="50" charset="-128"/>
            </a:endParaRPr>
          </a:p>
        </p:txBody>
      </p:sp>
      <p:sp>
        <p:nvSpPr>
          <p:cNvPr id="3" name="コンテンツ プレースホルダ 2"/>
          <p:cNvSpPr>
            <a:spLocks noGrp="1"/>
          </p:cNvSpPr>
          <p:nvPr>
            <p:ph idx="1"/>
          </p:nvPr>
        </p:nvSpPr>
        <p:spPr>
          <a:xfrm>
            <a:off x="0" y="1412776"/>
            <a:ext cx="9144000" cy="5445224"/>
          </a:xfrm>
        </p:spPr>
        <p:txBody>
          <a:bodyPr>
            <a:normAutofit fontScale="92500" lnSpcReduction="10000"/>
          </a:bodyPr>
          <a:lstStyle/>
          <a:p>
            <a:pPr>
              <a:buNone/>
            </a:pPr>
            <a:r>
              <a:rPr lang="ja-JP" altLang="en-US" dirty="0" smtClean="0">
                <a:latin typeface="HG丸ｺﾞｼｯｸM-PRO" pitchFamily="50" charset="-128"/>
                <a:ea typeface="HG丸ｺﾞｼｯｸM-PRO" pitchFamily="50" charset="-128"/>
              </a:rPr>
              <a:t>　</a:t>
            </a:r>
            <a:r>
              <a:rPr lang="zh-TW" altLang="en-US" u="sng" dirty="0" smtClean="0">
                <a:latin typeface="HG丸ｺﾞｼｯｸM-PRO" pitchFamily="50" charset="-128"/>
                <a:ea typeface="HG丸ｺﾞｼｯｸM-PRO" pitchFamily="50" charset="-128"/>
              </a:rPr>
              <a:t>高知県立学校職員服務規程 </a:t>
            </a:r>
            <a:r>
              <a:rPr lang="en-US" altLang="ja-JP" dirty="0" smtClean="0">
                <a:latin typeface="HG丸ｺﾞｼｯｸM-PRO" pitchFamily="50" charset="-128"/>
                <a:ea typeface="HG丸ｺﾞｼｯｸM-PRO" pitchFamily="50" charset="-128"/>
              </a:rPr>
              <a:t>(</a:t>
            </a:r>
            <a:r>
              <a:rPr lang="ja-JP" altLang="en-US" dirty="0" smtClean="0">
                <a:latin typeface="HG丸ｺﾞｼｯｸM-PRO" pitchFamily="50" charset="-128"/>
                <a:ea typeface="HG丸ｺﾞｼｯｸM-PRO" pitchFamily="50" charset="-128"/>
              </a:rPr>
              <a:t>事故報告</a:t>
            </a:r>
            <a:r>
              <a:rPr lang="en-US" altLang="ja-JP" dirty="0" smtClean="0">
                <a:latin typeface="HG丸ｺﾞｼｯｸM-PRO" pitchFamily="50" charset="-128"/>
                <a:ea typeface="HG丸ｺﾞｼｯｸM-PRO" pitchFamily="50" charset="-128"/>
              </a:rPr>
              <a:t>)</a:t>
            </a:r>
          </a:p>
          <a:p>
            <a:pPr latinLnBrk="1">
              <a:buNone/>
            </a:pPr>
            <a:r>
              <a:rPr lang="ja-JP" altLang="en-US" dirty="0" smtClean="0">
                <a:latin typeface="HG丸ｺﾞｼｯｸM-PRO" pitchFamily="50" charset="-128"/>
                <a:ea typeface="HG丸ｺﾞｼｯｸM-PRO" pitchFamily="50" charset="-128"/>
              </a:rPr>
              <a:t>　第</a:t>
            </a:r>
            <a:r>
              <a:rPr lang="en-US" altLang="ja-JP" dirty="0" smtClean="0">
                <a:latin typeface="HG丸ｺﾞｼｯｸM-PRO" pitchFamily="50" charset="-128"/>
                <a:ea typeface="HG丸ｺﾞｼｯｸM-PRO" pitchFamily="50" charset="-128"/>
              </a:rPr>
              <a:t>18</a:t>
            </a:r>
            <a:r>
              <a:rPr lang="ja-JP" altLang="en-US" dirty="0" smtClean="0">
                <a:latin typeface="HG丸ｺﾞｼｯｸM-PRO" pitchFamily="50" charset="-128"/>
                <a:ea typeface="HG丸ｺﾞｼｯｸM-PRO" pitchFamily="50" charset="-128"/>
              </a:rPr>
              <a:t>条　職員は、職務の遂行に関し、</a:t>
            </a:r>
            <a:r>
              <a:rPr lang="ja-JP" altLang="en-US" b="1" dirty="0" smtClean="0">
                <a:solidFill>
                  <a:srgbClr val="FF0000"/>
                </a:solidFill>
                <a:latin typeface="HG丸ｺﾞｼｯｸM-PRO" pitchFamily="50" charset="-128"/>
                <a:ea typeface="HG丸ｺﾞｼｯｸM-PRO" pitchFamily="50" charset="-128"/>
              </a:rPr>
              <a:t>事故が発生したときは、速やかにその内容を校長に報告</a:t>
            </a:r>
            <a:r>
              <a:rPr lang="ja-JP" altLang="en-US" dirty="0" smtClean="0">
                <a:latin typeface="HG丸ｺﾞｼｯｸM-PRO" pitchFamily="50" charset="-128"/>
                <a:ea typeface="HG丸ｺﾞｼｯｸM-PRO" pitchFamily="50" charset="-128"/>
              </a:rPr>
              <a:t>して、その指示を受けなければならない。</a:t>
            </a:r>
            <a:endParaRPr lang="en-US" altLang="ja-JP" dirty="0" smtClean="0">
              <a:latin typeface="HG丸ｺﾞｼｯｸM-PRO" pitchFamily="50" charset="-128"/>
              <a:ea typeface="HG丸ｺﾞｼｯｸM-PRO" pitchFamily="50" charset="-128"/>
            </a:endParaRPr>
          </a:p>
          <a:p>
            <a:pPr latinLnBrk="1"/>
            <a:endParaRPr lang="ja-JP" altLang="en-US"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a:t>
            </a:r>
            <a:r>
              <a:rPr lang="ja-JP" altLang="ja-JP" u="sng" dirty="0" smtClean="0">
                <a:latin typeface="HG丸ｺﾞｼｯｸM-PRO" pitchFamily="50" charset="-128"/>
                <a:ea typeface="HG丸ｺﾞｼｯｸM-PRO" pitchFamily="50" charset="-128"/>
              </a:rPr>
              <a:t>四万十町運転者服務規程</a:t>
            </a:r>
            <a:r>
              <a:rPr lang="ja-JP" altLang="ja-JP" dirty="0" smtClean="0">
                <a:latin typeface="HG丸ｺﾞｼｯｸM-PRO" pitchFamily="50" charset="-128"/>
                <a:ea typeface="HG丸ｺﾞｼｯｸM-PRO" pitchFamily="50" charset="-128"/>
              </a:rPr>
              <a:t>（交通違反等の報告）</a:t>
            </a:r>
          </a:p>
          <a:p>
            <a:pPr>
              <a:buNone/>
            </a:pPr>
            <a:r>
              <a:rPr lang="ja-JP" altLang="en-US" dirty="0" smtClean="0">
                <a:latin typeface="HG丸ｺﾞｼｯｸM-PRO" pitchFamily="50" charset="-128"/>
                <a:ea typeface="HG丸ｺﾞｼｯｸM-PRO" pitchFamily="50" charset="-128"/>
              </a:rPr>
              <a:t>　 </a:t>
            </a:r>
            <a:r>
              <a:rPr lang="ja-JP" altLang="ja-JP" dirty="0" smtClean="0">
                <a:latin typeface="HG丸ｺﾞｼｯｸM-PRO" pitchFamily="50" charset="-128"/>
                <a:ea typeface="HG丸ｺﾞｼｯｸM-PRO" pitchFamily="50" charset="-128"/>
              </a:rPr>
              <a:t>第９条　運転者は、職務の内外を問わず道路交通に関する</a:t>
            </a:r>
            <a:r>
              <a:rPr lang="ja-JP" altLang="ja-JP" b="1" dirty="0" smtClean="0">
                <a:solidFill>
                  <a:srgbClr val="FF0000"/>
                </a:solidFill>
                <a:latin typeface="HG丸ｺﾞｼｯｸM-PRO" pitchFamily="50" charset="-128"/>
                <a:ea typeface="HG丸ｺﾞｼｯｸM-PRO" pitchFamily="50" charset="-128"/>
              </a:rPr>
              <a:t>法令違反をしたとき、又は交通事故を起こしたとき</a:t>
            </a:r>
            <a:r>
              <a:rPr lang="ja-JP" altLang="ja-JP" dirty="0" smtClean="0">
                <a:latin typeface="HG丸ｺﾞｼｯｸM-PRO" pitchFamily="50" charset="-128"/>
                <a:ea typeface="HG丸ｺﾞｼｯｸM-PRO" pitchFamily="50" charset="-128"/>
              </a:rPr>
              <a:t>は、その状況及びその旨を</a:t>
            </a:r>
            <a:r>
              <a:rPr lang="ja-JP" altLang="ja-JP" b="1" dirty="0" smtClean="0">
                <a:solidFill>
                  <a:srgbClr val="FF0000"/>
                </a:solidFill>
                <a:latin typeface="HG丸ｺﾞｼｯｸM-PRO" pitchFamily="50" charset="-128"/>
                <a:ea typeface="HG丸ｺﾞｼｯｸM-PRO" pitchFamily="50" charset="-128"/>
              </a:rPr>
              <a:t>速やかに所属長に文書にて報告</a:t>
            </a:r>
            <a:r>
              <a:rPr lang="ja-JP" altLang="ja-JP" dirty="0" smtClean="0">
                <a:latin typeface="HG丸ｺﾞｼｯｸM-PRO" pitchFamily="50" charset="-128"/>
                <a:ea typeface="HG丸ｺﾞｼｯｸM-PRO" pitchFamily="50" charset="-128"/>
              </a:rPr>
              <a:t>し、所属長は管理者に連絡しなければならない。</a:t>
            </a:r>
            <a:endParaRPr lang="en-US" altLang="ja-JP" dirty="0" smtClean="0">
              <a:latin typeface="HG丸ｺﾞｼｯｸM-PRO" pitchFamily="50" charset="-128"/>
              <a:ea typeface="HG丸ｺﾞｼｯｸM-PRO" pitchFamily="50" charset="-128"/>
            </a:endParaRPr>
          </a:p>
        </p:txBody>
      </p:sp>
      <p:pic>
        <p:nvPicPr>
          <p:cNvPr id="238598" name="Picture 6"/>
          <p:cNvPicPr>
            <a:picLocks noChangeAspect="1" noChangeArrowheads="1"/>
          </p:cNvPicPr>
          <p:nvPr/>
        </p:nvPicPr>
        <p:blipFill>
          <a:blip r:embed="rId3" cstate="print"/>
          <a:srcRect/>
          <a:stretch>
            <a:fillRect/>
          </a:stretch>
        </p:blipFill>
        <p:spPr bwMode="auto">
          <a:xfrm>
            <a:off x="0" y="980728"/>
            <a:ext cx="5580112" cy="5877272"/>
          </a:xfrm>
          <a:prstGeom prst="rect">
            <a:avLst/>
          </a:prstGeom>
          <a:noFill/>
          <a:ln w="9525">
            <a:noFill/>
            <a:miter lim="800000"/>
            <a:headEnd/>
            <a:tailEnd/>
          </a:ln>
        </p:spPr>
      </p:pic>
      <p:sp>
        <p:nvSpPr>
          <p:cNvPr id="15" name="円/楕円 14"/>
          <p:cNvSpPr/>
          <p:nvPr/>
        </p:nvSpPr>
        <p:spPr>
          <a:xfrm>
            <a:off x="2339752" y="4365104"/>
            <a:ext cx="2880320" cy="1512168"/>
          </a:xfrm>
          <a:prstGeom prst="ellipse">
            <a:avLst/>
          </a:prstGeom>
          <a:noFill/>
          <a:ln w="1174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0" y="4149080"/>
            <a:ext cx="1224136" cy="1008112"/>
          </a:xfrm>
          <a:prstGeom prst="ellipse">
            <a:avLst/>
          </a:prstGeom>
          <a:noFill/>
          <a:ln w="1174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8596" name="Picture 4" descr="http://www.town.shimanto.lg.jp/reiki/420902200009000000MH/420902200009000000MH/H420902200009_0002.gif"/>
          <p:cNvPicPr>
            <a:picLocks noChangeAspect="1" noChangeArrowheads="1"/>
          </p:cNvPicPr>
          <p:nvPr/>
        </p:nvPicPr>
        <p:blipFill>
          <a:blip r:embed="rId4" cstate="print"/>
          <a:srcRect/>
          <a:stretch>
            <a:fillRect/>
          </a:stretch>
        </p:blipFill>
        <p:spPr bwMode="auto">
          <a:xfrm>
            <a:off x="4608892" y="1052736"/>
            <a:ext cx="4535108" cy="58052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ppt_x</p:attrName>
                                        </p:attrNameLst>
                                      </p:cBhvr>
                                      <p:tavLst>
                                        <p:tav tm="0">
                                          <p:val>
                                            <p:strVal val="#ppt_x-.2"/>
                                          </p:val>
                                        </p:tav>
                                        <p:tav tm="100000">
                                          <p:val>
                                            <p:strVal val="#ppt_x"/>
                                          </p:val>
                                        </p:tav>
                                      </p:tavLst>
                                    </p:anim>
                                    <p:anim calcmode="lin" valueType="num">
                                      <p:cBhvr>
                                        <p:cTn id="2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6"/>
                                        </p:tgtEl>
                                      </p:cBhvr>
                                    </p:animEffect>
                                  </p:childTnLst>
                                </p:cTn>
                              </p:par>
                              <p:par>
                                <p:cTn id="26" presetID="29" presetClass="entr" presetSubtype="0" fill="hold" nodeType="withEffect">
                                  <p:stCondLst>
                                    <p:cond delay="0"/>
                                  </p:stCondLst>
                                  <p:childTnLst>
                                    <p:set>
                                      <p:cBhvr>
                                        <p:cTn id="27" dur="1" fill="hold">
                                          <p:stCondLst>
                                            <p:cond delay="0"/>
                                          </p:stCondLst>
                                        </p:cTn>
                                        <p:tgtEl>
                                          <p:spTgt spid="238598"/>
                                        </p:tgtEl>
                                        <p:attrNameLst>
                                          <p:attrName>style.visibility</p:attrName>
                                        </p:attrNameLst>
                                      </p:cBhvr>
                                      <p:to>
                                        <p:strVal val="visible"/>
                                      </p:to>
                                    </p:set>
                                    <p:anim calcmode="lin" valueType="num">
                                      <p:cBhvr>
                                        <p:cTn id="28" dur="1000" fill="hold"/>
                                        <p:tgtEl>
                                          <p:spTgt spid="238598"/>
                                        </p:tgtEl>
                                        <p:attrNameLst>
                                          <p:attrName>ppt_x</p:attrName>
                                        </p:attrNameLst>
                                      </p:cBhvr>
                                      <p:tavLst>
                                        <p:tav tm="0">
                                          <p:val>
                                            <p:strVal val="#ppt_x-.2"/>
                                          </p:val>
                                        </p:tav>
                                        <p:tav tm="100000">
                                          <p:val>
                                            <p:strVal val="#ppt_x"/>
                                          </p:val>
                                        </p:tav>
                                      </p:tavLst>
                                    </p:anim>
                                    <p:anim calcmode="lin" valueType="num">
                                      <p:cBhvr>
                                        <p:cTn id="29" dur="1000" fill="hold"/>
                                        <p:tgtEl>
                                          <p:spTgt spid="23859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38598"/>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ppt_x</p:attrName>
                                        </p:attrNameLst>
                                      </p:cBhvr>
                                      <p:tavLst>
                                        <p:tav tm="0">
                                          <p:val>
                                            <p:strVal val="#ppt_x-.2"/>
                                          </p:val>
                                        </p:tav>
                                        <p:tav tm="100000">
                                          <p:val>
                                            <p:strVal val="#ppt_x"/>
                                          </p:val>
                                        </p:tav>
                                      </p:tavLst>
                                    </p:anim>
                                    <p:anim calcmode="lin" valueType="num">
                                      <p:cBhvr>
                                        <p:cTn id="3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238596"/>
                                        </p:tgtEl>
                                        <p:attrNameLst>
                                          <p:attrName>style.visibility</p:attrName>
                                        </p:attrNameLst>
                                      </p:cBhvr>
                                      <p:to>
                                        <p:strVal val="visible"/>
                                      </p:to>
                                    </p:set>
                                    <p:anim calcmode="lin" valueType="num">
                                      <p:cBhvr>
                                        <p:cTn id="40" dur="1000" fill="hold"/>
                                        <p:tgtEl>
                                          <p:spTgt spid="238596"/>
                                        </p:tgtEl>
                                        <p:attrNameLst>
                                          <p:attrName>ppt_x</p:attrName>
                                        </p:attrNameLst>
                                      </p:cBhvr>
                                      <p:tavLst>
                                        <p:tav tm="0">
                                          <p:val>
                                            <p:strVal val="#ppt_x-.2"/>
                                          </p:val>
                                        </p:tav>
                                        <p:tav tm="100000">
                                          <p:val>
                                            <p:strVal val="#ppt_x"/>
                                          </p:val>
                                        </p:tav>
                                      </p:tavLst>
                                    </p:anim>
                                    <p:anim calcmode="lin" valueType="num">
                                      <p:cBhvr>
                                        <p:cTn id="41" dur="1000" fill="hold"/>
                                        <p:tgtEl>
                                          <p:spTgt spid="238596"/>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酔っ払って絡むおじさんのイラスト">
            <a:hlinkClick r:id="rId3"/>
          </p:cNvPr>
          <p:cNvPicPr>
            <a:picLocks noChangeAspect="1" noChangeArrowheads="1"/>
          </p:cNvPicPr>
          <p:nvPr/>
        </p:nvPicPr>
        <p:blipFill>
          <a:blip r:embed="rId4" cstate="print"/>
          <a:srcRect/>
          <a:stretch>
            <a:fillRect/>
          </a:stretch>
        </p:blipFill>
        <p:spPr bwMode="auto">
          <a:xfrm>
            <a:off x="2915816" y="4437112"/>
            <a:ext cx="3121488" cy="2420888"/>
          </a:xfrm>
          <a:prstGeom prst="rect">
            <a:avLst/>
          </a:prstGeom>
          <a:noFill/>
        </p:spPr>
      </p:pic>
      <p:pic>
        <p:nvPicPr>
          <p:cNvPr id="12291" name="Picture 3" descr="C:\Users\user\AppData\Local\Temp\_AZTMP16_\023828.jpg"/>
          <p:cNvPicPr>
            <a:picLocks noChangeAspect="1" noChangeArrowheads="1"/>
          </p:cNvPicPr>
          <p:nvPr/>
        </p:nvPicPr>
        <p:blipFill>
          <a:blip r:embed="rId5" cstate="print"/>
          <a:srcRect/>
          <a:stretch>
            <a:fillRect/>
          </a:stretch>
        </p:blipFill>
        <p:spPr bwMode="auto">
          <a:xfrm>
            <a:off x="0" y="0"/>
            <a:ext cx="3256444" cy="2520280"/>
          </a:xfrm>
          <a:prstGeom prst="rect">
            <a:avLst/>
          </a:prstGeom>
          <a:noFill/>
        </p:spPr>
      </p:pic>
      <p:pic>
        <p:nvPicPr>
          <p:cNvPr id="12292" name="Picture 4" descr="C:\Users\user\AppData\Local\Temp\_AZTMP17_\023823.jpg"/>
          <p:cNvPicPr>
            <a:picLocks noChangeAspect="1" noChangeArrowheads="1"/>
          </p:cNvPicPr>
          <p:nvPr/>
        </p:nvPicPr>
        <p:blipFill>
          <a:blip r:embed="rId6" cstate="print"/>
          <a:srcRect/>
          <a:stretch>
            <a:fillRect/>
          </a:stretch>
        </p:blipFill>
        <p:spPr bwMode="auto">
          <a:xfrm>
            <a:off x="6263680" y="0"/>
            <a:ext cx="2880320" cy="2304256"/>
          </a:xfrm>
          <a:prstGeom prst="rect">
            <a:avLst/>
          </a:prstGeom>
          <a:noFill/>
        </p:spPr>
      </p:pic>
      <p:sp>
        <p:nvSpPr>
          <p:cNvPr id="7" name="角丸四角形 6"/>
          <p:cNvSpPr/>
          <p:nvPr/>
        </p:nvSpPr>
        <p:spPr>
          <a:xfrm>
            <a:off x="0" y="260648"/>
            <a:ext cx="9144000" cy="6264696"/>
          </a:xfrm>
          <a:prstGeom prst="roundRect">
            <a:avLst/>
          </a:prstGeom>
          <a:solidFill>
            <a:srgbClr val="FFFF00">
              <a:alpha val="35000"/>
            </a:srgbClr>
          </a:solidFill>
          <a:ln>
            <a:solidFill>
              <a:srgbClr val="FF0000">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0" dirty="0" smtClean="0">
                <a:solidFill>
                  <a:schemeClr val="tx1"/>
                </a:solidFill>
                <a:latin typeface="HGS創英角ﾎﾟｯﾌﾟ体" pitchFamily="50" charset="-128"/>
                <a:ea typeface="HGS創英角ﾎﾟｯﾌﾟ体" pitchFamily="50" charset="-128"/>
              </a:rPr>
              <a:t>言動には要注意！</a:t>
            </a:r>
            <a:endParaRPr kumimoji="1" lang="ja-JP" altLang="en-US" sz="8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2000"/>
                                        <p:tgtEl>
                                          <p:spTgt spid="1229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fade">
                                      <p:cBhvr>
                                        <p:cTn id="15" dur="2000"/>
                                        <p:tgtEl>
                                          <p:spTgt spid="1229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764704"/>
            <a:ext cx="8229600" cy="5616624"/>
          </a:xfrm>
        </p:spPr>
        <p:txBody>
          <a:bodyPr>
            <a:normAutofit/>
          </a:bodyPr>
          <a:lstStyle/>
          <a:p>
            <a:pPr>
              <a:buNone/>
            </a:pPr>
            <a:endParaRPr lang="en-US" altLang="ja-JP" sz="3600" dirty="0" smtClean="0">
              <a:latin typeface="+mn-ea"/>
            </a:endParaRPr>
          </a:p>
          <a:p>
            <a:pPr>
              <a:buNone/>
            </a:pPr>
            <a:r>
              <a:rPr lang="ja-JP" altLang="en-US" sz="3600" dirty="0" smtClean="0">
                <a:latin typeface="+mn-ea"/>
              </a:rPr>
              <a:t>　</a:t>
            </a:r>
            <a:r>
              <a:rPr lang="ja-JP" altLang="en-US" sz="3600" dirty="0" smtClean="0">
                <a:latin typeface="HGS創英角ﾎﾟｯﾌﾟ体" pitchFamily="50" charset="-128"/>
                <a:ea typeface="HGS創英角ﾎﾟｯﾌﾟ体" pitchFamily="50" charset="-128"/>
              </a:rPr>
              <a:t>日頃の感謝の気持ちとのことで、</a:t>
            </a:r>
            <a:r>
              <a:rPr lang="ja-JP" altLang="ja-JP" sz="3600" dirty="0" smtClean="0">
                <a:latin typeface="HGS創英角ﾎﾟｯﾌﾟ体" pitchFamily="50" charset="-128"/>
                <a:ea typeface="HGS創英角ﾎﾟｯﾌﾟ体" pitchFamily="50" charset="-128"/>
              </a:rPr>
              <a:t>飲</a:t>
            </a:r>
            <a:endParaRPr lang="en-US" altLang="ja-JP" sz="3600" dirty="0" smtClean="0">
              <a:latin typeface="HGS創英角ﾎﾟｯﾌﾟ体" pitchFamily="50" charset="-128"/>
              <a:ea typeface="HGS創英角ﾎﾟｯﾌﾟ体" pitchFamily="50" charset="-128"/>
            </a:endParaRPr>
          </a:p>
          <a:p>
            <a:pPr>
              <a:buNone/>
            </a:pPr>
            <a:r>
              <a:rPr lang="ja-JP" altLang="en-US" sz="3600" dirty="0" smtClean="0">
                <a:latin typeface="HGS創英角ﾎﾟｯﾌﾟ体" pitchFamily="50" charset="-128"/>
                <a:ea typeface="HGS創英角ﾎﾟｯﾌﾟ体" pitchFamily="50" charset="-128"/>
              </a:rPr>
              <a:t>  </a:t>
            </a:r>
            <a:r>
              <a:rPr lang="ja-JP" altLang="ja-JP" sz="3600" dirty="0" smtClean="0">
                <a:latin typeface="HGS創英角ﾎﾟｯﾌﾟ体" pitchFamily="50" charset="-128"/>
                <a:ea typeface="HGS創英角ﾎﾟｯﾌﾟ体" pitchFamily="50" charset="-128"/>
              </a:rPr>
              <a:t>食</a:t>
            </a:r>
            <a:r>
              <a:rPr lang="ja-JP" altLang="en-US" sz="3600" dirty="0" smtClean="0">
                <a:latin typeface="HGS創英角ﾎﾟｯﾌﾟ体" pitchFamily="50" charset="-128"/>
                <a:ea typeface="HGS創英角ﾎﾟｯﾌﾟ体" pitchFamily="50" charset="-128"/>
              </a:rPr>
              <a:t>代は保護者負担で懇親会を開いて</a:t>
            </a:r>
            <a:endParaRPr lang="en-US" altLang="ja-JP" sz="3600" dirty="0" smtClean="0">
              <a:latin typeface="HGS創英角ﾎﾟｯﾌﾟ体" pitchFamily="50" charset="-128"/>
              <a:ea typeface="HGS創英角ﾎﾟｯﾌﾟ体" pitchFamily="50" charset="-128"/>
            </a:endParaRPr>
          </a:p>
          <a:p>
            <a:pPr>
              <a:buNone/>
            </a:pPr>
            <a:r>
              <a:rPr lang="en-US" altLang="ja-JP" sz="3600" dirty="0" smtClean="0">
                <a:latin typeface="HGS創英角ﾎﾟｯﾌﾟ体" pitchFamily="50" charset="-128"/>
                <a:ea typeface="HGS創英角ﾎﾟｯﾌﾟ体" pitchFamily="50" charset="-128"/>
              </a:rPr>
              <a:t>  </a:t>
            </a:r>
            <a:r>
              <a:rPr lang="ja-JP" altLang="en-US" sz="3600" dirty="0" smtClean="0">
                <a:latin typeface="HGS創英角ﾎﾟｯﾌﾟ体" pitchFamily="50" charset="-128"/>
                <a:ea typeface="HGS創英角ﾎﾟｯﾌﾟ体" pitchFamily="50" charset="-128"/>
              </a:rPr>
              <a:t>くれることになりました。　　　　　　　　　　　　</a:t>
            </a:r>
            <a:endParaRPr lang="en-US" altLang="ja-JP" sz="3600" dirty="0" smtClean="0">
              <a:latin typeface="HGS創英角ﾎﾟｯﾌﾟ体" pitchFamily="50" charset="-128"/>
              <a:ea typeface="HGS創英角ﾎﾟｯﾌﾟ体" pitchFamily="50" charset="-128"/>
            </a:endParaRPr>
          </a:p>
          <a:p>
            <a:pPr>
              <a:buNone/>
            </a:pPr>
            <a:r>
              <a:rPr lang="en-US" altLang="ja-JP" sz="3600" dirty="0" smtClean="0">
                <a:latin typeface="HGS創英角ﾎﾟｯﾌﾟ体" pitchFamily="50" charset="-128"/>
                <a:ea typeface="HGS創英角ﾎﾟｯﾌﾟ体" pitchFamily="50" charset="-128"/>
              </a:rPr>
              <a:t>  </a:t>
            </a:r>
            <a:r>
              <a:rPr lang="ja-JP" altLang="en-US" sz="3600" dirty="0" smtClean="0">
                <a:latin typeface="HGS創英角ﾎﾟｯﾌﾟ体" pitchFamily="50" charset="-128"/>
                <a:ea typeface="HGS創英角ﾎﾟｯﾌﾟ体" pitchFamily="50" charset="-128"/>
              </a:rPr>
              <a:t>問題はありますか？</a:t>
            </a:r>
            <a:endParaRPr lang="en-US" altLang="ja-JP" sz="3600" dirty="0" smtClean="0">
              <a:latin typeface="HGS創英角ﾎﾟｯﾌﾟ体" pitchFamily="50" charset="-128"/>
              <a:ea typeface="HGS創英角ﾎﾟｯﾌﾟ体" pitchFamily="50" charset="-128"/>
            </a:endParaRPr>
          </a:p>
          <a:p>
            <a:endParaRPr lang="ja-JP" altLang="en-US" b="1" dirty="0"/>
          </a:p>
        </p:txBody>
      </p:sp>
      <p:pic>
        <p:nvPicPr>
          <p:cNvPr id="4" name="Picture 2" descr="http://3.bp.blogspot.com/-KXFZoaoFReI/UzALG6i09NI/AAAAAAAAeeQ/9OqsvM5eeyg/s800/study_mondai.png"/>
          <p:cNvPicPr>
            <a:picLocks noChangeAspect="1" noChangeArrowheads="1"/>
          </p:cNvPicPr>
          <p:nvPr/>
        </p:nvPicPr>
        <p:blipFill>
          <a:blip r:embed="rId3" cstate="print"/>
          <a:srcRect/>
          <a:stretch>
            <a:fillRect/>
          </a:stretch>
        </p:blipFill>
        <p:spPr bwMode="auto">
          <a:xfrm>
            <a:off x="395536" y="260648"/>
            <a:ext cx="1512168" cy="1064039"/>
          </a:xfrm>
          <a:prstGeom prst="rect">
            <a:avLst/>
          </a:prstGeom>
          <a:noFill/>
        </p:spPr>
      </p:pic>
      <p:pic>
        <p:nvPicPr>
          <p:cNvPr id="216066" name="Picture 2" descr="忘年会のイラスト「飲み会・鍋」">
            <a:hlinkClick r:id="rId4"/>
          </p:cNvPr>
          <p:cNvPicPr>
            <a:picLocks noChangeAspect="1" noChangeArrowheads="1"/>
          </p:cNvPicPr>
          <p:nvPr/>
        </p:nvPicPr>
        <p:blipFill>
          <a:blip r:embed="rId5" cstate="print"/>
          <a:srcRect/>
          <a:stretch>
            <a:fillRect/>
          </a:stretch>
        </p:blipFill>
        <p:spPr bwMode="auto">
          <a:xfrm>
            <a:off x="4283968" y="3426815"/>
            <a:ext cx="4860033" cy="343118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260648"/>
            <a:ext cx="8460432" cy="5184576"/>
          </a:xfrm>
        </p:spPr>
        <p:txBody>
          <a:bodyPr>
            <a:normAutofit/>
          </a:bodyPr>
          <a:lstStyle/>
          <a:p>
            <a:pPr>
              <a:buNone/>
            </a:pPr>
            <a:r>
              <a:rPr lang="en-US" altLang="ja-JP" sz="6000" dirty="0" smtClean="0">
                <a:solidFill>
                  <a:srgbClr val="FF0000"/>
                </a:solidFill>
                <a:latin typeface="HGS創英角ﾎﾟｯﾌﾟ体" pitchFamily="50" charset="-128"/>
                <a:ea typeface="HGS創英角ﾎﾟｯﾌﾟ体" pitchFamily="50" charset="-128"/>
              </a:rPr>
              <a:t>｢</a:t>
            </a:r>
            <a:r>
              <a:rPr lang="ja-JP" altLang="en-US" sz="6000" dirty="0" smtClean="0">
                <a:solidFill>
                  <a:srgbClr val="FF0000"/>
                </a:solidFill>
                <a:latin typeface="HGS創英角ﾎﾟｯﾌﾟ体" pitchFamily="50" charset="-128"/>
                <a:ea typeface="HGS創英角ﾎﾟｯﾌﾟ体" pitchFamily="50" charset="-128"/>
              </a:rPr>
              <a:t>利害関係者</a:t>
            </a:r>
            <a:r>
              <a:rPr lang="en-US" altLang="ja-JP" sz="6000" dirty="0" smtClean="0">
                <a:solidFill>
                  <a:srgbClr val="FF0000"/>
                </a:solidFill>
                <a:latin typeface="HGS創英角ﾎﾟｯﾌﾟ体" pitchFamily="50" charset="-128"/>
                <a:ea typeface="HGS創英角ﾎﾟｯﾌﾟ体" pitchFamily="50" charset="-128"/>
              </a:rPr>
              <a:t>｣</a:t>
            </a:r>
            <a:r>
              <a:rPr lang="ja-JP" altLang="en-US" sz="4400" dirty="0" smtClean="0">
                <a:solidFill>
                  <a:srgbClr val="FF0000"/>
                </a:solidFill>
                <a:latin typeface="HGS創英角ﾎﾟｯﾌﾟ体" pitchFamily="50" charset="-128"/>
                <a:ea typeface="HGS創英角ﾎﾟｯﾌﾟ体" pitchFamily="50" charset="-128"/>
              </a:rPr>
              <a:t>との禁止行為</a:t>
            </a:r>
            <a:endParaRPr lang="en-US" altLang="ja-JP" sz="4400" dirty="0" smtClean="0">
              <a:solidFill>
                <a:srgbClr val="FF0000"/>
              </a:solidFill>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a:t>
            </a:r>
            <a:endParaRPr lang="en-US" altLang="ja-JP" dirty="0" smtClean="0">
              <a:latin typeface="HGS創英角ﾎﾟｯﾌﾟ体" pitchFamily="50" charset="-128"/>
              <a:ea typeface="HGS創英角ﾎﾟｯﾌﾟ体" pitchFamily="50" charset="-128"/>
            </a:endParaRPr>
          </a:p>
          <a:p>
            <a:pPr>
              <a:buNone/>
            </a:pPr>
            <a:endParaRPr lang="en-US" altLang="ja-JP" dirty="0" smtClean="0">
              <a:latin typeface="HGS創英角ﾎﾟｯﾌﾟ体" pitchFamily="50" charset="-128"/>
              <a:ea typeface="HGS創英角ﾎﾟｯﾌﾟ体" pitchFamily="50" charset="-128"/>
            </a:endParaRPr>
          </a:p>
          <a:p>
            <a:pPr>
              <a:buNone/>
            </a:pPr>
            <a:endParaRPr lang="en-US" altLang="ja-JP" dirty="0" smtClean="0">
              <a:latin typeface="HGS創英角ﾎﾟｯﾌﾟ体" pitchFamily="50" charset="-128"/>
              <a:ea typeface="HGS創英角ﾎﾟｯﾌﾟ体" pitchFamily="50" charset="-128"/>
            </a:endParaRPr>
          </a:p>
          <a:p>
            <a:pPr>
              <a:buNone/>
            </a:pP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a:t>
            </a:r>
            <a:endParaRPr lang="en-US" altLang="ja-JP" dirty="0" smtClean="0">
              <a:latin typeface="HGS創英角ﾎﾟｯﾌﾟ体" pitchFamily="50" charset="-128"/>
              <a:ea typeface="HGS創英角ﾎﾟｯﾌﾟ体" pitchFamily="50" charset="-128"/>
            </a:endParaRPr>
          </a:p>
        </p:txBody>
      </p:sp>
      <p:pic>
        <p:nvPicPr>
          <p:cNvPr id="2052" name="Picture 4" descr="お金に目がくらんだ人のイラスト（女性）">
            <a:hlinkClick r:id="rId3"/>
          </p:cNvPr>
          <p:cNvPicPr>
            <a:picLocks noChangeAspect="1" noChangeArrowheads="1"/>
          </p:cNvPicPr>
          <p:nvPr/>
        </p:nvPicPr>
        <p:blipFill>
          <a:blip r:embed="rId4" cstate="print"/>
          <a:srcRect/>
          <a:stretch>
            <a:fillRect/>
          </a:stretch>
        </p:blipFill>
        <p:spPr bwMode="auto">
          <a:xfrm>
            <a:off x="2555776" y="4913784"/>
            <a:ext cx="1944216" cy="1944216"/>
          </a:xfrm>
          <a:prstGeom prst="rect">
            <a:avLst/>
          </a:prstGeom>
          <a:noFill/>
        </p:spPr>
      </p:pic>
      <p:pic>
        <p:nvPicPr>
          <p:cNvPr id="214020" name="Picture 4" descr="http://www.wanpug.com/kinsi5.gif"/>
          <p:cNvPicPr>
            <a:picLocks noChangeAspect="1" noChangeArrowheads="1"/>
          </p:cNvPicPr>
          <p:nvPr/>
        </p:nvPicPr>
        <p:blipFill>
          <a:blip r:embed="rId5" cstate="print"/>
          <a:srcRect/>
          <a:stretch>
            <a:fillRect/>
          </a:stretch>
        </p:blipFill>
        <p:spPr bwMode="auto">
          <a:xfrm>
            <a:off x="6300192" y="2564904"/>
            <a:ext cx="2232248" cy="1508692"/>
          </a:xfrm>
          <a:prstGeom prst="rect">
            <a:avLst/>
          </a:prstGeom>
          <a:noFill/>
        </p:spPr>
      </p:pic>
      <p:pic>
        <p:nvPicPr>
          <p:cNvPr id="214022" name="Picture 6" descr="http://3.bp.blogspot.com/-U-Vdup3YNbs/UYmtVKFdgLI/AAAAAAAARYc/p9jgVsISPYI/s800/fudousanya.png"/>
          <p:cNvPicPr>
            <a:picLocks noChangeAspect="1" noChangeArrowheads="1"/>
          </p:cNvPicPr>
          <p:nvPr/>
        </p:nvPicPr>
        <p:blipFill>
          <a:blip r:embed="rId6" cstate="print"/>
          <a:srcRect/>
          <a:stretch>
            <a:fillRect/>
          </a:stretch>
        </p:blipFill>
        <p:spPr bwMode="auto">
          <a:xfrm>
            <a:off x="467544" y="2492896"/>
            <a:ext cx="1944216" cy="2022245"/>
          </a:xfrm>
          <a:prstGeom prst="rect">
            <a:avLst/>
          </a:prstGeom>
          <a:noFill/>
        </p:spPr>
      </p:pic>
      <p:pic>
        <p:nvPicPr>
          <p:cNvPr id="214024" name="Picture 8" descr="http://4.bp.blogspot.com/-1qy8K0kYEFg/UdoE4M3Yi0I/AAAAAAAAV-A/qQJhooZpg7Y/s800/senkyo_wairo.png"/>
          <p:cNvPicPr>
            <a:picLocks noChangeAspect="1" noChangeArrowheads="1"/>
          </p:cNvPicPr>
          <p:nvPr/>
        </p:nvPicPr>
        <p:blipFill>
          <a:blip r:embed="rId7" cstate="print"/>
          <a:srcRect/>
          <a:stretch>
            <a:fillRect/>
          </a:stretch>
        </p:blipFill>
        <p:spPr bwMode="auto">
          <a:xfrm>
            <a:off x="5796136" y="4913784"/>
            <a:ext cx="2322432" cy="1944216"/>
          </a:xfrm>
          <a:prstGeom prst="rect">
            <a:avLst/>
          </a:prstGeom>
          <a:noFill/>
        </p:spPr>
      </p:pic>
      <p:pic>
        <p:nvPicPr>
          <p:cNvPr id="21" name="Picture 10" descr="http://2.bp.blogspot.com/-oKFugkbM_R4/USNoP_8hZvI/AAAAAAAANTQ/RwO4w9_83TQ/s1600/money_10000.png"/>
          <p:cNvPicPr>
            <a:picLocks noChangeAspect="1" noChangeArrowheads="1"/>
          </p:cNvPicPr>
          <p:nvPr/>
        </p:nvPicPr>
        <p:blipFill>
          <a:blip r:embed="rId8" cstate="print"/>
          <a:srcRect/>
          <a:stretch>
            <a:fillRect/>
          </a:stretch>
        </p:blipFill>
        <p:spPr bwMode="auto">
          <a:xfrm>
            <a:off x="3203848" y="2564904"/>
            <a:ext cx="2372674" cy="1117253"/>
          </a:xfrm>
          <a:prstGeom prst="rect">
            <a:avLst/>
          </a:prstGeom>
          <a:noFill/>
        </p:spPr>
      </p:pic>
      <p:pic>
        <p:nvPicPr>
          <p:cNvPr id="22" name="Picture 10" descr="http://2.bp.blogspot.com/-oKFugkbM_R4/USNoP_8hZvI/AAAAAAAANTQ/RwO4w9_83TQ/s1600/money_10000.png"/>
          <p:cNvPicPr>
            <a:picLocks noChangeAspect="1" noChangeArrowheads="1"/>
          </p:cNvPicPr>
          <p:nvPr/>
        </p:nvPicPr>
        <p:blipFill>
          <a:blip r:embed="rId8" cstate="print"/>
          <a:srcRect/>
          <a:stretch>
            <a:fillRect/>
          </a:stretch>
        </p:blipFill>
        <p:spPr bwMode="auto">
          <a:xfrm>
            <a:off x="3356248" y="2717304"/>
            <a:ext cx="2372674" cy="1117253"/>
          </a:xfrm>
          <a:prstGeom prst="rect">
            <a:avLst/>
          </a:prstGeom>
          <a:noFill/>
        </p:spPr>
      </p:pic>
      <p:pic>
        <p:nvPicPr>
          <p:cNvPr id="23" name="Picture 10" descr="http://2.bp.blogspot.com/-oKFugkbM_R4/USNoP_8hZvI/AAAAAAAANTQ/RwO4w9_83TQ/s1600/money_10000.png"/>
          <p:cNvPicPr>
            <a:picLocks noChangeAspect="1" noChangeArrowheads="1"/>
          </p:cNvPicPr>
          <p:nvPr/>
        </p:nvPicPr>
        <p:blipFill>
          <a:blip r:embed="rId8" cstate="print"/>
          <a:srcRect/>
          <a:stretch>
            <a:fillRect/>
          </a:stretch>
        </p:blipFill>
        <p:spPr bwMode="auto">
          <a:xfrm>
            <a:off x="3508648" y="2869704"/>
            <a:ext cx="2372674" cy="1117253"/>
          </a:xfrm>
          <a:prstGeom prst="rect">
            <a:avLst/>
          </a:prstGeom>
          <a:noFill/>
        </p:spPr>
      </p:pic>
      <p:sp>
        <p:nvSpPr>
          <p:cNvPr id="25" name="角丸四角形 24"/>
          <p:cNvSpPr/>
          <p:nvPr/>
        </p:nvSpPr>
        <p:spPr>
          <a:xfrm>
            <a:off x="611560" y="1772816"/>
            <a:ext cx="1800200" cy="720080"/>
          </a:xfrm>
          <a:prstGeom prst="roundRect">
            <a:avLst/>
          </a:prstGeom>
          <a:solidFill>
            <a:srgbClr val="CC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S創英角ﾎﾟｯﾌﾟ体" pitchFamily="50" charset="-128"/>
                <a:ea typeface="HGS創英角ﾎﾟｯﾌﾟ体" pitchFamily="50" charset="-128"/>
              </a:rPr>
              <a:t>不動産</a:t>
            </a:r>
            <a:endParaRPr kumimoji="1" lang="ja-JP" altLang="en-US" sz="3600" dirty="0">
              <a:solidFill>
                <a:schemeClr val="tx1"/>
              </a:solidFill>
            </a:endParaRPr>
          </a:p>
        </p:txBody>
      </p:sp>
      <p:sp>
        <p:nvSpPr>
          <p:cNvPr id="26" name="角丸四角形 25"/>
          <p:cNvSpPr/>
          <p:nvPr/>
        </p:nvSpPr>
        <p:spPr>
          <a:xfrm>
            <a:off x="3491880" y="1772816"/>
            <a:ext cx="1800200" cy="720080"/>
          </a:xfrm>
          <a:prstGeom prst="roundRect">
            <a:avLst/>
          </a:prstGeom>
          <a:solidFill>
            <a:srgbClr val="CC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S創英角ﾎﾟｯﾌﾟ体" pitchFamily="50" charset="-128"/>
                <a:ea typeface="HGS創英角ﾎﾟｯﾌﾟ体" pitchFamily="50" charset="-128"/>
              </a:rPr>
              <a:t>金　銭</a:t>
            </a:r>
            <a:endParaRPr kumimoji="1" lang="ja-JP" altLang="en-US" sz="3600" dirty="0">
              <a:solidFill>
                <a:schemeClr val="tx1"/>
              </a:solidFill>
            </a:endParaRPr>
          </a:p>
        </p:txBody>
      </p:sp>
      <p:sp>
        <p:nvSpPr>
          <p:cNvPr id="27" name="角丸四角形 26"/>
          <p:cNvSpPr/>
          <p:nvPr/>
        </p:nvSpPr>
        <p:spPr>
          <a:xfrm>
            <a:off x="6516216" y="1772816"/>
            <a:ext cx="1800200" cy="720080"/>
          </a:xfrm>
          <a:prstGeom prst="roundRect">
            <a:avLst/>
          </a:prstGeom>
          <a:solidFill>
            <a:srgbClr val="CC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S創英角ﾎﾟｯﾌﾟ体" pitchFamily="50" charset="-128"/>
                <a:ea typeface="HGS創英角ﾎﾟｯﾌﾟ体" pitchFamily="50" charset="-128"/>
              </a:rPr>
              <a:t>物　品</a:t>
            </a:r>
            <a:endParaRPr kumimoji="1" lang="ja-JP" altLang="en-US" sz="3600" dirty="0">
              <a:solidFill>
                <a:schemeClr val="tx1"/>
              </a:solidFill>
            </a:endParaRPr>
          </a:p>
        </p:txBody>
      </p:sp>
      <p:sp>
        <p:nvSpPr>
          <p:cNvPr id="28" name="角丸四角形 27"/>
          <p:cNvSpPr/>
          <p:nvPr/>
        </p:nvSpPr>
        <p:spPr>
          <a:xfrm>
            <a:off x="2555776" y="4221088"/>
            <a:ext cx="2160240" cy="720080"/>
          </a:xfrm>
          <a:prstGeom prst="roundRect">
            <a:avLst/>
          </a:prstGeom>
          <a:solidFill>
            <a:srgbClr val="CC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S創英角ﾎﾟｯﾌﾟ体" pitchFamily="50" charset="-128"/>
                <a:ea typeface="HGS創英角ﾎﾟｯﾌﾟ体" pitchFamily="50" charset="-128"/>
              </a:rPr>
              <a:t>未公開株</a:t>
            </a:r>
            <a:endParaRPr kumimoji="1" lang="ja-JP" altLang="en-US" sz="3600" dirty="0">
              <a:solidFill>
                <a:schemeClr val="tx1"/>
              </a:solidFill>
            </a:endParaRPr>
          </a:p>
        </p:txBody>
      </p:sp>
      <p:sp>
        <p:nvSpPr>
          <p:cNvPr id="29" name="角丸四角形 28"/>
          <p:cNvSpPr/>
          <p:nvPr/>
        </p:nvSpPr>
        <p:spPr>
          <a:xfrm>
            <a:off x="5724128" y="4221088"/>
            <a:ext cx="2160240" cy="720080"/>
          </a:xfrm>
          <a:prstGeom prst="roundRect">
            <a:avLst/>
          </a:prstGeom>
          <a:solidFill>
            <a:srgbClr val="CCFF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solidFill>
                <a:latin typeface="HGS創英角ﾎﾟｯﾌﾟ体" pitchFamily="50" charset="-128"/>
                <a:ea typeface="HGS創英角ﾎﾟｯﾌﾟ体" pitchFamily="50" charset="-128"/>
              </a:rPr>
              <a:t>金銭貸付</a:t>
            </a:r>
            <a:endParaRPr kumimoji="1" lang="ja-JP" altLang="en-US" sz="3600" dirty="0">
              <a:solidFill>
                <a:schemeClr val="tx1"/>
              </a:solidFill>
            </a:endParaRPr>
          </a:p>
        </p:txBody>
      </p:sp>
      <p:cxnSp>
        <p:nvCxnSpPr>
          <p:cNvPr id="8" name="直線コネクタ 7"/>
          <p:cNvCxnSpPr/>
          <p:nvPr/>
        </p:nvCxnSpPr>
        <p:spPr>
          <a:xfrm flipH="1">
            <a:off x="1115616" y="1916832"/>
            <a:ext cx="7200800" cy="4392488"/>
          </a:xfrm>
          <a:prstGeom prst="line">
            <a:avLst/>
          </a:prstGeom>
          <a:ln w="3905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flipV="1">
            <a:off x="971600" y="2060848"/>
            <a:ext cx="7416824" cy="4437112"/>
          </a:xfrm>
          <a:prstGeom prst="line">
            <a:avLst/>
          </a:prstGeom>
          <a:ln w="390525" cmpd="sng">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022"/>
                                        </p:tgtEl>
                                        <p:attrNameLst>
                                          <p:attrName>style.visibility</p:attrName>
                                        </p:attrNameLst>
                                      </p:cBhvr>
                                      <p:to>
                                        <p:strVal val="visible"/>
                                      </p:to>
                                    </p:set>
                                    <p:animEffect transition="in" filter="fade">
                                      <p:cBhvr>
                                        <p:cTn id="7" dur="2000"/>
                                        <p:tgtEl>
                                          <p:spTgt spid="2140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0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000"/>
                                        <p:tgtEl>
                                          <p:spTgt spid="26"/>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214020"/>
                                        </p:tgtEl>
                                        <p:attrNameLst>
                                          <p:attrName>style.visibility</p:attrName>
                                        </p:attrNameLst>
                                      </p:cBhvr>
                                      <p:to>
                                        <p:strVal val="visible"/>
                                      </p:to>
                                    </p:set>
                                    <p:animEffect transition="in" filter="fade">
                                      <p:cBhvr>
                                        <p:cTn id="27" dur="2000"/>
                                        <p:tgtEl>
                                          <p:spTgt spid="2140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2000"/>
                                        <p:tgtEl>
                                          <p:spTgt spid="27"/>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2000"/>
                                        <p:tgtEl>
                                          <p:spTgt spid="20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000"/>
                                        <p:tgtEl>
                                          <p:spTgt spid="28"/>
                                        </p:tgtEl>
                                      </p:cBhvr>
                                    </p:animEffect>
                                  </p:childTnLst>
                                </p:cTn>
                              </p:par>
                            </p:childTnLst>
                          </p:cTn>
                        </p:par>
                        <p:par>
                          <p:cTn id="38" fill="hold">
                            <p:stCondLst>
                              <p:cond delay="80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0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214024"/>
                                        </p:tgtEl>
                                        <p:attrNameLst>
                                          <p:attrName>style.visibility</p:attrName>
                                        </p:attrNameLst>
                                      </p:cBhvr>
                                      <p:to>
                                        <p:strVal val="visible"/>
                                      </p:to>
                                    </p:set>
                                    <p:animEffect transition="in" filter="fade">
                                      <p:cBhvr>
                                        <p:cTn id="44" dur="2000"/>
                                        <p:tgtEl>
                                          <p:spTgt spid="2140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Horizontal)">
                                      <p:cBhvr>
                                        <p:cTn id="49" dur="500"/>
                                        <p:tgtEl>
                                          <p:spTgt spid="32"/>
                                        </p:tgtEl>
                                      </p:cBhvr>
                                    </p:animEffect>
                                  </p:childTnLst>
                                </p:cTn>
                              </p:par>
                              <p:par>
                                <p:cTn id="50" presetID="16" presetClass="entr" presetSubtype="26"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Horizont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60648"/>
            <a:ext cx="8363272" cy="6336704"/>
          </a:xfrm>
        </p:spPr>
        <p:txBody>
          <a:bodyPr>
            <a:normAutofit/>
          </a:bodyPr>
          <a:lstStyle/>
          <a:p>
            <a:pPr>
              <a:buNone/>
            </a:pPr>
            <a:r>
              <a:rPr lang="ja-JP" altLang="en-US" dirty="0" smtClean="0">
                <a:latin typeface="HG丸ｺﾞｼｯｸM-PRO" pitchFamily="50" charset="-128"/>
                <a:ea typeface="HG丸ｺﾞｼｯｸM-PRO" pitchFamily="50" charset="-128"/>
              </a:rPr>
              <a:t>☆職務上の義務☆</a:t>
            </a:r>
          </a:p>
          <a:p>
            <a:pPr>
              <a:buNone/>
            </a:pPr>
            <a:endParaRPr lang="en-US" altLang="ja-JP" dirty="0" smtClean="0">
              <a:latin typeface="HG丸ｺﾞｼｯｸM-PRO" pitchFamily="50" charset="-128"/>
              <a:ea typeface="HG丸ｺﾞｼｯｸM-PRO" pitchFamily="50" charset="-128"/>
            </a:endParaRPr>
          </a:p>
          <a:p>
            <a:pPr>
              <a:buNone/>
            </a:pPr>
            <a:endParaRPr lang="en-US" altLang="ja-JP" dirty="0" smtClean="0">
              <a:latin typeface="HG丸ｺﾞｼｯｸM-PRO" pitchFamily="50" charset="-128"/>
              <a:ea typeface="HG丸ｺﾞｼｯｸM-PRO" pitchFamily="50" charset="-128"/>
            </a:endParaRPr>
          </a:p>
          <a:p>
            <a:pPr>
              <a:buNone/>
            </a:pPr>
            <a:endParaRPr lang="en-US" altLang="ja-JP" dirty="0" smtClean="0">
              <a:latin typeface="HG丸ｺﾞｼｯｸM-PRO" pitchFamily="50" charset="-128"/>
              <a:ea typeface="HG丸ｺﾞｼｯｸM-PRO" pitchFamily="50" charset="-128"/>
            </a:endParaRPr>
          </a:p>
          <a:p>
            <a:pPr>
              <a:buNone/>
            </a:pP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☆身分上の義務☆</a:t>
            </a:r>
          </a:p>
        </p:txBody>
      </p:sp>
      <p:sp>
        <p:nvSpPr>
          <p:cNvPr id="4" name="角丸四角形 3"/>
          <p:cNvSpPr/>
          <p:nvPr/>
        </p:nvSpPr>
        <p:spPr>
          <a:xfrm>
            <a:off x="683568" y="908720"/>
            <a:ext cx="7776864" cy="2160240"/>
          </a:xfrm>
          <a:prstGeom prst="roundRect">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dirty="0" smtClean="0">
                <a:solidFill>
                  <a:srgbClr val="FF0000"/>
                </a:solidFill>
                <a:latin typeface="HG丸ｺﾞｼｯｸM-PRO" pitchFamily="50" charset="-128"/>
                <a:ea typeface="HG丸ｺﾞｼｯｸM-PRO" pitchFamily="50" charset="-128"/>
              </a:rPr>
              <a:t>服務の宣誓（地方公務員法第３１条）</a:t>
            </a:r>
          </a:p>
          <a:p>
            <a:r>
              <a:rPr lang="ja-JP" altLang="en-US" sz="2600" dirty="0" smtClean="0">
                <a:solidFill>
                  <a:srgbClr val="FF0000"/>
                </a:solidFill>
                <a:latin typeface="HG丸ｺﾞｼｯｸM-PRO" pitchFamily="50" charset="-128"/>
                <a:ea typeface="HG丸ｺﾞｼｯｸM-PRO" pitchFamily="50" charset="-128"/>
              </a:rPr>
              <a:t>法令等及び上司の職務上の命令に従う義務</a:t>
            </a:r>
            <a:endParaRPr lang="en-US" altLang="ja-JP" sz="2600" dirty="0" smtClean="0">
              <a:solidFill>
                <a:srgbClr val="FF0000"/>
              </a:solidFill>
              <a:latin typeface="HG丸ｺﾞｼｯｸM-PRO" pitchFamily="50" charset="-128"/>
              <a:ea typeface="HG丸ｺﾞｼｯｸM-PRO" pitchFamily="50" charset="-128"/>
            </a:endParaRPr>
          </a:p>
          <a:p>
            <a:pPr>
              <a:buNone/>
            </a:pPr>
            <a:r>
              <a:rPr lang="ja-JP" altLang="en-US" sz="2600" dirty="0" smtClean="0">
                <a:solidFill>
                  <a:srgbClr val="FF0000"/>
                </a:solidFill>
                <a:latin typeface="HG丸ｺﾞｼｯｸM-PRO" pitchFamily="50" charset="-128"/>
                <a:ea typeface="HG丸ｺﾞｼｯｸM-PRO" pitchFamily="50" charset="-128"/>
              </a:rPr>
              <a:t>　　　　　　　　   （地方公務員法第３２条）</a:t>
            </a:r>
          </a:p>
          <a:p>
            <a:r>
              <a:rPr lang="ja-JP" altLang="en-US" sz="2600" dirty="0" smtClean="0">
                <a:solidFill>
                  <a:srgbClr val="FF0000"/>
                </a:solidFill>
                <a:latin typeface="HG丸ｺﾞｼｯｸM-PRO" pitchFamily="50" charset="-128"/>
                <a:ea typeface="HG丸ｺﾞｼｯｸM-PRO" pitchFamily="50" charset="-128"/>
              </a:rPr>
              <a:t>職務に専念する義務（地方公務員法第３５条）</a:t>
            </a:r>
            <a:endParaRPr lang="en-US" altLang="ja-JP" sz="2600" dirty="0" smtClean="0">
              <a:solidFill>
                <a:srgbClr val="FF0000"/>
              </a:solidFill>
              <a:latin typeface="HG丸ｺﾞｼｯｸM-PRO" pitchFamily="50" charset="-128"/>
              <a:ea typeface="HG丸ｺﾞｼｯｸM-PRO" pitchFamily="50" charset="-128"/>
            </a:endParaRPr>
          </a:p>
        </p:txBody>
      </p:sp>
      <p:sp>
        <p:nvSpPr>
          <p:cNvPr id="5" name="角丸四角形 4"/>
          <p:cNvSpPr/>
          <p:nvPr/>
        </p:nvSpPr>
        <p:spPr>
          <a:xfrm>
            <a:off x="683568" y="3861048"/>
            <a:ext cx="7776864" cy="2755304"/>
          </a:xfrm>
          <a:prstGeom prst="roundRect">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600" dirty="0" smtClean="0">
                <a:solidFill>
                  <a:srgbClr val="FF0000"/>
                </a:solidFill>
                <a:latin typeface="HG丸ｺﾞｼｯｸM-PRO" pitchFamily="50" charset="-128"/>
                <a:ea typeface="HG丸ｺﾞｼｯｸM-PRO" pitchFamily="50" charset="-128"/>
              </a:rPr>
              <a:t>信用失墜行為の禁止（地方公務員法第３３条）</a:t>
            </a:r>
          </a:p>
          <a:p>
            <a:r>
              <a:rPr lang="ja-JP" altLang="en-US" sz="2600" dirty="0" smtClean="0">
                <a:solidFill>
                  <a:srgbClr val="FF0000"/>
                </a:solidFill>
                <a:latin typeface="HG丸ｺﾞｼｯｸM-PRO" pitchFamily="50" charset="-128"/>
                <a:ea typeface="HG丸ｺﾞｼｯｸM-PRO" pitchFamily="50" charset="-128"/>
              </a:rPr>
              <a:t>秘密を守る義務（地方公務員法第３４条）</a:t>
            </a:r>
          </a:p>
          <a:p>
            <a:r>
              <a:rPr lang="ja-JP" altLang="en-US" sz="2600" dirty="0" smtClean="0">
                <a:solidFill>
                  <a:srgbClr val="FF0000"/>
                </a:solidFill>
                <a:latin typeface="HG丸ｺﾞｼｯｸM-PRO" pitchFamily="50" charset="-128"/>
                <a:ea typeface="HG丸ｺﾞｼｯｸM-PRO" pitchFamily="50" charset="-128"/>
              </a:rPr>
              <a:t>政治的行為の制限（地方公務員法第３６条）</a:t>
            </a:r>
          </a:p>
          <a:p>
            <a:r>
              <a:rPr lang="ja-JP" altLang="en-US" sz="2600" dirty="0" smtClean="0">
                <a:solidFill>
                  <a:srgbClr val="FF0000"/>
                </a:solidFill>
                <a:latin typeface="HG丸ｺﾞｼｯｸM-PRO" pitchFamily="50" charset="-128"/>
                <a:ea typeface="HG丸ｺﾞｼｯｸM-PRO" pitchFamily="50" charset="-128"/>
              </a:rPr>
              <a:t>争議行為等の禁止（地方公務員法第３７条）</a:t>
            </a:r>
          </a:p>
          <a:p>
            <a:r>
              <a:rPr lang="ja-JP" altLang="en-US" sz="2600" dirty="0" smtClean="0">
                <a:solidFill>
                  <a:srgbClr val="FF0000"/>
                </a:solidFill>
                <a:latin typeface="HG丸ｺﾞｼｯｸM-PRO" pitchFamily="50" charset="-128"/>
                <a:ea typeface="HG丸ｺﾞｼｯｸM-PRO" pitchFamily="50" charset="-128"/>
              </a:rPr>
              <a:t>営利企業等の従事制限（地方公務員法第３８条）</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lstStyle/>
          <a:p>
            <a:pPr>
              <a:buNone/>
            </a:pPr>
            <a:endParaRPr lang="en-US" altLang="ja-JP" dirty="0" smtClean="0"/>
          </a:p>
          <a:p>
            <a:pPr>
              <a:buNone/>
            </a:pPr>
            <a:endParaRPr lang="en-US" altLang="ja-JP" dirty="0" smtClean="0"/>
          </a:p>
          <a:p>
            <a:pPr>
              <a:buNone/>
            </a:pPr>
            <a:r>
              <a:rPr lang="ja-JP" altLang="en-US" dirty="0" smtClean="0"/>
              <a:t>　</a:t>
            </a:r>
            <a:r>
              <a:rPr lang="ja-JP" altLang="en-US" dirty="0" smtClean="0">
                <a:latin typeface="HGS創英角ﾎﾟｯﾌﾟ体" pitchFamily="50" charset="-128"/>
                <a:ea typeface="HGS創英角ﾎﾟｯﾌﾟ体" pitchFamily="50" charset="-128"/>
              </a:rPr>
              <a:t>夏季休業中で、児童生徒もいなくて</a:t>
            </a:r>
            <a:r>
              <a:rPr lang="ja-JP" altLang="en-US" dirty="0" err="1" smtClean="0">
                <a:latin typeface="HGS創英角ﾎﾟｯﾌﾟ体" pitchFamily="50" charset="-128"/>
                <a:ea typeface="HGS創英角ﾎﾟｯﾌﾟ体" pitchFamily="50" charset="-128"/>
              </a:rPr>
              <a:t>ゆっく</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りできるので、休憩時間は終わりましたが</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生協のチラシでも見てもう少しのんびりし</a:t>
            </a:r>
            <a:endParaRPr lang="en-US" altLang="ja-JP" dirty="0" smtClean="0">
              <a:latin typeface="HGS創英角ﾎﾟｯﾌﾟ体" pitchFamily="50" charset="-128"/>
              <a:ea typeface="HGS創英角ﾎﾟｯﾌﾟ体" pitchFamily="50" charset="-128"/>
            </a:endParaRPr>
          </a:p>
          <a:p>
            <a:pPr>
              <a:buNone/>
            </a:pPr>
            <a:r>
              <a:rPr lang="en-US" altLang="ja-JP" dirty="0" smtClean="0">
                <a:latin typeface="HGS創英角ﾎﾟｯﾌﾟ体" pitchFamily="50" charset="-128"/>
                <a:ea typeface="HGS創英角ﾎﾟｯﾌﾟ体" pitchFamily="50" charset="-128"/>
              </a:rPr>
              <a:t>  </a:t>
            </a:r>
            <a:r>
              <a:rPr lang="ja-JP" altLang="en-US" dirty="0" smtClean="0">
                <a:latin typeface="HGS創英角ﾎﾟｯﾌﾟ体" pitchFamily="50" charset="-128"/>
                <a:ea typeface="HGS創英角ﾎﾟｯﾌﾟ体" pitchFamily="50" charset="-128"/>
              </a:rPr>
              <a:t>たいと思います。少しくらいなら構わない</a:t>
            </a:r>
            <a:endParaRPr lang="en-US" altLang="ja-JP" dirty="0" smtClean="0">
              <a:latin typeface="HGS創英角ﾎﾟｯﾌﾟ体" pitchFamily="50" charset="-128"/>
              <a:ea typeface="HGS創英角ﾎﾟｯﾌﾟ体" pitchFamily="50" charset="-128"/>
            </a:endParaRPr>
          </a:p>
          <a:p>
            <a:pPr>
              <a:buNone/>
            </a:pPr>
            <a:r>
              <a:rPr lang="en-US" altLang="ja-JP" dirty="0" smtClean="0">
                <a:latin typeface="HGS創英角ﾎﾟｯﾌﾟ体" pitchFamily="50" charset="-128"/>
                <a:ea typeface="HGS創英角ﾎﾟｯﾌﾟ体" pitchFamily="50" charset="-128"/>
              </a:rPr>
              <a:t>  </a:t>
            </a:r>
            <a:r>
              <a:rPr lang="ja-JP" altLang="en-US" dirty="0" smtClean="0">
                <a:latin typeface="HGS創英角ﾎﾟｯﾌﾟ体" pitchFamily="50" charset="-128"/>
                <a:ea typeface="HGS創英角ﾎﾟｯﾌﾟ体" pitchFamily="50" charset="-128"/>
              </a:rPr>
              <a:t>でしょうか？</a:t>
            </a:r>
            <a:endParaRPr lang="en-US" altLang="ja-JP" dirty="0" smtClean="0">
              <a:latin typeface="HGS創英角ﾎﾟｯﾌﾟ体" pitchFamily="50" charset="-128"/>
              <a:ea typeface="HGS創英角ﾎﾟｯﾌﾟ体" pitchFamily="50" charset="-128"/>
            </a:endParaRPr>
          </a:p>
          <a:p>
            <a:pPr>
              <a:buNone/>
            </a:pPr>
            <a:endParaRPr lang="en-US" altLang="ja-JP" dirty="0" smtClean="0"/>
          </a:p>
          <a:p>
            <a:pPr>
              <a:buNone/>
            </a:pPr>
            <a:endParaRPr lang="en-US" altLang="ja-JP" dirty="0" smtClean="0"/>
          </a:p>
        </p:txBody>
      </p:sp>
      <p:pic>
        <p:nvPicPr>
          <p:cNvPr id="6147" name="Picture 3" descr="http://www.genkinet-hitachinaka.jp/img/event/2014091211563616282.png">
            <a:hlinkClick r:id="rId3"/>
          </p:cNvPr>
          <p:cNvPicPr>
            <a:picLocks noChangeAspect="1" noChangeArrowheads="1"/>
          </p:cNvPicPr>
          <p:nvPr/>
        </p:nvPicPr>
        <p:blipFill>
          <a:blip r:embed="rId4" cstate="print"/>
          <a:srcRect/>
          <a:stretch>
            <a:fillRect/>
          </a:stretch>
        </p:blipFill>
        <p:spPr bwMode="auto">
          <a:xfrm>
            <a:off x="4304856" y="4077072"/>
            <a:ext cx="3889464" cy="2473397"/>
          </a:xfrm>
          <a:prstGeom prst="rect">
            <a:avLst/>
          </a:prstGeom>
          <a:noFill/>
        </p:spPr>
      </p:pic>
      <p:pic>
        <p:nvPicPr>
          <p:cNvPr id="4" name="Picture 2" descr="http://3.bp.blogspot.com/-KXFZoaoFReI/UzALG6i09NI/AAAAAAAAeeQ/9OqsvM5eeyg/s800/study_mondai.png"/>
          <p:cNvPicPr>
            <a:picLocks noChangeAspect="1" noChangeArrowheads="1"/>
          </p:cNvPicPr>
          <p:nvPr/>
        </p:nvPicPr>
        <p:blipFill>
          <a:blip r:embed="rId5" cstate="print"/>
          <a:srcRect/>
          <a:stretch>
            <a:fillRect/>
          </a:stretch>
        </p:blipFill>
        <p:spPr bwMode="auto">
          <a:xfrm>
            <a:off x="323528" y="476672"/>
            <a:ext cx="1512168" cy="106403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solidFill>
                  <a:srgbClr val="FF0000"/>
                </a:solidFill>
                <a:latin typeface="HGS創英角ﾎﾟｯﾌﾟ体" pitchFamily="50" charset="-128"/>
                <a:ea typeface="HGS創英角ﾎﾟｯﾌﾟ体" pitchFamily="50" charset="-128"/>
              </a:rPr>
              <a:t>職務専念義務違反となります</a:t>
            </a:r>
            <a:endParaRPr kumimoji="1" lang="ja-JP" altLang="en-US" dirty="0">
              <a:solidFill>
                <a:srgbClr val="FF0000"/>
              </a:solidFill>
              <a:latin typeface="HGS創英角ﾎﾟｯﾌﾟ体" pitchFamily="50" charset="-128"/>
              <a:ea typeface="HGS創英角ﾎﾟｯﾌﾟ体" pitchFamily="50" charset="-128"/>
            </a:endParaRPr>
          </a:p>
        </p:txBody>
      </p:sp>
      <p:sp>
        <p:nvSpPr>
          <p:cNvPr id="3" name="コンテンツ プレースホルダ 2"/>
          <p:cNvSpPr>
            <a:spLocks noGrp="1"/>
          </p:cNvSpPr>
          <p:nvPr>
            <p:ph idx="1"/>
          </p:nvPr>
        </p:nvSpPr>
        <p:spPr/>
        <p:txBody>
          <a:bodyPr>
            <a:normAutofit/>
          </a:bodyPr>
          <a:lstStyle/>
          <a:p>
            <a:pPr>
              <a:buNone/>
            </a:pPr>
            <a:r>
              <a:rPr lang="ja-JP" altLang="en-US" dirty="0" smtClean="0"/>
              <a:t>　</a:t>
            </a:r>
            <a:r>
              <a:rPr lang="ja-JP" altLang="en-US" dirty="0" smtClean="0">
                <a:latin typeface="HG丸ｺﾞｼｯｸM-PRO" pitchFamily="50" charset="-128"/>
                <a:ea typeface="HG丸ｺﾞｼｯｸM-PRO" pitchFamily="50" charset="-128"/>
              </a:rPr>
              <a:t>地方公務員法第３５条</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（職務に専念する義務）</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職員は、法律又は条例に特別の定がある場合を除く外、その勤務時間及び職務上の注意力のすべてをその職責遂行のために用い、当該地方公共団体が　　　　　　なすべき責を有する職務に</a:t>
            </a:r>
            <a:r>
              <a:rPr lang="ja-JP" altLang="en-US" dirty="0" err="1" smtClean="0">
                <a:latin typeface="HG丸ｺﾞｼｯｸM-PRO" pitchFamily="50" charset="-128"/>
                <a:ea typeface="HG丸ｺﾞｼｯｸM-PRO" pitchFamily="50" charset="-128"/>
              </a:rPr>
              <a:t>の</a:t>
            </a:r>
            <a:r>
              <a:rPr lang="ja-JP" altLang="en-US" dirty="0" smtClean="0">
                <a:latin typeface="HG丸ｺﾞｼｯｸM-PRO" pitchFamily="50" charset="-128"/>
                <a:ea typeface="HG丸ｺﾞｼｯｸM-PRO" pitchFamily="50" charset="-128"/>
              </a:rPr>
              <a:t>　　　　　　み従事しなければならない。 </a:t>
            </a:r>
            <a:endParaRPr lang="en-US" altLang="ja-JP" dirty="0" smtClean="0">
              <a:latin typeface="HG丸ｺﾞｼｯｸM-PRO" pitchFamily="50" charset="-128"/>
              <a:ea typeface="HG丸ｺﾞｼｯｸM-PRO" pitchFamily="50" charset="-128"/>
            </a:endParaRPr>
          </a:p>
          <a:p>
            <a:pPr>
              <a:buNone/>
            </a:pPr>
            <a:endParaRPr kumimoji="1" lang="ja-JP" altLang="en-US" dirty="0"/>
          </a:p>
        </p:txBody>
      </p:sp>
      <p:pic>
        <p:nvPicPr>
          <p:cNvPr id="82954" name="Picture 10" descr="http://img01t1.cc-library.net/thum01/cc-library010009540.jpg">
            <a:hlinkClick r:id="rId3"/>
          </p:cNvPr>
          <p:cNvPicPr>
            <a:picLocks noChangeAspect="1" noChangeArrowheads="1"/>
          </p:cNvPicPr>
          <p:nvPr/>
        </p:nvPicPr>
        <p:blipFill>
          <a:blip r:embed="rId4" cstate="print"/>
          <a:srcRect/>
          <a:stretch>
            <a:fillRect/>
          </a:stretch>
        </p:blipFill>
        <p:spPr bwMode="auto">
          <a:xfrm>
            <a:off x="6485349" y="4581128"/>
            <a:ext cx="2565755" cy="19888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82954"/>
                                        </p:tgtEl>
                                        <p:attrNameLst>
                                          <p:attrName>style.visibility</p:attrName>
                                        </p:attrNameLst>
                                      </p:cBhvr>
                                      <p:to>
                                        <p:strVal val="visible"/>
                                      </p:to>
                                    </p:set>
                                    <p:anim calcmode="lin" valueType="num">
                                      <p:cBhvr additive="base">
                                        <p:cTn id="16" dur="500" fill="hold"/>
                                        <p:tgtEl>
                                          <p:spTgt spid="82954"/>
                                        </p:tgtEl>
                                        <p:attrNameLst>
                                          <p:attrName>ppt_x</p:attrName>
                                        </p:attrNameLst>
                                      </p:cBhvr>
                                      <p:tavLst>
                                        <p:tav tm="0">
                                          <p:val>
                                            <p:strVal val="#ppt_x"/>
                                          </p:val>
                                        </p:tav>
                                        <p:tav tm="100000">
                                          <p:val>
                                            <p:strVal val="#ppt_x"/>
                                          </p:val>
                                        </p:tav>
                                      </p:tavLst>
                                    </p:anim>
                                    <p:anim calcmode="lin" valueType="num">
                                      <p:cBhvr additive="base">
                                        <p:cTn id="17" dur="500" fill="hold"/>
                                        <p:tgtEl>
                                          <p:spTgt spid="82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normAutofit/>
          </a:bodyPr>
          <a:lstStyle/>
          <a:p>
            <a:pPr algn="ctr">
              <a:buNone/>
            </a:pPr>
            <a:r>
              <a:rPr lang="ja-JP" altLang="en-US" b="1" dirty="0" smtClean="0">
                <a:solidFill>
                  <a:srgbClr val="0070C0"/>
                </a:solidFill>
                <a:latin typeface="HG丸ｺﾞｼｯｸM-PRO" pitchFamily="50" charset="-128"/>
                <a:ea typeface="HG丸ｺﾞｼｯｸM-PRO" pitchFamily="50" charset="-128"/>
              </a:rPr>
              <a:t>≪職務専念義務違反の例≫</a:t>
            </a:r>
            <a:endParaRPr lang="en-US" altLang="ja-JP" b="1" dirty="0" smtClean="0">
              <a:solidFill>
                <a:srgbClr val="0070C0"/>
              </a:solidFill>
              <a:latin typeface="HG丸ｺﾞｼｯｸM-PRO" pitchFamily="50" charset="-128"/>
              <a:ea typeface="HG丸ｺﾞｼｯｸM-PRO" pitchFamily="50" charset="-128"/>
            </a:endParaRPr>
          </a:p>
          <a:p>
            <a:pPr algn="ctr">
              <a:buNone/>
            </a:pPr>
            <a:endParaRPr lang="en-US" altLang="ja-JP" sz="1000" b="1" dirty="0" smtClean="0">
              <a:solidFill>
                <a:srgbClr val="0070C0"/>
              </a:solidFill>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・移動販売の食品購入</a:t>
            </a:r>
            <a:endParaRPr lang="en-US" altLang="ja-JP" sz="2800" dirty="0" smtClean="0">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・家賃や光熱水費の支払い</a:t>
            </a:r>
            <a:endParaRPr lang="en-US" altLang="ja-JP" sz="2800" dirty="0" smtClean="0">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・保険会社の方の話を聞く</a:t>
            </a:r>
            <a:endParaRPr lang="en-US" altLang="ja-JP" sz="2800" dirty="0" smtClean="0">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・仕事に関係のない本を読む</a:t>
            </a:r>
            <a:endParaRPr lang="en-US" altLang="ja-JP" sz="2800" dirty="0" smtClean="0">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・仕事に関係のないインターネットサイトを見る</a:t>
            </a:r>
            <a:endParaRPr lang="en-US" altLang="ja-JP" sz="2800" dirty="0" smtClean="0">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・携帯電話でゲームをする</a:t>
            </a:r>
            <a:endParaRPr lang="en-US" altLang="ja-JP" sz="2800" dirty="0" smtClean="0">
              <a:latin typeface="HG丸ｺﾞｼｯｸM-PRO" pitchFamily="50" charset="-128"/>
              <a:ea typeface="HG丸ｺﾞｼｯｸM-PRO" pitchFamily="50" charset="-128"/>
            </a:endParaRPr>
          </a:p>
          <a:p>
            <a:pPr>
              <a:buNone/>
            </a:pPr>
            <a:r>
              <a:rPr lang="ja-JP" altLang="en-US" sz="2800" dirty="0" smtClean="0">
                <a:latin typeface="HG丸ｺﾞｼｯｸM-PRO" pitchFamily="50" charset="-128"/>
                <a:ea typeface="HG丸ｺﾞｼｯｸM-PRO" pitchFamily="50" charset="-128"/>
              </a:rPr>
              <a:t>・休憩時間が終わっても校内にいない　　等</a:t>
            </a:r>
            <a:endParaRPr lang="en-US" altLang="ja-JP" sz="2800" dirty="0" smtClean="0">
              <a:latin typeface="HG丸ｺﾞｼｯｸM-PRO" pitchFamily="50" charset="-128"/>
              <a:ea typeface="HG丸ｺﾞｼｯｸM-PRO" pitchFamily="50" charset="-128"/>
            </a:endParaRPr>
          </a:p>
          <a:p>
            <a:pPr>
              <a:buNone/>
            </a:pPr>
            <a:endParaRPr lang="en-US" altLang="ja-JP" dirty="0" smtClean="0"/>
          </a:p>
          <a:p>
            <a:pPr>
              <a:buNone/>
            </a:pPr>
            <a:endParaRPr lang="en-US" altLang="ja-JP" dirty="0" smtClean="0"/>
          </a:p>
        </p:txBody>
      </p:sp>
      <p:pic>
        <p:nvPicPr>
          <p:cNvPr id="2049" name="Picture 1" descr="C:\Users\user\Desktop\smartphone_man_smile.png"/>
          <p:cNvPicPr>
            <a:picLocks noChangeAspect="1" noChangeArrowheads="1"/>
          </p:cNvPicPr>
          <p:nvPr/>
        </p:nvPicPr>
        <p:blipFill>
          <a:blip r:embed="rId3" cstate="print"/>
          <a:srcRect/>
          <a:stretch>
            <a:fillRect/>
          </a:stretch>
        </p:blipFill>
        <p:spPr bwMode="auto">
          <a:xfrm rot="1070164">
            <a:off x="6368711" y="4795576"/>
            <a:ext cx="1176830" cy="1572446"/>
          </a:xfrm>
          <a:prstGeom prst="rect">
            <a:avLst/>
          </a:prstGeom>
          <a:noFill/>
        </p:spPr>
      </p:pic>
      <p:pic>
        <p:nvPicPr>
          <p:cNvPr id="2052" name="Picture 4" descr="C:\Users\user\Desktop\idouhanbai_pan_bread.png"/>
          <p:cNvPicPr>
            <a:picLocks noChangeAspect="1" noChangeArrowheads="1"/>
          </p:cNvPicPr>
          <p:nvPr/>
        </p:nvPicPr>
        <p:blipFill>
          <a:blip r:embed="rId4" cstate="print"/>
          <a:srcRect/>
          <a:stretch>
            <a:fillRect/>
          </a:stretch>
        </p:blipFill>
        <p:spPr bwMode="auto">
          <a:xfrm>
            <a:off x="6156176" y="1268760"/>
            <a:ext cx="1793776" cy="1479865"/>
          </a:xfrm>
          <a:prstGeom prst="rect">
            <a:avLst/>
          </a:prstGeom>
          <a:noFill/>
        </p:spPr>
      </p:pic>
      <p:pic>
        <p:nvPicPr>
          <p:cNvPr id="2054" name="Picture 6" descr="https://www.city.kakamigahara.lg.jp/dbps_data/_material_/_files/000/000/002/429/toku10.gif">
            <a:hlinkClick r:id="rId5"/>
          </p:cNvPr>
          <p:cNvPicPr>
            <a:picLocks noChangeAspect="1" noChangeArrowheads="1"/>
          </p:cNvPicPr>
          <p:nvPr/>
        </p:nvPicPr>
        <p:blipFill>
          <a:blip r:embed="rId6" cstate="print"/>
          <a:srcRect/>
          <a:stretch>
            <a:fillRect/>
          </a:stretch>
        </p:blipFill>
        <p:spPr bwMode="auto">
          <a:xfrm rot="21038357">
            <a:off x="1503896" y="4819588"/>
            <a:ext cx="2162175" cy="1409700"/>
          </a:xfrm>
          <a:prstGeom prst="rect">
            <a:avLst/>
          </a:prstGeom>
          <a:noFill/>
        </p:spPr>
      </p:pic>
      <p:cxnSp>
        <p:nvCxnSpPr>
          <p:cNvPr id="8" name="直線コネクタ 7"/>
          <p:cNvCxnSpPr/>
          <p:nvPr/>
        </p:nvCxnSpPr>
        <p:spPr>
          <a:xfrm flipH="1" flipV="1">
            <a:off x="971600" y="1196752"/>
            <a:ext cx="7416824" cy="4437112"/>
          </a:xfrm>
          <a:prstGeom prst="line">
            <a:avLst/>
          </a:prstGeom>
          <a:ln w="3905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971600" y="1196752"/>
            <a:ext cx="7200800" cy="4392488"/>
          </a:xfrm>
          <a:prstGeom prst="line">
            <a:avLst/>
          </a:prstGeom>
          <a:ln w="390525" cmpd="sng">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9"/>
                                        </p:tgtEl>
                                        <p:attrNameLst>
                                          <p:attrName>style.visibility</p:attrName>
                                        </p:attrNameLst>
                                      </p:cBhvr>
                                      <p:to>
                                        <p:strVal val="visible"/>
                                      </p:to>
                                    </p:set>
                                    <p:animEffect transition="in" filter="fade">
                                      <p:cBhvr>
                                        <p:cTn id="17" dur="500"/>
                                        <p:tgtEl>
                                          <p:spTgt spid="20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Horizontal)">
                                      <p:cBhvr>
                                        <p:cTn id="22" dur="500"/>
                                        <p:tgtEl>
                                          <p:spTgt spid="8"/>
                                        </p:tgtEl>
                                      </p:cBhvr>
                                    </p:animEffect>
                                  </p:childTnLst>
                                </p:cTn>
                              </p:par>
                              <p:par>
                                <p:cTn id="23" presetID="16" presetClass="entr" presetSubtype="2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rot="-113" flipH="1">
            <a:off x="30251" y="2997101"/>
            <a:ext cx="9113699" cy="3036942"/>
          </a:xfrm>
          <a:prstGeom prst="rect">
            <a:avLst/>
          </a:prstGeom>
        </p:spPr>
        <p:txBody>
          <a:bodyPr lIns="91425" tIns="91425" rIns="91425" bIns="91425" anchor="b" anchorCtr="0">
            <a:noAutofit/>
          </a:bodyPr>
          <a:lstStyle/>
          <a:p>
            <a:pPr algn="l"/>
            <a:r>
              <a:rPr lang="ja-JP" altLang="ja-JP" sz="2400" dirty="0" smtClean="0">
                <a:latin typeface="HGS創英角ﾎﾟｯﾌﾟ体" pitchFamily="50" charset="-128"/>
                <a:ea typeface="HGS創英角ﾎﾟｯﾌﾟ体" pitchFamily="50" charset="-128"/>
              </a:rPr>
              <a:t>Ａ先生は、学期末の成績処理に追われ、ＵＳＢメモリに個</a:t>
            </a:r>
            <a:r>
              <a:rPr lang="ja-JP" altLang="en-US" sz="2400" dirty="0" smtClean="0">
                <a:latin typeface="HGS創英角ﾎﾟｯﾌﾟ体" pitchFamily="50" charset="-128"/>
                <a:ea typeface="HGS創英角ﾎﾟｯﾌﾟ体" pitchFamily="50" charset="-128"/>
              </a:rPr>
              <a:t>人</a:t>
            </a:r>
            <a:r>
              <a:rPr lang="ja-JP" altLang="ja-JP" sz="2400" dirty="0" smtClean="0">
                <a:latin typeface="HGS創英角ﾎﾟｯﾌﾟ体" pitchFamily="50" charset="-128"/>
                <a:ea typeface="HGS創英角ﾎﾟｯﾌﾟ体" pitchFamily="50" charset="-128"/>
              </a:rPr>
              <a:t>デ</a:t>
            </a:r>
            <a:r>
              <a:rPr lang="ja-JP" altLang="en-US" sz="2400" dirty="0" smtClean="0">
                <a:latin typeface="HGS創英角ﾎﾟｯﾌﾟ体" pitchFamily="50" charset="-128"/>
                <a:ea typeface="HGS創英角ﾎﾟｯﾌﾟ体" pitchFamily="50" charset="-128"/>
              </a:rPr>
              <a:t>ー</a:t>
            </a:r>
            <a:r>
              <a:rPr lang="ja-JP" altLang="ja-JP" sz="2400" dirty="0" smtClean="0">
                <a:latin typeface="HGS創英角ﾎﾟｯﾌﾟ体" pitchFamily="50" charset="-128"/>
                <a:ea typeface="HGS創英角ﾎﾟｯﾌﾟ体" pitchFamily="50" charset="-128"/>
              </a:rPr>
              <a:t>タを入れ持って帰ることにしました。</a:t>
            </a:r>
            <a:br>
              <a:rPr lang="ja-JP" altLang="ja-JP" sz="2400" dirty="0" smtClean="0">
                <a:latin typeface="HGS創英角ﾎﾟｯﾌﾟ体" pitchFamily="50" charset="-128"/>
                <a:ea typeface="HGS創英角ﾎﾟｯﾌﾟ体" pitchFamily="50" charset="-128"/>
              </a:rPr>
            </a:br>
            <a:r>
              <a:rPr lang="ja-JP" altLang="ja-JP" sz="2400" dirty="0" smtClean="0">
                <a:latin typeface="HGS創英角ﾎﾟｯﾌﾟ体" pitchFamily="50" charset="-128"/>
                <a:ea typeface="HGS創英角ﾎﾟｯﾌﾟ体" pitchFamily="50" charset="-128"/>
              </a:rPr>
              <a:t>帰宅途中に量販店へ立ち寄り、ＵＳＢメモリの入ったバッグは置いたまま、車を離れました。</a:t>
            </a:r>
            <a:br>
              <a:rPr lang="ja-JP" altLang="ja-JP" sz="2400" dirty="0" smtClean="0">
                <a:latin typeface="HGS創英角ﾎﾟｯﾌﾟ体" pitchFamily="50" charset="-128"/>
                <a:ea typeface="HGS創英角ﾎﾟｯﾌﾟ体" pitchFamily="50" charset="-128"/>
              </a:rPr>
            </a:br>
            <a:r>
              <a:rPr lang="ja-JP" altLang="ja-JP" sz="2400" dirty="0" smtClean="0">
                <a:latin typeface="HGS創英角ﾎﾟｯﾌﾟ体" pitchFamily="50" charset="-128"/>
                <a:ea typeface="HGS創英角ﾎﾟｯﾌﾟ体" pitchFamily="50" charset="-128"/>
              </a:rPr>
              <a:t>ところが車に戻ると窓ガラスが割られ、バッグが盗まれていました。ＵＳＢメモリには、パスワードは設定されていませんでした。</a:t>
            </a:r>
            <a:br>
              <a:rPr lang="ja-JP" altLang="ja-JP" sz="2400" dirty="0" smtClean="0">
                <a:latin typeface="HGS創英角ﾎﾟｯﾌﾟ体" pitchFamily="50" charset="-128"/>
                <a:ea typeface="HGS創英角ﾎﾟｯﾌﾟ体" pitchFamily="50" charset="-128"/>
              </a:rPr>
            </a:br>
            <a:r>
              <a:rPr lang="ja-JP" altLang="ja-JP" sz="2400" dirty="0" smtClean="0">
                <a:latin typeface="HGS創英角ﾎﾟｯﾌﾟ体" pitchFamily="50" charset="-128"/>
                <a:ea typeface="HGS創英角ﾎﾟｯﾌﾟ体" pitchFamily="50" charset="-128"/>
              </a:rPr>
              <a:t>このような事例ですが、どのような問題点があるでしょうか？</a:t>
            </a:r>
            <a:endParaRPr lang="ja" sz="2400" b="0" dirty="0">
              <a:latin typeface="HGS創英角ﾎﾟｯﾌﾟ体" pitchFamily="50" charset="-128"/>
              <a:ea typeface="HGS創英角ﾎﾟｯﾌﾟ体" pitchFamily="50" charset="-128"/>
            </a:endParaRPr>
          </a:p>
        </p:txBody>
      </p:sp>
      <p:pic>
        <p:nvPicPr>
          <p:cNvPr id="3" name="Picture 2" descr="http://3.bp.blogspot.com/-KXFZoaoFReI/UzALG6i09NI/AAAAAAAAeeQ/9OqsvM5eeyg/s800/study_mondai.png"/>
          <p:cNvPicPr>
            <a:picLocks noChangeAspect="1" noChangeArrowheads="1"/>
          </p:cNvPicPr>
          <p:nvPr/>
        </p:nvPicPr>
        <p:blipFill>
          <a:blip r:embed="rId3" cstate="print"/>
          <a:srcRect/>
          <a:stretch>
            <a:fillRect/>
          </a:stretch>
        </p:blipFill>
        <p:spPr bwMode="auto">
          <a:xfrm>
            <a:off x="179512" y="164638"/>
            <a:ext cx="2564284" cy="1804361"/>
          </a:xfrm>
          <a:prstGeom prst="rect">
            <a:avLst/>
          </a:prstGeom>
          <a:noFill/>
        </p:spPr>
      </p:pic>
      <p:pic>
        <p:nvPicPr>
          <p:cNvPr id="191490" name="Picture 2" descr="106573.png"/>
          <p:cNvPicPr>
            <a:picLocks noChangeAspect="1" noChangeArrowheads="1"/>
          </p:cNvPicPr>
          <p:nvPr/>
        </p:nvPicPr>
        <p:blipFill>
          <a:blip r:embed="rId4" cstate="print"/>
          <a:srcRect/>
          <a:stretch>
            <a:fillRect/>
          </a:stretch>
        </p:blipFill>
        <p:spPr bwMode="auto">
          <a:xfrm>
            <a:off x="4644008" y="-315416"/>
            <a:ext cx="3912369" cy="3906110"/>
          </a:xfrm>
          <a:prstGeom prst="rect">
            <a:avLst/>
          </a:prstGeom>
          <a:noFill/>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539552" y="1028735"/>
            <a:ext cx="8229600" cy="4032448"/>
          </a:xfrm>
          <a:prstGeom prst="rect">
            <a:avLst/>
          </a:prstGeom>
        </p:spPr>
        <p:txBody>
          <a:bodyPr lIns="91425" tIns="91425" rIns="91425" bIns="91425" anchor="t" anchorCtr="0">
            <a:noAutofit/>
          </a:bodyPr>
          <a:lstStyle/>
          <a:p>
            <a:pPr rtl="0">
              <a:spcBef>
                <a:spcPts val="0"/>
              </a:spcBef>
              <a:buNone/>
            </a:pPr>
            <a:r>
              <a:rPr lang="ja-JP" altLang="en-US" dirty="0" smtClean="0">
                <a:solidFill>
                  <a:srgbClr val="FF0000"/>
                </a:solidFill>
                <a:latin typeface="HGS創英角ﾎﾟｯﾌﾟ体" pitchFamily="50" charset="-128"/>
                <a:ea typeface="HGS創英角ﾎﾟｯﾌﾟ体" pitchFamily="50" charset="-128"/>
              </a:rPr>
              <a:t>問題点</a:t>
            </a:r>
            <a:endParaRPr lang="en-US" altLang="ja" dirty="0" smtClean="0">
              <a:solidFill>
                <a:srgbClr val="FF0000"/>
              </a:solidFill>
              <a:latin typeface="HGS創英角ﾎﾟｯﾌﾟ体" pitchFamily="50" charset="-128"/>
              <a:ea typeface="HGS創英角ﾎﾟｯﾌﾟ体" pitchFamily="50" charset="-128"/>
            </a:endParaRPr>
          </a:p>
          <a:p>
            <a:pPr rtl="0">
              <a:spcBef>
                <a:spcPts val="0"/>
              </a:spcBef>
              <a:buNone/>
            </a:pPr>
            <a:endParaRPr lang="en-US" altLang="ja" dirty="0" smtClean="0">
              <a:latin typeface="HGS創英角ﾎﾟｯﾌﾟ体" pitchFamily="50" charset="-128"/>
              <a:ea typeface="HGS創英角ﾎﾟｯﾌﾟ体" pitchFamily="50" charset="-128"/>
            </a:endParaRPr>
          </a:p>
          <a:p>
            <a:r>
              <a:rPr lang="ja" dirty="0" smtClean="0">
                <a:latin typeface="HGS創英角ﾎﾟｯﾌﾟ体" pitchFamily="50" charset="-128"/>
                <a:ea typeface="HGS創英角ﾎﾟｯﾌﾟ体" pitchFamily="50" charset="-128"/>
              </a:rPr>
              <a:t>１</a:t>
            </a:r>
            <a:r>
              <a:rPr lang="ja" dirty="0">
                <a:latin typeface="HGS創英角ﾎﾟｯﾌﾟ体" pitchFamily="50" charset="-128"/>
                <a:ea typeface="HGS創英角ﾎﾟｯﾌﾟ体" pitchFamily="50" charset="-128"/>
              </a:rPr>
              <a:t>　</a:t>
            </a:r>
            <a:r>
              <a:rPr lang="ja" altLang="ja-JP" dirty="0" smtClean="0">
                <a:latin typeface="HGS創英角ﾎﾟｯﾌﾟ体" pitchFamily="50" charset="-128"/>
                <a:ea typeface="HGS創英角ﾎﾟｯﾌﾟ体" pitchFamily="50" charset="-128"/>
              </a:rPr>
              <a:t>自宅への個人情報の持ち帰り</a:t>
            </a:r>
            <a:endParaRPr lang="ja" dirty="0">
              <a:latin typeface="HGS創英角ﾎﾟｯﾌﾟ体" pitchFamily="50" charset="-128"/>
              <a:ea typeface="HGS創英角ﾎﾟｯﾌﾟ体" pitchFamily="50" charset="-128"/>
            </a:endParaRPr>
          </a:p>
          <a:p>
            <a:r>
              <a:rPr lang="ja" dirty="0">
                <a:latin typeface="HGS創英角ﾎﾟｯﾌﾟ体" pitchFamily="50" charset="-128"/>
                <a:ea typeface="HGS創英角ﾎﾟｯﾌﾟ体" pitchFamily="50" charset="-128"/>
              </a:rPr>
              <a:t>２　</a:t>
            </a:r>
            <a:r>
              <a:rPr lang="ja" altLang="ja-JP" dirty="0" smtClean="0">
                <a:latin typeface="HGS創英角ﾎﾟｯﾌﾟ体" pitchFamily="50" charset="-128"/>
                <a:ea typeface="HGS創英角ﾎﾟｯﾌﾟ体" pitchFamily="50" charset="-128"/>
              </a:rPr>
              <a:t>助手席へのかばんの放置</a:t>
            </a:r>
            <a:endParaRPr lang="en-US" altLang="ja" dirty="0" smtClean="0">
              <a:latin typeface="HGS創英角ﾎﾟｯﾌﾟ体" pitchFamily="50" charset="-128"/>
              <a:ea typeface="HGS創英角ﾎﾟｯﾌﾟ体" pitchFamily="50" charset="-128"/>
            </a:endParaRPr>
          </a:p>
          <a:p>
            <a:r>
              <a:rPr lang="ja" dirty="0" smtClean="0">
                <a:latin typeface="HGS創英角ﾎﾟｯﾌﾟ体" pitchFamily="50" charset="-128"/>
                <a:ea typeface="HGS創英角ﾎﾟｯﾌﾟ体" pitchFamily="50" charset="-128"/>
              </a:rPr>
              <a:t>３</a:t>
            </a:r>
            <a:r>
              <a:rPr lang="ja" dirty="0">
                <a:latin typeface="HGS創英角ﾎﾟｯﾌﾟ体" pitchFamily="50" charset="-128"/>
                <a:ea typeface="HGS創英角ﾎﾟｯﾌﾟ体" pitchFamily="50" charset="-128"/>
              </a:rPr>
              <a:t>　パスワード等のセキュリティ</a:t>
            </a:r>
          </a:p>
        </p:txBody>
      </p:sp>
      <p:pic>
        <p:nvPicPr>
          <p:cNvPr id="189442" name="Picture 2" descr="076921.png"/>
          <p:cNvPicPr>
            <a:picLocks noChangeAspect="1" noChangeArrowheads="1"/>
          </p:cNvPicPr>
          <p:nvPr/>
        </p:nvPicPr>
        <p:blipFill>
          <a:blip r:embed="rId3" cstate="print"/>
          <a:srcRect/>
          <a:stretch>
            <a:fillRect/>
          </a:stretch>
        </p:blipFill>
        <p:spPr bwMode="auto">
          <a:xfrm>
            <a:off x="4427984" y="3675112"/>
            <a:ext cx="3978610" cy="3182888"/>
          </a:xfrm>
          <a:prstGeom prst="rect">
            <a:avLst/>
          </a:prstGeom>
          <a:noFill/>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457200" y="628668"/>
            <a:ext cx="8229600" cy="5296611"/>
          </a:xfrm>
          <a:prstGeom prst="rect">
            <a:avLst/>
          </a:prstGeom>
        </p:spPr>
        <p:txBody>
          <a:bodyPr lIns="91425" tIns="91425" rIns="91425" bIns="91425" anchor="t" anchorCtr="0">
            <a:noAutofit/>
          </a:bodyPr>
          <a:lstStyle/>
          <a:p>
            <a:pPr lvl="0" rtl="0">
              <a:lnSpc>
                <a:spcPct val="115000"/>
              </a:lnSpc>
              <a:spcBef>
                <a:spcPts val="0"/>
              </a:spcBef>
              <a:buClr>
                <a:schemeClr val="dk1"/>
              </a:buClr>
              <a:buSzPct val="45833"/>
              <a:buFont typeface="Arial"/>
              <a:buNone/>
            </a:pPr>
            <a:r>
              <a:rPr lang="ja" sz="2400" dirty="0">
                <a:latin typeface="HG丸ｺﾞｼｯｸM-PRO" pitchFamily="50" charset="-128"/>
                <a:ea typeface="HG丸ｺﾞｼｯｸM-PRO" pitchFamily="50" charset="-128"/>
              </a:rPr>
              <a:t>《本県で実際に起きた事例</a:t>
            </a:r>
            <a:r>
              <a:rPr lang="ja" sz="2400" dirty="0" smtClean="0">
                <a:latin typeface="HG丸ｺﾞｼｯｸM-PRO" pitchFamily="50" charset="-128"/>
                <a:ea typeface="HG丸ｺﾞｼｯｸM-PRO" pitchFamily="50" charset="-128"/>
              </a:rPr>
              <a:t>》</a:t>
            </a:r>
            <a:endParaRPr lang="en-US" altLang="ja" sz="2400" dirty="0" smtClean="0">
              <a:latin typeface="HG丸ｺﾞｼｯｸM-PRO" pitchFamily="50" charset="-128"/>
              <a:ea typeface="HG丸ｺﾞｼｯｸM-PRO" pitchFamily="50" charset="-128"/>
            </a:endParaRPr>
          </a:p>
          <a:p>
            <a:pPr lvl="0" rtl="0">
              <a:lnSpc>
                <a:spcPct val="115000"/>
              </a:lnSpc>
              <a:spcBef>
                <a:spcPts val="0"/>
              </a:spcBef>
              <a:buClr>
                <a:schemeClr val="dk1"/>
              </a:buClr>
              <a:buSzPct val="45833"/>
              <a:buFont typeface="Arial"/>
              <a:buNone/>
            </a:pPr>
            <a:endParaRPr lang="ja" sz="2400" dirty="0">
              <a:latin typeface="HG丸ｺﾞｼｯｸM-PRO" pitchFamily="50" charset="-128"/>
              <a:ea typeface="HG丸ｺﾞｼｯｸM-PRO" pitchFamily="50" charset="-128"/>
            </a:endParaRPr>
          </a:p>
          <a:p>
            <a:pPr lvl="0" rtl="0">
              <a:lnSpc>
                <a:spcPct val="115000"/>
              </a:lnSpc>
              <a:spcBef>
                <a:spcPts val="0"/>
              </a:spcBef>
              <a:buClr>
                <a:schemeClr val="dk1"/>
              </a:buClr>
              <a:buSzPct val="45833"/>
              <a:buFont typeface="Arial"/>
              <a:buNone/>
            </a:pPr>
            <a:r>
              <a:rPr lang="ja-JP" altLang="en-US" sz="2400" dirty="0" smtClean="0">
                <a:latin typeface="HG丸ｺﾞｼｯｸM-PRO" pitchFamily="50" charset="-128"/>
                <a:ea typeface="HG丸ｺﾞｼｯｸM-PRO" pitchFamily="50" charset="-128"/>
              </a:rPr>
              <a:t>　  </a:t>
            </a:r>
            <a:r>
              <a:rPr lang="ja" sz="2400" dirty="0" smtClean="0">
                <a:latin typeface="HG丸ｺﾞｼｯｸM-PRO" pitchFamily="50" charset="-128"/>
                <a:ea typeface="HG丸ｺﾞｼｯｸM-PRO" pitchFamily="50" charset="-128"/>
              </a:rPr>
              <a:t>中</a:t>
            </a:r>
            <a:r>
              <a:rPr lang="ja" sz="2400" dirty="0">
                <a:latin typeface="HG丸ｺﾞｼｯｸM-PRO" pitchFamily="50" charset="-128"/>
                <a:ea typeface="HG丸ｺﾞｼｯｸM-PRO" pitchFamily="50" charset="-128"/>
              </a:rPr>
              <a:t>学校教諭Ｂは、体育館で開催されていた部活動の試合観戦中に、生徒等の個人</a:t>
            </a:r>
            <a:r>
              <a:rPr lang="ja" sz="2400" dirty="0" smtClean="0">
                <a:latin typeface="HG丸ｺﾞｼｯｸM-PRO" pitchFamily="50" charset="-128"/>
                <a:ea typeface="HG丸ｺﾞｼｯｸM-PRO" pitchFamily="50" charset="-128"/>
              </a:rPr>
              <a:t>情報</a:t>
            </a:r>
            <a:r>
              <a:rPr lang="ja" sz="2400" dirty="0">
                <a:latin typeface="HG丸ｺﾞｼｯｸM-PRO" pitchFamily="50" charset="-128"/>
                <a:ea typeface="HG丸ｺﾞｼｯｸM-PRO" pitchFamily="50" charset="-128"/>
              </a:rPr>
              <a:t>が記録されたＵＳＢメモリの入ったバックの盗難に遭い、その結果、生徒の学業</a:t>
            </a:r>
            <a:r>
              <a:rPr lang="ja" sz="2400" dirty="0" smtClean="0">
                <a:latin typeface="HG丸ｺﾞｼｯｸM-PRO" pitchFamily="50" charset="-128"/>
                <a:ea typeface="HG丸ｺﾞｼｯｸM-PRO" pitchFamily="50" charset="-128"/>
              </a:rPr>
              <a:t>成績</a:t>
            </a:r>
            <a:r>
              <a:rPr lang="ja" sz="2400" dirty="0">
                <a:latin typeface="HG丸ｺﾞｼｯｸM-PRO" pitchFamily="50" charset="-128"/>
                <a:ea typeface="HG丸ｺﾞｼｯｸM-PRO" pitchFamily="50" charset="-128"/>
              </a:rPr>
              <a:t>や行動の記録等の個人情報を紛失した。また、その中には前任校の３年生の</a:t>
            </a:r>
            <a:r>
              <a:rPr lang="ja" sz="2400" dirty="0" smtClean="0">
                <a:latin typeface="HG丸ｺﾞｼｯｸM-PRO" pitchFamily="50" charset="-128"/>
                <a:ea typeface="HG丸ｺﾞｼｯｸM-PRO" pitchFamily="50" charset="-128"/>
              </a:rPr>
              <a:t>全教科の</a:t>
            </a:r>
            <a:r>
              <a:rPr lang="ja" sz="2400" dirty="0">
                <a:latin typeface="HG丸ｺﾞｼｯｸM-PRO" pitchFamily="50" charset="-128"/>
                <a:ea typeface="HG丸ｺﾞｼｯｸM-PRO" pitchFamily="50" charset="-128"/>
              </a:rPr>
              <a:t>評価や出欠状況などを記した高校に提出する調査書のデータなども含まれていた。</a:t>
            </a:r>
          </a:p>
        </p:txBody>
      </p:sp>
      <p:pic>
        <p:nvPicPr>
          <p:cNvPr id="3" name="Picture 2" descr="■">
            <a:hlinkClick r:id="rId3"/>
          </p:cNvPr>
          <p:cNvPicPr>
            <a:picLocks noChangeAspect="1" noChangeArrowheads="1"/>
          </p:cNvPicPr>
          <p:nvPr/>
        </p:nvPicPr>
        <p:blipFill>
          <a:blip r:embed="rId4" cstate="print"/>
          <a:srcRect/>
          <a:stretch>
            <a:fillRect/>
          </a:stretch>
        </p:blipFill>
        <p:spPr bwMode="auto">
          <a:xfrm>
            <a:off x="6084168" y="4221088"/>
            <a:ext cx="1896053" cy="2382707"/>
          </a:xfrm>
          <a:prstGeom prst="rect">
            <a:avLst/>
          </a:prstGeom>
          <a:noFill/>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467544" y="356659"/>
            <a:ext cx="8229600" cy="5952661"/>
          </a:xfrm>
        </p:spPr>
        <p:txBody>
          <a:bodyPr/>
          <a:lstStyle/>
          <a:p>
            <a:pPr>
              <a:buNone/>
            </a:pPr>
            <a:r>
              <a:rPr lang="zh-TW" altLang="en-US" sz="1800" b="1" dirty="0" smtClean="0">
                <a:latin typeface="HG丸ｺﾞｼｯｸM-PRO" pitchFamily="50" charset="-128"/>
                <a:ea typeface="HG丸ｺﾞｼｯｸM-PRO" pitchFamily="50" charset="-128"/>
              </a:rPr>
              <a:t>地方公務員法</a:t>
            </a:r>
          </a:p>
          <a:p>
            <a:pPr>
              <a:buNone/>
            </a:pPr>
            <a:r>
              <a:rPr lang="ja-JP" altLang="en-US" sz="1800" dirty="0" smtClean="0">
                <a:latin typeface="HG丸ｺﾞｼｯｸM-PRO" pitchFamily="50" charset="-128"/>
                <a:ea typeface="HG丸ｺﾞｼｯｸM-PRO" pitchFamily="50" charset="-128"/>
              </a:rPr>
              <a:t>第 </a:t>
            </a:r>
            <a:r>
              <a:rPr lang="en-US" altLang="ja-JP" sz="1800" dirty="0" smtClean="0">
                <a:latin typeface="HG丸ｺﾞｼｯｸM-PRO" pitchFamily="50" charset="-128"/>
                <a:ea typeface="HG丸ｺﾞｼｯｸM-PRO" pitchFamily="50" charset="-128"/>
              </a:rPr>
              <a:t>34</a:t>
            </a:r>
            <a:r>
              <a:rPr lang="ja-JP" altLang="en-US" sz="1800" dirty="0" smtClean="0">
                <a:latin typeface="HG丸ｺﾞｼｯｸM-PRO" pitchFamily="50" charset="-128"/>
                <a:ea typeface="HG丸ｺﾞｼｯｸM-PRO" pitchFamily="50" charset="-128"/>
              </a:rPr>
              <a:t>条（秘密を守る義務）</a:t>
            </a:r>
          </a:p>
          <a:p>
            <a:pPr>
              <a:buNone/>
            </a:pPr>
            <a:r>
              <a:rPr lang="ja-JP" altLang="en-US" sz="1800" dirty="0" smtClean="0">
                <a:latin typeface="HG丸ｺﾞｼｯｸM-PRO" pitchFamily="50" charset="-128"/>
                <a:ea typeface="HG丸ｺﾞｼｯｸM-PRO" pitchFamily="50" charset="-128"/>
              </a:rPr>
              <a:t>職員は、職務上知り得た秘密を漏らしてはならない。その職を退いた後も、</a:t>
            </a:r>
            <a:endParaRPr lang="en-US" altLang="ja-JP" sz="1800" dirty="0" smtClean="0">
              <a:latin typeface="HG丸ｺﾞｼｯｸM-PRO" pitchFamily="50" charset="-128"/>
              <a:ea typeface="HG丸ｺﾞｼｯｸM-PRO" pitchFamily="50" charset="-128"/>
            </a:endParaRPr>
          </a:p>
          <a:p>
            <a:pPr>
              <a:buNone/>
            </a:pPr>
            <a:r>
              <a:rPr lang="ja-JP" altLang="en-US" sz="1800" dirty="0" smtClean="0">
                <a:latin typeface="HG丸ｺﾞｼｯｸM-PRO" pitchFamily="50" charset="-128"/>
                <a:ea typeface="HG丸ｺﾞｼｯｸM-PRO" pitchFamily="50" charset="-128"/>
              </a:rPr>
              <a:t>また、同様とする。</a:t>
            </a:r>
          </a:p>
          <a:p>
            <a:endParaRPr lang="en-US" altLang="zh-TW" sz="1800" dirty="0" smtClean="0">
              <a:latin typeface="HG丸ｺﾞｼｯｸM-PRO" pitchFamily="50" charset="-128"/>
              <a:ea typeface="HG丸ｺﾞｼｯｸM-PRO" pitchFamily="50" charset="-128"/>
            </a:endParaRPr>
          </a:p>
          <a:p>
            <a:pPr>
              <a:buNone/>
            </a:pPr>
            <a:r>
              <a:rPr lang="zh-TW" altLang="en-US" sz="1800" dirty="0" smtClean="0">
                <a:latin typeface="HG丸ｺﾞｼｯｸM-PRO" pitchFamily="50" charset="-128"/>
                <a:ea typeface="HG丸ｺﾞｼｯｸM-PRO" pitchFamily="50" charset="-128"/>
              </a:rPr>
              <a:t>第 </a:t>
            </a:r>
            <a:r>
              <a:rPr lang="en-US" altLang="zh-TW" sz="1800" dirty="0" smtClean="0">
                <a:latin typeface="HG丸ｺﾞｼｯｸM-PRO" pitchFamily="50" charset="-128"/>
                <a:ea typeface="HG丸ｺﾞｼｯｸM-PRO" pitchFamily="50" charset="-128"/>
              </a:rPr>
              <a:t>60</a:t>
            </a:r>
            <a:r>
              <a:rPr lang="zh-TW" altLang="en-US" sz="1800" dirty="0" smtClean="0">
                <a:latin typeface="HG丸ｺﾞｼｯｸM-PRO" pitchFamily="50" charset="-128"/>
                <a:ea typeface="HG丸ｺﾞｼｯｸM-PRO" pitchFamily="50" charset="-128"/>
              </a:rPr>
              <a:t>条（罰則／要約）</a:t>
            </a:r>
          </a:p>
          <a:p>
            <a:pPr>
              <a:buNone/>
            </a:pPr>
            <a:r>
              <a:rPr lang="ja-JP" altLang="en-US" sz="1800" dirty="0" smtClean="0">
                <a:latin typeface="HG丸ｺﾞｼｯｸM-PRO" pitchFamily="50" charset="-128"/>
                <a:ea typeface="HG丸ｺﾞｼｯｸM-PRO" pitchFamily="50" charset="-128"/>
              </a:rPr>
              <a:t>第 </a:t>
            </a:r>
            <a:r>
              <a:rPr lang="en-US" altLang="ja-JP" sz="1800" dirty="0" smtClean="0">
                <a:latin typeface="HG丸ｺﾞｼｯｸM-PRO" pitchFamily="50" charset="-128"/>
                <a:ea typeface="HG丸ｺﾞｼｯｸM-PRO" pitchFamily="50" charset="-128"/>
              </a:rPr>
              <a:t>34 </a:t>
            </a:r>
            <a:r>
              <a:rPr lang="ja-JP" altLang="en-US" sz="1800" dirty="0" smtClean="0">
                <a:latin typeface="HG丸ｺﾞｼｯｸM-PRO" pitchFamily="50" charset="-128"/>
                <a:ea typeface="HG丸ｺﾞｼｯｸM-PRO" pitchFamily="50" charset="-128"/>
              </a:rPr>
              <a:t>条第１項の規定に違反して秘密を漏らした者は、１年以下の懲役又は</a:t>
            </a:r>
            <a:endParaRPr lang="en-US" altLang="ja-JP" sz="1800" dirty="0" smtClean="0">
              <a:latin typeface="HG丸ｺﾞｼｯｸM-PRO" pitchFamily="50" charset="-128"/>
              <a:ea typeface="HG丸ｺﾞｼｯｸM-PRO" pitchFamily="50" charset="-128"/>
            </a:endParaRPr>
          </a:p>
          <a:p>
            <a:pPr>
              <a:buNone/>
            </a:pPr>
            <a:r>
              <a:rPr lang="ja-JP" altLang="en-US" sz="1800" dirty="0" smtClean="0">
                <a:latin typeface="HG丸ｺﾞｼｯｸM-PRO" pitchFamily="50" charset="-128"/>
                <a:ea typeface="HG丸ｺﾞｼｯｸM-PRO" pitchFamily="50" charset="-128"/>
              </a:rPr>
              <a:t>３万円以下の罰金に処する。</a:t>
            </a:r>
            <a:endParaRPr lang="en-US" altLang="ja-JP" sz="1800" dirty="0" smtClean="0">
              <a:latin typeface="HG丸ｺﾞｼｯｸM-PRO" pitchFamily="50" charset="-128"/>
              <a:ea typeface="HG丸ｺﾞｼｯｸM-PRO" pitchFamily="50" charset="-128"/>
            </a:endParaRPr>
          </a:p>
          <a:p>
            <a:endParaRPr kumimoji="1" lang="en-US" altLang="ja-JP" sz="1800" dirty="0" smtClean="0">
              <a:latin typeface="HG丸ｺﾞｼｯｸM-PRO" pitchFamily="50" charset="-128"/>
              <a:ea typeface="HG丸ｺﾞｼｯｸM-PRO" pitchFamily="50" charset="-128"/>
            </a:endParaRPr>
          </a:p>
          <a:p>
            <a:pPr>
              <a:buNone/>
            </a:pPr>
            <a:r>
              <a:rPr lang="zh-TW" altLang="en-US" sz="1800" b="1" dirty="0" smtClean="0">
                <a:latin typeface="HG丸ｺﾞｼｯｸM-PRO" pitchFamily="50" charset="-128"/>
                <a:ea typeface="HG丸ｺﾞｼｯｸM-PRO" pitchFamily="50" charset="-128"/>
              </a:rPr>
              <a:t>四万十町個人情報保護条例</a:t>
            </a:r>
            <a:endParaRPr lang="en-US" altLang="zh-TW" sz="1800" b="1" dirty="0" smtClean="0">
              <a:latin typeface="HG丸ｺﾞｼｯｸM-PRO" pitchFamily="50" charset="-128"/>
              <a:ea typeface="HG丸ｺﾞｼｯｸM-PRO" pitchFamily="50" charset="-128"/>
            </a:endParaRPr>
          </a:p>
          <a:p>
            <a:pPr>
              <a:buNone/>
            </a:pPr>
            <a:r>
              <a:rPr lang="ja-JP" altLang="en-US" sz="1800" b="1" dirty="0" smtClean="0">
                <a:latin typeface="HG丸ｺﾞｼｯｸM-PRO" pitchFamily="50" charset="-128"/>
                <a:ea typeface="HG丸ｺﾞｼｯｸM-PRO" pitchFamily="50" charset="-128"/>
              </a:rPr>
              <a:t>第３条</a:t>
            </a:r>
            <a:r>
              <a:rPr lang="ja-JP" altLang="en-US" sz="1800" dirty="0" smtClean="0">
                <a:latin typeface="HG丸ｺﾞｼｯｸM-PRO" pitchFamily="50" charset="-128"/>
                <a:ea typeface="HG丸ｺﾞｼｯｸM-PRO" pitchFamily="50" charset="-128"/>
              </a:rPr>
              <a:t>（実施機関の責務）</a:t>
            </a:r>
          </a:p>
          <a:p>
            <a:pPr>
              <a:buNone/>
            </a:pPr>
            <a:r>
              <a:rPr lang="ja-JP" altLang="en-US" sz="1800" dirty="0" smtClean="0">
                <a:latin typeface="HG丸ｺﾞｼｯｸM-PRO" pitchFamily="50" charset="-128"/>
                <a:ea typeface="HG丸ｺﾞｼｯｸM-PRO" pitchFamily="50" charset="-128"/>
              </a:rPr>
              <a:t>　実施機関は、この条例の目的を達成するため、個人情報の保護に関し必要</a:t>
            </a:r>
            <a:endParaRPr lang="en-US" altLang="ja-JP" sz="1800" dirty="0" smtClean="0">
              <a:latin typeface="HG丸ｺﾞｼｯｸM-PRO" pitchFamily="50" charset="-128"/>
              <a:ea typeface="HG丸ｺﾞｼｯｸM-PRO" pitchFamily="50" charset="-128"/>
            </a:endParaRPr>
          </a:p>
          <a:p>
            <a:pPr>
              <a:buNone/>
            </a:pPr>
            <a:r>
              <a:rPr lang="ja-JP" altLang="en-US" sz="1800" dirty="0" smtClean="0">
                <a:latin typeface="HG丸ｺﾞｼｯｸM-PRO" pitchFamily="50" charset="-128"/>
                <a:ea typeface="HG丸ｺﾞｼｯｸM-PRO" pitchFamily="50" charset="-128"/>
              </a:rPr>
              <a:t>な措置を講じなければならない。</a:t>
            </a:r>
          </a:p>
          <a:p>
            <a:pPr>
              <a:buNone/>
            </a:pPr>
            <a:r>
              <a:rPr lang="ja-JP" altLang="en-US" sz="1800" dirty="0" smtClean="0">
                <a:latin typeface="HG丸ｺﾞｼｯｸM-PRO" pitchFamily="50" charset="-128"/>
                <a:ea typeface="HG丸ｺﾞｼｯｸM-PRO" pitchFamily="50" charset="-128"/>
              </a:rPr>
              <a:t>２　実施機関の職員は、職務上知り得た個人情報をみだりに他人に知らせ、</a:t>
            </a:r>
            <a:endParaRPr lang="en-US" altLang="ja-JP" sz="1800" dirty="0" smtClean="0">
              <a:latin typeface="HG丸ｺﾞｼｯｸM-PRO" pitchFamily="50" charset="-128"/>
              <a:ea typeface="HG丸ｺﾞｼｯｸM-PRO" pitchFamily="50" charset="-128"/>
            </a:endParaRPr>
          </a:p>
          <a:p>
            <a:pPr>
              <a:buNone/>
            </a:pPr>
            <a:r>
              <a:rPr lang="ja-JP" altLang="en-US" sz="1800" dirty="0" smtClean="0">
                <a:latin typeface="HG丸ｺﾞｼｯｸM-PRO" pitchFamily="50" charset="-128"/>
                <a:ea typeface="HG丸ｺﾞｼｯｸM-PRO" pitchFamily="50" charset="-128"/>
              </a:rPr>
              <a:t>又は不当な目的に使用してはならない。その職を退いた後も、同様とする。</a:t>
            </a:r>
          </a:p>
          <a:p>
            <a:endParaRPr kumimoji="1" lang="ja-JP" altLang="en-US" sz="1800" dirty="0">
              <a:latin typeface="HG丸ｺﾞｼｯｸM-PRO" pitchFamily="50" charset="-128"/>
              <a:ea typeface="HG丸ｺﾞｼｯｸM-PRO" pitchFamily="50" charset="-128"/>
            </a:endParaRPr>
          </a:p>
        </p:txBody>
      </p:sp>
      <p:grpSp>
        <p:nvGrpSpPr>
          <p:cNvPr id="2" name="グループ化 6"/>
          <p:cNvGrpSpPr/>
          <p:nvPr/>
        </p:nvGrpSpPr>
        <p:grpSpPr>
          <a:xfrm>
            <a:off x="0" y="0"/>
            <a:ext cx="8640960" cy="6354140"/>
            <a:chOff x="251520" y="-1"/>
            <a:chExt cx="8640960" cy="4765605"/>
          </a:xfrm>
        </p:grpSpPr>
        <p:grpSp>
          <p:nvGrpSpPr>
            <p:cNvPr id="5" name="グループ化 5"/>
            <p:cNvGrpSpPr/>
            <p:nvPr/>
          </p:nvGrpSpPr>
          <p:grpSpPr>
            <a:xfrm>
              <a:off x="251520" y="-1"/>
              <a:ext cx="8640960" cy="4731990"/>
              <a:chOff x="4962364" y="339501"/>
              <a:chExt cx="8363272" cy="4464496"/>
            </a:xfrm>
          </p:grpSpPr>
          <p:sp>
            <p:nvSpPr>
              <p:cNvPr id="4" name="Shape 66"/>
              <p:cNvSpPr txBox="1">
                <a:spLocks/>
              </p:cNvSpPr>
              <p:nvPr/>
            </p:nvSpPr>
            <p:spPr>
              <a:xfrm>
                <a:off x="4962364" y="339501"/>
                <a:ext cx="8363272" cy="4464496"/>
              </a:xfrm>
              <a:prstGeom prst="rect">
                <a:avLst/>
              </a:prstGeom>
              <a:solidFill>
                <a:schemeClr val="bg1"/>
              </a:solidFill>
              <a:ln>
                <a:noFill/>
              </a:ln>
            </p:spPr>
            <p:txBody>
              <a:bodyPr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endParaRPr kumimoji="0" lang="en-US" altLang="ja-JP" sz="2400" b="0" i="0" u="none" strike="noStrike" kern="0" cap="none" spc="0" normalizeH="0" baseline="0" noProof="0" dirty="0" smtClean="0">
                  <a:ln>
                    <a:noFill/>
                  </a:ln>
                  <a:solidFill>
                    <a:schemeClr val="dk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endParaRPr lang="en-US" altLang="ja-JP" sz="2400" dirty="0" smtClean="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r>
                  <a:rPr kumimoji="0" lang="ja-JP" altLang="en-US" sz="2400" b="0" i="0" u="none" strike="noStrike" kern="0" cap="none" spc="0" normalizeH="0" baseline="0" noProof="0" dirty="0" smtClean="0">
                    <a:ln>
                      <a:noFill/>
                    </a:ln>
                    <a:solidFill>
                      <a:schemeClr val="dk1"/>
                    </a:solidFill>
                    <a:effectLst/>
                    <a:uLnTx/>
                    <a:uFillTx/>
                    <a:latin typeface="Arial"/>
                    <a:ea typeface="Arial"/>
                    <a:cs typeface="Arial"/>
                    <a:sym typeface="Arial"/>
                  </a:rPr>
                  <a:t>　</a:t>
                </a:r>
                <a:endParaRPr kumimoji="0" lang="en-US" altLang="ja-JP" sz="2400" b="0" i="0" u="none" strike="noStrike" kern="0" cap="none" spc="0" normalizeH="0" baseline="0" noProof="0" dirty="0" smtClean="0">
                  <a:ln>
                    <a:noFill/>
                  </a:ln>
                  <a:solidFill>
                    <a:schemeClr val="dk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endParaRPr lang="en-US" altLang="ja-JP" sz="2400" dirty="0" smtClean="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r>
                  <a:rPr kumimoji="0" lang="ja-JP" altLang="en-US" sz="2400" b="0" i="0" u="none" strike="noStrike" kern="0" cap="none" spc="0" normalizeH="0" baseline="0" noProof="0" dirty="0" smtClean="0">
                    <a:ln>
                      <a:noFill/>
                    </a:ln>
                    <a:solidFill>
                      <a:schemeClr val="dk1"/>
                    </a:solidFill>
                    <a:effectLst/>
                    <a:uLnTx/>
                    <a:uFillTx/>
                    <a:latin typeface="Arial"/>
                    <a:ea typeface="Arial"/>
                    <a:cs typeface="Arial"/>
                    <a:sym typeface="Arial"/>
                  </a:rPr>
                  <a:t>　</a:t>
                </a:r>
                <a:endParaRPr kumimoji="0" lang="en-US" altLang="ja-JP" sz="2400" b="0" i="0" u="none" strike="noStrike" kern="0" cap="none" spc="0" normalizeH="0" baseline="0" noProof="0" dirty="0" smtClean="0">
                  <a:ln>
                    <a:noFill/>
                  </a:ln>
                  <a:solidFill>
                    <a:schemeClr val="dk1"/>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r>
                  <a:rPr kumimoji="0" lang="ja-JP" altLang="en-US" sz="2400" b="0" i="0" u="none" strike="noStrike" kern="0" cap="none" spc="0" normalizeH="0" baseline="0" noProof="0" dirty="0" smtClean="0">
                    <a:ln>
                      <a:noFill/>
                    </a:ln>
                    <a:solidFill>
                      <a:schemeClr val="dk1"/>
                    </a:solidFill>
                    <a:effectLst/>
                    <a:uLnTx/>
                    <a:uFillTx/>
                    <a:latin typeface="Arial"/>
                    <a:ea typeface="Arial"/>
                    <a:cs typeface="Arial"/>
                    <a:sym typeface="Arial"/>
                  </a:rPr>
                  <a:t>　</a:t>
                </a:r>
                <a:r>
                  <a:rPr kumimoji="0" lang="ja-JP" altLang="en-US" sz="2400" b="0" i="0" u="none" strike="noStrike" kern="0" cap="none" spc="0" normalizeH="0" noProof="0" dirty="0" smtClean="0">
                    <a:ln>
                      <a:noFill/>
                    </a:ln>
                    <a:solidFill>
                      <a:schemeClr val="dk1"/>
                    </a:solidFill>
                    <a:effectLst/>
                    <a:uLnTx/>
                    <a:uFillTx/>
                    <a:latin typeface="HG丸ｺﾞｼｯｸM-PRO" pitchFamily="50" charset="-128"/>
                    <a:ea typeface="HG丸ｺﾞｼｯｸM-PRO" pitchFamily="50" charset="-128"/>
                    <a:cs typeface="Arial"/>
                    <a:sym typeface="Arial"/>
                  </a:rPr>
                  <a:t> </a:t>
                </a:r>
                <a:r>
                  <a:rPr kumimoji="0" lang="ja-JP" altLang="en-US" sz="2400" b="0" i="0" u="none" strike="noStrike" kern="0" cap="none" spc="0" normalizeH="0" baseline="0" noProof="0" dirty="0" smtClean="0">
                    <a:ln>
                      <a:noFill/>
                    </a:ln>
                    <a:solidFill>
                      <a:schemeClr val="dk1"/>
                    </a:solidFill>
                    <a:effectLst/>
                    <a:uLnTx/>
                    <a:uFillTx/>
                    <a:latin typeface="HG丸ｺﾞｼｯｸM-PRO" pitchFamily="50" charset="-128"/>
                    <a:ea typeface="HG丸ｺﾞｼｯｸM-PRO" pitchFamily="50" charset="-128"/>
                    <a:cs typeface="Arial"/>
                    <a:sym typeface="Arial"/>
                  </a:rPr>
                  <a:t>転出する場合にも個人情報は持ち出さない！！</a:t>
                </a:r>
                <a:endParaRPr kumimoji="0" lang="en-US" altLang="ja-JP" sz="2400" b="0" i="0" u="none" strike="noStrike" kern="0" cap="none" spc="0" normalizeH="0" baseline="0" noProof="0" dirty="0" smtClean="0">
                  <a:ln>
                    <a:noFill/>
                  </a:ln>
                  <a:solidFill>
                    <a:schemeClr val="dk1"/>
                  </a:solidFill>
                  <a:effectLst/>
                  <a:uLnTx/>
                  <a:uFillTx/>
                  <a:latin typeface="HG丸ｺﾞｼｯｸM-PRO" pitchFamily="50" charset="-128"/>
                  <a:ea typeface="HG丸ｺﾞｼｯｸM-PRO"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endParaRPr lang="en-US" altLang="ja" sz="2400" dirty="0" smtClean="0">
                  <a:solidFill>
                    <a:schemeClr val="dk1"/>
                  </a:solidFill>
                  <a:latin typeface="HG丸ｺﾞｼｯｸM-PRO" pitchFamily="50" charset="-128"/>
                  <a:ea typeface="HG丸ｺﾞｼｯｸM-PRO" pitchFamily="50" charset="-128"/>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r>
                  <a:rPr kumimoji="0" lang="ja-JP" altLang="en-US" sz="2400" b="0" i="0" u="none" strike="noStrike" kern="0" cap="none" spc="0" normalizeH="0" baseline="0" noProof="0" dirty="0" smtClean="0">
                    <a:ln>
                      <a:noFill/>
                    </a:ln>
                    <a:solidFill>
                      <a:schemeClr val="dk1"/>
                    </a:solidFill>
                    <a:effectLst/>
                    <a:uLnTx/>
                    <a:uFillTx/>
                    <a:latin typeface="HG丸ｺﾞｼｯｸM-PRO" pitchFamily="50" charset="-128"/>
                    <a:ea typeface="HG丸ｺﾞｼｯｸM-PRO" pitchFamily="50" charset="-128"/>
                    <a:cs typeface="Arial"/>
                    <a:sym typeface="Arial"/>
                  </a:rPr>
                  <a:t>　・児童生徒に関することを記録した書類</a:t>
                </a:r>
                <a:endParaRPr kumimoji="0" lang="en-US" altLang="ja-JP" sz="2400" b="0" i="0" u="none" strike="noStrike" kern="0" cap="none" spc="0" normalizeH="0" baseline="0" noProof="0" dirty="0" smtClean="0">
                  <a:ln>
                    <a:noFill/>
                  </a:ln>
                  <a:solidFill>
                    <a:schemeClr val="dk1"/>
                  </a:solidFill>
                  <a:effectLst/>
                  <a:uLnTx/>
                  <a:uFillTx/>
                  <a:latin typeface="HG丸ｺﾞｼｯｸM-PRO" pitchFamily="50" charset="-128"/>
                  <a:ea typeface="HG丸ｺﾞｼｯｸM-PRO"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r>
                  <a:rPr lang="ja-JP" altLang="en-US" sz="2400" dirty="0" smtClean="0">
                    <a:solidFill>
                      <a:schemeClr val="dk1"/>
                    </a:solidFill>
                    <a:latin typeface="HG丸ｺﾞｼｯｸM-PRO" pitchFamily="50" charset="-128"/>
                    <a:ea typeface="HG丸ｺﾞｼｯｸM-PRO" pitchFamily="50" charset="-128"/>
                  </a:rPr>
                  <a:t>　・作成したデータ</a:t>
                </a:r>
                <a:endParaRPr lang="en-US" altLang="ja-JP" sz="2400" dirty="0" smtClean="0">
                  <a:solidFill>
                    <a:schemeClr val="dk1"/>
                  </a:solidFill>
                  <a:latin typeface="HG丸ｺﾞｼｯｸM-PRO" pitchFamily="50" charset="-128"/>
                  <a:ea typeface="HG丸ｺﾞｼｯｸM-PRO" pitchFamily="50" charset="-128"/>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endParaRPr kumimoji="0" lang="en-US" altLang="ja" sz="2400" b="0" i="0" u="none" strike="noStrike" kern="0" cap="none" spc="0" normalizeH="0" baseline="0" noProof="0" dirty="0" smtClean="0">
                  <a:ln>
                    <a:noFill/>
                  </a:ln>
                  <a:solidFill>
                    <a:schemeClr val="dk1"/>
                  </a:solidFill>
                  <a:effectLst/>
                  <a:uLnTx/>
                  <a:uFillTx/>
                  <a:latin typeface="HG丸ｺﾞｼｯｸM-PRO" pitchFamily="50" charset="-128"/>
                  <a:ea typeface="HG丸ｺﾞｼｯｸM-PRO" pitchFamily="50" charset="-128"/>
                  <a:cs typeface="Arial"/>
                  <a:sym typeface="Arial"/>
                </a:endParaRPr>
              </a:p>
              <a:p>
                <a:pPr marL="0" marR="0" lvl="0" indent="0" algn="l" defTabSz="914400" rtl="0" eaLnBrk="1" fontAlgn="auto" latinLnBrk="0" hangingPunct="1">
                  <a:lnSpc>
                    <a:spcPct val="115000"/>
                  </a:lnSpc>
                  <a:spcBef>
                    <a:spcPts val="0"/>
                  </a:spcBef>
                  <a:spcAft>
                    <a:spcPts val="0"/>
                  </a:spcAft>
                  <a:buClr>
                    <a:schemeClr val="dk1"/>
                  </a:buClr>
                  <a:buSzPct val="45833"/>
                  <a:buFont typeface="Arial"/>
                  <a:buNone/>
                  <a:tabLst/>
                  <a:defRPr/>
                </a:pPr>
                <a:r>
                  <a:rPr lang="ja-JP" altLang="en-US" sz="2400" dirty="0" smtClean="0">
                    <a:solidFill>
                      <a:schemeClr val="dk1"/>
                    </a:solidFill>
                    <a:latin typeface="HG丸ｺﾞｼｯｸM-PRO" pitchFamily="50" charset="-128"/>
                    <a:ea typeface="HG丸ｺﾞｼｯｸM-PRO" pitchFamily="50" charset="-128"/>
                  </a:rPr>
                  <a:t>　　は絶対持ち出さずに転出すること</a:t>
                </a:r>
                <a:r>
                  <a:rPr lang="ja-JP" altLang="en-US" sz="2400" dirty="0" smtClean="0">
                    <a:solidFill>
                      <a:schemeClr val="dk1"/>
                    </a:solidFill>
                  </a:rPr>
                  <a:t>。</a:t>
                </a:r>
                <a:endParaRPr kumimoji="0" lang="ja" sz="2400" b="0" i="0" u="none" strike="noStrike" kern="0" cap="none" spc="0" normalizeH="0" baseline="0" noProof="0" dirty="0">
                  <a:ln>
                    <a:noFill/>
                  </a:ln>
                  <a:solidFill>
                    <a:schemeClr val="dk1"/>
                  </a:solidFill>
                  <a:effectLst/>
                  <a:uLnTx/>
                  <a:uFillTx/>
                  <a:latin typeface="Arial"/>
                  <a:ea typeface="Arial"/>
                  <a:cs typeface="Arial"/>
                  <a:sym typeface="Arial"/>
                </a:endParaRPr>
              </a:p>
            </p:txBody>
          </p:sp>
          <p:pic>
            <p:nvPicPr>
              <p:cNvPr id="2050" name="Picture 2" descr="http://4.bp.blogspot.com/-Y7OjUubpADk/UzALEIL01CI/AAAAAAAAedk/USecz6oR3MI/s800/study_chui.png"/>
              <p:cNvPicPr>
                <a:picLocks noChangeAspect="1" noChangeArrowheads="1"/>
              </p:cNvPicPr>
              <p:nvPr/>
            </p:nvPicPr>
            <p:blipFill>
              <a:blip r:embed="rId3" cstate="print"/>
              <a:srcRect/>
              <a:stretch>
                <a:fillRect/>
              </a:stretch>
            </p:blipFill>
            <p:spPr bwMode="auto">
              <a:xfrm>
                <a:off x="5240197" y="745365"/>
                <a:ext cx="1872208" cy="1169800"/>
              </a:xfrm>
              <a:prstGeom prst="rect">
                <a:avLst/>
              </a:prstGeom>
              <a:noFill/>
            </p:spPr>
          </p:pic>
        </p:grpSp>
        <p:pic>
          <p:nvPicPr>
            <p:cNvPr id="2052" name="Picture 4" descr="シュレッダーのイラスト">
              <a:hlinkClick r:id="rId4"/>
            </p:cNvPr>
            <p:cNvPicPr>
              <a:picLocks noChangeAspect="1" noChangeArrowheads="1"/>
            </p:cNvPicPr>
            <p:nvPr/>
          </p:nvPicPr>
          <p:blipFill>
            <a:blip r:embed="rId5" cstate="print"/>
            <a:srcRect/>
            <a:stretch>
              <a:fillRect/>
            </a:stretch>
          </p:blipFill>
          <p:spPr bwMode="auto">
            <a:xfrm>
              <a:off x="6660232" y="2283718"/>
              <a:ext cx="2084784" cy="248188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txBox="1"/>
          <p:nvPr/>
        </p:nvSpPr>
        <p:spPr>
          <a:xfrm>
            <a:off x="323528" y="1892829"/>
            <a:ext cx="8568952" cy="4704523"/>
          </a:xfrm>
          <a:prstGeom prst="rect">
            <a:avLst/>
          </a:prstGeom>
          <a:noFill/>
          <a:ln>
            <a:noFill/>
          </a:ln>
        </p:spPr>
        <p:txBody>
          <a:bodyPr lIns="91425" tIns="91425" rIns="91425" bIns="91425" anchor="ctr" anchorCtr="0">
            <a:noAutofit/>
          </a:bodyPr>
          <a:lstStyle/>
          <a:p>
            <a:pPr lvl="0">
              <a:lnSpc>
                <a:spcPct val="115000"/>
              </a:lnSpc>
            </a:pPr>
            <a:r>
              <a:rPr lang="ja-JP" altLang="en-US" sz="3000" dirty="0" smtClean="0">
                <a:solidFill>
                  <a:schemeClr val="dk1"/>
                </a:solidFill>
                <a:latin typeface="HGS創英角ﾎﾟｯﾌﾟ体" pitchFamily="50" charset="-128"/>
                <a:ea typeface="HGS創英角ﾎﾟｯﾌﾟ体" pitchFamily="50" charset="-128"/>
              </a:rPr>
              <a:t>Ａ先生は日々の仕事に追われ、児童からの集金を自宅へ現金で持ち帰っていました。</a:t>
            </a:r>
          </a:p>
          <a:p>
            <a:pPr lvl="0">
              <a:lnSpc>
                <a:spcPct val="115000"/>
              </a:lnSpc>
            </a:pPr>
            <a:r>
              <a:rPr lang="ja-JP" altLang="en-US" sz="3000" dirty="0" smtClean="0">
                <a:solidFill>
                  <a:schemeClr val="dk1"/>
                </a:solidFill>
                <a:latin typeface="HGS創英角ﾎﾟｯﾌﾟ体" pitchFamily="50" charset="-128"/>
                <a:ea typeface="HGS創英角ﾎﾟｯﾌﾟ体" pitchFamily="50" charset="-128"/>
              </a:rPr>
              <a:t>現金の持ち合わせがなく、すぐに返すから良いだろうと、持ち帰った児童の集金から部落費を支払い、数日後に戻しました。</a:t>
            </a:r>
            <a:endParaRPr lang="en-US" altLang="ja-JP" sz="3000" dirty="0" smtClean="0">
              <a:solidFill>
                <a:schemeClr val="dk1"/>
              </a:solidFill>
              <a:latin typeface="HGS創英角ﾎﾟｯﾌﾟ体" pitchFamily="50" charset="-128"/>
              <a:ea typeface="HGS創英角ﾎﾟｯﾌﾟ体" pitchFamily="50" charset="-128"/>
            </a:endParaRPr>
          </a:p>
          <a:p>
            <a:pPr lvl="0">
              <a:lnSpc>
                <a:spcPct val="115000"/>
              </a:lnSpc>
            </a:pPr>
            <a:r>
              <a:rPr lang="ja-JP" altLang="en-US" sz="3000" dirty="0" smtClean="0">
                <a:solidFill>
                  <a:schemeClr val="dk1"/>
                </a:solidFill>
                <a:latin typeface="HGS創英角ﾎﾟｯﾌﾟ体" pitchFamily="50" charset="-128"/>
                <a:ea typeface="HGS創英角ﾎﾟｯﾌﾟ体" pitchFamily="50" charset="-128"/>
              </a:rPr>
              <a:t>どのような問題があるでしょうか？</a:t>
            </a:r>
            <a:endParaRPr lang="ja" sz="3000" dirty="0">
              <a:solidFill>
                <a:schemeClr val="dk1"/>
              </a:solidFill>
              <a:latin typeface="HGS創英角ﾎﾟｯﾌﾟ体" pitchFamily="50" charset="-128"/>
              <a:ea typeface="HGS創英角ﾎﾟｯﾌﾟ体" pitchFamily="50" charset="-128"/>
            </a:endParaRPr>
          </a:p>
        </p:txBody>
      </p:sp>
      <p:pic>
        <p:nvPicPr>
          <p:cNvPr id="3" name="Picture 2" descr="http://3.bp.blogspot.com/-KXFZoaoFReI/UzALG6i09NI/AAAAAAAAeeQ/9OqsvM5eeyg/s800/study_mondai.png"/>
          <p:cNvPicPr>
            <a:picLocks noChangeAspect="1" noChangeArrowheads="1"/>
          </p:cNvPicPr>
          <p:nvPr/>
        </p:nvPicPr>
        <p:blipFill>
          <a:blip r:embed="rId3" cstate="print"/>
          <a:srcRect/>
          <a:stretch>
            <a:fillRect/>
          </a:stretch>
        </p:blipFill>
        <p:spPr bwMode="auto">
          <a:xfrm>
            <a:off x="395536" y="332656"/>
            <a:ext cx="2564284" cy="1804361"/>
          </a:xfrm>
          <a:prstGeom prst="rect">
            <a:avLst/>
          </a:prstGeom>
          <a:noFill/>
        </p:spPr>
      </p:pic>
      <p:pic>
        <p:nvPicPr>
          <p:cNvPr id="195585" name="Picture 1"/>
          <p:cNvPicPr>
            <a:picLocks noChangeAspect="1" noChangeArrowheads="1"/>
          </p:cNvPicPr>
          <p:nvPr/>
        </p:nvPicPr>
        <p:blipFill>
          <a:blip r:embed="rId4" cstate="print"/>
          <a:srcRect/>
          <a:stretch>
            <a:fillRect/>
          </a:stretch>
        </p:blipFill>
        <p:spPr bwMode="auto">
          <a:xfrm>
            <a:off x="5220072" y="0"/>
            <a:ext cx="3456384" cy="259228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395536" y="692696"/>
            <a:ext cx="8229600" cy="4967599"/>
          </a:xfrm>
          <a:prstGeom prst="rect">
            <a:avLst/>
          </a:prstGeom>
        </p:spPr>
        <p:txBody>
          <a:bodyPr lIns="91425" tIns="91425" rIns="91425" bIns="91425" anchor="t" anchorCtr="0">
            <a:noAutofit/>
          </a:bodyPr>
          <a:lstStyle/>
          <a:p>
            <a:pPr rtl="0">
              <a:spcBef>
                <a:spcPts val="0"/>
              </a:spcBef>
              <a:buNone/>
            </a:pPr>
            <a:r>
              <a:rPr lang="ja" dirty="0">
                <a:solidFill>
                  <a:srgbClr val="FF0000"/>
                </a:solidFill>
                <a:latin typeface="HGS創英角ﾎﾟｯﾌﾟ体" pitchFamily="50" charset="-128"/>
                <a:ea typeface="HGS創英角ﾎﾟｯﾌﾟ体" pitchFamily="50" charset="-128"/>
              </a:rPr>
              <a:t>問題点</a:t>
            </a:r>
          </a:p>
          <a:p>
            <a:pPr rtl="0">
              <a:spcBef>
                <a:spcPts val="0"/>
              </a:spcBef>
              <a:buNone/>
            </a:pPr>
            <a:endParaRPr dirty="0"/>
          </a:p>
          <a:p>
            <a:pPr lvl="0">
              <a:spcBef>
                <a:spcPts val="600"/>
              </a:spcBef>
              <a:buSzPct val="91666"/>
            </a:pPr>
            <a:r>
              <a:rPr lang="ja" altLang="ja-JP" sz="3200" dirty="0" smtClean="0">
                <a:latin typeface="HGS創英角ﾎﾟｯﾌﾟ体" pitchFamily="50" charset="-128"/>
                <a:ea typeface="HGS創英角ﾎﾟｯﾌﾟ体" pitchFamily="50" charset="-128"/>
              </a:rPr>
              <a:t>１　</a:t>
            </a:r>
            <a:r>
              <a:rPr lang="ja-JP" altLang="en-US" sz="3200" dirty="0" smtClean="0">
                <a:latin typeface="HGS創英角ﾎﾟｯﾌﾟ体" pitchFamily="50" charset="-128"/>
                <a:ea typeface="HGS創英角ﾎﾟｯﾌﾟ体" pitchFamily="50" charset="-128"/>
              </a:rPr>
              <a:t>集金から</a:t>
            </a:r>
            <a:r>
              <a:rPr lang="ja" altLang="ja-JP" sz="3200" dirty="0" smtClean="0">
                <a:latin typeface="HGS創英角ﾎﾟｯﾌﾟ体" pitchFamily="50" charset="-128"/>
                <a:ea typeface="HGS創英角ﾎﾟｯﾌﾟ体" pitchFamily="50" charset="-128"/>
              </a:rPr>
              <a:t>私的な支払いをした。</a:t>
            </a:r>
          </a:p>
          <a:p>
            <a:pPr lvl="0">
              <a:spcBef>
                <a:spcPts val="600"/>
              </a:spcBef>
              <a:buSzPct val="91666"/>
            </a:pPr>
            <a:r>
              <a:rPr lang="ja" altLang="ja-JP" sz="3200" dirty="0" smtClean="0">
                <a:latin typeface="HGS創英角ﾎﾟｯﾌﾟ体" pitchFamily="50" charset="-128"/>
                <a:ea typeface="HGS創英角ﾎﾟｯﾌﾟ体" pitchFamily="50" charset="-128"/>
              </a:rPr>
              <a:t>２　現金を金融機関に預け</a:t>
            </a:r>
            <a:r>
              <a:rPr lang="ja-JP" altLang="en-US" sz="3200" dirty="0" err="1" smtClean="0">
                <a:latin typeface="HGS創英角ﾎﾟｯﾌﾟ体" pitchFamily="50" charset="-128"/>
                <a:ea typeface="HGS創英角ﾎﾟｯﾌﾟ体" pitchFamily="50" charset="-128"/>
              </a:rPr>
              <a:t>てい</a:t>
            </a:r>
            <a:r>
              <a:rPr lang="ja" altLang="ja-JP" sz="3200" dirty="0" smtClean="0">
                <a:latin typeface="HGS創英角ﾎﾟｯﾌﾟ体" pitchFamily="50" charset="-128"/>
                <a:ea typeface="HGS創英角ﾎﾟｯﾌﾟ体" pitchFamily="50" charset="-128"/>
              </a:rPr>
              <a:t>なかった。</a:t>
            </a:r>
          </a:p>
          <a:p>
            <a:pPr lvl="0">
              <a:spcBef>
                <a:spcPts val="600"/>
              </a:spcBef>
            </a:pPr>
            <a:r>
              <a:rPr lang="ja" altLang="ja-JP" sz="3200" dirty="0" smtClean="0">
                <a:latin typeface="HGS創英角ﾎﾟｯﾌﾟ体" pitchFamily="50" charset="-128"/>
                <a:ea typeface="HGS創英角ﾎﾟｯﾌﾟ体" pitchFamily="50" charset="-128"/>
              </a:rPr>
              <a:t>３　預ける体制が整えられてい</a:t>
            </a:r>
            <a:r>
              <a:rPr lang="ja-JP" altLang="en-US" sz="3200" dirty="0" smtClean="0">
                <a:latin typeface="HGS創英角ﾎﾟｯﾌﾟ体" pitchFamily="50" charset="-128"/>
                <a:ea typeface="HGS創英角ﾎﾟｯﾌﾟ体" pitchFamily="50" charset="-128"/>
              </a:rPr>
              <a:t>なかった</a:t>
            </a:r>
            <a:r>
              <a:rPr lang="ja" altLang="ja-JP" sz="3200" dirty="0" smtClean="0">
                <a:latin typeface="HGS創英角ﾎﾟｯﾌﾟ体" pitchFamily="50" charset="-128"/>
                <a:ea typeface="HGS創英角ﾎﾟｯﾌﾟ体" pitchFamily="50" charset="-128"/>
              </a:rPr>
              <a:t>。</a:t>
            </a:r>
          </a:p>
          <a:p>
            <a:pPr>
              <a:spcBef>
                <a:spcPts val="0"/>
              </a:spcBef>
              <a:buNone/>
            </a:pPr>
            <a:endParaRPr lang="ja" dirty="0"/>
          </a:p>
        </p:txBody>
      </p:sp>
      <p:pic>
        <p:nvPicPr>
          <p:cNvPr id="10242" name="Picture 2" descr="預金通帳のイラスト">
            <a:hlinkClick r:id="rId3"/>
          </p:cNvPr>
          <p:cNvPicPr>
            <a:picLocks noChangeAspect="1" noChangeArrowheads="1"/>
          </p:cNvPicPr>
          <p:nvPr/>
        </p:nvPicPr>
        <p:blipFill>
          <a:blip r:embed="rId4" cstate="print"/>
          <a:srcRect/>
          <a:stretch>
            <a:fillRect/>
          </a:stretch>
        </p:blipFill>
        <p:spPr bwMode="auto">
          <a:xfrm>
            <a:off x="6191672" y="3726345"/>
            <a:ext cx="2952328" cy="3131655"/>
          </a:xfrm>
          <a:prstGeom prst="rect">
            <a:avLst/>
          </a:prstGeom>
          <a:noFill/>
        </p:spPr>
      </p:pic>
      <p:grpSp>
        <p:nvGrpSpPr>
          <p:cNvPr id="2" name="グループ化 6"/>
          <p:cNvGrpSpPr/>
          <p:nvPr/>
        </p:nvGrpSpPr>
        <p:grpSpPr>
          <a:xfrm>
            <a:off x="467544" y="0"/>
            <a:ext cx="8676456" cy="6858000"/>
            <a:chOff x="467544" y="-260648"/>
            <a:chExt cx="8676456" cy="6858000"/>
          </a:xfrm>
        </p:grpSpPr>
        <p:sp>
          <p:nvSpPr>
            <p:cNvPr id="3" name="Shape 50"/>
            <p:cNvSpPr txBox="1"/>
            <p:nvPr/>
          </p:nvSpPr>
          <p:spPr>
            <a:xfrm>
              <a:off x="467544" y="-260648"/>
              <a:ext cx="8676456" cy="6858000"/>
            </a:xfrm>
            <a:prstGeom prst="rect">
              <a:avLst/>
            </a:prstGeom>
            <a:solidFill>
              <a:schemeClr val="bg1"/>
            </a:solidFill>
            <a:ln>
              <a:noFill/>
            </a:ln>
          </p:spPr>
          <p:txBody>
            <a:bodyPr lIns="91425" tIns="91425" rIns="91425" bIns="91425" anchor="ctr" anchorCtr="0">
              <a:noAutofit/>
            </a:bodyPr>
            <a:lstStyle/>
            <a:p>
              <a:pPr marL="0" lvl="0" indent="0" rtl="0">
                <a:lnSpc>
                  <a:spcPct val="115000"/>
                </a:lnSpc>
                <a:spcBef>
                  <a:spcPts val="0"/>
                </a:spcBef>
                <a:buNone/>
              </a:pPr>
              <a:r>
                <a:rPr lang="ja" sz="3000" dirty="0">
                  <a:solidFill>
                    <a:schemeClr val="dk1"/>
                  </a:solidFill>
                  <a:latin typeface="HG丸ｺﾞｼｯｸM-PRO" pitchFamily="50" charset="-128"/>
                  <a:ea typeface="HG丸ｺﾞｼｯｸM-PRO" pitchFamily="50" charset="-128"/>
                </a:rPr>
                <a:t>公金を不正に自分の個人的利益とすると</a:t>
              </a:r>
              <a:r>
                <a:rPr lang="ja" sz="3000" dirty="0" smtClean="0">
                  <a:solidFill>
                    <a:schemeClr val="dk1"/>
                  </a:solidFill>
                  <a:latin typeface="HG丸ｺﾞｼｯｸM-PRO" pitchFamily="50" charset="-128"/>
                  <a:ea typeface="HG丸ｺﾞｼｯｸM-PRO" pitchFamily="50" charset="-128"/>
                </a:rPr>
                <a:t>、刑法</a:t>
              </a:r>
              <a:endParaRPr lang="en-US" altLang="ja" sz="3000" dirty="0" smtClean="0">
                <a:solidFill>
                  <a:schemeClr val="dk1"/>
                </a:solidFill>
                <a:latin typeface="HG丸ｺﾞｼｯｸM-PRO" pitchFamily="50" charset="-128"/>
                <a:ea typeface="HG丸ｺﾞｼｯｸM-PRO" pitchFamily="50" charset="-128"/>
              </a:endParaRPr>
            </a:p>
            <a:p>
              <a:pPr marL="0" lvl="0" indent="0" rtl="0">
                <a:lnSpc>
                  <a:spcPct val="115000"/>
                </a:lnSpc>
                <a:spcBef>
                  <a:spcPts val="0"/>
                </a:spcBef>
                <a:buNone/>
              </a:pPr>
              <a:r>
                <a:rPr lang="ja" sz="3000" dirty="0" smtClean="0">
                  <a:solidFill>
                    <a:schemeClr val="dk1"/>
                  </a:solidFill>
                  <a:latin typeface="HG丸ｺﾞｼｯｸM-PRO" pitchFamily="50" charset="-128"/>
                  <a:ea typeface="HG丸ｺﾞｼｯｸM-PRO" pitchFamily="50" charset="-128"/>
                </a:rPr>
                <a:t>第 </a:t>
              </a:r>
              <a:r>
                <a:rPr lang="ja" sz="3000" dirty="0">
                  <a:solidFill>
                    <a:schemeClr val="dk1"/>
                  </a:solidFill>
                  <a:latin typeface="HG丸ｺﾞｼｯｸM-PRO" pitchFamily="50" charset="-128"/>
                  <a:ea typeface="HG丸ｺﾞｼｯｸM-PRO" pitchFamily="50" charset="-128"/>
                </a:rPr>
                <a:t>253 条の業務上横領と</a:t>
              </a:r>
              <a:r>
                <a:rPr lang="ja" sz="3000" dirty="0" smtClean="0">
                  <a:solidFill>
                    <a:schemeClr val="dk1"/>
                  </a:solidFill>
                  <a:latin typeface="HG丸ｺﾞｼｯｸM-PRO" pitchFamily="50" charset="-128"/>
                  <a:ea typeface="HG丸ｺﾞｼｯｸM-PRO" pitchFamily="50" charset="-128"/>
                </a:rPr>
                <a:t>なります。</a:t>
              </a:r>
              <a:endParaRPr lang="en-US" altLang="ja" sz="3000" dirty="0" smtClean="0">
                <a:solidFill>
                  <a:schemeClr val="dk1"/>
                </a:solidFill>
                <a:latin typeface="HG丸ｺﾞｼｯｸM-PRO" pitchFamily="50" charset="-128"/>
                <a:ea typeface="HG丸ｺﾞｼｯｸM-PRO" pitchFamily="50" charset="-128"/>
              </a:endParaRPr>
            </a:p>
            <a:p>
              <a:pPr marL="0" lvl="0" indent="0" rtl="0">
                <a:lnSpc>
                  <a:spcPct val="115000"/>
                </a:lnSpc>
                <a:spcBef>
                  <a:spcPts val="0"/>
                </a:spcBef>
                <a:buNone/>
              </a:pPr>
              <a:endParaRPr lang="en-US" altLang="ja" sz="3000" dirty="0" smtClean="0">
                <a:solidFill>
                  <a:schemeClr val="dk1"/>
                </a:solidFill>
                <a:latin typeface="HG丸ｺﾞｼｯｸM-PRO" pitchFamily="50" charset="-128"/>
                <a:ea typeface="HG丸ｺﾞｼｯｸM-PRO" pitchFamily="50" charset="-128"/>
              </a:endParaRPr>
            </a:p>
            <a:p>
              <a:pPr marL="0" lvl="0" indent="0" rtl="0">
                <a:lnSpc>
                  <a:spcPct val="115000"/>
                </a:lnSpc>
                <a:spcBef>
                  <a:spcPts val="0"/>
                </a:spcBef>
                <a:buNone/>
              </a:pPr>
              <a:endParaRPr lang="en-US" altLang="ja" sz="3000" dirty="0" smtClean="0">
                <a:solidFill>
                  <a:schemeClr val="dk1"/>
                </a:solidFill>
              </a:endParaRPr>
            </a:p>
            <a:p>
              <a:pPr marL="0" lvl="0" indent="0" rtl="0">
                <a:lnSpc>
                  <a:spcPct val="115000"/>
                </a:lnSpc>
                <a:spcBef>
                  <a:spcPts val="0"/>
                </a:spcBef>
                <a:buNone/>
              </a:pPr>
              <a:endParaRPr lang="ja" sz="3000" dirty="0">
                <a:solidFill>
                  <a:schemeClr val="dk1"/>
                </a:solidFill>
              </a:endParaRPr>
            </a:p>
          </p:txBody>
        </p:sp>
        <p:pic>
          <p:nvPicPr>
            <p:cNvPr id="193537" name="Picture 1"/>
            <p:cNvPicPr>
              <a:picLocks noChangeAspect="1" noChangeArrowheads="1"/>
            </p:cNvPicPr>
            <p:nvPr/>
          </p:nvPicPr>
          <p:blipFill>
            <a:blip r:embed="rId5" cstate="print"/>
            <a:srcRect/>
            <a:stretch>
              <a:fillRect/>
            </a:stretch>
          </p:blipFill>
          <p:spPr bwMode="auto">
            <a:xfrm>
              <a:off x="2915816" y="3861048"/>
              <a:ext cx="5481421" cy="2543063"/>
            </a:xfrm>
            <a:prstGeom prst="rect">
              <a:avLst/>
            </a:prstGeom>
            <a:noFill/>
            <a:ln w="9525">
              <a:noFill/>
              <a:miter lim="800000"/>
              <a:headEnd/>
              <a:tailEnd/>
            </a:ln>
          </p:spPr>
        </p:pic>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lstStyle/>
          <a:p>
            <a:pPr>
              <a:buNone/>
            </a:pPr>
            <a:endParaRPr lang="en-US" altLang="ja-JP" dirty="0" smtClean="0"/>
          </a:p>
          <a:p>
            <a:pPr>
              <a:buNone/>
            </a:pPr>
            <a:endParaRPr lang="en-US" altLang="ja-JP" dirty="0" smtClean="0"/>
          </a:p>
          <a:p>
            <a:pPr>
              <a:buNone/>
            </a:pPr>
            <a:r>
              <a:rPr lang="ja-JP" altLang="en-US" dirty="0" smtClean="0"/>
              <a:t>　</a:t>
            </a:r>
            <a:endParaRPr lang="en-US" altLang="ja-JP" dirty="0" smtClean="0"/>
          </a:p>
          <a:p>
            <a:pPr>
              <a:buNone/>
            </a:pPr>
            <a:r>
              <a:rPr lang="ja-JP" altLang="en-US" dirty="0" smtClean="0"/>
              <a:t>　 </a:t>
            </a:r>
            <a:r>
              <a:rPr lang="ja-JP" altLang="en-US" dirty="0" smtClean="0">
                <a:latin typeface="HGS創英角ﾎﾟｯﾌﾟ体" pitchFamily="50" charset="-128"/>
                <a:ea typeface="HGS創英角ﾎﾟｯﾌﾟ体" pitchFamily="50" charset="-128"/>
              </a:rPr>
              <a:t>教員です。父親が選挙に立候補したのでポスター貼りの手伝いをしたいのですが休日のことなので手伝っても構いませんか</a:t>
            </a:r>
            <a:r>
              <a:rPr lang="en-US" altLang="ja-JP" dirty="0" smtClean="0">
                <a:latin typeface="HGS創英角ﾎﾟｯﾌﾟ体" pitchFamily="50" charset="-128"/>
                <a:ea typeface="HGS創英角ﾎﾟｯﾌﾟ体" pitchFamily="50" charset="-128"/>
              </a:rPr>
              <a:t>?</a:t>
            </a:r>
          </a:p>
          <a:p>
            <a:pPr>
              <a:buNone/>
            </a:pPr>
            <a:endParaRPr lang="en-US" altLang="ja-JP" dirty="0" smtClean="0">
              <a:latin typeface="HGS創英角ﾎﾟｯﾌﾟ体" pitchFamily="50" charset="-128"/>
              <a:ea typeface="HGS創英角ﾎﾟｯﾌﾟ体" pitchFamily="50" charset="-128"/>
            </a:endParaRPr>
          </a:p>
          <a:p>
            <a:pPr>
              <a:buNone/>
            </a:pPr>
            <a:endParaRPr kumimoji="1" lang="en-US" altLang="ja-JP" dirty="0" smtClean="0"/>
          </a:p>
          <a:p>
            <a:pPr>
              <a:buNone/>
            </a:pPr>
            <a:endParaRPr lang="en-US" altLang="ja-JP" dirty="0" smtClean="0"/>
          </a:p>
          <a:p>
            <a:pPr>
              <a:buNone/>
            </a:pPr>
            <a:endParaRPr kumimoji="1" lang="en-US" altLang="ja-JP" dirty="0" smtClean="0"/>
          </a:p>
        </p:txBody>
      </p:sp>
      <p:pic>
        <p:nvPicPr>
          <p:cNvPr id="101378" name="Picture 2" descr="選挙カー（街宣車）と立候補者のイラスト">
            <a:hlinkClick r:id="rId3"/>
          </p:cNvPr>
          <p:cNvPicPr>
            <a:picLocks noChangeAspect="1" noChangeArrowheads="1"/>
          </p:cNvPicPr>
          <p:nvPr/>
        </p:nvPicPr>
        <p:blipFill>
          <a:blip r:embed="rId4" cstate="print"/>
          <a:srcRect/>
          <a:stretch>
            <a:fillRect/>
          </a:stretch>
        </p:blipFill>
        <p:spPr bwMode="auto">
          <a:xfrm>
            <a:off x="4716016" y="3750517"/>
            <a:ext cx="2548136" cy="3107483"/>
          </a:xfrm>
          <a:prstGeom prst="rect">
            <a:avLst/>
          </a:prstGeom>
          <a:noFill/>
        </p:spPr>
      </p:pic>
      <p:pic>
        <p:nvPicPr>
          <p:cNvPr id="6" name="Picture 2" descr="http://3.bp.blogspot.com/-KXFZoaoFReI/UzALG6i09NI/AAAAAAAAeeQ/9OqsvM5eeyg/s800/study_mondai.png"/>
          <p:cNvPicPr>
            <a:picLocks noChangeAspect="1" noChangeArrowheads="1"/>
          </p:cNvPicPr>
          <p:nvPr/>
        </p:nvPicPr>
        <p:blipFill>
          <a:blip r:embed="rId5" cstate="print"/>
          <a:srcRect/>
          <a:stretch>
            <a:fillRect/>
          </a:stretch>
        </p:blipFill>
        <p:spPr bwMode="auto">
          <a:xfrm>
            <a:off x="611560" y="980728"/>
            <a:ext cx="1512168" cy="106403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図 3" descr="鉛筆（イラスト）.png"/>
          <p:cNvPicPr>
            <a:picLocks noChangeAspect="1"/>
          </p:cNvPicPr>
          <p:nvPr/>
        </p:nvPicPr>
        <p:blipFill>
          <a:blip r:embed="rId3" cstate="print"/>
          <a:srcRect/>
          <a:stretch>
            <a:fillRect/>
          </a:stretch>
        </p:blipFill>
        <p:spPr bwMode="auto">
          <a:xfrm>
            <a:off x="971600" y="4293096"/>
            <a:ext cx="1944688" cy="2046288"/>
          </a:xfrm>
          <a:prstGeom prst="rect">
            <a:avLst/>
          </a:prstGeom>
          <a:noFill/>
          <a:ln w="9525">
            <a:noFill/>
            <a:miter lim="800000"/>
            <a:headEnd/>
            <a:tailEnd/>
          </a:ln>
        </p:spPr>
      </p:pic>
      <p:pic>
        <p:nvPicPr>
          <p:cNvPr id="5" name="Picture 2" descr="http://3.bp.blogspot.com/-KXFZoaoFReI/UzALG6i09NI/AAAAAAAAeeQ/9OqsvM5eeyg/s800/study_mondai.png"/>
          <p:cNvPicPr>
            <a:picLocks noChangeAspect="1" noChangeArrowheads="1"/>
          </p:cNvPicPr>
          <p:nvPr/>
        </p:nvPicPr>
        <p:blipFill>
          <a:blip r:embed="rId4" cstate="print"/>
          <a:srcRect/>
          <a:stretch>
            <a:fillRect/>
          </a:stretch>
        </p:blipFill>
        <p:spPr bwMode="auto">
          <a:xfrm>
            <a:off x="539552" y="260648"/>
            <a:ext cx="1512168" cy="1064039"/>
          </a:xfrm>
          <a:prstGeom prst="rect">
            <a:avLst/>
          </a:prstGeom>
          <a:noFill/>
        </p:spPr>
      </p:pic>
      <p:pic>
        <p:nvPicPr>
          <p:cNvPr id="148482" name="Picture 2" descr="https://lh3.googleusercontent.com/6MUqHq_145hOff2hV5-QA2NE-ELkF3WfgYLhcGPnWWRLnl-yETFbSQGbVtAe4wHWuHb_iwL6nWTtLs311hALNxQNIyIdlygnv8tfHzDE8ruqPFGgmtv_QSyKHSEqMKjKFVqA0ZfaxA"/>
          <p:cNvPicPr>
            <a:picLocks noChangeAspect="1" noChangeArrowheads="1"/>
          </p:cNvPicPr>
          <p:nvPr/>
        </p:nvPicPr>
        <p:blipFill>
          <a:blip r:embed="rId5" cstate="print"/>
          <a:srcRect/>
          <a:stretch>
            <a:fillRect/>
          </a:stretch>
        </p:blipFill>
        <p:spPr bwMode="auto">
          <a:xfrm>
            <a:off x="6084168" y="4077072"/>
            <a:ext cx="2232248" cy="2419510"/>
          </a:xfrm>
          <a:prstGeom prst="rect">
            <a:avLst/>
          </a:prstGeom>
          <a:noFill/>
        </p:spPr>
      </p:pic>
      <p:sp>
        <p:nvSpPr>
          <p:cNvPr id="7" name="コンテンツ プレースホルダ 2"/>
          <p:cNvSpPr txBox="1">
            <a:spLocks/>
          </p:cNvSpPr>
          <p:nvPr/>
        </p:nvSpPr>
        <p:spPr>
          <a:xfrm>
            <a:off x="683568" y="980728"/>
            <a:ext cx="8229600" cy="430993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r>
              <a:rPr lang="ja-JP" altLang="en-US" sz="3200" dirty="0" smtClean="0">
                <a:latin typeface="HGS創英角ﾎﾟｯﾌﾟ体" pitchFamily="50" charset="-128"/>
                <a:ea typeface="HGS創英角ﾎﾟｯﾌﾟ体" pitchFamily="50" charset="-128"/>
              </a:rPr>
              <a:t>平成</a:t>
            </a:r>
            <a:r>
              <a:rPr lang="ja-JP" altLang="ja-JP" sz="3200" dirty="0" smtClean="0">
                <a:latin typeface="HGS創英角ﾎﾟｯﾌﾟ体" pitchFamily="50" charset="-128"/>
                <a:ea typeface="HGS創英角ﾎﾟｯﾌﾟ体" pitchFamily="50" charset="-128"/>
              </a:rPr>
              <a:t>２７年４月</a:t>
            </a:r>
            <a:r>
              <a:rPr lang="ja-JP" altLang="en-US" sz="3200" dirty="0" smtClean="0">
                <a:latin typeface="HGS創英角ﾎﾟｯﾌﾟ体" pitchFamily="50" charset="-128"/>
                <a:ea typeface="HGS創英角ﾎﾟｯﾌﾟ体" pitchFamily="50" charset="-128"/>
              </a:rPr>
              <a:t>に町外</a:t>
            </a:r>
            <a:r>
              <a:rPr lang="ja-JP" altLang="ja-JP" sz="3200" dirty="0" smtClean="0">
                <a:latin typeface="HGS創英角ﾎﾟｯﾌﾟ体" pitchFamily="50" charset="-128"/>
                <a:ea typeface="HGS創英角ﾎﾟｯﾌﾟ体" pitchFamily="50" charset="-128"/>
              </a:rPr>
              <a:t>から転入しました。</a:t>
            </a:r>
          </a:p>
          <a:p>
            <a:r>
              <a:rPr lang="ja-JP" altLang="en-US" sz="3200" dirty="0" smtClean="0">
                <a:latin typeface="HGS創英角ﾎﾟｯﾌﾟ体" pitchFamily="50" charset="-128"/>
                <a:ea typeface="HGS創英角ﾎﾟｯﾌﾟ体" pitchFamily="50" charset="-128"/>
              </a:rPr>
              <a:t>宣誓書は</a:t>
            </a:r>
            <a:r>
              <a:rPr lang="ja-JP" altLang="ja-JP" sz="3200" dirty="0" smtClean="0">
                <a:latin typeface="HGS創英角ﾎﾟｯﾌﾟ体" pitchFamily="50" charset="-128"/>
                <a:ea typeface="HGS創英角ﾎﾟｯﾌﾟ体" pitchFamily="50" charset="-128"/>
              </a:rPr>
              <a:t>前任校で提出しているので</a:t>
            </a:r>
            <a:r>
              <a:rPr lang="ja-JP" altLang="en-US" sz="3200" dirty="0" smtClean="0">
                <a:latin typeface="HGS創英角ﾎﾟｯﾌﾟ体" pitchFamily="50" charset="-128"/>
                <a:ea typeface="HGS創英角ﾎﾟｯﾌﾟ体" pitchFamily="50" charset="-128"/>
              </a:rPr>
              <a:t>、提出</a:t>
            </a:r>
            <a:r>
              <a:rPr lang="ja-JP" altLang="ja-JP" sz="3200" dirty="0" smtClean="0">
                <a:latin typeface="HGS創英角ﾎﾟｯﾌﾟ体" pitchFamily="50" charset="-128"/>
                <a:ea typeface="HGS創英角ﾎﾟｯﾌﾟ体" pitchFamily="50" charset="-128"/>
              </a:rPr>
              <a:t>しなくても良いです</a:t>
            </a:r>
            <a:r>
              <a:rPr lang="ja-JP" altLang="en-US" sz="3200" dirty="0" smtClean="0">
                <a:latin typeface="HGS創英角ﾎﾟｯﾌﾟ体" pitchFamily="50" charset="-128"/>
                <a:ea typeface="HGS創英角ﾎﾟｯﾌﾟ体" pitchFamily="50" charset="-128"/>
              </a:rPr>
              <a:t>か</a:t>
            </a:r>
            <a:r>
              <a:rPr kumimoji="1" lang="ja-JP" altLang="en-US" sz="3200" b="0" i="0" u="none" strike="noStrike" kern="1200" cap="none" spc="0" normalizeH="0" baseline="0" noProof="0" dirty="0" smtClean="0">
                <a:ln>
                  <a:noFill/>
                </a:ln>
                <a:solidFill>
                  <a:schemeClr val="tx1"/>
                </a:solidFill>
                <a:effectLst/>
                <a:uLnTx/>
                <a:uFillTx/>
                <a:latin typeface="HGS創英角ﾎﾟｯﾌﾟ体" pitchFamily="50" charset="-128"/>
                <a:ea typeface="HGS創英角ﾎﾟｯﾌﾟ体" pitchFamily="50" charset="-128"/>
                <a:cs typeface="+mn-cs"/>
              </a:rPr>
              <a:t>？</a:t>
            </a:r>
            <a:endParaRPr kumimoji="1" lang="en-US" altLang="ja-JP" sz="3200" b="0" i="0" u="none" strike="noStrike" kern="1200" cap="none" spc="0" normalizeH="0" baseline="0" noProof="0" dirty="0" smtClean="0">
              <a:ln>
                <a:noFill/>
              </a:ln>
              <a:solidFill>
                <a:schemeClr val="tx1"/>
              </a:solidFill>
              <a:effectLst/>
              <a:uLnTx/>
              <a:uFillTx/>
              <a:latin typeface="HGS創英角ﾎﾟｯﾌﾟ体" pitchFamily="50" charset="-128"/>
              <a:ea typeface="HGS創英角ﾎﾟｯﾌﾟ体" pitchFamily="50" charset="-128"/>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latin typeface="HGS創英角ﾎﾟｯﾌﾟ体" pitchFamily="50" charset="-128"/>
                <a:ea typeface="HGS創英角ﾎﾟｯﾌﾟ体" pitchFamily="50" charset="-128"/>
              </a:rPr>
              <a:t>手伝うことはできません</a:t>
            </a:r>
            <a:endParaRPr kumimoji="1" lang="ja-JP" altLang="en-US" dirty="0">
              <a:solidFill>
                <a:srgbClr val="FF0000"/>
              </a:solidFill>
              <a:latin typeface="HGS創英角ﾎﾟｯﾌﾟ体" pitchFamily="50" charset="-128"/>
              <a:ea typeface="HGS創英角ﾎﾟｯﾌﾟ体" pitchFamily="50" charset="-128"/>
            </a:endParaRPr>
          </a:p>
        </p:txBody>
      </p:sp>
      <p:sp>
        <p:nvSpPr>
          <p:cNvPr id="3" name="コンテンツ プレースホルダ 2"/>
          <p:cNvSpPr>
            <a:spLocks noGrp="1"/>
          </p:cNvSpPr>
          <p:nvPr>
            <p:ph idx="1"/>
          </p:nvPr>
        </p:nvSpPr>
        <p:spPr/>
        <p:txBody>
          <a:bodyPr>
            <a:normAutofit fontScale="92500"/>
          </a:bodyPr>
          <a:lstStyle/>
          <a:p>
            <a:pPr>
              <a:buNone/>
            </a:pPr>
            <a:r>
              <a:rPr lang="ja-JP" altLang="en-US" dirty="0" smtClean="0">
                <a:latin typeface="HG丸ｺﾞｼｯｸM-PRO" pitchFamily="50" charset="-128"/>
                <a:ea typeface="HG丸ｺﾞｼｯｸM-PRO" pitchFamily="50" charset="-128"/>
              </a:rPr>
              <a:t>・教育公務員特例法第１８条</a:t>
            </a:r>
            <a:endParaRPr lang="en-US" altLang="ja-JP" dirty="0" smtClean="0">
              <a:latin typeface="HG丸ｺﾞｼｯｸM-PRO" pitchFamily="50" charset="-128"/>
              <a:ea typeface="HG丸ｺﾞｼｯｸM-PRO" pitchFamily="50" charset="-128"/>
            </a:endParaRPr>
          </a:p>
          <a:p>
            <a:pPr>
              <a:buNone/>
            </a:pPr>
            <a:r>
              <a:rPr lang="ja-JP" altLang="en-US" sz="3000" dirty="0" smtClean="0">
                <a:latin typeface="HG丸ｺﾞｼｯｸM-PRO" pitchFamily="50" charset="-128"/>
                <a:ea typeface="HG丸ｺﾞｼｯｸM-PRO" pitchFamily="50" charset="-128"/>
              </a:rPr>
              <a:t>　（公立学校の教育公務員の政治的行為の制限）</a:t>
            </a:r>
            <a:endParaRPr lang="en-US" altLang="ja-JP" sz="3000"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・地方公務員法第３６条</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（政治的行為の制限）</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・公職選挙法第１３６条の２</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a:t>
            </a:r>
            <a:r>
              <a:rPr lang="ja-JP" altLang="en-US" sz="3000" dirty="0" smtClean="0">
                <a:latin typeface="HG丸ｺﾞｼｯｸM-PRO" pitchFamily="50" charset="-128"/>
                <a:ea typeface="HG丸ｺﾞｼｯｸM-PRO" pitchFamily="50" charset="-128"/>
              </a:rPr>
              <a:t>（公務員等の地位利用による選挙運動の禁止）</a:t>
            </a:r>
            <a:endParaRPr lang="en-US" altLang="ja-JP" sz="3000"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・公職選挙法第１３７条</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（教育者の地位利用の選挙運動の禁止）</a:t>
            </a:r>
            <a:endParaRPr kumimoji="1" lang="ja-JP" altLang="en-US" dirty="0">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normAutofit fontScale="92500"/>
          </a:bodyPr>
          <a:lstStyle/>
          <a:p>
            <a:pPr algn="ctr">
              <a:buNone/>
            </a:pPr>
            <a:r>
              <a:rPr lang="ja-JP" altLang="en-US" sz="3500" b="1" dirty="0" smtClean="0">
                <a:solidFill>
                  <a:srgbClr val="0070C0"/>
                </a:solidFill>
                <a:latin typeface="HG丸ｺﾞｼｯｸM-PRO" pitchFamily="50" charset="-128"/>
                <a:ea typeface="HG丸ｺﾞｼｯｸM-PRO" pitchFamily="50" charset="-128"/>
              </a:rPr>
              <a:t>≪違反行為の具体例≫</a:t>
            </a:r>
            <a:endParaRPr lang="en-US" altLang="ja-JP" sz="3500" b="1" dirty="0" smtClean="0">
              <a:solidFill>
                <a:srgbClr val="0070C0"/>
              </a:solidFill>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・候補者の推薦等</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・署名運動</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・デモ行進</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・投票の依頼又は勧誘</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・新聞、雑誌、ビラ等の発行や回覧、掲示等</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・広告、ポスター、あいさつ状等</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・演説等</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・資金カンパ</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・選挙運動のために校内設備を使用する　　等</a:t>
            </a:r>
            <a:endParaRPr lang="en-US" altLang="ja-JP" dirty="0" smtClean="0">
              <a:latin typeface="HG丸ｺﾞｼｯｸM-PRO" pitchFamily="50" charset="-128"/>
              <a:ea typeface="HG丸ｺﾞｼｯｸM-PRO" pitchFamily="50" charset="-128"/>
            </a:endParaRPr>
          </a:p>
          <a:p>
            <a:pPr>
              <a:buNone/>
            </a:pPr>
            <a:endParaRPr kumimoji="1" lang="en-US" altLang="ja-JP" dirty="0" smtClean="0">
              <a:latin typeface="HG丸ｺﾞｼｯｸM-PRO" pitchFamily="50" charset="-128"/>
              <a:ea typeface="HG丸ｺﾞｼｯｸM-PRO" pitchFamily="50" charset="-128"/>
            </a:endParaRPr>
          </a:p>
        </p:txBody>
      </p:sp>
      <p:cxnSp>
        <p:nvCxnSpPr>
          <p:cNvPr id="5" name="直線コネクタ 4"/>
          <p:cNvCxnSpPr/>
          <p:nvPr/>
        </p:nvCxnSpPr>
        <p:spPr>
          <a:xfrm flipH="1" flipV="1">
            <a:off x="971600" y="1196752"/>
            <a:ext cx="7416824" cy="4437112"/>
          </a:xfrm>
          <a:prstGeom prst="line">
            <a:avLst/>
          </a:prstGeom>
          <a:ln w="3905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971600" y="1196752"/>
            <a:ext cx="7200800" cy="4392488"/>
          </a:xfrm>
          <a:prstGeom prst="line">
            <a:avLst/>
          </a:prstGeom>
          <a:ln w="390525" cmpd="sng">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1"/>
          <p:cNvPicPr>
            <a:picLocks noChangeAspect="1" noChangeArrowheads="1"/>
          </p:cNvPicPr>
          <p:nvPr/>
        </p:nvPicPr>
        <p:blipFill>
          <a:blip r:embed="rId3" cstate="print"/>
          <a:srcRect/>
          <a:stretch>
            <a:fillRect/>
          </a:stretch>
        </p:blipFill>
        <p:spPr bwMode="auto">
          <a:xfrm>
            <a:off x="3347864" y="4509120"/>
            <a:ext cx="4752528" cy="1995483"/>
          </a:xfrm>
          <a:prstGeom prst="rect">
            <a:avLst/>
          </a:prstGeom>
          <a:noFill/>
          <a:ln w="9525">
            <a:noFill/>
            <a:miter lim="800000"/>
            <a:headEnd/>
            <a:tailEnd/>
          </a:ln>
        </p:spPr>
      </p:pic>
      <p:sp>
        <p:nvSpPr>
          <p:cNvPr id="3" name="コンテンツ プレースホルダ 2"/>
          <p:cNvSpPr>
            <a:spLocks noGrp="1"/>
          </p:cNvSpPr>
          <p:nvPr>
            <p:ph idx="1"/>
          </p:nvPr>
        </p:nvSpPr>
        <p:spPr>
          <a:xfrm>
            <a:off x="467544" y="404664"/>
            <a:ext cx="8229600" cy="5865515"/>
          </a:xfrm>
        </p:spPr>
        <p:txBody>
          <a:bodyPr>
            <a:normAutofit/>
          </a:bodyPr>
          <a:lstStyle/>
          <a:p>
            <a:pPr>
              <a:buNone/>
            </a:pPr>
            <a:endParaRPr lang="en-US" altLang="ja-JP" dirty="0" smtClean="0"/>
          </a:p>
          <a:p>
            <a:pPr>
              <a:buNone/>
            </a:pPr>
            <a:r>
              <a:rPr lang="ja-JP" altLang="en-US" dirty="0" smtClean="0"/>
              <a:t>　</a:t>
            </a:r>
            <a:r>
              <a:rPr lang="ja-JP" altLang="en-US" dirty="0" smtClean="0">
                <a:latin typeface="HGS創英角ﾎﾟｯﾌﾟ体" pitchFamily="50" charset="-128"/>
                <a:ea typeface="HGS創英角ﾎﾟｯﾌﾟ体" pitchFamily="50" charset="-128"/>
              </a:rPr>
              <a:t>教員です。遺産相続で土地を相続したので</a:t>
            </a:r>
            <a:endParaRPr lang="en-US" altLang="ja-JP" dirty="0" smtClean="0">
              <a:latin typeface="HGS創英角ﾎﾟｯﾌﾟ体" pitchFamily="50" charset="-128"/>
              <a:ea typeface="HGS創英角ﾎﾟｯﾌﾟ体" pitchFamily="50" charset="-128"/>
            </a:endParaRPr>
          </a:p>
          <a:p>
            <a:pPr>
              <a:buNone/>
            </a:pPr>
            <a:r>
              <a:rPr lang="en-US" altLang="ja-JP" dirty="0" smtClean="0">
                <a:latin typeface="HGS創英角ﾎﾟｯﾌﾟ体" pitchFamily="50" charset="-128"/>
                <a:ea typeface="HGS創英角ﾎﾟｯﾌﾟ体" pitchFamily="50" charset="-128"/>
              </a:rPr>
              <a:t>  </a:t>
            </a:r>
            <a:r>
              <a:rPr lang="ja-JP" altLang="en-US" dirty="0" smtClean="0">
                <a:latin typeface="HGS創英角ﾎﾟｯﾌﾟ体" pitchFamily="50" charset="-128"/>
                <a:ea typeface="HGS創英角ﾎﾟｯﾌﾟ体" pitchFamily="50" charset="-128"/>
              </a:rPr>
              <a:t>不動産会社に依頼して、その土地にアパー</a:t>
            </a:r>
            <a:endParaRPr lang="en-US" altLang="ja-JP" dirty="0" smtClean="0">
              <a:latin typeface="HGS創英角ﾎﾟｯﾌﾟ体" pitchFamily="50" charset="-128"/>
              <a:ea typeface="HGS創英角ﾎﾟｯﾌﾟ体" pitchFamily="50" charset="-128"/>
            </a:endParaRPr>
          </a:p>
          <a:p>
            <a:pPr>
              <a:buNone/>
            </a:pPr>
            <a:r>
              <a:rPr lang="en-US" altLang="ja-JP" dirty="0" smtClean="0">
                <a:latin typeface="HGS創英角ﾎﾟｯﾌﾟ体" pitchFamily="50" charset="-128"/>
                <a:ea typeface="HGS創英角ﾎﾟｯﾌﾟ体" pitchFamily="50" charset="-128"/>
              </a:rPr>
              <a:t>  </a:t>
            </a:r>
            <a:r>
              <a:rPr lang="ja-JP" altLang="en-US" dirty="0" smtClean="0">
                <a:latin typeface="HGS創英角ﾎﾟｯﾌﾟ体" pitchFamily="50" charset="-128"/>
                <a:ea typeface="HGS創英角ﾎﾟｯﾌﾟ体" pitchFamily="50" charset="-128"/>
              </a:rPr>
              <a:t>トを建設しました。毎月、家賃収入を得て</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いますが、アパートは不動産会社に管理を</a:t>
            </a:r>
            <a:endParaRPr lang="en-US" altLang="ja-JP" dirty="0" smtClean="0">
              <a:latin typeface="HGS創英角ﾎﾟｯﾌﾟ体" pitchFamily="50" charset="-128"/>
              <a:ea typeface="HGS創英角ﾎﾟｯﾌﾟ体" pitchFamily="50" charset="-128"/>
            </a:endParaRPr>
          </a:p>
          <a:p>
            <a:pPr>
              <a:buNone/>
            </a:pPr>
            <a:r>
              <a:rPr lang="en-US" altLang="ja-JP" dirty="0" smtClean="0">
                <a:latin typeface="HGS創英角ﾎﾟｯﾌﾟ体" pitchFamily="50" charset="-128"/>
                <a:ea typeface="HGS創英角ﾎﾟｯﾌﾟ体" pitchFamily="50" charset="-128"/>
              </a:rPr>
              <a:t>  </a:t>
            </a:r>
            <a:r>
              <a:rPr lang="ja-JP" altLang="en-US" dirty="0" smtClean="0">
                <a:latin typeface="HGS創英角ﾎﾟｯﾌﾟ体" pitchFamily="50" charset="-128"/>
                <a:ea typeface="HGS創英角ﾎﾟｯﾌﾟ体" pitchFamily="50" charset="-128"/>
              </a:rPr>
              <a:t>委託しているので問題ありませんか？</a:t>
            </a:r>
            <a:endParaRPr lang="en-US" altLang="ja-JP" dirty="0" smtClean="0">
              <a:latin typeface="HGS創英角ﾎﾟｯﾌﾟ体" pitchFamily="50" charset="-128"/>
              <a:ea typeface="HGS創英角ﾎﾟｯﾌﾟ体" pitchFamily="50" charset="-128"/>
            </a:endParaRPr>
          </a:p>
          <a:p>
            <a:pPr>
              <a:buNone/>
            </a:pPr>
            <a:endParaRPr lang="en-US" altLang="ja-JP" dirty="0" smtClean="0"/>
          </a:p>
          <a:p>
            <a:pPr>
              <a:buNone/>
            </a:pPr>
            <a:endParaRPr lang="en-US" altLang="ja-JP" dirty="0" smtClean="0"/>
          </a:p>
        </p:txBody>
      </p:sp>
      <p:pic>
        <p:nvPicPr>
          <p:cNvPr id="16386" name="Picture 2" descr="「無料イラスト　アパート経営」の画像検索結果"/>
          <p:cNvPicPr>
            <a:picLocks noChangeAspect="1" noChangeArrowheads="1"/>
          </p:cNvPicPr>
          <p:nvPr/>
        </p:nvPicPr>
        <p:blipFill>
          <a:blip r:embed="rId4" cstate="print"/>
          <a:srcRect/>
          <a:stretch>
            <a:fillRect/>
          </a:stretch>
        </p:blipFill>
        <p:spPr bwMode="auto">
          <a:xfrm>
            <a:off x="2627784" y="4221088"/>
            <a:ext cx="3456384" cy="2415615"/>
          </a:xfrm>
          <a:prstGeom prst="rect">
            <a:avLst/>
          </a:prstGeom>
          <a:noFill/>
        </p:spPr>
      </p:pic>
      <p:pic>
        <p:nvPicPr>
          <p:cNvPr id="5" name="Picture 2" descr="http://3.bp.blogspot.com/-KXFZoaoFReI/UzALG6i09NI/AAAAAAAAeeQ/9OqsvM5eeyg/s800/study_mondai.png"/>
          <p:cNvPicPr>
            <a:picLocks noChangeAspect="1" noChangeArrowheads="1"/>
          </p:cNvPicPr>
          <p:nvPr/>
        </p:nvPicPr>
        <p:blipFill>
          <a:blip r:embed="rId5" cstate="print"/>
          <a:srcRect/>
          <a:stretch>
            <a:fillRect/>
          </a:stretch>
        </p:blipFill>
        <p:spPr bwMode="auto">
          <a:xfrm>
            <a:off x="323528" y="0"/>
            <a:ext cx="1512168" cy="106403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solidFill>
                  <a:srgbClr val="FF0000"/>
                </a:solidFill>
                <a:latin typeface="HGS創英角ﾎﾟｯﾌﾟ体" pitchFamily="50" charset="-128"/>
                <a:ea typeface="HGS創英角ﾎﾟｯﾌﾟ体" pitchFamily="50" charset="-128"/>
              </a:rPr>
              <a:t>営利目的と判断されます</a:t>
            </a:r>
            <a:endParaRPr kumimoji="1" lang="ja-JP" altLang="en-US" dirty="0">
              <a:solidFill>
                <a:srgbClr val="FF0000"/>
              </a:solidFill>
              <a:latin typeface="HGS創英角ﾎﾟｯﾌﾟ体" pitchFamily="50" charset="-128"/>
              <a:ea typeface="HGS創英角ﾎﾟｯﾌﾟ体" pitchFamily="50" charset="-128"/>
            </a:endParaRPr>
          </a:p>
        </p:txBody>
      </p:sp>
      <p:sp>
        <p:nvSpPr>
          <p:cNvPr id="3" name="コンテンツ プレースホルダ 2"/>
          <p:cNvSpPr>
            <a:spLocks noGrp="1"/>
          </p:cNvSpPr>
          <p:nvPr>
            <p:ph idx="1"/>
          </p:nvPr>
        </p:nvSpPr>
        <p:spPr>
          <a:xfrm>
            <a:off x="467544" y="1700808"/>
            <a:ext cx="8229600" cy="4525963"/>
          </a:xfrm>
        </p:spPr>
        <p:txBody>
          <a:bodyPr>
            <a:normAutofit lnSpcReduction="10000"/>
          </a:bodyPr>
          <a:lstStyle/>
          <a:p>
            <a:pPr>
              <a:buNone/>
            </a:pPr>
            <a:r>
              <a:rPr lang="ja-JP" altLang="en-US" dirty="0" smtClean="0"/>
              <a:t>　</a:t>
            </a:r>
            <a:r>
              <a:rPr lang="ja-JP" altLang="en-US" dirty="0" smtClean="0">
                <a:latin typeface="HG丸ｺﾞｼｯｸM-PRO" pitchFamily="50" charset="-128"/>
                <a:ea typeface="HG丸ｺﾞｼｯｸM-PRO" pitchFamily="50" charset="-128"/>
              </a:rPr>
              <a:t>地方公務員法第３８条</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（営利企業等の従事制限）</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職員は、任命権者の許可を受けなければ、営利を目的とする私企業を営むことを目的とする会社その他の団体の役員その他人事委員会規則で定める地位を兼ね、若しくは自ら営利を目的とする私企業を営み、又は報酬を得ていかなる事業若しくは事務にも従事してはならない。</a:t>
            </a:r>
            <a:endParaRPr lang="en-US" altLang="ja-JP" dirty="0" smtClean="0">
              <a:latin typeface="HG丸ｺﾞｼｯｸM-PRO" pitchFamily="50" charset="-128"/>
              <a:ea typeface="HG丸ｺﾞｼｯｸM-PRO" pitchFamily="50" charset="-128"/>
            </a:endParaRPr>
          </a:p>
          <a:p>
            <a:pPr>
              <a:buNone/>
            </a:pPr>
            <a:endParaRPr kumimoji="1" lang="ja-JP" altLang="en-US" dirty="0"/>
          </a:p>
        </p:txBody>
      </p:sp>
      <p:pic>
        <p:nvPicPr>
          <p:cNvPr id="1027" name="Picture 3" descr="C:\Users\user\Desktop\tatemono_fudousanya.png"/>
          <p:cNvPicPr>
            <a:picLocks noChangeAspect="1" noChangeArrowheads="1"/>
          </p:cNvPicPr>
          <p:nvPr/>
        </p:nvPicPr>
        <p:blipFill>
          <a:blip r:embed="rId3" cstate="print"/>
          <a:srcRect/>
          <a:stretch>
            <a:fillRect/>
          </a:stretch>
        </p:blipFill>
        <p:spPr bwMode="auto">
          <a:xfrm>
            <a:off x="7020272" y="1268760"/>
            <a:ext cx="1440160" cy="14329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2" presetClass="entr" presetSubtype="2"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500" fill="hold"/>
                                        <p:tgtEl>
                                          <p:spTgt spid="1027"/>
                                        </p:tgtEl>
                                        <p:attrNameLst>
                                          <p:attrName>ppt_x</p:attrName>
                                        </p:attrNameLst>
                                      </p:cBhvr>
                                      <p:tavLst>
                                        <p:tav tm="0">
                                          <p:val>
                                            <p:strVal val="1+#ppt_w/2"/>
                                          </p:val>
                                        </p:tav>
                                        <p:tav tm="100000">
                                          <p:val>
                                            <p:strVal val="#ppt_x"/>
                                          </p:val>
                                        </p:tav>
                                      </p:tavLst>
                                    </p:anim>
                                    <p:anim calcmode="lin" valueType="num">
                                      <p:cBhvr additive="base">
                                        <p:cTn id="17"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404664"/>
            <a:ext cx="8229600" cy="5865515"/>
          </a:xfrm>
        </p:spPr>
        <p:txBody>
          <a:bodyPr>
            <a:normAutofit/>
          </a:bodyPr>
          <a:lstStyle/>
          <a:p>
            <a:pPr>
              <a:buNone/>
            </a:pPr>
            <a:r>
              <a:rPr lang="ja-JP" altLang="en-US" dirty="0" smtClean="0"/>
              <a:t>　</a:t>
            </a:r>
            <a:r>
              <a:rPr lang="ja-JP" altLang="en-US" dirty="0" smtClean="0">
                <a:latin typeface="HG丸ｺﾞｼｯｸM-PRO" pitchFamily="50" charset="-128"/>
                <a:ea typeface="HG丸ｺﾞｼｯｸM-PRO" pitchFamily="50" charset="-128"/>
              </a:rPr>
              <a:t>教育公務員特例法第１７条</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（兼職及び他の事業等の従事）</a:t>
            </a:r>
            <a:endParaRPr lang="en-US" altLang="ja-JP" dirty="0" smtClean="0">
              <a:latin typeface="HG丸ｺﾞｼｯｸM-PRO" pitchFamily="50" charset="-128"/>
              <a:ea typeface="HG丸ｺﾞｼｯｸM-PRO" pitchFamily="50" charset="-128"/>
            </a:endParaRPr>
          </a:p>
          <a:p>
            <a:pPr>
              <a:buNone/>
            </a:pPr>
            <a:r>
              <a:rPr lang="ja-JP" altLang="en-US" dirty="0" smtClean="0">
                <a:latin typeface="HG丸ｺﾞｼｯｸM-PRO" pitchFamily="50" charset="-128"/>
                <a:ea typeface="HG丸ｺﾞｼｯｸM-PRO" pitchFamily="50" charset="-128"/>
              </a:rPr>
              <a:t>　教育公務員は、教育に関する他の職を兼ね、又は教育に関する他の事業若しくは事務に従事することが本務の遂行に支障がないと任命権者において認める場合には、給与を受け、又は受けないで、その職を兼ね、又はその事業若しくは事務に従事することができる。 </a:t>
            </a:r>
            <a:endParaRPr lang="en-US" altLang="ja-JP" dirty="0" smtClean="0">
              <a:latin typeface="HG丸ｺﾞｼｯｸM-PRO" pitchFamily="50" charset="-128"/>
              <a:ea typeface="HG丸ｺﾞｼｯｸM-PRO" pitchFamily="50" charset="-128"/>
            </a:endParaRPr>
          </a:p>
        </p:txBody>
      </p:sp>
      <p:sp>
        <p:nvSpPr>
          <p:cNvPr id="5" name="角丸四角形 4"/>
          <p:cNvSpPr/>
          <p:nvPr/>
        </p:nvSpPr>
        <p:spPr>
          <a:xfrm>
            <a:off x="3707904" y="1556792"/>
            <a:ext cx="4968552" cy="5760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FF0000"/>
                </a:solidFill>
                <a:latin typeface="HG丸ｺﾞｼｯｸM-PRO" pitchFamily="50" charset="-128"/>
                <a:ea typeface="HG丸ｺﾞｼｯｸM-PRO" pitchFamily="50" charset="-128"/>
              </a:rPr>
              <a:t>教育に関する他の職</a:t>
            </a:r>
            <a:r>
              <a:rPr lang="ja-JP" altLang="en-US" sz="3200" dirty="0" smtClean="0">
                <a:solidFill>
                  <a:schemeClr val="tx1"/>
                </a:solidFill>
                <a:latin typeface="HG丸ｺﾞｼｯｸM-PRO" pitchFamily="50" charset="-128"/>
                <a:ea typeface="HG丸ｺﾞｼｯｸM-PRO" pitchFamily="50" charset="-128"/>
              </a:rPr>
              <a:t>を兼</a:t>
            </a:r>
            <a:endParaRPr kumimoji="1" lang="ja-JP" altLang="en-US" sz="3200" dirty="0"/>
          </a:p>
        </p:txBody>
      </p:sp>
      <p:pic>
        <p:nvPicPr>
          <p:cNvPr id="201730" name="Picture 2" descr="http://rensai.jp/wp-content/uploads/2014/09/job_gakugeiin-500x656.png">
            <a:hlinkClick r:id="rId3"/>
          </p:cNvPr>
          <p:cNvPicPr>
            <a:picLocks noChangeAspect="1" noChangeArrowheads="1"/>
          </p:cNvPicPr>
          <p:nvPr/>
        </p:nvPicPr>
        <p:blipFill>
          <a:blip r:embed="rId4" cstate="print"/>
          <a:srcRect/>
          <a:stretch>
            <a:fillRect/>
          </a:stretch>
        </p:blipFill>
        <p:spPr bwMode="auto">
          <a:xfrm>
            <a:off x="6372200" y="4623963"/>
            <a:ext cx="1705372" cy="2234038"/>
          </a:xfrm>
          <a:prstGeom prst="rect">
            <a:avLst/>
          </a:prstGeom>
          <a:noFill/>
        </p:spPr>
      </p:pic>
      <p:sp>
        <p:nvSpPr>
          <p:cNvPr id="9" name="角丸四角形 8"/>
          <p:cNvSpPr/>
          <p:nvPr/>
        </p:nvSpPr>
        <p:spPr>
          <a:xfrm>
            <a:off x="2483768" y="2060848"/>
            <a:ext cx="5976664"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rgbClr val="FF0000"/>
                </a:solidFill>
                <a:latin typeface="HG丸ｺﾞｼｯｸM-PRO" pitchFamily="50" charset="-128"/>
                <a:ea typeface="HG丸ｺﾞｼｯｸM-PRO" pitchFamily="50" charset="-128"/>
              </a:rPr>
              <a:t>教育に関する他の事業若しくは</a:t>
            </a:r>
            <a:endParaRPr kumimoji="1" lang="ja-JP" altLang="en-US" sz="3200" dirty="0">
              <a:latin typeface="HG丸ｺﾞｼｯｸM-PRO" pitchFamily="50" charset="-128"/>
              <a:ea typeface="HG丸ｺﾞｼｯｸM-PRO" pitchFamily="50" charset="-128"/>
            </a:endParaRPr>
          </a:p>
        </p:txBody>
      </p:sp>
      <p:sp>
        <p:nvSpPr>
          <p:cNvPr id="10" name="角丸四角形 9"/>
          <p:cNvSpPr/>
          <p:nvPr/>
        </p:nvSpPr>
        <p:spPr>
          <a:xfrm>
            <a:off x="539552" y="2564904"/>
            <a:ext cx="1224136"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3200" dirty="0" smtClean="0">
                <a:solidFill>
                  <a:srgbClr val="FF0000"/>
                </a:solidFill>
                <a:latin typeface="HG丸ｺﾞｼｯｸM-PRO" pitchFamily="50" charset="-128"/>
                <a:ea typeface="HG丸ｺﾞｼｯｸM-PRO" pitchFamily="50" charset="-128"/>
              </a:rPr>
              <a:t>事務</a:t>
            </a:r>
            <a:endParaRPr kumimoji="1" lang="ja-JP" altLang="en-US" sz="3200" dirty="0">
              <a:latin typeface="HG丸ｺﾞｼｯｸM-PRO" pitchFamily="50" charset="-128"/>
              <a:ea typeface="HG丸ｺﾞｼｯｸM-PRO" pitchFamily="50" charset="-128"/>
            </a:endParaRPr>
          </a:p>
        </p:txBody>
      </p:sp>
      <p:pic>
        <p:nvPicPr>
          <p:cNvPr id="8" name="Picture 1" descr="C:\Users\user\Desktop\job_juku_koushi.png"/>
          <p:cNvPicPr>
            <a:picLocks noChangeAspect="1" noChangeArrowheads="1"/>
          </p:cNvPicPr>
          <p:nvPr/>
        </p:nvPicPr>
        <p:blipFill>
          <a:blip r:embed="rId5" cstate="print"/>
          <a:srcRect/>
          <a:stretch>
            <a:fillRect/>
          </a:stretch>
        </p:blipFill>
        <p:spPr bwMode="auto">
          <a:xfrm>
            <a:off x="2218884" y="5157192"/>
            <a:ext cx="1861349" cy="17008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980728"/>
            <a:ext cx="8424936" cy="5289451"/>
          </a:xfrm>
        </p:spPr>
        <p:txBody>
          <a:bodyPr>
            <a:normAutofit/>
          </a:bodyPr>
          <a:lstStyle/>
          <a:p>
            <a:pPr>
              <a:buNone/>
            </a:pPr>
            <a:r>
              <a:rPr lang="ja-JP" altLang="en-US" sz="2400" dirty="0" smtClean="0">
                <a:latin typeface="HG丸ｺﾞｼｯｸM-PRO" pitchFamily="50" charset="-128"/>
                <a:ea typeface="HG丸ｺﾞｼｯｸM-PRO" pitchFamily="50" charset="-128"/>
              </a:rPr>
              <a:t>　  </a:t>
            </a:r>
            <a:r>
              <a:rPr lang="ja-JP" altLang="en-US" sz="800" dirty="0" smtClean="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 </a:t>
            </a:r>
            <a:r>
              <a:rPr lang="ja-JP" altLang="en-US" sz="300" dirty="0" smtClean="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勤務としての参加　⇒　謝金は受け取れない</a:t>
            </a:r>
            <a:endParaRPr lang="en-US" altLang="ja-JP" sz="2400" dirty="0" smtClean="0">
              <a:latin typeface="HG丸ｺﾞｼｯｸM-PRO" pitchFamily="50" charset="-128"/>
              <a:ea typeface="HG丸ｺﾞｼｯｸM-PRO" pitchFamily="50" charset="-128"/>
            </a:endParaRPr>
          </a:p>
          <a:p>
            <a:pPr algn="ctr">
              <a:buNone/>
            </a:pPr>
            <a:r>
              <a:rPr lang="ja-JP" altLang="en-US" sz="2400" dirty="0" smtClean="0">
                <a:latin typeface="HG丸ｺﾞｼｯｸM-PRO" pitchFamily="50" charset="-128"/>
                <a:ea typeface="HG丸ｺﾞｼｯｸM-PRO" pitchFamily="50" charset="-128"/>
              </a:rPr>
              <a:t>　 休暇や休日の参加　⇒　謝金を受け取ることもできる</a:t>
            </a:r>
            <a:endParaRPr lang="en-US" altLang="ja-JP" sz="2400" dirty="0" smtClean="0">
              <a:latin typeface="HG丸ｺﾞｼｯｸM-PRO" pitchFamily="50" charset="-128"/>
              <a:ea typeface="HG丸ｺﾞｼｯｸM-PRO" pitchFamily="50" charset="-128"/>
            </a:endParaRPr>
          </a:p>
          <a:p>
            <a:pPr>
              <a:buNone/>
            </a:pPr>
            <a:endParaRPr lang="en-US" altLang="ja-JP" dirty="0" smtClean="0"/>
          </a:p>
        </p:txBody>
      </p:sp>
      <p:pic>
        <p:nvPicPr>
          <p:cNvPr id="8194" name="Picture 2" descr="http://www.city.omuta.lg.jp/kouhou-web/10-07-15/images/t10_02.gif">
            <a:hlinkClick r:id="rId3"/>
          </p:cNvPr>
          <p:cNvPicPr>
            <a:picLocks noChangeAspect="1" noChangeArrowheads="1"/>
          </p:cNvPicPr>
          <p:nvPr/>
        </p:nvPicPr>
        <p:blipFill>
          <a:blip r:embed="rId4" cstate="print"/>
          <a:srcRect/>
          <a:stretch>
            <a:fillRect/>
          </a:stretch>
        </p:blipFill>
        <p:spPr bwMode="auto">
          <a:xfrm>
            <a:off x="5622470" y="4005064"/>
            <a:ext cx="2700298" cy="2448272"/>
          </a:xfrm>
          <a:prstGeom prst="rect">
            <a:avLst/>
          </a:prstGeom>
          <a:noFill/>
        </p:spPr>
      </p:pic>
      <p:pic>
        <p:nvPicPr>
          <p:cNvPr id="8197" name="Picture 5"/>
          <p:cNvPicPr>
            <a:picLocks noChangeAspect="1" noChangeArrowheads="1"/>
          </p:cNvPicPr>
          <p:nvPr/>
        </p:nvPicPr>
        <p:blipFill>
          <a:blip r:embed="rId5" cstate="print"/>
          <a:srcRect/>
          <a:stretch>
            <a:fillRect/>
          </a:stretch>
        </p:blipFill>
        <p:spPr bwMode="auto">
          <a:xfrm>
            <a:off x="1259632" y="2060848"/>
            <a:ext cx="4324350" cy="4467225"/>
          </a:xfrm>
          <a:prstGeom prst="rect">
            <a:avLst/>
          </a:prstGeom>
          <a:noFill/>
          <a:ln w="9525">
            <a:noFill/>
            <a:miter lim="800000"/>
            <a:headEnd/>
            <a:tailEnd/>
          </a:ln>
        </p:spPr>
      </p:pic>
      <p:sp>
        <p:nvSpPr>
          <p:cNvPr id="7" name="円形吹き出し 6"/>
          <p:cNvSpPr/>
          <p:nvPr/>
        </p:nvSpPr>
        <p:spPr>
          <a:xfrm>
            <a:off x="5796136" y="1988840"/>
            <a:ext cx="2952328" cy="1872208"/>
          </a:xfrm>
          <a:prstGeom prst="wedgeEllipseCallout">
            <a:avLst>
              <a:gd name="adj1" fmla="val -39586"/>
              <a:gd name="adj2" fmla="val -23216"/>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rgbClr val="FF0000"/>
                </a:solidFill>
                <a:latin typeface="HG丸ｺﾞｼｯｸM-PRO" pitchFamily="50" charset="-128"/>
                <a:ea typeface="HG丸ｺﾞｼｯｸM-PRO" pitchFamily="50" charset="-128"/>
              </a:rPr>
              <a:t>謝金を</a:t>
            </a:r>
            <a:endParaRPr kumimoji="1" lang="en-US" altLang="ja-JP" sz="2200" dirty="0" smtClean="0">
              <a:solidFill>
                <a:srgbClr val="FF0000"/>
              </a:solidFill>
              <a:latin typeface="HG丸ｺﾞｼｯｸM-PRO" pitchFamily="50" charset="-128"/>
              <a:ea typeface="HG丸ｺﾞｼｯｸM-PRO" pitchFamily="50" charset="-128"/>
            </a:endParaRPr>
          </a:p>
          <a:p>
            <a:pPr algn="ctr"/>
            <a:r>
              <a:rPr kumimoji="1" lang="ja-JP" altLang="en-US" sz="2200" dirty="0" smtClean="0">
                <a:solidFill>
                  <a:srgbClr val="FF0000"/>
                </a:solidFill>
                <a:latin typeface="HG丸ｺﾞｼｯｸM-PRO" pitchFamily="50" charset="-128"/>
                <a:ea typeface="HG丸ｺﾞｼｯｸM-PRO" pitchFamily="50" charset="-128"/>
              </a:rPr>
              <a:t>補助金等から</a:t>
            </a:r>
            <a:endParaRPr kumimoji="1" lang="en-US" altLang="ja-JP" sz="2200" dirty="0" smtClean="0">
              <a:solidFill>
                <a:srgbClr val="FF0000"/>
              </a:solidFill>
              <a:latin typeface="HG丸ｺﾞｼｯｸM-PRO" pitchFamily="50" charset="-128"/>
              <a:ea typeface="HG丸ｺﾞｼｯｸM-PRO" pitchFamily="50" charset="-128"/>
            </a:endParaRPr>
          </a:p>
          <a:p>
            <a:pPr algn="ctr"/>
            <a:r>
              <a:rPr kumimoji="1" lang="ja-JP" altLang="en-US" sz="2200" dirty="0" smtClean="0">
                <a:solidFill>
                  <a:srgbClr val="FF0000"/>
                </a:solidFill>
                <a:latin typeface="HG丸ｺﾞｼｯｸM-PRO" pitchFamily="50" charset="-128"/>
                <a:ea typeface="HG丸ｺﾞｼｯｸM-PRO" pitchFamily="50" charset="-128"/>
              </a:rPr>
              <a:t>支払う場合は</a:t>
            </a:r>
            <a:endParaRPr kumimoji="1" lang="en-US" altLang="ja-JP" sz="2200" dirty="0" smtClean="0">
              <a:solidFill>
                <a:srgbClr val="FF0000"/>
              </a:solidFill>
              <a:latin typeface="HG丸ｺﾞｼｯｸM-PRO" pitchFamily="50" charset="-128"/>
              <a:ea typeface="HG丸ｺﾞｼｯｸM-PRO" pitchFamily="50" charset="-128"/>
            </a:endParaRPr>
          </a:p>
          <a:p>
            <a:pPr algn="ctr"/>
            <a:r>
              <a:rPr kumimoji="1" lang="ja-JP" altLang="en-US" sz="2200" dirty="0" smtClean="0">
                <a:solidFill>
                  <a:srgbClr val="FF0000"/>
                </a:solidFill>
                <a:latin typeface="HG丸ｺﾞｼｯｸM-PRO" pitchFamily="50" charset="-128"/>
                <a:ea typeface="HG丸ｺﾞｼｯｸM-PRO" pitchFamily="50" charset="-128"/>
              </a:rPr>
              <a:t>源泉徴収を</a:t>
            </a:r>
            <a:endParaRPr kumimoji="1" lang="en-US" altLang="ja-JP" sz="2200" dirty="0" smtClean="0">
              <a:solidFill>
                <a:srgbClr val="FF0000"/>
              </a:solidFill>
              <a:latin typeface="HG丸ｺﾞｼｯｸM-PRO" pitchFamily="50" charset="-128"/>
              <a:ea typeface="HG丸ｺﾞｼｯｸM-PRO" pitchFamily="50" charset="-128"/>
            </a:endParaRPr>
          </a:p>
          <a:p>
            <a:pPr algn="ctr"/>
            <a:r>
              <a:rPr kumimoji="1" lang="ja-JP" altLang="en-US" sz="2200" dirty="0" smtClean="0">
                <a:solidFill>
                  <a:srgbClr val="FF0000"/>
                </a:solidFill>
                <a:latin typeface="HG丸ｺﾞｼｯｸM-PRO" pitchFamily="50" charset="-128"/>
                <a:ea typeface="HG丸ｺﾞｼｯｸM-PRO" pitchFamily="50" charset="-128"/>
              </a:rPr>
              <a:t>忘れずに！</a:t>
            </a:r>
            <a:endParaRPr kumimoji="1" lang="ja-JP" altLang="en-US" sz="2200" dirty="0">
              <a:solidFill>
                <a:srgbClr val="FF0000"/>
              </a:solidFill>
              <a:latin typeface="HG丸ｺﾞｼｯｸM-PRO" pitchFamily="50" charset="-128"/>
              <a:ea typeface="HG丸ｺﾞｼｯｸM-PRO" pitchFamily="50" charset="-128"/>
            </a:endParaRPr>
          </a:p>
        </p:txBody>
      </p:sp>
      <p:sp>
        <p:nvSpPr>
          <p:cNvPr id="6" name="コンテンツ プレースホルダ 2"/>
          <p:cNvSpPr txBox="1">
            <a:spLocks/>
          </p:cNvSpPr>
          <p:nvPr/>
        </p:nvSpPr>
        <p:spPr>
          <a:xfrm>
            <a:off x="395536" y="404665"/>
            <a:ext cx="8424936" cy="648071"/>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FF0000"/>
                </a:solidFill>
                <a:effectLst/>
                <a:uLnTx/>
                <a:uFillTx/>
                <a:latin typeface="HG丸ｺﾞｼｯｸM-PRO" pitchFamily="50" charset="-128"/>
                <a:ea typeface="HG丸ｺﾞｼｯｸM-PRO" pitchFamily="50" charset="-128"/>
                <a:cs typeface="+mn-cs"/>
              </a:rPr>
              <a:t>講師として招かれた場合</a:t>
            </a:r>
            <a:r>
              <a:rPr kumimoji="1" lang="ja-JP" altLang="en-US" sz="24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cs typeface="+mn-cs"/>
              </a:rPr>
              <a:t>　　</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fade">
                                      <p:cBhvr>
                                        <p:cTn id="15" dur="500"/>
                                        <p:tgtEl>
                                          <p:spTgt spid="81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p:nvPr/>
        </p:nvSpPr>
        <p:spPr>
          <a:xfrm>
            <a:off x="611560" y="2276872"/>
            <a:ext cx="7992888" cy="40000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ja" sz="3000" dirty="0" smtClean="0">
                <a:solidFill>
                  <a:schemeClr val="dk1"/>
                </a:solidFill>
                <a:latin typeface="HGS創英角ﾎﾟｯﾌﾟ体" pitchFamily="50" charset="-128"/>
                <a:ea typeface="HGS創英角ﾎﾟｯﾌﾟ体" pitchFamily="50" charset="-128"/>
              </a:rPr>
              <a:t>Ａ</a:t>
            </a:r>
            <a:r>
              <a:rPr lang="ja-JP" altLang="en-US" sz="3000" dirty="0" smtClean="0">
                <a:solidFill>
                  <a:schemeClr val="dk1"/>
                </a:solidFill>
                <a:latin typeface="HGS創英角ﾎﾟｯﾌﾟ体" pitchFamily="50" charset="-128"/>
                <a:ea typeface="HGS創英角ﾎﾟｯﾌﾟ体" pitchFamily="50" charset="-128"/>
              </a:rPr>
              <a:t>先生</a:t>
            </a:r>
            <a:r>
              <a:rPr lang="ja" sz="3000" dirty="0" smtClean="0">
                <a:solidFill>
                  <a:schemeClr val="dk1"/>
                </a:solidFill>
                <a:latin typeface="HGS創英角ﾎﾟｯﾌﾟ体" pitchFamily="50" charset="-128"/>
                <a:ea typeface="HGS創英角ﾎﾟｯﾌﾟ体" pitchFamily="50" charset="-128"/>
              </a:rPr>
              <a:t>は</a:t>
            </a:r>
            <a:r>
              <a:rPr lang="ja" sz="3000" dirty="0">
                <a:solidFill>
                  <a:schemeClr val="dk1"/>
                </a:solidFill>
                <a:latin typeface="HGS創英角ﾎﾟｯﾌﾟ体" pitchFamily="50" charset="-128"/>
                <a:ea typeface="HGS創英角ﾎﾟｯﾌﾟ体" pitchFamily="50" charset="-128"/>
              </a:rPr>
              <a:t>忘年会の幹事になりました。</a:t>
            </a:r>
          </a:p>
          <a:p>
            <a:pPr lvl="0" rtl="0">
              <a:lnSpc>
                <a:spcPct val="115000"/>
              </a:lnSpc>
              <a:spcBef>
                <a:spcPts val="0"/>
              </a:spcBef>
              <a:buNone/>
            </a:pPr>
            <a:r>
              <a:rPr lang="ja" sz="3000" dirty="0">
                <a:solidFill>
                  <a:schemeClr val="dk1"/>
                </a:solidFill>
                <a:latin typeface="HGS創英角ﾎﾟｯﾌﾟ体" pitchFamily="50" charset="-128"/>
                <a:ea typeface="HGS創英角ﾎﾟｯﾌﾟ体" pitchFamily="50" charset="-128"/>
              </a:rPr>
              <a:t>お店の予約をしなくては</a:t>
            </a:r>
            <a:r>
              <a:rPr lang="ja" sz="3000" dirty="0" smtClean="0">
                <a:solidFill>
                  <a:schemeClr val="dk1"/>
                </a:solidFill>
                <a:latin typeface="HGS創英角ﾎﾟｯﾌﾟ体" pitchFamily="50" charset="-128"/>
                <a:ea typeface="HGS創英角ﾎﾟｯﾌﾟ体" pitchFamily="50" charset="-128"/>
              </a:rPr>
              <a:t>いけ</a:t>
            </a:r>
            <a:r>
              <a:rPr lang="ja-JP" altLang="en-US" sz="3000" dirty="0" smtClean="0">
                <a:solidFill>
                  <a:schemeClr val="dk1"/>
                </a:solidFill>
                <a:latin typeface="HGS創英角ﾎﾟｯﾌﾟ体" pitchFamily="50" charset="-128"/>
                <a:ea typeface="HGS創英角ﾎﾟｯﾌﾟ体" pitchFamily="50" charset="-128"/>
              </a:rPr>
              <a:t>ませんが</a:t>
            </a:r>
            <a:r>
              <a:rPr lang="ja" sz="3000" dirty="0" smtClean="0">
                <a:solidFill>
                  <a:schemeClr val="dk1"/>
                </a:solidFill>
                <a:latin typeface="HGS創英角ﾎﾟｯﾌﾟ体" pitchFamily="50" charset="-128"/>
                <a:ea typeface="HGS創英角ﾎﾟｯﾌﾟ体" pitchFamily="50" charset="-128"/>
              </a:rPr>
              <a:t>、</a:t>
            </a:r>
            <a:r>
              <a:rPr lang="ja" sz="3000" dirty="0">
                <a:solidFill>
                  <a:schemeClr val="dk1"/>
                </a:solidFill>
                <a:latin typeface="HGS創英角ﾎﾟｯﾌﾟ体" pitchFamily="50" charset="-128"/>
                <a:ea typeface="HGS創英角ﾎﾟｯﾌﾟ体" pitchFamily="50" charset="-128"/>
              </a:rPr>
              <a:t>職場の忘年会ですので学校の電話を使ってもいいでしょうか？</a:t>
            </a:r>
          </a:p>
        </p:txBody>
      </p:sp>
      <p:pic>
        <p:nvPicPr>
          <p:cNvPr id="16386" name="Picture 2" descr="http://3.bp.blogspot.com/-KXFZoaoFReI/UzALG6i09NI/AAAAAAAAeeQ/9OqsvM5eeyg/s800/study_mondai.png"/>
          <p:cNvPicPr>
            <a:picLocks noChangeAspect="1" noChangeArrowheads="1"/>
          </p:cNvPicPr>
          <p:nvPr/>
        </p:nvPicPr>
        <p:blipFill>
          <a:blip r:embed="rId3" cstate="print"/>
          <a:srcRect/>
          <a:stretch>
            <a:fillRect/>
          </a:stretch>
        </p:blipFill>
        <p:spPr bwMode="auto">
          <a:xfrm>
            <a:off x="251520" y="932724"/>
            <a:ext cx="2564284" cy="1804361"/>
          </a:xfrm>
          <a:prstGeom prst="rect">
            <a:avLst/>
          </a:prstGeom>
          <a:noFill/>
        </p:spPr>
      </p:pic>
      <p:pic>
        <p:nvPicPr>
          <p:cNvPr id="199681" name="Picture 1"/>
          <p:cNvPicPr>
            <a:picLocks noChangeAspect="1" noChangeArrowheads="1"/>
          </p:cNvPicPr>
          <p:nvPr/>
        </p:nvPicPr>
        <p:blipFill>
          <a:blip r:embed="rId4" cstate="print"/>
          <a:srcRect/>
          <a:stretch>
            <a:fillRect/>
          </a:stretch>
        </p:blipFill>
        <p:spPr bwMode="auto">
          <a:xfrm>
            <a:off x="6660232" y="620688"/>
            <a:ext cx="2107624" cy="2816424"/>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Shape 35"/>
          <p:cNvSpPr txBox="1"/>
          <p:nvPr/>
        </p:nvSpPr>
        <p:spPr>
          <a:xfrm>
            <a:off x="467544" y="356659"/>
            <a:ext cx="7848872" cy="588410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ja" sz="2400" dirty="0">
                <a:solidFill>
                  <a:srgbClr val="FF0000"/>
                </a:solidFill>
                <a:latin typeface="HGS創英角ﾎﾟｯﾌﾟ体" pitchFamily="50" charset="-128"/>
                <a:ea typeface="HGS創英角ﾎﾟｯﾌﾟ体" pitchFamily="50" charset="-128"/>
              </a:rPr>
              <a:t>学校の運営上関係ないものであり私的な利用となってしまいます。</a:t>
            </a:r>
          </a:p>
          <a:p>
            <a:pPr lvl="0" rtl="0">
              <a:lnSpc>
                <a:spcPct val="115000"/>
              </a:lnSpc>
              <a:spcBef>
                <a:spcPts val="0"/>
              </a:spcBef>
              <a:buNone/>
            </a:pPr>
            <a:endParaRPr sz="2400" dirty="0">
              <a:solidFill>
                <a:schemeClr val="dk1"/>
              </a:solidFill>
            </a:endParaRPr>
          </a:p>
          <a:p>
            <a:pPr lvl="0" rtl="0">
              <a:lnSpc>
                <a:spcPct val="115000"/>
              </a:lnSpc>
              <a:spcBef>
                <a:spcPts val="0"/>
              </a:spcBef>
              <a:buNone/>
            </a:pPr>
            <a:r>
              <a:rPr lang="ja" sz="2400" dirty="0">
                <a:solidFill>
                  <a:schemeClr val="dk1"/>
                </a:solidFill>
                <a:latin typeface="HG丸ｺﾞｼｯｸM-PRO" pitchFamily="50" charset="-128"/>
                <a:ea typeface="HG丸ｺﾞｼｯｸM-PRO" pitchFamily="50" charset="-128"/>
              </a:rPr>
              <a:t>・Ａ先生のお父様が亡くなられたので</a:t>
            </a:r>
            <a:r>
              <a:rPr lang="ja" sz="2400" dirty="0" smtClean="0">
                <a:solidFill>
                  <a:schemeClr val="dk1"/>
                </a:solidFill>
                <a:latin typeface="HG丸ｺﾞｼｯｸM-PRO" pitchFamily="50" charset="-128"/>
                <a:ea typeface="HG丸ｺﾞｼｯｸM-PRO" pitchFamily="50" charset="-128"/>
              </a:rPr>
              <a:t>、</a:t>
            </a:r>
            <a:endParaRPr lang="en-US" altLang="ja" sz="2400" dirty="0" smtClean="0">
              <a:solidFill>
                <a:schemeClr val="dk1"/>
              </a:solidFill>
              <a:latin typeface="HG丸ｺﾞｼｯｸM-PRO" pitchFamily="50" charset="-128"/>
              <a:ea typeface="HG丸ｺﾞｼｯｸM-PRO" pitchFamily="50" charset="-128"/>
            </a:endParaRPr>
          </a:p>
          <a:p>
            <a:pPr lvl="0" rtl="0">
              <a:lnSpc>
                <a:spcPct val="115000"/>
              </a:lnSpc>
              <a:spcBef>
                <a:spcPts val="0"/>
              </a:spcBef>
              <a:buNone/>
            </a:pPr>
            <a:r>
              <a:rPr lang="ja-JP" altLang="en-US" sz="2400" dirty="0" smtClean="0">
                <a:solidFill>
                  <a:schemeClr val="dk1"/>
                </a:solidFill>
                <a:latin typeface="HG丸ｺﾞｼｯｸM-PRO" pitchFamily="50" charset="-128"/>
                <a:ea typeface="HG丸ｺﾞｼｯｸM-PRO" pitchFamily="50" charset="-128"/>
              </a:rPr>
              <a:t>　</a:t>
            </a:r>
            <a:r>
              <a:rPr lang="ja" sz="2400" dirty="0" smtClean="0">
                <a:solidFill>
                  <a:schemeClr val="dk1"/>
                </a:solidFill>
                <a:latin typeface="HG丸ｺﾞｼｯｸM-PRO" pitchFamily="50" charset="-128"/>
                <a:ea typeface="HG丸ｺﾞｼｯｸM-PRO" pitchFamily="50" charset="-128"/>
              </a:rPr>
              <a:t>◆</a:t>
            </a:r>
            <a:r>
              <a:rPr lang="ja" sz="2400" dirty="0">
                <a:solidFill>
                  <a:schemeClr val="dk1"/>
                </a:solidFill>
                <a:latin typeface="HG丸ｺﾞｼｯｸM-PRO" pitchFamily="50" charset="-128"/>
                <a:ea typeface="HG丸ｺﾞｼｯｸM-PRO" pitchFamily="50" charset="-128"/>
              </a:rPr>
              <a:t>◆部会の</a:t>
            </a:r>
            <a:r>
              <a:rPr lang="ja" sz="2400" dirty="0" smtClean="0">
                <a:solidFill>
                  <a:schemeClr val="dk1"/>
                </a:solidFill>
                <a:latin typeface="HG丸ｺﾞｼｯｸM-PRO" pitchFamily="50" charset="-128"/>
                <a:ea typeface="HG丸ｺﾞｼｯｸM-PRO" pitchFamily="50" charset="-128"/>
              </a:rPr>
              <a:t>連絡網で</a:t>
            </a:r>
            <a:r>
              <a:rPr lang="ja-JP" altLang="en-US" sz="2400" dirty="0" smtClean="0">
                <a:solidFill>
                  <a:schemeClr val="dk1"/>
                </a:solidFill>
                <a:latin typeface="HG丸ｺﾞｼｯｸM-PRO" pitchFamily="50" charset="-128"/>
                <a:ea typeface="HG丸ｺﾞｼｯｸM-PRO" pitchFamily="50" charset="-128"/>
              </a:rPr>
              <a:t>回す</a:t>
            </a:r>
            <a:r>
              <a:rPr lang="ja" sz="2400" dirty="0" smtClean="0">
                <a:solidFill>
                  <a:schemeClr val="dk1"/>
                </a:solidFill>
                <a:latin typeface="HG丸ｺﾞｼｯｸM-PRO" pitchFamily="50" charset="-128"/>
                <a:ea typeface="HG丸ｺﾞｼｯｸM-PRO" pitchFamily="50" charset="-128"/>
              </a:rPr>
              <a:t>。</a:t>
            </a:r>
            <a:endParaRPr lang="ja" sz="2400" dirty="0">
              <a:solidFill>
                <a:schemeClr val="dk1"/>
              </a:solidFill>
              <a:latin typeface="HG丸ｺﾞｼｯｸM-PRO" pitchFamily="50" charset="-128"/>
              <a:ea typeface="HG丸ｺﾞｼｯｸM-PRO" pitchFamily="50" charset="-128"/>
            </a:endParaRPr>
          </a:p>
          <a:p>
            <a:pPr lvl="0" rtl="0">
              <a:lnSpc>
                <a:spcPct val="115000"/>
              </a:lnSpc>
              <a:spcBef>
                <a:spcPts val="0"/>
              </a:spcBef>
              <a:buNone/>
            </a:pPr>
            <a:r>
              <a:rPr lang="ja" sz="2400" dirty="0">
                <a:solidFill>
                  <a:schemeClr val="dk1"/>
                </a:solidFill>
                <a:latin typeface="HG丸ｺﾞｼｯｸM-PRO" pitchFamily="50" charset="-128"/>
                <a:ea typeface="HG丸ｺﾞｼｯｸM-PRO" pitchFamily="50" charset="-128"/>
              </a:rPr>
              <a:t>・保険</a:t>
            </a:r>
            <a:r>
              <a:rPr lang="ja" sz="2400" dirty="0" smtClean="0">
                <a:solidFill>
                  <a:schemeClr val="dk1"/>
                </a:solidFill>
                <a:latin typeface="HG丸ｺﾞｼｯｸM-PRO" pitchFamily="50" charset="-128"/>
                <a:ea typeface="HG丸ｺﾞｼｯｸM-PRO" pitchFamily="50" charset="-128"/>
              </a:rPr>
              <a:t>会社に</a:t>
            </a:r>
            <a:r>
              <a:rPr lang="ja-JP" altLang="en-US" sz="2400" dirty="0" smtClean="0">
                <a:solidFill>
                  <a:schemeClr val="dk1"/>
                </a:solidFill>
                <a:latin typeface="HG丸ｺﾞｼｯｸM-PRO" pitchFamily="50" charset="-128"/>
                <a:ea typeface="HG丸ｺﾞｼｯｸM-PRO" pitchFamily="50" charset="-128"/>
              </a:rPr>
              <a:t>提出する</a:t>
            </a:r>
            <a:r>
              <a:rPr lang="ja" sz="2400" dirty="0" smtClean="0">
                <a:solidFill>
                  <a:schemeClr val="dk1"/>
                </a:solidFill>
                <a:latin typeface="HG丸ｺﾞｼｯｸM-PRO" pitchFamily="50" charset="-128"/>
                <a:ea typeface="HG丸ｺﾞｼｯｸM-PRO" pitchFamily="50" charset="-128"/>
              </a:rPr>
              <a:t>運転免許</a:t>
            </a:r>
            <a:r>
              <a:rPr lang="ja-JP" altLang="en-US" sz="2400" dirty="0" smtClean="0">
                <a:solidFill>
                  <a:schemeClr val="dk1"/>
                </a:solidFill>
                <a:latin typeface="HG丸ｺﾞｼｯｸM-PRO" pitchFamily="50" charset="-128"/>
                <a:ea typeface="HG丸ｺﾞｼｯｸM-PRO" pitchFamily="50" charset="-128"/>
              </a:rPr>
              <a:t>証の写し</a:t>
            </a:r>
            <a:endParaRPr lang="en-US" altLang="ja-JP" sz="2400" dirty="0" smtClean="0">
              <a:solidFill>
                <a:schemeClr val="dk1"/>
              </a:solidFill>
              <a:latin typeface="HG丸ｺﾞｼｯｸM-PRO" pitchFamily="50" charset="-128"/>
              <a:ea typeface="HG丸ｺﾞｼｯｸM-PRO" pitchFamily="50" charset="-128"/>
            </a:endParaRPr>
          </a:p>
          <a:p>
            <a:pPr lvl="0" rtl="0">
              <a:lnSpc>
                <a:spcPct val="115000"/>
              </a:lnSpc>
              <a:spcBef>
                <a:spcPts val="0"/>
              </a:spcBef>
              <a:buNone/>
            </a:pPr>
            <a:r>
              <a:rPr lang="ja-JP" altLang="en-US" sz="2400" dirty="0" smtClean="0">
                <a:solidFill>
                  <a:schemeClr val="dk1"/>
                </a:solidFill>
                <a:latin typeface="HG丸ｺﾞｼｯｸM-PRO" pitchFamily="50" charset="-128"/>
                <a:ea typeface="HG丸ｺﾞｼｯｸM-PRO" pitchFamily="50" charset="-128"/>
              </a:rPr>
              <a:t>　を、学校のコピー機を利用する。</a:t>
            </a:r>
            <a:endParaRPr lang="ja" sz="2400" dirty="0">
              <a:solidFill>
                <a:schemeClr val="dk1"/>
              </a:solidFill>
              <a:latin typeface="HG丸ｺﾞｼｯｸM-PRO" pitchFamily="50" charset="-128"/>
              <a:ea typeface="HG丸ｺﾞｼｯｸM-PRO" pitchFamily="50" charset="-128"/>
            </a:endParaRPr>
          </a:p>
          <a:p>
            <a:pPr lvl="0" rtl="0">
              <a:lnSpc>
                <a:spcPct val="115000"/>
              </a:lnSpc>
              <a:spcBef>
                <a:spcPts val="0"/>
              </a:spcBef>
              <a:buNone/>
            </a:pPr>
            <a:r>
              <a:rPr lang="ja" sz="2400" dirty="0" smtClean="0">
                <a:solidFill>
                  <a:schemeClr val="dk1"/>
                </a:solidFill>
                <a:latin typeface="HG丸ｺﾞｼｯｸM-PRO" pitchFamily="50" charset="-128"/>
                <a:ea typeface="HG丸ｺﾞｼｯｸM-PRO" pitchFamily="50" charset="-128"/>
              </a:rPr>
              <a:t>・携帯</a:t>
            </a:r>
            <a:r>
              <a:rPr lang="ja" sz="2400" dirty="0">
                <a:solidFill>
                  <a:schemeClr val="dk1"/>
                </a:solidFill>
                <a:latin typeface="HG丸ｺﾞｼｯｸM-PRO" pitchFamily="50" charset="-128"/>
                <a:ea typeface="HG丸ｺﾞｼｯｸM-PRO" pitchFamily="50" charset="-128"/>
              </a:rPr>
              <a:t>電話の充電をする。</a:t>
            </a:r>
          </a:p>
        </p:txBody>
      </p:sp>
      <p:pic>
        <p:nvPicPr>
          <p:cNvPr id="14338" name="Picture 2" descr="電話を受けている男性会社員のイラスト">
            <a:hlinkClick r:id="rId3"/>
          </p:cNvPr>
          <p:cNvPicPr>
            <a:picLocks noChangeAspect="1" noChangeArrowheads="1"/>
          </p:cNvPicPr>
          <p:nvPr/>
        </p:nvPicPr>
        <p:blipFill>
          <a:blip r:embed="rId4" cstate="print"/>
          <a:srcRect/>
          <a:stretch>
            <a:fillRect/>
          </a:stretch>
        </p:blipFill>
        <p:spPr bwMode="auto">
          <a:xfrm>
            <a:off x="5940153" y="4581128"/>
            <a:ext cx="1485659" cy="2276872"/>
          </a:xfrm>
          <a:prstGeom prst="rect">
            <a:avLst/>
          </a:prstGeom>
          <a:noFill/>
        </p:spPr>
      </p:pic>
      <p:pic>
        <p:nvPicPr>
          <p:cNvPr id="14340" name="Picture 4" descr="http://4.bp.blogspot.com/-dEwF9e446JA/Urlmipc3PvI/AAAAAAAAcHI/vvV20ep6c3s/s800/fukidashi_bw02.png"/>
          <p:cNvPicPr>
            <a:picLocks noChangeAspect="1" noChangeArrowheads="1"/>
          </p:cNvPicPr>
          <p:nvPr/>
        </p:nvPicPr>
        <p:blipFill>
          <a:blip r:embed="rId5" cstate="print"/>
          <a:srcRect/>
          <a:stretch>
            <a:fillRect/>
          </a:stretch>
        </p:blipFill>
        <p:spPr bwMode="auto">
          <a:xfrm>
            <a:off x="6861144" y="2276873"/>
            <a:ext cx="2282857" cy="2961151"/>
          </a:xfrm>
          <a:prstGeom prst="rect">
            <a:avLst/>
          </a:prstGeom>
          <a:noFill/>
        </p:spPr>
      </p:pic>
      <p:pic>
        <p:nvPicPr>
          <p:cNvPr id="14342" name="Picture 6" descr="バーで飲むおじいさんのイラスト">
            <a:hlinkClick r:id="rId6"/>
          </p:cNvPr>
          <p:cNvPicPr>
            <a:picLocks noChangeAspect="1" noChangeArrowheads="1"/>
          </p:cNvPicPr>
          <p:nvPr/>
        </p:nvPicPr>
        <p:blipFill>
          <a:blip r:embed="rId7" cstate="print"/>
          <a:srcRect/>
          <a:stretch>
            <a:fillRect/>
          </a:stretch>
        </p:blipFill>
        <p:spPr bwMode="auto">
          <a:xfrm>
            <a:off x="7308305" y="2660915"/>
            <a:ext cx="1334437" cy="1539052"/>
          </a:xfrm>
          <a:prstGeom prst="rect">
            <a:avLst/>
          </a:prstGeom>
          <a:noFill/>
        </p:spPr>
      </p:pic>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467544" y="356659"/>
            <a:ext cx="8229600" cy="5952661"/>
          </a:xfrm>
        </p:spPr>
        <p:txBody>
          <a:bodyPr>
            <a:normAutofit/>
          </a:bodyPr>
          <a:lstStyle/>
          <a:p>
            <a:pPr>
              <a:buNone/>
            </a:pPr>
            <a:endParaRPr kumimoji="1" lang="ja-JP" altLang="en-US" dirty="0"/>
          </a:p>
        </p:txBody>
      </p:sp>
      <p:pic>
        <p:nvPicPr>
          <p:cNvPr id="173062" name="Picture 6" descr="資料・書類の入った封筒のイラスト">
            <a:hlinkClick r:id="rId3"/>
          </p:cNvPr>
          <p:cNvPicPr>
            <a:picLocks noChangeAspect="1" noChangeArrowheads="1"/>
          </p:cNvPicPr>
          <p:nvPr/>
        </p:nvPicPr>
        <p:blipFill>
          <a:blip r:embed="rId4" cstate="print"/>
          <a:srcRect/>
          <a:stretch>
            <a:fillRect/>
          </a:stretch>
        </p:blipFill>
        <p:spPr bwMode="auto">
          <a:xfrm>
            <a:off x="827584" y="0"/>
            <a:ext cx="1800200" cy="1946163"/>
          </a:xfrm>
          <a:prstGeom prst="rect">
            <a:avLst/>
          </a:prstGeom>
          <a:noFill/>
        </p:spPr>
      </p:pic>
      <p:pic>
        <p:nvPicPr>
          <p:cNvPr id="173064" name="Picture 8" descr="プリペイドカードのイラスト">
            <a:hlinkClick r:id="rId5"/>
          </p:cNvPr>
          <p:cNvPicPr>
            <a:picLocks noChangeAspect="1" noChangeArrowheads="1"/>
          </p:cNvPicPr>
          <p:nvPr/>
        </p:nvPicPr>
        <p:blipFill>
          <a:blip r:embed="rId6" cstate="print"/>
          <a:srcRect/>
          <a:stretch>
            <a:fillRect/>
          </a:stretch>
        </p:blipFill>
        <p:spPr bwMode="auto">
          <a:xfrm>
            <a:off x="323528" y="2996952"/>
            <a:ext cx="1576099" cy="1268760"/>
          </a:xfrm>
          <a:prstGeom prst="rect">
            <a:avLst/>
          </a:prstGeom>
          <a:noFill/>
        </p:spPr>
      </p:pic>
      <p:pic>
        <p:nvPicPr>
          <p:cNvPr id="8" name="Picture 2" descr="C:\Users\user\AppData\Local\Temp\_AZTMP16_\044256.jpg"/>
          <p:cNvPicPr>
            <a:picLocks noChangeAspect="1" noChangeArrowheads="1"/>
          </p:cNvPicPr>
          <p:nvPr/>
        </p:nvPicPr>
        <p:blipFill>
          <a:blip r:embed="rId7" cstate="print"/>
          <a:srcRect/>
          <a:stretch>
            <a:fillRect/>
          </a:stretch>
        </p:blipFill>
        <p:spPr bwMode="auto">
          <a:xfrm flipH="1">
            <a:off x="2915816" y="5301208"/>
            <a:ext cx="1368152" cy="1366444"/>
          </a:xfrm>
          <a:prstGeom prst="rect">
            <a:avLst/>
          </a:prstGeom>
          <a:noFill/>
        </p:spPr>
      </p:pic>
      <p:pic>
        <p:nvPicPr>
          <p:cNvPr id="173058" name="Picture 2" descr="SIMカードのイラスト">
            <a:hlinkClick r:id="rId8"/>
          </p:cNvPr>
          <p:cNvPicPr>
            <a:picLocks noChangeAspect="1" noChangeArrowheads="1"/>
          </p:cNvPicPr>
          <p:nvPr/>
        </p:nvPicPr>
        <p:blipFill>
          <a:blip r:embed="rId9" cstate="print"/>
          <a:srcRect/>
          <a:stretch>
            <a:fillRect/>
          </a:stretch>
        </p:blipFill>
        <p:spPr bwMode="auto">
          <a:xfrm>
            <a:off x="0" y="1052736"/>
            <a:ext cx="1307258" cy="1361728"/>
          </a:xfrm>
          <a:prstGeom prst="rect">
            <a:avLst/>
          </a:prstGeom>
          <a:noFill/>
        </p:spPr>
      </p:pic>
      <p:pic>
        <p:nvPicPr>
          <p:cNvPr id="173070" name="Picture 14" descr="二人三脚のイラスト">
            <a:hlinkClick r:id="rId10"/>
          </p:cNvPr>
          <p:cNvPicPr>
            <a:picLocks noChangeAspect="1" noChangeArrowheads="1"/>
          </p:cNvPicPr>
          <p:nvPr/>
        </p:nvPicPr>
        <p:blipFill>
          <a:blip r:embed="rId11" cstate="print"/>
          <a:srcRect/>
          <a:stretch>
            <a:fillRect/>
          </a:stretch>
        </p:blipFill>
        <p:spPr bwMode="auto">
          <a:xfrm>
            <a:off x="7380312" y="3140968"/>
            <a:ext cx="1403121" cy="1484784"/>
          </a:xfrm>
          <a:prstGeom prst="rect">
            <a:avLst/>
          </a:prstGeom>
          <a:noFill/>
        </p:spPr>
      </p:pic>
      <p:pic>
        <p:nvPicPr>
          <p:cNvPr id="173074" name="Picture 18" descr="車いすに乗ったお婆さんのイラスト">
            <a:hlinkClick r:id="rId12"/>
          </p:cNvPr>
          <p:cNvPicPr>
            <a:picLocks noChangeAspect="1" noChangeArrowheads="1"/>
          </p:cNvPicPr>
          <p:nvPr/>
        </p:nvPicPr>
        <p:blipFill>
          <a:blip r:embed="rId13" cstate="print"/>
          <a:srcRect/>
          <a:stretch>
            <a:fillRect/>
          </a:stretch>
        </p:blipFill>
        <p:spPr bwMode="auto">
          <a:xfrm>
            <a:off x="251520" y="4921652"/>
            <a:ext cx="1728192" cy="1936348"/>
          </a:xfrm>
          <a:prstGeom prst="rect">
            <a:avLst/>
          </a:prstGeom>
          <a:noFill/>
        </p:spPr>
      </p:pic>
      <p:pic>
        <p:nvPicPr>
          <p:cNvPr id="13" name="Picture 4" descr="https://lh6.googleusercontent.com/PI73Azdx5eE8HyUEum-phTiAcwKpmeP46xiF1_jgFafpMtGj4uNdYvonzbIIiSbbIUKfcSILhFbLrN7OcEP13toVToI0_XL3e1H9gHz86YP8XN6AYSkdIYa7PvwNZulyuN0Ka8j1_w"/>
          <p:cNvPicPr>
            <a:picLocks noChangeAspect="1" noChangeArrowheads="1"/>
          </p:cNvPicPr>
          <p:nvPr/>
        </p:nvPicPr>
        <p:blipFill>
          <a:blip r:embed="rId14" cstate="print"/>
          <a:srcRect/>
          <a:stretch>
            <a:fillRect/>
          </a:stretch>
        </p:blipFill>
        <p:spPr bwMode="auto">
          <a:xfrm>
            <a:off x="6300192" y="4880042"/>
            <a:ext cx="2448272" cy="1977958"/>
          </a:xfrm>
          <a:prstGeom prst="rect">
            <a:avLst/>
          </a:prstGeom>
          <a:noFill/>
        </p:spPr>
      </p:pic>
      <p:pic>
        <p:nvPicPr>
          <p:cNvPr id="173076" name="Picture 20" descr="マグロの赤身のお刺身のイラスト">
            <a:hlinkClick r:id="rId15"/>
          </p:cNvPr>
          <p:cNvPicPr>
            <a:picLocks noChangeAspect="1" noChangeArrowheads="1"/>
          </p:cNvPicPr>
          <p:nvPr/>
        </p:nvPicPr>
        <p:blipFill>
          <a:blip r:embed="rId16" cstate="print"/>
          <a:srcRect/>
          <a:stretch>
            <a:fillRect/>
          </a:stretch>
        </p:blipFill>
        <p:spPr bwMode="auto">
          <a:xfrm>
            <a:off x="6516216" y="692696"/>
            <a:ext cx="1814819" cy="1628800"/>
          </a:xfrm>
          <a:prstGeom prst="rect">
            <a:avLst/>
          </a:prstGeom>
          <a:noFill/>
        </p:spPr>
      </p:pic>
      <p:pic>
        <p:nvPicPr>
          <p:cNvPr id="173066" name="Picture 10" descr="グラスに入ったビールのイラスト">
            <a:hlinkClick r:id="rId17"/>
          </p:cNvPr>
          <p:cNvPicPr>
            <a:picLocks noChangeAspect="1" noChangeArrowheads="1"/>
          </p:cNvPicPr>
          <p:nvPr/>
        </p:nvPicPr>
        <p:blipFill>
          <a:blip r:embed="rId18" cstate="print"/>
          <a:srcRect/>
          <a:stretch>
            <a:fillRect/>
          </a:stretch>
        </p:blipFill>
        <p:spPr bwMode="auto">
          <a:xfrm>
            <a:off x="7752955" y="260648"/>
            <a:ext cx="1121558" cy="1359465"/>
          </a:xfrm>
          <a:prstGeom prst="rect">
            <a:avLst/>
          </a:prstGeom>
          <a:noFill/>
        </p:spPr>
      </p:pic>
      <p:sp>
        <p:nvSpPr>
          <p:cNvPr id="15" name="円/楕円 14"/>
          <p:cNvSpPr/>
          <p:nvPr/>
        </p:nvSpPr>
        <p:spPr>
          <a:xfrm>
            <a:off x="2267744" y="1484784"/>
            <a:ext cx="4608512" cy="4248472"/>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3080" name="Picture 24" descr="新学期のイラスト「桜吹雪の校門」">
            <a:hlinkClick r:id="rId19"/>
          </p:cNvPr>
          <p:cNvPicPr>
            <a:picLocks noChangeAspect="1" noChangeArrowheads="1"/>
          </p:cNvPicPr>
          <p:nvPr/>
        </p:nvPicPr>
        <p:blipFill>
          <a:blip r:embed="rId20" cstate="print"/>
          <a:srcRect/>
          <a:stretch>
            <a:fillRect/>
          </a:stretch>
        </p:blipFill>
        <p:spPr bwMode="auto">
          <a:xfrm>
            <a:off x="2771800" y="1556792"/>
            <a:ext cx="3810000" cy="3019425"/>
          </a:xfrm>
          <a:prstGeom prst="rect">
            <a:avLst/>
          </a:prstGeom>
          <a:noFill/>
        </p:spPr>
      </p:pic>
      <p:pic>
        <p:nvPicPr>
          <p:cNvPr id="173082" name="Picture 26" descr="新社会人・新入社員のイラスト「走るサラリーマン」">
            <a:hlinkClick r:id="rId21"/>
          </p:cNvPr>
          <p:cNvPicPr>
            <a:picLocks noChangeAspect="1" noChangeArrowheads="1"/>
          </p:cNvPicPr>
          <p:nvPr/>
        </p:nvPicPr>
        <p:blipFill>
          <a:blip r:embed="rId22" cstate="print"/>
          <a:srcRect/>
          <a:stretch>
            <a:fillRect/>
          </a:stretch>
        </p:blipFill>
        <p:spPr bwMode="auto">
          <a:xfrm>
            <a:off x="2771800" y="4005064"/>
            <a:ext cx="2376264" cy="1482789"/>
          </a:xfrm>
          <a:prstGeom prst="rect">
            <a:avLst/>
          </a:prstGeom>
          <a:noFill/>
        </p:spPr>
      </p:pic>
      <p:pic>
        <p:nvPicPr>
          <p:cNvPr id="173083" name="Picture 27"/>
          <p:cNvPicPr>
            <a:picLocks noChangeAspect="1" noChangeArrowheads="1"/>
          </p:cNvPicPr>
          <p:nvPr/>
        </p:nvPicPr>
        <p:blipFill>
          <a:blip r:embed="rId23" cstate="print"/>
          <a:srcRect/>
          <a:stretch>
            <a:fillRect/>
          </a:stretch>
        </p:blipFill>
        <p:spPr bwMode="auto">
          <a:xfrm>
            <a:off x="0" y="-1"/>
            <a:ext cx="8388424" cy="6858001"/>
          </a:xfrm>
          <a:prstGeom prst="rect">
            <a:avLst/>
          </a:prstGeom>
          <a:noFill/>
          <a:ln w="9525">
            <a:noFill/>
            <a:miter lim="800000"/>
            <a:headEnd/>
            <a:tailEnd/>
          </a:ln>
        </p:spPr>
      </p:pic>
      <p:pic>
        <p:nvPicPr>
          <p:cNvPr id="173085" name="Picture 29" descr="首里城のイラスト">
            <a:hlinkClick r:id="rId24"/>
          </p:cNvPr>
          <p:cNvPicPr>
            <a:picLocks noChangeAspect="1" noChangeArrowheads="1"/>
          </p:cNvPicPr>
          <p:nvPr/>
        </p:nvPicPr>
        <p:blipFill>
          <a:blip r:embed="rId25" cstate="print"/>
          <a:srcRect/>
          <a:stretch>
            <a:fillRect/>
          </a:stretch>
        </p:blipFill>
        <p:spPr bwMode="auto">
          <a:xfrm>
            <a:off x="6300192" y="3783613"/>
            <a:ext cx="2843808" cy="30743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062"/>
                                        </p:tgtEl>
                                        <p:attrNameLst>
                                          <p:attrName>style.visibility</p:attrName>
                                        </p:attrNameLst>
                                      </p:cBhvr>
                                      <p:to>
                                        <p:strVal val="visible"/>
                                      </p:to>
                                    </p:set>
                                    <p:animEffect transition="in" filter="fade">
                                      <p:cBhvr>
                                        <p:cTn id="7" dur="2000"/>
                                        <p:tgtEl>
                                          <p:spTgt spid="173062"/>
                                        </p:tgtEl>
                                      </p:cBhvr>
                                    </p:animEffect>
                                  </p:childTnLst>
                                </p:cTn>
                              </p:par>
                              <p:par>
                                <p:cTn id="8" presetID="10" presetClass="entr" presetSubtype="0" fill="hold" nodeType="withEffect">
                                  <p:stCondLst>
                                    <p:cond delay="0"/>
                                  </p:stCondLst>
                                  <p:childTnLst>
                                    <p:set>
                                      <p:cBhvr>
                                        <p:cTn id="9" dur="1" fill="hold">
                                          <p:stCondLst>
                                            <p:cond delay="0"/>
                                          </p:stCondLst>
                                        </p:cTn>
                                        <p:tgtEl>
                                          <p:spTgt spid="173058"/>
                                        </p:tgtEl>
                                        <p:attrNameLst>
                                          <p:attrName>style.visibility</p:attrName>
                                        </p:attrNameLst>
                                      </p:cBhvr>
                                      <p:to>
                                        <p:strVal val="visible"/>
                                      </p:to>
                                    </p:set>
                                    <p:animEffect transition="in" filter="fade">
                                      <p:cBhvr>
                                        <p:cTn id="10" dur="2000"/>
                                        <p:tgtEl>
                                          <p:spTgt spid="173058"/>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3076"/>
                                        </p:tgtEl>
                                        <p:attrNameLst>
                                          <p:attrName>style.visibility</p:attrName>
                                        </p:attrNameLst>
                                      </p:cBhvr>
                                      <p:to>
                                        <p:strVal val="visible"/>
                                      </p:to>
                                    </p:set>
                                    <p:animEffect transition="in" filter="fade">
                                      <p:cBhvr>
                                        <p:cTn id="14" dur="2000"/>
                                        <p:tgtEl>
                                          <p:spTgt spid="173076"/>
                                        </p:tgtEl>
                                      </p:cBhvr>
                                    </p:animEffect>
                                  </p:childTnLst>
                                </p:cTn>
                              </p:par>
                              <p:par>
                                <p:cTn id="15" presetID="10" presetClass="entr" presetSubtype="0" fill="hold" nodeType="withEffect">
                                  <p:stCondLst>
                                    <p:cond delay="0"/>
                                  </p:stCondLst>
                                  <p:childTnLst>
                                    <p:set>
                                      <p:cBhvr>
                                        <p:cTn id="16" dur="1" fill="hold">
                                          <p:stCondLst>
                                            <p:cond delay="0"/>
                                          </p:stCondLst>
                                        </p:cTn>
                                        <p:tgtEl>
                                          <p:spTgt spid="173066"/>
                                        </p:tgtEl>
                                        <p:attrNameLst>
                                          <p:attrName>style.visibility</p:attrName>
                                        </p:attrNameLst>
                                      </p:cBhvr>
                                      <p:to>
                                        <p:strVal val="visible"/>
                                      </p:to>
                                    </p:set>
                                    <p:animEffect transition="in" filter="fade">
                                      <p:cBhvr>
                                        <p:cTn id="17" dur="2000"/>
                                        <p:tgtEl>
                                          <p:spTgt spid="173066"/>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173064"/>
                                        </p:tgtEl>
                                        <p:attrNameLst>
                                          <p:attrName>style.visibility</p:attrName>
                                        </p:attrNameLst>
                                      </p:cBhvr>
                                      <p:to>
                                        <p:strVal val="visible"/>
                                      </p:to>
                                    </p:set>
                                    <p:animEffect transition="in" filter="fade">
                                      <p:cBhvr>
                                        <p:cTn id="21" dur="2000"/>
                                        <p:tgtEl>
                                          <p:spTgt spid="173064"/>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73070"/>
                                        </p:tgtEl>
                                        <p:attrNameLst>
                                          <p:attrName>style.visibility</p:attrName>
                                        </p:attrNameLst>
                                      </p:cBhvr>
                                      <p:to>
                                        <p:strVal val="visible"/>
                                      </p:to>
                                    </p:set>
                                    <p:animEffect transition="in" filter="fade">
                                      <p:cBhvr>
                                        <p:cTn id="25" dur="2000"/>
                                        <p:tgtEl>
                                          <p:spTgt spid="173070"/>
                                        </p:tgtEl>
                                      </p:cBhvr>
                                    </p:animEffec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173074"/>
                                        </p:tgtEl>
                                        <p:attrNameLst>
                                          <p:attrName>style.visibility</p:attrName>
                                        </p:attrNameLst>
                                      </p:cBhvr>
                                      <p:to>
                                        <p:strVal val="visible"/>
                                      </p:to>
                                    </p:set>
                                    <p:animEffect transition="in" filter="fade">
                                      <p:cBhvr>
                                        <p:cTn id="29" dur="2000"/>
                                        <p:tgtEl>
                                          <p:spTgt spid="173074"/>
                                        </p:tgtEl>
                                      </p:cBhvr>
                                    </p:animEffect>
                                  </p:childTnLst>
                                </p:cTn>
                              </p:par>
                            </p:childTnLst>
                          </p:cTn>
                        </p:par>
                        <p:par>
                          <p:cTn id="30" fill="hold">
                            <p:stCondLst>
                              <p:cond delay="10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par>
                          <p:cTn id="34" fill="hold">
                            <p:stCondLst>
                              <p:cond delay="120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4" presetClass="exit" presetSubtype="0" decel="100000" fill="hold" nodeType="clickEffect">
                                  <p:stCondLst>
                                    <p:cond delay="0"/>
                                  </p:stCondLst>
                                  <p:childTnLst>
                                    <p:anim calcmode="lin" valueType="num">
                                      <p:cBhvr>
                                        <p:cTn id="41" dur="500"/>
                                        <p:tgtEl>
                                          <p:spTgt spid="173062"/>
                                        </p:tgtEl>
                                        <p:attrNameLst>
                                          <p:attrName>ppt_w</p:attrName>
                                        </p:attrNameLst>
                                      </p:cBhvr>
                                      <p:tavLst>
                                        <p:tav tm="0">
                                          <p:val>
                                            <p:strVal val="ppt_w"/>
                                          </p:val>
                                        </p:tav>
                                        <p:tav tm="100000">
                                          <p:val>
                                            <p:strVal val="ppt_w*0.05"/>
                                          </p:val>
                                        </p:tav>
                                      </p:tavLst>
                                    </p:anim>
                                    <p:anim calcmode="lin" valueType="num">
                                      <p:cBhvr>
                                        <p:cTn id="42" dur="500"/>
                                        <p:tgtEl>
                                          <p:spTgt spid="173062"/>
                                        </p:tgtEl>
                                        <p:attrNameLst>
                                          <p:attrName>ppt_h</p:attrName>
                                        </p:attrNameLst>
                                      </p:cBhvr>
                                      <p:tavLst>
                                        <p:tav tm="0">
                                          <p:val>
                                            <p:strVal val="ppt_h"/>
                                          </p:val>
                                        </p:tav>
                                        <p:tav tm="100000">
                                          <p:val>
                                            <p:strVal val="ppt_h"/>
                                          </p:val>
                                        </p:tav>
                                      </p:tavLst>
                                    </p:anim>
                                    <p:anim calcmode="lin" valueType="num">
                                      <p:cBhvr>
                                        <p:cTn id="43" dur="500"/>
                                        <p:tgtEl>
                                          <p:spTgt spid="173062"/>
                                        </p:tgtEl>
                                        <p:attrNameLst>
                                          <p:attrName>ppt_x</p:attrName>
                                        </p:attrNameLst>
                                      </p:cBhvr>
                                      <p:tavLst>
                                        <p:tav tm="0">
                                          <p:val>
                                            <p:strVal val="ppt_x"/>
                                          </p:val>
                                        </p:tav>
                                        <p:tav tm="100000">
                                          <p:val>
                                            <p:strVal val="ppt_x-.2"/>
                                          </p:val>
                                        </p:tav>
                                      </p:tavLst>
                                    </p:anim>
                                    <p:anim calcmode="lin" valueType="num">
                                      <p:cBhvr>
                                        <p:cTn id="44" dur="500"/>
                                        <p:tgtEl>
                                          <p:spTgt spid="173062"/>
                                        </p:tgtEl>
                                        <p:attrNameLst>
                                          <p:attrName>ppt_y</p:attrName>
                                        </p:attrNameLst>
                                      </p:cBhvr>
                                      <p:tavLst>
                                        <p:tav tm="0">
                                          <p:val>
                                            <p:strVal val="ppt_y"/>
                                          </p:val>
                                        </p:tav>
                                        <p:tav tm="100000">
                                          <p:val>
                                            <p:strVal val="ppt_y"/>
                                          </p:val>
                                        </p:tav>
                                      </p:tavLst>
                                    </p:anim>
                                    <p:animEffect transition="out" filter="fade">
                                      <p:cBhvr>
                                        <p:cTn id="45" dur="500"/>
                                        <p:tgtEl>
                                          <p:spTgt spid="173062"/>
                                        </p:tgtEl>
                                      </p:cBhvr>
                                    </p:animEffect>
                                    <p:set>
                                      <p:cBhvr>
                                        <p:cTn id="46" dur="1" fill="hold">
                                          <p:stCondLst>
                                            <p:cond delay="499"/>
                                          </p:stCondLst>
                                        </p:cTn>
                                        <p:tgtEl>
                                          <p:spTgt spid="173062"/>
                                        </p:tgtEl>
                                        <p:attrNameLst>
                                          <p:attrName>style.visibility</p:attrName>
                                        </p:attrNameLst>
                                      </p:cBhvr>
                                      <p:to>
                                        <p:strVal val="hidden"/>
                                      </p:to>
                                    </p:set>
                                  </p:childTnLst>
                                </p:cTn>
                              </p:par>
                              <p:par>
                                <p:cTn id="47" presetID="54" presetClass="exit" presetSubtype="0" decel="100000" fill="hold" nodeType="withEffect">
                                  <p:stCondLst>
                                    <p:cond delay="0"/>
                                  </p:stCondLst>
                                  <p:childTnLst>
                                    <p:anim calcmode="lin" valueType="num">
                                      <p:cBhvr>
                                        <p:cTn id="48" dur="500"/>
                                        <p:tgtEl>
                                          <p:spTgt spid="173058"/>
                                        </p:tgtEl>
                                        <p:attrNameLst>
                                          <p:attrName>ppt_w</p:attrName>
                                        </p:attrNameLst>
                                      </p:cBhvr>
                                      <p:tavLst>
                                        <p:tav tm="0">
                                          <p:val>
                                            <p:strVal val="ppt_w"/>
                                          </p:val>
                                        </p:tav>
                                        <p:tav tm="100000">
                                          <p:val>
                                            <p:strVal val="ppt_w*0.05"/>
                                          </p:val>
                                        </p:tav>
                                      </p:tavLst>
                                    </p:anim>
                                    <p:anim calcmode="lin" valueType="num">
                                      <p:cBhvr>
                                        <p:cTn id="49" dur="500"/>
                                        <p:tgtEl>
                                          <p:spTgt spid="173058"/>
                                        </p:tgtEl>
                                        <p:attrNameLst>
                                          <p:attrName>ppt_h</p:attrName>
                                        </p:attrNameLst>
                                      </p:cBhvr>
                                      <p:tavLst>
                                        <p:tav tm="0">
                                          <p:val>
                                            <p:strVal val="ppt_h"/>
                                          </p:val>
                                        </p:tav>
                                        <p:tav tm="100000">
                                          <p:val>
                                            <p:strVal val="ppt_h"/>
                                          </p:val>
                                        </p:tav>
                                      </p:tavLst>
                                    </p:anim>
                                    <p:anim calcmode="lin" valueType="num">
                                      <p:cBhvr>
                                        <p:cTn id="50" dur="500"/>
                                        <p:tgtEl>
                                          <p:spTgt spid="173058"/>
                                        </p:tgtEl>
                                        <p:attrNameLst>
                                          <p:attrName>ppt_x</p:attrName>
                                        </p:attrNameLst>
                                      </p:cBhvr>
                                      <p:tavLst>
                                        <p:tav tm="0">
                                          <p:val>
                                            <p:strVal val="ppt_x"/>
                                          </p:val>
                                        </p:tav>
                                        <p:tav tm="100000">
                                          <p:val>
                                            <p:strVal val="ppt_x-.2"/>
                                          </p:val>
                                        </p:tav>
                                      </p:tavLst>
                                    </p:anim>
                                    <p:anim calcmode="lin" valueType="num">
                                      <p:cBhvr>
                                        <p:cTn id="51" dur="500"/>
                                        <p:tgtEl>
                                          <p:spTgt spid="173058"/>
                                        </p:tgtEl>
                                        <p:attrNameLst>
                                          <p:attrName>ppt_y</p:attrName>
                                        </p:attrNameLst>
                                      </p:cBhvr>
                                      <p:tavLst>
                                        <p:tav tm="0">
                                          <p:val>
                                            <p:strVal val="ppt_y"/>
                                          </p:val>
                                        </p:tav>
                                        <p:tav tm="100000">
                                          <p:val>
                                            <p:strVal val="ppt_y"/>
                                          </p:val>
                                        </p:tav>
                                      </p:tavLst>
                                    </p:anim>
                                    <p:animEffect transition="out" filter="fade">
                                      <p:cBhvr>
                                        <p:cTn id="52" dur="500"/>
                                        <p:tgtEl>
                                          <p:spTgt spid="173058"/>
                                        </p:tgtEl>
                                      </p:cBhvr>
                                    </p:animEffect>
                                    <p:set>
                                      <p:cBhvr>
                                        <p:cTn id="53" dur="1" fill="hold">
                                          <p:stCondLst>
                                            <p:cond delay="499"/>
                                          </p:stCondLst>
                                        </p:cTn>
                                        <p:tgtEl>
                                          <p:spTgt spid="173058"/>
                                        </p:tgtEl>
                                        <p:attrNameLst>
                                          <p:attrName>style.visibility</p:attrName>
                                        </p:attrNameLst>
                                      </p:cBhvr>
                                      <p:to>
                                        <p:strVal val="hidden"/>
                                      </p:to>
                                    </p:set>
                                  </p:childTnLst>
                                </p:cTn>
                              </p:par>
                              <p:par>
                                <p:cTn id="54" presetID="54" presetClass="exit" presetSubtype="0" decel="100000" fill="hold" nodeType="withEffect">
                                  <p:stCondLst>
                                    <p:cond delay="0"/>
                                  </p:stCondLst>
                                  <p:childTnLst>
                                    <p:anim calcmode="lin" valueType="num">
                                      <p:cBhvr>
                                        <p:cTn id="55" dur="500"/>
                                        <p:tgtEl>
                                          <p:spTgt spid="173064"/>
                                        </p:tgtEl>
                                        <p:attrNameLst>
                                          <p:attrName>ppt_w</p:attrName>
                                        </p:attrNameLst>
                                      </p:cBhvr>
                                      <p:tavLst>
                                        <p:tav tm="0">
                                          <p:val>
                                            <p:strVal val="ppt_w"/>
                                          </p:val>
                                        </p:tav>
                                        <p:tav tm="100000">
                                          <p:val>
                                            <p:strVal val="ppt_w*0.05"/>
                                          </p:val>
                                        </p:tav>
                                      </p:tavLst>
                                    </p:anim>
                                    <p:anim calcmode="lin" valueType="num">
                                      <p:cBhvr>
                                        <p:cTn id="56" dur="500"/>
                                        <p:tgtEl>
                                          <p:spTgt spid="173064"/>
                                        </p:tgtEl>
                                        <p:attrNameLst>
                                          <p:attrName>ppt_h</p:attrName>
                                        </p:attrNameLst>
                                      </p:cBhvr>
                                      <p:tavLst>
                                        <p:tav tm="0">
                                          <p:val>
                                            <p:strVal val="ppt_h"/>
                                          </p:val>
                                        </p:tav>
                                        <p:tav tm="100000">
                                          <p:val>
                                            <p:strVal val="ppt_h"/>
                                          </p:val>
                                        </p:tav>
                                      </p:tavLst>
                                    </p:anim>
                                    <p:anim calcmode="lin" valueType="num">
                                      <p:cBhvr>
                                        <p:cTn id="57" dur="500"/>
                                        <p:tgtEl>
                                          <p:spTgt spid="173064"/>
                                        </p:tgtEl>
                                        <p:attrNameLst>
                                          <p:attrName>ppt_x</p:attrName>
                                        </p:attrNameLst>
                                      </p:cBhvr>
                                      <p:tavLst>
                                        <p:tav tm="0">
                                          <p:val>
                                            <p:strVal val="ppt_x"/>
                                          </p:val>
                                        </p:tav>
                                        <p:tav tm="100000">
                                          <p:val>
                                            <p:strVal val="ppt_x-.2"/>
                                          </p:val>
                                        </p:tav>
                                      </p:tavLst>
                                    </p:anim>
                                    <p:anim calcmode="lin" valueType="num">
                                      <p:cBhvr>
                                        <p:cTn id="58" dur="500"/>
                                        <p:tgtEl>
                                          <p:spTgt spid="173064"/>
                                        </p:tgtEl>
                                        <p:attrNameLst>
                                          <p:attrName>ppt_y</p:attrName>
                                        </p:attrNameLst>
                                      </p:cBhvr>
                                      <p:tavLst>
                                        <p:tav tm="0">
                                          <p:val>
                                            <p:strVal val="ppt_y"/>
                                          </p:val>
                                        </p:tav>
                                        <p:tav tm="100000">
                                          <p:val>
                                            <p:strVal val="ppt_y"/>
                                          </p:val>
                                        </p:tav>
                                      </p:tavLst>
                                    </p:anim>
                                    <p:animEffect transition="out" filter="fade">
                                      <p:cBhvr>
                                        <p:cTn id="59" dur="500"/>
                                        <p:tgtEl>
                                          <p:spTgt spid="173064"/>
                                        </p:tgtEl>
                                      </p:cBhvr>
                                    </p:animEffect>
                                    <p:set>
                                      <p:cBhvr>
                                        <p:cTn id="60" dur="1" fill="hold">
                                          <p:stCondLst>
                                            <p:cond delay="499"/>
                                          </p:stCondLst>
                                        </p:cTn>
                                        <p:tgtEl>
                                          <p:spTgt spid="173064"/>
                                        </p:tgtEl>
                                        <p:attrNameLst>
                                          <p:attrName>style.visibility</p:attrName>
                                        </p:attrNameLst>
                                      </p:cBhvr>
                                      <p:to>
                                        <p:strVal val="hidden"/>
                                      </p:to>
                                    </p:set>
                                  </p:childTnLst>
                                </p:cTn>
                              </p:par>
                              <p:par>
                                <p:cTn id="61" presetID="54" presetClass="exit" presetSubtype="0" decel="100000" fill="hold" grpId="0" nodeType="withEffect">
                                  <p:stCondLst>
                                    <p:cond delay="0"/>
                                  </p:stCondLst>
                                  <p:childTnLst>
                                    <p:anim calcmode="lin" valueType="num">
                                      <p:cBhvr>
                                        <p:cTn id="62" dur="500"/>
                                        <p:tgtEl>
                                          <p:spTgt spid="15"/>
                                        </p:tgtEl>
                                        <p:attrNameLst>
                                          <p:attrName>ppt_w</p:attrName>
                                        </p:attrNameLst>
                                      </p:cBhvr>
                                      <p:tavLst>
                                        <p:tav tm="0">
                                          <p:val>
                                            <p:strVal val="ppt_w"/>
                                          </p:val>
                                        </p:tav>
                                        <p:tav tm="100000">
                                          <p:val>
                                            <p:strVal val="ppt_w*0.05"/>
                                          </p:val>
                                        </p:tav>
                                      </p:tavLst>
                                    </p:anim>
                                    <p:anim calcmode="lin" valueType="num">
                                      <p:cBhvr>
                                        <p:cTn id="63" dur="500"/>
                                        <p:tgtEl>
                                          <p:spTgt spid="15"/>
                                        </p:tgtEl>
                                        <p:attrNameLst>
                                          <p:attrName>ppt_h</p:attrName>
                                        </p:attrNameLst>
                                      </p:cBhvr>
                                      <p:tavLst>
                                        <p:tav tm="0">
                                          <p:val>
                                            <p:strVal val="ppt_h"/>
                                          </p:val>
                                        </p:tav>
                                        <p:tav tm="100000">
                                          <p:val>
                                            <p:strVal val="ppt_h"/>
                                          </p:val>
                                        </p:tav>
                                      </p:tavLst>
                                    </p:anim>
                                    <p:anim calcmode="lin" valueType="num">
                                      <p:cBhvr>
                                        <p:cTn id="64" dur="500"/>
                                        <p:tgtEl>
                                          <p:spTgt spid="15"/>
                                        </p:tgtEl>
                                        <p:attrNameLst>
                                          <p:attrName>ppt_x</p:attrName>
                                        </p:attrNameLst>
                                      </p:cBhvr>
                                      <p:tavLst>
                                        <p:tav tm="0">
                                          <p:val>
                                            <p:strVal val="ppt_x"/>
                                          </p:val>
                                        </p:tav>
                                        <p:tav tm="100000">
                                          <p:val>
                                            <p:strVal val="ppt_x-.2"/>
                                          </p:val>
                                        </p:tav>
                                      </p:tavLst>
                                    </p:anim>
                                    <p:anim calcmode="lin" valueType="num">
                                      <p:cBhvr>
                                        <p:cTn id="65" dur="500"/>
                                        <p:tgtEl>
                                          <p:spTgt spid="15"/>
                                        </p:tgtEl>
                                        <p:attrNameLst>
                                          <p:attrName>ppt_y</p:attrName>
                                        </p:attrNameLst>
                                      </p:cBhvr>
                                      <p:tavLst>
                                        <p:tav tm="0">
                                          <p:val>
                                            <p:strVal val="ppt_y"/>
                                          </p:val>
                                        </p:tav>
                                        <p:tav tm="100000">
                                          <p:val>
                                            <p:strVal val="ppt_y"/>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54" presetClass="exit" presetSubtype="0" decel="100000" fill="hold" nodeType="withEffect">
                                  <p:stCondLst>
                                    <p:cond delay="0"/>
                                  </p:stCondLst>
                                  <p:childTnLst>
                                    <p:anim calcmode="lin" valueType="num">
                                      <p:cBhvr>
                                        <p:cTn id="69" dur="500"/>
                                        <p:tgtEl>
                                          <p:spTgt spid="173082"/>
                                        </p:tgtEl>
                                        <p:attrNameLst>
                                          <p:attrName>ppt_w</p:attrName>
                                        </p:attrNameLst>
                                      </p:cBhvr>
                                      <p:tavLst>
                                        <p:tav tm="0">
                                          <p:val>
                                            <p:strVal val="ppt_w"/>
                                          </p:val>
                                        </p:tav>
                                        <p:tav tm="100000">
                                          <p:val>
                                            <p:strVal val="ppt_w*0.05"/>
                                          </p:val>
                                        </p:tav>
                                      </p:tavLst>
                                    </p:anim>
                                    <p:anim calcmode="lin" valueType="num">
                                      <p:cBhvr>
                                        <p:cTn id="70" dur="500"/>
                                        <p:tgtEl>
                                          <p:spTgt spid="173082"/>
                                        </p:tgtEl>
                                        <p:attrNameLst>
                                          <p:attrName>ppt_h</p:attrName>
                                        </p:attrNameLst>
                                      </p:cBhvr>
                                      <p:tavLst>
                                        <p:tav tm="0">
                                          <p:val>
                                            <p:strVal val="ppt_h"/>
                                          </p:val>
                                        </p:tav>
                                        <p:tav tm="100000">
                                          <p:val>
                                            <p:strVal val="ppt_h"/>
                                          </p:val>
                                        </p:tav>
                                      </p:tavLst>
                                    </p:anim>
                                    <p:anim calcmode="lin" valueType="num">
                                      <p:cBhvr>
                                        <p:cTn id="71" dur="500"/>
                                        <p:tgtEl>
                                          <p:spTgt spid="173082"/>
                                        </p:tgtEl>
                                        <p:attrNameLst>
                                          <p:attrName>ppt_x</p:attrName>
                                        </p:attrNameLst>
                                      </p:cBhvr>
                                      <p:tavLst>
                                        <p:tav tm="0">
                                          <p:val>
                                            <p:strVal val="ppt_x"/>
                                          </p:val>
                                        </p:tav>
                                        <p:tav tm="100000">
                                          <p:val>
                                            <p:strVal val="ppt_x-.2"/>
                                          </p:val>
                                        </p:tav>
                                      </p:tavLst>
                                    </p:anim>
                                    <p:anim calcmode="lin" valueType="num">
                                      <p:cBhvr>
                                        <p:cTn id="72" dur="500"/>
                                        <p:tgtEl>
                                          <p:spTgt spid="173082"/>
                                        </p:tgtEl>
                                        <p:attrNameLst>
                                          <p:attrName>ppt_y</p:attrName>
                                        </p:attrNameLst>
                                      </p:cBhvr>
                                      <p:tavLst>
                                        <p:tav tm="0">
                                          <p:val>
                                            <p:strVal val="ppt_y"/>
                                          </p:val>
                                        </p:tav>
                                        <p:tav tm="100000">
                                          <p:val>
                                            <p:strVal val="ppt_y"/>
                                          </p:val>
                                        </p:tav>
                                      </p:tavLst>
                                    </p:anim>
                                    <p:animEffect transition="out" filter="fade">
                                      <p:cBhvr>
                                        <p:cTn id="73" dur="500"/>
                                        <p:tgtEl>
                                          <p:spTgt spid="173082"/>
                                        </p:tgtEl>
                                      </p:cBhvr>
                                    </p:animEffect>
                                    <p:set>
                                      <p:cBhvr>
                                        <p:cTn id="74" dur="1" fill="hold">
                                          <p:stCondLst>
                                            <p:cond delay="499"/>
                                          </p:stCondLst>
                                        </p:cTn>
                                        <p:tgtEl>
                                          <p:spTgt spid="173082"/>
                                        </p:tgtEl>
                                        <p:attrNameLst>
                                          <p:attrName>style.visibility</p:attrName>
                                        </p:attrNameLst>
                                      </p:cBhvr>
                                      <p:to>
                                        <p:strVal val="hidden"/>
                                      </p:to>
                                    </p:set>
                                  </p:childTnLst>
                                </p:cTn>
                              </p:par>
                              <p:par>
                                <p:cTn id="75" presetID="54" presetClass="exit" presetSubtype="0" decel="100000" fill="hold" nodeType="withEffect">
                                  <p:stCondLst>
                                    <p:cond delay="0"/>
                                  </p:stCondLst>
                                  <p:childTnLst>
                                    <p:anim calcmode="lin" valueType="num">
                                      <p:cBhvr>
                                        <p:cTn id="76" dur="500"/>
                                        <p:tgtEl>
                                          <p:spTgt spid="173080"/>
                                        </p:tgtEl>
                                        <p:attrNameLst>
                                          <p:attrName>ppt_w</p:attrName>
                                        </p:attrNameLst>
                                      </p:cBhvr>
                                      <p:tavLst>
                                        <p:tav tm="0">
                                          <p:val>
                                            <p:strVal val="ppt_w"/>
                                          </p:val>
                                        </p:tav>
                                        <p:tav tm="100000">
                                          <p:val>
                                            <p:strVal val="ppt_w*0.05"/>
                                          </p:val>
                                        </p:tav>
                                      </p:tavLst>
                                    </p:anim>
                                    <p:anim calcmode="lin" valueType="num">
                                      <p:cBhvr>
                                        <p:cTn id="77" dur="500"/>
                                        <p:tgtEl>
                                          <p:spTgt spid="173080"/>
                                        </p:tgtEl>
                                        <p:attrNameLst>
                                          <p:attrName>ppt_h</p:attrName>
                                        </p:attrNameLst>
                                      </p:cBhvr>
                                      <p:tavLst>
                                        <p:tav tm="0">
                                          <p:val>
                                            <p:strVal val="ppt_h"/>
                                          </p:val>
                                        </p:tav>
                                        <p:tav tm="100000">
                                          <p:val>
                                            <p:strVal val="ppt_h"/>
                                          </p:val>
                                        </p:tav>
                                      </p:tavLst>
                                    </p:anim>
                                    <p:anim calcmode="lin" valueType="num">
                                      <p:cBhvr>
                                        <p:cTn id="78" dur="500"/>
                                        <p:tgtEl>
                                          <p:spTgt spid="173080"/>
                                        </p:tgtEl>
                                        <p:attrNameLst>
                                          <p:attrName>ppt_x</p:attrName>
                                        </p:attrNameLst>
                                      </p:cBhvr>
                                      <p:tavLst>
                                        <p:tav tm="0">
                                          <p:val>
                                            <p:strVal val="ppt_x"/>
                                          </p:val>
                                        </p:tav>
                                        <p:tav tm="100000">
                                          <p:val>
                                            <p:strVal val="ppt_x-.2"/>
                                          </p:val>
                                        </p:tav>
                                      </p:tavLst>
                                    </p:anim>
                                    <p:anim calcmode="lin" valueType="num">
                                      <p:cBhvr>
                                        <p:cTn id="79" dur="500"/>
                                        <p:tgtEl>
                                          <p:spTgt spid="173080"/>
                                        </p:tgtEl>
                                        <p:attrNameLst>
                                          <p:attrName>ppt_y</p:attrName>
                                        </p:attrNameLst>
                                      </p:cBhvr>
                                      <p:tavLst>
                                        <p:tav tm="0">
                                          <p:val>
                                            <p:strVal val="ppt_y"/>
                                          </p:val>
                                        </p:tav>
                                        <p:tav tm="100000">
                                          <p:val>
                                            <p:strVal val="ppt_y"/>
                                          </p:val>
                                        </p:tav>
                                      </p:tavLst>
                                    </p:anim>
                                    <p:animEffect transition="out" filter="fade">
                                      <p:cBhvr>
                                        <p:cTn id="80" dur="500"/>
                                        <p:tgtEl>
                                          <p:spTgt spid="173080"/>
                                        </p:tgtEl>
                                      </p:cBhvr>
                                    </p:animEffect>
                                    <p:set>
                                      <p:cBhvr>
                                        <p:cTn id="81" dur="1" fill="hold">
                                          <p:stCondLst>
                                            <p:cond delay="499"/>
                                          </p:stCondLst>
                                        </p:cTn>
                                        <p:tgtEl>
                                          <p:spTgt spid="173080"/>
                                        </p:tgtEl>
                                        <p:attrNameLst>
                                          <p:attrName>style.visibility</p:attrName>
                                        </p:attrNameLst>
                                      </p:cBhvr>
                                      <p:to>
                                        <p:strVal val="hidden"/>
                                      </p:to>
                                    </p:set>
                                  </p:childTnLst>
                                </p:cTn>
                              </p:par>
                              <p:par>
                                <p:cTn id="82" presetID="54" presetClass="exit" presetSubtype="0" decel="100000" fill="hold" nodeType="withEffect">
                                  <p:stCondLst>
                                    <p:cond delay="0"/>
                                  </p:stCondLst>
                                  <p:childTnLst>
                                    <p:anim calcmode="lin" valueType="num">
                                      <p:cBhvr>
                                        <p:cTn id="83" dur="500"/>
                                        <p:tgtEl>
                                          <p:spTgt spid="173074"/>
                                        </p:tgtEl>
                                        <p:attrNameLst>
                                          <p:attrName>ppt_w</p:attrName>
                                        </p:attrNameLst>
                                      </p:cBhvr>
                                      <p:tavLst>
                                        <p:tav tm="0">
                                          <p:val>
                                            <p:strVal val="ppt_w"/>
                                          </p:val>
                                        </p:tav>
                                        <p:tav tm="100000">
                                          <p:val>
                                            <p:strVal val="ppt_w*0.05"/>
                                          </p:val>
                                        </p:tav>
                                      </p:tavLst>
                                    </p:anim>
                                    <p:anim calcmode="lin" valueType="num">
                                      <p:cBhvr>
                                        <p:cTn id="84" dur="500"/>
                                        <p:tgtEl>
                                          <p:spTgt spid="173074"/>
                                        </p:tgtEl>
                                        <p:attrNameLst>
                                          <p:attrName>ppt_h</p:attrName>
                                        </p:attrNameLst>
                                      </p:cBhvr>
                                      <p:tavLst>
                                        <p:tav tm="0">
                                          <p:val>
                                            <p:strVal val="ppt_h"/>
                                          </p:val>
                                        </p:tav>
                                        <p:tav tm="100000">
                                          <p:val>
                                            <p:strVal val="ppt_h"/>
                                          </p:val>
                                        </p:tav>
                                      </p:tavLst>
                                    </p:anim>
                                    <p:anim calcmode="lin" valueType="num">
                                      <p:cBhvr>
                                        <p:cTn id="85" dur="500"/>
                                        <p:tgtEl>
                                          <p:spTgt spid="173074"/>
                                        </p:tgtEl>
                                        <p:attrNameLst>
                                          <p:attrName>ppt_x</p:attrName>
                                        </p:attrNameLst>
                                      </p:cBhvr>
                                      <p:tavLst>
                                        <p:tav tm="0">
                                          <p:val>
                                            <p:strVal val="ppt_x"/>
                                          </p:val>
                                        </p:tav>
                                        <p:tav tm="100000">
                                          <p:val>
                                            <p:strVal val="ppt_x-.2"/>
                                          </p:val>
                                        </p:tav>
                                      </p:tavLst>
                                    </p:anim>
                                    <p:anim calcmode="lin" valueType="num">
                                      <p:cBhvr>
                                        <p:cTn id="86" dur="500"/>
                                        <p:tgtEl>
                                          <p:spTgt spid="173074"/>
                                        </p:tgtEl>
                                        <p:attrNameLst>
                                          <p:attrName>ppt_y</p:attrName>
                                        </p:attrNameLst>
                                      </p:cBhvr>
                                      <p:tavLst>
                                        <p:tav tm="0">
                                          <p:val>
                                            <p:strVal val="ppt_y"/>
                                          </p:val>
                                        </p:tav>
                                        <p:tav tm="100000">
                                          <p:val>
                                            <p:strVal val="ppt_y"/>
                                          </p:val>
                                        </p:tav>
                                      </p:tavLst>
                                    </p:anim>
                                    <p:animEffect transition="out" filter="fade">
                                      <p:cBhvr>
                                        <p:cTn id="87" dur="500"/>
                                        <p:tgtEl>
                                          <p:spTgt spid="173074"/>
                                        </p:tgtEl>
                                      </p:cBhvr>
                                    </p:animEffect>
                                    <p:set>
                                      <p:cBhvr>
                                        <p:cTn id="88" dur="1" fill="hold">
                                          <p:stCondLst>
                                            <p:cond delay="499"/>
                                          </p:stCondLst>
                                        </p:cTn>
                                        <p:tgtEl>
                                          <p:spTgt spid="173074"/>
                                        </p:tgtEl>
                                        <p:attrNameLst>
                                          <p:attrName>style.visibility</p:attrName>
                                        </p:attrNameLst>
                                      </p:cBhvr>
                                      <p:to>
                                        <p:strVal val="hidden"/>
                                      </p:to>
                                    </p:set>
                                  </p:childTnLst>
                                </p:cTn>
                              </p:par>
                              <p:par>
                                <p:cTn id="89" presetID="54" presetClass="exit" presetSubtype="0" decel="100000" fill="hold" nodeType="withEffect">
                                  <p:stCondLst>
                                    <p:cond delay="0"/>
                                  </p:stCondLst>
                                  <p:childTnLst>
                                    <p:anim calcmode="lin" valueType="num">
                                      <p:cBhvr>
                                        <p:cTn id="90" dur="500"/>
                                        <p:tgtEl>
                                          <p:spTgt spid="8"/>
                                        </p:tgtEl>
                                        <p:attrNameLst>
                                          <p:attrName>ppt_w</p:attrName>
                                        </p:attrNameLst>
                                      </p:cBhvr>
                                      <p:tavLst>
                                        <p:tav tm="0">
                                          <p:val>
                                            <p:strVal val="ppt_w"/>
                                          </p:val>
                                        </p:tav>
                                        <p:tav tm="100000">
                                          <p:val>
                                            <p:strVal val="ppt_w*0.05"/>
                                          </p:val>
                                        </p:tav>
                                      </p:tavLst>
                                    </p:anim>
                                    <p:anim calcmode="lin" valueType="num">
                                      <p:cBhvr>
                                        <p:cTn id="91" dur="500"/>
                                        <p:tgtEl>
                                          <p:spTgt spid="8"/>
                                        </p:tgtEl>
                                        <p:attrNameLst>
                                          <p:attrName>ppt_h</p:attrName>
                                        </p:attrNameLst>
                                      </p:cBhvr>
                                      <p:tavLst>
                                        <p:tav tm="0">
                                          <p:val>
                                            <p:strVal val="ppt_h"/>
                                          </p:val>
                                        </p:tav>
                                        <p:tav tm="100000">
                                          <p:val>
                                            <p:strVal val="ppt_h"/>
                                          </p:val>
                                        </p:tav>
                                      </p:tavLst>
                                    </p:anim>
                                    <p:anim calcmode="lin" valueType="num">
                                      <p:cBhvr>
                                        <p:cTn id="92" dur="500"/>
                                        <p:tgtEl>
                                          <p:spTgt spid="8"/>
                                        </p:tgtEl>
                                        <p:attrNameLst>
                                          <p:attrName>ppt_x</p:attrName>
                                        </p:attrNameLst>
                                      </p:cBhvr>
                                      <p:tavLst>
                                        <p:tav tm="0">
                                          <p:val>
                                            <p:strVal val="ppt_x"/>
                                          </p:val>
                                        </p:tav>
                                        <p:tav tm="100000">
                                          <p:val>
                                            <p:strVal val="ppt_x-.2"/>
                                          </p:val>
                                        </p:tav>
                                      </p:tavLst>
                                    </p:anim>
                                    <p:anim calcmode="lin" valueType="num">
                                      <p:cBhvr>
                                        <p:cTn id="93" dur="500"/>
                                        <p:tgtEl>
                                          <p:spTgt spid="8"/>
                                        </p:tgtEl>
                                        <p:attrNameLst>
                                          <p:attrName>ppt_y</p:attrName>
                                        </p:attrNameLst>
                                      </p:cBhvr>
                                      <p:tavLst>
                                        <p:tav tm="0">
                                          <p:val>
                                            <p:strVal val="ppt_y"/>
                                          </p:val>
                                        </p:tav>
                                        <p:tav tm="100000">
                                          <p:val>
                                            <p:strVal val="ppt_y"/>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54" presetClass="exit" presetSubtype="0" decel="100000" fill="hold" nodeType="withEffect">
                                  <p:stCondLst>
                                    <p:cond delay="0"/>
                                  </p:stCondLst>
                                  <p:childTnLst>
                                    <p:anim calcmode="lin" valueType="num">
                                      <p:cBhvr>
                                        <p:cTn id="97" dur="500"/>
                                        <p:tgtEl>
                                          <p:spTgt spid="173076"/>
                                        </p:tgtEl>
                                        <p:attrNameLst>
                                          <p:attrName>ppt_w</p:attrName>
                                        </p:attrNameLst>
                                      </p:cBhvr>
                                      <p:tavLst>
                                        <p:tav tm="0">
                                          <p:val>
                                            <p:strVal val="ppt_w"/>
                                          </p:val>
                                        </p:tav>
                                        <p:tav tm="100000">
                                          <p:val>
                                            <p:strVal val="ppt_w*0.05"/>
                                          </p:val>
                                        </p:tav>
                                      </p:tavLst>
                                    </p:anim>
                                    <p:anim calcmode="lin" valueType="num">
                                      <p:cBhvr>
                                        <p:cTn id="98" dur="500"/>
                                        <p:tgtEl>
                                          <p:spTgt spid="173076"/>
                                        </p:tgtEl>
                                        <p:attrNameLst>
                                          <p:attrName>ppt_h</p:attrName>
                                        </p:attrNameLst>
                                      </p:cBhvr>
                                      <p:tavLst>
                                        <p:tav tm="0">
                                          <p:val>
                                            <p:strVal val="ppt_h"/>
                                          </p:val>
                                        </p:tav>
                                        <p:tav tm="100000">
                                          <p:val>
                                            <p:strVal val="ppt_h"/>
                                          </p:val>
                                        </p:tav>
                                      </p:tavLst>
                                    </p:anim>
                                    <p:anim calcmode="lin" valueType="num">
                                      <p:cBhvr>
                                        <p:cTn id="99" dur="500"/>
                                        <p:tgtEl>
                                          <p:spTgt spid="173076"/>
                                        </p:tgtEl>
                                        <p:attrNameLst>
                                          <p:attrName>ppt_x</p:attrName>
                                        </p:attrNameLst>
                                      </p:cBhvr>
                                      <p:tavLst>
                                        <p:tav tm="0">
                                          <p:val>
                                            <p:strVal val="ppt_x"/>
                                          </p:val>
                                        </p:tav>
                                        <p:tav tm="100000">
                                          <p:val>
                                            <p:strVal val="ppt_x-.2"/>
                                          </p:val>
                                        </p:tav>
                                      </p:tavLst>
                                    </p:anim>
                                    <p:anim calcmode="lin" valueType="num">
                                      <p:cBhvr>
                                        <p:cTn id="100" dur="500"/>
                                        <p:tgtEl>
                                          <p:spTgt spid="173076"/>
                                        </p:tgtEl>
                                        <p:attrNameLst>
                                          <p:attrName>ppt_y</p:attrName>
                                        </p:attrNameLst>
                                      </p:cBhvr>
                                      <p:tavLst>
                                        <p:tav tm="0">
                                          <p:val>
                                            <p:strVal val="ppt_y"/>
                                          </p:val>
                                        </p:tav>
                                        <p:tav tm="100000">
                                          <p:val>
                                            <p:strVal val="ppt_y"/>
                                          </p:val>
                                        </p:tav>
                                      </p:tavLst>
                                    </p:anim>
                                    <p:animEffect transition="out" filter="fade">
                                      <p:cBhvr>
                                        <p:cTn id="101" dur="500"/>
                                        <p:tgtEl>
                                          <p:spTgt spid="173076"/>
                                        </p:tgtEl>
                                      </p:cBhvr>
                                    </p:animEffect>
                                    <p:set>
                                      <p:cBhvr>
                                        <p:cTn id="102" dur="1" fill="hold">
                                          <p:stCondLst>
                                            <p:cond delay="499"/>
                                          </p:stCondLst>
                                        </p:cTn>
                                        <p:tgtEl>
                                          <p:spTgt spid="173076"/>
                                        </p:tgtEl>
                                        <p:attrNameLst>
                                          <p:attrName>style.visibility</p:attrName>
                                        </p:attrNameLst>
                                      </p:cBhvr>
                                      <p:to>
                                        <p:strVal val="hidden"/>
                                      </p:to>
                                    </p:set>
                                  </p:childTnLst>
                                </p:cTn>
                              </p:par>
                              <p:par>
                                <p:cTn id="103" presetID="54" presetClass="exit" presetSubtype="0" decel="100000" fill="hold" nodeType="withEffect">
                                  <p:stCondLst>
                                    <p:cond delay="0"/>
                                  </p:stCondLst>
                                  <p:childTnLst>
                                    <p:anim calcmode="lin" valueType="num">
                                      <p:cBhvr>
                                        <p:cTn id="104" dur="500"/>
                                        <p:tgtEl>
                                          <p:spTgt spid="173066"/>
                                        </p:tgtEl>
                                        <p:attrNameLst>
                                          <p:attrName>ppt_w</p:attrName>
                                        </p:attrNameLst>
                                      </p:cBhvr>
                                      <p:tavLst>
                                        <p:tav tm="0">
                                          <p:val>
                                            <p:strVal val="ppt_w"/>
                                          </p:val>
                                        </p:tav>
                                        <p:tav tm="100000">
                                          <p:val>
                                            <p:strVal val="ppt_w*0.05"/>
                                          </p:val>
                                        </p:tav>
                                      </p:tavLst>
                                    </p:anim>
                                    <p:anim calcmode="lin" valueType="num">
                                      <p:cBhvr>
                                        <p:cTn id="105" dur="500"/>
                                        <p:tgtEl>
                                          <p:spTgt spid="173066"/>
                                        </p:tgtEl>
                                        <p:attrNameLst>
                                          <p:attrName>ppt_h</p:attrName>
                                        </p:attrNameLst>
                                      </p:cBhvr>
                                      <p:tavLst>
                                        <p:tav tm="0">
                                          <p:val>
                                            <p:strVal val="ppt_h"/>
                                          </p:val>
                                        </p:tav>
                                        <p:tav tm="100000">
                                          <p:val>
                                            <p:strVal val="ppt_h"/>
                                          </p:val>
                                        </p:tav>
                                      </p:tavLst>
                                    </p:anim>
                                    <p:anim calcmode="lin" valueType="num">
                                      <p:cBhvr>
                                        <p:cTn id="106" dur="500"/>
                                        <p:tgtEl>
                                          <p:spTgt spid="173066"/>
                                        </p:tgtEl>
                                        <p:attrNameLst>
                                          <p:attrName>ppt_x</p:attrName>
                                        </p:attrNameLst>
                                      </p:cBhvr>
                                      <p:tavLst>
                                        <p:tav tm="0">
                                          <p:val>
                                            <p:strVal val="ppt_x"/>
                                          </p:val>
                                        </p:tav>
                                        <p:tav tm="100000">
                                          <p:val>
                                            <p:strVal val="ppt_x-.2"/>
                                          </p:val>
                                        </p:tav>
                                      </p:tavLst>
                                    </p:anim>
                                    <p:anim calcmode="lin" valueType="num">
                                      <p:cBhvr>
                                        <p:cTn id="107" dur="500"/>
                                        <p:tgtEl>
                                          <p:spTgt spid="173066"/>
                                        </p:tgtEl>
                                        <p:attrNameLst>
                                          <p:attrName>ppt_y</p:attrName>
                                        </p:attrNameLst>
                                      </p:cBhvr>
                                      <p:tavLst>
                                        <p:tav tm="0">
                                          <p:val>
                                            <p:strVal val="ppt_y"/>
                                          </p:val>
                                        </p:tav>
                                        <p:tav tm="100000">
                                          <p:val>
                                            <p:strVal val="ppt_y"/>
                                          </p:val>
                                        </p:tav>
                                      </p:tavLst>
                                    </p:anim>
                                    <p:animEffect transition="out" filter="fade">
                                      <p:cBhvr>
                                        <p:cTn id="108" dur="500"/>
                                        <p:tgtEl>
                                          <p:spTgt spid="173066"/>
                                        </p:tgtEl>
                                      </p:cBhvr>
                                    </p:animEffect>
                                    <p:set>
                                      <p:cBhvr>
                                        <p:cTn id="109" dur="1" fill="hold">
                                          <p:stCondLst>
                                            <p:cond delay="499"/>
                                          </p:stCondLst>
                                        </p:cTn>
                                        <p:tgtEl>
                                          <p:spTgt spid="173066"/>
                                        </p:tgtEl>
                                        <p:attrNameLst>
                                          <p:attrName>style.visibility</p:attrName>
                                        </p:attrNameLst>
                                      </p:cBhvr>
                                      <p:to>
                                        <p:strVal val="hidden"/>
                                      </p:to>
                                    </p:set>
                                  </p:childTnLst>
                                </p:cTn>
                              </p:par>
                              <p:par>
                                <p:cTn id="110" presetID="54" presetClass="exit" presetSubtype="0" decel="100000" fill="hold" nodeType="withEffect">
                                  <p:stCondLst>
                                    <p:cond delay="0"/>
                                  </p:stCondLst>
                                  <p:childTnLst>
                                    <p:anim calcmode="lin" valueType="num">
                                      <p:cBhvr>
                                        <p:cTn id="111" dur="500"/>
                                        <p:tgtEl>
                                          <p:spTgt spid="13"/>
                                        </p:tgtEl>
                                        <p:attrNameLst>
                                          <p:attrName>ppt_w</p:attrName>
                                        </p:attrNameLst>
                                      </p:cBhvr>
                                      <p:tavLst>
                                        <p:tav tm="0">
                                          <p:val>
                                            <p:strVal val="ppt_w"/>
                                          </p:val>
                                        </p:tav>
                                        <p:tav tm="100000">
                                          <p:val>
                                            <p:strVal val="ppt_w*0.05"/>
                                          </p:val>
                                        </p:tav>
                                      </p:tavLst>
                                    </p:anim>
                                    <p:anim calcmode="lin" valueType="num">
                                      <p:cBhvr>
                                        <p:cTn id="112" dur="500"/>
                                        <p:tgtEl>
                                          <p:spTgt spid="13"/>
                                        </p:tgtEl>
                                        <p:attrNameLst>
                                          <p:attrName>ppt_h</p:attrName>
                                        </p:attrNameLst>
                                      </p:cBhvr>
                                      <p:tavLst>
                                        <p:tav tm="0">
                                          <p:val>
                                            <p:strVal val="ppt_h"/>
                                          </p:val>
                                        </p:tav>
                                        <p:tav tm="100000">
                                          <p:val>
                                            <p:strVal val="ppt_h"/>
                                          </p:val>
                                        </p:tav>
                                      </p:tavLst>
                                    </p:anim>
                                    <p:anim calcmode="lin" valueType="num">
                                      <p:cBhvr>
                                        <p:cTn id="113" dur="500"/>
                                        <p:tgtEl>
                                          <p:spTgt spid="13"/>
                                        </p:tgtEl>
                                        <p:attrNameLst>
                                          <p:attrName>ppt_x</p:attrName>
                                        </p:attrNameLst>
                                      </p:cBhvr>
                                      <p:tavLst>
                                        <p:tav tm="0">
                                          <p:val>
                                            <p:strVal val="ppt_x"/>
                                          </p:val>
                                        </p:tav>
                                        <p:tav tm="100000">
                                          <p:val>
                                            <p:strVal val="ppt_x-.2"/>
                                          </p:val>
                                        </p:tav>
                                      </p:tavLst>
                                    </p:anim>
                                    <p:anim calcmode="lin" valueType="num">
                                      <p:cBhvr>
                                        <p:cTn id="114" dur="500"/>
                                        <p:tgtEl>
                                          <p:spTgt spid="13"/>
                                        </p:tgtEl>
                                        <p:attrNameLst>
                                          <p:attrName>ppt_y</p:attrName>
                                        </p:attrNameLst>
                                      </p:cBhvr>
                                      <p:tavLst>
                                        <p:tav tm="0">
                                          <p:val>
                                            <p:strVal val="ppt_y"/>
                                          </p:val>
                                        </p:tav>
                                        <p:tav tm="100000">
                                          <p:val>
                                            <p:strVal val="ppt_y"/>
                                          </p:val>
                                        </p:tav>
                                      </p:tavLst>
                                    </p:anim>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par>
                                <p:cTn id="117" presetID="54" presetClass="exit" presetSubtype="0" decel="100000" fill="hold" nodeType="withEffect">
                                  <p:stCondLst>
                                    <p:cond delay="0"/>
                                  </p:stCondLst>
                                  <p:childTnLst>
                                    <p:anim calcmode="lin" valueType="num">
                                      <p:cBhvr>
                                        <p:cTn id="118" dur="500"/>
                                        <p:tgtEl>
                                          <p:spTgt spid="173070"/>
                                        </p:tgtEl>
                                        <p:attrNameLst>
                                          <p:attrName>ppt_w</p:attrName>
                                        </p:attrNameLst>
                                      </p:cBhvr>
                                      <p:tavLst>
                                        <p:tav tm="0">
                                          <p:val>
                                            <p:strVal val="ppt_w"/>
                                          </p:val>
                                        </p:tav>
                                        <p:tav tm="100000">
                                          <p:val>
                                            <p:strVal val="ppt_w*0.05"/>
                                          </p:val>
                                        </p:tav>
                                      </p:tavLst>
                                    </p:anim>
                                    <p:anim calcmode="lin" valueType="num">
                                      <p:cBhvr>
                                        <p:cTn id="119" dur="500"/>
                                        <p:tgtEl>
                                          <p:spTgt spid="173070"/>
                                        </p:tgtEl>
                                        <p:attrNameLst>
                                          <p:attrName>ppt_h</p:attrName>
                                        </p:attrNameLst>
                                      </p:cBhvr>
                                      <p:tavLst>
                                        <p:tav tm="0">
                                          <p:val>
                                            <p:strVal val="ppt_h"/>
                                          </p:val>
                                        </p:tav>
                                        <p:tav tm="100000">
                                          <p:val>
                                            <p:strVal val="ppt_h"/>
                                          </p:val>
                                        </p:tav>
                                      </p:tavLst>
                                    </p:anim>
                                    <p:anim calcmode="lin" valueType="num">
                                      <p:cBhvr>
                                        <p:cTn id="120" dur="500"/>
                                        <p:tgtEl>
                                          <p:spTgt spid="173070"/>
                                        </p:tgtEl>
                                        <p:attrNameLst>
                                          <p:attrName>ppt_x</p:attrName>
                                        </p:attrNameLst>
                                      </p:cBhvr>
                                      <p:tavLst>
                                        <p:tav tm="0">
                                          <p:val>
                                            <p:strVal val="ppt_x"/>
                                          </p:val>
                                        </p:tav>
                                        <p:tav tm="100000">
                                          <p:val>
                                            <p:strVal val="ppt_x-.2"/>
                                          </p:val>
                                        </p:tav>
                                      </p:tavLst>
                                    </p:anim>
                                    <p:anim calcmode="lin" valueType="num">
                                      <p:cBhvr>
                                        <p:cTn id="121" dur="500"/>
                                        <p:tgtEl>
                                          <p:spTgt spid="173070"/>
                                        </p:tgtEl>
                                        <p:attrNameLst>
                                          <p:attrName>ppt_y</p:attrName>
                                        </p:attrNameLst>
                                      </p:cBhvr>
                                      <p:tavLst>
                                        <p:tav tm="0">
                                          <p:val>
                                            <p:strVal val="ppt_y"/>
                                          </p:val>
                                        </p:tav>
                                        <p:tav tm="100000">
                                          <p:val>
                                            <p:strVal val="ppt_y"/>
                                          </p:val>
                                        </p:tav>
                                      </p:tavLst>
                                    </p:anim>
                                    <p:animEffect transition="out" filter="fade">
                                      <p:cBhvr>
                                        <p:cTn id="122" dur="500"/>
                                        <p:tgtEl>
                                          <p:spTgt spid="173070"/>
                                        </p:tgtEl>
                                      </p:cBhvr>
                                    </p:animEffect>
                                    <p:set>
                                      <p:cBhvr>
                                        <p:cTn id="123" dur="1" fill="hold">
                                          <p:stCondLst>
                                            <p:cond delay="499"/>
                                          </p:stCondLst>
                                        </p:cTn>
                                        <p:tgtEl>
                                          <p:spTgt spid="173070"/>
                                        </p:tgtEl>
                                        <p:attrNameLst>
                                          <p:attrName>style.visibility</p:attrName>
                                        </p:attrNameLst>
                                      </p:cBhvr>
                                      <p:to>
                                        <p:strVal val="hidden"/>
                                      </p:to>
                                    </p:set>
                                  </p:childTnLst>
                                </p:cTn>
                              </p:par>
                              <p:par>
                                <p:cTn id="124" presetID="54" presetClass="entr" presetSubtype="0" accel="100000" fill="hold" nodeType="withEffect">
                                  <p:stCondLst>
                                    <p:cond delay="0"/>
                                  </p:stCondLst>
                                  <p:childTnLst>
                                    <p:set>
                                      <p:cBhvr>
                                        <p:cTn id="125" dur="1" fill="hold">
                                          <p:stCondLst>
                                            <p:cond delay="0"/>
                                          </p:stCondLst>
                                        </p:cTn>
                                        <p:tgtEl>
                                          <p:spTgt spid="173083"/>
                                        </p:tgtEl>
                                        <p:attrNameLst>
                                          <p:attrName>style.visibility</p:attrName>
                                        </p:attrNameLst>
                                      </p:cBhvr>
                                      <p:to>
                                        <p:strVal val="visible"/>
                                      </p:to>
                                    </p:set>
                                    <p:anim calcmode="lin" valueType="num">
                                      <p:cBhvr>
                                        <p:cTn id="126" dur="500" fill="hold"/>
                                        <p:tgtEl>
                                          <p:spTgt spid="173083"/>
                                        </p:tgtEl>
                                        <p:attrNameLst>
                                          <p:attrName>ppt_w</p:attrName>
                                        </p:attrNameLst>
                                      </p:cBhvr>
                                      <p:tavLst>
                                        <p:tav tm="0">
                                          <p:val>
                                            <p:strVal val="#ppt_w*0.05"/>
                                          </p:val>
                                        </p:tav>
                                        <p:tav tm="100000">
                                          <p:val>
                                            <p:strVal val="#ppt_w"/>
                                          </p:val>
                                        </p:tav>
                                      </p:tavLst>
                                    </p:anim>
                                    <p:anim calcmode="lin" valueType="num">
                                      <p:cBhvr>
                                        <p:cTn id="127" dur="500" fill="hold"/>
                                        <p:tgtEl>
                                          <p:spTgt spid="173083"/>
                                        </p:tgtEl>
                                        <p:attrNameLst>
                                          <p:attrName>ppt_h</p:attrName>
                                        </p:attrNameLst>
                                      </p:cBhvr>
                                      <p:tavLst>
                                        <p:tav tm="0">
                                          <p:val>
                                            <p:strVal val="#ppt_h"/>
                                          </p:val>
                                        </p:tav>
                                        <p:tav tm="100000">
                                          <p:val>
                                            <p:strVal val="#ppt_h"/>
                                          </p:val>
                                        </p:tav>
                                      </p:tavLst>
                                    </p:anim>
                                    <p:anim calcmode="lin" valueType="num">
                                      <p:cBhvr>
                                        <p:cTn id="128" dur="500" fill="hold"/>
                                        <p:tgtEl>
                                          <p:spTgt spid="173083"/>
                                        </p:tgtEl>
                                        <p:attrNameLst>
                                          <p:attrName>ppt_x</p:attrName>
                                        </p:attrNameLst>
                                      </p:cBhvr>
                                      <p:tavLst>
                                        <p:tav tm="0">
                                          <p:val>
                                            <p:strVal val="#ppt_x-.2"/>
                                          </p:val>
                                        </p:tav>
                                        <p:tav tm="100000">
                                          <p:val>
                                            <p:strVal val="#ppt_x"/>
                                          </p:val>
                                        </p:tav>
                                      </p:tavLst>
                                    </p:anim>
                                    <p:anim calcmode="lin" valueType="num">
                                      <p:cBhvr>
                                        <p:cTn id="129" dur="500" fill="hold"/>
                                        <p:tgtEl>
                                          <p:spTgt spid="173083"/>
                                        </p:tgtEl>
                                        <p:attrNameLst>
                                          <p:attrName>ppt_y</p:attrName>
                                        </p:attrNameLst>
                                      </p:cBhvr>
                                      <p:tavLst>
                                        <p:tav tm="0">
                                          <p:val>
                                            <p:strVal val="#ppt_y"/>
                                          </p:val>
                                        </p:tav>
                                        <p:tav tm="100000">
                                          <p:val>
                                            <p:strVal val="#ppt_y"/>
                                          </p:val>
                                        </p:tav>
                                      </p:tavLst>
                                    </p:anim>
                                    <p:animEffect transition="in" filter="fade">
                                      <p:cBhvr>
                                        <p:cTn id="130" dur="500"/>
                                        <p:tgtEl>
                                          <p:spTgt spid="173083"/>
                                        </p:tgtEl>
                                      </p:cBhvr>
                                    </p:animEffect>
                                  </p:childTnLst>
                                </p:cTn>
                              </p:par>
                              <p:par>
                                <p:cTn id="131" presetID="54" presetClass="entr" presetSubtype="0" accel="100000" fill="hold" nodeType="withEffect">
                                  <p:stCondLst>
                                    <p:cond delay="0"/>
                                  </p:stCondLst>
                                  <p:childTnLst>
                                    <p:set>
                                      <p:cBhvr>
                                        <p:cTn id="132" dur="1" fill="hold">
                                          <p:stCondLst>
                                            <p:cond delay="0"/>
                                          </p:stCondLst>
                                        </p:cTn>
                                        <p:tgtEl>
                                          <p:spTgt spid="173085"/>
                                        </p:tgtEl>
                                        <p:attrNameLst>
                                          <p:attrName>style.visibility</p:attrName>
                                        </p:attrNameLst>
                                      </p:cBhvr>
                                      <p:to>
                                        <p:strVal val="visible"/>
                                      </p:to>
                                    </p:set>
                                    <p:anim calcmode="lin" valueType="num">
                                      <p:cBhvr>
                                        <p:cTn id="133" dur="500" fill="hold"/>
                                        <p:tgtEl>
                                          <p:spTgt spid="173085"/>
                                        </p:tgtEl>
                                        <p:attrNameLst>
                                          <p:attrName>ppt_w</p:attrName>
                                        </p:attrNameLst>
                                      </p:cBhvr>
                                      <p:tavLst>
                                        <p:tav tm="0">
                                          <p:val>
                                            <p:strVal val="#ppt_w*0.05"/>
                                          </p:val>
                                        </p:tav>
                                        <p:tav tm="100000">
                                          <p:val>
                                            <p:strVal val="#ppt_w"/>
                                          </p:val>
                                        </p:tav>
                                      </p:tavLst>
                                    </p:anim>
                                    <p:anim calcmode="lin" valueType="num">
                                      <p:cBhvr>
                                        <p:cTn id="134" dur="500" fill="hold"/>
                                        <p:tgtEl>
                                          <p:spTgt spid="173085"/>
                                        </p:tgtEl>
                                        <p:attrNameLst>
                                          <p:attrName>ppt_h</p:attrName>
                                        </p:attrNameLst>
                                      </p:cBhvr>
                                      <p:tavLst>
                                        <p:tav tm="0">
                                          <p:val>
                                            <p:strVal val="#ppt_h"/>
                                          </p:val>
                                        </p:tav>
                                        <p:tav tm="100000">
                                          <p:val>
                                            <p:strVal val="#ppt_h"/>
                                          </p:val>
                                        </p:tav>
                                      </p:tavLst>
                                    </p:anim>
                                    <p:anim calcmode="lin" valueType="num">
                                      <p:cBhvr>
                                        <p:cTn id="135" dur="500" fill="hold"/>
                                        <p:tgtEl>
                                          <p:spTgt spid="173085"/>
                                        </p:tgtEl>
                                        <p:attrNameLst>
                                          <p:attrName>ppt_x</p:attrName>
                                        </p:attrNameLst>
                                      </p:cBhvr>
                                      <p:tavLst>
                                        <p:tav tm="0">
                                          <p:val>
                                            <p:strVal val="#ppt_x-.2"/>
                                          </p:val>
                                        </p:tav>
                                        <p:tav tm="100000">
                                          <p:val>
                                            <p:strVal val="#ppt_x"/>
                                          </p:val>
                                        </p:tav>
                                      </p:tavLst>
                                    </p:anim>
                                    <p:anim calcmode="lin" valueType="num">
                                      <p:cBhvr>
                                        <p:cTn id="136" dur="500" fill="hold"/>
                                        <p:tgtEl>
                                          <p:spTgt spid="173085"/>
                                        </p:tgtEl>
                                        <p:attrNameLst>
                                          <p:attrName>ppt_y</p:attrName>
                                        </p:attrNameLst>
                                      </p:cBhvr>
                                      <p:tavLst>
                                        <p:tav tm="0">
                                          <p:val>
                                            <p:strVal val="#ppt_y"/>
                                          </p:val>
                                        </p:tav>
                                        <p:tav tm="100000">
                                          <p:val>
                                            <p:strVal val="#ppt_y"/>
                                          </p:val>
                                        </p:tav>
                                      </p:tavLst>
                                    </p:anim>
                                    <p:animEffect transition="in" filter="fade">
                                      <p:cBhvr>
                                        <p:cTn id="137" dur="500"/>
                                        <p:tgtEl>
                                          <p:spTgt spid="17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395288" y="404664"/>
            <a:ext cx="8229600" cy="3456136"/>
          </a:xfrm>
        </p:spPr>
        <p:txBody>
          <a:bodyPr>
            <a:noAutofit/>
          </a:bodyPr>
          <a:lstStyle/>
          <a:p>
            <a:pPr>
              <a:lnSpc>
                <a:spcPct val="80000"/>
              </a:lnSpc>
              <a:buNone/>
              <a:defRPr/>
            </a:pPr>
            <a:r>
              <a:rPr lang="ja-JP" altLang="en-US" sz="2800" dirty="0" smtClean="0">
                <a:latin typeface="HG丸ｺﾞｼｯｸM-PRO" pitchFamily="50" charset="-128"/>
                <a:ea typeface="HG丸ｺﾞｼｯｸM-PRO" pitchFamily="50" charset="-128"/>
              </a:rPr>
              <a:t>地方公務員法　第３１条</a:t>
            </a:r>
            <a:endParaRPr lang="en-US" altLang="ja-JP" sz="2800" dirty="0" smtClean="0">
              <a:latin typeface="HG丸ｺﾞｼｯｸM-PRO" pitchFamily="50" charset="-128"/>
              <a:ea typeface="HG丸ｺﾞｼｯｸM-PRO" pitchFamily="50" charset="-128"/>
            </a:endParaRPr>
          </a:p>
          <a:p>
            <a:pPr eaLnBrk="1" hangingPunct="1">
              <a:lnSpc>
                <a:spcPct val="80000"/>
              </a:lnSpc>
              <a:buFont typeface="Wingdings" pitchFamily="2" charset="2"/>
              <a:buNone/>
              <a:defRPr/>
            </a:pPr>
            <a:r>
              <a:rPr lang="ja-JP" altLang="en-US" sz="2800" dirty="0" smtClean="0">
                <a:latin typeface="HG丸ｺﾞｼｯｸM-PRO" pitchFamily="50" charset="-128"/>
                <a:ea typeface="HG丸ｺﾞｼｯｸM-PRO" pitchFamily="50" charset="-128"/>
              </a:rPr>
              <a:t>　職員は</a:t>
            </a:r>
            <a:r>
              <a:rPr lang="ja-JP" altLang="en-US" sz="2800" u="sng" dirty="0" smtClean="0">
                <a:solidFill>
                  <a:srgbClr val="FF0000"/>
                </a:solidFill>
                <a:latin typeface="HG丸ｺﾞｼｯｸM-PRO" pitchFamily="50" charset="-128"/>
                <a:ea typeface="HG丸ｺﾞｼｯｸM-PRO" pitchFamily="50" charset="-128"/>
              </a:rPr>
              <a:t>条例の定めるところ</a:t>
            </a:r>
            <a:r>
              <a:rPr lang="ja-JP" altLang="en-US" sz="2800" dirty="0" smtClean="0">
                <a:latin typeface="HG丸ｺﾞｼｯｸM-PRO" pitchFamily="50" charset="-128"/>
                <a:ea typeface="HG丸ｺﾞｼｯｸM-PRO" pitchFamily="50" charset="-128"/>
              </a:rPr>
              <a:t>により</a:t>
            </a:r>
            <a:r>
              <a:rPr lang="ja-JP" altLang="en-US" sz="2800" b="1" dirty="0" smtClean="0">
                <a:latin typeface="HG丸ｺﾞｼｯｸM-PRO" pitchFamily="50" charset="-128"/>
                <a:ea typeface="HG丸ｺﾞｼｯｸM-PRO" pitchFamily="50" charset="-128"/>
              </a:rPr>
              <a:t>服務の宣誓</a:t>
            </a:r>
            <a:r>
              <a:rPr lang="ja-JP" altLang="en-US" sz="2800" dirty="0" smtClean="0">
                <a:latin typeface="HG丸ｺﾞｼｯｸM-PRO" pitchFamily="50" charset="-128"/>
                <a:ea typeface="HG丸ｺﾞｼｯｸM-PRO" pitchFamily="50" charset="-128"/>
              </a:rPr>
              <a:t>を</a:t>
            </a:r>
            <a:endParaRPr lang="en-US" altLang="ja-JP" sz="2800" dirty="0" smtClean="0">
              <a:latin typeface="HG丸ｺﾞｼｯｸM-PRO" pitchFamily="50" charset="-128"/>
              <a:ea typeface="HG丸ｺﾞｼｯｸM-PRO" pitchFamily="50" charset="-128"/>
            </a:endParaRPr>
          </a:p>
          <a:p>
            <a:pPr eaLnBrk="1" hangingPunct="1">
              <a:lnSpc>
                <a:spcPct val="80000"/>
              </a:lnSpc>
              <a:buFont typeface="Wingdings" pitchFamily="2" charset="2"/>
              <a:buNone/>
              <a:defRPr/>
            </a:pPr>
            <a:r>
              <a:rPr lang="ja-JP" altLang="en-US" sz="2800" dirty="0" smtClean="0">
                <a:latin typeface="HG丸ｺﾞｼｯｸM-PRO" pitchFamily="50" charset="-128"/>
                <a:ea typeface="HG丸ｺﾞｼｯｸM-PRO" pitchFamily="50" charset="-128"/>
              </a:rPr>
              <a:t>　しなければならない。</a:t>
            </a:r>
            <a:endParaRPr lang="en-US" altLang="ja-JP" sz="2800" dirty="0" smtClean="0">
              <a:latin typeface="HG丸ｺﾞｼｯｸM-PRO" pitchFamily="50" charset="-128"/>
              <a:ea typeface="HG丸ｺﾞｼｯｸM-PRO" pitchFamily="50" charset="-128"/>
            </a:endParaRPr>
          </a:p>
          <a:p>
            <a:pPr eaLnBrk="1" hangingPunct="1">
              <a:lnSpc>
                <a:spcPct val="80000"/>
              </a:lnSpc>
              <a:buFont typeface="Wingdings" pitchFamily="2" charset="2"/>
              <a:buNone/>
              <a:defRPr/>
            </a:pPr>
            <a:endParaRPr lang="en-US" altLang="ja-JP" sz="2800" dirty="0" smtClean="0">
              <a:latin typeface="HG丸ｺﾞｼｯｸM-PRO" pitchFamily="50" charset="-128"/>
              <a:ea typeface="HG丸ｺﾞｼｯｸM-PRO" pitchFamily="50" charset="-128"/>
            </a:endParaRPr>
          </a:p>
          <a:p>
            <a:pPr eaLnBrk="1" hangingPunct="1">
              <a:lnSpc>
                <a:spcPct val="80000"/>
              </a:lnSpc>
              <a:buFont typeface="Wingdings" pitchFamily="2" charset="2"/>
              <a:buNone/>
              <a:defRPr/>
            </a:pPr>
            <a:r>
              <a:rPr lang="ja-JP" altLang="en-US" sz="2800" dirty="0" smtClean="0">
                <a:latin typeface="HG丸ｺﾞｼｯｸM-PRO" pitchFamily="50" charset="-128"/>
                <a:ea typeface="HG丸ｺﾞｼｯｸM-PRO" pitchFamily="50" charset="-128"/>
              </a:rPr>
              <a:t>四万十町立学校管理運営規則　第３３条</a:t>
            </a:r>
            <a:endParaRPr lang="en-US" altLang="ja-JP" sz="2800" dirty="0" smtClean="0">
              <a:latin typeface="HG丸ｺﾞｼｯｸM-PRO" pitchFamily="50" charset="-128"/>
              <a:ea typeface="HG丸ｺﾞｼｯｸM-PRO" pitchFamily="50" charset="-128"/>
            </a:endParaRPr>
          </a:p>
          <a:p>
            <a:pPr eaLnBrk="1" hangingPunct="1">
              <a:lnSpc>
                <a:spcPct val="80000"/>
              </a:lnSpc>
              <a:buFont typeface="Wingdings" pitchFamily="2" charset="2"/>
              <a:buNone/>
              <a:defRPr/>
            </a:pPr>
            <a:r>
              <a:rPr lang="ja-JP" altLang="en-US" sz="2800" dirty="0" smtClean="0">
                <a:latin typeface="HG丸ｺﾞｼｯｸM-PRO" pitchFamily="50" charset="-128"/>
                <a:ea typeface="HG丸ｺﾞｼｯｸM-PRO" pitchFamily="50" charset="-128"/>
              </a:rPr>
              <a:t>　</a:t>
            </a:r>
            <a:r>
              <a:rPr lang="ja-JP" altLang="en-US" sz="2800" dirty="0" smtClean="0">
                <a:solidFill>
                  <a:srgbClr val="FF0000"/>
                </a:solidFill>
                <a:latin typeface="HG丸ｺﾞｼｯｸM-PRO" pitchFamily="50" charset="-128"/>
                <a:ea typeface="HG丸ｺﾞｼｯｸM-PRO" pitchFamily="50" charset="-128"/>
              </a:rPr>
              <a:t>職員は、赴任後速やかに</a:t>
            </a:r>
            <a:r>
              <a:rPr lang="ja-JP" altLang="en-US" sz="2800" dirty="0" smtClean="0">
                <a:latin typeface="HG丸ｺﾞｼｯｸM-PRO" pitchFamily="50" charset="-128"/>
                <a:ea typeface="HG丸ｺﾞｼｯｸM-PRO" pitchFamily="50" charset="-128"/>
              </a:rPr>
              <a:t>四万十町職員の服務に</a:t>
            </a:r>
            <a:endParaRPr lang="en-US" altLang="ja-JP" sz="2800" dirty="0" smtClean="0">
              <a:latin typeface="HG丸ｺﾞｼｯｸM-PRO" pitchFamily="50" charset="-128"/>
              <a:ea typeface="HG丸ｺﾞｼｯｸM-PRO" pitchFamily="50" charset="-128"/>
            </a:endParaRPr>
          </a:p>
          <a:p>
            <a:pPr eaLnBrk="1" hangingPunct="1">
              <a:lnSpc>
                <a:spcPct val="80000"/>
              </a:lnSpc>
              <a:buFont typeface="Wingdings" pitchFamily="2" charset="2"/>
              <a:buNone/>
              <a:defRPr/>
            </a:pPr>
            <a:r>
              <a:rPr lang="ja-JP" altLang="en-US" sz="2800" dirty="0" smtClean="0">
                <a:latin typeface="HG丸ｺﾞｼｯｸM-PRO" pitchFamily="50" charset="-128"/>
                <a:ea typeface="HG丸ｺﾞｼｯｸM-PRO" pitchFamily="50" charset="-128"/>
              </a:rPr>
              <a:t>　関する条例の定めるところにより、</a:t>
            </a:r>
            <a:r>
              <a:rPr lang="ja-JP" altLang="en-US" sz="2800" u="sng" dirty="0" smtClean="0">
                <a:solidFill>
                  <a:srgbClr val="FF0000"/>
                </a:solidFill>
                <a:latin typeface="HG丸ｺﾞｼｯｸM-PRO" pitchFamily="50" charset="-128"/>
                <a:ea typeface="HG丸ｺﾞｼｯｸM-PRO" pitchFamily="50" charset="-128"/>
              </a:rPr>
              <a:t>服務の宣誓をしなければならない。</a:t>
            </a:r>
            <a:endParaRPr lang="en-US" altLang="ja-JP" sz="2800" dirty="0" smtClean="0">
              <a:latin typeface="HG丸ｺﾞｼｯｸM-PRO" pitchFamily="50" charset="-128"/>
              <a:ea typeface="HG丸ｺﾞｼｯｸM-PRO" pitchFamily="50" charset="-128"/>
            </a:endParaRPr>
          </a:p>
        </p:txBody>
      </p:sp>
      <p:pic>
        <p:nvPicPr>
          <p:cNvPr id="8196" name="図 5" descr="勉強会（イラスト）.png"/>
          <p:cNvPicPr>
            <a:picLocks noChangeAspect="1"/>
          </p:cNvPicPr>
          <p:nvPr/>
        </p:nvPicPr>
        <p:blipFill>
          <a:blip r:embed="rId3" cstate="print"/>
          <a:srcRect/>
          <a:stretch>
            <a:fillRect/>
          </a:stretch>
        </p:blipFill>
        <p:spPr bwMode="auto">
          <a:xfrm>
            <a:off x="5004048" y="5130800"/>
            <a:ext cx="3621087" cy="1727200"/>
          </a:xfrm>
          <a:prstGeom prst="rect">
            <a:avLst/>
          </a:prstGeom>
          <a:noFill/>
          <a:ln w="9525">
            <a:noFill/>
            <a:miter lim="800000"/>
            <a:headEnd/>
            <a:tailEnd/>
          </a:ln>
        </p:spPr>
      </p:pic>
      <p:sp>
        <p:nvSpPr>
          <p:cNvPr id="8" name="雲形吹き出し 7"/>
          <p:cNvSpPr/>
          <p:nvPr/>
        </p:nvSpPr>
        <p:spPr>
          <a:xfrm>
            <a:off x="395536" y="4005064"/>
            <a:ext cx="4968056" cy="2089150"/>
          </a:xfrm>
          <a:prstGeom prst="cloudCallout">
            <a:avLst>
              <a:gd name="adj1" fmla="val 56605"/>
              <a:gd name="adj2" fmla="val 33375"/>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丸ｺﾞｼｯｸM-PRO" pitchFamily="50" charset="-128"/>
                <a:ea typeface="HG丸ｺﾞｼｯｸM-PRO" pitchFamily="50" charset="-128"/>
              </a:rPr>
              <a:t>そんなこと分かってるし</a:t>
            </a:r>
            <a:endParaRPr lang="en-US" altLang="ja-JP" sz="2000" dirty="0">
              <a:solidFill>
                <a:schemeClr val="tx1"/>
              </a:solidFill>
              <a:latin typeface="HG丸ｺﾞｼｯｸM-PRO" pitchFamily="50" charset="-128"/>
              <a:ea typeface="HG丸ｺﾞｼｯｸM-PRO" pitchFamily="50" charset="-128"/>
            </a:endParaRPr>
          </a:p>
          <a:p>
            <a:pPr>
              <a:defRPr/>
            </a:pPr>
            <a:r>
              <a:rPr lang="ja-JP" altLang="en-US" sz="2000" dirty="0">
                <a:solidFill>
                  <a:schemeClr val="tx1"/>
                </a:solidFill>
                <a:latin typeface="HG丸ｺﾞｼｯｸM-PRO" pitchFamily="50" charset="-128"/>
                <a:ea typeface="HG丸ｺﾞｼｯｸM-PRO" pitchFamily="50" charset="-128"/>
              </a:rPr>
              <a:t>面倒だし</a:t>
            </a:r>
            <a:r>
              <a:rPr lang="ja-JP" altLang="en-US" sz="2000" dirty="0" smtClean="0">
                <a:solidFill>
                  <a:schemeClr val="tx1"/>
                </a:solidFill>
                <a:latin typeface="HG丸ｺﾞｼｯｸM-PRO" pitchFamily="50" charset="-128"/>
                <a:ea typeface="HG丸ｺﾞｼｯｸM-PRO" pitchFamily="50" charset="-128"/>
              </a:rPr>
              <a:t>、前</a:t>
            </a:r>
            <a:r>
              <a:rPr lang="ja-JP" altLang="en-US" sz="2000" dirty="0">
                <a:solidFill>
                  <a:schemeClr val="tx1"/>
                </a:solidFill>
                <a:latin typeface="HG丸ｺﾞｼｯｸM-PRO" pitchFamily="50" charset="-128"/>
                <a:ea typeface="HG丸ｺﾞｼｯｸM-PRO" pitchFamily="50" charset="-128"/>
              </a:rPr>
              <a:t>の学校で書いたことあるし、しなくても</a:t>
            </a:r>
            <a:endParaRPr lang="en-US" altLang="ja-JP" sz="2000" dirty="0">
              <a:solidFill>
                <a:schemeClr val="tx1"/>
              </a:solidFill>
              <a:latin typeface="HG丸ｺﾞｼｯｸM-PRO" pitchFamily="50" charset="-128"/>
              <a:ea typeface="HG丸ｺﾞｼｯｸM-PRO" pitchFamily="50" charset="-128"/>
            </a:endParaRPr>
          </a:p>
          <a:p>
            <a:pPr>
              <a:defRPr/>
            </a:pPr>
            <a:r>
              <a:rPr lang="ja-JP" altLang="en-US" sz="2000" dirty="0">
                <a:solidFill>
                  <a:schemeClr val="tx1"/>
                </a:solidFill>
                <a:latin typeface="HG丸ｺﾞｼｯｸM-PRO" pitchFamily="50" charset="-128"/>
                <a:ea typeface="HG丸ｺﾞｼｯｸM-PRO" pitchFamily="50" charset="-128"/>
              </a:rPr>
              <a:t>いいわよね＾＾♪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6012160" y="3068960"/>
            <a:ext cx="2869546" cy="3528591"/>
          </a:xfrm>
          <a:prstGeom prst="rect">
            <a:avLst/>
          </a:prstGeom>
          <a:solidFill>
            <a:schemeClr val="accent5"/>
          </a:solidFill>
          <a:ln w="9525">
            <a:solidFill>
              <a:schemeClr val="tx1"/>
            </a:solidFill>
            <a:miter lim="800000"/>
            <a:headEnd/>
            <a:tailEnd/>
          </a:ln>
        </p:spPr>
      </p:pic>
      <p:sp>
        <p:nvSpPr>
          <p:cNvPr id="11" name="コンテンツ プレースホルダ 3"/>
          <p:cNvSpPr>
            <a:spLocks noGrp="1"/>
          </p:cNvSpPr>
          <p:nvPr>
            <p:ph sz="half" idx="2"/>
          </p:nvPr>
        </p:nvSpPr>
        <p:spPr>
          <a:xfrm>
            <a:off x="251520" y="548680"/>
            <a:ext cx="8280920" cy="2592288"/>
          </a:xfrm>
        </p:spPr>
        <p:txBody>
          <a:bodyPr>
            <a:noAutofit/>
          </a:bodyPr>
          <a:lstStyle/>
          <a:p>
            <a:pPr>
              <a:buNone/>
            </a:pPr>
            <a:r>
              <a:rPr lang="ja-JP" altLang="en-US" dirty="0" smtClean="0">
                <a:latin typeface="HG丸ｺﾞｼｯｸM-PRO" pitchFamily="50" charset="-128"/>
                <a:ea typeface="HG丸ｺﾞｼｯｸM-PRO" pitchFamily="50" charset="-128"/>
              </a:rPr>
              <a:t>地方公務員法　第３２条</a:t>
            </a:r>
            <a:endParaRPr lang="en-US" altLang="ja-JP" dirty="0" smtClean="0">
              <a:latin typeface="HG丸ｺﾞｼｯｸM-PRO" pitchFamily="50" charset="-128"/>
              <a:ea typeface="HG丸ｺﾞｼｯｸM-PRO" pitchFamily="50" charset="-128"/>
            </a:endParaRPr>
          </a:p>
          <a:p>
            <a:pPr>
              <a:buNone/>
            </a:pPr>
            <a:r>
              <a:rPr lang="ja-JP" altLang="en-US" b="1"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職員は、その職務を遂行するに当って、法令、条例、地方公共団体の規則及び地方公共団体の機関の定める規程に従い、且つ、上司の職務上の命令に忠実に従わなければならない。</a:t>
            </a:r>
          </a:p>
        </p:txBody>
      </p:sp>
      <p:pic>
        <p:nvPicPr>
          <p:cNvPr id="142337" name="Picture 1"/>
          <p:cNvPicPr>
            <a:picLocks noChangeAspect="1" noChangeArrowheads="1"/>
          </p:cNvPicPr>
          <p:nvPr/>
        </p:nvPicPr>
        <p:blipFill>
          <a:blip r:embed="rId4" cstate="print"/>
          <a:srcRect/>
          <a:stretch>
            <a:fillRect/>
          </a:stretch>
        </p:blipFill>
        <p:spPr bwMode="auto">
          <a:xfrm>
            <a:off x="0" y="4797152"/>
            <a:ext cx="1360159" cy="2060848"/>
          </a:xfrm>
          <a:prstGeom prst="rect">
            <a:avLst/>
          </a:prstGeom>
          <a:noFill/>
          <a:ln w="9525">
            <a:noFill/>
            <a:miter lim="800000"/>
            <a:headEnd/>
            <a:tailEnd/>
          </a:ln>
        </p:spPr>
      </p:pic>
      <p:pic>
        <p:nvPicPr>
          <p:cNvPr id="142339" name="Picture 3"/>
          <p:cNvPicPr>
            <a:picLocks noChangeAspect="1" noChangeArrowheads="1"/>
          </p:cNvPicPr>
          <p:nvPr/>
        </p:nvPicPr>
        <p:blipFill>
          <a:blip r:embed="rId5" cstate="print"/>
          <a:srcRect/>
          <a:stretch>
            <a:fillRect/>
          </a:stretch>
        </p:blipFill>
        <p:spPr bwMode="auto">
          <a:xfrm>
            <a:off x="1331640" y="5013176"/>
            <a:ext cx="1106895" cy="1844824"/>
          </a:xfrm>
          <a:prstGeom prst="rect">
            <a:avLst/>
          </a:prstGeom>
          <a:noFill/>
          <a:ln w="9525">
            <a:noFill/>
            <a:miter lim="800000"/>
            <a:headEnd/>
            <a:tailEnd/>
          </a:ln>
        </p:spPr>
      </p:pic>
      <p:pic>
        <p:nvPicPr>
          <p:cNvPr id="142340" name="Picture 4"/>
          <p:cNvPicPr>
            <a:picLocks noChangeAspect="1" noChangeArrowheads="1"/>
          </p:cNvPicPr>
          <p:nvPr/>
        </p:nvPicPr>
        <p:blipFill>
          <a:blip r:embed="rId6" cstate="print"/>
          <a:srcRect/>
          <a:stretch>
            <a:fillRect/>
          </a:stretch>
        </p:blipFill>
        <p:spPr bwMode="auto">
          <a:xfrm>
            <a:off x="3923928" y="3068960"/>
            <a:ext cx="1872208" cy="2395621"/>
          </a:xfrm>
          <a:prstGeom prst="rect">
            <a:avLst/>
          </a:prstGeom>
          <a:noFill/>
          <a:ln w="9525">
            <a:noFill/>
            <a:miter lim="800000"/>
            <a:headEnd/>
            <a:tailEnd/>
          </a:ln>
        </p:spPr>
      </p:pic>
      <p:pic>
        <p:nvPicPr>
          <p:cNvPr id="142341" name="Picture 5"/>
          <p:cNvPicPr>
            <a:picLocks noChangeAspect="1" noChangeArrowheads="1"/>
          </p:cNvPicPr>
          <p:nvPr/>
        </p:nvPicPr>
        <p:blipFill>
          <a:blip r:embed="rId7" cstate="print"/>
          <a:srcRect/>
          <a:stretch>
            <a:fillRect/>
          </a:stretch>
        </p:blipFill>
        <p:spPr bwMode="auto">
          <a:xfrm>
            <a:off x="2483768" y="4457733"/>
            <a:ext cx="1440160" cy="24002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539552" y="476672"/>
            <a:ext cx="8229600" cy="4309939"/>
          </a:xfrm>
        </p:spPr>
        <p:txBody>
          <a:bodyPr/>
          <a:lstStyle/>
          <a:p>
            <a:pPr>
              <a:buNone/>
            </a:pPr>
            <a:endParaRPr lang="en-US" altLang="ja-JP" dirty="0" smtClean="0"/>
          </a:p>
          <a:p>
            <a:pPr>
              <a:buNone/>
            </a:pPr>
            <a:r>
              <a:rPr lang="ja-JP" altLang="en-US" dirty="0" smtClean="0"/>
              <a:t>　</a:t>
            </a:r>
            <a:r>
              <a:rPr lang="ja-JP" altLang="en-US" dirty="0" smtClean="0">
                <a:latin typeface="HGS創英角ﾎﾟｯﾌﾟ体" pitchFamily="50" charset="-128"/>
                <a:ea typeface="HGS創英角ﾎﾟｯﾌﾟ体" pitchFamily="50" charset="-128"/>
              </a:rPr>
              <a:t>毎日、確実に出勤していたのですが、バタ</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バタして忙しかったので、出勤簿には押印</a:t>
            </a:r>
            <a:endParaRPr lang="en-US" altLang="ja-JP" dirty="0" smtClean="0">
              <a:latin typeface="HGS創英角ﾎﾟｯﾌﾟ体" pitchFamily="50" charset="-128"/>
              <a:ea typeface="HGS創英角ﾎﾟｯﾌﾟ体" pitchFamily="50" charset="-128"/>
            </a:endParaRPr>
          </a:p>
          <a:p>
            <a:pPr>
              <a:buNone/>
            </a:pPr>
            <a:r>
              <a:rPr lang="en-US" altLang="ja-JP" dirty="0" smtClean="0">
                <a:latin typeface="HGS創英角ﾎﾟｯﾌﾟ体" pitchFamily="50" charset="-128"/>
                <a:ea typeface="HGS創英角ﾎﾟｯﾌﾟ体" pitchFamily="50" charset="-128"/>
              </a:rPr>
              <a:t>  </a:t>
            </a:r>
            <a:r>
              <a:rPr lang="ja-JP" altLang="en-US" dirty="0" smtClean="0">
                <a:latin typeface="HGS創英角ﾎﾟｯﾌﾟ体" pitchFamily="50" charset="-128"/>
                <a:ea typeface="HGS創英角ﾎﾟｯﾌﾟ体" pitchFamily="50" charset="-128"/>
              </a:rPr>
              <a:t>していませんでした。今週の５日分をまと</a:t>
            </a:r>
            <a:endParaRPr lang="en-US" altLang="ja-JP" dirty="0" smtClean="0">
              <a:latin typeface="HGS創英角ﾎﾟｯﾌﾟ体" pitchFamily="50" charset="-128"/>
              <a:ea typeface="HGS創英角ﾎﾟｯﾌﾟ体" pitchFamily="50" charset="-128"/>
            </a:endParaRPr>
          </a:p>
          <a:p>
            <a:pPr>
              <a:buNone/>
            </a:pPr>
            <a:r>
              <a:rPr lang="ja-JP" altLang="en-US" dirty="0" smtClean="0">
                <a:latin typeface="HGS創英角ﾎﾟｯﾌﾟ体" pitchFamily="50" charset="-128"/>
                <a:ea typeface="HGS創英角ﾎﾟｯﾌﾟ体" pitchFamily="50" charset="-128"/>
              </a:rPr>
              <a:t>  </a:t>
            </a:r>
            <a:r>
              <a:rPr lang="ja-JP" altLang="en-US" dirty="0" err="1" smtClean="0">
                <a:latin typeface="HGS創英角ﾎﾟｯﾌﾟ体" pitchFamily="50" charset="-128"/>
                <a:ea typeface="HGS創英角ﾎﾟｯﾌﾟ体" pitchFamily="50" charset="-128"/>
              </a:rPr>
              <a:t>めて</a:t>
            </a:r>
            <a:r>
              <a:rPr lang="ja-JP" altLang="en-US" dirty="0" smtClean="0">
                <a:latin typeface="HGS創英角ﾎﾟｯﾌﾟ体" pitchFamily="50" charset="-128"/>
                <a:ea typeface="HGS創英角ﾎﾟｯﾌﾟ体" pitchFamily="50" charset="-128"/>
              </a:rPr>
              <a:t>押印しようと思いますが良いですか？</a:t>
            </a:r>
            <a:endParaRPr lang="en-US" altLang="ja-JP" dirty="0" smtClean="0">
              <a:latin typeface="HGS創英角ﾎﾟｯﾌﾟ体" pitchFamily="50" charset="-128"/>
              <a:ea typeface="HGS創英角ﾎﾟｯﾌﾟ体" pitchFamily="50" charset="-128"/>
            </a:endParaRPr>
          </a:p>
        </p:txBody>
      </p:sp>
      <p:pic>
        <p:nvPicPr>
          <p:cNvPr id="10242" name="Picture 2" descr="黒板と先生のイラスト">
            <a:hlinkClick r:id="rId3"/>
          </p:cNvPr>
          <p:cNvPicPr>
            <a:picLocks noChangeAspect="1" noChangeArrowheads="1"/>
          </p:cNvPicPr>
          <p:nvPr/>
        </p:nvPicPr>
        <p:blipFill>
          <a:blip r:embed="rId4" cstate="print"/>
          <a:srcRect/>
          <a:stretch>
            <a:fillRect/>
          </a:stretch>
        </p:blipFill>
        <p:spPr bwMode="auto">
          <a:xfrm>
            <a:off x="0" y="3284984"/>
            <a:ext cx="4466269" cy="3573016"/>
          </a:xfrm>
          <a:prstGeom prst="rect">
            <a:avLst/>
          </a:prstGeom>
          <a:noFill/>
        </p:spPr>
      </p:pic>
      <p:sp>
        <p:nvSpPr>
          <p:cNvPr id="6" name="雲形吹き出し 5"/>
          <p:cNvSpPr/>
          <p:nvPr/>
        </p:nvSpPr>
        <p:spPr>
          <a:xfrm>
            <a:off x="4679504" y="3429000"/>
            <a:ext cx="4464496" cy="2808312"/>
          </a:xfrm>
          <a:prstGeom prst="cloudCallout">
            <a:avLst>
              <a:gd name="adj1" fmla="val -57752"/>
              <a:gd name="adj2" fmla="val 31964"/>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solidFill>
                  <a:schemeClr val="tx1"/>
                </a:solidFill>
                <a:latin typeface="HG丸ｺﾞｼｯｸM-PRO" pitchFamily="50" charset="-128"/>
                <a:ea typeface="HG丸ｺﾞｼｯｸM-PRO" pitchFamily="50" charset="-128"/>
              </a:rPr>
              <a:t>毎日バリバリ働いたから、まとめて押印してもいいにきまってる♪</a:t>
            </a:r>
            <a:endParaRPr kumimoji="1" lang="ja-JP" altLang="en-US" sz="2400" dirty="0">
              <a:solidFill>
                <a:schemeClr val="tx1"/>
              </a:solidFill>
              <a:latin typeface="HG丸ｺﾞｼｯｸM-PRO" pitchFamily="50" charset="-128"/>
              <a:ea typeface="HG丸ｺﾞｼｯｸM-PRO" pitchFamily="50" charset="-128"/>
            </a:endParaRPr>
          </a:p>
        </p:txBody>
      </p:sp>
      <p:pic>
        <p:nvPicPr>
          <p:cNvPr id="5" name="Picture 2" descr="http://3.bp.blogspot.com/-KXFZoaoFReI/UzALG6i09NI/AAAAAAAAeeQ/9OqsvM5eeyg/s800/study_mondai.png"/>
          <p:cNvPicPr>
            <a:picLocks noChangeAspect="1" noChangeArrowheads="1"/>
          </p:cNvPicPr>
          <p:nvPr/>
        </p:nvPicPr>
        <p:blipFill>
          <a:blip r:embed="rId5" cstate="print"/>
          <a:srcRect/>
          <a:stretch>
            <a:fillRect/>
          </a:stretch>
        </p:blipFill>
        <p:spPr bwMode="auto">
          <a:xfrm>
            <a:off x="395536" y="0"/>
            <a:ext cx="1512168" cy="106403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user\AppData\Local\Temp\_AZTMP16_\104768.jpg"/>
          <p:cNvPicPr>
            <a:picLocks noChangeAspect="1" noChangeArrowheads="1"/>
          </p:cNvPicPr>
          <p:nvPr/>
        </p:nvPicPr>
        <p:blipFill>
          <a:blip r:embed="rId3" cstate="print"/>
          <a:srcRect/>
          <a:stretch>
            <a:fillRect/>
          </a:stretch>
        </p:blipFill>
        <p:spPr bwMode="auto">
          <a:xfrm>
            <a:off x="6228184" y="3689648"/>
            <a:ext cx="2376264" cy="3168352"/>
          </a:xfrm>
          <a:prstGeom prst="rect">
            <a:avLst/>
          </a:prstGeom>
          <a:noFill/>
        </p:spPr>
      </p:pic>
      <p:sp>
        <p:nvSpPr>
          <p:cNvPr id="2" name="タイトル 1"/>
          <p:cNvSpPr>
            <a:spLocks noGrp="1"/>
          </p:cNvSpPr>
          <p:nvPr>
            <p:ph type="title"/>
          </p:nvPr>
        </p:nvSpPr>
        <p:spPr/>
        <p:txBody>
          <a:bodyPr>
            <a:normAutofit/>
          </a:bodyPr>
          <a:lstStyle/>
          <a:p>
            <a:r>
              <a:rPr lang="ja-JP" altLang="ja-JP" dirty="0" smtClean="0">
                <a:solidFill>
                  <a:srgbClr val="FF0000"/>
                </a:solidFill>
                <a:latin typeface="HGS創英角ﾎﾟｯﾌﾟ体" pitchFamily="50" charset="-128"/>
                <a:ea typeface="HGS創英角ﾎﾟｯﾌﾟ体" pitchFamily="50" charset="-128"/>
              </a:rPr>
              <a:t>出勤簿</a:t>
            </a:r>
            <a:r>
              <a:rPr lang="ja-JP" altLang="en-US" dirty="0" smtClean="0">
                <a:solidFill>
                  <a:srgbClr val="FF0000"/>
                </a:solidFill>
                <a:latin typeface="HGS創英角ﾎﾟｯﾌﾟ体" pitchFamily="50" charset="-128"/>
                <a:ea typeface="HGS創英角ﾎﾟｯﾌﾟ体" pitchFamily="50" charset="-128"/>
              </a:rPr>
              <a:t>は出勤</a:t>
            </a:r>
            <a:r>
              <a:rPr lang="ja-JP" altLang="ja-JP" dirty="0" smtClean="0">
                <a:solidFill>
                  <a:srgbClr val="FF0000"/>
                </a:solidFill>
                <a:latin typeface="HGS創英角ﾎﾟｯﾌﾟ体" pitchFamily="50" charset="-128"/>
                <a:ea typeface="HGS創英角ﾎﾟｯﾌﾟ体" pitchFamily="50" charset="-128"/>
              </a:rPr>
              <a:t>後、</a:t>
            </a:r>
            <a:r>
              <a:rPr lang="ja-JP" altLang="en-US" dirty="0">
                <a:solidFill>
                  <a:srgbClr val="FF0000"/>
                </a:solidFill>
                <a:latin typeface="HGS創英角ﾎﾟｯﾌﾟ体" pitchFamily="50" charset="-128"/>
                <a:ea typeface="HGS創英角ﾎﾟｯﾌﾟ体" pitchFamily="50" charset="-128"/>
              </a:rPr>
              <a:t>直ちに</a:t>
            </a:r>
            <a:r>
              <a:rPr lang="ja-JP" altLang="ja-JP" dirty="0" smtClean="0">
                <a:solidFill>
                  <a:srgbClr val="FF0000"/>
                </a:solidFill>
                <a:latin typeface="HGS創英角ﾎﾟｯﾌﾟ体" pitchFamily="50" charset="-128"/>
                <a:ea typeface="HGS創英角ﾎﾟｯﾌﾟ体" pitchFamily="50" charset="-128"/>
              </a:rPr>
              <a:t>押印</a:t>
            </a:r>
            <a:r>
              <a:rPr lang="ja-JP" altLang="ja-JP" dirty="0" smtClean="0"/>
              <a:t>　</a:t>
            </a:r>
            <a:endParaRPr kumimoji="1" lang="ja-JP" altLang="en-US" dirty="0"/>
          </a:p>
        </p:txBody>
      </p:sp>
      <p:sp>
        <p:nvSpPr>
          <p:cNvPr id="3" name="コンテンツ プレースホルダ 2"/>
          <p:cNvSpPr>
            <a:spLocks noGrp="1"/>
          </p:cNvSpPr>
          <p:nvPr>
            <p:ph idx="1"/>
          </p:nvPr>
        </p:nvSpPr>
        <p:spPr>
          <a:xfrm>
            <a:off x="467544" y="1556792"/>
            <a:ext cx="8229600" cy="4525963"/>
          </a:xfrm>
        </p:spPr>
        <p:txBody>
          <a:bodyPr>
            <a:normAutofit/>
          </a:bodyPr>
          <a:lstStyle/>
          <a:p>
            <a:pPr>
              <a:buNone/>
            </a:pPr>
            <a:r>
              <a:rPr lang="ja-JP" altLang="en-US" sz="3600" u="sng" dirty="0" smtClean="0">
                <a:latin typeface="HG丸ｺﾞｼｯｸM-PRO" pitchFamily="50" charset="-128"/>
                <a:ea typeface="HG丸ｺﾞｼｯｸM-PRO" pitchFamily="50" charset="-128"/>
              </a:rPr>
              <a:t>四万十町立学校管理運営規則（出勤）</a:t>
            </a:r>
          </a:p>
          <a:p>
            <a:pPr>
              <a:buNone/>
            </a:pPr>
            <a:r>
              <a:rPr lang="ja-JP" altLang="en-US" sz="3600" dirty="0" smtClean="0">
                <a:latin typeface="HG丸ｺﾞｼｯｸM-PRO" pitchFamily="50" charset="-128"/>
                <a:ea typeface="HG丸ｺﾞｼｯｸM-PRO" pitchFamily="50" charset="-128"/>
              </a:rPr>
              <a:t>第</a:t>
            </a:r>
            <a:r>
              <a:rPr lang="en-US" altLang="ja-JP" sz="3600" dirty="0" smtClean="0">
                <a:latin typeface="HG丸ｺﾞｼｯｸM-PRO" pitchFamily="50" charset="-128"/>
                <a:ea typeface="HG丸ｺﾞｼｯｸM-PRO" pitchFamily="50" charset="-128"/>
              </a:rPr>
              <a:t>34</a:t>
            </a:r>
            <a:r>
              <a:rPr lang="ja-JP" altLang="en-US" sz="3600" dirty="0" smtClean="0">
                <a:latin typeface="HG丸ｺﾞｼｯｸM-PRO" pitchFamily="50" charset="-128"/>
                <a:ea typeface="HG丸ｺﾞｼｯｸM-PRO" pitchFamily="50" charset="-128"/>
              </a:rPr>
              <a:t>条　職員は、所定の時刻までに出</a:t>
            </a:r>
            <a:endParaRPr lang="en-US" altLang="ja-JP" sz="3600" dirty="0" smtClean="0">
              <a:latin typeface="HG丸ｺﾞｼｯｸM-PRO" pitchFamily="50" charset="-128"/>
              <a:ea typeface="HG丸ｺﾞｼｯｸM-PRO" pitchFamily="50" charset="-128"/>
            </a:endParaRPr>
          </a:p>
          <a:p>
            <a:pPr>
              <a:buNone/>
            </a:pPr>
            <a:r>
              <a:rPr lang="ja-JP" altLang="en-US" sz="3600" dirty="0" smtClean="0">
                <a:latin typeface="HG丸ｺﾞｼｯｸM-PRO" pitchFamily="50" charset="-128"/>
                <a:ea typeface="HG丸ｺﾞｼｯｸM-PRO" pitchFamily="50" charset="-128"/>
              </a:rPr>
              <a:t>勤し、直ちに出勤簿に自ら押印</a:t>
            </a:r>
            <a:r>
              <a:rPr lang="ja-JP" altLang="en-US" sz="3600" dirty="0" err="1" smtClean="0">
                <a:latin typeface="HG丸ｺﾞｼｯｸM-PRO" pitchFamily="50" charset="-128"/>
                <a:ea typeface="HG丸ｺﾞｼｯｸM-PRO" pitchFamily="50" charset="-128"/>
              </a:rPr>
              <a:t>しなけ</a:t>
            </a:r>
            <a:endParaRPr lang="en-US" altLang="ja-JP" sz="3600" dirty="0" smtClean="0">
              <a:latin typeface="HG丸ｺﾞｼｯｸM-PRO" pitchFamily="50" charset="-128"/>
              <a:ea typeface="HG丸ｺﾞｼｯｸM-PRO" pitchFamily="50" charset="-128"/>
            </a:endParaRPr>
          </a:p>
          <a:p>
            <a:pPr>
              <a:buNone/>
            </a:pPr>
            <a:r>
              <a:rPr lang="ja-JP" altLang="en-US" sz="3600" dirty="0" err="1" smtClean="0">
                <a:latin typeface="HG丸ｺﾞｼｯｸM-PRO" pitchFamily="50" charset="-128"/>
                <a:ea typeface="HG丸ｺﾞｼｯｸM-PRO" pitchFamily="50" charset="-128"/>
              </a:rPr>
              <a:t>れば</a:t>
            </a:r>
            <a:r>
              <a:rPr lang="ja-JP" altLang="en-US" sz="3600" dirty="0" smtClean="0">
                <a:latin typeface="HG丸ｺﾞｼｯｸM-PRO" pitchFamily="50" charset="-128"/>
                <a:ea typeface="HG丸ｺﾞｼｯｸM-PRO" pitchFamily="50" charset="-128"/>
              </a:rPr>
              <a:t>ならない。</a:t>
            </a:r>
            <a:endParaRPr lang="en-US" altLang="ja-JP" sz="3600" dirty="0" smtClean="0">
              <a:latin typeface="HG丸ｺﾞｼｯｸM-PRO" pitchFamily="50" charset="-128"/>
              <a:ea typeface="HG丸ｺﾞｼｯｸM-PRO" pitchFamily="50" charset="-128"/>
            </a:endParaRPr>
          </a:p>
          <a:p>
            <a:pPr>
              <a:buNone/>
            </a:pPr>
            <a:endParaRPr lang="en-US" altLang="ja-JP" dirty="0" smtClean="0"/>
          </a:p>
          <a:p>
            <a:pPr>
              <a:buNone/>
            </a:pPr>
            <a:r>
              <a:rPr lang="ja-JP" altLang="en-US" dirty="0" smtClean="0"/>
              <a:t>　</a:t>
            </a:r>
            <a:endParaRPr lang="en-US" altLang="ja-JP" dirty="0" smtClean="0"/>
          </a:p>
        </p:txBody>
      </p:sp>
      <p:sp>
        <p:nvSpPr>
          <p:cNvPr id="5" name="正方形/長方形 4"/>
          <p:cNvSpPr/>
          <p:nvPr/>
        </p:nvSpPr>
        <p:spPr>
          <a:xfrm>
            <a:off x="467544" y="4581128"/>
            <a:ext cx="6192688" cy="1754326"/>
          </a:xfrm>
          <a:prstGeom prst="rect">
            <a:avLst/>
          </a:prstGeom>
          <a:noFill/>
        </p:spPr>
        <p:txBody>
          <a:bodyPr wrap="square" lIns="91440" tIns="45720" rIns="91440" bIns="45720">
            <a:spAutoFit/>
          </a:bodyPr>
          <a:lstStyle/>
          <a:p>
            <a:pPr algn="ctr"/>
            <a:r>
              <a:rPr lang="ja-JP" altLang="en-US" sz="5400" b="1" dirty="0" smtClean="0">
                <a:ln w="18000">
                  <a:solidFill>
                    <a:srgbClr val="00B050"/>
                  </a:solidFill>
                  <a:prstDash val="solid"/>
                  <a:miter lim="800000"/>
                </a:ln>
                <a:solidFill>
                  <a:srgbClr val="00B050"/>
                </a:solidFill>
                <a:effectLst>
                  <a:glow rad="63500">
                    <a:schemeClr val="accent6">
                      <a:satMod val="175000"/>
                      <a:alpha val="40000"/>
                    </a:schemeClr>
                  </a:glow>
                  <a:outerShdw blurRad="25500" dist="23000" dir="7020000" algn="tl">
                    <a:srgbClr val="000000">
                      <a:alpha val="50000"/>
                    </a:srgbClr>
                  </a:outerShdw>
                </a:effectLst>
                <a:latin typeface="HG丸ｺﾞｼｯｸM-PRO" pitchFamily="50" charset="-128"/>
                <a:ea typeface="HG丸ｺﾞｼｯｸM-PRO" pitchFamily="50" charset="-128"/>
              </a:rPr>
              <a:t>何のために</a:t>
            </a:r>
            <a:endParaRPr lang="en-US" altLang="ja-JP" sz="5400" b="1" dirty="0" smtClean="0">
              <a:ln w="18000">
                <a:solidFill>
                  <a:srgbClr val="00B050"/>
                </a:solidFill>
                <a:prstDash val="solid"/>
                <a:miter lim="800000"/>
              </a:ln>
              <a:solidFill>
                <a:srgbClr val="00B050"/>
              </a:solidFill>
              <a:effectLst>
                <a:glow rad="63500">
                  <a:schemeClr val="accent6">
                    <a:satMod val="175000"/>
                    <a:alpha val="40000"/>
                  </a:schemeClr>
                </a:glow>
                <a:outerShdw blurRad="25500" dist="23000" dir="7020000" algn="tl">
                  <a:srgbClr val="000000">
                    <a:alpha val="50000"/>
                  </a:srgbClr>
                </a:outerShdw>
              </a:effectLst>
              <a:latin typeface="HG丸ｺﾞｼｯｸM-PRO" pitchFamily="50" charset="-128"/>
              <a:ea typeface="HG丸ｺﾞｼｯｸM-PRO" pitchFamily="50" charset="-128"/>
            </a:endParaRPr>
          </a:p>
          <a:p>
            <a:pPr algn="ctr"/>
            <a:r>
              <a:rPr lang="ja-JP" altLang="en-US" sz="5400" b="1" dirty="0" smtClean="0">
                <a:ln w="18000">
                  <a:solidFill>
                    <a:srgbClr val="00B050"/>
                  </a:solidFill>
                  <a:prstDash val="solid"/>
                  <a:miter lim="800000"/>
                </a:ln>
                <a:solidFill>
                  <a:srgbClr val="00B050"/>
                </a:solidFill>
                <a:effectLst>
                  <a:glow rad="63500">
                    <a:schemeClr val="accent6">
                      <a:satMod val="175000"/>
                      <a:alpha val="40000"/>
                    </a:schemeClr>
                  </a:glow>
                  <a:outerShdw blurRad="25500" dist="23000" dir="7020000" algn="tl">
                    <a:srgbClr val="000000">
                      <a:alpha val="50000"/>
                    </a:srgbClr>
                  </a:outerShdw>
                </a:effectLst>
                <a:latin typeface="HG丸ｺﾞｼｯｸM-PRO" pitchFamily="50" charset="-128"/>
                <a:ea typeface="HG丸ｺﾞｼｯｸM-PRO" pitchFamily="50" charset="-128"/>
              </a:rPr>
              <a:t>押印するの？</a:t>
            </a:r>
            <a:endParaRPr lang="ja-JP" altLang="en-US" sz="5400" b="1" dirty="0">
              <a:ln w="18000">
                <a:solidFill>
                  <a:srgbClr val="00B050"/>
                </a:solidFill>
                <a:prstDash val="solid"/>
                <a:miter lim="800000"/>
              </a:ln>
              <a:solidFill>
                <a:srgbClr val="00B050"/>
              </a:solidFill>
              <a:effectLst>
                <a:glow rad="63500">
                  <a:schemeClr val="accent6">
                    <a:satMod val="175000"/>
                    <a:alpha val="40000"/>
                  </a:schemeClr>
                </a:glow>
                <a:outerShdw blurRad="25500" dist="23000" dir="7020000" algn="tl">
                  <a:srgbClr val="000000">
                    <a:alpha val="50000"/>
                  </a:srgbClr>
                </a:outerShdw>
              </a:effectLst>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88640"/>
            <a:ext cx="9144000" cy="6336704"/>
          </a:xfrm>
        </p:spPr>
        <p:txBody>
          <a:bodyPr>
            <a:normAutofit/>
          </a:bodyPr>
          <a:lstStyle/>
          <a:p>
            <a:pPr>
              <a:buNone/>
            </a:pPr>
            <a:r>
              <a:rPr lang="zh-TW" altLang="en-US" dirty="0" smtClean="0">
                <a:latin typeface="HG丸ｺﾞｼｯｸM-PRO" pitchFamily="50" charset="-128"/>
                <a:ea typeface="HG丸ｺﾞｼｯｸM-PRO" pitchFamily="50" charset="-128"/>
              </a:rPr>
              <a:t>人事院規則九</a:t>
            </a:r>
            <a:r>
              <a:rPr lang="en-US" altLang="zh-TW" dirty="0" smtClean="0">
                <a:latin typeface="HG丸ｺﾞｼｯｸM-PRO" pitchFamily="50" charset="-128"/>
                <a:ea typeface="HG丸ｺﾞｼｯｸM-PRO" pitchFamily="50" charset="-128"/>
              </a:rPr>
              <a:t>―</a:t>
            </a:r>
            <a:r>
              <a:rPr lang="zh-TW" altLang="en-US" dirty="0" smtClean="0">
                <a:latin typeface="HG丸ｺﾞｼｯｸM-PRO" pitchFamily="50" charset="-128"/>
                <a:ea typeface="HG丸ｺﾞｼｯｸM-PRO" pitchFamily="50" charset="-128"/>
              </a:rPr>
              <a:t>五（給与簿）</a:t>
            </a:r>
            <a:endParaRPr lang="en-US" altLang="ja-JP" dirty="0" smtClean="0">
              <a:latin typeface="HG丸ｺﾞｼｯｸM-PRO" pitchFamily="50" charset="-128"/>
              <a:ea typeface="HG丸ｺﾞｼｯｸM-PRO" pitchFamily="50" charset="-128"/>
            </a:endParaRPr>
          </a:p>
          <a:p>
            <a:pPr>
              <a:buNone/>
            </a:pPr>
            <a:r>
              <a:rPr lang="ja-JP" altLang="en-US" b="1" dirty="0" smtClean="0">
                <a:latin typeface="HG丸ｺﾞｼｯｸM-PRO" pitchFamily="50" charset="-128"/>
                <a:ea typeface="HG丸ｺﾞｼｯｸM-PRO" pitchFamily="50" charset="-128"/>
              </a:rPr>
              <a:t>第三条（抜粋）</a:t>
            </a:r>
            <a:endParaRPr lang="en-US" altLang="ja-JP" b="1" dirty="0" smtClean="0">
              <a:latin typeface="HG丸ｺﾞｼｯｸM-PRO" pitchFamily="50" charset="-128"/>
              <a:ea typeface="HG丸ｺﾞｼｯｸM-PRO" pitchFamily="50" charset="-128"/>
            </a:endParaRPr>
          </a:p>
          <a:p>
            <a:pPr>
              <a:buNone/>
            </a:pPr>
            <a:r>
              <a:rPr lang="ja-JP" altLang="en-US" b="1"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  勤務時間報告書には、「出勤簿」及びその他</a:t>
            </a:r>
            <a:r>
              <a:rPr lang="en-US" altLang="ja-JP" dirty="0" smtClean="0">
                <a:latin typeface="HG丸ｺﾞｼｯｸM-PRO" pitchFamily="50" charset="-128"/>
                <a:ea typeface="HG丸ｺﾞｼｯｸM-PRO" pitchFamily="50" charset="-128"/>
              </a:rPr>
              <a:t>  </a:t>
            </a:r>
            <a:r>
              <a:rPr lang="ja-JP" altLang="en-US" dirty="0" smtClean="0">
                <a:latin typeface="HG丸ｺﾞｼｯｸM-PRO" pitchFamily="50" charset="-128"/>
                <a:ea typeface="HG丸ｺﾞｼｯｸM-PRO" pitchFamily="50" charset="-128"/>
              </a:rPr>
              <a:t>事務総長が定める記録に基づいて次に掲げる 事項を記入するものとする。</a:t>
            </a:r>
            <a:endParaRPr lang="en-US" altLang="ja-JP" dirty="0" smtClean="0">
              <a:latin typeface="HG丸ｺﾞｼｯｸM-PRO" pitchFamily="50" charset="-128"/>
              <a:ea typeface="HG丸ｺﾞｼｯｸM-PRO" pitchFamily="50" charset="-128"/>
            </a:endParaRPr>
          </a:p>
          <a:p>
            <a:pPr>
              <a:buNone/>
            </a:pPr>
            <a:r>
              <a:rPr lang="ja-JP" altLang="en-US" b="1" dirty="0" smtClean="0">
                <a:latin typeface="HG丸ｺﾞｼｯｸM-PRO" pitchFamily="50" charset="-128"/>
                <a:ea typeface="HG丸ｺﾞｼｯｸM-PRO" pitchFamily="50" charset="-128"/>
              </a:rPr>
              <a:t>一   </a:t>
            </a:r>
            <a:r>
              <a:rPr lang="ja-JP" altLang="en-US" dirty="0" smtClean="0">
                <a:latin typeface="HG丸ｺﾞｼｯｸM-PRO" pitchFamily="50" charset="-128"/>
                <a:ea typeface="HG丸ｺﾞｼｯｸM-PRO" pitchFamily="50" charset="-128"/>
              </a:rPr>
              <a:t>超過勤務、超勤代休時間、超勤代休時間に  した勤務</a:t>
            </a:r>
            <a:endParaRPr lang="en-US" altLang="ja-JP" dirty="0" smtClean="0">
              <a:latin typeface="HG丸ｺﾞｼｯｸM-PRO" pitchFamily="50" charset="-128"/>
              <a:ea typeface="HG丸ｺﾞｼｯｸM-PRO" pitchFamily="50" charset="-128"/>
            </a:endParaRPr>
          </a:p>
          <a:p>
            <a:pPr>
              <a:buNone/>
            </a:pPr>
            <a:r>
              <a:rPr lang="ja-JP" altLang="en-US" b="1" dirty="0" smtClean="0">
                <a:latin typeface="HG丸ｺﾞｼｯｸM-PRO" pitchFamily="50" charset="-128"/>
                <a:ea typeface="HG丸ｺﾞｼｯｸM-PRO" pitchFamily="50" charset="-128"/>
              </a:rPr>
              <a:t>二　</a:t>
            </a:r>
            <a:r>
              <a:rPr lang="ja-JP" altLang="en-US" dirty="0" smtClean="0">
                <a:latin typeface="HG丸ｺﾞｼｯｸM-PRO" pitchFamily="50" charset="-128"/>
                <a:ea typeface="HG丸ｺﾞｼｯｸM-PRO" pitchFamily="50" charset="-128"/>
              </a:rPr>
              <a:t>管理職員特別勤務手当の計算上必要な事項 </a:t>
            </a:r>
          </a:p>
          <a:p>
            <a:pPr>
              <a:buNone/>
            </a:pPr>
            <a:r>
              <a:rPr lang="ja-JP" altLang="en-US" b="1" dirty="0" smtClean="0">
                <a:latin typeface="HG丸ｺﾞｼｯｸM-PRO" pitchFamily="50" charset="-128"/>
                <a:ea typeface="HG丸ｺﾞｼｯｸM-PRO" pitchFamily="50" charset="-128"/>
              </a:rPr>
              <a:t>四 </a:t>
            </a:r>
            <a:r>
              <a:rPr lang="ja-JP" altLang="en-US" dirty="0" smtClean="0">
                <a:latin typeface="HG丸ｺﾞｼｯｸM-PRO" pitchFamily="50" charset="-128"/>
                <a:ea typeface="HG丸ｺﾞｼｯｸM-PRO" pitchFamily="50" charset="-128"/>
              </a:rPr>
              <a:t>  特殊勤務手当の計算上必要な事項 </a:t>
            </a:r>
          </a:p>
        </p:txBody>
      </p:sp>
      <p:pic>
        <p:nvPicPr>
          <p:cNvPr id="1026" name="Picture 2" descr="C:\Users\user\AppData\Local\Temp\_AZTMP16_\044256.jpg"/>
          <p:cNvPicPr>
            <a:picLocks noChangeAspect="1" noChangeArrowheads="1"/>
          </p:cNvPicPr>
          <p:nvPr/>
        </p:nvPicPr>
        <p:blipFill>
          <a:blip r:embed="rId3" cstate="print"/>
          <a:srcRect/>
          <a:stretch>
            <a:fillRect/>
          </a:stretch>
        </p:blipFill>
        <p:spPr bwMode="auto">
          <a:xfrm flipH="1">
            <a:off x="4572000" y="5492005"/>
            <a:ext cx="1367702" cy="1365995"/>
          </a:xfrm>
          <a:prstGeom prst="rect">
            <a:avLst/>
          </a:prstGeom>
          <a:noFill/>
        </p:spPr>
      </p:pic>
      <p:pic>
        <p:nvPicPr>
          <p:cNvPr id="228354" name="Picture 2" descr="https://lh5.googleusercontent.com/gE0naQCNyhf8aTY96qKhsOwIYwo8DktB0GCREyq30XWYBM_MfCE1ii8sKUCIpe6lGg4trpwV02GvK8RQa4Ncoyg9izfk9MeHS1gjlbXeK78pnGA-8h2nUPfGeHkYK1jssGJBCt1i_w"/>
          <p:cNvPicPr>
            <a:picLocks noChangeAspect="1" noChangeArrowheads="1"/>
          </p:cNvPicPr>
          <p:nvPr/>
        </p:nvPicPr>
        <p:blipFill>
          <a:blip r:embed="rId4" cstate="print"/>
          <a:srcRect/>
          <a:stretch>
            <a:fillRect/>
          </a:stretch>
        </p:blipFill>
        <p:spPr bwMode="auto">
          <a:xfrm>
            <a:off x="7308304" y="4567552"/>
            <a:ext cx="1835696" cy="229044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2472</TotalTime>
  <Words>5601</Words>
  <Application>Microsoft Office PowerPoint</Application>
  <PresentationFormat>画面に合わせる (4:3)</PresentationFormat>
  <Paragraphs>578</Paragraphs>
  <Slides>48</Slides>
  <Notes>48</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48</vt:i4>
      </vt:variant>
    </vt:vector>
  </HeadingPairs>
  <TitlesOfParts>
    <vt:vector size="50" baseType="lpstr">
      <vt:lpstr>Office テーマ</vt:lpstr>
      <vt:lpstr>文書</vt:lpstr>
      <vt:lpstr>服務</vt:lpstr>
      <vt:lpstr>スライド 2</vt:lpstr>
      <vt:lpstr>スライド 3</vt:lpstr>
      <vt:lpstr>スライド 4</vt:lpstr>
      <vt:lpstr>スライド 5</vt:lpstr>
      <vt:lpstr>スライド 6</vt:lpstr>
      <vt:lpstr>スライド 7</vt:lpstr>
      <vt:lpstr>出勤簿は出勤後、直ちに押印　</vt:lpstr>
      <vt:lpstr>スライド 9</vt:lpstr>
      <vt:lpstr>           例　　勤務時間　  8:15～16:45                   休憩時間　12:45～13:30         8：15　　　　　　　　　　12：45　　　　　13：30　　　　　　　　16：45  </vt:lpstr>
      <vt:lpstr>スライド 11</vt:lpstr>
      <vt:lpstr> 『年次有給休暇計算書（検算用）』 を使って計算してみましょう！！ </vt:lpstr>
      <vt:lpstr>スライド 13</vt:lpstr>
      <vt:lpstr>特別休暇は、特別の事由により職員が勤務しないことが相当として与えられる休暇です　　　　</vt:lpstr>
      <vt:lpstr>人間ドックで再検査が必要になった</vt:lpstr>
      <vt:lpstr>　病名が確定した(&gt;_&lt;)</vt:lpstr>
      <vt:lpstr>　　　　　　生徒を連れて学校下の川原へ理科の学習に行きたいと思っています。近くだし、校長に口頭で許可をとったのでそのまま行ってもいいですか？ </vt:lpstr>
      <vt:lpstr>出張・校外勤務・自家用車公務使用伺と 校外学習（計画）伺の提出が必要です</vt:lpstr>
      <vt:lpstr>スライド 19</vt:lpstr>
      <vt:lpstr>スライド 20</vt:lpstr>
      <vt:lpstr>スライド 21</vt:lpstr>
      <vt:lpstr>～自家用車公務使用登録に　　　　　 　　　　係る条件について～</vt:lpstr>
      <vt:lpstr> 祝日に運動会があり勤務になっていますが、気を付けることは ありますか？</vt:lpstr>
      <vt:lpstr>　 休日には安易に勤務を命じる 　ことが出来ません</vt:lpstr>
      <vt:lpstr>スライド 25</vt:lpstr>
      <vt:lpstr>交通違反（無報告）</vt:lpstr>
      <vt:lpstr>スライド 27</vt:lpstr>
      <vt:lpstr>スライド 28</vt:lpstr>
      <vt:lpstr>スライド 29</vt:lpstr>
      <vt:lpstr>スライド 30</vt:lpstr>
      <vt:lpstr>職務専念義務違反となります</vt:lpstr>
      <vt:lpstr>スライド 32</vt:lpstr>
      <vt:lpstr>Ａ先生は、学期末の成績処理に追われ、ＵＳＢメモリに個人データを入れ持って帰ることにしました。 帰宅途中に量販店へ立ち寄り、ＵＳＢメモリの入ったバッグは置いたまま、車を離れました。 ところが車に戻ると窓ガラスが割られ、バッグが盗まれていました。ＵＳＢメモリには、パスワードは設定されていませんでした。 このような事例ですが、どのような問題点があるでしょうか？</vt:lpstr>
      <vt:lpstr>スライド 34</vt:lpstr>
      <vt:lpstr>スライド 35</vt:lpstr>
      <vt:lpstr>スライド 36</vt:lpstr>
      <vt:lpstr>スライド 37</vt:lpstr>
      <vt:lpstr>スライド 38</vt:lpstr>
      <vt:lpstr>スライド 39</vt:lpstr>
      <vt:lpstr>手伝うことはできません</vt:lpstr>
      <vt:lpstr>スライド 41</vt:lpstr>
      <vt:lpstr>スライド 42</vt:lpstr>
      <vt:lpstr>営利目的と判断されます</vt:lpstr>
      <vt:lpstr>スライド 44</vt:lpstr>
      <vt:lpstr>スライド 45</vt:lpstr>
      <vt:lpstr>スライド 46</vt:lpstr>
      <vt:lpstr>スライド 47</vt:lpstr>
      <vt:lpstr>スライド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服務について</dc:title>
  <dc:creator>user</dc:creator>
  <cp:lastModifiedBy>user</cp:lastModifiedBy>
  <cp:revision>326</cp:revision>
  <dcterms:created xsi:type="dcterms:W3CDTF">2015-02-26T23:45:38Z</dcterms:created>
  <dcterms:modified xsi:type="dcterms:W3CDTF">2015-09-11T01:46:29Z</dcterms:modified>
</cp:coreProperties>
</file>