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Relationships xmlns="http://schemas.openxmlformats.org/package/2006/relationships"><Relationship Id="rId2" Type="http://schemas.openxmlformats.org/package/2006/relationships/metadata/thumbnail" Target="docProps/thumbnail.jpeg" /><Relationship Id="rId3" Type="http://schemas.openxmlformats.org/package/2006/relationships/metadata/core-properties" Target="docProps/core.xml" /><Relationship Id="rId4" Type="http://schemas.openxmlformats.org/officeDocument/2006/relationships/extended-properties" Target="docProps/app.xml" /><Relationship Id="rId5" Type="http://schemas.openxmlformats.org/officeDocument/2006/relationships/custom-properties" Target="docProps/custom.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3"/>
  </p:notesMasterIdLst>
  <p:handoutMasterIdLst>
    <p:handoutMasterId r:id="rId4"/>
  </p:handoutMasterIdLst>
  <p:sldIdLst>
    <p:sldId id="256" r:id="rId5"/>
    <p:sldId id="257" r:id="rId6"/>
    <p:sldId id="258" r:id="rId7"/>
    <p:sldId id="274" r:id="rId8"/>
    <p:sldId id="261" r:id="rId9"/>
    <p:sldId id="275" r:id="rId10"/>
    <p:sldId id="262" r:id="rId11"/>
    <p:sldId id="279" r:id="rId12"/>
    <p:sldId id="265" r:id="rId13"/>
    <p:sldId id="271" r:id="rId14"/>
    <p:sldId id="270" r:id="rId15"/>
    <p:sldId id="272" r:id="rId16"/>
    <p:sldId id="263" r:id="rId17"/>
    <p:sldId id="264" r:id="rId18"/>
    <p:sldId id="277" r:id="rId19"/>
    <p:sldId id="280" r:id="rId20"/>
    <p:sldId id="281" r:id="rId21"/>
    <p:sldId id="282" r:id="rId22"/>
    <p:sldId id="285" r:id="rId23"/>
    <p:sldId id="283" r:id="rId24"/>
    <p:sldId id="284" r:id="rId25"/>
    <p:sldId id="278" r:id="rId26"/>
  </p:sldIdLst>
  <p:sldSz cx="12192000" cy="6858000"/>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18"/>
    <p:restoredTop sz="68049" autoAdjust="0"/>
  </p:normalViewPr>
  <p:slideViewPr>
    <p:cSldViewPr snapToGrid="0">
      <p:cViewPr varScale="1">
        <p:scale>
          <a:sx n="63" d="100"/>
          <a:sy n="63" d="100"/>
        </p:scale>
        <p:origin x="-1896" y="-102"/>
      </p:cViewPr>
      <p:guideLst/>
    </p:cSldViewPr>
  </p:slideViewPr>
  <p:notesTextViewPr>
    <p:cViewPr>
      <p:scale>
        <a:sx n="1" d="1"/>
        <a:sy n="1" d="1"/>
      </p:scale>
      <p:origin x="0" y="0"/>
    </p:cViewPr>
  </p:notesTextViewPr>
  <p:gridSpacing cx="72008" cy="72008"/>
</p:viewPr>
</file>

<file path=ppt/_rels/presentation.xml.rels><?xml version="1.0" encoding="UTF-8"?><Relationships xmlns="http://schemas.openxmlformats.org/package/2006/relationships"><Relationship Id="rId1" Type="http://schemas.openxmlformats.org/officeDocument/2006/relationships/theme" Target="theme/theme1.xml" /><Relationship Id="rId2" Type="http://schemas.openxmlformats.org/officeDocument/2006/relationships/slideMaster" Target="slideMasters/slideMaster1.xml" /><Relationship Id="rId3" Type="http://schemas.openxmlformats.org/officeDocument/2006/relationships/notesMaster" Target="notesMasters/notesMaster1.xml" /><Relationship Id="rId4" Type="http://schemas.openxmlformats.org/officeDocument/2006/relationships/handoutMaster" Target="handoutMasters/handoutMaster1.xml" /><Relationship Id="rId5" Type="http://schemas.openxmlformats.org/officeDocument/2006/relationships/slide" Target="slides/slide1.xml" /><Relationship Id="rId6" Type="http://schemas.openxmlformats.org/officeDocument/2006/relationships/slide" Target="slides/slide2.xml" /><Relationship Id="rId7" Type="http://schemas.openxmlformats.org/officeDocument/2006/relationships/slide" Target="slides/slide3.xml" /><Relationship Id="rId8" Type="http://schemas.openxmlformats.org/officeDocument/2006/relationships/slide" Target="slides/slide4.xml" /><Relationship Id="rId9" Type="http://schemas.openxmlformats.org/officeDocument/2006/relationships/slide" Target="slides/slide5.xml" /><Relationship Id="rId10" Type="http://schemas.openxmlformats.org/officeDocument/2006/relationships/slide" Target="slides/slide6.xml" /><Relationship Id="rId11" Type="http://schemas.openxmlformats.org/officeDocument/2006/relationships/slide" Target="slides/slide7.xml" /><Relationship Id="rId12" Type="http://schemas.openxmlformats.org/officeDocument/2006/relationships/slide" Target="slides/slide8.xml" /><Relationship Id="rId13" Type="http://schemas.openxmlformats.org/officeDocument/2006/relationships/slide" Target="slides/slide9.xml" /><Relationship Id="rId14" Type="http://schemas.openxmlformats.org/officeDocument/2006/relationships/slide" Target="slides/slide10.xml" /><Relationship Id="rId15" Type="http://schemas.openxmlformats.org/officeDocument/2006/relationships/slide" Target="slides/slide11.xml" /><Relationship Id="rId16" Type="http://schemas.openxmlformats.org/officeDocument/2006/relationships/slide" Target="slides/slide12.xml" /><Relationship Id="rId17" Type="http://schemas.openxmlformats.org/officeDocument/2006/relationships/slide" Target="slides/slide13.xml" /><Relationship Id="rId18" Type="http://schemas.openxmlformats.org/officeDocument/2006/relationships/slide" Target="slides/slide14.xml" /><Relationship Id="rId19" Type="http://schemas.openxmlformats.org/officeDocument/2006/relationships/slide" Target="slides/slide15.xml" /><Relationship Id="rId20" Type="http://schemas.openxmlformats.org/officeDocument/2006/relationships/slide" Target="slides/slide16.xml" /><Relationship Id="rId21" Type="http://schemas.openxmlformats.org/officeDocument/2006/relationships/slide" Target="slides/slide17.xml" /><Relationship Id="rId22" Type="http://schemas.openxmlformats.org/officeDocument/2006/relationships/slide" Target="slides/slide18.xml" /><Relationship Id="rId23" Type="http://schemas.openxmlformats.org/officeDocument/2006/relationships/slide" Target="slides/slide19.xml" /><Relationship Id="rId24" Type="http://schemas.openxmlformats.org/officeDocument/2006/relationships/slide" Target="slides/slide20.xml" /><Relationship Id="rId25" Type="http://schemas.openxmlformats.org/officeDocument/2006/relationships/slide" Target="slides/slide21.xml" /><Relationship Id="rId26" Type="http://schemas.openxmlformats.org/officeDocument/2006/relationships/slide" Target="slides/slide22.xml" /><Relationship Id="rId27" Type="http://schemas.openxmlformats.org/officeDocument/2006/relationships/presProps" Target="presProps.xml" /><Relationship Id="rId28" Type="http://schemas.openxmlformats.org/officeDocument/2006/relationships/viewProps" Target="viewProps.xml" /><Relationship Id="rId29" Type="http://schemas.openxmlformats.org/officeDocument/2006/relationships/tableStyles" Target="tableStyles.xml" /></Relationships>
</file>

<file path=ppt/handoutMasters/_rels/handoutMaster1.xml.rels><?xml version="1.0" encoding="UTF-8"?><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a:xfrm>
          <a:off x="0" y="0"/>
          <a:ext cx="0" cy="0"/>
          <a:chOff x="0" y="0"/>
          <a:chExt cx="0" cy="0"/>
        </a:xfrm>
      </p:grpSpPr>
      <p:sp>
        <p:nvSpPr>
          <p:cNvPr id="1107" name="ヘッダー プレースホルダー 1"/>
          <p:cNvSpPr>
            <a:spLocks noGrp="1"/>
          </p:cNvSpPr>
          <p:nvPr>
            <p:ph type="hdr" sz="quarter"/>
          </p:nvPr>
        </p:nvSpPr>
        <p:spPr>
          <a:xfrm>
            <a:off x="0" y="2"/>
            <a:ext cx="2945659" cy="498055"/>
          </a:xfrm>
          <a:prstGeom prst="rect">
            <a:avLst/>
          </a:prstGeom>
        </p:spPr>
        <p:txBody>
          <a:bodyPr vert="horz" lIns="91440" tIns="45720" rIns="91440" bIns="45720" rtlCol="0"/>
          <a:lstStyle>
            <a:lvl1pPr algn="l">
              <a:defRPr sz="1200"/>
            </a:lvl1pPr>
          </a:lstStyle>
          <a:p>
            <a:endParaRPr kumimoji="1" lang="ja-JP" altLang="en-US"/>
          </a:p>
        </p:txBody>
      </p:sp>
      <p:sp>
        <p:nvSpPr>
          <p:cNvPr id="1108" name="日付プレースホルダー 2"/>
          <p:cNvSpPr>
            <a:spLocks noGrp="1"/>
          </p:cNvSpPr>
          <p:nvPr>
            <p:ph type="dt" sz="quarter" idx="1"/>
          </p:nvPr>
        </p:nvSpPr>
        <p:spPr>
          <a:xfrm>
            <a:off x="3850443" y="2"/>
            <a:ext cx="2945659" cy="498055"/>
          </a:xfrm>
          <a:prstGeom prst="rect">
            <a:avLst/>
          </a:prstGeom>
        </p:spPr>
        <p:txBody>
          <a:bodyPr vert="horz" lIns="91440" tIns="45720" rIns="91440" bIns="45720" rtlCol="0"/>
          <a:lstStyle>
            <a:lvl1pPr algn="r">
              <a:defRPr sz="1200"/>
            </a:lvl1pPr>
          </a:lstStyle>
          <a:p>
            <a:fld id="{86FB4567-1FE8-4B1E-8C34-14AF19C40DA4}" type="datetimeFigureOut">
              <a:rPr kumimoji="1" lang="ja-JP" altLang="en-US" smtClean="0"/>
              <a:t>2021/10/15</a:t>
            </a:fld>
            <a:endParaRPr kumimoji="1" lang="ja-JP" altLang="en-US"/>
          </a:p>
        </p:txBody>
      </p:sp>
      <p:sp>
        <p:nvSpPr>
          <p:cNvPr id="1109" name="フッター プレースホルダー 3"/>
          <p:cNvSpPr>
            <a:spLocks noGrp="1"/>
          </p:cNvSpPr>
          <p:nvPr>
            <p:ph type="ftr" sz="quarter" idx="2"/>
          </p:nvPr>
        </p:nvSpPr>
        <p:spPr>
          <a:xfrm>
            <a:off x="0" y="9428585"/>
            <a:ext cx="2945659" cy="498054"/>
          </a:xfrm>
          <a:prstGeom prst="rect">
            <a:avLst/>
          </a:prstGeom>
        </p:spPr>
        <p:txBody>
          <a:bodyPr vert="horz" lIns="91440" tIns="45720" rIns="91440" bIns="45720" rtlCol="0" anchor="b"/>
          <a:lstStyle>
            <a:lvl1pPr algn="l">
              <a:defRPr sz="1200"/>
            </a:lvl1pPr>
          </a:lstStyle>
          <a:p>
            <a:endParaRPr kumimoji="1" lang="ja-JP" altLang="en-US"/>
          </a:p>
        </p:txBody>
      </p:sp>
      <p:sp>
        <p:nvSpPr>
          <p:cNvPr id="1110" name="スライド番号プレースホルダー 4"/>
          <p:cNvSpPr>
            <a:spLocks noGrp="1"/>
          </p:cNvSpPr>
          <p:nvPr>
            <p:ph type="sldNum" sz="quarter" idx="3"/>
          </p:nvPr>
        </p:nvSpPr>
        <p:spPr>
          <a:xfrm>
            <a:off x="3850443" y="9428585"/>
            <a:ext cx="2945659" cy="498054"/>
          </a:xfrm>
          <a:prstGeom prst="rect">
            <a:avLst/>
          </a:prstGeom>
        </p:spPr>
        <p:txBody>
          <a:bodyPr vert="horz" lIns="91440" tIns="45720" rIns="91440" bIns="45720" rtlCol="0" anchor="b"/>
          <a:lstStyle>
            <a:lvl1pPr algn="r">
              <a:defRPr sz="1200"/>
            </a:lvl1pPr>
          </a:lstStyle>
          <a:p>
            <a:fld id="{106A5EBA-95FF-414D-AEEC-FEDBE3A3AA8A}" type="slidenum">
              <a:rPr kumimoji="1" lang="ja-JP" altLang="en-US" smtClean="0"/>
              <a:t>‹#›</a:t>
            </a:fld>
            <a:endParaRPr kumimoji="1" lang="ja-JP" altLang="en-US"/>
          </a:p>
        </p:txBody>
      </p:sp>
    </p:spTree>
    <p:extLst>
      <p:ext uri="{BB962C8B-B14F-4D97-AF65-F5344CB8AC3E}">
        <p14:creationId xmlns:p14="http://schemas.microsoft.com/office/powerpoint/2010/main" val="2114489930"/>
      </p:ext>
    </p:extLst>
  </p:cSld>
  <p:clrMap bg1="lt1" tx1="dk1" bg2="lt2" tx2="dk2" accent1="accent1" accent2="accent2" accent3="accent3" accent4="accent4" accent5="accent5" accent6="accent6" hlink="hlink" folHlink="folHlink"/>
</p:handoutMaster>
</file>

<file path=ppt/notesMasters/_rels/notesMaster1.xml.rels><?xml version="1.0" encoding="UTF-8"?><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a:xfrm>
          <a:off x="0" y="0"/>
          <a:ext cx="0" cy="0"/>
          <a:chOff x="0" y="0"/>
          <a:chExt cx="0" cy="0"/>
        </a:xfrm>
      </p:grpSpPr>
      <p:sp>
        <p:nvSpPr>
          <p:cNvPr id="1100" name="ヘッダー プレースホルダー 1"/>
          <p:cNvSpPr>
            <a:spLocks noGrp="1"/>
          </p:cNvSpPr>
          <p:nvPr>
            <p:ph type="hdr" sz="quarter"/>
          </p:nvPr>
        </p:nvSpPr>
        <p:spPr>
          <a:xfrm>
            <a:off x="0" y="2"/>
            <a:ext cx="2945659" cy="498055"/>
          </a:xfrm>
          <a:prstGeom prst="rect">
            <a:avLst/>
          </a:prstGeom>
        </p:spPr>
        <p:txBody>
          <a:bodyPr vert="horz" lIns="91440" tIns="45720" rIns="91440" bIns="45720" rtlCol="0"/>
          <a:lstStyle>
            <a:lvl1pPr algn="l">
              <a:defRPr sz="1200"/>
            </a:lvl1pPr>
          </a:lstStyle>
          <a:p>
            <a:endParaRPr kumimoji="1" lang="ja-JP" altLang="en-US"/>
          </a:p>
        </p:txBody>
      </p:sp>
      <p:sp>
        <p:nvSpPr>
          <p:cNvPr id="1101" name="日付プレースホルダー 2"/>
          <p:cNvSpPr>
            <a:spLocks noGrp="1"/>
          </p:cNvSpPr>
          <p:nvPr>
            <p:ph type="dt" idx="1"/>
          </p:nvPr>
        </p:nvSpPr>
        <p:spPr>
          <a:xfrm>
            <a:off x="3850443" y="2"/>
            <a:ext cx="2945659" cy="498055"/>
          </a:xfrm>
          <a:prstGeom prst="rect">
            <a:avLst/>
          </a:prstGeom>
        </p:spPr>
        <p:txBody>
          <a:bodyPr vert="horz" lIns="91440" tIns="45720" rIns="91440" bIns="45720" rtlCol="0"/>
          <a:lstStyle>
            <a:lvl1pPr algn="r">
              <a:defRPr sz="1200"/>
            </a:lvl1pPr>
          </a:lstStyle>
          <a:p>
            <a:fld id="{D4117F30-B9C2-4D10-A572-28D05D368024}" type="datetimeFigureOut">
              <a:rPr kumimoji="1" lang="ja-JP" altLang="en-US" smtClean="0"/>
              <a:t>2021/10/15</a:t>
            </a:fld>
            <a:endParaRPr kumimoji="1" lang="ja-JP" altLang="en-US"/>
          </a:p>
        </p:txBody>
      </p:sp>
      <p:sp>
        <p:nvSpPr>
          <p:cNvPr id="1102" name="スライド イメージ プレースホルダー 3"/>
          <p:cNvSpPr>
            <a:spLocks noGrp="1" noRot="1" noChangeAspect="1"/>
          </p:cNvSpPr>
          <p:nvPr>
            <p:ph type="sldImg" idx="2"/>
          </p:nvPr>
        </p:nvSpPr>
        <p:spPr>
          <a:xfrm>
            <a:off x="422275" y="1239838"/>
            <a:ext cx="5953125" cy="3349625"/>
          </a:xfrm>
          <a:prstGeom prst="rect">
            <a:avLst/>
          </a:prstGeom>
          <a:noFill/>
          <a:ln w="12700">
            <a:solidFill>
              <a:prstClr val="black"/>
            </a:solidFill>
          </a:ln>
        </p:spPr>
        <p:txBody>
          <a:bodyPr vert="horz" lIns="91440" tIns="45720" rIns="91440" bIns="45720" rtlCol="0" anchor="ctr"/>
          <a:lstStyle/>
          <a:p>
            <a:endParaRPr lang="ja-JP" altLang="en-US"/>
          </a:p>
        </p:txBody>
      </p:sp>
      <p:sp>
        <p:nvSpPr>
          <p:cNvPr id="1103" name="ノート プレースホルダー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1104" name="フッター プレースホルダー 5"/>
          <p:cNvSpPr>
            <a:spLocks noGrp="1"/>
          </p:cNvSpPr>
          <p:nvPr>
            <p:ph type="ftr" sz="quarter" idx="4"/>
          </p:nvPr>
        </p:nvSpPr>
        <p:spPr>
          <a:xfrm>
            <a:off x="0" y="9428585"/>
            <a:ext cx="2945659" cy="498054"/>
          </a:xfrm>
          <a:prstGeom prst="rect">
            <a:avLst/>
          </a:prstGeom>
        </p:spPr>
        <p:txBody>
          <a:bodyPr vert="horz" lIns="91440" tIns="45720" rIns="91440" bIns="45720" rtlCol="0" anchor="b"/>
          <a:lstStyle>
            <a:lvl1pPr algn="l">
              <a:defRPr sz="1200"/>
            </a:lvl1pPr>
          </a:lstStyle>
          <a:p>
            <a:endParaRPr kumimoji="1" lang="ja-JP" altLang="en-US"/>
          </a:p>
        </p:txBody>
      </p:sp>
      <p:sp>
        <p:nvSpPr>
          <p:cNvPr id="1105" name="スライド番号プレースホルダー 6"/>
          <p:cNvSpPr>
            <a:spLocks noGrp="1"/>
          </p:cNvSpPr>
          <p:nvPr>
            <p:ph type="sldNum" sz="quarter" idx="5"/>
          </p:nvPr>
        </p:nvSpPr>
        <p:spPr>
          <a:xfrm>
            <a:off x="3850443" y="9428585"/>
            <a:ext cx="2945659" cy="498054"/>
          </a:xfrm>
          <a:prstGeom prst="rect">
            <a:avLst/>
          </a:prstGeom>
        </p:spPr>
        <p:txBody>
          <a:bodyPr vert="horz" lIns="91440" tIns="45720" rIns="91440" bIns="45720" rtlCol="0" anchor="b"/>
          <a:lstStyle>
            <a:lvl1pPr algn="r">
              <a:defRPr sz="1200"/>
            </a:lvl1pPr>
          </a:lstStyle>
          <a:p>
            <a:fld id="{6B2C1B23-21E9-4D4B-9771-270A6A8DFEA7}" type="slidenum">
              <a:rPr kumimoji="1" lang="ja-JP" altLang="en-US" smtClean="0"/>
              <a:t>‹#›</a:t>
            </a:fld>
            <a:endParaRPr kumimoji="1" lang="ja-JP" altLang="en-US"/>
          </a:p>
        </p:txBody>
      </p:sp>
    </p:spTree>
    <p:extLst>
      <p:ext uri="{BB962C8B-B14F-4D97-AF65-F5344CB8AC3E}">
        <p14:creationId xmlns:p14="http://schemas.microsoft.com/office/powerpoint/2010/main" val="145934728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xml version="1.0" encoding="UTF-8"?><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xml version="1.0" encoding="UTF-8"?><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xml version="1.0" encoding="UTF-8"?><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xml version="1.0" encoding="UTF-8"?><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xml version="1.0" encoding="UTF-8"?><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xml version="1.0" encoding="UTF-8"?><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xml version="1.0" encoding="UTF-8"?><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xml version="1.0" encoding="UTF-8"?><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xml version="1.0" encoding="UTF-8"?><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9.xml.rels><?xml version="1.0" encoding="UTF-8"?><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2.xml.rels><?xml version="1.0" encoding="UTF-8"?><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xml version="1.0" encoding="UTF-8"?><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1.xml.rels><?xml version="1.0" encoding="UTF-8"?><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22.xml.rels><?xml version="1.0" encoding="UTF-8"?><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3.xml.rels><?xml version="1.0" encoding="UTF-8"?><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xml version="1.0" encoding="UTF-8"?><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xml version="1.0" encoding="UTF-8"?><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xml version="1.0" encoding="UTF-8"?><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xml version="1.0" encoding="UTF-8"?><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xml version="1.0" encoding="UTF-8"?><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xml version="1.0" encoding="UTF-8"?><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116" name="スライド イメージ プレースホルダー 1"/>
          <p:cNvSpPr>
            <a:spLocks noGrp="1" noRot="1" noChangeAspect="1"/>
          </p:cNvSpPr>
          <p:nvPr>
            <p:ph type="sldImg"/>
          </p:nvPr>
        </p:nvSpPr>
        <p:spPr/>
      </p:sp>
      <p:sp>
        <p:nvSpPr>
          <p:cNvPr id="1117" name="ノート プレースホルダー 2"/>
          <p:cNvSpPr>
            <a:spLocks noGrp="1"/>
          </p:cNvSpPr>
          <p:nvPr>
            <p:ph type="body" idx="1"/>
          </p:nvPr>
        </p:nvSpPr>
        <p:spPr/>
        <p:txBody>
          <a:bodyPr/>
          <a:lstStyle/>
          <a:p>
            <a:r>
              <a:rPr kumimoji="1" lang="ja-JP" altLang="en-US" dirty="0" smtClean="0"/>
              <a:t>今日は補助金について学習をしましょう。</a:t>
            </a:r>
            <a:endParaRPr kumimoji="1" lang="ja-JP" altLang="en-US" dirty="0"/>
          </a:p>
        </p:txBody>
      </p:sp>
      <p:sp>
        <p:nvSpPr>
          <p:cNvPr id="1118" name="スライド番号プレースホルダー 3"/>
          <p:cNvSpPr>
            <a:spLocks noGrp="1"/>
          </p:cNvSpPr>
          <p:nvPr>
            <p:ph type="sldNum" sz="quarter" idx="10"/>
          </p:nvPr>
        </p:nvSpPr>
        <p:spPr/>
        <p:txBody>
          <a:bodyPr/>
          <a:lstStyle/>
          <a:p>
            <a:fld id="{6B2C1B23-21E9-4D4B-9771-270A6A8DFEA7}" type="slidenum">
              <a:rPr kumimoji="1" lang="ja-JP" altLang="en-US" smtClean="0"/>
              <a:t>1</a:t>
            </a:fld>
            <a:endParaRPr kumimoji="1" lang="ja-JP" altLang="en-US"/>
          </a:p>
        </p:txBody>
      </p:sp>
    </p:spTree>
    <p:extLst>
      <p:ext uri="{BB962C8B-B14F-4D97-AF65-F5344CB8AC3E}">
        <p14:creationId xmlns:p14="http://schemas.microsoft.com/office/powerpoint/2010/main" val="20740012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203" name="スライド イメージ プレースホルダー 1"/>
          <p:cNvSpPr>
            <a:spLocks noGrp="1" noRot="1" noChangeAspect="1"/>
          </p:cNvSpPr>
          <p:nvPr>
            <p:ph type="sldImg"/>
          </p:nvPr>
        </p:nvSpPr>
        <p:spPr/>
      </p:sp>
      <p:sp>
        <p:nvSpPr>
          <p:cNvPr id="1204"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ここでは校長先生が新任というケースなので、基本的なことからの説明が必要となります。校長先生としてのキャリアによって、臨機応変に対応しなければなりません。このケースで考えられることとしては、校長先生同士で引継ぎが行われていると思われますが、まずは</a:t>
            </a:r>
            <a:r>
              <a:rPr lang="ja-JP" altLang="en-US" dirty="0" smtClean="0">
                <a:latin typeface="HGP創英角ﾎﾟｯﾌﾟ体" panose="040B0A00000000000000" pitchFamily="50" charset="-128"/>
                <a:ea typeface="HGP創英角ﾎﾟｯﾌﾟ体" panose="040B0A00000000000000" pitchFamily="50" charset="-128"/>
              </a:rPr>
              <a:t>昨年度の交付申請書等関係書類を提示し、どのような処理が必要であるのかを流れに沿って説明をしましょう。現時点では、年度初めに学校口座に振り込まれて、学校が年度末まで管理をしていることを伝えます。</a:t>
            </a:r>
            <a:endParaRPr lang="en-US" altLang="ja-JP" dirty="0" smtClean="0">
              <a:latin typeface="HGP創英角ﾎﾟｯﾌﾟ体" panose="040B0A00000000000000" pitchFamily="50" charset="-128"/>
              <a:ea typeface="HGP創英角ﾎﾟｯﾌﾟ体" panose="040B0A00000000000000"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smtClean="0">
                <a:latin typeface="HGP創英角ﾎﾟｯﾌﾟ体" panose="040B0A00000000000000" pitchFamily="50" charset="-128"/>
                <a:ea typeface="HGP創英角ﾎﾟｯﾌﾟ体" panose="040B0A00000000000000" pitchFamily="50" charset="-128"/>
              </a:rPr>
              <a:t>そして、関係書類の様式は、学校事務の手引ＨＰの様式集にあること。ついでに時間があれば、ＨＰ全体の紹介をするのも効率化につながるのでいいと思います。</a:t>
            </a:r>
            <a:endParaRPr lang="en-US" altLang="ja-JP" dirty="0" smtClean="0">
              <a:latin typeface="HGP創英角ﾎﾟｯﾌﾟ体" panose="040B0A00000000000000" pitchFamily="50" charset="-128"/>
              <a:ea typeface="HGP創英角ﾎﾟｯﾌﾟ体" panose="040B0A00000000000000"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smtClean="0">
                <a:latin typeface="HGP創英角ﾎﾟｯﾌﾟ体" panose="040B0A00000000000000" pitchFamily="50" charset="-128"/>
                <a:ea typeface="HGP創英角ﾎﾟｯﾌﾟ体" panose="040B0A00000000000000" pitchFamily="50" charset="-128"/>
              </a:rPr>
              <a:t>昨年度までどのように執行したのか、どこからどんな講師を招いたのか、そしてその事業を進めるためにどんなものを購入し活用したのかを、出納簿等を使って詳しく説明をしましょう。</a:t>
            </a:r>
            <a:endParaRPr lang="en-US" altLang="ja-JP" dirty="0" smtClean="0">
              <a:latin typeface="HGP創英角ﾎﾟｯﾌﾟ体" panose="040B0A00000000000000" pitchFamily="50" charset="-128"/>
              <a:ea typeface="HGP創英角ﾎﾟｯﾌﾟ体" panose="040B0A00000000000000"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smtClean="0">
                <a:latin typeface="HGP創英角ﾎﾟｯﾌﾟ体" panose="040B0A00000000000000" pitchFamily="50" charset="-128"/>
                <a:ea typeface="HGP創英角ﾎﾟｯﾌﾟ体" panose="040B0A00000000000000" pitchFamily="50" charset="-128"/>
              </a:rPr>
              <a:t>講師の謝金は、まるまる渡すことができず、</a:t>
            </a:r>
            <a:r>
              <a:rPr lang="en-US" altLang="ja-JP" dirty="0" smtClean="0">
                <a:latin typeface="HGP創英角ﾎﾟｯﾌﾟ体" panose="040B0A00000000000000" pitchFamily="50" charset="-128"/>
                <a:ea typeface="HGP創英角ﾎﾟｯﾌﾟ体" panose="040B0A00000000000000" pitchFamily="50" charset="-128"/>
              </a:rPr>
              <a:t>10.21</a:t>
            </a:r>
            <a:r>
              <a:rPr lang="ja-JP" altLang="en-US" dirty="0" smtClean="0">
                <a:latin typeface="HGP創英角ﾎﾟｯﾌﾟ体" panose="040B0A00000000000000" pitchFamily="50" charset="-128"/>
                <a:ea typeface="HGP創英角ﾎﾟｯﾌﾟ体" panose="040B0A00000000000000" pitchFamily="50" charset="-128"/>
              </a:rPr>
              <a:t>％控除しなければならないことも伝えます。</a:t>
            </a:r>
            <a:endParaRPr lang="en-US" altLang="ja-JP" dirty="0" smtClean="0">
              <a:latin typeface="HGP創英角ﾎﾟｯﾌﾟ体" panose="040B0A00000000000000" pitchFamily="50" charset="-128"/>
              <a:ea typeface="HGP創英角ﾎﾟｯﾌﾟ体" panose="040B0A00000000000000"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smtClean="0">
                <a:latin typeface="HGP創英角ﾎﾟｯﾌﾟ体" panose="040B0A00000000000000" pitchFamily="50" charset="-128"/>
                <a:ea typeface="HGP創英角ﾎﾟｯﾌﾟ体" panose="040B0A00000000000000" pitchFamily="50" charset="-128"/>
              </a:rPr>
              <a:t>事務職員という立場から、この事業にどのくらい携われるのかを伝え、分担を決めることも大事です。出納簿を作成し、通帳を管理できること。物品の注文から、受領、支払いができること。金融機関へ出向き、予算の出入ができること。旅費の見積額の算出が旅費システム等でできること。</a:t>
            </a:r>
            <a:endParaRPr lang="en-US" altLang="ja-JP" dirty="0" smtClean="0">
              <a:latin typeface="HGP創英角ﾎﾟｯﾌﾟ体" panose="040B0A00000000000000" pitchFamily="50" charset="-128"/>
              <a:ea typeface="HGP創英角ﾎﾟｯﾌﾟ体" panose="040B0A00000000000000"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smtClean="0">
                <a:latin typeface="HGP創英角ﾎﾟｯﾌﾟ体" panose="040B0A00000000000000" pitchFamily="50" charset="-128"/>
                <a:ea typeface="HGP創英角ﾎﾟｯﾌﾟ体" panose="040B0A00000000000000" pitchFamily="50" charset="-128"/>
              </a:rPr>
              <a:t>以上のように事務職員としてできることを伝えて、学校運営に参加して、チームの一員としての任務を果たしましょう！</a:t>
            </a:r>
            <a:endParaRPr lang="en-US" altLang="ja-JP" dirty="0" smtClean="0">
              <a:latin typeface="HGP創英角ﾎﾟｯﾌﾟ体" panose="040B0A00000000000000" pitchFamily="50" charset="-128"/>
              <a:ea typeface="HGP創英角ﾎﾟｯﾌﾟ体" panose="040B0A00000000000000"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dirty="0" smtClean="0">
              <a:latin typeface="HGP創英角ﾎﾟｯﾌﾟ体" panose="040B0A00000000000000" pitchFamily="50" charset="-128"/>
              <a:ea typeface="HGP創英角ﾎﾟｯﾌﾟ体" panose="040B0A00000000000000" pitchFamily="50" charset="-128"/>
            </a:endParaRPr>
          </a:p>
          <a:p>
            <a:endParaRPr kumimoji="1" lang="ja-JP" altLang="en-US" dirty="0"/>
          </a:p>
        </p:txBody>
      </p:sp>
      <p:sp>
        <p:nvSpPr>
          <p:cNvPr id="1205" name="スライド番号プレースホルダー 3"/>
          <p:cNvSpPr>
            <a:spLocks noGrp="1"/>
          </p:cNvSpPr>
          <p:nvPr>
            <p:ph type="sldNum" sz="quarter" idx="10"/>
          </p:nvPr>
        </p:nvSpPr>
        <p:spPr/>
        <p:txBody>
          <a:bodyPr/>
          <a:lstStyle/>
          <a:p>
            <a:fld id="{6B2C1B23-21E9-4D4B-9771-270A6A8DFEA7}" type="slidenum">
              <a:rPr kumimoji="1" lang="ja-JP" altLang="en-US" smtClean="0"/>
              <a:t>10</a:t>
            </a:fld>
            <a:endParaRPr kumimoji="1" lang="ja-JP" altLang="en-US"/>
          </a:p>
        </p:txBody>
      </p:sp>
    </p:spTree>
    <p:extLst>
      <p:ext uri="{BB962C8B-B14F-4D97-AF65-F5344CB8AC3E}">
        <p14:creationId xmlns:p14="http://schemas.microsoft.com/office/powerpoint/2010/main" val="654154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212" name="スライド イメージ プレースホルダー 1"/>
          <p:cNvSpPr>
            <a:spLocks noGrp="1" noRot="1" noChangeAspect="1"/>
          </p:cNvSpPr>
          <p:nvPr>
            <p:ph type="sldImg"/>
          </p:nvPr>
        </p:nvSpPr>
        <p:spPr/>
      </p:sp>
      <p:sp>
        <p:nvSpPr>
          <p:cNvPr id="1213" name="ノート プレースホルダー 2"/>
          <p:cNvSpPr>
            <a:spLocks noGrp="1"/>
          </p:cNvSpPr>
          <p:nvPr>
            <p:ph type="body" idx="1"/>
          </p:nvPr>
        </p:nvSpPr>
        <p:spPr/>
        <p:txBody>
          <a:bodyPr/>
          <a:lstStyle/>
          <a:p>
            <a:r>
              <a:rPr kumimoji="1" lang="ja-JP" altLang="en-US" dirty="0" smtClean="0"/>
              <a:t>●関係書類について、記入例をもとに詳しく説明をしました。主事の目標設定シートの裏面　能力目標の中、先ほどの「経営への参画」の下に「学校事務」があります。求められる水準は、「既存の事務処理方法に工夫や改善を加えるなどして、効率的な事務処理を行っている」となっていますが、工夫や改善を意識して仕事ができているでしょうか？</a:t>
            </a:r>
            <a:endParaRPr kumimoji="1" lang="en-US" altLang="ja-JP" dirty="0" smtClean="0"/>
          </a:p>
          <a:p>
            <a:pPr marL="0" indent="0">
              <a:buNone/>
            </a:pPr>
            <a:r>
              <a:rPr kumimoji="1" lang="ja-JP" altLang="en-US" dirty="0" smtClean="0"/>
              <a:t>質問です。</a:t>
            </a:r>
            <a:r>
              <a:rPr lang="ja-JP" altLang="en-US" sz="1200" dirty="0" smtClean="0">
                <a:latin typeface="HGP創英角ﾎﾟｯﾌﾟ体" panose="040B0A00000000000000" pitchFamily="50" charset="-128"/>
                <a:ea typeface="HGP創英角ﾎﾟｯﾌﾟ体" panose="040B0A00000000000000" pitchFamily="50" charset="-128"/>
              </a:rPr>
              <a:t>出納簿作成や領収書保管に当たって、どんなことに気を付けていますか？</a:t>
            </a:r>
            <a:r>
              <a:rPr kumimoji="1" lang="ja-JP" altLang="en-US" sz="1200" dirty="0" smtClean="0">
                <a:latin typeface="HGP創英角ﾎﾟｯﾌﾟ体" panose="040B0A00000000000000" pitchFamily="50" charset="-128"/>
                <a:ea typeface="HGP創英角ﾎﾟｯﾌﾟ体" panose="040B0A00000000000000" pitchFamily="50" charset="-128"/>
              </a:rPr>
              <a:t>　工夫をしていますか？　また、こんなところを改善してみたいと思っているところはありますか？」</a:t>
            </a:r>
            <a:endParaRPr kumimoji="1" lang="ja-JP" altLang="en-US" dirty="0"/>
          </a:p>
        </p:txBody>
      </p:sp>
      <p:sp>
        <p:nvSpPr>
          <p:cNvPr id="1214" name="スライド番号プレースホルダー 3"/>
          <p:cNvSpPr>
            <a:spLocks noGrp="1"/>
          </p:cNvSpPr>
          <p:nvPr>
            <p:ph type="sldNum" sz="quarter" idx="10"/>
          </p:nvPr>
        </p:nvSpPr>
        <p:spPr/>
        <p:txBody>
          <a:bodyPr/>
          <a:lstStyle/>
          <a:p>
            <a:fld id="{6B2C1B23-21E9-4D4B-9771-270A6A8DFEA7}" type="slidenum">
              <a:rPr kumimoji="1" lang="ja-JP" altLang="en-US" smtClean="0"/>
              <a:t>11</a:t>
            </a:fld>
            <a:endParaRPr kumimoji="1" lang="ja-JP" altLang="en-US"/>
          </a:p>
        </p:txBody>
      </p:sp>
    </p:spTree>
    <p:extLst>
      <p:ext uri="{BB962C8B-B14F-4D97-AF65-F5344CB8AC3E}">
        <p14:creationId xmlns:p14="http://schemas.microsoft.com/office/powerpoint/2010/main" val="8845664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220" name="スライド イメージ プレースホルダー 1"/>
          <p:cNvSpPr>
            <a:spLocks noGrp="1" noRot="1" noChangeAspect="1"/>
          </p:cNvSpPr>
          <p:nvPr>
            <p:ph type="sldImg"/>
          </p:nvPr>
        </p:nvSpPr>
        <p:spPr/>
      </p:sp>
      <p:sp>
        <p:nvSpPr>
          <p:cNvPr id="1221" name="ノート プレースホルダー 2"/>
          <p:cNvSpPr>
            <a:spLocks noGrp="1"/>
          </p:cNvSpPr>
          <p:nvPr>
            <p:ph type="body" idx="1"/>
          </p:nvPr>
        </p:nvSpPr>
        <p:spPr/>
        <p:txBody>
          <a:bodyPr/>
          <a:lstStyle/>
          <a:p>
            <a:r>
              <a:rPr kumimoji="1" lang="ja-JP" altLang="en-US" dirty="0" smtClean="0"/>
              <a:t>●</a:t>
            </a:r>
            <a:endParaRPr kumimoji="1" lang="ja-JP" altLang="en-US" dirty="0"/>
          </a:p>
        </p:txBody>
      </p:sp>
      <p:sp>
        <p:nvSpPr>
          <p:cNvPr id="1222" name="スライド番号プレースホルダー 3"/>
          <p:cNvSpPr>
            <a:spLocks noGrp="1"/>
          </p:cNvSpPr>
          <p:nvPr>
            <p:ph type="sldNum" sz="quarter" idx="10"/>
          </p:nvPr>
        </p:nvSpPr>
        <p:spPr/>
        <p:txBody>
          <a:bodyPr/>
          <a:lstStyle/>
          <a:p>
            <a:fld id="{6B2C1B23-21E9-4D4B-9771-270A6A8DFEA7}" type="slidenum">
              <a:rPr kumimoji="1" lang="ja-JP" altLang="en-US" smtClean="0"/>
              <a:t>12</a:t>
            </a:fld>
            <a:endParaRPr kumimoji="1" lang="ja-JP" altLang="en-US"/>
          </a:p>
        </p:txBody>
      </p:sp>
    </p:spTree>
    <p:extLst>
      <p:ext uri="{BB962C8B-B14F-4D97-AF65-F5344CB8AC3E}">
        <p14:creationId xmlns:p14="http://schemas.microsoft.com/office/powerpoint/2010/main" val="39918675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228" name="スライド イメージ プレースホルダー 1"/>
          <p:cNvSpPr>
            <a:spLocks noGrp="1" noRot="1" noChangeAspect="1"/>
          </p:cNvSpPr>
          <p:nvPr>
            <p:ph type="sldImg"/>
          </p:nvPr>
        </p:nvSpPr>
        <p:spPr/>
      </p:sp>
      <p:sp>
        <p:nvSpPr>
          <p:cNvPr id="1229" name="ノート プレースホルダー 2"/>
          <p:cNvSpPr>
            <a:spLocks noGrp="1"/>
          </p:cNvSpPr>
          <p:nvPr>
            <p:ph type="body" idx="1"/>
          </p:nvPr>
        </p:nvSpPr>
        <p:spPr/>
        <p:txBody>
          <a:bodyPr/>
          <a:lstStyle/>
          <a:p>
            <a:r>
              <a:rPr kumimoji="1" lang="ja-JP" altLang="en-US" dirty="0" smtClean="0"/>
              <a:t>●児童生徒に対しての補助金もこのようにいろいろあります。この他にも、特別支援教育研究会や音楽主任会、小体連、図書館協議会の活動のための補助金もあります。</a:t>
            </a:r>
            <a:endParaRPr kumimoji="1" lang="ja-JP" altLang="en-US" dirty="0"/>
          </a:p>
        </p:txBody>
      </p:sp>
      <p:sp>
        <p:nvSpPr>
          <p:cNvPr id="1230" name="スライド番号プレースホルダー 3"/>
          <p:cNvSpPr>
            <a:spLocks noGrp="1"/>
          </p:cNvSpPr>
          <p:nvPr>
            <p:ph type="sldNum" sz="quarter" idx="10"/>
          </p:nvPr>
        </p:nvSpPr>
        <p:spPr/>
        <p:txBody>
          <a:bodyPr/>
          <a:lstStyle/>
          <a:p>
            <a:fld id="{6B2C1B23-21E9-4D4B-9771-270A6A8DFEA7}" type="slidenum">
              <a:rPr kumimoji="1" lang="ja-JP" altLang="en-US" smtClean="0"/>
              <a:t>13</a:t>
            </a:fld>
            <a:endParaRPr kumimoji="1" lang="ja-JP" altLang="en-US"/>
          </a:p>
        </p:txBody>
      </p:sp>
    </p:spTree>
    <p:extLst>
      <p:ext uri="{BB962C8B-B14F-4D97-AF65-F5344CB8AC3E}">
        <p14:creationId xmlns:p14="http://schemas.microsoft.com/office/powerpoint/2010/main" val="41047379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236" name="スライド イメージ プレースホルダー 1"/>
          <p:cNvSpPr>
            <a:spLocks noGrp="1" noRot="1" noChangeAspect="1"/>
          </p:cNvSpPr>
          <p:nvPr>
            <p:ph type="sldImg"/>
          </p:nvPr>
        </p:nvSpPr>
        <p:spPr/>
      </p:sp>
      <p:sp>
        <p:nvSpPr>
          <p:cNvPr id="1237" name="ノート プレースホルダー 2"/>
          <p:cNvSpPr>
            <a:spLocks noGrp="1"/>
          </p:cNvSpPr>
          <p:nvPr>
            <p:ph type="body" idx="1"/>
          </p:nvPr>
        </p:nvSpPr>
        <p:spPr/>
        <p:txBody>
          <a:bodyPr/>
          <a:lstStyle/>
          <a:p>
            <a:r>
              <a:rPr kumimoji="1" lang="ja-JP" altLang="en-US" dirty="0" smtClean="0"/>
              <a:t>●</a:t>
            </a:r>
            <a:r>
              <a:rPr kumimoji="1" lang="ja-JP" altLang="en-US" dirty="0" smtClean="0"/>
              <a:t>今年度興津小学校</a:t>
            </a:r>
            <a:r>
              <a:rPr kumimoji="1" lang="ja-JP" altLang="en-US" dirty="0" smtClean="0"/>
              <a:t>が扱っている補助金のうち、</a:t>
            </a:r>
            <a:r>
              <a:rPr kumimoji="1" lang="ja-JP" altLang="en-US" dirty="0" smtClean="0"/>
              <a:t>キャリアアップ防災の</a:t>
            </a:r>
            <a:r>
              <a:rPr kumimoji="1" lang="ja-JP" altLang="en-US" dirty="0" smtClean="0"/>
              <a:t>補助金について、正しく処理をされているかを「相互確認シート」を使ってチェックしてみましょう。</a:t>
            </a:r>
            <a:endParaRPr kumimoji="1" lang="ja-JP" altLang="en-US" dirty="0"/>
          </a:p>
        </p:txBody>
      </p:sp>
      <p:sp>
        <p:nvSpPr>
          <p:cNvPr id="1238" name="スライド番号プレースホルダー 3"/>
          <p:cNvSpPr>
            <a:spLocks noGrp="1"/>
          </p:cNvSpPr>
          <p:nvPr>
            <p:ph type="sldNum" sz="quarter" idx="10"/>
          </p:nvPr>
        </p:nvSpPr>
        <p:spPr/>
        <p:txBody>
          <a:bodyPr/>
          <a:lstStyle/>
          <a:p>
            <a:fld id="{6B2C1B23-21E9-4D4B-9771-270A6A8DFEA7}" type="slidenum">
              <a:rPr kumimoji="1" lang="ja-JP" altLang="en-US" smtClean="0"/>
              <a:t>14</a:t>
            </a:fld>
            <a:endParaRPr kumimoji="1" lang="ja-JP" altLang="en-US"/>
          </a:p>
        </p:txBody>
      </p:sp>
    </p:spTree>
    <p:extLst>
      <p:ext uri="{BB962C8B-B14F-4D97-AF65-F5344CB8AC3E}">
        <p14:creationId xmlns:p14="http://schemas.microsoft.com/office/powerpoint/2010/main" val="24794880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244" name="スライド イメージ プレースホルダー 1"/>
          <p:cNvSpPr>
            <a:spLocks noGrp="1" noRot="1" noChangeAspect="1"/>
          </p:cNvSpPr>
          <p:nvPr>
            <p:ph type="sldImg"/>
          </p:nvPr>
        </p:nvSpPr>
        <p:spPr/>
      </p:sp>
      <p:sp>
        <p:nvSpPr>
          <p:cNvPr id="1245" name="ノート プレースホルダー 2"/>
          <p:cNvSpPr>
            <a:spLocks noGrp="1"/>
          </p:cNvSpPr>
          <p:nvPr>
            <p:ph type="body" idx="1"/>
          </p:nvPr>
        </p:nvSpPr>
        <p:spPr/>
        <p:txBody>
          <a:bodyPr/>
          <a:lstStyle/>
          <a:p>
            <a:pPr algn="just">
              <a:spcAft>
                <a:spcPts val="0"/>
              </a:spcAft>
            </a:pPr>
            <a:r>
              <a:rPr kumimoji="1" lang="ja-JP" altLang="en-US" dirty="0" smtClean="0"/>
              <a:t>●質問に答えるコーナーです！　</a:t>
            </a:r>
            <a:r>
              <a:rPr lang="ja-JP" altLang="ja-JP" sz="1200" kern="100" dirty="0" smtClean="0">
                <a:latin typeface="HGP創英角ﾎﾟｯﾌﾟ体" panose="040B0A00000000000000" pitchFamily="50" charset="-128"/>
                <a:ea typeface="HGP創英角ﾎﾟｯﾌﾟ体" panose="040B0A00000000000000" pitchFamily="50" charset="-128"/>
                <a:cs typeface="Times New Roman" panose="02020603050405020304" pitchFamily="18" charset="0"/>
              </a:rPr>
              <a:t>バス運転手さんが生徒を会場まで送</a:t>
            </a:r>
            <a:r>
              <a:rPr lang="ja-JP" altLang="en-US" sz="1200" kern="100" dirty="0" smtClean="0">
                <a:latin typeface="HGP創英角ﾎﾟｯﾌﾟ体" panose="040B0A00000000000000" pitchFamily="50" charset="-128"/>
                <a:ea typeface="HGP創英角ﾎﾟｯﾌﾟ体" panose="040B0A00000000000000" pitchFamily="50" charset="-128"/>
                <a:cs typeface="Times New Roman" panose="02020603050405020304" pitchFamily="18" charset="0"/>
              </a:rPr>
              <a:t>り届けた後、</a:t>
            </a:r>
            <a:r>
              <a:rPr lang="ja-JP" altLang="ja-JP" sz="1200" kern="100" dirty="0" smtClean="0">
                <a:latin typeface="HGP創英角ﾎﾟｯﾌﾟ体" panose="040B0A00000000000000" pitchFamily="50" charset="-128"/>
                <a:ea typeface="HGP創英角ﾎﾟｯﾌﾟ体" panose="040B0A00000000000000" pitchFamily="50" charset="-128"/>
                <a:cs typeface="Times New Roman" panose="02020603050405020304" pitchFamily="18" charset="0"/>
              </a:rPr>
              <a:t>一旦自宅へ戻り</a:t>
            </a:r>
            <a:r>
              <a:rPr lang="ja-JP" altLang="en-US" sz="1200" kern="100" dirty="0" smtClean="0">
                <a:latin typeface="HGP創英角ﾎﾟｯﾌﾟ体" panose="040B0A00000000000000" pitchFamily="50" charset="-128"/>
                <a:ea typeface="HGP創英角ﾎﾟｯﾌﾟ体" panose="040B0A00000000000000" pitchFamily="50" charset="-128"/>
                <a:cs typeface="Times New Roman" panose="02020603050405020304" pitchFamily="18" charset="0"/>
              </a:rPr>
              <a:t>ました。お迎えのために再び</a:t>
            </a:r>
            <a:r>
              <a:rPr lang="ja-JP" altLang="ja-JP" sz="1200" kern="100" dirty="0" smtClean="0">
                <a:latin typeface="HGP創英角ﾎﾟｯﾌﾟ体" panose="040B0A00000000000000" pitchFamily="50" charset="-128"/>
                <a:ea typeface="HGP創英角ﾎﾟｯﾌﾟ体" panose="040B0A00000000000000" pitchFamily="50" charset="-128"/>
                <a:cs typeface="Times New Roman" panose="02020603050405020304" pitchFamily="18" charset="0"/>
              </a:rPr>
              <a:t>会場へ</a:t>
            </a:r>
            <a:r>
              <a:rPr lang="ja-JP" altLang="en-US" sz="1200" kern="100" dirty="0" smtClean="0">
                <a:latin typeface="HGP創英角ﾎﾟｯﾌﾟ体" panose="040B0A00000000000000" pitchFamily="50" charset="-128"/>
                <a:ea typeface="HGP創英角ﾎﾟｯﾌﾟ体" panose="040B0A00000000000000" pitchFamily="50" charset="-128"/>
                <a:cs typeface="Times New Roman" panose="02020603050405020304" pitchFamily="18" charset="0"/>
              </a:rPr>
              <a:t>行き、</a:t>
            </a:r>
            <a:r>
              <a:rPr lang="ja-JP" altLang="ja-JP" sz="1200" kern="100" dirty="0" smtClean="0">
                <a:latin typeface="HGP創英角ﾎﾟｯﾌﾟ体" panose="040B0A00000000000000" pitchFamily="50" charset="-128"/>
                <a:ea typeface="HGP創英角ﾎﾟｯﾌﾟ体" panose="040B0A00000000000000" pitchFamily="50" charset="-128"/>
                <a:cs typeface="Times New Roman" panose="02020603050405020304" pitchFamily="18" charset="0"/>
              </a:rPr>
              <a:t>学校まで送</a:t>
            </a:r>
            <a:r>
              <a:rPr lang="ja-JP" altLang="en-US" sz="1200" kern="100" dirty="0" smtClean="0">
                <a:latin typeface="HGP創英角ﾎﾟｯﾌﾟ体" panose="040B0A00000000000000" pitchFamily="50" charset="-128"/>
                <a:ea typeface="HGP創英角ﾎﾟｯﾌﾟ体" panose="040B0A00000000000000" pitchFamily="50" charset="-128"/>
                <a:cs typeface="Times New Roman" panose="02020603050405020304" pitchFamily="18" charset="0"/>
              </a:rPr>
              <a:t>って</a:t>
            </a:r>
            <a:r>
              <a:rPr lang="ja-JP" altLang="ja-JP" sz="1200" kern="100" dirty="0" smtClean="0">
                <a:latin typeface="HGP創英角ﾎﾟｯﾌﾟ体" panose="040B0A00000000000000" pitchFamily="50" charset="-128"/>
                <a:ea typeface="HGP創英角ﾎﾟｯﾌﾟ体" panose="040B0A00000000000000" pitchFamily="50" charset="-128"/>
                <a:cs typeface="Times New Roman" panose="02020603050405020304" pitchFamily="18" charset="0"/>
              </a:rPr>
              <a:t>くれ</a:t>
            </a:r>
            <a:r>
              <a:rPr lang="ja-JP" altLang="en-US" sz="1200" kern="100" dirty="0" smtClean="0">
                <a:latin typeface="HGP創英角ﾎﾟｯﾌﾟ体" panose="040B0A00000000000000" pitchFamily="50" charset="-128"/>
                <a:ea typeface="HGP創英角ﾎﾟｯﾌﾟ体" panose="040B0A00000000000000" pitchFamily="50" charset="-128"/>
                <a:cs typeface="Times New Roman" panose="02020603050405020304" pitchFamily="18" charset="0"/>
              </a:rPr>
              <a:t>ました。</a:t>
            </a:r>
            <a:r>
              <a:rPr lang="ja-JP" altLang="ja-JP" sz="1200" kern="100" dirty="0" smtClean="0">
                <a:latin typeface="HGP創英角ﾎﾟｯﾌﾟ体" panose="040B0A00000000000000" pitchFamily="50" charset="-128"/>
                <a:ea typeface="HGP創英角ﾎﾟｯﾌﾟ体" panose="040B0A00000000000000" pitchFamily="50" charset="-128"/>
                <a:cs typeface="Times New Roman" panose="02020603050405020304" pitchFamily="18" charset="0"/>
              </a:rPr>
              <a:t>この場合の報酬はどの</a:t>
            </a:r>
            <a:r>
              <a:rPr lang="ja-JP" altLang="en-US" sz="1200" kern="100" dirty="0" smtClean="0">
                <a:latin typeface="HGP創英角ﾎﾟｯﾌﾟ体" panose="040B0A00000000000000" pitchFamily="50" charset="-128"/>
                <a:ea typeface="HGP創英角ﾎﾟｯﾌﾟ体" panose="040B0A00000000000000" pitchFamily="50" charset="-128"/>
                <a:cs typeface="Times New Roman" panose="02020603050405020304" pitchFamily="18" charset="0"/>
              </a:rPr>
              <a:t>ように計算したら良いでしょうか？</a:t>
            </a:r>
            <a:endParaRPr lang="ja-JP" altLang="ja-JP" sz="1200" kern="100" dirty="0">
              <a:latin typeface="HGP創英角ﾎﾟｯﾌﾟ体" panose="040B0A00000000000000" pitchFamily="50" charset="-128"/>
              <a:ea typeface="HGP創英角ﾎﾟｯﾌﾟ体" panose="040B0A00000000000000" pitchFamily="50" charset="-128"/>
              <a:cs typeface="Times New Roman" panose="02020603050405020304" pitchFamily="18" charset="0"/>
            </a:endParaRPr>
          </a:p>
        </p:txBody>
      </p:sp>
      <p:sp>
        <p:nvSpPr>
          <p:cNvPr id="1246" name="スライド番号プレースホルダー 3"/>
          <p:cNvSpPr>
            <a:spLocks noGrp="1"/>
          </p:cNvSpPr>
          <p:nvPr>
            <p:ph type="sldNum" sz="quarter" idx="10"/>
          </p:nvPr>
        </p:nvSpPr>
        <p:spPr/>
        <p:txBody>
          <a:bodyPr/>
          <a:lstStyle/>
          <a:p>
            <a:fld id="{6B2C1B23-21E9-4D4B-9771-270A6A8DFEA7}" type="slidenum">
              <a:rPr kumimoji="1" lang="ja-JP" altLang="en-US" smtClean="0"/>
              <a:t>15</a:t>
            </a:fld>
            <a:endParaRPr kumimoji="1" lang="ja-JP" altLang="en-US"/>
          </a:p>
        </p:txBody>
      </p:sp>
    </p:spTree>
    <p:extLst>
      <p:ext uri="{BB962C8B-B14F-4D97-AF65-F5344CB8AC3E}">
        <p14:creationId xmlns:p14="http://schemas.microsoft.com/office/powerpoint/2010/main" val="24354974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250" name="スライド イメージ プレースホルダー 1"/>
          <p:cNvSpPr>
            <a:spLocks noGrp="1" noRot="1" noChangeAspect="1"/>
          </p:cNvSpPr>
          <p:nvPr>
            <p:ph type="sldImg"/>
          </p:nvPr>
        </p:nvSpPr>
        <p:spPr/>
      </p:sp>
      <p:sp>
        <p:nvSpPr>
          <p:cNvPr id="1251" name="ノート プレースホルダー 2"/>
          <p:cNvSpPr>
            <a:spLocks noGrp="1"/>
          </p:cNvSpPr>
          <p:nvPr>
            <p:ph type="body" idx="1"/>
          </p:nvPr>
        </p:nvSpPr>
        <p:spPr/>
        <p:txBody>
          <a:bodyPr/>
          <a:lstStyle/>
          <a:p>
            <a:r>
              <a:rPr kumimoji="1" lang="ja-JP" altLang="en-US" dirty="0" smtClean="0"/>
              <a:t>●１回目の輸送にかかった自宅から会場までの往復時間と２回目の輸送にかかった自宅から会場までの往復時間が支給の対象となります。</a:t>
            </a:r>
            <a:endParaRPr kumimoji="1" lang="en-US" altLang="ja-JP" dirty="0" smtClean="0"/>
          </a:p>
          <a:p>
            <a:r>
              <a:rPr kumimoji="1" lang="ja-JP" altLang="en-US" dirty="0" smtClean="0"/>
              <a:t>なので、例えば１回目の輸送にかかった時間が９０分、２回目の輸送にかかった時間が会場について生徒を待つ時間も含めて１１０分、合計２００分の３時間２０分が支給対象となります。</a:t>
            </a:r>
            <a:endParaRPr kumimoji="1" lang="en-US" altLang="ja-JP" dirty="0" smtClean="0"/>
          </a:p>
          <a:p>
            <a:r>
              <a:rPr kumimoji="1" lang="ja-JP" altLang="en-US" dirty="0" smtClean="0"/>
              <a:t>３０分未満は切り捨てなので３時間分の報酬を支払うこととなります。</a:t>
            </a:r>
            <a:endParaRPr kumimoji="1" lang="ja-JP" altLang="en-US" dirty="0"/>
          </a:p>
        </p:txBody>
      </p:sp>
      <p:sp>
        <p:nvSpPr>
          <p:cNvPr id="1252" name="スライド番号プレースホルダー 3"/>
          <p:cNvSpPr>
            <a:spLocks noGrp="1"/>
          </p:cNvSpPr>
          <p:nvPr>
            <p:ph type="sldNum" sz="quarter" idx="10"/>
          </p:nvPr>
        </p:nvSpPr>
        <p:spPr/>
        <p:txBody>
          <a:bodyPr/>
          <a:lstStyle/>
          <a:p>
            <a:fld id="{6B2C1B23-21E9-4D4B-9771-270A6A8DFEA7}" type="slidenum">
              <a:rPr kumimoji="1" lang="ja-JP" altLang="en-US" smtClean="0"/>
              <a:t>16</a:t>
            </a:fld>
            <a:endParaRPr kumimoji="1" lang="ja-JP" altLang="en-US"/>
          </a:p>
        </p:txBody>
      </p:sp>
    </p:spTree>
    <p:extLst>
      <p:ext uri="{BB962C8B-B14F-4D97-AF65-F5344CB8AC3E}">
        <p14:creationId xmlns:p14="http://schemas.microsoft.com/office/powerpoint/2010/main" val="6099250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259" name="スライド イメージ プレースホルダー 1"/>
          <p:cNvSpPr>
            <a:spLocks noGrp="1" noRot="1" noChangeAspect="1"/>
          </p:cNvSpPr>
          <p:nvPr>
            <p:ph type="sldImg"/>
          </p:nvPr>
        </p:nvSpPr>
        <p:spPr/>
      </p:sp>
      <p:sp>
        <p:nvSpPr>
          <p:cNvPr id="1260" name="ノート プレースホルダー 2"/>
          <p:cNvSpPr>
            <a:spLocks noGrp="1"/>
          </p:cNvSpPr>
          <p:nvPr>
            <p:ph type="body" idx="1"/>
          </p:nvPr>
        </p:nvSpPr>
        <p:spPr/>
        <p:txBody>
          <a:bodyPr/>
          <a:lstStyle/>
          <a:p>
            <a:pPr algn="just">
              <a:spcAft>
                <a:spcPts val="0"/>
              </a:spcAft>
            </a:pPr>
            <a:r>
              <a:rPr kumimoji="1" lang="ja-JP" altLang="en-US" dirty="0" smtClean="0"/>
              <a:t>●</a:t>
            </a:r>
            <a:r>
              <a:rPr lang="ja-JP" altLang="ja-JP" sz="1200" kern="100" dirty="0" smtClean="0">
                <a:latin typeface="HGP創英角ﾎﾟｯﾌﾟ体" panose="040B0A00000000000000" pitchFamily="50" charset="-128"/>
                <a:ea typeface="HGP創英角ﾎﾟｯﾌﾟ体" panose="040B0A00000000000000" pitchFamily="50" charset="-128"/>
                <a:cs typeface="Times New Roman" panose="02020603050405020304" pitchFamily="18" charset="0"/>
              </a:rPr>
              <a:t>７時間の時給分の支払いと７時間４５分の</a:t>
            </a:r>
            <a:r>
              <a:rPr lang="ja-JP" altLang="en-US" sz="1200" kern="100" dirty="0" smtClean="0">
                <a:latin typeface="HGP創英角ﾎﾟｯﾌﾟ体" panose="040B0A00000000000000" pitchFamily="50" charset="-128"/>
                <a:ea typeface="HGP創英角ﾎﾟｯﾌﾟ体" panose="040B0A00000000000000" pitchFamily="50" charset="-128"/>
                <a:cs typeface="Times New Roman" panose="02020603050405020304" pitchFamily="18" charset="0"/>
              </a:rPr>
              <a:t>日給</a:t>
            </a:r>
            <a:r>
              <a:rPr lang="ja-JP" altLang="ja-JP" sz="1200" kern="100" dirty="0" smtClean="0">
                <a:latin typeface="HGP創英角ﾎﾟｯﾌﾟ体" panose="040B0A00000000000000" pitchFamily="50" charset="-128"/>
                <a:ea typeface="HGP創英角ﾎﾟｯﾌﾟ体" panose="040B0A00000000000000" pitchFamily="50" charset="-128"/>
                <a:cs typeface="Times New Roman" panose="02020603050405020304" pitchFamily="18" charset="0"/>
              </a:rPr>
              <a:t>支払い</a:t>
            </a:r>
            <a:r>
              <a:rPr lang="en-US" altLang="ja-JP" sz="1200" kern="100" dirty="0" smtClean="0">
                <a:latin typeface="HGP創英角ﾎﾟｯﾌﾟ体" panose="040B0A00000000000000" pitchFamily="50" charset="-128"/>
                <a:ea typeface="HGP創英角ﾎﾟｯﾌﾟ体" panose="040B0A00000000000000" pitchFamily="50" charset="-128"/>
                <a:cs typeface="ＭＳ 明朝" panose="02020609040205080304" pitchFamily="17" charset="-128"/>
              </a:rPr>
              <a:t>10,000</a:t>
            </a:r>
            <a:r>
              <a:rPr lang="ja-JP" altLang="ja-JP" sz="1200" kern="100" dirty="0" smtClean="0">
                <a:latin typeface="HGP創英角ﾎﾟｯﾌﾟ体" panose="040B0A00000000000000" pitchFamily="50" charset="-128"/>
                <a:ea typeface="HGP創英角ﾎﾟｯﾌﾟ体" panose="040B0A00000000000000" pitchFamily="50" charset="-128"/>
                <a:cs typeface="ＭＳ 明朝" panose="02020609040205080304" pitchFamily="17" charset="-128"/>
              </a:rPr>
              <a:t>円分の支払いの境目がわからなくなる</a:t>
            </a:r>
            <a:r>
              <a:rPr lang="ja-JP" altLang="en-US" sz="1200" kern="100" dirty="0" smtClean="0">
                <a:latin typeface="HGP創英角ﾎﾟｯﾌﾟ体" panose="040B0A00000000000000" pitchFamily="50" charset="-128"/>
                <a:ea typeface="HGP創英角ﾎﾟｯﾌﾟ体" panose="040B0A00000000000000" pitchFamily="50" charset="-128"/>
                <a:cs typeface="ＭＳ 明朝" panose="02020609040205080304" pitchFamily="17" charset="-128"/>
              </a:rPr>
              <a:t>。</a:t>
            </a:r>
            <a:endParaRPr lang="ja-JP" altLang="ja-JP" sz="1200" kern="100" dirty="0" smtClean="0">
              <a:latin typeface="HGP創英角ﾎﾟｯﾌﾟ体" panose="040B0A00000000000000" pitchFamily="50" charset="-128"/>
              <a:ea typeface="HGP創英角ﾎﾟｯﾌﾟ体" panose="040B0A00000000000000" pitchFamily="50" charset="-128"/>
              <a:cs typeface="Times New Roman" panose="02020603050405020304" pitchFamily="18" charset="0"/>
            </a:endParaRPr>
          </a:p>
          <a:p>
            <a:r>
              <a:rPr lang="ja-JP" altLang="ja-JP" sz="1200" dirty="0" smtClean="0">
                <a:latin typeface="HGP創英角ﾎﾟｯﾌﾟ体" panose="040B0A00000000000000" pitchFamily="50" charset="-128"/>
                <a:ea typeface="HGP創英角ﾎﾟｯﾌﾟ体" panose="040B0A00000000000000" pitchFamily="50" charset="-128"/>
                <a:cs typeface="ＭＳ 明朝" panose="02020609040205080304" pitchFamily="17" charset="-128"/>
              </a:rPr>
              <a:t>　７時間３０分の場合は</a:t>
            </a:r>
            <a:r>
              <a:rPr lang="ja-JP" altLang="en-US" sz="1200" dirty="0" smtClean="0">
                <a:latin typeface="HGP創英角ﾎﾟｯﾌﾟ体" panose="040B0A00000000000000" pitchFamily="50" charset="-128"/>
                <a:ea typeface="HGP創英角ﾎﾟｯﾌﾟ体" panose="040B0A00000000000000" pitchFamily="50" charset="-128"/>
                <a:cs typeface="ＭＳ 明朝" panose="02020609040205080304" pitchFamily="17" charset="-128"/>
              </a:rPr>
              <a:t>、</a:t>
            </a:r>
            <a:r>
              <a:rPr lang="ja-JP" altLang="ja-JP" sz="1200" dirty="0" smtClean="0">
                <a:latin typeface="HGP創英角ﾎﾟｯﾌﾟ体" panose="040B0A00000000000000" pitchFamily="50" charset="-128"/>
                <a:ea typeface="HGP創英角ﾎﾟｯﾌﾟ体" panose="040B0A00000000000000" pitchFamily="50" charset="-128"/>
                <a:cs typeface="ＭＳ 明朝" panose="02020609040205080304" pitchFamily="17" charset="-128"/>
              </a:rPr>
              <a:t>時給の</a:t>
            </a:r>
            <a:r>
              <a:rPr lang="en-US" altLang="ja-JP" sz="1200" dirty="0" smtClean="0">
                <a:latin typeface="HGP創英角ﾎﾟｯﾌﾟ体" panose="040B0A00000000000000" pitchFamily="50" charset="-128"/>
                <a:ea typeface="HGP創英角ﾎﾟｯﾌﾟ体" panose="040B0A00000000000000" pitchFamily="50" charset="-128"/>
                <a:cs typeface="ＭＳ 明朝" panose="02020609040205080304" pitchFamily="17" charset="-128"/>
              </a:rPr>
              <a:t>9,030</a:t>
            </a:r>
            <a:r>
              <a:rPr lang="ja-JP" altLang="ja-JP" sz="1200" dirty="0" smtClean="0">
                <a:latin typeface="HGP創英角ﾎﾟｯﾌﾟ体" panose="040B0A00000000000000" pitchFamily="50" charset="-128"/>
                <a:ea typeface="HGP創英角ﾎﾟｯﾌﾟ体" panose="040B0A00000000000000" pitchFamily="50" charset="-128"/>
                <a:cs typeface="ＭＳ 明朝" panose="02020609040205080304" pitchFamily="17" charset="-128"/>
              </a:rPr>
              <a:t>円？</a:t>
            </a:r>
            <a:r>
              <a:rPr lang="ja-JP" altLang="en-US" sz="1200" dirty="0" smtClean="0">
                <a:latin typeface="HGP創英角ﾎﾟｯﾌﾟ体" panose="040B0A00000000000000" pitchFamily="50" charset="-128"/>
                <a:ea typeface="HGP創英角ﾎﾟｯﾌﾟ体" panose="040B0A00000000000000" pitchFamily="50" charset="-128"/>
                <a:cs typeface="ＭＳ 明朝" panose="02020609040205080304" pitchFamily="17" charset="-128"/>
              </a:rPr>
              <a:t>それとも日給の</a:t>
            </a:r>
            <a:r>
              <a:rPr lang="en-US" altLang="ja-JP" sz="1200" dirty="0" smtClean="0">
                <a:latin typeface="HGP創英角ﾎﾟｯﾌﾟ体" panose="040B0A00000000000000" pitchFamily="50" charset="-128"/>
                <a:ea typeface="HGP創英角ﾎﾟｯﾌﾟ体" panose="040B0A00000000000000" pitchFamily="50" charset="-128"/>
                <a:cs typeface="ＭＳ 明朝" panose="02020609040205080304" pitchFamily="17" charset="-128"/>
              </a:rPr>
              <a:t>10,000</a:t>
            </a:r>
            <a:r>
              <a:rPr lang="ja-JP" altLang="ja-JP" sz="1200" dirty="0" smtClean="0">
                <a:latin typeface="HGP創英角ﾎﾟｯﾌﾟ体" panose="040B0A00000000000000" pitchFamily="50" charset="-128"/>
                <a:ea typeface="HGP創英角ﾎﾟｯﾌﾟ体" panose="040B0A00000000000000" pitchFamily="50" charset="-128"/>
                <a:cs typeface="ＭＳ 明朝" panose="02020609040205080304" pitchFamily="17" charset="-128"/>
              </a:rPr>
              <a:t>円？</a:t>
            </a:r>
            <a:endParaRPr lang="ja-JP" altLang="en-US" sz="1200" dirty="0">
              <a:latin typeface="HGP創英角ﾎﾟｯﾌﾟ体" panose="040B0A00000000000000" pitchFamily="50" charset="-128"/>
              <a:ea typeface="HGP創英角ﾎﾟｯﾌﾟ体" panose="040B0A00000000000000" pitchFamily="50" charset="-128"/>
            </a:endParaRPr>
          </a:p>
        </p:txBody>
      </p:sp>
      <p:sp>
        <p:nvSpPr>
          <p:cNvPr id="1261" name="スライド番号プレースホルダー 3"/>
          <p:cNvSpPr>
            <a:spLocks noGrp="1"/>
          </p:cNvSpPr>
          <p:nvPr>
            <p:ph type="sldNum" sz="quarter" idx="10"/>
          </p:nvPr>
        </p:nvSpPr>
        <p:spPr/>
        <p:txBody>
          <a:bodyPr/>
          <a:lstStyle/>
          <a:p>
            <a:fld id="{6B2C1B23-21E9-4D4B-9771-270A6A8DFEA7}" type="slidenum">
              <a:rPr kumimoji="1" lang="ja-JP" altLang="en-US" smtClean="0"/>
              <a:t>17</a:t>
            </a:fld>
            <a:endParaRPr kumimoji="1" lang="ja-JP" altLang="en-US"/>
          </a:p>
        </p:txBody>
      </p:sp>
    </p:spTree>
    <p:extLst>
      <p:ext uri="{BB962C8B-B14F-4D97-AF65-F5344CB8AC3E}">
        <p14:creationId xmlns:p14="http://schemas.microsoft.com/office/powerpoint/2010/main" val="10168984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267" name="スライド イメージ プレースホルダー 1"/>
          <p:cNvSpPr>
            <a:spLocks noGrp="1" noRot="1" noChangeAspect="1"/>
          </p:cNvSpPr>
          <p:nvPr>
            <p:ph type="sldImg"/>
          </p:nvPr>
        </p:nvSpPr>
        <p:spPr/>
      </p:sp>
      <p:sp>
        <p:nvSpPr>
          <p:cNvPr id="1268" name="ノート プレースホルダー 2"/>
          <p:cNvSpPr>
            <a:spLocks noGrp="1"/>
          </p:cNvSpPr>
          <p:nvPr>
            <p:ph type="body" idx="1"/>
          </p:nvPr>
        </p:nvSpPr>
        <p:spPr/>
        <p:txBody>
          <a:bodyPr/>
          <a:lstStyle/>
          <a:p>
            <a:r>
              <a:rPr kumimoji="1" lang="ja-JP" altLang="en-US" dirty="0" smtClean="0"/>
              <a:t>●考え方のポイントは３０分以上は切り上げして考えるということです。</a:t>
            </a:r>
            <a:endParaRPr kumimoji="1" lang="en-US" altLang="ja-JP" dirty="0" smtClean="0"/>
          </a:p>
          <a:p>
            <a:r>
              <a:rPr kumimoji="1" lang="ja-JP" altLang="en-US" dirty="0" smtClean="0"/>
              <a:t>今回の場合７時間３０分が業務時間なので、３０分以上は切り上げということで８時間として考えます。次に８時間は１日と１５分に分けることができます。</a:t>
            </a:r>
            <a:endParaRPr kumimoji="1" lang="en-US" altLang="ja-JP" dirty="0" smtClean="0"/>
          </a:p>
          <a:p>
            <a:r>
              <a:rPr kumimoji="1" lang="ja-JP" altLang="en-US" dirty="0" smtClean="0"/>
              <a:t>１日と１５分で１５分の部分は３０分未満切り捨てなので、今回７時間３０分の場合は日給の１万円を支払うということになります。</a:t>
            </a:r>
            <a:endParaRPr kumimoji="1" lang="ja-JP" altLang="en-US" dirty="0"/>
          </a:p>
        </p:txBody>
      </p:sp>
      <p:sp>
        <p:nvSpPr>
          <p:cNvPr id="1269" name="スライド番号プレースホルダー 3"/>
          <p:cNvSpPr>
            <a:spLocks noGrp="1"/>
          </p:cNvSpPr>
          <p:nvPr>
            <p:ph type="sldNum" sz="quarter" idx="10"/>
          </p:nvPr>
        </p:nvSpPr>
        <p:spPr/>
        <p:txBody>
          <a:bodyPr/>
          <a:lstStyle/>
          <a:p>
            <a:fld id="{6B2C1B23-21E9-4D4B-9771-270A6A8DFEA7}" type="slidenum">
              <a:rPr kumimoji="1" lang="ja-JP" altLang="en-US" smtClean="0"/>
              <a:t>18</a:t>
            </a:fld>
            <a:endParaRPr kumimoji="1" lang="ja-JP" altLang="en-US"/>
          </a:p>
        </p:txBody>
      </p:sp>
    </p:spTree>
    <p:extLst>
      <p:ext uri="{BB962C8B-B14F-4D97-AF65-F5344CB8AC3E}">
        <p14:creationId xmlns:p14="http://schemas.microsoft.com/office/powerpoint/2010/main" val="40851504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275" name="スライド イメージ プレースホルダー 1"/>
          <p:cNvSpPr>
            <a:spLocks noGrp="1" noRot="1" noChangeAspect="1"/>
          </p:cNvSpPr>
          <p:nvPr>
            <p:ph type="sldImg"/>
          </p:nvPr>
        </p:nvSpPr>
        <p:spPr/>
      </p:sp>
      <p:sp>
        <p:nvSpPr>
          <p:cNvPr id="1276" name="ノート プレースホルダー 2"/>
          <p:cNvSpPr>
            <a:spLocks noGrp="1"/>
          </p:cNvSpPr>
          <p:nvPr>
            <p:ph type="body" idx="1"/>
          </p:nvPr>
        </p:nvSpPr>
        <p:spPr/>
        <p:txBody>
          <a:bodyPr/>
          <a:lstStyle/>
          <a:p>
            <a:r>
              <a:rPr kumimoji="1" lang="ja-JP" altLang="en-US" dirty="0" smtClean="0"/>
              <a:t>●ちなみに別のパターンで考えてみると、例えば８時間３０分勤務した場合は、</a:t>
            </a:r>
            <a:endParaRPr kumimoji="1" lang="en-US" altLang="ja-JP" dirty="0" smtClean="0"/>
          </a:p>
          <a:p>
            <a:r>
              <a:rPr kumimoji="1" lang="ja-JP" altLang="en-US" dirty="0" smtClean="0"/>
              <a:t>３０分以上は切り上げということで９時間として考えます。次に９時間は１日と１時間１５分に分けることができます。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１日と１時間１５分で１時間１５分の部分は３０分未満切り捨てなので、１時間と考えます。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err="1" smtClean="0"/>
              <a:t>なので</a:t>
            </a:r>
            <a:r>
              <a:rPr kumimoji="1" lang="ja-JP" altLang="en-US" dirty="0" smtClean="0"/>
              <a:t>８時間３０分の場合は日給の１万円と時間外１時間分の時給を支払うということになります。</a:t>
            </a:r>
          </a:p>
          <a:p>
            <a:endParaRPr kumimoji="1" lang="ja-JP" altLang="en-US" dirty="0"/>
          </a:p>
        </p:txBody>
      </p:sp>
      <p:sp>
        <p:nvSpPr>
          <p:cNvPr id="1277" name="スライド番号プレースホルダー 3"/>
          <p:cNvSpPr>
            <a:spLocks noGrp="1"/>
          </p:cNvSpPr>
          <p:nvPr>
            <p:ph type="sldNum" sz="quarter" idx="10"/>
          </p:nvPr>
        </p:nvSpPr>
        <p:spPr/>
        <p:txBody>
          <a:bodyPr/>
          <a:lstStyle/>
          <a:p>
            <a:fld id="{6B2C1B23-21E9-4D4B-9771-270A6A8DFEA7}" type="slidenum">
              <a:rPr kumimoji="1" lang="ja-JP" altLang="en-US" smtClean="0"/>
              <a:t>19</a:t>
            </a:fld>
            <a:endParaRPr kumimoji="1" lang="ja-JP" altLang="en-US"/>
          </a:p>
        </p:txBody>
      </p:sp>
    </p:spTree>
    <p:extLst>
      <p:ext uri="{BB962C8B-B14F-4D97-AF65-F5344CB8AC3E}">
        <p14:creationId xmlns:p14="http://schemas.microsoft.com/office/powerpoint/2010/main" val="3878803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123" name="スライド イメージ プレースホルダー 1"/>
          <p:cNvSpPr>
            <a:spLocks noGrp="1" noRot="1" noChangeAspect="1"/>
          </p:cNvSpPr>
          <p:nvPr>
            <p:ph type="sldImg"/>
          </p:nvPr>
        </p:nvSpPr>
        <p:spPr/>
      </p:sp>
      <p:sp>
        <p:nvSpPr>
          <p:cNvPr id="1124" name="ノート プレースホルダー 2"/>
          <p:cNvSpPr>
            <a:spLocks noGrp="1"/>
          </p:cNvSpPr>
          <p:nvPr>
            <p:ph type="body" idx="1"/>
          </p:nvPr>
        </p:nvSpPr>
        <p:spPr/>
        <p:txBody>
          <a:bodyPr/>
          <a:lstStyle/>
          <a:p>
            <a:r>
              <a:rPr kumimoji="1" lang="ja-JP" altLang="en-US" dirty="0" smtClean="0"/>
              <a:t>●補助金とは？？　</a:t>
            </a:r>
            <a:r>
              <a:rPr kumimoji="1" lang="ja-JP" altLang="en-US" dirty="0" smtClean="0"/>
              <a:t>○○さん</a:t>
            </a:r>
            <a:r>
              <a:rPr kumimoji="1" lang="ja-JP" altLang="en-US" dirty="0" smtClean="0"/>
              <a:t>読んでみてください。簡単に言うと、事業に対して実施のサポートのために給付するお金のことです。それぞれの補助金ごとに、目的や趣旨があり、まず申請をして審査に通らなければなりません。</a:t>
            </a:r>
            <a:endParaRPr kumimoji="1" lang="ja-JP" altLang="en-US" dirty="0"/>
          </a:p>
        </p:txBody>
      </p:sp>
      <p:sp>
        <p:nvSpPr>
          <p:cNvPr id="1125" name="スライド番号プレースホルダー 3"/>
          <p:cNvSpPr>
            <a:spLocks noGrp="1"/>
          </p:cNvSpPr>
          <p:nvPr>
            <p:ph type="sldNum" sz="quarter" idx="10"/>
          </p:nvPr>
        </p:nvSpPr>
        <p:spPr/>
        <p:txBody>
          <a:bodyPr/>
          <a:lstStyle/>
          <a:p>
            <a:fld id="{6B2C1B23-21E9-4D4B-9771-270A6A8DFEA7}" type="slidenum">
              <a:rPr kumimoji="1" lang="ja-JP" altLang="en-US" smtClean="0"/>
              <a:t>2</a:t>
            </a:fld>
            <a:endParaRPr kumimoji="1" lang="ja-JP" altLang="en-US"/>
          </a:p>
        </p:txBody>
      </p:sp>
    </p:spTree>
    <p:extLst>
      <p:ext uri="{BB962C8B-B14F-4D97-AF65-F5344CB8AC3E}">
        <p14:creationId xmlns:p14="http://schemas.microsoft.com/office/powerpoint/2010/main" val="41359735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284" name="スライド イメージ プレースホルダー 1"/>
          <p:cNvSpPr>
            <a:spLocks noGrp="1" noRot="1" noChangeAspect="1"/>
          </p:cNvSpPr>
          <p:nvPr>
            <p:ph type="sldImg"/>
          </p:nvPr>
        </p:nvSpPr>
        <p:spPr/>
      </p:sp>
      <p:sp>
        <p:nvSpPr>
          <p:cNvPr id="1285" name="ノート プレースホルダー 2"/>
          <p:cNvSpPr>
            <a:spLocks noGrp="1"/>
          </p:cNvSpPr>
          <p:nvPr>
            <p:ph type="body" idx="1"/>
          </p:nvPr>
        </p:nvSpPr>
        <p:spPr/>
        <p:txBody>
          <a:bodyPr/>
          <a:lstStyle/>
          <a:p>
            <a:pPr indent="133350" algn="just">
              <a:spcAft>
                <a:spcPts val="0"/>
              </a:spcAft>
            </a:pPr>
            <a:r>
              <a:rPr kumimoji="1" lang="ja-JP" altLang="en-US" dirty="0" smtClean="0"/>
              <a:t>●</a:t>
            </a:r>
            <a:r>
              <a:rPr lang="ja-JP" altLang="ja-JP" sz="1200" kern="100" dirty="0" smtClean="0">
                <a:latin typeface="HGP創英角ﾎﾟｯﾌﾟ体" panose="040B0A00000000000000" pitchFamily="50" charset="-128"/>
                <a:ea typeface="HGP創英角ﾎﾟｯﾌﾟ体" panose="040B0A00000000000000" pitchFamily="50" charset="-128"/>
                <a:cs typeface="Times New Roman" panose="02020603050405020304" pitchFamily="18" charset="0"/>
              </a:rPr>
              <a:t>遠距離通学補助金について</a:t>
            </a:r>
            <a:endParaRPr lang="en-US" altLang="ja-JP" sz="1200" kern="100" dirty="0" smtClean="0">
              <a:latin typeface="HGP創英角ﾎﾟｯﾌﾟ体" panose="040B0A00000000000000" pitchFamily="50" charset="-128"/>
              <a:ea typeface="HGP創英角ﾎﾟｯﾌﾟ体" panose="040B0A00000000000000" pitchFamily="50" charset="-128"/>
              <a:cs typeface="Times New Roman" panose="02020603050405020304" pitchFamily="18" charset="0"/>
            </a:endParaRPr>
          </a:p>
          <a:p>
            <a:pPr indent="133350" algn="just">
              <a:spcAft>
                <a:spcPts val="0"/>
              </a:spcAft>
            </a:pPr>
            <a:r>
              <a:rPr lang="ja-JP" altLang="ja-JP" sz="1200" kern="100" dirty="0" smtClean="0">
                <a:latin typeface="HGP創英角ﾎﾟｯﾌﾟ体" panose="040B0A00000000000000" pitchFamily="50" charset="-128"/>
                <a:ea typeface="HGP創英角ﾎﾟｯﾌﾟ体" panose="040B0A00000000000000" pitchFamily="50" charset="-128"/>
                <a:cs typeface="Times New Roman" panose="02020603050405020304" pitchFamily="18" charset="0"/>
              </a:rPr>
              <a:t>生徒基礎調査票</a:t>
            </a:r>
            <a:r>
              <a:rPr lang="ja-JP" altLang="en-US" sz="1200" kern="100" dirty="0" smtClean="0">
                <a:latin typeface="HGP創英角ﾎﾟｯﾌﾟ体" panose="040B0A00000000000000" pitchFamily="50" charset="-128"/>
                <a:ea typeface="HGP創英角ﾎﾟｯﾌﾟ体" panose="040B0A00000000000000" pitchFamily="50" charset="-128"/>
                <a:cs typeface="Times New Roman" panose="02020603050405020304" pitchFamily="18" charset="0"/>
              </a:rPr>
              <a:t>に記入されている</a:t>
            </a:r>
            <a:r>
              <a:rPr lang="ja-JP" altLang="ja-JP" sz="1200" kern="100" dirty="0" smtClean="0">
                <a:latin typeface="HGP創英角ﾎﾟｯﾌﾟ体" panose="040B0A00000000000000" pitchFamily="50" charset="-128"/>
                <a:ea typeface="HGP創英角ﾎﾟｯﾌﾟ体" panose="040B0A00000000000000" pitchFamily="50" charset="-128"/>
                <a:cs typeface="Times New Roman" panose="02020603050405020304" pitchFamily="18" charset="0"/>
              </a:rPr>
              <a:t>通学距離</a:t>
            </a:r>
            <a:r>
              <a:rPr lang="ja-JP" altLang="en-US" sz="1200" kern="100" dirty="0" smtClean="0">
                <a:latin typeface="HGP創英角ﾎﾟｯﾌﾟ体" panose="040B0A00000000000000" pitchFamily="50" charset="-128"/>
                <a:ea typeface="HGP創英角ﾎﾟｯﾌﾟ体" panose="040B0A00000000000000" pitchFamily="50" charset="-128"/>
                <a:cs typeface="Times New Roman" panose="02020603050405020304" pitchFamily="18" charset="0"/>
              </a:rPr>
              <a:t>と</a:t>
            </a:r>
            <a:r>
              <a:rPr lang="ja-JP" altLang="ja-JP" sz="1200" kern="100" dirty="0" smtClean="0">
                <a:latin typeface="HGP創英角ﾎﾟｯﾌﾟ体" panose="040B0A00000000000000" pitchFamily="50" charset="-128"/>
                <a:ea typeface="HGP創英角ﾎﾟｯﾌﾟ体" panose="040B0A00000000000000" pitchFamily="50" charset="-128"/>
                <a:cs typeface="Times New Roman" panose="02020603050405020304" pitchFamily="18" charset="0"/>
              </a:rPr>
              <a:t>、グーグルマップ等で</a:t>
            </a:r>
            <a:r>
              <a:rPr lang="ja-JP" altLang="en-US" sz="1200" kern="100" dirty="0" smtClean="0">
                <a:latin typeface="HGP創英角ﾎﾟｯﾌﾟ体" panose="040B0A00000000000000" pitchFamily="50" charset="-128"/>
                <a:ea typeface="HGP創英角ﾎﾟｯﾌﾟ体" panose="040B0A00000000000000" pitchFamily="50" charset="-128"/>
                <a:cs typeface="Times New Roman" panose="02020603050405020304" pitchFamily="18" charset="0"/>
              </a:rPr>
              <a:t>計測</a:t>
            </a:r>
            <a:r>
              <a:rPr lang="ja-JP" altLang="ja-JP" sz="1200" kern="100" dirty="0" smtClean="0">
                <a:latin typeface="HGP創英角ﾎﾟｯﾌﾟ体" panose="040B0A00000000000000" pitchFamily="50" charset="-128"/>
                <a:ea typeface="HGP創英角ﾎﾟｯﾌﾟ体" panose="040B0A00000000000000" pitchFamily="50" charset="-128"/>
                <a:cs typeface="Times New Roman" panose="02020603050405020304" pitchFamily="18" charset="0"/>
              </a:rPr>
              <a:t>した距離</a:t>
            </a:r>
            <a:r>
              <a:rPr lang="ja-JP" altLang="en-US" sz="1200" kern="100" dirty="0" smtClean="0">
                <a:latin typeface="HGP創英角ﾎﾟｯﾌﾟ体" panose="040B0A00000000000000" pitchFamily="50" charset="-128"/>
                <a:ea typeface="HGP創英角ﾎﾟｯﾌﾟ体" panose="040B0A00000000000000" pitchFamily="50" charset="-128"/>
                <a:cs typeface="Times New Roman" panose="02020603050405020304" pitchFamily="18" charset="0"/>
              </a:rPr>
              <a:t>が異なり、支給対象外となる</a:t>
            </a:r>
            <a:r>
              <a:rPr lang="ja-JP" altLang="ja-JP" sz="1200" kern="100" dirty="0" smtClean="0">
                <a:latin typeface="HGP創英角ﾎﾟｯﾌﾟ体" panose="040B0A00000000000000" pitchFamily="50" charset="-128"/>
                <a:ea typeface="HGP創英角ﾎﾟｯﾌﾟ体" panose="040B0A00000000000000" pitchFamily="50" charset="-128"/>
                <a:cs typeface="Times New Roman" panose="02020603050405020304" pitchFamily="18" charset="0"/>
              </a:rPr>
              <a:t>場合</a:t>
            </a:r>
            <a:r>
              <a:rPr lang="ja-JP" altLang="en-US" sz="1200" kern="100" dirty="0" smtClean="0">
                <a:latin typeface="HGP創英角ﾎﾟｯﾌﾟ体" panose="040B0A00000000000000" pitchFamily="50" charset="-128"/>
                <a:ea typeface="HGP創英角ﾎﾟｯﾌﾟ体" panose="040B0A00000000000000" pitchFamily="50" charset="-128"/>
                <a:cs typeface="Times New Roman" panose="02020603050405020304" pitchFamily="18" charset="0"/>
              </a:rPr>
              <a:t>はどうしたら良いでしょうか？</a:t>
            </a:r>
            <a:endParaRPr lang="ja-JP" altLang="ja-JP" sz="1200" kern="100" dirty="0" smtClean="0">
              <a:latin typeface="HGP創英角ﾎﾟｯﾌﾟ体" panose="040B0A00000000000000" pitchFamily="50" charset="-128"/>
              <a:ea typeface="HGP創英角ﾎﾟｯﾌﾟ体" panose="040B0A00000000000000" pitchFamily="50" charset="-128"/>
              <a:cs typeface="Times New Roman" panose="02020603050405020304" pitchFamily="18" charset="0"/>
            </a:endParaRPr>
          </a:p>
          <a:p>
            <a:pPr marL="0" marR="0" indent="133350" algn="just" defTabSz="914400" rtl="0" eaLnBrk="1" fontAlgn="auto" latinLnBrk="0" hangingPunct="1">
              <a:lnSpc>
                <a:spcPct val="100000"/>
              </a:lnSpc>
              <a:spcBef>
                <a:spcPts val="0"/>
              </a:spcBef>
              <a:spcAft>
                <a:spcPts val="0"/>
              </a:spcAft>
              <a:buClrTx/>
              <a:buSzTx/>
              <a:buFontTx/>
              <a:buNone/>
              <a:tabLst/>
              <a:defRPr/>
            </a:pPr>
            <a:r>
              <a:rPr lang="ja-JP" altLang="en-US" sz="1200" kern="100" dirty="0" smtClean="0">
                <a:latin typeface="HGP創英角ﾎﾟｯﾌﾟ体" panose="040B0A00000000000000" pitchFamily="50" charset="-128"/>
                <a:ea typeface="HGP創英角ﾎﾟｯﾌﾟ体" panose="040B0A00000000000000" pitchFamily="50" charset="-128"/>
                <a:cs typeface="Times New Roman" panose="02020603050405020304" pitchFamily="18" charset="0"/>
              </a:rPr>
              <a:t>また今回は学校が</a:t>
            </a:r>
            <a:r>
              <a:rPr lang="ja-JP" altLang="ja-JP" sz="1200" kern="100" dirty="0" smtClean="0">
                <a:latin typeface="HGP創英角ﾎﾟｯﾌﾟ体" panose="040B0A00000000000000" pitchFamily="50" charset="-128"/>
                <a:ea typeface="HGP創英角ﾎﾟｯﾌﾟ体" panose="040B0A00000000000000" pitchFamily="50" charset="-128"/>
                <a:cs typeface="Times New Roman" panose="02020603050405020304" pitchFamily="18" charset="0"/>
              </a:rPr>
              <a:t>計算した距離で</a:t>
            </a:r>
            <a:r>
              <a:rPr lang="en-US" altLang="ja-JP" sz="1200" kern="100" dirty="0" smtClean="0">
                <a:latin typeface="HGP創英角ﾎﾟｯﾌﾟ体" panose="040B0A00000000000000" pitchFamily="50" charset="-128"/>
                <a:ea typeface="HGP創英角ﾎﾟｯﾌﾟ体" panose="040B0A00000000000000" pitchFamily="50" charset="-128"/>
                <a:cs typeface="Times New Roman" panose="02020603050405020304" pitchFamily="18" charset="0"/>
              </a:rPr>
              <a:t>5</a:t>
            </a:r>
            <a:r>
              <a:rPr lang="ja-JP" altLang="ja-JP" sz="1200" kern="100" dirty="0" smtClean="0">
                <a:latin typeface="HGP創英角ﾎﾟｯﾌﾟ体" panose="040B0A00000000000000" pitchFamily="50" charset="-128"/>
                <a:ea typeface="HGP創英角ﾎﾟｯﾌﾟ体" panose="040B0A00000000000000" pitchFamily="50" charset="-128"/>
                <a:cs typeface="Times New Roman" panose="02020603050405020304" pitchFamily="18" charset="0"/>
              </a:rPr>
              <a:t>ｋｍ以上の家庭へ文書を配布しました</a:t>
            </a:r>
            <a:r>
              <a:rPr lang="ja-JP" altLang="en-US" sz="1200" kern="100" dirty="0" smtClean="0">
                <a:latin typeface="HGP創英角ﾎﾟｯﾌﾟ体" panose="040B0A00000000000000" pitchFamily="50" charset="-128"/>
                <a:ea typeface="HGP創英角ﾎﾟｯﾌﾟ体" panose="040B0A00000000000000" pitchFamily="50" charset="-128"/>
                <a:cs typeface="Times New Roman" panose="02020603050405020304" pitchFamily="18" charset="0"/>
              </a:rPr>
              <a:t>。</a:t>
            </a:r>
            <a:r>
              <a:rPr lang="ja-JP" altLang="en-US" sz="800" kern="100" dirty="0" smtClean="0">
                <a:latin typeface="游明朝" panose="02020400000000000000" pitchFamily="18" charset="-128"/>
                <a:ea typeface="游明朝" panose="02020400000000000000" pitchFamily="18" charset="-128"/>
                <a:cs typeface="Times New Roman" panose="02020603050405020304" pitchFamily="18" charset="0"/>
              </a:rPr>
              <a:t>とのことでした。</a:t>
            </a:r>
            <a:endParaRPr lang="ja-JP" altLang="ja-JP" sz="800" kern="100" dirty="0" smtClean="0">
              <a:latin typeface="游明朝" panose="02020400000000000000" pitchFamily="18" charset="-128"/>
              <a:ea typeface="游明朝" panose="02020400000000000000" pitchFamily="18" charset="-128"/>
              <a:cs typeface="Times New Roman" panose="02020603050405020304" pitchFamily="18" charset="0"/>
            </a:endParaRPr>
          </a:p>
          <a:p>
            <a:pPr algn="just">
              <a:spcAft>
                <a:spcPts val="0"/>
              </a:spcAft>
            </a:pPr>
            <a:endParaRPr lang="ja-JP" altLang="ja-JP" sz="1200" kern="100" dirty="0">
              <a:latin typeface="HGP創英角ﾎﾟｯﾌﾟ体" panose="040B0A00000000000000" pitchFamily="50" charset="-128"/>
              <a:ea typeface="HGP創英角ﾎﾟｯﾌﾟ体" panose="040B0A00000000000000" pitchFamily="50" charset="-128"/>
              <a:cs typeface="Times New Roman" panose="02020603050405020304" pitchFamily="18" charset="0"/>
            </a:endParaRPr>
          </a:p>
        </p:txBody>
      </p:sp>
      <p:sp>
        <p:nvSpPr>
          <p:cNvPr id="1286" name="スライド番号プレースホルダー 3"/>
          <p:cNvSpPr>
            <a:spLocks noGrp="1"/>
          </p:cNvSpPr>
          <p:nvPr>
            <p:ph type="sldNum" sz="quarter" idx="10"/>
          </p:nvPr>
        </p:nvSpPr>
        <p:spPr/>
        <p:txBody>
          <a:bodyPr/>
          <a:lstStyle/>
          <a:p>
            <a:fld id="{6B2C1B23-21E9-4D4B-9771-270A6A8DFEA7}" type="slidenum">
              <a:rPr kumimoji="1" lang="ja-JP" altLang="en-US" smtClean="0"/>
              <a:t>20</a:t>
            </a:fld>
            <a:endParaRPr kumimoji="1" lang="ja-JP" altLang="en-US"/>
          </a:p>
        </p:txBody>
      </p:sp>
    </p:spTree>
    <p:extLst>
      <p:ext uri="{BB962C8B-B14F-4D97-AF65-F5344CB8AC3E}">
        <p14:creationId xmlns:p14="http://schemas.microsoft.com/office/powerpoint/2010/main" val="39134303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290" name="スライド イメージ プレースホルダー 1"/>
          <p:cNvSpPr>
            <a:spLocks noGrp="1" noRot="1" noChangeAspect="1"/>
          </p:cNvSpPr>
          <p:nvPr>
            <p:ph type="sldImg"/>
          </p:nvPr>
        </p:nvSpPr>
        <p:spPr/>
      </p:sp>
      <p:sp>
        <p:nvSpPr>
          <p:cNvPr id="1291" name="ノート プレースホルダー 2"/>
          <p:cNvSpPr>
            <a:spLocks noGrp="1"/>
          </p:cNvSpPr>
          <p:nvPr>
            <p:ph type="body" idx="1"/>
          </p:nvPr>
        </p:nvSpPr>
        <p:spPr/>
        <p:txBody>
          <a:bodyPr/>
          <a:lstStyle/>
          <a:p>
            <a:r>
              <a:rPr kumimoji="1" lang="ja-JP" altLang="en-US" dirty="0" smtClean="0"/>
              <a:t>そもそも</a:t>
            </a:r>
            <a:r>
              <a:rPr kumimoji="1" lang="ja-JP" altLang="en-US" sz="1200" dirty="0" smtClean="0">
                <a:latin typeface="ＡHGP創英角ﾎﾟｯﾌﾟ体"/>
                <a:ea typeface="HGP創英角ﾎﾟｯﾌﾟ体" panose="040B0A00000000000000" pitchFamily="50" charset="-128"/>
              </a:rPr>
              <a:t>四万十町の補助金の認定は町が行います。</a:t>
            </a:r>
            <a:endParaRPr kumimoji="1" lang="en-US" altLang="ja-JP" sz="1200" dirty="0" smtClean="0">
              <a:latin typeface="ＡHGP創英角ﾎﾟｯﾌﾟ体"/>
              <a:ea typeface="HGP創英角ﾎﾟｯﾌﾟ体" panose="040B0A00000000000000"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ＡHGP創英角ﾎﾟｯﾌﾟ体"/>
                <a:ea typeface="HGP創英角ﾎﾟｯﾌﾟ体" panose="040B0A00000000000000" pitchFamily="50" charset="-128"/>
              </a:rPr>
              <a:t>なので、この件に関しては保護者から出てきた書類を学校が再計算する必要はなく、</a:t>
            </a:r>
            <a:r>
              <a:rPr lang="ja-JP" altLang="en-US" sz="1200" dirty="0" smtClean="0">
                <a:latin typeface="ＡHGP創英角ﾎﾟｯﾌﾟ体"/>
                <a:ea typeface="HGP創英角ﾎﾟｯﾌﾟ体" panose="040B0A00000000000000" pitchFamily="50" charset="-128"/>
              </a:rPr>
              <a:t>学校は対象となる</a:t>
            </a:r>
            <a:r>
              <a:rPr lang="ja-JP" altLang="en-US" sz="1200" dirty="0" err="1" smtClean="0">
                <a:latin typeface="ＡHGP創英角ﾎﾟｯﾌﾟ体"/>
                <a:ea typeface="HGP創英角ﾎﾟｯﾌﾟ体" panose="040B0A00000000000000" pitchFamily="50" charset="-128"/>
              </a:rPr>
              <a:t>で</a:t>
            </a:r>
            <a:r>
              <a:rPr lang="ja-JP" altLang="en-US" sz="1200" dirty="0" smtClean="0">
                <a:latin typeface="ＡHGP創英角ﾎﾟｯﾌﾟ体"/>
                <a:ea typeface="HGP創英角ﾎﾟｯﾌﾟ体" panose="040B0A00000000000000" pitchFamily="50" charset="-128"/>
              </a:rPr>
              <a:t>あろう家庭に文書を配布し、保護者から出てきたものを町教委へ回す役割のみで大丈夫です。</a:t>
            </a:r>
            <a:endParaRPr lang="en-US" altLang="ja-JP" sz="1200" dirty="0" smtClean="0">
              <a:latin typeface="ＡHGP創英角ﾎﾟｯﾌﾟ体"/>
              <a:ea typeface="HGP創英角ﾎﾟｯﾌﾟ体" panose="040B0A00000000000000"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要綱等にはっきりとした文言がありませんが、町の補助金担当者によると、この距離は実測ということもあるとのことなので、</a:t>
            </a:r>
            <a:r>
              <a:rPr lang="ja-JP" altLang="ja-JP" sz="1200" kern="100" dirty="0" smtClean="0">
                <a:latin typeface="HGP創英角ﾎﾟｯﾌﾟ体" panose="040B0A00000000000000" pitchFamily="50" charset="-128"/>
                <a:ea typeface="HGP創英角ﾎﾟｯﾌﾟ体" panose="040B0A00000000000000" pitchFamily="50" charset="-128"/>
                <a:cs typeface="Times New Roman" panose="02020603050405020304" pitchFamily="18" charset="0"/>
              </a:rPr>
              <a:t>グーグルマップ等で</a:t>
            </a:r>
            <a:r>
              <a:rPr lang="ja-JP" altLang="en-US" sz="1200" kern="100" dirty="0" smtClean="0">
                <a:latin typeface="HGP創英角ﾎﾟｯﾌﾟ体" panose="040B0A00000000000000" pitchFamily="50" charset="-128"/>
                <a:ea typeface="HGP創英角ﾎﾟｯﾌﾟ体" panose="040B0A00000000000000" pitchFamily="50" charset="-128"/>
                <a:cs typeface="Times New Roman" panose="02020603050405020304" pitchFamily="18" charset="0"/>
              </a:rPr>
              <a:t>計測した距離を絶対記入しなくてはいけないわけではないようです。またこれは要綱に文言がありますが、</a:t>
            </a:r>
            <a:r>
              <a:rPr lang="ja-JP" altLang="en-US" sz="1200" dirty="0" smtClean="0">
                <a:latin typeface="ＡHGP創英角ﾎﾟｯﾌﾟ体"/>
                <a:ea typeface="HGP創英角ﾎﾟｯﾌﾟ体" panose="040B0A00000000000000" pitchFamily="50" charset="-128"/>
              </a:rPr>
              <a:t>おおむね５ｋｍ以上なので、５ｋｍ無くても際どい家庭へは文書を配付しておくと良いと思います。</a:t>
            </a:r>
            <a:endParaRPr kumimoji="1" lang="ja-JP" altLang="en-US" dirty="0"/>
          </a:p>
        </p:txBody>
      </p:sp>
      <p:sp>
        <p:nvSpPr>
          <p:cNvPr id="1292" name="スライド番号プレースホルダー 3"/>
          <p:cNvSpPr>
            <a:spLocks noGrp="1"/>
          </p:cNvSpPr>
          <p:nvPr>
            <p:ph type="sldNum" sz="quarter" idx="10"/>
          </p:nvPr>
        </p:nvSpPr>
        <p:spPr/>
        <p:txBody>
          <a:bodyPr/>
          <a:lstStyle/>
          <a:p>
            <a:fld id="{6B2C1B23-21E9-4D4B-9771-270A6A8DFEA7}" type="slidenum">
              <a:rPr kumimoji="1" lang="ja-JP" altLang="en-US" smtClean="0"/>
              <a:t>21</a:t>
            </a:fld>
            <a:endParaRPr kumimoji="1" lang="ja-JP" altLang="en-US"/>
          </a:p>
        </p:txBody>
      </p:sp>
    </p:spTree>
    <p:extLst>
      <p:ext uri="{BB962C8B-B14F-4D97-AF65-F5344CB8AC3E}">
        <p14:creationId xmlns:p14="http://schemas.microsoft.com/office/powerpoint/2010/main" val="33580321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297" name="スライド イメージ プレースホルダー 1"/>
          <p:cNvSpPr>
            <a:spLocks noGrp="1" noRot="1" noChangeAspect="1"/>
          </p:cNvSpPr>
          <p:nvPr>
            <p:ph type="sldImg"/>
          </p:nvPr>
        </p:nvSpPr>
        <p:spPr/>
      </p:sp>
      <p:sp>
        <p:nvSpPr>
          <p:cNvPr id="1298" name="ノート プレースホルダー 2"/>
          <p:cNvSpPr>
            <a:spLocks noGrp="1"/>
          </p:cNvSpPr>
          <p:nvPr>
            <p:ph type="body" idx="1"/>
          </p:nvPr>
        </p:nvSpPr>
        <p:spPr/>
        <p:txBody>
          <a:bodyPr/>
          <a:lstStyle/>
          <a:p>
            <a:r>
              <a:rPr kumimoji="1" lang="ja-JP" altLang="en-US" dirty="0" smtClean="0"/>
              <a:t>●以上で研修を終わります。●</a:t>
            </a:r>
            <a:endParaRPr kumimoji="1" lang="ja-JP" altLang="en-US" dirty="0"/>
          </a:p>
        </p:txBody>
      </p:sp>
      <p:sp>
        <p:nvSpPr>
          <p:cNvPr id="1299" name="スライド番号プレースホルダー 3"/>
          <p:cNvSpPr>
            <a:spLocks noGrp="1"/>
          </p:cNvSpPr>
          <p:nvPr>
            <p:ph type="sldNum" sz="quarter" idx="10"/>
          </p:nvPr>
        </p:nvSpPr>
        <p:spPr/>
        <p:txBody>
          <a:bodyPr/>
          <a:lstStyle/>
          <a:p>
            <a:fld id="{6B2C1B23-21E9-4D4B-9771-270A6A8DFEA7}" type="slidenum">
              <a:rPr kumimoji="1" lang="ja-JP" altLang="en-US" smtClean="0"/>
              <a:t>22</a:t>
            </a:fld>
            <a:endParaRPr kumimoji="1" lang="ja-JP" altLang="en-US"/>
          </a:p>
        </p:txBody>
      </p:sp>
    </p:spTree>
    <p:extLst>
      <p:ext uri="{BB962C8B-B14F-4D97-AF65-F5344CB8AC3E}">
        <p14:creationId xmlns:p14="http://schemas.microsoft.com/office/powerpoint/2010/main" val="5636406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131" name="スライド イメージ プレースホルダー 1"/>
          <p:cNvSpPr>
            <a:spLocks noGrp="1" noRot="1" noChangeAspect="1"/>
          </p:cNvSpPr>
          <p:nvPr>
            <p:ph type="sldImg"/>
          </p:nvPr>
        </p:nvSpPr>
        <p:spPr/>
      </p:sp>
      <p:sp>
        <p:nvSpPr>
          <p:cNvPr id="1132"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a:t>
            </a:r>
            <a:r>
              <a:rPr kumimoji="1" lang="en-US" altLang="ja-JP" dirty="0" smtClean="0"/>
              <a:t>GIGA</a:t>
            </a:r>
            <a:r>
              <a:rPr kumimoji="1" lang="ja-JP" altLang="en-US" dirty="0" smtClean="0"/>
              <a:t>スクール構想の実現」に関する補助事業の内容として</a:t>
            </a:r>
            <a:r>
              <a:rPr lang="ja-JP" altLang="en-US" dirty="0" smtClean="0">
                <a:solidFill>
                  <a:srgbClr val="FF0000"/>
                </a:solidFill>
                <a:latin typeface="HGP創英角ﾎﾟｯﾌﾟ体" panose="040B0A00000000000000" pitchFamily="50" charset="-128"/>
                <a:ea typeface="HGP創英角ﾎﾟｯﾌﾟ体" panose="040B0A00000000000000" pitchFamily="50" charset="-128"/>
              </a:rPr>
              <a:t>通信ネットワーク整備事業、児童生徒</a:t>
            </a:r>
            <a:r>
              <a:rPr lang="en-US" altLang="ja-JP" dirty="0" smtClean="0">
                <a:solidFill>
                  <a:srgbClr val="FF0000"/>
                </a:solidFill>
                <a:latin typeface="HGP創英角ﾎﾟｯﾌﾟ体" panose="040B0A00000000000000" pitchFamily="50" charset="-128"/>
                <a:ea typeface="HGP創英角ﾎﾟｯﾌﾟ体" panose="040B0A00000000000000" pitchFamily="50" charset="-128"/>
              </a:rPr>
              <a:t>1</a:t>
            </a:r>
            <a:r>
              <a:rPr lang="ja-JP" altLang="en-US" dirty="0" smtClean="0">
                <a:solidFill>
                  <a:srgbClr val="FF0000"/>
                </a:solidFill>
                <a:latin typeface="HGP創英角ﾎﾟｯﾌﾟ体" panose="040B0A00000000000000" pitchFamily="50" charset="-128"/>
                <a:ea typeface="HGP創英角ﾎﾟｯﾌﾟ体" panose="040B0A00000000000000" pitchFamily="50" charset="-128"/>
              </a:rPr>
              <a:t>人</a:t>
            </a:r>
            <a:r>
              <a:rPr lang="en-US" altLang="ja-JP" dirty="0" smtClean="0">
                <a:solidFill>
                  <a:srgbClr val="FF0000"/>
                </a:solidFill>
                <a:latin typeface="HGP創英角ﾎﾟｯﾌﾟ体" panose="040B0A00000000000000" pitchFamily="50" charset="-128"/>
                <a:ea typeface="HGP創英角ﾎﾟｯﾌﾟ体" panose="040B0A00000000000000" pitchFamily="50" charset="-128"/>
              </a:rPr>
              <a:t>1</a:t>
            </a:r>
            <a:r>
              <a:rPr lang="ja-JP" altLang="en-US" dirty="0" smtClean="0">
                <a:solidFill>
                  <a:srgbClr val="FF0000"/>
                </a:solidFill>
                <a:latin typeface="HGP創英角ﾎﾟｯﾌﾟ体" panose="040B0A00000000000000" pitchFamily="50" charset="-128"/>
                <a:ea typeface="HGP創英角ﾎﾟｯﾌﾟ体" panose="040B0A00000000000000" pitchFamily="50" charset="-128"/>
              </a:rPr>
              <a:t>台端末の整備事業</a:t>
            </a:r>
            <a:endParaRPr lang="en-US" altLang="ja-JP" strike="sngStrike" dirty="0" smtClean="0">
              <a:solidFill>
                <a:srgbClr val="FF0000"/>
              </a:solidFill>
              <a:latin typeface="HGP創英角ﾎﾟｯﾌﾟ体" panose="040B0A00000000000000" pitchFamily="50" charset="-128"/>
              <a:ea typeface="HGP創英角ﾎﾟｯﾌﾟ体" panose="040B0A00000000000000" pitchFamily="50" charset="-128"/>
            </a:endParaRPr>
          </a:p>
          <a:p>
            <a:endParaRPr kumimoji="1" lang="ja-JP" altLang="en-US" dirty="0"/>
          </a:p>
        </p:txBody>
      </p:sp>
      <p:sp>
        <p:nvSpPr>
          <p:cNvPr id="1133" name="スライド番号プレースホルダー 3"/>
          <p:cNvSpPr>
            <a:spLocks noGrp="1"/>
          </p:cNvSpPr>
          <p:nvPr>
            <p:ph type="sldNum" sz="quarter" idx="10"/>
          </p:nvPr>
        </p:nvSpPr>
        <p:spPr/>
        <p:txBody>
          <a:bodyPr/>
          <a:lstStyle/>
          <a:p>
            <a:fld id="{6B2C1B23-21E9-4D4B-9771-270A6A8DFEA7}" type="slidenum">
              <a:rPr kumimoji="1" lang="ja-JP" altLang="en-US" smtClean="0"/>
              <a:t>3</a:t>
            </a:fld>
            <a:endParaRPr kumimoji="1" lang="ja-JP" altLang="en-US"/>
          </a:p>
        </p:txBody>
      </p:sp>
    </p:spTree>
    <p:extLst>
      <p:ext uri="{BB962C8B-B14F-4D97-AF65-F5344CB8AC3E}">
        <p14:creationId xmlns:p14="http://schemas.microsoft.com/office/powerpoint/2010/main" val="7089285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143" name="スライド イメージ プレースホルダー 1"/>
          <p:cNvSpPr>
            <a:spLocks noGrp="1" noRot="1" noChangeAspect="1"/>
          </p:cNvSpPr>
          <p:nvPr>
            <p:ph type="sldImg"/>
          </p:nvPr>
        </p:nvSpPr>
        <p:spPr/>
      </p:sp>
      <p:sp>
        <p:nvSpPr>
          <p:cNvPr id="1144" name="ノート プレースホルダー 2"/>
          <p:cNvSpPr>
            <a:spLocks noGrp="1"/>
          </p:cNvSpPr>
          <p:nvPr>
            <p:ph type="body" idx="1"/>
          </p:nvPr>
        </p:nvSpPr>
        <p:spPr/>
        <p:txBody>
          <a:bodyPr/>
          <a:lstStyle/>
          <a:p>
            <a:r>
              <a:rPr kumimoji="1" lang="ja-JP" altLang="en-US" dirty="0" smtClean="0"/>
              <a:t>●先ほど、それぞれの補助金ごとに目的や趣旨があることを説明しましたが、交付要綱もそれぞれ定められています。これは、キャリアアップ事業の交付要綱です。趣旨、目的、申請方法等を交付要綱で確認することができます。</a:t>
            </a:r>
            <a:endParaRPr kumimoji="1" lang="ja-JP" altLang="en-US" dirty="0"/>
          </a:p>
        </p:txBody>
      </p:sp>
      <p:sp>
        <p:nvSpPr>
          <p:cNvPr id="1145" name="スライド番号プレースホルダー 3"/>
          <p:cNvSpPr>
            <a:spLocks noGrp="1"/>
          </p:cNvSpPr>
          <p:nvPr>
            <p:ph type="sldNum" sz="quarter" idx="10"/>
          </p:nvPr>
        </p:nvSpPr>
        <p:spPr/>
        <p:txBody>
          <a:bodyPr/>
          <a:lstStyle/>
          <a:p>
            <a:fld id="{6B2C1B23-21E9-4D4B-9771-270A6A8DFEA7}" type="slidenum">
              <a:rPr kumimoji="1" lang="ja-JP" altLang="en-US" smtClean="0"/>
              <a:t>4</a:t>
            </a:fld>
            <a:endParaRPr kumimoji="1" lang="ja-JP" altLang="en-US"/>
          </a:p>
        </p:txBody>
      </p:sp>
    </p:spTree>
    <p:extLst>
      <p:ext uri="{BB962C8B-B14F-4D97-AF65-F5344CB8AC3E}">
        <p14:creationId xmlns:p14="http://schemas.microsoft.com/office/powerpoint/2010/main" val="28004118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155" name="スライド イメージ プレースホルダー 1"/>
          <p:cNvSpPr>
            <a:spLocks noGrp="1" noRot="1" noChangeAspect="1"/>
          </p:cNvSpPr>
          <p:nvPr>
            <p:ph type="sldImg"/>
          </p:nvPr>
        </p:nvSpPr>
        <p:spPr/>
      </p:sp>
      <p:sp>
        <p:nvSpPr>
          <p:cNvPr id="1156" name="ノート プレースホルダー 2"/>
          <p:cNvSpPr>
            <a:spLocks noGrp="1"/>
          </p:cNvSpPr>
          <p:nvPr>
            <p:ph type="body" idx="1"/>
          </p:nvPr>
        </p:nvSpPr>
        <p:spPr/>
        <p:txBody>
          <a:bodyPr/>
          <a:lstStyle/>
          <a:p>
            <a:r>
              <a:rPr kumimoji="1" lang="ja-JP" altLang="en-US" dirty="0" smtClean="0"/>
              <a:t>●こちらは、校内研究支援事業の交付要綱です。先ほどと同じように、趣旨、目的、申請方法等が定められています。要綱に基づいた処理をしていきましょう！</a:t>
            </a:r>
            <a:endParaRPr kumimoji="1" lang="ja-JP" altLang="en-US" dirty="0"/>
          </a:p>
        </p:txBody>
      </p:sp>
      <p:sp>
        <p:nvSpPr>
          <p:cNvPr id="1157" name="スライド番号プレースホルダー 3"/>
          <p:cNvSpPr>
            <a:spLocks noGrp="1"/>
          </p:cNvSpPr>
          <p:nvPr>
            <p:ph type="sldNum" sz="quarter" idx="10"/>
          </p:nvPr>
        </p:nvSpPr>
        <p:spPr/>
        <p:txBody>
          <a:bodyPr/>
          <a:lstStyle/>
          <a:p>
            <a:fld id="{6B2C1B23-21E9-4D4B-9771-270A6A8DFEA7}" type="slidenum">
              <a:rPr kumimoji="1" lang="ja-JP" altLang="en-US" smtClean="0"/>
              <a:t>5</a:t>
            </a:fld>
            <a:endParaRPr kumimoji="1" lang="ja-JP" altLang="en-US"/>
          </a:p>
        </p:txBody>
      </p:sp>
    </p:spTree>
    <p:extLst>
      <p:ext uri="{BB962C8B-B14F-4D97-AF65-F5344CB8AC3E}">
        <p14:creationId xmlns:p14="http://schemas.microsoft.com/office/powerpoint/2010/main" val="8421409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167" name="スライド イメージ プレースホルダー 1"/>
          <p:cNvSpPr>
            <a:spLocks noGrp="1" noRot="1" noChangeAspect="1"/>
          </p:cNvSpPr>
          <p:nvPr>
            <p:ph type="sldImg"/>
          </p:nvPr>
        </p:nvSpPr>
        <p:spPr/>
      </p:sp>
      <p:sp>
        <p:nvSpPr>
          <p:cNvPr id="1168" name="ノート プレースホルダー 2"/>
          <p:cNvSpPr>
            <a:spLocks noGrp="1"/>
          </p:cNvSpPr>
          <p:nvPr>
            <p:ph type="body" idx="1"/>
          </p:nvPr>
        </p:nvSpPr>
        <p:spPr/>
        <p:txBody>
          <a:bodyPr/>
          <a:lstStyle/>
          <a:p>
            <a:r>
              <a:rPr lang="ja-JP" altLang="en-US" dirty="0" smtClean="0">
                <a:latin typeface="HGP創英角ﾎﾟｯﾌﾟ体" panose="040B0A00000000000000" pitchFamily="50" charset="-128"/>
                <a:ea typeface="HGP創英角ﾎﾟｯﾌﾟ体" panose="040B0A00000000000000" pitchFamily="50" charset="-128"/>
              </a:rPr>
              <a:t>●キャリアアップ事業費補助金の申請の流れを確認しましょう。年度初めに地教委からグループメールで届いたものです。</a:t>
            </a:r>
            <a:endParaRPr lang="en-US" altLang="ja-JP" dirty="0" smtClean="0">
              <a:latin typeface="HGP創英角ﾎﾟｯﾌﾟ体" panose="040B0A00000000000000" pitchFamily="50" charset="-128"/>
              <a:ea typeface="HGP創英角ﾎﾟｯﾌﾟ体" panose="040B0A00000000000000" pitchFamily="50" charset="-128"/>
            </a:endParaRPr>
          </a:p>
          <a:p>
            <a:r>
              <a:rPr kumimoji="1" lang="ja-JP" altLang="en-US" dirty="0" smtClean="0">
                <a:latin typeface="HGP創英角ﾎﾟｯﾌﾟ体" panose="040B0A00000000000000" pitchFamily="50" charset="-128"/>
                <a:ea typeface="HGP創英角ﾎﾟｯﾌﾟ体" panose="040B0A00000000000000" pitchFamily="50" charset="-128"/>
              </a:rPr>
              <a:t>●まずは、事業着手前に、交付申請書と概算払い請求書を提出します。様式は、事務の手引ＨＰの様式集にあります。</a:t>
            </a:r>
            <a:endParaRPr kumimoji="1" lang="en-US" altLang="ja-JP" dirty="0" smtClean="0">
              <a:latin typeface="HGP創英角ﾎﾟｯﾌﾟ体" panose="040B0A00000000000000" pitchFamily="50" charset="-128"/>
              <a:ea typeface="HGP創英角ﾎﾟｯﾌﾟ体" panose="040B0A00000000000000" pitchFamily="50" charset="-128"/>
            </a:endParaRPr>
          </a:p>
          <a:p>
            <a:r>
              <a:rPr kumimoji="1" lang="ja-JP" altLang="en-US" dirty="0" smtClean="0">
                <a:latin typeface="HGP創英角ﾎﾟｯﾌﾟ体" panose="040B0A00000000000000" pitchFamily="50" charset="-128"/>
                <a:ea typeface="HGP創英角ﾎﾟｯﾌﾟ体" panose="040B0A00000000000000" pitchFamily="50" charset="-128"/>
              </a:rPr>
              <a:t>●その後、教育委員会より「交付決定通知書」が届きます。指定口座に請求金額が振り込まれているかを確認し、事業を実施します。</a:t>
            </a:r>
            <a:endParaRPr kumimoji="1" lang="en-US" altLang="ja-JP" dirty="0" smtClean="0">
              <a:latin typeface="HGP創英角ﾎﾟｯﾌﾟ体" panose="040B0A00000000000000" pitchFamily="50" charset="-128"/>
              <a:ea typeface="HGP創英角ﾎﾟｯﾌﾟ体" panose="040B0A00000000000000" pitchFamily="50" charset="-128"/>
            </a:endParaRPr>
          </a:p>
          <a:p>
            <a:r>
              <a:rPr kumimoji="1" lang="ja-JP" altLang="en-US" dirty="0" smtClean="0">
                <a:latin typeface="HGP創英角ﾎﾟｯﾌﾟ体" panose="040B0A00000000000000" pitchFamily="50" charset="-128"/>
                <a:ea typeface="HGP創英角ﾎﾟｯﾌﾟ体" panose="040B0A00000000000000" pitchFamily="50" charset="-128"/>
              </a:rPr>
              <a:t>●事業終了後速やかに、実績報告書と概算払清算書を提出。</a:t>
            </a:r>
            <a:endParaRPr kumimoji="1" lang="en-US" altLang="ja-JP" dirty="0" smtClean="0">
              <a:latin typeface="HGP創英角ﾎﾟｯﾌﾟ体" panose="040B0A00000000000000" pitchFamily="50" charset="-128"/>
              <a:ea typeface="HGP創英角ﾎﾟｯﾌﾟ体" panose="040B0A00000000000000" pitchFamily="50" charset="-128"/>
            </a:endParaRPr>
          </a:p>
          <a:p>
            <a:r>
              <a:rPr kumimoji="1" lang="ja-JP" altLang="en-US" dirty="0" smtClean="0">
                <a:latin typeface="HGP創英角ﾎﾟｯﾌﾟ体" panose="040B0A00000000000000" pitchFamily="50" charset="-128"/>
                <a:ea typeface="HGP創英角ﾎﾟｯﾌﾟ体" panose="040B0A00000000000000" pitchFamily="50" charset="-128"/>
              </a:rPr>
              <a:t>●地教委より、交付確定通知書が届きます。一連の書類をきちんと整えて、</a:t>
            </a:r>
            <a:r>
              <a:rPr kumimoji="1" lang="en-US" altLang="ja-JP" dirty="0" smtClean="0">
                <a:latin typeface="HGP創英角ﾎﾟｯﾌﾟ体" panose="040B0A00000000000000" pitchFamily="50" charset="-128"/>
                <a:ea typeface="HGP創英角ﾎﾟｯﾌﾟ体" panose="040B0A00000000000000" pitchFamily="50" charset="-128"/>
              </a:rPr>
              <a:t>5</a:t>
            </a:r>
            <a:r>
              <a:rPr kumimoji="1" lang="ja-JP" altLang="en-US" dirty="0" smtClean="0">
                <a:latin typeface="HGP創英角ﾎﾟｯﾌﾟ体" panose="040B0A00000000000000" pitchFamily="50" charset="-128"/>
                <a:ea typeface="HGP創英角ﾎﾟｯﾌﾟ体" panose="040B0A00000000000000" pitchFamily="50" charset="-128"/>
              </a:rPr>
              <a:t>年間保存します。</a:t>
            </a:r>
            <a:endParaRPr kumimoji="1" lang="ja-JP" altLang="en-US" dirty="0"/>
          </a:p>
        </p:txBody>
      </p:sp>
      <p:sp>
        <p:nvSpPr>
          <p:cNvPr id="1169" name="スライド番号プレースホルダー 3"/>
          <p:cNvSpPr>
            <a:spLocks noGrp="1"/>
          </p:cNvSpPr>
          <p:nvPr>
            <p:ph type="sldNum" sz="quarter" idx="10"/>
          </p:nvPr>
        </p:nvSpPr>
        <p:spPr/>
        <p:txBody>
          <a:bodyPr/>
          <a:lstStyle/>
          <a:p>
            <a:fld id="{6B2C1B23-21E9-4D4B-9771-270A6A8DFEA7}" type="slidenum">
              <a:rPr kumimoji="1" lang="ja-JP" altLang="en-US" smtClean="0"/>
              <a:t>6</a:t>
            </a:fld>
            <a:endParaRPr kumimoji="1" lang="ja-JP" altLang="en-US"/>
          </a:p>
        </p:txBody>
      </p:sp>
    </p:spTree>
    <p:extLst>
      <p:ext uri="{BB962C8B-B14F-4D97-AF65-F5344CB8AC3E}">
        <p14:creationId xmlns:p14="http://schemas.microsoft.com/office/powerpoint/2010/main" val="36662500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175" name="スライド イメージ プレースホルダー 1"/>
          <p:cNvSpPr>
            <a:spLocks noGrp="1" noRot="1" noChangeAspect="1"/>
          </p:cNvSpPr>
          <p:nvPr>
            <p:ph type="sldImg"/>
          </p:nvPr>
        </p:nvSpPr>
        <p:spPr/>
      </p:sp>
      <p:sp>
        <p:nvSpPr>
          <p:cNvPr id="1176" name="ノート プレースホルダー 2"/>
          <p:cNvSpPr>
            <a:spLocks noGrp="1"/>
          </p:cNvSpPr>
          <p:nvPr>
            <p:ph type="body" idx="1"/>
          </p:nvPr>
        </p:nvSpPr>
        <p:spPr/>
        <p:txBody>
          <a:bodyPr/>
          <a:lstStyle/>
          <a:p>
            <a:r>
              <a:rPr kumimoji="1" lang="en-US" altLang="ja-JP" dirty="0" smtClean="0"/>
              <a:t>【</a:t>
            </a:r>
            <a:r>
              <a:rPr kumimoji="1" lang="ja-JP" altLang="en-US" dirty="0" smtClean="0"/>
              <a:t>☆</a:t>
            </a:r>
            <a:r>
              <a:rPr kumimoji="1" lang="en-US" altLang="ja-JP" dirty="0" smtClean="0"/>
              <a:t>…</a:t>
            </a:r>
            <a:r>
              <a:rPr kumimoji="1" lang="ja-JP" altLang="en-US" dirty="0" smtClean="0"/>
              <a:t>様式クリック</a:t>
            </a:r>
            <a:r>
              <a:rPr kumimoji="1" lang="en-US" altLang="ja-JP" dirty="0" smtClean="0"/>
              <a:t>】</a:t>
            </a:r>
          </a:p>
          <a:p>
            <a:r>
              <a:rPr kumimoji="1" lang="ja-JP" altLang="en-US" dirty="0" smtClean="0"/>
              <a:t>●キャリアアップ事業費補助金の際に提出する様式を用いて各種書類について確認していきましょう。</a:t>
            </a:r>
            <a:endParaRPr kumimoji="1" lang="en-US" altLang="ja-JP" dirty="0" smtClean="0"/>
          </a:p>
          <a:p>
            <a:r>
              <a:rPr kumimoji="1" lang="ja-JP" altLang="en-US" dirty="0" smtClean="0"/>
              <a:t>☆まずは交付申請書です。この申請書は事業着手前に提出をしましょう。右上の番号は事業費補助金交付決定通知書にて通知されるのでこの書類提出の段階では空欄で構いません。日付は申請日を記入します。申請日は事業着手日以前の日でなければなりません。申請者の欄、代表者と実務担当者が異なる場合は委員会が問い合わせ等の際必要なため、担当を記載しておきましょう。補助金交付申請額には事前に通知される内示額を記入します。１</a:t>
            </a:r>
            <a:r>
              <a:rPr kumimoji="1" lang="en-US" altLang="ja-JP" dirty="0" smtClean="0"/>
              <a:t>.</a:t>
            </a:r>
            <a:r>
              <a:rPr kumimoji="1" lang="ja-JP" altLang="en-US" dirty="0" smtClean="0"/>
              <a:t>事業の目的及び内容、</a:t>
            </a:r>
            <a:r>
              <a:rPr kumimoji="1" lang="en-US" altLang="ja-JP" dirty="0" smtClean="0"/>
              <a:t>2.</a:t>
            </a:r>
            <a:r>
              <a:rPr kumimoji="1" lang="ja-JP" altLang="en-US" dirty="0" smtClean="0"/>
              <a:t>補助事業の経費に配分及び使用方法にはそれぞれ事業目的、内容、補助事業の経費配分、使用方法について記載をします。今回これらの記載については</a:t>
            </a:r>
            <a:r>
              <a:rPr kumimoji="1" lang="en-US" altLang="ja-JP" dirty="0" smtClean="0"/>
              <a:t>4.</a:t>
            </a:r>
            <a:r>
              <a:rPr kumimoji="1" lang="ja-JP" altLang="en-US" dirty="0" smtClean="0"/>
              <a:t>添付書類の事業計画書と収支予算書にて提出しています。</a:t>
            </a:r>
            <a:r>
              <a:rPr kumimoji="1" lang="en-US" altLang="ja-JP" dirty="0" smtClean="0"/>
              <a:t>3.</a:t>
            </a:r>
            <a:r>
              <a:rPr kumimoji="1" lang="ja-JP" altLang="en-US" dirty="0" smtClean="0"/>
              <a:t>事業着手日、完了予定期日は事前の打ち合わせ会や事後の反省会等があればそれらも含めた期間を記入するようにしましょう。また事業着手日は交付申請書作成日以降及び交付決定通知書の日付以降でなければいけない点注意が必要です。</a:t>
            </a:r>
            <a:endParaRPr kumimoji="1" lang="en-US" altLang="ja-JP" dirty="0" smtClean="0"/>
          </a:p>
          <a:p>
            <a:r>
              <a:rPr kumimoji="1" lang="ja-JP" altLang="en-US" dirty="0" smtClean="0"/>
              <a:t>（</a:t>
            </a:r>
            <a:r>
              <a:rPr kumimoji="1" lang="en-US" altLang="ja-JP" dirty="0" smtClean="0"/>
              <a:t>PDF</a:t>
            </a:r>
            <a:r>
              <a:rPr kumimoji="1" lang="ja-JP" altLang="en-US" dirty="0" smtClean="0"/>
              <a:t>とじる）☆次は概算払い請求書についてです。事業着手前に提出します。交付申請書と同じタイミングで提出するといいと思います。番号は事業費補助金交付決定通知書で通知されるので空欄でかまいません。また日付も空欄で提出します。</a:t>
            </a:r>
            <a:endParaRPr kumimoji="1" lang="en-US" altLang="ja-JP" dirty="0" smtClean="0"/>
          </a:p>
          <a:p>
            <a:r>
              <a:rPr kumimoji="1" lang="ja-JP" altLang="en-US" dirty="0" smtClean="0"/>
              <a:t>（</a:t>
            </a:r>
            <a:r>
              <a:rPr kumimoji="1" lang="en-US" altLang="ja-JP" dirty="0" smtClean="0"/>
              <a:t>PDF</a:t>
            </a:r>
            <a:r>
              <a:rPr kumimoji="1" lang="ja-JP" altLang="en-US" dirty="0" smtClean="0"/>
              <a:t>とじる）☆次は実績報告書についてです。この報告書は事業終了後速やかに提出しましょう。様式の形態は先に出した交付申請書に似ていますが、事業費補助金交付決定通知書にて通知された番号を日付の上と文書の</a:t>
            </a:r>
            <a:r>
              <a:rPr kumimoji="1" lang="en-US" altLang="ja-JP" dirty="0" smtClean="0"/>
              <a:t>1</a:t>
            </a:r>
            <a:r>
              <a:rPr kumimoji="1" lang="ja-JP" altLang="en-US" dirty="0" smtClean="0"/>
              <a:t>行目に入れましょう。</a:t>
            </a:r>
            <a:endParaRPr kumimoji="1" lang="en-US" altLang="ja-JP" dirty="0" smtClean="0"/>
          </a:p>
          <a:p>
            <a:r>
              <a:rPr kumimoji="1" lang="ja-JP" altLang="en-US" dirty="0" smtClean="0"/>
              <a:t>（</a:t>
            </a:r>
            <a:r>
              <a:rPr kumimoji="1" lang="en-US" altLang="ja-JP" dirty="0" smtClean="0"/>
              <a:t>PDF</a:t>
            </a:r>
            <a:r>
              <a:rPr kumimoji="1" lang="ja-JP" altLang="en-US" dirty="0" smtClean="0"/>
              <a:t>とじる</a:t>
            </a:r>
            <a:r>
              <a:rPr kumimoji="1" lang="en-US" altLang="ja-JP" dirty="0" smtClean="0"/>
              <a:t>)</a:t>
            </a:r>
            <a:r>
              <a:rPr kumimoji="1" lang="ja-JP" altLang="en-US" dirty="0" smtClean="0"/>
              <a:t>☆次は清算書についてです。実績報告書と同じタイミングで提出すると良いと思います。内訳の交付申請額には交付申請書に記載した金額を、交付決定額には交付決定通知書に記載された金額を、概算交付額には概算払い請求書で請求した金額を、実績額には実際に支出した金額を、差引過不足額には過不足金額を記入しましょう。なかなかお金が余ることはないと思いますが、余った場合は余りの現金とこの精算書を一緒に提出します。日付は空欄で出します。</a:t>
            </a:r>
            <a:endParaRPr kumimoji="1" lang="en-US" altLang="ja-JP" dirty="0" smtClean="0"/>
          </a:p>
          <a:p>
            <a:r>
              <a:rPr kumimoji="1" lang="ja-JP" altLang="en-US" dirty="0" smtClean="0"/>
              <a:t>（</a:t>
            </a:r>
            <a:r>
              <a:rPr kumimoji="1" lang="en-US" altLang="ja-JP" dirty="0" smtClean="0"/>
              <a:t>PDF</a:t>
            </a:r>
            <a:r>
              <a:rPr kumimoji="1" lang="ja-JP" altLang="en-US" dirty="0" smtClean="0"/>
              <a:t>とじる）☆補助金変更申請書は年度途中で変更があった場合に提出をします。変更の理由、内容、金額を記載し、申請書の際に提出した添付書類も変更を作成し添付しましょう。</a:t>
            </a:r>
            <a:endParaRPr kumimoji="1" lang="en-US" altLang="ja-JP" dirty="0" smtClean="0"/>
          </a:p>
        </p:txBody>
      </p:sp>
      <p:sp>
        <p:nvSpPr>
          <p:cNvPr id="1177" name="スライド番号プレースホルダー 3"/>
          <p:cNvSpPr>
            <a:spLocks noGrp="1"/>
          </p:cNvSpPr>
          <p:nvPr>
            <p:ph type="sldNum" sz="quarter" idx="10"/>
          </p:nvPr>
        </p:nvSpPr>
        <p:spPr/>
        <p:txBody>
          <a:bodyPr/>
          <a:lstStyle/>
          <a:p>
            <a:fld id="{6B2C1B23-21E9-4D4B-9771-270A6A8DFEA7}" type="slidenum">
              <a:rPr kumimoji="1" lang="ja-JP" altLang="en-US" smtClean="0"/>
              <a:t>7</a:t>
            </a:fld>
            <a:endParaRPr kumimoji="1" lang="ja-JP" altLang="en-US"/>
          </a:p>
        </p:txBody>
      </p:sp>
    </p:spTree>
    <p:extLst>
      <p:ext uri="{BB962C8B-B14F-4D97-AF65-F5344CB8AC3E}">
        <p14:creationId xmlns:p14="http://schemas.microsoft.com/office/powerpoint/2010/main" val="19246285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187" name="スライド イメージ プレースホルダー 1"/>
          <p:cNvSpPr>
            <a:spLocks noGrp="1" noRot="1" noChangeAspect="1"/>
          </p:cNvSpPr>
          <p:nvPr>
            <p:ph type="sldImg"/>
          </p:nvPr>
        </p:nvSpPr>
        <p:spPr/>
      </p:sp>
      <p:sp>
        <p:nvSpPr>
          <p:cNvPr id="1188" name="ノート プレースホルダー 2"/>
          <p:cNvSpPr>
            <a:spLocks noGrp="1"/>
          </p:cNvSpPr>
          <p:nvPr>
            <p:ph type="body" idx="1"/>
          </p:nvPr>
        </p:nvSpPr>
        <p:spPr/>
        <p:txBody>
          <a:bodyPr/>
          <a:lstStyle/>
          <a:p>
            <a:r>
              <a:rPr lang="ja-JP" altLang="en-US" dirty="0" smtClean="0">
                <a:latin typeface="HGP創英角ﾎﾟｯﾌﾟ体" panose="040B0A00000000000000" pitchFamily="50" charset="-128"/>
                <a:ea typeface="HGP創英角ﾎﾟｯﾌﾟ体" panose="040B0A00000000000000" pitchFamily="50" charset="-128"/>
              </a:rPr>
              <a:t>●次は、報償費執行の流れを確認しましょう。資料は、学校事務の手引ＨＰの財務　学校予算の１－１－１４にあるものです。</a:t>
            </a:r>
            <a:endParaRPr lang="en-US" altLang="ja-JP" dirty="0" smtClean="0">
              <a:latin typeface="HGP創英角ﾎﾟｯﾌﾟ体" panose="040B0A00000000000000" pitchFamily="50" charset="-128"/>
              <a:ea typeface="HGP創英角ﾎﾟｯﾌﾟ体" panose="040B0A00000000000000"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smtClean="0">
                <a:latin typeface="HGP創英角ﾎﾟｯﾌﾟ体" panose="040B0A00000000000000" pitchFamily="50" charset="-128"/>
                <a:ea typeface="HGP創英角ﾎﾟｯﾌﾟ体" panose="040B0A00000000000000" pitchFamily="50" charset="-128"/>
              </a:rPr>
              <a:t>年度初めの申請によって、学校長の指定口座に交付決定通知書に記載された額が振り込まれていますので、事前に必要額を引き出して、別紙７　１－１－１６　受領明細書を作成しておきます。ここで注意してほしいことがあります。源泉税として、講師謝金の</a:t>
            </a:r>
            <a:r>
              <a:rPr lang="en-US" altLang="ja-JP" dirty="0" smtClean="0">
                <a:latin typeface="HGP創英角ﾎﾟｯﾌﾟ体" panose="040B0A00000000000000" pitchFamily="50" charset="-128"/>
                <a:ea typeface="HGP創英角ﾎﾟｯﾌﾟ体" panose="040B0A00000000000000" pitchFamily="50" charset="-128"/>
              </a:rPr>
              <a:t>10.21</a:t>
            </a:r>
            <a:r>
              <a:rPr lang="ja-JP" altLang="en-US" dirty="0" smtClean="0">
                <a:latin typeface="HGP創英角ﾎﾟｯﾌﾟ体" panose="040B0A00000000000000" pitchFamily="50" charset="-128"/>
                <a:ea typeface="HGP創英角ﾎﾟｯﾌﾟ体" panose="040B0A00000000000000" pitchFamily="50" charset="-128"/>
              </a:rPr>
              <a:t>％を控除して渡さなければならないので、それを考慮して準備をします。別紙</a:t>
            </a:r>
            <a:r>
              <a:rPr lang="en-US" altLang="ja-JP" dirty="0" smtClean="0">
                <a:latin typeface="HGP創英角ﾎﾟｯﾌﾟ体" panose="040B0A00000000000000" pitchFamily="50" charset="-128"/>
                <a:ea typeface="HGP創英角ﾎﾟｯﾌﾟ体" panose="040B0A00000000000000" pitchFamily="50" charset="-128"/>
              </a:rPr>
              <a:t>7</a:t>
            </a:r>
            <a:r>
              <a:rPr lang="ja-JP" altLang="en-US" dirty="0" smtClean="0">
                <a:latin typeface="HGP創英角ﾎﾟｯﾌﾟ体" panose="040B0A00000000000000" pitchFamily="50" charset="-128"/>
                <a:ea typeface="HGP創英角ﾎﾟｯﾌﾟ体" panose="040B0A00000000000000" pitchFamily="50" charset="-128"/>
              </a:rPr>
              <a:t>を見てみましょう。講師謝金が</a:t>
            </a:r>
            <a:r>
              <a:rPr lang="en-US" altLang="ja-JP" dirty="0" smtClean="0">
                <a:latin typeface="HGP創英角ﾎﾟｯﾌﾟ体" panose="040B0A00000000000000" pitchFamily="50" charset="-128"/>
                <a:ea typeface="HGP創英角ﾎﾟｯﾌﾟ体" panose="040B0A00000000000000" pitchFamily="50" charset="-128"/>
              </a:rPr>
              <a:t>1</a:t>
            </a:r>
            <a:r>
              <a:rPr lang="ja-JP" altLang="en-US" dirty="0" smtClean="0">
                <a:latin typeface="HGP創英角ﾎﾟｯﾌﾟ体" panose="040B0A00000000000000" pitchFamily="50" charset="-128"/>
                <a:ea typeface="HGP創英角ﾎﾟｯﾌﾟ体" panose="040B0A00000000000000" pitchFamily="50" charset="-128"/>
              </a:rPr>
              <a:t>万円なら、源泉徴収額は</a:t>
            </a:r>
            <a:r>
              <a:rPr lang="en-US" altLang="ja-JP" dirty="0" smtClean="0">
                <a:latin typeface="HGP創英角ﾎﾟｯﾌﾟ体" panose="040B0A00000000000000" pitchFamily="50" charset="-128"/>
                <a:ea typeface="HGP創英角ﾎﾟｯﾌﾟ体" panose="040B0A00000000000000" pitchFamily="50" charset="-128"/>
              </a:rPr>
              <a:t>1,021</a:t>
            </a:r>
            <a:r>
              <a:rPr lang="ja-JP" altLang="en-US" dirty="0" smtClean="0">
                <a:latin typeface="HGP創英角ﾎﾟｯﾌﾟ体" panose="040B0A00000000000000" pitchFamily="50" charset="-128"/>
                <a:ea typeface="HGP創英角ﾎﾟｯﾌﾟ体" panose="040B0A00000000000000" pitchFamily="50" charset="-128"/>
              </a:rPr>
              <a:t>円となり、講師には</a:t>
            </a:r>
            <a:r>
              <a:rPr lang="en-US" altLang="ja-JP" dirty="0" smtClean="0">
                <a:latin typeface="HGP創英角ﾎﾟｯﾌﾟ体" panose="040B0A00000000000000" pitchFamily="50" charset="-128"/>
                <a:ea typeface="HGP創英角ﾎﾟｯﾌﾟ体" panose="040B0A00000000000000" pitchFamily="50" charset="-128"/>
              </a:rPr>
              <a:t>8,979</a:t>
            </a:r>
            <a:r>
              <a:rPr lang="ja-JP" altLang="en-US" dirty="0" smtClean="0">
                <a:latin typeface="HGP創英角ﾎﾟｯﾌﾟ体" panose="040B0A00000000000000" pitchFamily="50" charset="-128"/>
                <a:ea typeface="HGP創英角ﾎﾟｯﾌﾟ体" panose="040B0A00000000000000" pitchFamily="50" charset="-128"/>
              </a:rPr>
              <a:t>円を渡すことになります。このように小銭が必要となります。そして、受領印が必要ですので、講師派遣依頼時に印鑑を持参してほしい旨を伝えておきます。スライドに戻ります。●講師に謝金を渡し、受領明細書に記入押印をしていただきます。●翌月の</a:t>
            </a:r>
            <a:r>
              <a:rPr lang="en-US" altLang="ja-JP" dirty="0" smtClean="0">
                <a:latin typeface="HGP創英角ﾎﾟｯﾌﾟ体" panose="040B0A00000000000000" pitchFamily="50" charset="-128"/>
                <a:ea typeface="HGP創英角ﾎﾟｯﾌﾟ体" panose="040B0A00000000000000" pitchFamily="50" charset="-128"/>
              </a:rPr>
              <a:t>10</a:t>
            </a:r>
            <a:r>
              <a:rPr lang="ja-JP" altLang="en-US" dirty="0" smtClean="0">
                <a:latin typeface="HGP創英角ﾎﾟｯﾌﾟ体" panose="040B0A00000000000000" pitchFamily="50" charset="-128"/>
                <a:ea typeface="HGP創英角ﾎﾟｯﾌﾟ体" panose="040B0A00000000000000" pitchFamily="50" charset="-128"/>
              </a:rPr>
              <a:t>日までに、所得税計算徴収高計算書金により金機関で納付します。初めて手続きをする場合は、開設届出書を税務署に提出する必要があります。●</a:t>
            </a:r>
            <a:r>
              <a:rPr lang="en-US" altLang="ja-JP" dirty="0" smtClean="0">
                <a:latin typeface="HGP創英角ﾎﾟｯﾌﾟ体" panose="040B0A00000000000000" pitchFamily="50" charset="-128"/>
                <a:ea typeface="HGP創英角ﾎﾟｯﾌﾟ体" panose="040B0A00000000000000" pitchFamily="50" charset="-128"/>
              </a:rPr>
              <a:t>12</a:t>
            </a:r>
            <a:r>
              <a:rPr lang="ja-JP" altLang="en-US" dirty="0" smtClean="0">
                <a:latin typeface="HGP創英角ﾎﾟｯﾌﾟ体" panose="040B0A00000000000000" pitchFamily="50" charset="-128"/>
                <a:ea typeface="HGP創英角ﾎﾟｯﾌﾟ体" panose="040B0A00000000000000" pitchFamily="50" charset="-128"/>
              </a:rPr>
              <a:t>月の入ったころに支給調書の送付をしましょう。同一人物への年間支払合計額が</a:t>
            </a:r>
            <a:r>
              <a:rPr lang="en-US" altLang="ja-JP" dirty="0" smtClean="0">
                <a:latin typeface="HGP創英角ﾎﾟｯﾌﾟ体" panose="040B0A00000000000000" pitchFamily="50" charset="-128"/>
                <a:ea typeface="HGP創英角ﾎﾟｯﾌﾟ体" panose="040B0A00000000000000" pitchFamily="50" charset="-128"/>
              </a:rPr>
              <a:t>5</a:t>
            </a:r>
            <a:r>
              <a:rPr lang="ja-JP" altLang="en-US" dirty="0" smtClean="0">
                <a:latin typeface="HGP創英角ﾎﾟｯﾌﾟ体" panose="040B0A00000000000000" pitchFamily="50" charset="-128"/>
                <a:ea typeface="HGP創英角ﾎﾟｯﾌﾟ体" panose="040B0A00000000000000" pitchFamily="50" charset="-128"/>
              </a:rPr>
              <a:t>万円以内の場合は、支払調書を本人分と学校控え分の</a:t>
            </a:r>
            <a:r>
              <a:rPr lang="en-US" altLang="ja-JP" dirty="0" smtClean="0">
                <a:latin typeface="HGP創英角ﾎﾟｯﾌﾟ体" panose="040B0A00000000000000" pitchFamily="50" charset="-128"/>
                <a:ea typeface="HGP創英角ﾎﾟｯﾌﾟ体" panose="040B0A00000000000000" pitchFamily="50" charset="-128"/>
              </a:rPr>
              <a:t>2</a:t>
            </a:r>
            <a:r>
              <a:rPr lang="ja-JP" altLang="en-US" dirty="0" smtClean="0">
                <a:latin typeface="HGP創英角ﾎﾟｯﾌﾟ体" panose="040B0A00000000000000" pitchFamily="50" charset="-128"/>
                <a:ea typeface="HGP創英角ﾎﾟｯﾌﾟ体" panose="040B0A00000000000000" pitchFamily="50" charset="-128"/>
              </a:rPr>
              <a:t>部作成しますが、講師が四万十町在住の場合は、</a:t>
            </a:r>
            <a:r>
              <a:rPr lang="en-US" altLang="ja-JP" dirty="0" smtClean="0">
                <a:latin typeface="HGP創英角ﾎﾟｯﾌﾟ体" panose="040B0A00000000000000" pitchFamily="50" charset="-128"/>
                <a:ea typeface="HGP創英角ﾎﾟｯﾌﾟ体" panose="040B0A00000000000000" pitchFamily="50" charset="-128"/>
              </a:rPr>
              <a:t>3</a:t>
            </a:r>
            <a:r>
              <a:rPr lang="ja-JP" altLang="en-US" dirty="0" smtClean="0">
                <a:latin typeface="HGP創英角ﾎﾟｯﾌﾟ体" panose="040B0A00000000000000" pitchFamily="50" charset="-128"/>
                <a:ea typeface="HGP創英角ﾎﾟｯﾌﾟ体" panose="040B0A00000000000000" pitchFamily="50" charset="-128"/>
              </a:rPr>
              <a:t>部作成し、四万十町役場税務課へ提出します。同一人物への年間支払合計額が</a:t>
            </a:r>
            <a:r>
              <a:rPr lang="en-US" altLang="ja-JP" dirty="0" smtClean="0">
                <a:latin typeface="HGP創英角ﾎﾟｯﾌﾟ体" panose="040B0A00000000000000" pitchFamily="50" charset="-128"/>
                <a:ea typeface="HGP創英角ﾎﾟｯﾌﾟ体" panose="040B0A00000000000000" pitchFamily="50" charset="-128"/>
              </a:rPr>
              <a:t>5</a:t>
            </a:r>
            <a:r>
              <a:rPr lang="ja-JP" altLang="en-US" dirty="0" smtClean="0">
                <a:latin typeface="HGP創英角ﾎﾟｯﾌﾟ体" panose="040B0A00000000000000" pitchFamily="50" charset="-128"/>
                <a:ea typeface="HGP創英角ﾎﾟｯﾌﾟ体" panose="040B0A00000000000000" pitchFamily="50" charset="-128"/>
              </a:rPr>
              <a:t>万円を超える場合は、支払調書を税務署用、本人分と学校控え分の</a:t>
            </a:r>
            <a:r>
              <a:rPr lang="en-US" altLang="ja-JP" dirty="0" smtClean="0">
                <a:latin typeface="HGP創英角ﾎﾟｯﾌﾟ体" panose="040B0A00000000000000" pitchFamily="50" charset="-128"/>
                <a:ea typeface="HGP創英角ﾎﾟｯﾌﾟ体" panose="040B0A00000000000000" pitchFamily="50" charset="-128"/>
              </a:rPr>
              <a:t>3</a:t>
            </a:r>
            <a:r>
              <a:rPr lang="ja-JP" altLang="en-US" dirty="0" smtClean="0">
                <a:latin typeface="HGP創英角ﾎﾟｯﾌﾟ体" panose="040B0A00000000000000" pitchFamily="50" charset="-128"/>
                <a:ea typeface="HGP創英角ﾎﾟｯﾌﾟ体" panose="040B0A00000000000000" pitchFamily="50" charset="-128"/>
              </a:rPr>
              <a:t>部作成し、更に給与所得の源泉徴収票等の法定調書合計表を作成し支払調書と一緒に税務署に提出します。税務署へ提出する支払調書には、マイナンバーを記入することになっていますが、聞き取り不可能な場合は記入しなくても構いません。●最後です。関係書類を整理して保管しましょう。マイナンバー等個人情報が記載されている書類は、鍵のかかる書庫等で保管してください。</a:t>
            </a:r>
            <a:endParaRPr lang="en-US" altLang="ja-JP" dirty="0" smtClean="0">
              <a:latin typeface="HGP創英角ﾎﾟｯﾌﾟ体" panose="040B0A00000000000000" pitchFamily="50" charset="-128"/>
              <a:ea typeface="HGP創英角ﾎﾟｯﾌﾟ体" panose="040B0A00000000000000" pitchFamily="50" charset="-128"/>
            </a:endParaRPr>
          </a:p>
        </p:txBody>
      </p:sp>
      <p:sp>
        <p:nvSpPr>
          <p:cNvPr id="1189" name="スライド番号プレースホルダー 3"/>
          <p:cNvSpPr>
            <a:spLocks noGrp="1"/>
          </p:cNvSpPr>
          <p:nvPr>
            <p:ph type="sldNum" sz="quarter" idx="10"/>
          </p:nvPr>
        </p:nvSpPr>
        <p:spPr/>
        <p:txBody>
          <a:bodyPr/>
          <a:lstStyle/>
          <a:p>
            <a:fld id="{6B2C1B23-21E9-4D4B-9771-270A6A8DFEA7}" type="slidenum">
              <a:rPr kumimoji="1" lang="ja-JP" altLang="en-US" smtClean="0"/>
              <a:t>8</a:t>
            </a:fld>
            <a:endParaRPr kumimoji="1" lang="ja-JP" altLang="en-US"/>
          </a:p>
        </p:txBody>
      </p:sp>
    </p:spTree>
    <p:extLst>
      <p:ext uri="{BB962C8B-B14F-4D97-AF65-F5344CB8AC3E}">
        <p14:creationId xmlns:p14="http://schemas.microsoft.com/office/powerpoint/2010/main" val="5727598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195" name="スライド イメージ プレースホルダー 1"/>
          <p:cNvSpPr>
            <a:spLocks noGrp="1" noRot="1" noChangeAspect="1"/>
          </p:cNvSpPr>
          <p:nvPr>
            <p:ph type="sldImg"/>
          </p:nvPr>
        </p:nvSpPr>
        <p:spPr/>
      </p:sp>
      <p:sp>
        <p:nvSpPr>
          <p:cNvPr id="1196" name="ノート プレースホルダー 2"/>
          <p:cNvSpPr>
            <a:spLocks noGrp="1"/>
          </p:cNvSpPr>
          <p:nvPr>
            <p:ph type="body" idx="1"/>
          </p:nvPr>
        </p:nvSpPr>
        <p:spPr/>
        <p:txBody>
          <a:bodyPr/>
          <a:lstStyle/>
          <a:p>
            <a:r>
              <a:rPr kumimoji="1" lang="ja-JP" altLang="en-US" dirty="0" smtClean="0"/>
              <a:t>●主事の目標設定シートの裏面　能力目標の中に「経営への参画」があり、求められる水準は、「専門職の立場から、学校事務全般に関して助言するなどして、勤務校あるいは共同学校事務室や近隣校の運営に参加している」とあります。採用されてからまだ</a:t>
            </a:r>
            <a:r>
              <a:rPr kumimoji="1" lang="en-US" altLang="ja-JP" dirty="0" smtClean="0"/>
              <a:t>2</a:t>
            </a:r>
            <a:r>
              <a:rPr kumimoji="1" lang="ja-JP" altLang="en-US" dirty="0" smtClean="0"/>
              <a:t>年目ですが、先生方から見れば事務のプロです。事務のプロとして、様々な場面で助言をし、学校運営に関わっていかなければなりません。</a:t>
            </a:r>
            <a:endParaRPr kumimoji="1" lang="en-US" altLang="ja-JP" dirty="0" smtClean="0"/>
          </a:p>
          <a:p>
            <a:pPr marL="0" indent="0">
              <a:buNone/>
            </a:pPr>
            <a:r>
              <a:rPr kumimoji="1" lang="ja-JP" altLang="en-US" dirty="0" smtClean="0"/>
              <a:t>では、質問です。「新任</a:t>
            </a:r>
            <a:r>
              <a:rPr kumimoji="1" lang="ja-JP" altLang="en-US" sz="1200" dirty="0" smtClean="0">
                <a:latin typeface="HGP創英角ﾎﾟｯﾌﾟ体" panose="040B0A00000000000000" pitchFamily="50" charset="-128"/>
                <a:ea typeface="HGP創英角ﾎﾟｯﾌﾟ体" panose="040B0A00000000000000" pitchFamily="50" charset="-128"/>
              </a:rPr>
              <a:t>学校長から</a:t>
            </a:r>
            <a:r>
              <a:rPr lang="ja-JP" altLang="en-US" sz="1200" dirty="0" smtClean="0">
                <a:latin typeface="HGP創英角ﾎﾟｯﾌﾟ体" panose="040B0A00000000000000" pitchFamily="50" charset="-128"/>
                <a:ea typeface="HGP創英角ﾎﾟｯﾌﾟ体" panose="040B0A00000000000000" pitchFamily="50" charset="-128"/>
              </a:rPr>
              <a:t>補助金</a:t>
            </a:r>
            <a:r>
              <a:rPr kumimoji="1" lang="ja-JP" altLang="en-US" sz="1200" dirty="0" smtClean="0">
                <a:latin typeface="HGP創英角ﾎﾟｯﾌﾟ体" panose="040B0A00000000000000" pitchFamily="50" charset="-128"/>
                <a:ea typeface="HGP創英角ﾎﾟｯﾌﾟ体" panose="040B0A00000000000000" pitchFamily="50" charset="-128"/>
              </a:rPr>
              <a:t>事業の説明が、職員会でありました。学校事務職員としてどのような情報提供や、提案が考えられますか？」</a:t>
            </a:r>
            <a:endParaRPr kumimoji="1" lang="ja-JP" altLang="en-US" dirty="0" smtClean="0">
              <a:latin typeface="HGP創英角ﾎﾟｯﾌﾟ体" panose="040B0A00000000000000" pitchFamily="50" charset="-128"/>
              <a:ea typeface="HGP創英角ﾎﾟｯﾌﾟ体" panose="040B0A00000000000000" pitchFamily="50" charset="-128"/>
            </a:endParaRPr>
          </a:p>
          <a:p>
            <a:endParaRPr kumimoji="1" lang="ja-JP" altLang="en-US" dirty="0"/>
          </a:p>
        </p:txBody>
      </p:sp>
      <p:sp>
        <p:nvSpPr>
          <p:cNvPr id="1197" name="スライド番号プレースホルダー 3"/>
          <p:cNvSpPr>
            <a:spLocks noGrp="1"/>
          </p:cNvSpPr>
          <p:nvPr>
            <p:ph type="sldNum" sz="quarter" idx="10"/>
          </p:nvPr>
        </p:nvSpPr>
        <p:spPr/>
        <p:txBody>
          <a:bodyPr/>
          <a:lstStyle/>
          <a:p>
            <a:fld id="{6B2C1B23-21E9-4D4B-9771-270A6A8DFEA7}" type="slidenum">
              <a:rPr kumimoji="1" lang="ja-JP" altLang="en-US" smtClean="0"/>
              <a:t>9</a:t>
            </a:fld>
            <a:endParaRPr kumimoji="1" lang="ja-JP" altLang="en-US"/>
          </a:p>
        </p:txBody>
      </p:sp>
    </p:spTree>
    <p:extLst>
      <p:ext uri="{BB962C8B-B14F-4D97-AF65-F5344CB8AC3E}">
        <p14:creationId xmlns:p14="http://schemas.microsoft.com/office/powerpoint/2010/main" val="1989917250"/>
      </p:ext>
    </p:extLst>
  </p:cSld>
  <p:clrMapOvr>
    <a:masterClrMapping/>
  </p:clrMapOvr>
</p:notes>
</file>

<file path=ppt/slideLayouts/_rels/slideLayout1.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0" name=""/>
        <p:cNvGrpSpPr/>
        <p:nvPr/>
      </p:nvGrpSpPr>
      <p:grpSpPr>
        <a:xfrm>
          <a:off x="0" y="0"/>
          <a:ext cx="0" cy="0"/>
          <a:chOff x="0" y="0"/>
          <a:chExt cx="0" cy="0"/>
        </a:xfrm>
      </p:grpSpPr>
      <p:sp>
        <p:nvSpPr>
          <p:cNvPr id="1031"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1032"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1033" name="日付プレースホルダー 3"/>
          <p:cNvSpPr>
            <a:spLocks noGrp="1"/>
          </p:cNvSpPr>
          <p:nvPr>
            <p:ph type="dt" sz="half" idx="10"/>
          </p:nvPr>
        </p:nvSpPr>
        <p:spPr/>
        <p:txBody>
          <a:bodyPr/>
          <a:lstStyle/>
          <a:p>
            <a:fld id="{71EC727B-360C-4FD9-9DE5-4025667A48BE}" type="datetimeFigureOut">
              <a:rPr kumimoji="1" lang="ja-JP" altLang="en-US" smtClean="0"/>
              <a:t>2021/10/15</a:t>
            </a:fld>
            <a:endParaRPr kumimoji="1" lang="ja-JP" altLang="en-US"/>
          </a:p>
        </p:txBody>
      </p:sp>
      <p:sp>
        <p:nvSpPr>
          <p:cNvPr id="1034" name="フッター プレースホルダー 4"/>
          <p:cNvSpPr>
            <a:spLocks noGrp="1"/>
          </p:cNvSpPr>
          <p:nvPr>
            <p:ph type="ftr" sz="quarter" idx="11"/>
          </p:nvPr>
        </p:nvSpPr>
        <p:spPr/>
        <p:txBody>
          <a:bodyPr/>
          <a:lstStyle/>
          <a:p>
            <a:endParaRPr kumimoji="1" lang="ja-JP" altLang="en-US"/>
          </a:p>
        </p:txBody>
      </p:sp>
      <p:sp>
        <p:nvSpPr>
          <p:cNvPr id="1035" name="スライド番号プレースホルダー 5"/>
          <p:cNvSpPr>
            <a:spLocks noGrp="1"/>
          </p:cNvSpPr>
          <p:nvPr>
            <p:ph type="sldNum" sz="quarter" idx="12"/>
          </p:nvPr>
        </p:nvSpPr>
        <p:spPr/>
        <p:txBody>
          <a:bodyPr/>
          <a:lstStyle/>
          <a:p>
            <a:fld id="{868A09DD-6E72-416D-86A3-3850BFE8F826}" type="slidenum">
              <a:rPr kumimoji="1" lang="ja-JP" altLang="en-US" smtClean="0"/>
              <a:t>‹#›</a:t>
            </a:fld>
            <a:endParaRPr kumimoji="1" lang="ja-JP" altLang="en-US"/>
          </a:p>
        </p:txBody>
      </p:sp>
    </p:spTree>
    <p:extLst>
      <p:ext uri="{BB962C8B-B14F-4D97-AF65-F5344CB8AC3E}">
        <p14:creationId xmlns:p14="http://schemas.microsoft.com/office/powerpoint/2010/main" val="1873433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0" name=""/>
        <p:cNvGrpSpPr/>
        <p:nvPr/>
      </p:nvGrpSpPr>
      <p:grpSpPr>
        <a:xfrm>
          <a:off x="0" y="0"/>
          <a:ext cx="0" cy="0"/>
          <a:chOff x="0" y="0"/>
          <a:chExt cx="0" cy="0"/>
        </a:xfrm>
      </p:grpSpPr>
      <p:sp>
        <p:nvSpPr>
          <p:cNvPr id="1088"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1089"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1090" name="日付プレースホルダー 3"/>
          <p:cNvSpPr>
            <a:spLocks noGrp="1"/>
          </p:cNvSpPr>
          <p:nvPr>
            <p:ph type="dt" sz="half" idx="10"/>
          </p:nvPr>
        </p:nvSpPr>
        <p:spPr/>
        <p:txBody>
          <a:bodyPr/>
          <a:lstStyle/>
          <a:p>
            <a:fld id="{71EC727B-360C-4FD9-9DE5-4025667A48BE}" type="datetimeFigureOut">
              <a:rPr kumimoji="1" lang="ja-JP" altLang="en-US" smtClean="0"/>
              <a:t>2021/10/15</a:t>
            </a:fld>
            <a:endParaRPr kumimoji="1" lang="ja-JP" altLang="en-US"/>
          </a:p>
        </p:txBody>
      </p:sp>
      <p:sp>
        <p:nvSpPr>
          <p:cNvPr id="1091" name="フッター プレースホルダー 4"/>
          <p:cNvSpPr>
            <a:spLocks noGrp="1"/>
          </p:cNvSpPr>
          <p:nvPr>
            <p:ph type="ftr" sz="quarter" idx="11"/>
          </p:nvPr>
        </p:nvSpPr>
        <p:spPr/>
        <p:txBody>
          <a:bodyPr/>
          <a:lstStyle/>
          <a:p>
            <a:endParaRPr kumimoji="1" lang="ja-JP" altLang="en-US"/>
          </a:p>
        </p:txBody>
      </p:sp>
      <p:sp>
        <p:nvSpPr>
          <p:cNvPr id="1092" name="スライド番号プレースホルダー 5"/>
          <p:cNvSpPr>
            <a:spLocks noGrp="1"/>
          </p:cNvSpPr>
          <p:nvPr>
            <p:ph type="sldNum" sz="quarter" idx="12"/>
          </p:nvPr>
        </p:nvSpPr>
        <p:spPr/>
        <p:txBody>
          <a:bodyPr/>
          <a:lstStyle/>
          <a:p>
            <a:fld id="{868A09DD-6E72-416D-86A3-3850BFE8F826}" type="slidenum">
              <a:rPr kumimoji="1" lang="ja-JP" altLang="en-US" smtClean="0"/>
              <a:t>‹#›</a:t>
            </a:fld>
            <a:endParaRPr kumimoji="1" lang="ja-JP" altLang="en-US"/>
          </a:p>
        </p:txBody>
      </p:sp>
    </p:spTree>
    <p:extLst>
      <p:ext uri="{BB962C8B-B14F-4D97-AF65-F5344CB8AC3E}">
        <p14:creationId xmlns:p14="http://schemas.microsoft.com/office/powerpoint/2010/main" val="2363318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0" name=""/>
        <p:cNvGrpSpPr/>
        <p:nvPr/>
      </p:nvGrpSpPr>
      <p:grpSpPr>
        <a:xfrm>
          <a:off x="0" y="0"/>
          <a:ext cx="0" cy="0"/>
          <a:chOff x="0" y="0"/>
          <a:chExt cx="0" cy="0"/>
        </a:xfrm>
      </p:grpSpPr>
      <p:sp>
        <p:nvSpPr>
          <p:cNvPr id="1094"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1095"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1096" name="日付プレースホルダー 3"/>
          <p:cNvSpPr>
            <a:spLocks noGrp="1"/>
          </p:cNvSpPr>
          <p:nvPr>
            <p:ph type="dt" sz="half" idx="10"/>
          </p:nvPr>
        </p:nvSpPr>
        <p:spPr/>
        <p:txBody>
          <a:bodyPr/>
          <a:lstStyle/>
          <a:p>
            <a:fld id="{71EC727B-360C-4FD9-9DE5-4025667A48BE}" type="datetimeFigureOut">
              <a:rPr kumimoji="1" lang="ja-JP" altLang="en-US" smtClean="0"/>
              <a:t>2021/10/15</a:t>
            </a:fld>
            <a:endParaRPr kumimoji="1" lang="ja-JP" altLang="en-US"/>
          </a:p>
        </p:txBody>
      </p:sp>
      <p:sp>
        <p:nvSpPr>
          <p:cNvPr id="1097" name="フッター プレースホルダー 4"/>
          <p:cNvSpPr>
            <a:spLocks noGrp="1"/>
          </p:cNvSpPr>
          <p:nvPr>
            <p:ph type="ftr" sz="quarter" idx="11"/>
          </p:nvPr>
        </p:nvSpPr>
        <p:spPr/>
        <p:txBody>
          <a:bodyPr/>
          <a:lstStyle/>
          <a:p>
            <a:endParaRPr kumimoji="1" lang="ja-JP" altLang="en-US"/>
          </a:p>
        </p:txBody>
      </p:sp>
      <p:sp>
        <p:nvSpPr>
          <p:cNvPr id="1098" name="スライド番号プレースホルダー 5"/>
          <p:cNvSpPr>
            <a:spLocks noGrp="1"/>
          </p:cNvSpPr>
          <p:nvPr>
            <p:ph type="sldNum" sz="quarter" idx="12"/>
          </p:nvPr>
        </p:nvSpPr>
        <p:spPr/>
        <p:txBody>
          <a:bodyPr/>
          <a:lstStyle/>
          <a:p>
            <a:fld id="{868A09DD-6E72-416D-86A3-3850BFE8F826}" type="slidenum">
              <a:rPr kumimoji="1" lang="ja-JP" altLang="en-US" smtClean="0"/>
              <a:t>‹#›</a:t>
            </a:fld>
            <a:endParaRPr kumimoji="1" lang="ja-JP" altLang="en-US"/>
          </a:p>
        </p:txBody>
      </p:sp>
    </p:spTree>
    <p:extLst>
      <p:ext uri="{BB962C8B-B14F-4D97-AF65-F5344CB8AC3E}">
        <p14:creationId xmlns:p14="http://schemas.microsoft.com/office/powerpoint/2010/main" val="661051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0" name=""/>
        <p:cNvGrpSpPr/>
        <p:nvPr/>
      </p:nvGrpSpPr>
      <p:grpSpPr>
        <a:xfrm>
          <a:off x="0" y="0"/>
          <a:ext cx="0" cy="0"/>
          <a:chOff x="0" y="0"/>
          <a:chExt cx="0" cy="0"/>
        </a:xfrm>
      </p:grpSpPr>
      <p:sp>
        <p:nvSpPr>
          <p:cNvPr id="1037"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1038"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1039" name="日付プレースホルダー 3"/>
          <p:cNvSpPr>
            <a:spLocks noGrp="1"/>
          </p:cNvSpPr>
          <p:nvPr>
            <p:ph type="dt" sz="half" idx="10"/>
          </p:nvPr>
        </p:nvSpPr>
        <p:spPr/>
        <p:txBody>
          <a:bodyPr/>
          <a:lstStyle/>
          <a:p>
            <a:fld id="{71EC727B-360C-4FD9-9DE5-4025667A48BE}" type="datetimeFigureOut">
              <a:rPr kumimoji="1" lang="ja-JP" altLang="en-US" smtClean="0"/>
              <a:t>2021/10/15</a:t>
            </a:fld>
            <a:endParaRPr kumimoji="1" lang="ja-JP" altLang="en-US"/>
          </a:p>
        </p:txBody>
      </p:sp>
      <p:sp>
        <p:nvSpPr>
          <p:cNvPr id="1040" name="フッター プレースホルダー 4"/>
          <p:cNvSpPr>
            <a:spLocks noGrp="1"/>
          </p:cNvSpPr>
          <p:nvPr>
            <p:ph type="ftr" sz="quarter" idx="11"/>
          </p:nvPr>
        </p:nvSpPr>
        <p:spPr/>
        <p:txBody>
          <a:bodyPr/>
          <a:lstStyle/>
          <a:p>
            <a:endParaRPr kumimoji="1" lang="ja-JP" altLang="en-US"/>
          </a:p>
        </p:txBody>
      </p:sp>
      <p:sp>
        <p:nvSpPr>
          <p:cNvPr id="1041" name="スライド番号プレースホルダー 5"/>
          <p:cNvSpPr>
            <a:spLocks noGrp="1"/>
          </p:cNvSpPr>
          <p:nvPr>
            <p:ph type="sldNum" sz="quarter" idx="12"/>
          </p:nvPr>
        </p:nvSpPr>
        <p:spPr/>
        <p:txBody>
          <a:bodyPr/>
          <a:lstStyle/>
          <a:p>
            <a:fld id="{868A09DD-6E72-416D-86A3-3850BFE8F826}" type="slidenum">
              <a:rPr kumimoji="1" lang="ja-JP" altLang="en-US" smtClean="0"/>
              <a:t>‹#›</a:t>
            </a:fld>
            <a:endParaRPr kumimoji="1" lang="ja-JP" altLang="en-US"/>
          </a:p>
        </p:txBody>
      </p:sp>
    </p:spTree>
    <p:extLst>
      <p:ext uri="{BB962C8B-B14F-4D97-AF65-F5344CB8AC3E}">
        <p14:creationId xmlns:p14="http://schemas.microsoft.com/office/powerpoint/2010/main" val="16287644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0" name=""/>
        <p:cNvGrpSpPr/>
        <p:nvPr/>
      </p:nvGrpSpPr>
      <p:grpSpPr>
        <a:xfrm>
          <a:off x="0" y="0"/>
          <a:ext cx="0" cy="0"/>
          <a:chOff x="0" y="0"/>
          <a:chExt cx="0" cy="0"/>
        </a:xfrm>
      </p:grpSpPr>
      <p:sp>
        <p:nvSpPr>
          <p:cNvPr id="1043"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1044"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1045" name="日付プレースホルダー 3"/>
          <p:cNvSpPr>
            <a:spLocks noGrp="1"/>
          </p:cNvSpPr>
          <p:nvPr>
            <p:ph type="dt" sz="half" idx="10"/>
          </p:nvPr>
        </p:nvSpPr>
        <p:spPr/>
        <p:txBody>
          <a:bodyPr/>
          <a:lstStyle/>
          <a:p>
            <a:fld id="{71EC727B-360C-4FD9-9DE5-4025667A48BE}" type="datetimeFigureOut">
              <a:rPr kumimoji="1" lang="ja-JP" altLang="en-US" smtClean="0"/>
              <a:t>2021/10/15</a:t>
            </a:fld>
            <a:endParaRPr kumimoji="1" lang="ja-JP" altLang="en-US"/>
          </a:p>
        </p:txBody>
      </p:sp>
      <p:sp>
        <p:nvSpPr>
          <p:cNvPr id="1046" name="フッター プレースホルダー 4"/>
          <p:cNvSpPr>
            <a:spLocks noGrp="1"/>
          </p:cNvSpPr>
          <p:nvPr>
            <p:ph type="ftr" sz="quarter" idx="11"/>
          </p:nvPr>
        </p:nvSpPr>
        <p:spPr/>
        <p:txBody>
          <a:bodyPr/>
          <a:lstStyle/>
          <a:p>
            <a:endParaRPr kumimoji="1" lang="ja-JP" altLang="en-US"/>
          </a:p>
        </p:txBody>
      </p:sp>
      <p:sp>
        <p:nvSpPr>
          <p:cNvPr id="1047" name="スライド番号プレースホルダー 5"/>
          <p:cNvSpPr>
            <a:spLocks noGrp="1"/>
          </p:cNvSpPr>
          <p:nvPr>
            <p:ph type="sldNum" sz="quarter" idx="12"/>
          </p:nvPr>
        </p:nvSpPr>
        <p:spPr/>
        <p:txBody>
          <a:bodyPr/>
          <a:lstStyle/>
          <a:p>
            <a:fld id="{868A09DD-6E72-416D-86A3-3850BFE8F826}" type="slidenum">
              <a:rPr kumimoji="1" lang="ja-JP" altLang="en-US" smtClean="0"/>
              <a:t>‹#›</a:t>
            </a:fld>
            <a:endParaRPr kumimoji="1" lang="ja-JP" altLang="en-US"/>
          </a:p>
        </p:txBody>
      </p:sp>
    </p:spTree>
    <p:extLst>
      <p:ext uri="{BB962C8B-B14F-4D97-AF65-F5344CB8AC3E}">
        <p14:creationId xmlns:p14="http://schemas.microsoft.com/office/powerpoint/2010/main" val="2822372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0" name=""/>
        <p:cNvGrpSpPr/>
        <p:nvPr/>
      </p:nvGrpSpPr>
      <p:grpSpPr>
        <a:xfrm>
          <a:off x="0" y="0"/>
          <a:ext cx="0" cy="0"/>
          <a:chOff x="0" y="0"/>
          <a:chExt cx="0" cy="0"/>
        </a:xfrm>
      </p:grpSpPr>
      <p:sp>
        <p:nvSpPr>
          <p:cNvPr id="1049"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1050"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1051"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1052" name="日付プレースホルダー 4"/>
          <p:cNvSpPr>
            <a:spLocks noGrp="1"/>
          </p:cNvSpPr>
          <p:nvPr>
            <p:ph type="dt" sz="half" idx="10"/>
          </p:nvPr>
        </p:nvSpPr>
        <p:spPr/>
        <p:txBody>
          <a:bodyPr/>
          <a:lstStyle/>
          <a:p>
            <a:fld id="{71EC727B-360C-4FD9-9DE5-4025667A48BE}" type="datetimeFigureOut">
              <a:rPr kumimoji="1" lang="ja-JP" altLang="en-US" smtClean="0"/>
              <a:t>2021/10/15</a:t>
            </a:fld>
            <a:endParaRPr kumimoji="1" lang="ja-JP" altLang="en-US"/>
          </a:p>
        </p:txBody>
      </p:sp>
      <p:sp>
        <p:nvSpPr>
          <p:cNvPr id="1053" name="フッター プレースホルダー 5"/>
          <p:cNvSpPr>
            <a:spLocks noGrp="1"/>
          </p:cNvSpPr>
          <p:nvPr>
            <p:ph type="ftr" sz="quarter" idx="11"/>
          </p:nvPr>
        </p:nvSpPr>
        <p:spPr/>
        <p:txBody>
          <a:bodyPr/>
          <a:lstStyle/>
          <a:p>
            <a:endParaRPr kumimoji="1" lang="ja-JP" altLang="en-US"/>
          </a:p>
        </p:txBody>
      </p:sp>
      <p:sp>
        <p:nvSpPr>
          <p:cNvPr id="1054" name="スライド番号プレースホルダー 6"/>
          <p:cNvSpPr>
            <a:spLocks noGrp="1"/>
          </p:cNvSpPr>
          <p:nvPr>
            <p:ph type="sldNum" sz="quarter" idx="12"/>
          </p:nvPr>
        </p:nvSpPr>
        <p:spPr/>
        <p:txBody>
          <a:bodyPr/>
          <a:lstStyle/>
          <a:p>
            <a:fld id="{868A09DD-6E72-416D-86A3-3850BFE8F826}" type="slidenum">
              <a:rPr kumimoji="1" lang="ja-JP" altLang="en-US" smtClean="0"/>
              <a:t>‹#›</a:t>
            </a:fld>
            <a:endParaRPr kumimoji="1" lang="ja-JP" altLang="en-US"/>
          </a:p>
        </p:txBody>
      </p:sp>
    </p:spTree>
    <p:extLst>
      <p:ext uri="{BB962C8B-B14F-4D97-AF65-F5344CB8AC3E}">
        <p14:creationId xmlns:p14="http://schemas.microsoft.com/office/powerpoint/2010/main" val="102170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0" name=""/>
        <p:cNvGrpSpPr/>
        <p:nvPr/>
      </p:nvGrpSpPr>
      <p:grpSpPr>
        <a:xfrm>
          <a:off x="0" y="0"/>
          <a:ext cx="0" cy="0"/>
          <a:chOff x="0" y="0"/>
          <a:chExt cx="0" cy="0"/>
        </a:xfrm>
      </p:grpSpPr>
      <p:sp>
        <p:nvSpPr>
          <p:cNvPr id="1056"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1057"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1058"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1059"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1060"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1061" name="日付プレースホルダー 6"/>
          <p:cNvSpPr>
            <a:spLocks noGrp="1"/>
          </p:cNvSpPr>
          <p:nvPr>
            <p:ph type="dt" sz="half" idx="10"/>
          </p:nvPr>
        </p:nvSpPr>
        <p:spPr/>
        <p:txBody>
          <a:bodyPr/>
          <a:lstStyle/>
          <a:p>
            <a:fld id="{71EC727B-360C-4FD9-9DE5-4025667A48BE}" type="datetimeFigureOut">
              <a:rPr kumimoji="1" lang="ja-JP" altLang="en-US" smtClean="0"/>
              <a:t>2021/10/15</a:t>
            </a:fld>
            <a:endParaRPr kumimoji="1" lang="ja-JP" altLang="en-US"/>
          </a:p>
        </p:txBody>
      </p:sp>
      <p:sp>
        <p:nvSpPr>
          <p:cNvPr id="1062" name="フッター プレースホルダー 7"/>
          <p:cNvSpPr>
            <a:spLocks noGrp="1"/>
          </p:cNvSpPr>
          <p:nvPr>
            <p:ph type="ftr" sz="quarter" idx="11"/>
          </p:nvPr>
        </p:nvSpPr>
        <p:spPr/>
        <p:txBody>
          <a:bodyPr/>
          <a:lstStyle/>
          <a:p>
            <a:endParaRPr kumimoji="1" lang="ja-JP" altLang="en-US"/>
          </a:p>
        </p:txBody>
      </p:sp>
      <p:sp>
        <p:nvSpPr>
          <p:cNvPr id="1063" name="スライド番号プレースホルダー 8"/>
          <p:cNvSpPr>
            <a:spLocks noGrp="1"/>
          </p:cNvSpPr>
          <p:nvPr>
            <p:ph type="sldNum" sz="quarter" idx="12"/>
          </p:nvPr>
        </p:nvSpPr>
        <p:spPr/>
        <p:txBody>
          <a:bodyPr/>
          <a:lstStyle/>
          <a:p>
            <a:fld id="{868A09DD-6E72-416D-86A3-3850BFE8F826}" type="slidenum">
              <a:rPr kumimoji="1" lang="ja-JP" altLang="en-US" smtClean="0"/>
              <a:t>‹#›</a:t>
            </a:fld>
            <a:endParaRPr kumimoji="1" lang="ja-JP" altLang="en-US"/>
          </a:p>
        </p:txBody>
      </p:sp>
    </p:spTree>
    <p:extLst>
      <p:ext uri="{BB962C8B-B14F-4D97-AF65-F5344CB8AC3E}">
        <p14:creationId xmlns:p14="http://schemas.microsoft.com/office/powerpoint/2010/main" val="31004866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0" name=""/>
        <p:cNvGrpSpPr/>
        <p:nvPr/>
      </p:nvGrpSpPr>
      <p:grpSpPr>
        <a:xfrm>
          <a:off x="0" y="0"/>
          <a:ext cx="0" cy="0"/>
          <a:chOff x="0" y="0"/>
          <a:chExt cx="0" cy="0"/>
        </a:xfrm>
      </p:grpSpPr>
      <p:sp>
        <p:nvSpPr>
          <p:cNvPr id="1065"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1066" name="日付プレースホルダー 2"/>
          <p:cNvSpPr>
            <a:spLocks noGrp="1"/>
          </p:cNvSpPr>
          <p:nvPr>
            <p:ph type="dt" sz="half" idx="10"/>
          </p:nvPr>
        </p:nvSpPr>
        <p:spPr/>
        <p:txBody>
          <a:bodyPr/>
          <a:lstStyle/>
          <a:p>
            <a:fld id="{71EC727B-360C-4FD9-9DE5-4025667A48BE}" type="datetimeFigureOut">
              <a:rPr kumimoji="1" lang="ja-JP" altLang="en-US" smtClean="0"/>
              <a:t>2021/10/15</a:t>
            </a:fld>
            <a:endParaRPr kumimoji="1" lang="ja-JP" altLang="en-US"/>
          </a:p>
        </p:txBody>
      </p:sp>
      <p:sp>
        <p:nvSpPr>
          <p:cNvPr id="1067" name="フッター プレースホルダー 3"/>
          <p:cNvSpPr>
            <a:spLocks noGrp="1"/>
          </p:cNvSpPr>
          <p:nvPr>
            <p:ph type="ftr" sz="quarter" idx="11"/>
          </p:nvPr>
        </p:nvSpPr>
        <p:spPr/>
        <p:txBody>
          <a:bodyPr/>
          <a:lstStyle/>
          <a:p>
            <a:endParaRPr kumimoji="1" lang="ja-JP" altLang="en-US"/>
          </a:p>
        </p:txBody>
      </p:sp>
      <p:sp>
        <p:nvSpPr>
          <p:cNvPr id="1068" name="スライド番号プレースホルダー 4"/>
          <p:cNvSpPr>
            <a:spLocks noGrp="1"/>
          </p:cNvSpPr>
          <p:nvPr>
            <p:ph type="sldNum" sz="quarter" idx="12"/>
          </p:nvPr>
        </p:nvSpPr>
        <p:spPr/>
        <p:txBody>
          <a:bodyPr/>
          <a:lstStyle/>
          <a:p>
            <a:fld id="{868A09DD-6E72-416D-86A3-3850BFE8F826}" type="slidenum">
              <a:rPr kumimoji="1" lang="ja-JP" altLang="en-US" smtClean="0"/>
              <a:t>‹#›</a:t>
            </a:fld>
            <a:endParaRPr kumimoji="1" lang="ja-JP" altLang="en-US"/>
          </a:p>
        </p:txBody>
      </p:sp>
    </p:spTree>
    <p:extLst>
      <p:ext uri="{BB962C8B-B14F-4D97-AF65-F5344CB8AC3E}">
        <p14:creationId xmlns:p14="http://schemas.microsoft.com/office/powerpoint/2010/main" val="12219892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0" name=""/>
        <p:cNvGrpSpPr/>
        <p:nvPr/>
      </p:nvGrpSpPr>
      <p:grpSpPr>
        <a:xfrm>
          <a:off x="0" y="0"/>
          <a:ext cx="0" cy="0"/>
          <a:chOff x="0" y="0"/>
          <a:chExt cx="0" cy="0"/>
        </a:xfrm>
      </p:grpSpPr>
      <p:sp>
        <p:nvSpPr>
          <p:cNvPr id="1070" name="日付プレースホルダー 1"/>
          <p:cNvSpPr>
            <a:spLocks noGrp="1"/>
          </p:cNvSpPr>
          <p:nvPr>
            <p:ph type="dt" sz="half" idx="10"/>
          </p:nvPr>
        </p:nvSpPr>
        <p:spPr/>
        <p:txBody>
          <a:bodyPr/>
          <a:lstStyle/>
          <a:p>
            <a:fld id="{71EC727B-360C-4FD9-9DE5-4025667A48BE}" type="datetimeFigureOut">
              <a:rPr kumimoji="1" lang="ja-JP" altLang="en-US" smtClean="0"/>
              <a:t>2021/10/15</a:t>
            </a:fld>
            <a:endParaRPr kumimoji="1" lang="ja-JP" altLang="en-US"/>
          </a:p>
        </p:txBody>
      </p:sp>
      <p:sp>
        <p:nvSpPr>
          <p:cNvPr id="1071" name="フッター プレースホルダー 2"/>
          <p:cNvSpPr>
            <a:spLocks noGrp="1"/>
          </p:cNvSpPr>
          <p:nvPr>
            <p:ph type="ftr" sz="quarter" idx="11"/>
          </p:nvPr>
        </p:nvSpPr>
        <p:spPr/>
        <p:txBody>
          <a:bodyPr/>
          <a:lstStyle/>
          <a:p>
            <a:endParaRPr kumimoji="1" lang="ja-JP" altLang="en-US"/>
          </a:p>
        </p:txBody>
      </p:sp>
      <p:sp>
        <p:nvSpPr>
          <p:cNvPr id="1072" name="スライド番号プレースホルダー 3"/>
          <p:cNvSpPr>
            <a:spLocks noGrp="1"/>
          </p:cNvSpPr>
          <p:nvPr>
            <p:ph type="sldNum" sz="quarter" idx="12"/>
          </p:nvPr>
        </p:nvSpPr>
        <p:spPr/>
        <p:txBody>
          <a:bodyPr/>
          <a:lstStyle/>
          <a:p>
            <a:fld id="{868A09DD-6E72-416D-86A3-3850BFE8F826}" type="slidenum">
              <a:rPr kumimoji="1" lang="ja-JP" altLang="en-US" smtClean="0"/>
              <a:t>‹#›</a:t>
            </a:fld>
            <a:endParaRPr kumimoji="1" lang="ja-JP" altLang="en-US"/>
          </a:p>
        </p:txBody>
      </p:sp>
    </p:spTree>
    <p:extLst>
      <p:ext uri="{BB962C8B-B14F-4D97-AF65-F5344CB8AC3E}">
        <p14:creationId xmlns:p14="http://schemas.microsoft.com/office/powerpoint/2010/main" val="2274189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0" name=""/>
        <p:cNvGrpSpPr/>
        <p:nvPr/>
      </p:nvGrpSpPr>
      <p:grpSpPr>
        <a:xfrm>
          <a:off x="0" y="0"/>
          <a:ext cx="0" cy="0"/>
          <a:chOff x="0" y="0"/>
          <a:chExt cx="0" cy="0"/>
        </a:xfrm>
      </p:grpSpPr>
      <p:sp>
        <p:nvSpPr>
          <p:cNvPr id="1074"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1075"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1076"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1077" name="日付プレースホルダー 4"/>
          <p:cNvSpPr>
            <a:spLocks noGrp="1"/>
          </p:cNvSpPr>
          <p:nvPr>
            <p:ph type="dt" sz="half" idx="10"/>
          </p:nvPr>
        </p:nvSpPr>
        <p:spPr/>
        <p:txBody>
          <a:bodyPr/>
          <a:lstStyle/>
          <a:p>
            <a:fld id="{71EC727B-360C-4FD9-9DE5-4025667A48BE}" type="datetimeFigureOut">
              <a:rPr kumimoji="1" lang="ja-JP" altLang="en-US" smtClean="0"/>
              <a:t>2021/10/15</a:t>
            </a:fld>
            <a:endParaRPr kumimoji="1" lang="ja-JP" altLang="en-US"/>
          </a:p>
        </p:txBody>
      </p:sp>
      <p:sp>
        <p:nvSpPr>
          <p:cNvPr id="1078" name="フッター プレースホルダー 5"/>
          <p:cNvSpPr>
            <a:spLocks noGrp="1"/>
          </p:cNvSpPr>
          <p:nvPr>
            <p:ph type="ftr" sz="quarter" idx="11"/>
          </p:nvPr>
        </p:nvSpPr>
        <p:spPr/>
        <p:txBody>
          <a:bodyPr/>
          <a:lstStyle/>
          <a:p>
            <a:endParaRPr kumimoji="1" lang="ja-JP" altLang="en-US"/>
          </a:p>
        </p:txBody>
      </p:sp>
      <p:sp>
        <p:nvSpPr>
          <p:cNvPr id="1079" name="スライド番号プレースホルダー 6"/>
          <p:cNvSpPr>
            <a:spLocks noGrp="1"/>
          </p:cNvSpPr>
          <p:nvPr>
            <p:ph type="sldNum" sz="quarter" idx="12"/>
          </p:nvPr>
        </p:nvSpPr>
        <p:spPr/>
        <p:txBody>
          <a:bodyPr/>
          <a:lstStyle/>
          <a:p>
            <a:fld id="{868A09DD-6E72-416D-86A3-3850BFE8F826}" type="slidenum">
              <a:rPr kumimoji="1" lang="ja-JP" altLang="en-US" smtClean="0"/>
              <a:t>‹#›</a:t>
            </a:fld>
            <a:endParaRPr kumimoji="1" lang="ja-JP" altLang="en-US"/>
          </a:p>
        </p:txBody>
      </p:sp>
    </p:spTree>
    <p:extLst>
      <p:ext uri="{BB962C8B-B14F-4D97-AF65-F5344CB8AC3E}">
        <p14:creationId xmlns:p14="http://schemas.microsoft.com/office/powerpoint/2010/main" val="1884280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0" name=""/>
        <p:cNvGrpSpPr/>
        <p:nvPr/>
      </p:nvGrpSpPr>
      <p:grpSpPr>
        <a:xfrm>
          <a:off x="0" y="0"/>
          <a:ext cx="0" cy="0"/>
          <a:chOff x="0" y="0"/>
          <a:chExt cx="0" cy="0"/>
        </a:xfrm>
      </p:grpSpPr>
      <p:sp>
        <p:nvSpPr>
          <p:cNvPr id="1081"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1082"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1083"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1084" name="日付プレースホルダー 4"/>
          <p:cNvSpPr>
            <a:spLocks noGrp="1"/>
          </p:cNvSpPr>
          <p:nvPr>
            <p:ph type="dt" sz="half" idx="10"/>
          </p:nvPr>
        </p:nvSpPr>
        <p:spPr/>
        <p:txBody>
          <a:bodyPr/>
          <a:lstStyle/>
          <a:p>
            <a:fld id="{71EC727B-360C-4FD9-9DE5-4025667A48BE}" type="datetimeFigureOut">
              <a:rPr kumimoji="1" lang="ja-JP" altLang="en-US" smtClean="0"/>
              <a:t>2021/10/15</a:t>
            </a:fld>
            <a:endParaRPr kumimoji="1" lang="ja-JP" altLang="en-US"/>
          </a:p>
        </p:txBody>
      </p:sp>
      <p:sp>
        <p:nvSpPr>
          <p:cNvPr id="1085" name="フッター プレースホルダー 5"/>
          <p:cNvSpPr>
            <a:spLocks noGrp="1"/>
          </p:cNvSpPr>
          <p:nvPr>
            <p:ph type="ftr" sz="quarter" idx="11"/>
          </p:nvPr>
        </p:nvSpPr>
        <p:spPr/>
        <p:txBody>
          <a:bodyPr/>
          <a:lstStyle/>
          <a:p>
            <a:endParaRPr kumimoji="1" lang="ja-JP" altLang="en-US"/>
          </a:p>
        </p:txBody>
      </p:sp>
      <p:sp>
        <p:nvSpPr>
          <p:cNvPr id="1086" name="スライド番号プレースホルダー 6"/>
          <p:cNvSpPr>
            <a:spLocks noGrp="1"/>
          </p:cNvSpPr>
          <p:nvPr>
            <p:ph type="sldNum" sz="quarter" idx="12"/>
          </p:nvPr>
        </p:nvSpPr>
        <p:spPr/>
        <p:txBody>
          <a:bodyPr/>
          <a:lstStyle/>
          <a:p>
            <a:fld id="{868A09DD-6E72-416D-86A3-3850BFE8F826}" type="slidenum">
              <a:rPr kumimoji="1" lang="ja-JP" altLang="en-US" smtClean="0"/>
              <a:t>‹#›</a:t>
            </a:fld>
            <a:endParaRPr kumimoji="1" lang="ja-JP" altLang="en-US"/>
          </a:p>
        </p:txBody>
      </p:sp>
    </p:spTree>
    <p:extLst>
      <p:ext uri="{BB962C8B-B14F-4D97-AF65-F5344CB8AC3E}">
        <p14:creationId xmlns:p14="http://schemas.microsoft.com/office/powerpoint/2010/main" val="3679392253"/>
      </p:ext>
    </p:extLst>
  </p:cSld>
  <p:clrMapOvr>
    <a:masterClrMapping/>
  </p:clrMapOvr>
</p:sldLayout>
</file>

<file path=ppt/slideMasters/_rels/slideMaster1.xml.rels><?xml version="1.0" encoding="UTF-8"?><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a:xfrm>
          <a:off x="0" y="0"/>
          <a:ext cx="0" cy="0"/>
          <a:chOff x="0" y="0"/>
          <a:chExt cx="0" cy="0"/>
        </a:xfrm>
      </p:grpSpPr>
      <p:sp>
        <p:nvSpPr>
          <p:cNvPr id="1025"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1026"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1027"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EC727B-360C-4FD9-9DE5-4025667A48BE}" type="datetimeFigureOut">
              <a:rPr kumimoji="1" lang="ja-JP" altLang="en-US" smtClean="0"/>
              <a:t>2021/10/15</a:t>
            </a:fld>
            <a:endParaRPr kumimoji="1" lang="ja-JP" altLang="en-US"/>
          </a:p>
        </p:txBody>
      </p:sp>
      <p:sp>
        <p:nvSpPr>
          <p:cNvPr id="1028"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1029"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8A09DD-6E72-416D-86A3-3850BFE8F826}" type="slidenum">
              <a:rPr kumimoji="1" lang="ja-JP" altLang="en-US" smtClean="0"/>
              <a:t>‹#›</a:t>
            </a:fld>
            <a:endParaRPr kumimoji="1" lang="ja-JP" altLang="en-US"/>
          </a:p>
        </p:txBody>
      </p:sp>
    </p:spTree>
    <p:extLst>
      <p:ext uri="{BB962C8B-B14F-4D97-AF65-F5344CB8AC3E}">
        <p14:creationId xmlns:p14="http://schemas.microsoft.com/office/powerpoint/2010/main" val="8504200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Relationships xmlns="http://schemas.openxmlformats.org/package/2006/relationships"><Relationship Id="rId1" Type="http://schemas.openxmlformats.org/officeDocument/2006/relationships/image" Target="../media/image1.png" /><Relationship Id="rId2" Type="http://schemas.openxmlformats.org/officeDocument/2006/relationships/slideLayout" Target="../slideLayouts/slideLayout1.xml" /><Relationship Id="rId3" Type="http://schemas.openxmlformats.org/officeDocument/2006/relationships/notesSlide" Target="../notesSlides/notesSlide1.xml" /></Relationships>
</file>

<file path=ppt/slides/_rels/slide10.xml.rels><?xml version="1.0" encoding="UTF-8"?><Relationships xmlns="http://schemas.openxmlformats.org/package/2006/relationships"><Relationship Id="rId1" Type="http://schemas.openxmlformats.org/officeDocument/2006/relationships/image" Target="../media/image10.png" /><Relationship Id="rId2" Type="http://schemas.openxmlformats.org/officeDocument/2006/relationships/slideLayout" Target="../slideLayouts/slideLayout2.xml" /><Relationship Id="rId3" Type="http://schemas.openxmlformats.org/officeDocument/2006/relationships/notesSlide" Target="../notesSlides/notesSlide10.xml" /></Relationships>
</file>

<file path=ppt/slides/_rels/slide11.xml.rels><?xml version="1.0" encoding="UTF-8"?><Relationships xmlns="http://schemas.openxmlformats.org/package/2006/relationships"><Relationship Id="rId1" Type="http://schemas.openxmlformats.org/officeDocument/2006/relationships/image" Target="../media/image11.png" /><Relationship Id="rId2" Type="http://schemas.openxmlformats.org/officeDocument/2006/relationships/slideLayout" Target="../slideLayouts/slideLayout2.xml" /><Relationship Id="rId3" Type="http://schemas.openxmlformats.org/officeDocument/2006/relationships/notesSlide" Target="../notesSlides/notesSlide11.xml" /></Relationships>
</file>

<file path=ppt/slides/_rels/slide12.xml.rels><?xml version="1.0" encoding="UTF-8"?><Relationships xmlns="http://schemas.openxmlformats.org/package/2006/relationships"><Relationship Id="rId1" Type="http://schemas.openxmlformats.org/officeDocument/2006/relationships/image" Target="../media/image12.png" /><Relationship Id="rId2" Type="http://schemas.openxmlformats.org/officeDocument/2006/relationships/slideLayout" Target="../slideLayouts/slideLayout2.xml" /><Relationship Id="rId3" Type="http://schemas.openxmlformats.org/officeDocument/2006/relationships/notesSlide" Target="../notesSlides/notesSlide12.xml" /></Relationships>
</file>

<file path=ppt/slides/_rels/slide13.xml.rels><?xml version="1.0" encoding="UTF-8"?><Relationships xmlns="http://schemas.openxmlformats.org/package/2006/relationships"><Relationship Id="rId1" Type="http://schemas.openxmlformats.org/officeDocument/2006/relationships/image" Target="../media/image13.png" /><Relationship Id="rId2" Type="http://schemas.openxmlformats.org/officeDocument/2006/relationships/slideLayout" Target="../slideLayouts/slideLayout2.xml" /><Relationship Id="rId3" Type="http://schemas.openxmlformats.org/officeDocument/2006/relationships/notesSlide" Target="../notesSlides/notesSlide13.xml" /></Relationships>
</file>

<file path=ppt/slides/_rels/slide14.xml.rels><?xml version="1.0" encoding="UTF-8"?><Relationships xmlns="http://schemas.openxmlformats.org/package/2006/relationships"><Relationship Id="rId1" Type="http://schemas.openxmlformats.org/officeDocument/2006/relationships/image" Target="../media/image14.png" /><Relationship Id="rId2" Type="http://schemas.openxmlformats.org/officeDocument/2006/relationships/slideLayout" Target="../slideLayouts/slideLayout2.xml" /><Relationship Id="rId3" Type="http://schemas.openxmlformats.org/officeDocument/2006/relationships/notesSlide" Target="../notesSlides/notesSlide14.xml" /></Relationships>
</file>

<file path=ppt/slides/_rels/slide15.xml.rels><?xml version="1.0" encoding="UTF-8"?><Relationships xmlns="http://schemas.openxmlformats.org/package/2006/relationships"><Relationship Id="rId1" Type="http://schemas.openxmlformats.org/officeDocument/2006/relationships/image" Target="../media/image15.png" /><Relationship Id="rId2" Type="http://schemas.openxmlformats.org/officeDocument/2006/relationships/slideLayout" Target="../slideLayouts/slideLayout2.xml" /><Relationship Id="rId3" Type="http://schemas.openxmlformats.org/officeDocument/2006/relationships/notesSlide" Target="../notesSlides/notesSlide15.xml" /></Relationships>
</file>

<file path=ppt/slides/_rels/slide16.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6.xml" /></Relationships>
</file>

<file path=ppt/slides/_rels/slide17.xml.rels><?xml version="1.0" encoding="UTF-8"?><Relationships xmlns="http://schemas.openxmlformats.org/package/2006/relationships"><Relationship Id="rId1" Type="http://schemas.openxmlformats.org/officeDocument/2006/relationships/image" Target="../media/image15.png" /><Relationship Id="rId2" Type="http://schemas.openxmlformats.org/officeDocument/2006/relationships/slideLayout" Target="../slideLayouts/slideLayout2.xml" /><Relationship Id="rId3" Type="http://schemas.openxmlformats.org/officeDocument/2006/relationships/notesSlide" Target="../notesSlides/notesSlide17.xml" /></Relationships>
</file>

<file path=ppt/slides/_rels/slide18.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8.xml" /></Relationships>
</file>

<file path=ppt/slides/_rels/slide19.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9.xml" /></Relationships>
</file>

<file path=ppt/slides/_rels/slide2.xml.rels><?xml version="1.0" encoding="UTF-8"?><Relationships xmlns="http://schemas.openxmlformats.org/package/2006/relationships"><Relationship Id="rId1" Type="http://schemas.openxmlformats.org/officeDocument/2006/relationships/hyperlink" Target="https://kotobank.jp/word/%E5%9C%B0%E6%96%B9%E5%85%AC%E5%85%B1%E5%9B%A3%E4%BD%93-96506#E3.83.87.E3.82.B8.E3.82.BF.E3.83.AB.E5.A4.A7.E8.BE.9E.E6.B3.89" TargetMode="External" /><Relationship Id="rId2" Type="http://schemas.openxmlformats.org/officeDocument/2006/relationships/hyperlink" Target="https://kotobank.jp/word/%E5%8A%A9%E9%95%B7-534871" TargetMode="External" /><Relationship Id="rId3" Type="http://schemas.openxmlformats.org/officeDocument/2006/relationships/hyperlink" Target="https://kotobank.jp/word/%E9%87%91%E9%8A%AD-481384" TargetMode="External" /><Relationship Id="rId4" Type="http://schemas.openxmlformats.org/officeDocument/2006/relationships/hyperlink" Target="https://kotobank.jp/word/%E8%A3%9C%E7%B5%A6%E9%87%91-170086#E3.83.87.E3.82.B8.E3.82.BF.E3.83.AB.E5.A4.A7.E8.BE.9E.E6.B3.89" TargetMode="External" /><Relationship Id="rId5" Type="http://schemas.openxmlformats.org/officeDocument/2006/relationships/hyperlink" Target="https://kotobank.jp/word/%E4%BA%A4%E4%BB%98%E9%87%91-170059#E3.83.87.E3.82.B8.E3.82.BF.E3.83.AB.E5.A4.A7.E8.BE.9E.E6.B3.89" TargetMode="External" /><Relationship Id="rId6" Type="http://schemas.openxmlformats.org/officeDocument/2006/relationships/slideLayout" Target="../slideLayouts/slideLayout2.xml" /><Relationship Id="rId7" Type="http://schemas.openxmlformats.org/officeDocument/2006/relationships/notesSlide" Target="../notesSlides/notesSlide2.xml" /></Relationships>
</file>

<file path=ppt/slides/_rels/slide20.xml.rels><?xml version="1.0" encoding="UTF-8"?><Relationships xmlns="http://schemas.openxmlformats.org/package/2006/relationships"><Relationship Id="rId1" Type="http://schemas.openxmlformats.org/officeDocument/2006/relationships/image" Target="../media/image15.png" /><Relationship Id="rId2" Type="http://schemas.openxmlformats.org/officeDocument/2006/relationships/slideLayout" Target="../slideLayouts/slideLayout2.xml" /><Relationship Id="rId3" Type="http://schemas.openxmlformats.org/officeDocument/2006/relationships/notesSlide" Target="../notesSlides/notesSlide20.xml" /></Relationships>
</file>

<file path=ppt/slides/_rels/slide21.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1.xml" /></Relationships>
</file>

<file path=ppt/slides/_rels/slide22.xml.rels><?xml version="1.0" encoding="UTF-8"?><Relationships xmlns="http://schemas.openxmlformats.org/package/2006/relationships"><Relationship Id="rId1" Type="http://schemas.openxmlformats.org/officeDocument/2006/relationships/image" Target="../media/image16.png" /><Relationship Id="rId2" Type="http://schemas.openxmlformats.org/officeDocument/2006/relationships/slideLayout" Target="../slideLayouts/slideLayout2.xml" /><Relationship Id="rId3" Type="http://schemas.openxmlformats.org/officeDocument/2006/relationships/notesSlide" Target="../notesSlides/notesSlide22.xml" /></Relationships>
</file>

<file path=ppt/slides/_rels/slide3.xml.rels><?xml version="1.0" encoding="UTF-8"?><Relationships xmlns="http://schemas.openxmlformats.org/package/2006/relationships"><Relationship Id="rId1" Type="http://schemas.openxmlformats.org/officeDocument/2006/relationships/hyperlink" Target="https://www.pref.kochi.lg.jp/soshiki/310301/2018050300016.html" TargetMode="External" /><Relationship Id="rId2" Type="http://schemas.openxmlformats.org/officeDocument/2006/relationships/hyperlink" Target="https://www.pref.kochi.lg.jp/soshiki/310301/2018050300016.html" TargetMode="External" /><Relationship Id="rId3" Type="http://schemas.openxmlformats.org/officeDocument/2006/relationships/hyperlink" Target="https://www.pref.kochi.lg.jp/soshiki/310301/2018050300016.html" TargetMode="External" /><Relationship Id="rId4" Type="http://schemas.openxmlformats.org/officeDocument/2006/relationships/hyperlink" Target="https://www.pref.kochi.lg.jp/soshiki/310301/2018050300016.html" TargetMode="External" /><Relationship Id="rId5" Type="http://schemas.openxmlformats.org/officeDocument/2006/relationships/hyperlink" Target="https://www.moritomidori.com/page/00000056.htm" TargetMode="External" /><Relationship Id="rId6" Type="http://schemas.openxmlformats.org/officeDocument/2006/relationships/hyperlink" Target="https://www.moritomidori.com/page/00000056.htm" TargetMode="External" /><Relationship Id="rId7" Type="http://schemas.openxmlformats.org/officeDocument/2006/relationships/hyperlink" Target="https://www.moritomidori.com/page/00000056.htm" TargetMode="External" /><Relationship Id="rId8" Type="http://schemas.openxmlformats.org/officeDocument/2006/relationships/image" Target="../media/image2.png" /><Relationship Id="rId9" Type="http://schemas.openxmlformats.org/officeDocument/2006/relationships/slideLayout" Target="../slideLayouts/slideLayout2.xml" /><Relationship Id="rId10" Type="http://schemas.openxmlformats.org/officeDocument/2006/relationships/notesSlide" Target="../notesSlides/notesSlide3.xml" /></Relationships>
</file>

<file path=ppt/slides/_rels/slide4.xml.rels><?xml version="1.0" encoding="UTF-8"?><Relationships xmlns="http://schemas.openxmlformats.org/package/2006/relationships"><Relationship Id="rId1" Type="http://schemas.openxmlformats.org/officeDocument/2006/relationships/image" Target="../media/image3.png" /><Relationship Id="rId2" Type="http://schemas.openxmlformats.org/officeDocument/2006/relationships/image" Target="../media/image4.png" /><Relationship Id="rId3" Type="http://schemas.openxmlformats.org/officeDocument/2006/relationships/slideLayout" Target="../slideLayouts/slideLayout2.xml" /><Relationship Id="rId4" Type="http://schemas.openxmlformats.org/officeDocument/2006/relationships/notesSlide" Target="../notesSlides/notesSlide4.xml" /></Relationships>
</file>

<file path=ppt/slides/_rels/slide5.xml.rels><?xml version="1.0" encoding="UTF-8"?><Relationships xmlns="http://schemas.openxmlformats.org/package/2006/relationships"><Relationship Id="rId1" Type="http://schemas.openxmlformats.org/officeDocument/2006/relationships/image" Target="../media/image5.png" /><Relationship Id="rId2" Type="http://schemas.openxmlformats.org/officeDocument/2006/relationships/image" Target="../media/image3.png" /><Relationship Id="rId3" Type="http://schemas.openxmlformats.org/officeDocument/2006/relationships/slideLayout" Target="../slideLayouts/slideLayout2.xml" /><Relationship Id="rId4" Type="http://schemas.openxmlformats.org/officeDocument/2006/relationships/notesSlide" Target="../notesSlides/notesSlide5.xml" /></Relationships>
</file>

<file path=ppt/slides/_rels/slide6.xml.rels><?xml version="1.0" encoding="UTF-8"?><Relationships xmlns="http://schemas.openxmlformats.org/package/2006/relationships"><Relationship Id="rId1" Type="http://schemas.openxmlformats.org/officeDocument/2006/relationships/image" Target="../media/image6.png" /><Relationship Id="rId2" Type="http://schemas.openxmlformats.org/officeDocument/2006/relationships/slideLayout" Target="../slideLayouts/slideLayout2.xml" /><Relationship Id="rId3" Type="http://schemas.openxmlformats.org/officeDocument/2006/relationships/notesSlide" Target="../notesSlides/notesSlide6.xml" /></Relationships>
</file>

<file path=ppt/slides/_rels/slide7.xml.rels><?xml version="1.0" encoding="UTF-8"?><Relationships xmlns="http://schemas.openxmlformats.org/package/2006/relationships"><Relationship Id="rId1" Type="http://schemas.openxmlformats.org/officeDocument/2006/relationships/hyperlink" Target="http://www.kochinet.ed.jp/shimanto-t/itareri/kounaikensiryou/hojyokin-kinyurei-kyariaup.pdf" TargetMode="External" /><Relationship Id="rId2" Type="http://schemas.openxmlformats.org/officeDocument/2006/relationships/hyperlink" Target="http://www.kochinet.ed.jp/shimanto-t/itareri/kounaikensiryou/hojyokin-kinyurei-kyariaup.pdf#page=4" TargetMode="External" /><Relationship Id="rId3" Type="http://schemas.openxmlformats.org/officeDocument/2006/relationships/hyperlink" Target="http://www.kochinet.ed.jp/shimanto-t/itareri/kounaikensiryou/hojyokin-kinyurei-kyariaup.pdf#page=3" TargetMode="External" /><Relationship Id="rId4" Type="http://schemas.openxmlformats.org/officeDocument/2006/relationships/hyperlink" Target="http://www.kochinet.ed.jp/shimanto-t/itareri/kounaikensiryou/hojyokin-kinyurei-kyariaup.pdf#page=5" TargetMode="External" /><Relationship Id="rId5" Type="http://schemas.openxmlformats.org/officeDocument/2006/relationships/hyperlink" Target="http://www.kochinet.ed.jp/shimanto-t/itareri/kounaikensiryou/hojyokin-kinyurei-kyariaup.pdf#page=2" TargetMode="External" /><Relationship Id="rId6" Type="http://schemas.openxmlformats.org/officeDocument/2006/relationships/hyperlink" Target="http://www.kochinet.ed.jp/shimanto-t/itareri/kounaikensiryou/hojyokin-kinyurei-kyariaup.pdf#page=2" TargetMode="External" /><Relationship Id="rId7" Type="http://schemas.openxmlformats.org/officeDocument/2006/relationships/image" Target="../media/image7.png" /><Relationship Id="rId8" Type="http://schemas.openxmlformats.org/officeDocument/2006/relationships/slideLayout" Target="../slideLayouts/slideLayout2.xml" /><Relationship Id="rId9" Type="http://schemas.openxmlformats.org/officeDocument/2006/relationships/notesSlide" Target="../notesSlides/notesSlide7.xml" /></Relationships>
</file>

<file path=ppt/slides/_rels/slide8.xml.rels><?xml version="1.0" encoding="UTF-8"?><Relationships xmlns="http://schemas.openxmlformats.org/package/2006/relationships"><Relationship Id="rId1" Type="http://schemas.openxmlformats.org/officeDocument/2006/relationships/image" Target="../media/image8.png" /><Relationship Id="rId2" Type="http://schemas.openxmlformats.org/officeDocument/2006/relationships/slideLayout" Target="../slideLayouts/slideLayout2.xml" /><Relationship Id="rId3" Type="http://schemas.openxmlformats.org/officeDocument/2006/relationships/notesSlide" Target="../notesSlides/notesSlide8.xml" /></Relationships>
</file>

<file path=ppt/slides/_rels/slide9.xml.rels><?xml version="1.0" encoding="UTF-8"?><Relationships xmlns="http://schemas.openxmlformats.org/package/2006/relationships"><Relationship Id="rId1" Type="http://schemas.openxmlformats.org/officeDocument/2006/relationships/image" Target="../media/image9.png" /><Relationship Id="rId2" Type="http://schemas.openxmlformats.org/officeDocument/2006/relationships/slideLayout" Target="../slideLayouts/slideLayout2.xml" /><Relationship Id="rId3" Type="http://schemas.openxmlformats.org/officeDocument/2006/relationships/notesSlide" Target="../notesSlides/notesSlide9.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112" name="タイトル 1"/>
          <p:cNvSpPr>
            <a:spLocks noGrp="1"/>
          </p:cNvSpPr>
          <p:nvPr>
            <p:ph type="ctrTitle"/>
          </p:nvPr>
        </p:nvSpPr>
        <p:spPr/>
        <p:txBody>
          <a:bodyPr>
            <a:normAutofit/>
          </a:bodyPr>
          <a:lstStyle/>
          <a:p>
            <a:r>
              <a:rPr kumimoji="1" lang="ja-JP" altLang="en-US" sz="11500" dirty="0" smtClean="0">
                <a:latin typeface="HG丸ｺﾞｼｯｸM-PRO" panose="020F0600000000000000" pitchFamily="50" charset="-128"/>
                <a:ea typeface="HG丸ｺﾞｼｯｸM-PRO" panose="020F0600000000000000" pitchFamily="50" charset="-128"/>
              </a:rPr>
              <a:t>補　助　金</a:t>
            </a:r>
            <a:endParaRPr kumimoji="1" lang="ja-JP" altLang="en-US" sz="11500" dirty="0">
              <a:latin typeface="HG丸ｺﾞｼｯｸM-PRO" panose="020F0600000000000000" pitchFamily="50" charset="-128"/>
              <a:ea typeface="HG丸ｺﾞｼｯｸM-PRO" panose="020F0600000000000000" pitchFamily="50" charset="-128"/>
            </a:endParaRPr>
          </a:p>
        </p:txBody>
      </p:sp>
      <p:sp>
        <p:nvSpPr>
          <p:cNvPr id="1113" name="サブタイトル 2"/>
          <p:cNvSpPr>
            <a:spLocks noGrp="1"/>
          </p:cNvSpPr>
          <p:nvPr>
            <p:ph type="subTitle" idx="1"/>
          </p:nvPr>
        </p:nvSpPr>
        <p:spPr>
          <a:xfrm>
            <a:off x="3952567" y="3602037"/>
            <a:ext cx="4286865" cy="1655762"/>
          </a:xfrm>
        </p:spPr>
        <p:txBody>
          <a:bodyPr>
            <a:normAutofit/>
          </a:bodyPr>
          <a:lstStyle/>
          <a:p>
            <a:pPr algn="l"/>
            <a:r>
              <a:rPr kumimoji="1" lang="en-US" altLang="ja-JP" sz="3200" dirty="0" smtClean="0">
                <a:latin typeface="HG丸ｺﾞｼｯｸM-PRO" panose="020F0600000000000000" pitchFamily="50" charset="-128"/>
                <a:ea typeface="HG丸ｺﾞｼｯｸM-PRO" panose="020F0600000000000000" pitchFamily="50" charset="-128"/>
              </a:rPr>
              <a:t>We need a subsidy</a:t>
            </a:r>
            <a:endParaRPr kumimoji="1" lang="ja-JP" altLang="en-US" sz="3200" dirty="0">
              <a:latin typeface="HG丸ｺﾞｼｯｸM-PRO" panose="020F0600000000000000" pitchFamily="50" charset="-128"/>
              <a:ea typeface="HG丸ｺﾞｼｯｸM-PRO" panose="020F0600000000000000" pitchFamily="50" charset="-128"/>
            </a:endParaRPr>
          </a:p>
        </p:txBody>
      </p:sp>
      <p:pic>
        <p:nvPicPr>
          <p:cNvPr id="1114" name="図 3"/>
          <p:cNvPicPr>
            <a:picLocks noChangeAspect="1"/>
          </p:cNvPicPr>
          <p:nvPr/>
        </p:nvPicPr>
        <p:blipFill>
          <a:blip r:embed="rId1"/>
          <a:stretch>
            <a:fillRect/>
          </a:stretch>
        </p:blipFill>
        <p:spPr>
          <a:xfrm>
            <a:off x="7935084" y="3772802"/>
            <a:ext cx="3841430" cy="2969995"/>
          </a:xfrm>
          <a:prstGeom prst="rect">
            <a:avLst/>
          </a:prstGeom>
        </p:spPr>
      </p:pic>
    </p:spTree>
    <p:extLst>
      <p:ext uri="{BB962C8B-B14F-4D97-AF65-F5344CB8AC3E}">
        <p14:creationId xmlns:p14="http://schemas.microsoft.com/office/powerpoint/2010/main" val="3556168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199" name="タイトル 1"/>
          <p:cNvSpPr>
            <a:spLocks noGrp="1"/>
          </p:cNvSpPr>
          <p:nvPr>
            <p:ph type="title"/>
          </p:nvPr>
        </p:nvSpPr>
        <p:spPr>
          <a:xfrm>
            <a:off x="195389" y="173110"/>
            <a:ext cx="10515600" cy="884572"/>
          </a:xfrm>
        </p:spPr>
        <p:txBody>
          <a:bodyPr>
            <a:normAutofit/>
          </a:bodyPr>
          <a:lstStyle/>
          <a:p>
            <a:r>
              <a:rPr kumimoji="1" lang="ja-JP" altLang="en-US" sz="3600" dirty="0" smtClean="0">
                <a:latin typeface="HGP創英角ﾎﾟｯﾌﾟ体" panose="040B0A00000000000000" pitchFamily="50" charset="-128"/>
                <a:ea typeface="HGP創英角ﾎﾟｯﾌﾟ体" panose="040B0A00000000000000" pitchFamily="50" charset="-128"/>
              </a:rPr>
              <a:t>　</a:t>
            </a:r>
            <a:r>
              <a:rPr kumimoji="1" lang="ja-JP" altLang="en-US" sz="3600" dirty="0" smtClean="0">
                <a:latin typeface="HG丸ｺﾞｼｯｸM-PRO" panose="020F0600000000000000" pitchFamily="50" charset="-128"/>
                <a:ea typeface="HG丸ｺﾞｼｯｸM-PRO" panose="020F0600000000000000" pitchFamily="50" charset="-128"/>
              </a:rPr>
              <a:t>Ａ</a:t>
            </a:r>
            <a:endParaRPr kumimoji="1" lang="ja-JP" altLang="en-US" sz="3600" dirty="0">
              <a:latin typeface="HG丸ｺﾞｼｯｸM-PRO" panose="020F0600000000000000" pitchFamily="50" charset="-128"/>
              <a:ea typeface="HG丸ｺﾞｼｯｸM-PRO" panose="020F0600000000000000" pitchFamily="50" charset="-128"/>
            </a:endParaRPr>
          </a:p>
        </p:txBody>
      </p:sp>
      <p:sp>
        <p:nvSpPr>
          <p:cNvPr id="1200" name="コンテンツ プレースホルダー 2"/>
          <p:cNvSpPr>
            <a:spLocks noGrp="1"/>
          </p:cNvSpPr>
          <p:nvPr>
            <p:ph idx="1"/>
          </p:nvPr>
        </p:nvSpPr>
        <p:spPr>
          <a:xfrm>
            <a:off x="195389" y="1057682"/>
            <a:ext cx="11602832" cy="5490602"/>
          </a:xfrm>
        </p:spPr>
        <p:txBody>
          <a:bodyPr>
            <a:noAutofit/>
          </a:bodyPr>
          <a:lstStyle/>
          <a:p>
            <a:pPr marL="0" indent="0">
              <a:buNone/>
            </a:pPr>
            <a:r>
              <a:rPr lang="ja-JP" altLang="en-US" sz="2900" dirty="0" smtClean="0">
                <a:latin typeface="HG丸ｺﾞｼｯｸM-PRO" panose="020F0600000000000000" pitchFamily="50" charset="-128"/>
                <a:ea typeface="HG丸ｺﾞｼｯｸM-PRO" panose="020F0600000000000000" pitchFamily="50" charset="-128"/>
              </a:rPr>
              <a:t>・昨年度の交付申請書等関係書類を提示し、処理の流れを説明する</a:t>
            </a:r>
            <a:endParaRPr lang="en-US" altLang="ja-JP" sz="2900" dirty="0" smtClean="0">
              <a:latin typeface="HG丸ｺﾞｼｯｸM-PRO" panose="020F0600000000000000" pitchFamily="50" charset="-128"/>
              <a:ea typeface="HG丸ｺﾞｼｯｸM-PRO" panose="020F0600000000000000" pitchFamily="50" charset="-128"/>
            </a:endParaRPr>
          </a:p>
          <a:p>
            <a:pPr marL="0" indent="0">
              <a:buNone/>
            </a:pPr>
            <a:r>
              <a:rPr lang="ja-JP" altLang="en-US" sz="2900" dirty="0" smtClean="0">
                <a:latin typeface="HG丸ｺﾞｼｯｸM-PRO" panose="020F0600000000000000" pitchFamily="50" charset="-128"/>
                <a:ea typeface="HG丸ｺﾞｼｯｸM-PRO" panose="020F0600000000000000" pitchFamily="50" charset="-128"/>
              </a:rPr>
              <a:t>・関係書類の様式は、事務の手引ＨＰの様式集にあることを伝える</a:t>
            </a:r>
            <a:endParaRPr lang="en-US" altLang="ja-JP" sz="2900" dirty="0" smtClean="0">
              <a:latin typeface="HG丸ｺﾞｼｯｸM-PRO" panose="020F0600000000000000" pitchFamily="50" charset="-128"/>
              <a:ea typeface="HG丸ｺﾞｼｯｸM-PRO" panose="020F0600000000000000" pitchFamily="50" charset="-128"/>
            </a:endParaRPr>
          </a:p>
          <a:p>
            <a:pPr marL="0" indent="0">
              <a:buNone/>
            </a:pPr>
            <a:r>
              <a:rPr lang="ja-JP" altLang="en-US" sz="2900" dirty="0" smtClean="0">
                <a:latin typeface="HG丸ｺﾞｼｯｸM-PRO" panose="020F0600000000000000" pitchFamily="50" charset="-128"/>
                <a:ea typeface="HG丸ｺﾞｼｯｸM-PRO" panose="020F0600000000000000" pitchFamily="50" charset="-128"/>
              </a:rPr>
              <a:t>・昨年度等、どのように執行したのか</a:t>
            </a:r>
            <a:r>
              <a:rPr lang="en-US" altLang="ja-JP" sz="2900" dirty="0" smtClean="0">
                <a:latin typeface="HG丸ｺﾞｼｯｸM-PRO" panose="020F0600000000000000" pitchFamily="50" charset="-128"/>
                <a:ea typeface="HG丸ｺﾞｼｯｸM-PRO" panose="020F0600000000000000" pitchFamily="50" charset="-128"/>
              </a:rPr>
              <a:t>(</a:t>
            </a:r>
            <a:r>
              <a:rPr lang="ja-JP" altLang="en-US" sz="2900" dirty="0" smtClean="0">
                <a:latin typeface="HG丸ｺﾞｼｯｸM-PRO" panose="020F0600000000000000" pitchFamily="50" charset="-128"/>
                <a:ea typeface="HG丸ｺﾞｼｯｸM-PRO" panose="020F0600000000000000" pitchFamily="50" charset="-128"/>
              </a:rPr>
              <a:t>何を、購入したのか等）を</a:t>
            </a:r>
            <a:r>
              <a:rPr lang="ja-JP" altLang="en-US" sz="2900" dirty="0" smtClean="0">
                <a:latin typeface="HG丸ｺﾞｼｯｸM-PRO" panose="020F0600000000000000" pitchFamily="50" charset="-128"/>
                <a:ea typeface="HG丸ｺﾞｼｯｸM-PRO" panose="020F0600000000000000" pitchFamily="50" charset="-128"/>
              </a:rPr>
              <a:t>出納簿</a:t>
            </a:r>
            <a:r>
              <a:rPr lang="ja-JP" altLang="en-US" sz="2900" dirty="0" smtClean="0">
                <a:latin typeface="HG丸ｺﾞｼｯｸM-PRO" panose="020F0600000000000000" pitchFamily="50" charset="-128"/>
                <a:ea typeface="HG丸ｺﾞｼｯｸM-PRO" panose="020F0600000000000000" pitchFamily="50" charset="-128"/>
              </a:rPr>
              <a:t>等を使って、説明をする</a:t>
            </a:r>
            <a:endParaRPr lang="en-US" altLang="ja-JP" sz="2900" dirty="0" smtClean="0">
              <a:latin typeface="HG丸ｺﾞｼｯｸM-PRO" panose="020F0600000000000000" pitchFamily="50" charset="-128"/>
              <a:ea typeface="HG丸ｺﾞｼｯｸM-PRO" panose="020F0600000000000000" pitchFamily="50" charset="-128"/>
            </a:endParaRPr>
          </a:p>
          <a:p>
            <a:pPr marL="0" indent="0">
              <a:buNone/>
            </a:pPr>
            <a:r>
              <a:rPr kumimoji="1" lang="ja-JP" altLang="en-US" sz="2900" dirty="0" smtClean="0">
                <a:latin typeface="HG丸ｺﾞｼｯｸM-PRO" panose="020F0600000000000000" pitchFamily="50" charset="-128"/>
                <a:ea typeface="HG丸ｺﾞｼｯｸM-PRO" panose="020F0600000000000000" pitchFamily="50" charset="-128"/>
              </a:rPr>
              <a:t>・講師謝金から、源泉税分（１０．２１％）を控除しなければならない</a:t>
            </a:r>
            <a:r>
              <a:rPr kumimoji="1" lang="ja-JP" altLang="en-US" sz="2900" dirty="0" smtClean="0">
                <a:latin typeface="HG丸ｺﾞｼｯｸM-PRO" panose="020F0600000000000000" pitchFamily="50" charset="-128"/>
                <a:ea typeface="HG丸ｺﾞｼｯｸM-PRO" panose="020F0600000000000000" pitchFamily="50" charset="-128"/>
              </a:rPr>
              <a:t>こと</a:t>
            </a:r>
            <a:r>
              <a:rPr kumimoji="1" lang="ja-JP" altLang="en-US" sz="2900" dirty="0" smtClean="0">
                <a:latin typeface="HG丸ｺﾞｼｯｸM-PRO" panose="020F0600000000000000" pitchFamily="50" charset="-128"/>
                <a:ea typeface="HG丸ｺﾞｼｯｸM-PRO" panose="020F0600000000000000" pitchFamily="50" charset="-128"/>
              </a:rPr>
              <a:t>を伝える</a:t>
            </a:r>
            <a:endParaRPr kumimoji="1" lang="en-US" altLang="ja-JP" sz="2900" dirty="0" smtClean="0">
              <a:latin typeface="HG丸ｺﾞｼｯｸM-PRO" panose="020F0600000000000000" pitchFamily="50" charset="-128"/>
              <a:ea typeface="HG丸ｺﾞｼｯｸM-PRO" panose="020F0600000000000000" pitchFamily="50" charset="-128"/>
            </a:endParaRPr>
          </a:p>
          <a:p>
            <a:pPr marL="0" indent="0">
              <a:buNone/>
            </a:pPr>
            <a:r>
              <a:rPr lang="ja-JP" altLang="en-US" sz="2900" dirty="0" smtClean="0">
                <a:latin typeface="HG丸ｺﾞｼｯｸM-PRO" panose="020F0600000000000000" pitchFamily="50" charset="-128"/>
                <a:ea typeface="HG丸ｺﾞｼｯｸM-PRO" panose="020F0600000000000000" pitchFamily="50" charset="-128"/>
              </a:rPr>
              <a:t>・自分が担当できることを伝える</a:t>
            </a:r>
            <a:r>
              <a:rPr lang="en-US" altLang="ja-JP" sz="2900" dirty="0" smtClean="0">
                <a:latin typeface="HG丸ｺﾞｼｯｸM-PRO" panose="020F0600000000000000" pitchFamily="50" charset="-128"/>
                <a:ea typeface="HG丸ｺﾞｼｯｸM-PRO" panose="020F0600000000000000" pitchFamily="50" charset="-128"/>
              </a:rPr>
              <a:t>(</a:t>
            </a:r>
            <a:r>
              <a:rPr lang="ja-JP" altLang="en-US" sz="2900" dirty="0" smtClean="0">
                <a:latin typeface="HG丸ｺﾞｼｯｸM-PRO" panose="020F0600000000000000" pitchFamily="50" charset="-128"/>
                <a:ea typeface="HG丸ｺﾞｼｯｸM-PRO" panose="020F0600000000000000" pitchFamily="50" charset="-128"/>
              </a:rPr>
              <a:t>例　</a:t>
            </a:r>
            <a:r>
              <a:rPr lang="ja-JP" altLang="en-US" sz="2900" dirty="0">
                <a:latin typeface="HG丸ｺﾞｼｯｸM-PRO" panose="020F0600000000000000" pitchFamily="50" charset="-128"/>
                <a:ea typeface="HG丸ｺﾞｼｯｸM-PRO" panose="020F0600000000000000" pitchFamily="50" charset="-128"/>
              </a:rPr>
              <a:t>出納簿</a:t>
            </a:r>
            <a:r>
              <a:rPr lang="ja-JP" altLang="en-US" sz="2900" dirty="0" smtClean="0">
                <a:latin typeface="HG丸ｺﾞｼｯｸM-PRO" panose="020F0600000000000000" pitchFamily="50" charset="-128"/>
                <a:ea typeface="HG丸ｺﾞｼｯｸM-PRO" panose="020F0600000000000000" pitchFamily="50" charset="-128"/>
              </a:rPr>
              <a:t>作成・通帳管理・物品</a:t>
            </a:r>
            <a:r>
              <a:rPr lang="ja-JP" altLang="en-US" sz="2900" dirty="0" smtClean="0">
                <a:latin typeface="HG丸ｺﾞｼｯｸM-PRO" panose="020F0600000000000000" pitchFamily="50" charset="-128"/>
                <a:ea typeface="HG丸ｺﾞｼｯｸM-PRO" panose="020F0600000000000000" pitchFamily="50" charset="-128"/>
              </a:rPr>
              <a:t>購入</a:t>
            </a:r>
            <a:r>
              <a:rPr lang="ja-JP" altLang="en-US" sz="2900" dirty="0" smtClean="0">
                <a:latin typeface="HG丸ｺﾞｼｯｸM-PRO" panose="020F0600000000000000" pitchFamily="50" charset="-128"/>
                <a:ea typeface="HG丸ｺﾞｼｯｸM-PRO" panose="020F0600000000000000" pitchFamily="50" charset="-128"/>
              </a:rPr>
              <a:t>の注文</a:t>
            </a:r>
            <a:r>
              <a:rPr lang="ja-JP" altLang="en-US" sz="2900" dirty="0" smtClean="0">
                <a:latin typeface="HG丸ｺﾞｼｯｸM-PRO" panose="020F0600000000000000" pitchFamily="50" charset="-128"/>
                <a:ea typeface="HG丸ｺﾞｼｯｸM-PRO" panose="020F0600000000000000" pitchFamily="50" charset="-128"/>
              </a:rPr>
              <a:t>から～</a:t>
            </a:r>
            <a:r>
              <a:rPr lang="ja-JP" altLang="en-US" sz="2900" dirty="0" smtClean="0">
                <a:latin typeface="HG丸ｺﾞｼｯｸM-PRO" panose="020F0600000000000000" pitchFamily="50" charset="-128"/>
                <a:ea typeface="HG丸ｺﾞｼｯｸM-PRO" panose="020F0600000000000000" pitchFamily="50" charset="-128"/>
              </a:rPr>
              <a:t>支払い・金融</a:t>
            </a:r>
            <a:r>
              <a:rPr lang="ja-JP" altLang="en-US" sz="2900" dirty="0" smtClean="0">
                <a:latin typeface="HG丸ｺﾞｼｯｸM-PRO" panose="020F0600000000000000" pitchFamily="50" charset="-128"/>
                <a:ea typeface="HG丸ｺﾞｼｯｸM-PRO" panose="020F0600000000000000" pitchFamily="50" charset="-128"/>
              </a:rPr>
              <a:t>機関へ出向く</a:t>
            </a:r>
            <a:r>
              <a:rPr lang="ja-JP" altLang="en-US" sz="2900" dirty="0" smtClean="0">
                <a:latin typeface="HG丸ｺﾞｼｯｸM-PRO" panose="020F0600000000000000" pitchFamily="50" charset="-128"/>
                <a:ea typeface="HG丸ｺﾞｼｯｸM-PRO" panose="020F0600000000000000" pitchFamily="50" charset="-128"/>
              </a:rPr>
              <a:t>こと・旅費</a:t>
            </a:r>
            <a:r>
              <a:rPr lang="ja-JP" altLang="en-US" sz="2900" dirty="0" smtClean="0">
                <a:latin typeface="HG丸ｺﾞｼｯｸM-PRO" panose="020F0600000000000000" pitchFamily="50" charset="-128"/>
                <a:ea typeface="HG丸ｺﾞｼｯｸM-PRO" panose="020F0600000000000000" pitchFamily="50" charset="-128"/>
              </a:rPr>
              <a:t>の見積額算出）</a:t>
            </a:r>
            <a:endParaRPr lang="en-US" altLang="ja-JP" sz="2900" dirty="0" smtClean="0">
              <a:latin typeface="HG丸ｺﾞｼｯｸM-PRO" panose="020F0600000000000000" pitchFamily="50" charset="-128"/>
              <a:ea typeface="HG丸ｺﾞｼｯｸM-PRO" panose="020F0600000000000000" pitchFamily="50" charset="-128"/>
            </a:endParaRPr>
          </a:p>
          <a:p>
            <a:pPr marL="0" indent="0">
              <a:buNone/>
            </a:pPr>
            <a:endParaRPr lang="en-US" altLang="ja-JP" sz="2900" dirty="0" smtClean="0">
              <a:latin typeface="HGP創英角ﾎﾟｯﾌﾟ体" panose="040B0A00000000000000" pitchFamily="50" charset="-128"/>
              <a:ea typeface="HGP創英角ﾎﾟｯﾌﾟ体" panose="040B0A00000000000000" pitchFamily="50" charset="-128"/>
            </a:endParaRPr>
          </a:p>
        </p:txBody>
      </p:sp>
      <p:pic>
        <p:nvPicPr>
          <p:cNvPr id="1201" name="図 3"/>
          <p:cNvPicPr>
            <a:picLocks noChangeAspect="1"/>
          </p:cNvPicPr>
          <p:nvPr/>
        </p:nvPicPr>
        <p:blipFill>
          <a:blip r:embed="rId1"/>
          <a:stretch>
            <a:fillRect/>
          </a:stretch>
        </p:blipFill>
        <p:spPr>
          <a:xfrm rot="20988484">
            <a:off x="10083054" y="4900127"/>
            <a:ext cx="1958001" cy="1880712"/>
          </a:xfrm>
          <a:prstGeom prst="rect">
            <a:avLst/>
          </a:prstGeom>
        </p:spPr>
      </p:pic>
    </p:spTree>
    <p:extLst>
      <p:ext uri="{BB962C8B-B14F-4D97-AF65-F5344CB8AC3E}">
        <p14:creationId xmlns:p14="http://schemas.microsoft.com/office/powerpoint/2010/main" val="33516586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pic>
        <p:nvPicPr>
          <p:cNvPr id="1207" name="図 4"/>
          <p:cNvPicPr>
            <a:picLocks noChangeAspect="1"/>
          </p:cNvPicPr>
          <p:nvPr/>
        </p:nvPicPr>
        <p:blipFill>
          <a:blip r:embed="rId1"/>
          <a:stretch>
            <a:fillRect/>
          </a:stretch>
        </p:blipFill>
        <p:spPr>
          <a:xfrm>
            <a:off x="8111614" y="2838307"/>
            <a:ext cx="3697964" cy="3955534"/>
          </a:xfrm>
          <a:prstGeom prst="rect">
            <a:avLst/>
          </a:prstGeom>
        </p:spPr>
      </p:pic>
      <p:sp>
        <p:nvSpPr>
          <p:cNvPr id="1208" name="コンテンツ プレースホルダー 2"/>
          <p:cNvSpPr>
            <a:spLocks noGrp="1"/>
          </p:cNvSpPr>
          <p:nvPr>
            <p:ph idx="1"/>
          </p:nvPr>
        </p:nvSpPr>
        <p:spPr>
          <a:xfrm>
            <a:off x="393548" y="1425548"/>
            <a:ext cx="11065949" cy="3542045"/>
          </a:xfrm>
        </p:spPr>
        <p:txBody>
          <a:bodyPr>
            <a:normAutofit/>
          </a:bodyPr>
          <a:lstStyle/>
          <a:p>
            <a:pPr marL="0" indent="0">
              <a:buNone/>
            </a:pPr>
            <a:r>
              <a:rPr lang="ja-JP" altLang="en-US" sz="4400" dirty="0" smtClean="0">
                <a:latin typeface="HG丸ｺﾞｼｯｸM-PRO" panose="020F0600000000000000" pitchFamily="50" charset="-128"/>
                <a:ea typeface="HG丸ｺﾞｼｯｸM-PRO" panose="020F0600000000000000" pitchFamily="50" charset="-128"/>
              </a:rPr>
              <a:t>Ｑ　　出納簿作成や領収書保管に当たって、</a:t>
            </a:r>
            <a:r>
              <a:rPr lang="ja-JP" altLang="en-US" sz="4400" dirty="0" smtClean="0">
                <a:latin typeface="HG丸ｺﾞｼｯｸM-PRO" panose="020F0600000000000000" pitchFamily="50" charset="-128"/>
                <a:ea typeface="HG丸ｺﾞｼｯｸM-PRO" panose="020F0600000000000000" pitchFamily="50" charset="-128"/>
              </a:rPr>
              <a:t>どんなことに</a:t>
            </a:r>
            <a:r>
              <a:rPr lang="ja-JP" altLang="en-US" sz="4400" dirty="0" smtClean="0">
                <a:latin typeface="HG丸ｺﾞｼｯｸM-PRO" panose="020F0600000000000000" pitchFamily="50" charset="-128"/>
                <a:ea typeface="HG丸ｺﾞｼｯｸM-PRO" panose="020F0600000000000000" pitchFamily="50" charset="-128"/>
              </a:rPr>
              <a:t>気を付けていますか？</a:t>
            </a:r>
            <a:r>
              <a:rPr kumimoji="1" lang="ja-JP" altLang="en-US" sz="3600" dirty="0" smtClean="0">
                <a:latin typeface="HG丸ｺﾞｼｯｸM-PRO" panose="020F0600000000000000" pitchFamily="50" charset="-128"/>
                <a:ea typeface="HG丸ｺﾞｼｯｸM-PRO" panose="020F0600000000000000" pitchFamily="50" charset="-128"/>
              </a:rPr>
              <a:t>　　　　</a:t>
            </a:r>
            <a:endParaRPr kumimoji="1" lang="en-US" altLang="ja-JP" sz="3600" dirty="0" smtClean="0">
              <a:latin typeface="HG丸ｺﾞｼｯｸM-PRO" panose="020F0600000000000000" pitchFamily="50" charset="-128"/>
              <a:ea typeface="HG丸ｺﾞｼｯｸM-PRO" panose="020F0600000000000000" pitchFamily="50" charset="-128"/>
            </a:endParaRPr>
          </a:p>
          <a:p>
            <a:pPr marL="0" indent="0">
              <a:buNone/>
            </a:pPr>
            <a:r>
              <a:rPr kumimoji="1" lang="ja-JP" altLang="en-US" sz="3600" dirty="0" smtClean="0">
                <a:latin typeface="HG丸ｺﾞｼｯｸM-PRO" panose="020F0600000000000000" pitchFamily="50" charset="-128"/>
                <a:ea typeface="HG丸ｺﾞｼｯｸM-PRO" panose="020F0600000000000000" pitchFamily="50" charset="-128"/>
              </a:rPr>
              <a:t>　　　　　　　　　　　　　　　　　　　　　</a:t>
            </a:r>
            <a:r>
              <a:rPr kumimoji="1" lang="ja-JP" altLang="en-US" sz="3600" dirty="0" smtClean="0">
                <a:latin typeface="HGP創英角ﾎﾟｯﾌﾟ体" panose="040B0A00000000000000" pitchFamily="50" charset="-128"/>
                <a:ea typeface="HGP創英角ﾎﾟｯﾌﾟ体" panose="040B0A00000000000000" pitchFamily="50" charset="-128"/>
              </a:rPr>
              <a:t>　　　　</a:t>
            </a:r>
            <a:endParaRPr kumimoji="1" lang="ja-JP" altLang="en-US" sz="5400" dirty="0">
              <a:latin typeface="HGP創英角ﾎﾟｯﾌﾟ体" panose="040B0A00000000000000" pitchFamily="50" charset="-128"/>
              <a:ea typeface="HGP創英角ﾎﾟｯﾌﾟ体" panose="040B0A00000000000000" pitchFamily="50" charset="-128"/>
            </a:endParaRPr>
          </a:p>
        </p:txBody>
      </p:sp>
      <p:sp>
        <p:nvSpPr>
          <p:cNvPr id="1209" name="タイトル 1"/>
          <p:cNvSpPr>
            <a:spLocks noGrp="1"/>
          </p:cNvSpPr>
          <p:nvPr>
            <p:ph type="title"/>
          </p:nvPr>
        </p:nvSpPr>
        <p:spPr>
          <a:xfrm>
            <a:off x="259132" y="139332"/>
            <a:ext cx="10515600" cy="926433"/>
          </a:xfrm>
        </p:spPr>
        <p:txBody>
          <a:bodyPr>
            <a:normAutofit/>
          </a:bodyPr>
          <a:lstStyle/>
          <a:p>
            <a:r>
              <a:rPr kumimoji="1" lang="ja-JP" altLang="en-US" u="sng" dirty="0" smtClean="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学校事務</a:t>
            </a:r>
            <a:r>
              <a:rPr lang="ja-JP" altLang="en-US" u="sng" dirty="0" smtClean="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の創意工夫</a:t>
            </a:r>
            <a:endParaRPr kumimoji="1" lang="ja-JP" altLang="en-US" u="sng"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sp>
        <p:nvSpPr>
          <p:cNvPr id="1210" name="テキスト ボックス 1"/>
          <p:cNvSpPr txBox="1"/>
          <p:nvPr/>
        </p:nvSpPr>
        <p:spPr>
          <a:xfrm>
            <a:off x="8966507" y="3952567"/>
            <a:ext cx="2492990" cy="369332"/>
          </a:xfrm>
          <a:prstGeom prst="rect">
            <a:avLst/>
          </a:prstGeom>
          <a:noFill/>
        </p:spPr>
        <p:txBody>
          <a:bodyPr wrap="none" rtlCol="0">
            <a:spAutoFit/>
          </a:bodyPr>
          <a:lstStyle/>
          <a:p>
            <a:r>
              <a:rPr kumimoji="1" lang="ja-JP" altLang="en-US" dirty="0" smtClean="0"/>
              <a:t>どうすればいいかな？</a:t>
            </a:r>
            <a:endParaRPr kumimoji="1" lang="ja-JP" altLang="en-US" dirty="0"/>
          </a:p>
        </p:txBody>
      </p:sp>
    </p:spTree>
    <p:extLst>
      <p:ext uri="{BB962C8B-B14F-4D97-AF65-F5344CB8AC3E}">
        <p14:creationId xmlns:p14="http://schemas.microsoft.com/office/powerpoint/2010/main" val="7655476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216" name="タイトル 1"/>
          <p:cNvSpPr>
            <a:spLocks noGrp="1"/>
          </p:cNvSpPr>
          <p:nvPr>
            <p:ph type="title"/>
          </p:nvPr>
        </p:nvSpPr>
        <p:spPr>
          <a:xfrm>
            <a:off x="439993" y="249946"/>
            <a:ext cx="10515600" cy="968793"/>
          </a:xfrm>
        </p:spPr>
        <p:txBody>
          <a:bodyPr/>
          <a:lstStyle/>
          <a:p>
            <a:r>
              <a:rPr lang="ja-JP" altLang="en-US" dirty="0">
                <a:latin typeface="HG丸ｺﾞｼｯｸM-PRO" panose="020F0600000000000000" pitchFamily="50" charset="-128"/>
                <a:ea typeface="HG丸ｺﾞｼｯｸM-PRO" panose="020F0600000000000000" pitchFamily="50" charset="-128"/>
              </a:rPr>
              <a:t>Ａ</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1217" name="コンテンツ プレースホルダー 2"/>
          <p:cNvSpPr>
            <a:spLocks noGrp="1"/>
          </p:cNvSpPr>
          <p:nvPr>
            <p:ph idx="1"/>
          </p:nvPr>
        </p:nvSpPr>
        <p:spPr>
          <a:xfrm>
            <a:off x="320194" y="1218738"/>
            <a:ext cx="11316283" cy="5477029"/>
          </a:xfrm>
        </p:spPr>
        <p:txBody>
          <a:bodyPr>
            <a:normAutofit/>
          </a:bodyPr>
          <a:lstStyle/>
          <a:p>
            <a:r>
              <a:rPr lang="ja-JP" altLang="en-US" sz="3200" dirty="0">
                <a:latin typeface="HG丸ｺﾞｼｯｸM-PRO" panose="020F0600000000000000" pitchFamily="50" charset="-128"/>
                <a:ea typeface="HG丸ｺﾞｼｯｸM-PRO" panose="020F0600000000000000" pitchFamily="50" charset="-128"/>
              </a:rPr>
              <a:t>誰</a:t>
            </a:r>
            <a:r>
              <a:rPr lang="ja-JP" altLang="en-US" sz="3200" dirty="0" smtClean="0">
                <a:latin typeface="HG丸ｺﾞｼｯｸM-PRO" panose="020F0600000000000000" pitchFamily="50" charset="-128"/>
                <a:ea typeface="HG丸ｺﾞｼｯｸM-PRO" panose="020F0600000000000000" pitchFamily="50" charset="-128"/>
              </a:rPr>
              <a:t>が</a:t>
            </a:r>
            <a:r>
              <a:rPr lang="ja-JP" altLang="en-US" sz="3200" dirty="0">
                <a:latin typeface="HG丸ｺﾞｼｯｸM-PRO" panose="020F0600000000000000" pitchFamily="50" charset="-128"/>
                <a:ea typeface="HG丸ｺﾞｼｯｸM-PRO" panose="020F0600000000000000" pitchFamily="50" charset="-128"/>
              </a:rPr>
              <a:t>見</a:t>
            </a:r>
            <a:r>
              <a:rPr lang="ja-JP" altLang="en-US" sz="3200" dirty="0" smtClean="0">
                <a:latin typeface="HG丸ｺﾞｼｯｸM-PRO" panose="020F0600000000000000" pitchFamily="50" charset="-128"/>
                <a:ea typeface="HG丸ｺﾞｼｯｸM-PRO" panose="020F0600000000000000" pitchFamily="50" charset="-128"/>
              </a:rPr>
              <a:t>てもわかるよう</a:t>
            </a:r>
            <a:r>
              <a:rPr lang="ja-JP" altLang="en-US" sz="3200" dirty="0">
                <a:latin typeface="HG丸ｺﾞｼｯｸM-PRO" panose="020F0600000000000000" pitchFamily="50" charset="-128"/>
                <a:ea typeface="HG丸ｺﾞｼｯｸM-PRO" panose="020F0600000000000000" pitchFamily="50" charset="-128"/>
              </a:rPr>
              <a:t>に</a:t>
            </a:r>
            <a:endParaRPr lang="en-US" altLang="ja-JP" sz="3200" dirty="0" smtClean="0">
              <a:latin typeface="HG丸ｺﾞｼｯｸM-PRO" panose="020F0600000000000000" pitchFamily="50" charset="-128"/>
              <a:ea typeface="HG丸ｺﾞｼｯｸM-PRO" panose="020F0600000000000000" pitchFamily="50" charset="-128"/>
            </a:endParaRPr>
          </a:p>
          <a:p>
            <a:r>
              <a:rPr lang="ja-JP" altLang="en-US" sz="3200" dirty="0" smtClean="0">
                <a:latin typeface="HG丸ｺﾞｼｯｸM-PRO" panose="020F0600000000000000" pitchFamily="50" charset="-128"/>
                <a:ea typeface="HG丸ｺﾞｼｯｸM-PRO" panose="020F0600000000000000" pitchFamily="50" charset="-128"/>
              </a:rPr>
              <a:t>領収書等を貼付する台紙等を作成している</a:t>
            </a:r>
            <a:endParaRPr lang="en-US" altLang="ja-JP" sz="3200" dirty="0" smtClean="0">
              <a:latin typeface="HG丸ｺﾞｼｯｸM-PRO" panose="020F0600000000000000" pitchFamily="50" charset="-128"/>
              <a:ea typeface="HG丸ｺﾞｼｯｸM-PRO" panose="020F0600000000000000" pitchFamily="50" charset="-128"/>
            </a:endParaRPr>
          </a:p>
          <a:p>
            <a:r>
              <a:rPr lang="ja-JP" altLang="en-US" sz="3200" dirty="0" smtClean="0">
                <a:latin typeface="HG丸ｺﾞｼｯｸM-PRO" panose="020F0600000000000000" pitchFamily="50" charset="-128"/>
                <a:ea typeface="HG丸ｺﾞｼｯｸM-PRO" panose="020F0600000000000000" pitchFamily="50" charset="-128"/>
              </a:rPr>
              <a:t>立替払い分を先生に渡したときには、受領サイン・受領日を記載してもらう</a:t>
            </a:r>
            <a:endParaRPr lang="en-US" altLang="ja-JP" sz="3200" dirty="0" smtClean="0">
              <a:latin typeface="HG丸ｺﾞｼｯｸM-PRO" panose="020F0600000000000000" pitchFamily="50" charset="-128"/>
              <a:ea typeface="HG丸ｺﾞｼｯｸM-PRO" panose="020F0600000000000000" pitchFamily="50" charset="-128"/>
            </a:endParaRPr>
          </a:p>
          <a:p>
            <a:r>
              <a:rPr lang="ja-JP" altLang="en-US" sz="3200" dirty="0">
                <a:latin typeface="HG丸ｺﾞｼｯｸM-PRO" panose="020F0600000000000000" pitchFamily="50" charset="-128"/>
                <a:ea typeface="HG丸ｺﾞｼｯｸM-PRO" panose="020F0600000000000000" pitchFamily="50" charset="-128"/>
              </a:rPr>
              <a:t>出納簿</a:t>
            </a:r>
            <a:r>
              <a:rPr lang="ja-JP" altLang="en-US" sz="3200" dirty="0" smtClean="0">
                <a:latin typeface="HG丸ｺﾞｼｯｸM-PRO" panose="020F0600000000000000" pitchFamily="50" charset="-128"/>
                <a:ea typeface="HG丸ｺﾞｼｯｸM-PRO" panose="020F0600000000000000" pitchFamily="50" charset="-128"/>
              </a:rPr>
              <a:t>の</a:t>
            </a:r>
            <a:r>
              <a:rPr lang="ja-JP" altLang="en-US" sz="3200" dirty="0">
                <a:latin typeface="HG丸ｺﾞｼｯｸM-PRO" panose="020F0600000000000000" pitchFamily="50" charset="-128"/>
                <a:ea typeface="HG丸ｺﾞｼｯｸM-PRO" panose="020F0600000000000000" pitchFamily="50" charset="-128"/>
              </a:rPr>
              <a:t>残高</a:t>
            </a:r>
            <a:r>
              <a:rPr lang="ja-JP" altLang="en-US" sz="3200" dirty="0" smtClean="0">
                <a:latin typeface="HG丸ｺﾞｼｯｸM-PRO" panose="020F0600000000000000" pitchFamily="50" charset="-128"/>
                <a:ea typeface="HG丸ｺﾞｼｯｸM-PRO" panose="020F0600000000000000" pitchFamily="50" charset="-128"/>
              </a:rPr>
              <a:t>と通帳の残高が合っているか、常に気を付けている</a:t>
            </a:r>
            <a:endParaRPr lang="en-US" altLang="ja-JP" sz="3200" dirty="0" smtClean="0">
              <a:latin typeface="HG丸ｺﾞｼｯｸM-PRO" panose="020F0600000000000000" pitchFamily="50" charset="-128"/>
              <a:ea typeface="HG丸ｺﾞｼｯｸM-PRO" panose="020F0600000000000000" pitchFamily="50" charset="-128"/>
            </a:endParaRPr>
          </a:p>
          <a:p>
            <a:r>
              <a:rPr lang="ja-JP" altLang="en-US" sz="3200" dirty="0" smtClean="0">
                <a:latin typeface="HG丸ｺﾞｼｯｸM-PRO" panose="020F0600000000000000" pitchFamily="50" charset="-128"/>
                <a:ea typeface="HG丸ｺﾞｼｯｸM-PRO" panose="020F0600000000000000" pitchFamily="50" charset="-128"/>
              </a:rPr>
              <a:t>支出の</a:t>
            </a:r>
            <a:r>
              <a:rPr lang="ja-JP" altLang="en-US" sz="3200" dirty="0">
                <a:latin typeface="HG丸ｺﾞｼｯｸM-PRO" panose="020F0600000000000000" pitchFamily="50" charset="-128"/>
                <a:ea typeface="HG丸ｺﾞｼｯｸM-PRO" panose="020F0600000000000000" pitchFamily="50" charset="-128"/>
              </a:rPr>
              <a:t>減額</a:t>
            </a:r>
            <a:r>
              <a:rPr lang="ja-JP" altLang="en-US" sz="3200" dirty="0" smtClean="0">
                <a:latin typeface="HG丸ｺﾞｼｯｸM-PRO" panose="020F0600000000000000" pitchFamily="50" charset="-128"/>
                <a:ea typeface="HG丸ｺﾞｼｯｸM-PRO" panose="020F0600000000000000" pitchFamily="50" charset="-128"/>
              </a:rPr>
              <a:t>は、支出欄に△表記をする</a:t>
            </a:r>
            <a:endParaRPr lang="en-US" altLang="ja-JP" sz="3200" dirty="0" smtClean="0">
              <a:latin typeface="HG丸ｺﾞｼｯｸM-PRO" panose="020F0600000000000000" pitchFamily="50" charset="-128"/>
              <a:ea typeface="HG丸ｺﾞｼｯｸM-PRO" panose="020F0600000000000000" pitchFamily="50" charset="-128"/>
            </a:endParaRPr>
          </a:p>
          <a:p>
            <a:r>
              <a:rPr lang="ja-JP" altLang="en-US" sz="3200" dirty="0" smtClean="0">
                <a:latin typeface="HG丸ｺﾞｼｯｸM-PRO" panose="020F0600000000000000" pitchFamily="50" charset="-128"/>
                <a:ea typeface="HG丸ｺﾞｼｯｸM-PRO" panose="020F0600000000000000" pitchFamily="50" charset="-128"/>
              </a:rPr>
              <a:t>修正液、修正テープは使用しない</a:t>
            </a:r>
            <a:endParaRPr lang="en-US" altLang="ja-JP" sz="3200" dirty="0" smtClean="0">
              <a:latin typeface="HG丸ｺﾞｼｯｸM-PRO" panose="020F0600000000000000" pitchFamily="50" charset="-128"/>
              <a:ea typeface="HG丸ｺﾞｼｯｸM-PRO" panose="020F0600000000000000" pitchFamily="50" charset="-128"/>
            </a:endParaRPr>
          </a:p>
          <a:p>
            <a:r>
              <a:rPr lang="ja-JP" altLang="en-US" sz="3200" dirty="0" smtClean="0">
                <a:latin typeface="HG丸ｺﾞｼｯｸM-PRO" panose="020F0600000000000000" pitchFamily="50" charset="-128"/>
                <a:ea typeface="HG丸ｺﾞｼｯｸM-PRO" panose="020F0600000000000000" pitchFamily="50" charset="-128"/>
              </a:rPr>
              <a:t>支出入があるたびに記載している</a:t>
            </a:r>
            <a:endParaRPr lang="en-US" altLang="ja-JP" sz="3200" dirty="0" smtClean="0">
              <a:latin typeface="HG丸ｺﾞｼｯｸM-PRO" panose="020F0600000000000000" pitchFamily="50" charset="-128"/>
              <a:ea typeface="HG丸ｺﾞｼｯｸM-PRO" panose="020F0600000000000000" pitchFamily="50" charset="-128"/>
            </a:endParaRPr>
          </a:p>
          <a:p>
            <a:r>
              <a:rPr lang="ja-JP" altLang="en-US" sz="3200" dirty="0" smtClean="0">
                <a:latin typeface="HG丸ｺﾞｼｯｸM-PRO" panose="020F0600000000000000" pitchFamily="50" charset="-128"/>
                <a:ea typeface="HG丸ｺﾞｼｯｸM-PRO" panose="020F0600000000000000" pitchFamily="50" charset="-128"/>
              </a:rPr>
              <a:t>執行状況の報告を定期的に管理職にする</a:t>
            </a:r>
            <a:endParaRPr lang="en-US" altLang="ja-JP" sz="3200" dirty="0" smtClean="0">
              <a:latin typeface="HG丸ｺﾞｼｯｸM-PRO" panose="020F0600000000000000" pitchFamily="50" charset="-128"/>
              <a:ea typeface="HG丸ｺﾞｼｯｸM-PRO" panose="020F0600000000000000" pitchFamily="50" charset="-128"/>
            </a:endParaRPr>
          </a:p>
          <a:p>
            <a:endParaRPr kumimoji="1" lang="ja-JP" altLang="en-US" dirty="0">
              <a:latin typeface="HGP創英角ﾎﾟｯﾌﾟ体" panose="040B0A00000000000000" pitchFamily="50" charset="-128"/>
              <a:ea typeface="HGP創英角ﾎﾟｯﾌﾟ体" panose="040B0A00000000000000" pitchFamily="50" charset="-128"/>
            </a:endParaRPr>
          </a:p>
        </p:txBody>
      </p:sp>
      <p:pic>
        <p:nvPicPr>
          <p:cNvPr id="1218" name="図 3"/>
          <p:cNvPicPr>
            <a:picLocks noChangeAspect="1"/>
          </p:cNvPicPr>
          <p:nvPr/>
        </p:nvPicPr>
        <p:blipFill>
          <a:blip r:embed="rId1"/>
          <a:stretch>
            <a:fillRect/>
          </a:stretch>
        </p:blipFill>
        <p:spPr>
          <a:xfrm rot="528337">
            <a:off x="9403410" y="4129191"/>
            <a:ext cx="2457473" cy="2555772"/>
          </a:xfrm>
          <a:prstGeom prst="rect">
            <a:avLst/>
          </a:prstGeom>
        </p:spPr>
      </p:pic>
    </p:spTree>
    <p:extLst>
      <p:ext uri="{BB962C8B-B14F-4D97-AF65-F5344CB8AC3E}">
        <p14:creationId xmlns:p14="http://schemas.microsoft.com/office/powerpoint/2010/main" val="14202929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pic>
        <p:nvPicPr>
          <p:cNvPr id="1224" name="図 3"/>
          <p:cNvPicPr>
            <a:picLocks noChangeAspect="1"/>
          </p:cNvPicPr>
          <p:nvPr/>
        </p:nvPicPr>
        <p:blipFill>
          <a:blip r:embed="rId1"/>
          <a:stretch>
            <a:fillRect/>
          </a:stretch>
        </p:blipFill>
        <p:spPr>
          <a:xfrm>
            <a:off x="9409471" y="4326461"/>
            <a:ext cx="2566217" cy="2531540"/>
          </a:xfrm>
          <a:prstGeom prst="rect">
            <a:avLst/>
          </a:prstGeom>
        </p:spPr>
      </p:pic>
      <p:sp>
        <p:nvSpPr>
          <p:cNvPr id="1225" name="タイトル 1"/>
          <p:cNvSpPr>
            <a:spLocks noGrp="1"/>
          </p:cNvSpPr>
          <p:nvPr>
            <p:ph type="title"/>
          </p:nvPr>
        </p:nvSpPr>
        <p:spPr>
          <a:xfrm>
            <a:off x="96252" y="114105"/>
            <a:ext cx="11879437" cy="1840831"/>
          </a:xfrm>
        </p:spPr>
        <p:txBody>
          <a:bodyPr>
            <a:normAutofit/>
          </a:bodyPr>
          <a:lstStyle/>
          <a:p>
            <a:r>
              <a:rPr kumimoji="1" lang="ja-JP" altLang="en-US" dirty="0" smtClean="0">
                <a:latin typeface="HG丸ｺﾞｼｯｸM-PRO" panose="020F0600000000000000" pitchFamily="50" charset="-128"/>
                <a:ea typeface="HG丸ｺﾞｼｯｸM-PRO" panose="020F0600000000000000" pitchFamily="50" charset="-128"/>
              </a:rPr>
              <a:t>学校だけでなく</a:t>
            </a:r>
            <a:br>
              <a:rPr kumimoji="1" lang="en-US" altLang="ja-JP" dirty="0" smtClean="0">
                <a:latin typeface="HG丸ｺﾞｼｯｸM-PRO" panose="020F0600000000000000" pitchFamily="50" charset="-128"/>
                <a:ea typeface="HG丸ｺﾞｼｯｸM-PRO" panose="020F0600000000000000" pitchFamily="50" charset="-128"/>
              </a:rPr>
            </a:br>
            <a:r>
              <a:rPr kumimoji="1" lang="en-US" altLang="ja-JP" dirty="0" smtClean="0">
                <a:latin typeface="HG丸ｺﾞｼｯｸM-PRO" panose="020F0600000000000000" pitchFamily="50" charset="-128"/>
                <a:ea typeface="HG丸ｺﾞｼｯｸM-PRO" panose="020F0600000000000000" pitchFamily="50" charset="-128"/>
              </a:rPr>
              <a:t>   </a:t>
            </a:r>
            <a:r>
              <a:rPr kumimoji="1" lang="ja-JP" altLang="en-US" dirty="0" smtClean="0">
                <a:solidFill>
                  <a:srgbClr val="FF0000"/>
                </a:solidFill>
                <a:latin typeface="HG丸ｺﾞｼｯｸM-PRO" panose="020F0600000000000000" pitchFamily="50" charset="-128"/>
                <a:ea typeface="HG丸ｺﾞｼｯｸM-PRO" panose="020F0600000000000000" pitchFamily="50" charset="-128"/>
              </a:rPr>
              <a:t>児童生徒</a:t>
            </a:r>
            <a:r>
              <a:rPr kumimoji="1" lang="ja-JP" altLang="en-US" dirty="0" smtClean="0">
                <a:latin typeface="HG丸ｺﾞｼｯｸM-PRO" panose="020F0600000000000000" pitchFamily="50" charset="-128"/>
                <a:ea typeface="HG丸ｺﾞｼｯｸM-PRO" panose="020F0600000000000000" pitchFamily="50" charset="-128"/>
              </a:rPr>
              <a:t>に対しての補助金制度もあります。</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1226" name="コンテンツ プレースホルダー 2"/>
          <p:cNvSpPr>
            <a:spLocks noGrp="1"/>
          </p:cNvSpPr>
          <p:nvPr>
            <p:ph idx="1"/>
          </p:nvPr>
        </p:nvSpPr>
        <p:spPr>
          <a:xfrm>
            <a:off x="595061" y="2072924"/>
            <a:ext cx="11380627" cy="4239385"/>
          </a:xfrm>
        </p:spPr>
        <p:txBody>
          <a:bodyPr>
            <a:normAutofit/>
          </a:bodyPr>
          <a:lstStyle/>
          <a:p>
            <a:r>
              <a:rPr kumimoji="1" lang="ja-JP" altLang="en-US" sz="4000" dirty="0" smtClean="0">
                <a:latin typeface="HG丸ｺﾞｼｯｸM-PRO" panose="020F0600000000000000" pitchFamily="50" charset="-128"/>
                <a:ea typeface="HG丸ｺﾞｼｯｸM-PRO" panose="020F0600000000000000" pitchFamily="50" charset="-128"/>
              </a:rPr>
              <a:t>遠距離通学児童生徒自転車等通学補助金</a:t>
            </a:r>
            <a:endParaRPr kumimoji="1" lang="en-US" altLang="ja-JP" sz="4000" dirty="0" smtClean="0">
              <a:latin typeface="HG丸ｺﾞｼｯｸM-PRO" panose="020F0600000000000000" pitchFamily="50" charset="-128"/>
              <a:ea typeface="HG丸ｺﾞｼｯｸM-PRO" panose="020F0600000000000000" pitchFamily="50" charset="-128"/>
            </a:endParaRPr>
          </a:p>
          <a:p>
            <a:r>
              <a:rPr kumimoji="1" lang="ja-JP" altLang="en-US" sz="4000" dirty="0" smtClean="0">
                <a:latin typeface="HG丸ｺﾞｼｯｸM-PRO" panose="020F0600000000000000" pitchFamily="50" charset="-128"/>
                <a:ea typeface="HG丸ｺﾞｼｯｸM-PRO" panose="020F0600000000000000" pitchFamily="50" charset="-128"/>
              </a:rPr>
              <a:t>通学生ヘルメット購入補助金</a:t>
            </a:r>
            <a:endParaRPr kumimoji="1" lang="en-US" altLang="ja-JP" sz="4000" dirty="0" smtClean="0">
              <a:latin typeface="HG丸ｺﾞｼｯｸM-PRO" panose="020F0600000000000000" pitchFamily="50" charset="-128"/>
              <a:ea typeface="HG丸ｺﾞｼｯｸM-PRO" panose="020F0600000000000000" pitchFamily="50" charset="-128"/>
            </a:endParaRPr>
          </a:p>
          <a:p>
            <a:r>
              <a:rPr kumimoji="1" lang="ja-JP" altLang="en-US" sz="4000" dirty="0" smtClean="0">
                <a:latin typeface="HG丸ｺﾞｼｯｸM-PRO" panose="020F0600000000000000" pitchFamily="50" charset="-128"/>
                <a:ea typeface="HG丸ｺﾞｼｯｸM-PRO" panose="020F0600000000000000" pitchFamily="50" charset="-128"/>
              </a:rPr>
              <a:t>小中学生自転車損害保険等加入促進事業補助</a:t>
            </a:r>
            <a:r>
              <a:rPr kumimoji="1" lang="ja-JP" altLang="en-US" sz="4000" dirty="0" smtClean="0">
                <a:latin typeface="HG丸ｺﾞｼｯｸM-PRO" panose="020F0600000000000000" pitchFamily="50" charset="-128"/>
                <a:ea typeface="HG丸ｺﾞｼｯｸM-PRO" panose="020F0600000000000000" pitchFamily="50" charset="-128"/>
              </a:rPr>
              <a:t>金</a:t>
            </a:r>
            <a:endParaRPr kumimoji="1" lang="en-US" altLang="ja-JP" sz="4000" dirty="0" smtClean="0">
              <a:latin typeface="HG丸ｺﾞｼｯｸM-PRO" panose="020F0600000000000000" pitchFamily="50" charset="-128"/>
              <a:ea typeface="HG丸ｺﾞｼｯｸM-PRO" panose="020F0600000000000000" pitchFamily="50" charset="-128"/>
            </a:endParaRPr>
          </a:p>
          <a:p>
            <a:r>
              <a:rPr kumimoji="1" lang="ja-JP" altLang="en-US" sz="4000" dirty="0" smtClean="0">
                <a:latin typeface="HG丸ｺﾞｼｯｸM-PRO" panose="020F0600000000000000" pitchFamily="50" charset="-128"/>
                <a:ea typeface="HG丸ｺﾞｼｯｸM-PRO" panose="020F0600000000000000" pitchFamily="50" charset="-128"/>
              </a:rPr>
              <a:t>中学校クラブ活動補助事業</a:t>
            </a:r>
            <a:endParaRPr kumimoji="1" lang="en-US" altLang="ja-JP" sz="4000" dirty="0" smtClean="0">
              <a:latin typeface="HG丸ｺﾞｼｯｸM-PRO" panose="020F0600000000000000" pitchFamily="50" charset="-128"/>
              <a:ea typeface="HG丸ｺﾞｼｯｸM-PRO" panose="020F0600000000000000" pitchFamily="50" charset="-128"/>
            </a:endParaRPr>
          </a:p>
          <a:p>
            <a:r>
              <a:rPr lang="ja-JP" altLang="en-US" sz="4000" dirty="0" smtClean="0">
                <a:latin typeface="HG丸ｺﾞｼｯｸM-PRO" panose="020F0600000000000000" pitchFamily="50" charset="-128"/>
                <a:ea typeface="HG丸ｺﾞｼｯｸM-PRO" panose="020F0600000000000000" pitchFamily="50" charset="-128"/>
              </a:rPr>
              <a:t>四国大会等参加補助金</a:t>
            </a:r>
            <a:endParaRPr kumimoji="1" lang="ja-JP" altLang="en-US" sz="40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8306871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232" name="タイトル 1"/>
          <p:cNvSpPr>
            <a:spLocks noGrp="1"/>
          </p:cNvSpPr>
          <p:nvPr>
            <p:ph type="title"/>
          </p:nvPr>
        </p:nvSpPr>
        <p:spPr>
          <a:xfrm>
            <a:off x="226658" y="180473"/>
            <a:ext cx="11114852" cy="1146881"/>
          </a:xfrm>
        </p:spPr>
        <p:txBody>
          <a:bodyPr/>
          <a:lstStyle/>
          <a:p>
            <a:r>
              <a:rPr lang="ja-JP" altLang="en-US" dirty="0" smtClean="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興津</a:t>
            </a:r>
            <a:r>
              <a:rPr lang="ja-JP" altLang="en-US"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小</a:t>
            </a:r>
            <a:r>
              <a:rPr kumimoji="1" lang="ja-JP" altLang="en-US" dirty="0" smtClean="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学校</a:t>
            </a:r>
            <a:r>
              <a:rPr kumimoji="1" lang="ja-JP" altLang="en-US" dirty="0" smtClean="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の補助金を</a:t>
            </a:r>
            <a:r>
              <a:rPr lang="ja-JP" altLang="en-US"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チェック</a:t>
            </a:r>
            <a:r>
              <a:rPr lang="ja-JP" altLang="en-US" dirty="0" smtClean="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a:t>
            </a:r>
            <a:endParaRPr kumimoji="1" lang="ja-JP" altLang="en-US"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sp>
        <p:nvSpPr>
          <p:cNvPr id="1233" name="コンテンツ プレースホルダー 2"/>
          <p:cNvSpPr>
            <a:spLocks noGrp="1"/>
          </p:cNvSpPr>
          <p:nvPr>
            <p:ph idx="1"/>
          </p:nvPr>
        </p:nvSpPr>
        <p:spPr>
          <a:xfrm>
            <a:off x="1179871" y="1528397"/>
            <a:ext cx="9906000" cy="5329603"/>
          </a:xfrm>
        </p:spPr>
        <p:txBody>
          <a:bodyPr>
            <a:noAutofit/>
          </a:bodyPr>
          <a:lstStyle/>
          <a:p>
            <a:pPr marL="0" indent="0">
              <a:buNone/>
            </a:pPr>
            <a:r>
              <a:rPr lang="ja-JP" altLang="en-US" sz="4400" dirty="0" smtClean="0">
                <a:latin typeface="HG丸ｺﾞｼｯｸM-PRO" panose="020F0600000000000000" pitchFamily="50" charset="-128"/>
                <a:ea typeface="HG丸ｺﾞｼｯｸM-PRO" panose="020F0600000000000000" pitchFamily="50" charset="-128"/>
              </a:rPr>
              <a:t>・校内研修支援事業</a:t>
            </a:r>
            <a:r>
              <a:rPr lang="ja-JP" altLang="en-US" sz="4400" dirty="0">
                <a:latin typeface="HG丸ｺﾞｼｯｸM-PRO" panose="020F0600000000000000" pitchFamily="50" charset="-128"/>
                <a:ea typeface="HG丸ｺﾞｼｯｸM-PRO" panose="020F0600000000000000" pitchFamily="50" charset="-128"/>
              </a:rPr>
              <a:t>　</a:t>
            </a:r>
            <a:endParaRPr lang="en-US" altLang="ja-JP" sz="4400" dirty="0" smtClean="0">
              <a:latin typeface="HG丸ｺﾞｼｯｸM-PRO" panose="020F0600000000000000" pitchFamily="50" charset="-128"/>
              <a:ea typeface="HG丸ｺﾞｼｯｸM-PRO" panose="020F0600000000000000" pitchFamily="50" charset="-128"/>
            </a:endParaRPr>
          </a:p>
          <a:p>
            <a:pPr marL="0" indent="0">
              <a:buNone/>
            </a:pPr>
            <a:r>
              <a:rPr lang="ja-JP" altLang="en-US" sz="4400" dirty="0" smtClean="0">
                <a:latin typeface="HG丸ｺﾞｼｯｸM-PRO" panose="020F0600000000000000" pitchFamily="50" charset="-128"/>
                <a:ea typeface="HG丸ｺﾞｼｯｸM-PRO" panose="020F0600000000000000" pitchFamily="50" charset="-128"/>
              </a:rPr>
              <a:t>・キャリアアップ事業</a:t>
            </a:r>
            <a:endParaRPr lang="en-US" altLang="ja-JP" sz="4400" dirty="0" smtClean="0">
              <a:latin typeface="HG丸ｺﾞｼｯｸM-PRO" panose="020F0600000000000000" pitchFamily="50" charset="-128"/>
              <a:ea typeface="HG丸ｺﾞｼｯｸM-PRO" panose="020F0600000000000000" pitchFamily="50" charset="-128"/>
            </a:endParaRPr>
          </a:p>
          <a:p>
            <a:pPr marL="0" indent="0">
              <a:buNone/>
            </a:pPr>
            <a:r>
              <a:rPr lang="ja-JP" altLang="en-US" sz="4400" dirty="0" smtClean="0">
                <a:latin typeface="HG丸ｺﾞｼｯｸM-PRO" panose="020F0600000000000000" pitchFamily="50" charset="-128"/>
                <a:ea typeface="HG丸ｺﾞｼｯｸM-PRO" panose="020F0600000000000000" pitchFamily="50" charset="-128"/>
              </a:rPr>
              <a:t>・</a:t>
            </a:r>
            <a:r>
              <a:rPr lang="ja-JP" altLang="en-US" sz="4400" dirty="0" smtClean="0">
                <a:solidFill>
                  <a:srgbClr val="FF0000"/>
                </a:solidFill>
                <a:latin typeface="HG丸ｺﾞｼｯｸM-PRO" panose="020F0600000000000000" pitchFamily="50" charset="-128"/>
                <a:ea typeface="HG丸ｺﾞｼｯｸM-PRO" panose="020F0600000000000000" pitchFamily="50" charset="-128"/>
              </a:rPr>
              <a:t>キャリアアップ（防災）</a:t>
            </a:r>
            <a:br>
              <a:rPr lang="ja-JP" altLang="en-US" sz="4400" dirty="0" smtClean="0">
                <a:latin typeface="HG丸ｺﾞｼｯｸM-PRO" panose="020F0600000000000000" pitchFamily="50" charset="-128"/>
                <a:ea typeface="HG丸ｺﾞｼｯｸM-PRO" panose="020F0600000000000000" pitchFamily="50" charset="-128"/>
              </a:rPr>
            </a:br>
            <a:r>
              <a:rPr lang="ja-JP" altLang="en-US" sz="4400" dirty="0" smtClean="0">
                <a:latin typeface="HG丸ｺﾞｼｯｸM-PRO" panose="020F0600000000000000" pitchFamily="50" charset="-128"/>
                <a:ea typeface="HG丸ｺﾞｼｯｸM-PRO" panose="020F0600000000000000" pitchFamily="50" charset="-128"/>
              </a:rPr>
              <a:t>・ヘルメット補助金　</a:t>
            </a:r>
            <a:endParaRPr lang="en-US" altLang="ja-JP" sz="4400" dirty="0" smtClean="0">
              <a:latin typeface="HG丸ｺﾞｼｯｸM-PRO" panose="020F0600000000000000" pitchFamily="50" charset="-128"/>
              <a:ea typeface="HG丸ｺﾞｼｯｸM-PRO" panose="020F0600000000000000" pitchFamily="50" charset="-128"/>
            </a:endParaRPr>
          </a:p>
          <a:p>
            <a:pPr marL="0" indent="0">
              <a:buNone/>
            </a:pPr>
            <a:r>
              <a:rPr lang="ja-JP" altLang="en-US" sz="4400" dirty="0" smtClean="0">
                <a:latin typeface="HG丸ｺﾞｼｯｸM-PRO" panose="020F0600000000000000" pitchFamily="50" charset="-128"/>
                <a:ea typeface="HG丸ｺﾞｼｯｸM-PRO" panose="020F0600000000000000" pitchFamily="50" charset="-128"/>
              </a:rPr>
              <a:t>・福祉教育振興事業</a:t>
            </a:r>
            <a:endParaRPr lang="en-US" altLang="ja-JP" sz="4400" dirty="0" smtClean="0">
              <a:latin typeface="HG丸ｺﾞｼｯｸM-PRO" panose="020F0600000000000000" pitchFamily="50" charset="-128"/>
              <a:ea typeface="HG丸ｺﾞｼｯｸM-PRO" panose="020F0600000000000000" pitchFamily="50" charset="-128"/>
            </a:endParaRPr>
          </a:p>
        </p:txBody>
      </p:sp>
      <p:pic>
        <p:nvPicPr>
          <p:cNvPr id="1234" name="図 3"/>
          <p:cNvPicPr>
            <a:picLocks noChangeAspect="1"/>
          </p:cNvPicPr>
          <p:nvPr/>
        </p:nvPicPr>
        <p:blipFill>
          <a:blip r:embed="rId1"/>
          <a:stretch>
            <a:fillRect/>
          </a:stretch>
        </p:blipFill>
        <p:spPr>
          <a:xfrm>
            <a:off x="9217742" y="2794039"/>
            <a:ext cx="3288114" cy="4063962"/>
          </a:xfrm>
          <a:prstGeom prst="rect">
            <a:avLst/>
          </a:prstGeom>
        </p:spPr>
      </p:pic>
    </p:spTree>
    <p:extLst>
      <p:ext uri="{BB962C8B-B14F-4D97-AF65-F5344CB8AC3E}">
        <p14:creationId xmlns:p14="http://schemas.microsoft.com/office/powerpoint/2010/main" val="41035140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240" name="タイトル 1"/>
          <p:cNvSpPr>
            <a:spLocks noGrp="1"/>
          </p:cNvSpPr>
          <p:nvPr>
            <p:ph type="title"/>
          </p:nvPr>
        </p:nvSpPr>
        <p:spPr>
          <a:xfrm>
            <a:off x="1037820" y="132647"/>
            <a:ext cx="10006263" cy="1053014"/>
          </a:xfrm>
        </p:spPr>
        <p:txBody>
          <a:bodyPr/>
          <a:lstStyle/>
          <a:p>
            <a:r>
              <a:rPr lang="ja-JP" altLang="en-US" dirty="0" smtClean="0">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rPr>
              <a:t>　　　　　</a:t>
            </a:r>
            <a:r>
              <a:rPr lang="ja-JP" altLang="en-US" dirty="0" smtClean="0">
                <a:solidFill>
                  <a:srgbClr val="FF33CC"/>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疑問に答えるコーナー！</a:t>
            </a:r>
            <a:r>
              <a:rPr lang="ja-JP" altLang="en-US" dirty="0">
                <a:solidFill>
                  <a:srgbClr val="FF33CC"/>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a:t>
            </a:r>
            <a:endParaRPr kumimoji="1" lang="ja-JP" altLang="en-US" dirty="0">
              <a:solidFill>
                <a:srgbClr val="FF33CC"/>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pic>
        <p:nvPicPr>
          <p:cNvPr id="1241" name="コンテンツ プレースホルダー 4"/>
          <p:cNvPicPr>
            <a:picLocks noGrp="1" noChangeAspect="1"/>
          </p:cNvPicPr>
          <p:nvPr>
            <p:ph idx="1"/>
          </p:nvPr>
        </p:nvPicPr>
        <p:blipFill>
          <a:blip r:embed="rId1"/>
          <a:stretch>
            <a:fillRect/>
          </a:stretch>
        </p:blipFill>
        <p:spPr>
          <a:xfrm>
            <a:off x="111354" y="55825"/>
            <a:ext cx="2176367" cy="2259672"/>
          </a:xfrm>
          <a:prstGeom prst="rect">
            <a:avLst/>
          </a:prstGeom>
        </p:spPr>
      </p:pic>
      <p:sp>
        <p:nvSpPr>
          <p:cNvPr id="1242" name="正方形/長方形 2"/>
          <p:cNvSpPr/>
          <p:nvPr/>
        </p:nvSpPr>
        <p:spPr>
          <a:xfrm>
            <a:off x="1037820" y="1949536"/>
            <a:ext cx="10348737" cy="4524315"/>
          </a:xfrm>
          <a:prstGeom prst="rect">
            <a:avLst/>
          </a:prstGeom>
        </p:spPr>
        <p:txBody>
          <a:bodyPr wrap="square">
            <a:spAutoFit/>
          </a:bodyPr>
          <a:lstStyle/>
          <a:p>
            <a:pPr algn="just">
              <a:spcAft>
                <a:spcPts val="0"/>
              </a:spcAft>
            </a:pPr>
            <a:r>
              <a:rPr lang="ja-JP" altLang="en-US" sz="48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Ｑ　　</a:t>
            </a:r>
            <a:r>
              <a:rPr lang="ja-JP" altLang="ja-JP" sz="48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バス</a:t>
            </a:r>
            <a:r>
              <a:rPr lang="ja-JP" altLang="ja-JP" sz="48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運転手さんが生徒を会場まで</a:t>
            </a:r>
            <a:r>
              <a:rPr lang="ja-JP" altLang="ja-JP" sz="48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送</a:t>
            </a:r>
            <a:r>
              <a:rPr lang="ja-JP" altLang="en-US" sz="48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り届けた後、</a:t>
            </a:r>
            <a:r>
              <a:rPr lang="ja-JP" altLang="ja-JP" sz="48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一旦</a:t>
            </a:r>
            <a:r>
              <a:rPr lang="ja-JP" altLang="ja-JP" sz="48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自宅へ</a:t>
            </a:r>
            <a:r>
              <a:rPr lang="ja-JP" altLang="ja-JP" sz="48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戻り</a:t>
            </a:r>
            <a:r>
              <a:rPr lang="ja-JP" altLang="en-US" sz="48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ました</a:t>
            </a:r>
            <a:r>
              <a:rPr lang="ja-JP" altLang="en-US" sz="48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en-US" sz="48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お迎えのために再び</a:t>
            </a:r>
            <a:r>
              <a:rPr lang="ja-JP" altLang="ja-JP" sz="48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会場へ</a:t>
            </a:r>
            <a:r>
              <a:rPr lang="ja-JP" altLang="en-US" sz="48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行</a:t>
            </a:r>
            <a:r>
              <a:rPr lang="ja-JP" altLang="en-US" sz="48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き、</a:t>
            </a:r>
            <a:r>
              <a:rPr lang="ja-JP" altLang="ja-JP" sz="48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学校</a:t>
            </a:r>
            <a:r>
              <a:rPr lang="ja-JP" altLang="ja-JP" sz="48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まで</a:t>
            </a:r>
            <a:r>
              <a:rPr lang="ja-JP" altLang="ja-JP" sz="48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送</a:t>
            </a:r>
            <a:r>
              <a:rPr lang="ja-JP" altLang="en-US" sz="48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って</a:t>
            </a:r>
            <a:r>
              <a:rPr lang="ja-JP" altLang="ja-JP" sz="48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くれ</a:t>
            </a:r>
            <a:r>
              <a:rPr lang="ja-JP" altLang="en-US" sz="48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ました。</a:t>
            </a:r>
            <a:r>
              <a:rPr lang="ja-JP" altLang="ja-JP" sz="48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この</a:t>
            </a:r>
            <a:r>
              <a:rPr lang="ja-JP" altLang="ja-JP" sz="48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場合の報酬は</a:t>
            </a:r>
            <a:r>
              <a:rPr lang="ja-JP" altLang="ja-JP" sz="48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どの</a:t>
            </a:r>
            <a:r>
              <a:rPr lang="ja-JP" altLang="en-US" sz="48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ように</a:t>
            </a:r>
            <a:r>
              <a:rPr lang="ja-JP" altLang="en-US" sz="48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計算したら良いでしょう</a:t>
            </a:r>
            <a:r>
              <a:rPr lang="ja-JP" altLang="en-US" sz="48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か？</a:t>
            </a:r>
            <a:endParaRPr lang="ja-JP" altLang="ja-JP" sz="48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Tree>
    <p:extLst>
      <p:ext uri="{BB962C8B-B14F-4D97-AF65-F5344CB8AC3E}">
        <p14:creationId xmlns:p14="http://schemas.microsoft.com/office/powerpoint/2010/main" val="17465492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248" name="コンテンツ プレースホルダー 2"/>
          <p:cNvSpPr>
            <a:spLocks noGrp="1"/>
          </p:cNvSpPr>
          <p:nvPr>
            <p:ph idx="1"/>
          </p:nvPr>
        </p:nvSpPr>
        <p:spPr>
          <a:xfrm>
            <a:off x="268970" y="318465"/>
            <a:ext cx="11736217" cy="6274064"/>
          </a:xfrm>
        </p:spPr>
        <p:txBody>
          <a:bodyPr>
            <a:normAutofit/>
          </a:bodyPr>
          <a:lstStyle/>
          <a:p>
            <a:pPr marL="0" indent="0">
              <a:buNone/>
            </a:pPr>
            <a:r>
              <a:rPr kumimoji="1" lang="ja-JP" altLang="en-US" sz="4000" dirty="0" smtClean="0">
                <a:latin typeface="HG丸ｺﾞｼｯｸM-PRO" panose="020F0600000000000000" pitchFamily="50" charset="-128"/>
                <a:ea typeface="HG丸ｺﾞｼｯｸM-PRO" panose="020F0600000000000000" pitchFamily="50" charset="-128"/>
              </a:rPr>
              <a:t>Ａ</a:t>
            </a:r>
            <a:endParaRPr kumimoji="1" lang="en-US" altLang="ja-JP" sz="4000" dirty="0" smtClean="0">
              <a:latin typeface="HG丸ｺﾞｼｯｸM-PRO" panose="020F0600000000000000" pitchFamily="50" charset="-128"/>
              <a:ea typeface="HG丸ｺﾞｼｯｸM-PRO" panose="020F0600000000000000" pitchFamily="50" charset="-128"/>
            </a:endParaRPr>
          </a:p>
          <a:p>
            <a:pPr marL="0" indent="0">
              <a:buNone/>
            </a:pPr>
            <a:r>
              <a:rPr lang="ja-JP" altLang="en-US" sz="3200" dirty="0" smtClean="0">
                <a:latin typeface="HG丸ｺﾞｼｯｸM-PRO" panose="020F0600000000000000" pitchFamily="50" charset="-128"/>
                <a:ea typeface="HG丸ｺﾞｼｯｸM-PRO" panose="020F0600000000000000" pitchFamily="50" charset="-128"/>
              </a:rPr>
              <a:t>１回目の輸送</a:t>
            </a:r>
            <a:r>
              <a:rPr lang="ja-JP" altLang="en-US" sz="3200" dirty="0">
                <a:latin typeface="HG丸ｺﾞｼｯｸM-PRO" panose="020F0600000000000000" pitchFamily="50" charset="-128"/>
                <a:ea typeface="HG丸ｺﾞｼｯｸM-PRO" panose="020F0600000000000000" pitchFamily="50" charset="-128"/>
              </a:rPr>
              <a:t>に</a:t>
            </a:r>
            <a:r>
              <a:rPr lang="ja-JP" altLang="en-US" sz="3200" dirty="0" smtClean="0">
                <a:latin typeface="HG丸ｺﾞｼｯｸM-PRO" panose="020F0600000000000000" pitchFamily="50" charset="-128"/>
                <a:ea typeface="HG丸ｺﾞｼｯｸM-PRO" panose="020F0600000000000000" pitchFamily="50" charset="-128"/>
              </a:rPr>
              <a:t>かかった</a:t>
            </a:r>
            <a:r>
              <a:rPr lang="ja-JP" altLang="en-US" sz="3200" dirty="0" smtClean="0">
                <a:latin typeface="HG丸ｺﾞｼｯｸM-PRO" panose="020F0600000000000000" pitchFamily="50" charset="-128"/>
                <a:ea typeface="HG丸ｺﾞｼｯｸM-PRO" panose="020F0600000000000000" pitchFamily="50" charset="-128"/>
              </a:rPr>
              <a:t>時間</a:t>
            </a:r>
            <a:r>
              <a:rPr lang="en-US" altLang="ja-JP" sz="4800" dirty="0" smtClean="0">
                <a:latin typeface="HG丸ｺﾞｼｯｸM-PRO" panose="020F0600000000000000" pitchFamily="50" charset="-128"/>
                <a:ea typeface="HG丸ｺﾞｼｯｸM-PRO" panose="020F0600000000000000" pitchFamily="50" charset="-128"/>
              </a:rPr>
              <a:t>+</a:t>
            </a:r>
            <a:r>
              <a:rPr lang="ja-JP" altLang="en-US" sz="3200" dirty="0" smtClean="0">
                <a:latin typeface="HG丸ｺﾞｼｯｸM-PRO" panose="020F0600000000000000" pitchFamily="50" charset="-128"/>
                <a:ea typeface="HG丸ｺﾞｼｯｸM-PRO" panose="020F0600000000000000" pitchFamily="50" charset="-128"/>
              </a:rPr>
              <a:t>２回目</a:t>
            </a:r>
            <a:r>
              <a:rPr lang="ja-JP" altLang="en-US" sz="3200" dirty="0">
                <a:latin typeface="HG丸ｺﾞｼｯｸM-PRO" panose="020F0600000000000000" pitchFamily="50" charset="-128"/>
                <a:ea typeface="HG丸ｺﾞｼｯｸM-PRO" panose="020F0600000000000000" pitchFamily="50" charset="-128"/>
              </a:rPr>
              <a:t>の</a:t>
            </a:r>
            <a:r>
              <a:rPr lang="ja-JP" altLang="en-US" sz="3200" dirty="0" smtClean="0">
                <a:latin typeface="HG丸ｺﾞｼｯｸM-PRO" panose="020F0600000000000000" pitchFamily="50" charset="-128"/>
                <a:ea typeface="HG丸ｺﾞｼｯｸM-PRO" panose="020F0600000000000000" pitchFamily="50" charset="-128"/>
              </a:rPr>
              <a:t>輸送にかかった</a:t>
            </a:r>
            <a:r>
              <a:rPr lang="ja-JP" altLang="en-US" sz="3200" dirty="0" smtClean="0">
                <a:latin typeface="HG丸ｺﾞｼｯｸM-PRO" panose="020F0600000000000000" pitchFamily="50" charset="-128"/>
                <a:ea typeface="HG丸ｺﾞｼｯｸM-PRO" panose="020F0600000000000000" pitchFamily="50" charset="-128"/>
              </a:rPr>
              <a:t>時間</a:t>
            </a:r>
            <a:endParaRPr lang="en-US" altLang="ja-JP" sz="3200" dirty="0" smtClean="0">
              <a:latin typeface="HG丸ｺﾞｼｯｸM-PRO" panose="020F0600000000000000" pitchFamily="50" charset="-128"/>
              <a:ea typeface="HG丸ｺﾞｼｯｸM-PRO" panose="020F0600000000000000" pitchFamily="50" charset="-128"/>
            </a:endParaRPr>
          </a:p>
          <a:p>
            <a:pPr marL="0" indent="0">
              <a:buNone/>
            </a:pPr>
            <a:r>
              <a:rPr lang="ja-JP" altLang="en-US" sz="3200" dirty="0" smtClean="0">
                <a:latin typeface="HG丸ｺﾞｼｯｸM-PRO" panose="020F0600000000000000" pitchFamily="50" charset="-128"/>
                <a:ea typeface="HG丸ｺﾞｼｯｸM-PRO" panose="020F0600000000000000" pitchFamily="50" charset="-128"/>
              </a:rPr>
              <a:t>（</a:t>
            </a:r>
            <a:r>
              <a:rPr kumimoji="1" lang="ja-JP" altLang="en-US" sz="3200" dirty="0" smtClean="0">
                <a:latin typeface="HG丸ｺﾞｼｯｸM-PRO" panose="020F0600000000000000" pitchFamily="50" charset="-128"/>
                <a:ea typeface="HG丸ｺﾞｼｯｸM-PRO" panose="020F0600000000000000" pitchFamily="50" charset="-128"/>
              </a:rPr>
              <a:t>自宅～会場</a:t>
            </a:r>
            <a:r>
              <a:rPr lang="ja-JP" altLang="en-US" sz="3200" dirty="0">
                <a:latin typeface="HG丸ｺﾞｼｯｸM-PRO" panose="020F0600000000000000" pitchFamily="50" charset="-128"/>
                <a:ea typeface="HG丸ｺﾞｼｯｸM-PRO" panose="020F0600000000000000" pitchFamily="50" charset="-128"/>
              </a:rPr>
              <a:t>～</a:t>
            </a:r>
            <a:r>
              <a:rPr kumimoji="1" lang="ja-JP" altLang="en-US" sz="3200" dirty="0" smtClean="0">
                <a:latin typeface="HG丸ｺﾞｼｯｸM-PRO" panose="020F0600000000000000" pitchFamily="50" charset="-128"/>
                <a:ea typeface="HG丸ｺﾞｼｯｸM-PRO" panose="020F0600000000000000" pitchFamily="50" charset="-128"/>
              </a:rPr>
              <a:t>自宅）　　　　</a:t>
            </a:r>
            <a:r>
              <a:rPr lang="ja-JP" altLang="en-US" sz="3200" dirty="0" smtClean="0">
                <a:latin typeface="HG丸ｺﾞｼｯｸM-PRO" panose="020F0600000000000000" pitchFamily="50" charset="-128"/>
                <a:ea typeface="HG丸ｺﾞｼｯｸM-PRO" panose="020F0600000000000000" pitchFamily="50" charset="-128"/>
              </a:rPr>
              <a:t>（</a:t>
            </a:r>
            <a:r>
              <a:rPr lang="ja-JP" altLang="en-US" sz="3200" dirty="0">
                <a:latin typeface="HG丸ｺﾞｼｯｸM-PRO" panose="020F0600000000000000" pitchFamily="50" charset="-128"/>
                <a:ea typeface="HG丸ｺﾞｼｯｸM-PRO" panose="020F0600000000000000" pitchFamily="50" charset="-128"/>
              </a:rPr>
              <a:t>自宅～会場～自宅）</a:t>
            </a:r>
            <a:endParaRPr lang="en-US" altLang="ja-JP" sz="3200" dirty="0">
              <a:latin typeface="HG丸ｺﾞｼｯｸM-PRO" panose="020F0600000000000000" pitchFamily="50" charset="-128"/>
              <a:ea typeface="HG丸ｺﾞｼｯｸM-PRO" panose="020F0600000000000000" pitchFamily="50" charset="-128"/>
            </a:endParaRPr>
          </a:p>
          <a:p>
            <a:pPr marL="0" indent="0">
              <a:buNone/>
            </a:pPr>
            <a:endParaRPr kumimoji="1" lang="en-US" altLang="ja-JP" sz="3200" dirty="0">
              <a:latin typeface="HG丸ｺﾞｼｯｸM-PRO" panose="020F0600000000000000" pitchFamily="50" charset="-128"/>
              <a:ea typeface="HG丸ｺﾞｼｯｸM-PRO" panose="020F0600000000000000" pitchFamily="50" charset="-128"/>
            </a:endParaRPr>
          </a:p>
          <a:p>
            <a:pPr marL="0" indent="0">
              <a:buNone/>
            </a:pPr>
            <a:r>
              <a:rPr lang="ja-JP" altLang="en-US" sz="3200" dirty="0">
                <a:latin typeface="HG丸ｺﾞｼｯｸM-PRO" panose="020F0600000000000000" pitchFamily="50" charset="-128"/>
                <a:ea typeface="HG丸ｺﾞｼｯｸM-PRO" panose="020F0600000000000000" pitchFamily="50" charset="-128"/>
              </a:rPr>
              <a:t>　</a:t>
            </a:r>
            <a:r>
              <a:rPr kumimoji="1" lang="ja-JP" altLang="en-US" sz="3200" dirty="0" smtClean="0">
                <a:latin typeface="HG丸ｺﾞｼｯｸM-PRO" panose="020F0600000000000000" pitchFamily="50" charset="-128"/>
                <a:ea typeface="HG丸ｺﾞｼｯｸM-PRO" panose="020F0600000000000000" pitchFamily="50" charset="-128"/>
              </a:rPr>
              <a:t>例）９０分</a:t>
            </a:r>
            <a:r>
              <a:rPr kumimoji="1" lang="en-US" altLang="ja-JP" sz="4400" dirty="0" smtClean="0">
                <a:latin typeface="HG丸ｺﾞｼｯｸM-PRO" panose="020F0600000000000000" pitchFamily="50" charset="-128"/>
                <a:ea typeface="HG丸ｺﾞｼｯｸM-PRO" panose="020F0600000000000000" pitchFamily="50" charset="-128"/>
              </a:rPr>
              <a:t>+</a:t>
            </a:r>
            <a:r>
              <a:rPr lang="ja-JP" altLang="en-US" sz="3200" dirty="0" smtClean="0">
                <a:latin typeface="HG丸ｺﾞｼｯｸM-PRO" panose="020F0600000000000000" pitchFamily="50" charset="-128"/>
                <a:ea typeface="HG丸ｺﾞｼｯｸM-PRO" panose="020F0600000000000000" pitchFamily="50" charset="-128"/>
              </a:rPr>
              <a:t>１１０分</a:t>
            </a:r>
            <a:r>
              <a:rPr lang="ja-JP" altLang="en-US" sz="3200" dirty="0">
                <a:latin typeface="HG丸ｺﾞｼｯｸM-PRO" panose="020F0600000000000000" pitchFamily="50" charset="-128"/>
                <a:ea typeface="HG丸ｺﾞｼｯｸM-PRO" panose="020F0600000000000000" pitchFamily="50" charset="-128"/>
              </a:rPr>
              <a:t>＝２００分（３時間２０分）</a:t>
            </a:r>
            <a:endParaRPr lang="en-US" altLang="ja-JP" sz="3200" dirty="0">
              <a:latin typeface="HG丸ｺﾞｼｯｸM-PRO" panose="020F0600000000000000" pitchFamily="50" charset="-128"/>
              <a:ea typeface="HG丸ｺﾞｼｯｸM-PRO" panose="020F0600000000000000" pitchFamily="50" charset="-128"/>
            </a:endParaRPr>
          </a:p>
          <a:p>
            <a:pPr marL="0" indent="0">
              <a:buNone/>
            </a:pPr>
            <a:endParaRPr lang="en-US" altLang="ja-JP" sz="3200" dirty="0" smtClean="0">
              <a:latin typeface="HG丸ｺﾞｼｯｸM-PRO" panose="020F0600000000000000" pitchFamily="50" charset="-128"/>
              <a:ea typeface="HG丸ｺﾞｼｯｸM-PRO" panose="020F0600000000000000" pitchFamily="50" charset="-128"/>
            </a:endParaRPr>
          </a:p>
          <a:p>
            <a:pPr marL="0" indent="0">
              <a:buNone/>
            </a:pPr>
            <a:r>
              <a:rPr lang="ja-JP" altLang="en-US" sz="3200" dirty="0">
                <a:latin typeface="HG丸ｺﾞｼｯｸM-PRO" panose="020F0600000000000000" pitchFamily="50" charset="-128"/>
                <a:ea typeface="HG丸ｺﾞｼｯｸM-PRO" panose="020F0600000000000000" pitchFamily="50" charset="-128"/>
              </a:rPr>
              <a:t>　</a:t>
            </a:r>
            <a:endParaRPr lang="en-US" altLang="ja-JP" sz="3200" dirty="0">
              <a:latin typeface="HG丸ｺﾞｼｯｸM-PRO" panose="020F0600000000000000" pitchFamily="50" charset="-128"/>
              <a:ea typeface="HG丸ｺﾞｼｯｸM-PRO" panose="020F0600000000000000" pitchFamily="50" charset="-128"/>
            </a:endParaRPr>
          </a:p>
          <a:p>
            <a:pPr marL="0" indent="0">
              <a:buNone/>
            </a:pPr>
            <a:r>
              <a:rPr lang="ja-JP" altLang="en-US" sz="3200" dirty="0" smtClean="0">
                <a:solidFill>
                  <a:srgbClr val="FF0000"/>
                </a:solidFill>
                <a:latin typeface="HG丸ｺﾞｼｯｸM-PRO" panose="020F0600000000000000" pitchFamily="50" charset="-128"/>
                <a:ea typeface="HG丸ｺﾞｼｯｸM-PRO" panose="020F0600000000000000" pitchFamily="50" charset="-128"/>
              </a:rPr>
              <a:t>　</a:t>
            </a:r>
            <a:r>
              <a:rPr lang="ja-JP" altLang="en-US" sz="4000" dirty="0" smtClean="0">
                <a:solidFill>
                  <a:srgbClr val="FF0000"/>
                </a:solidFill>
                <a:latin typeface="HG丸ｺﾞｼｯｸM-PRO" panose="020F0600000000000000" pitchFamily="50" charset="-128"/>
                <a:ea typeface="HG丸ｺﾞｼｯｸM-PRO" panose="020F0600000000000000" pitchFamily="50" charset="-128"/>
              </a:rPr>
              <a:t>３時間分</a:t>
            </a:r>
            <a:r>
              <a:rPr lang="ja-JP" altLang="en-US" sz="4000" dirty="0" smtClean="0">
                <a:latin typeface="HG丸ｺﾞｼｯｸM-PRO" panose="020F0600000000000000" pitchFamily="50" charset="-128"/>
                <a:ea typeface="HG丸ｺﾞｼｯｸM-PRO" panose="020F0600000000000000" pitchFamily="50" charset="-128"/>
              </a:rPr>
              <a:t>の報酬</a:t>
            </a:r>
            <a:r>
              <a:rPr lang="ja-JP" altLang="en-US" sz="4000" dirty="0">
                <a:latin typeface="HG丸ｺﾞｼｯｸM-PRO" panose="020F0600000000000000" pitchFamily="50" charset="-128"/>
                <a:ea typeface="HG丸ｺﾞｼｯｸM-PRO" panose="020F0600000000000000" pitchFamily="50" charset="-128"/>
              </a:rPr>
              <a:t>費</a:t>
            </a:r>
            <a:r>
              <a:rPr lang="ja-JP" altLang="en-US" sz="4000" dirty="0" smtClean="0">
                <a:latin typeface="HG丸ｺﾞｼｯｸM-PRO" panose="020F0600000000000000" pitchFamily="50" charset="-128"/>
                <a:ea typeface="HG丸ｺﾞｼｯｸM-PRO" panose="020F0600000000000000" pitchFamily="50" charset="-128"/>
              </a:rPr>
              <a:t>を支払い</a:t>
            </a:r>
            <a:r>
              <a:rPr lang="ja-JP" altLang="en-US" sz="4000" dirty="0">
                <a:latin typeface="HG丸ｺﾞｼｯｸM-PRO" panose="020F0600000000000000" pitchFamily="50" charset="-128"/>
                <a:ea typeface="HG丸ｺﾞｼｯｸM-PRO" panose="020F0600000000000000" pitchFamily="50" charset="-128"/>
              </a:rPr>
              <a:t>（</a:t>
            </a:r>
            <a:r>
              <a:rPr lang="ja-JP" altLang="en-US" sz="4000" dirty="0" smtClean="0">
                <a:latin typeface="HG丸ｺﾞｼｯｸM-PRO" panose="020F0600000000000000" pitchFamily="50" charset="-128"/>
                <a:ea typeface="HG丸ｺﾞｼｯｸM-PRO" panose="020F0600000000000000" pitchFamily="50" charset="-128"/>
              </a:rPr>
              <a:t>３０分未満切捨）</a:t>
            </a:r>
            <a:endParaRPr kumimoji="1" lang="ja-JP" altLang="en-US" sz="40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42665608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254" name="タイトル 1"/>
          <p:cNvSpPr>
            <a:spLocks noGrp="1"/>
          </p:cNvSpPr>
          <p:nvPr>
            <p:ph type="title"/>
          </p:nvPr>
        </p:nvSpPr>
        <p:spPr>
          <a:xfrm>
            <a:off x="977826" y="209971"/>
            <a:ext cx="10006263" cy="1053014"/>
          </a:xfrm>
        </p:spPr>
        <p:txBody>
          <a:bodyPr/>
          <a:lstStyle/>
          <a:p>
            <a:r>
              <a:rPr lang="ja-JP" altLang="en-US" dirty="0" smtClean="0">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rPr>
              <a:t>　　　　　</a:t>
            </a:r>
            <a:r>
              <a:rPr lang="ja-JP" altLang="en-US" dirty="0" smtClean="0">
                <a:solidFill>
                  <a:srgbClr val="FF33CC"/>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疑問に答えるコーナー！</a:t>
            </a:r>
            <a:r>
              <a:rPr lang="ja-JP" altLang="en-US" dirty="0">
                <a:solidFill>
                  <a:srgbClr val="FF33CC"/>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a:t>
            </a:r>
            <a:endParaRPr kumimoji="1" lang="ja-JP" altLang="en-US" dirty="0">
              <a:solidFill>
                <a:srgbClr val="FF33CC"/>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pic>
        <p:nvPicPr>
          <p:cNvPr id="1255" name="コンテンツ プレースホルダー 4"/>
          <p:cNvPicPr>
            <a:picLocks noGrp="1" noChangeAspect="1"/>
          </p:cNvPicPr>
          <p:nvPr>
            <p:ph idx="1"/>
          </p:nvPr>
        </p:nvPicPr>
        <p:blipFill>
          <a:blip r:embed="rId1"/>
          <a:stretch>
            <a:fillRect/>
          </a:stretch>
        </p:blipFill>
        <p:spPr>
          <a:xfrm>
            <a:off x="190530" y="209971"/>
            <a:ext cx="1574592" cy="1634863"/>
          </a:xfrm>
          <a:prstGeom prst="rect">
            <a:avLst/>
          </a:prstGeom>
        </p:spPr>
      </p:pic>
      <p:sp>
        <p:nvSpPr>
          <p:cNvPr id="1256" name="正方形/長方形 2"/>
          <p:cNvSpPr/>
          <p:nvPr/>
        </p:nvSpPr>
        <p:spPr>
          <a:xfrm>
            <a:off x="1685947" y="2495227"/>
            <a:ext cx="9519327" cy="707886"/>
          </a:xfrm>
          <a:prstGeom prst="rect">
            <a:avLst/>
          </a:prstGeom>
        </p:spPr>
        <p:txBody>
          <a:bodyPr wrap="square">
            <a:spAutoFit/>
          </a:bodyPr>
          <a:lstStyle/>
          <a:p>
            <a:pPr algn="just">
              <a:spcAft>
                <a:spcPts val="0"/>
              </a:spcAft>
            </a:pPr>
            <a:r>
              <a:rPr lang="ja-JP" altLang="en-US" sz="4000" kern="100" dirty="0" smtClean="0">
                <a:latin typeface="HGP創英角ﾎﾟｯﾌﾟ体" panose="040B0A00000000000000" pitchFamily="50" charset="-128"/>
                <a:ea typeface="HGP創英角ﾎﾟｯﾌﾟ体" panose="040B0A00000000000000" pitchFamily="50" charset="-128"/>
                <a:cs typeface="Times New Roman" panose="02020603050405020304" pitchFamily="18" charset="0"/>
              </a:rPr>
              <a:t>　　</a:t>
            </a:r>
            <a:endParaRPr lang="ja-JP" altLang="ja-JP" sz="4000" kern="100" dirty="0">
              <a:latin typeface="HGP創英角ﾎﾟｯﾌﾟ体" panose="040B0A00000000000000" pitchFamily="50" charset="-128"/>
              <a:ea typeface="HGP創英角ﾎﾟｯﾌﾟ体" panose="040B0A00000000000000" pitchFamily="50" charset="-128"/>
              <a:cs typeface="Times New Roman" panose="02020603050405020304" pitchFamily="18" charset="0"/>
            </a:endParaRPr>
          </a:p>
        </p:txBody>
      </p:sp>
      <p:sp>
        <p:nvSpPr>
          <p:cNvPr id="1257" name="正方形/長方形 3"/>
          <p:cNvSpPr/>
          <p:nvPr/>
        </p:nvSpPr>
        <p:spPr>
          <a:xfrm>
            <a:off x="0" y="1844834"/>
            <a:ext cx="12192000" cy="3785652"/>
          </a:xfrm>
          <a:prstGeom prst="rect">
            <a:avLst/>
          </a:prstGeom>
        </p:spPr>
        <p:txBody>
          <a:bodyPr wrap="square">
            <a:spAutoFit/>
          </a:bodyPr>
          <a:lstStyle/>
          <a:p>
            <a:pPr algn="just">
              <a:spcAft>
                <a:spcPts val="0"/>
              </a:spcAft>
            </a:pPr>
            <a:r>
              <a:rPr lang="ja-JP" altLang="en-US" sz="48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Ｑ　</a:t>
            </a:r>
            <a:r>
              <a:rPr lang="ja-JP" altLang="ja-JP" sz="48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７時間</a:t>
            </a:r>
            <a:r>
              <a:rPr lang="ja-JP" altLang="ja-JP" sz="48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の時給分の支払いと７時間４５分</a:t>
            </a:r>
            <a:r>
              <a:rPr lang="ja-JP" altLang="ja-JP" sz="48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の</a:t>
            </a:r>
            <a:r>
              <a:rPr lang="ja-JP" altLang="en-US" sz="48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日給</a:t>
            </a:r>
            <a:r>
              <a:rPr lang="ja-JP" altLang="ja-JP" sz="48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支払い</a:t>
            </a:r>
            <a:r>
              <a:rPr lang="en-US" altLang="ja-JP" sz="4800" kern="100" dirty="0">
                <a:latin typeface="HG丸ｺﾞｼｯｸM-PRO" panose="020F0600000000000000" pitchFamily="50" charset="-128"/>
                <a:ea typeface="HG丸ｺﾞｼｯｸM-PRO" panose="020F0600000000000000" pitchFamily="50" charset="-128"/>
                <a:cs typeface="ＭＳ 明朝" panose="02020609040205080304" pitchFamily="17" charset="-128"/>
              </a:rPr>
              <a:t>10,000</a:t>
            </a:r>
            <a:r>
              <a:rPr lang="ja-JP" altLang="ja-JP" sz="4800" kern="100" dirty="0">
                <a:latin typeface="HG丸ｺﾞｼｯｸM-PRO" panose="020F0600000000000000" pitchFamily="50" charset="-128"/>
                <a:ea typeface="HG丸ｺﾞｼｯｸM-PRO" panose="020F0600000000000000" pitchFamily="50" charset="-128"/>
                <a:cs typeface="ＭＳ 明朝" panose="02020609040205080304" pitchFamily="17" charset="-128"/>
              </a:rPr>
              <a:t>円分の支払いの境目がわからなく</a:t>
            </a:r>
            <a:r>
              <a:rPr lang="ja-JP" altLang="ja-JP" sz="4800" kern="100" dirty="0" smtClean="0">
                <a:latin typeface="HG丸ｺﾞｼｯｸM-PRO" panose="020F0600000000000000" pitchFamily="50" charset="-128"/>
                <a:ea typeface="HG丸ｺﾞｼｯｸM-PRO" panose="020F0600000000000000" pitchFamily="50" charset="-128"/>
                <a:cs typeface="ＭＳ 明朝" panose="02020609040205080304" pitchFamily="17" charset="-128"/>
              </a:rPr>
              <a:t>なる</a:t>
            </a:r>
            <a:r>
              <a:rPr lang="ja-JP" altLang="en-US" sz="4800" kern="100" dirty="0" smtClean="0">
                <a:latin typeface="HG丸ｺﾞｼｯｸM-PRO" panose="020F0600000000000000" pitchFamily="50" charset="-128"/>
                <a:ea typeface="HG丸ｺﾞｼｯｸM-PRO" panose="020F0600000000000000" pitchFamily="50" charset="-128"/>
                <a:cs typeface="ＭＳ 明朝" panose="02020609040205080304" pitchFamily="17" charset="-128"/>
              </a:rPr>
              <a:t>。</a:t>
            </a:r>
            <a:endParaRPr lang="ja-JP" altLang="ja-JP" sz="48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r>
              <a:rPr lang="ja-JP" altLang="ja-JP" sz="4800" dirty="0" smtClean="0">
                <a:latin typeface="HG丸ｺﾞｼｯｸM-PRO" panose="020F0600000000000000" pitchFamily="50" charset="-128"/>
                <a:ea typeface="HG丸ｺﾞｼｯｸM-PRO" panose="020F0600000000000000" pitchFamily="50" charset="-128"/>
                <a:cs typeface="ＭＳ 明朝" panose="02020609040205080304" pitchFamily="17" charset="-128"/>
              </a:rPr>
              <a:t>７時間</a:t>
            </a:r>
            <a:r>
              <a:rPr lang="ja-JP" altLang="ja-JP" sz="4800" dirty="0">
                <a:latin typeface="HG丸ｺﾞｼｯｸM-PRO" panose="020F0600000000000000" pitchFamily="50" charset="-128"/>
                <a:ea typeface="HG丸ｺﾞｼｯｸM-PRO" panose="020F0600000000000000" pitchFamily="50" charset="-128"/>
                <a:cs typeface="ＭＳ 明朝" panose="02020609040205080304" pitchFamily="17" charset="-128"/>
              </a:rPr>
              <a:t>３０分の場合</a:t>
            </a:r>
            <a:r>
              <a:rPr lang="ja-JP" altLang="ja-JP" sz="4800" dirty="0" smtClean="0">
                <a:latin typeface="HG丸ｺﾞｼｯｸM-PRO" panose="020F0600000000000000" pitchFamily="50" charset="-128"/>
                <a:ea typeface="HG丸ｺﾞｼｯｸM-PRO" panose="020F0600000000000000" pitchFamily="50" charset="-128"/>
                <a:cs typeface="ＭＳ 明朝" panose="02020609040205080304" pitchFamily="17" charset="-128"/>
              </a:rPr>
              <a:t>は</a:t>
            </a:r>
            <a:r>
              <a:rPr lang="ja-JP" altLang="en-US" sz="4800" dirty="0" smtClean="0">
                <a:latin typeface="HG丸ｺﾞｼｯｸM-PRO" panose="020F0600000000000000" pitchFamily="50" charset="-128"/>
                <a:ea typeface="HG丸ｺﾞｼｯｸM-PRO" panose="020F0600000000000000" pitchFamily="50" charset="-128"/>
                <a:cs typeface="ＭＳ 明朝" panose="02020609040205080304" pitchFamily="17" charset="-128"/>
              </a:rPr>
              <a:t>、</a:t>
            </a:r>
            <a:r>
              <a:rPr lang="ja-JP" altLang="ja-JP" sz="4800" dirty="0" smtClean="0">
                <a:latin typeface="HG丸ｺﾞｼｯｸM-PRO" panose="020F0600000000000000" pitchFamily="50" charset="-128"/>
                <a:ea typeface="HG丸ｺﾞｼｯｸM-PRO" panose="020F0600000000000000" pitchFamily="50" charset="-128"/>
                <a:cs typeface="ＭＳ 明朝" panose="02020609040205080304" pitchFamily="17" charset="-128"/>
              </a:rPr>
              <a:t>時給</a:t>
            </a:r>
            <a:r>
              <a:rPr lang="ja-JP" altLang="ja-JP" sz="4800" dirty="0">
                <a:latin typeface="HG丸ｺﾞｼｯｸM-PRO" panose="020F0600000000000000" pitchFamily="50" charset="-128"/>
                <a:ea typeface="HG丸ｺﾞｼｯｸM-PRO" panose="020F0600000000000000" pitchFamily="50" charset="-128"/>
                <a:cs typeface="ＭＳ 明朝" panose="02020609040205080304" pitchFamily="17" charset="-128"/>
              </a:rPr>
              <a:t>の</a:t>
            </a:r>
            <a:r>
              <a:rPr lang="en-US" altLang="ja-JP" sz="4800" dirty="0" smtClean="0">
                <a:latin typeface="HG丸ｺﾞｼｯｸM-PRO" panose="020F0600000000000000" pitchFamily="50" charset="-128"/>
                <a:ea typeface="HG丸ｺﾞｼｯｸM-PRO" panose="020F0600000000000000" pitchFamily="50" charset="-128"/>
                <a:cs typeface="ＭＳ 明朝" panose="02020609040205080304" pitchFamily="17" charset="-128"/>
              </a:rPr>
              <a:t>9,030</a:t>
            </a:r>
            <a:r>
              <a:rPr lang="ja-JP" altLang="en-US" sz="4800" dirty="0" smtClean="0">
                <a:latin typeface="HG丸ｺﾞｼｯｸM-PRO" panose="020F0600000000000000" pitchFamily="50" charset="-128"/>
                <a:ea typeface="HG丸ｺﾞｼｯｸM-PRO" panose="020F0600000000000000" pitchFamily="50" charset="-128"/>
                <a:cs typeface="ＭＳ 明朝" panose="02020609040205080304" pitchFamily="17" charset="-128"/>
              </a:rPr>
              <a:t>円</a:t>
            </a:r>
            <a:r>
              <a:rPr lang="ja-JP" altLang="ja-JP" sz="4800" dirty="0" smtClean="0">
                <a:latin typeface="HG丸ｺﾞｼｯｸM-PRO" panose="020F0600000000000000" pitchFamily="50" charset="-128"/>
                <a:ea typeface="HG丸ｺﾞｼｯｸM-PRO" panose="020F0600000000000000" pitchFamily="50" charset="-128"/>
                <a:cs typeface="ＭＳ 明朝" panose="02020609040205080304" pitchFamily="17" charset="-128"/>
              </a:rPr>
              <a:t>？</a:t>
            </a:r>
            <a:endParaRPr lang="en-US" altLang="ja-JP" sz="4800" dirty="0" smtClean="0">
              <a:latin typeface="HG丸ｺﾞｼｯｸM-PRO" panose="020F0600000000000000" pitchFamily="50" charset="-128"/>
              <a:ea typeface="HG丸ｺﾞｼｯｸM-PRO" panose="020F0600000000000000" pitchFamily="50" charset="-128"/>
              <a:cs typeface="ＭＳ 明朝" panose="02020609040205080304" pitchFamily="17" charset="-128"/>
            </a:endParaRPr>
          </a:p>
          <a:p>
            <a:r>
              <a:rPr lang="ja-JP" altLang="en-US" sz="4800" dirty="0" smtClean="0">
                <a:latin typeface="HG丸ｺﾞｼｯｸM-PRO" panose="020F0600000000000000" pitchFamily="50" charset="-128"/>
                <a:ea typeface="HG丸ｺﾞｼｯｸM-PRO" panose="020F0600000000000000" pitchFamily="50" charset="-128"/>
                <a:cs typeface="ＭＳ 明朝" panose="02020609040205080304" pitchFamily="17" charset="-128"/>
              </a:rPr>
              <a:t>それ</a:t>
            </a:r>
            <a:r>
              <a:rPr lang="ja-JP" altLang="en-US" sz="4800" dirty="0" smtClean="0">
                <a:latin typeface="HG丸ｺﾞｼｯｸM-PRO" panose="020F0600000000000000" pitchFamily="50" charset="-128"/>
                <a:ea typeface="HG丸ｺﾞｼｯｸM-PRO" panose="020F0600000000000000" pitchFamily="50" charset="-128"/>
                <a:cs typeface="ＭＳ 明朝" panose="02020609040205080304" pitchFamily="17" charset="-128"/>
              </a:rPr>
              <a:t>とも日給の</a:t>
            </a:r>
            <a:r>
              <a:rPr lang="en-US" altLang="ja-JP" sz="4800" dirty="0" smtClean="0">
                <a:latin typeface="HG丸ｺﾞｼｯｸM-PRO" panose="020F0600000000000000" pitchFamily="50" charset="-128"/>
                <a:ea typeface="HG丸ｺﾞｼｯｸM-PRO" panose="020F0600000000000000" pitchFamily="50" charset="-128"/>
                <a:cs typeface="ＭＳ 明朝" panose="02020609040205080304" pitchFamily="17" charset="-128"/>
              </a:rPr>
              <a:t>10,000</a:t>
            </a:r>
            <a:r>
              <a:rPr lang="ja-JP" altLang="ja-JP" sz="4800" dirty="0">
                <a:latin typeface="HG丸ｺﾞｼｯｸM-PRO" panose="020F0600000000000000" pitchFamily="50" charset="-128"/>
                <a:ea typeface="HG丸ｺﾞｼｯｸM-PRO" panose="020F0600000000000000" pitchFamily="50" charset="-128"/>
                <a:cs typeface="ＭＳ 明朝" panose="02020609040205080304" pitchFamily="17" charset="-128"/>
              </a:rPr>
              <a:t>円？</a:t>
            </a:r>
            <a:endParaRPr lang="ja-JP" altLang="en-US" sz="48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5690791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263" name="コンテンツ プレースホルダー 2"/>
          <p:cNvSpPr>
            <a:spLocks noGrp="1"/>
          </p:cNvSpPr>
          <p:nvPr>
            <p:ph idx="1"/>
          </p:nvPr>
        </p:nvSpPr>
        <p:spPr>
          <a:xfrm>
            <a:off x="147064" y="-261257"/>
            <a:ext cx="11926388" cy="5434148"/>
          </a:xfrm>
        </p:spPr>
        <p:txBody>
          <a:bodyPr>
            <a:noAutofit/>
          </a:bodyPr>
          <a:lstStyle/>
          <a:p>
            <a:pPr marL="0" indent="0">
              <a:buNone/>
            </a:pPr>
            <a:endParaRPr kumimoji="1" lang="en-US" altLang="ja-JP" sz="3200" dirty="0" smtClean="0">
              <a:latin typeface="ＡHGP創英角ﾎﾟｯﾌﾟ体"/>
              <a:ea typeface="HGP創英角ﾎﾟｯﾌﾟ体" panose="040B0A00000000000000" pitchFamily="50" charset="-128"/>
            </a:endParaRPr>
          </a:p>
          <a:p>
            <a:pPr marL="0" indent="0">
              <a:buNone/>
            </a:pPr>
            <a:r>
              <a:rPr kumimoji="1" lang="ja-JP" altLang="en-US" sz="3200" dirty="0" smtClean="0">
                <a:latin typeface="HG丸ｺﾞｼｯｸM-PRO" panose="020F0600000000000000" pitchFamily="50" charset="-128"/>
                <a:ea typeface="HG丸ｺﾞｼｯｸM-PRO" panose="020F0600000000000000" pitchFamily="50" charset="-128"/>
              </a:rPr>
              <a:t>Ａ</a:t>
            </a:r>
            <a:endParaRPr kumimoji="1" lang="en-US" altLang="ja-JP" sz="3200" dirty="0" smtClean="0">
              <a:latin typeface="HG丸ｺﾞｼｯｸM-PRO" panose="020F0600000000000000" pitchFamily="50" charset="-128"/>
              <a:ea typeface="HG丸ｺﾞｼｯｸM-PRO" panose="020F0600000000000000" pitchFamily="50" charset="-128"/>
            </a:endParaRPr>
          </a:p>
          <a:p>
            <a:pPr marL="0" indent="0">
              <a:buNone/>
            </a:pPr>
            <a:r>
              <a:rPr lang="en-US" altLang="ja-JP" sz="4000" dirty="0" smtClean="0">
                <a:solidFill>
                  <a:srgbClr val="FF0000"/>
                </a:solidFill>
                <a:latin typeface="HG丸ｺﾞｼｯｸM-PRO" panose="020F0600000000000000" pitchFamily="50" charset="-128"/>
                <a:ea typeface="HG丸ｺﾞｼｯｸM-PRO" panose="020F0600000000000000" pitchFamily="50" charset="-128"/>
              </a:rPr>
              <a:t>point!</a:t>
            </a:r>
            <a:r>
              <a:rPr lang="ja-JP" altLang="en-US" sz="4000" dirty="0" smtClean="0">
                <a:solidFill>
                  <a:srgbClr val="FF0000"/>
                </a:solidFill>
                <a:latin typeface="HG丸ｺﾞｼｯｸM-PRO" panose="020F0600000000000000" pitchFamily="50" charset="-128"/>
                <a:ea typeface="HG丸ｺﾞｼｯｸM-PRO" panose="020F0600000000000000" pitchFamily="50" charset="-128"/>
              </a:rPr>
              <a:t>　３０分以上は切り上げ</a:t>
            </a:r>
            <a:endParaRPr lang="en-US" altLang="ja-JP" sz="4000" dirty="0" smtClean="0">
              <a:solidFill>
                <a:srgbClr val="FF0000"/>
              </a:solidFill>
              <a:latin typeface="HG丸ｺﾞｼｯｸM-PRO" panose="020F0600000000000000" pitchFamily="50" charset="-128"/>
              <a:ea typeface="HG丸ｺﾞｼｯｸM-PRO" panose="020F0600000000000000" pitchFamily="50" charset="-128"/>
            </a:endParaRPr>
          </a:p>
          <a:p>
            <a:pPr marL="0" indent="0">
              <a:buNone/>
            </a:pPr>
            <a:endParaRPr lang="en-US" altLang="ja-JP" sz="3200" dirty="0" smtClean="0">
              <a:solidFill>
                <a:srgbClr val="FF0000"/>
              </a:solidFill>
              <a:latin typeface="HG丸ｺﾞｼｯｸM-PRO" panose="020F0600000000000000" pitchFamily="50" charset="-128"/>
              <a:ea typeface="HG丸ｺﾞｼｯｸM-PRO" panose="020F0600000000000000" pitchFamily="50" charset="-128"/>
            </a:endParaRPr>
          </a:p>
          <a:p>
            <a:pPr marL="0" indent="0">
              <a:buNone/>
            </a:pPr>
            <a:endParaRPr lang="en-US" altLang="ja-JP" sz="3200" dirty="0">
              <a:solidFill>
                <a:srgbClr val="FF0000"/>
              </a:solidFill>
              <a:latin typeface="HG丸ｺﾞｼｯｸM-PRO" panose="020F0600000000000000" pitchFamily="50" charset="-128"/>
              <a:ea typeface="HG丸ｺﾞｼｯｸM-PRO" panose="020F0600000000000000" pitchFamily="50" charset="-128"/>
            </a:endParaRPr>
          </a:p>
          <a:p>
            <a:pPr marL="0" indent="0">
              <a:buNone/>
            </a:pPr>
            <a:r>
              <a:rPr lang="ja-JP" altLang="en-US" sz="3200" dirty="0" smtClean="0">
                <a:latin typeface="HG丸ｺﾞｼｯｸM-PRO" panose="020F0600000000000000" pitchFamily="50" charset="-128"/>
                <a:ea typeface="HG丸ｺﾞｼｯｸM-PRO" panose="020F0600000000000000" pitchFamily="50" charset="-128"/>
              </a:rPr>
              <a:t>７時間３０分➡８時間➡１日（７時間４５分）＋１５分</a:t>
            </a:r>
            <a:endParaRPr lang="en-US" altLang="ja-JP" sz="3200" dirty="0" smtClean="0">
              <a:latin typeface="HG丸ｺﾞｼｯｸM-PRO" panose="020F0600000000000000" pitchFamily="50" charset="-128"/>
              <a:ea typeface="HG丸ｺﾞｼｯｸM-PRO" panose="020F0600000000000000" pitchFamily="50" charset="-128"/>
            </a:endParaRPr>
          </a:p>
          <a:p>
            <a:pPr marL="0" indent="0">
              <a:buNone/>
            </a:pPr>
            <a:endParaRPr lang="en-US" altLang="ja-JP" sz="3200" dirty="0" smtClean="0">
              <a:latin typeface="HG丸ｺﾞｼｯｸM-PRO" panose="020F0600000000000000" pitchFamily="50" charset="-128"/>
              <a:ea typeface="HG丸ｺﾞｼｯｸM-PRO" panose="020F0600000000000000" pitchFamily="50" charset="-128"/>
            </a:endParaRPr>
          </a:p>
          <a:p>
            <a:pPr marL="0" indent="0">
              <a:buNone/>
            </a:pPr>
            <a:endParaRPr lang="en-US" altLang="ja-JP" sz="3200" dirty="0">
              <a:latin typeface="HG丸ｺﾞｼｯｸM-PRO" panose="020F0600000000000000" pitchFamily="50" charset="-128"/>
              <a:ea typeface="HG丸ｺﾞｼｯｸM-PRO" panose="020F0600000000000000" pitchFamily="50" charset="-128"/>
            </a:endParaRPr>
          </a:p>
          <a:p>
            <a:pPr marL="0" indent="0">
              <a:buNone/>
            </a:pPr>
            <a:r>
              <a:rPr lang="ja-JP" altLang="ja-JP" sz="3200" dirty="0">
                <a:latin typeface="HG丸ｺﾞｼｯｸM-PRO" panose="020F0600000000000000" pitchFamily="50" charset="-128"/>
                <a:ea typeface="HG丸ｺﾞｼｯｸM-PRO" panose="020F0600000000000000" pitchFamily="50" charset="-128"/>
                <a:cs typeface="ＭＳ 明朝" panose="02020609040205080304" pitchFamily="17" charset="-128"/>
              </a:rPr>
              <a:t>７時間３０分の場合は</a:t>
            </a:r>
            <a:r>
              <a:rPr lang="ja-JP" altLang="en-US" sz="3200" dirty="0">
                <a:latin typeface="HG丸ｺﾞｼｯｸM-PRO" panose="020F0600000000000000" pitchFamily="50" charset="-128"/>
                <a:ea typeface="HG丸ｺﾞｼｯｸM-PRO" panose="020F0600000000000000" pitchFamily="50" charset="-128"/>
                <a:cs typeface="ＭＳ 明朝" panose="02020609040205080304" pitchFamily="17" charset="-128"/>
              </a:rPr>
              <a:t>、日給の</a:t>
            </a:r>
            <a:r>
              <a:rPr lang="en-US" altLang="ja-JP" sz="3200" dirty="0">
                <a:latin typeface="HG丸ｺﾞｼｯｸM-PRO" panose="020F0600000000000000" pitchFamily="50" charset="-128"/>
                <a:ea typeface="HG丸ｺﾞｼｯｸM-PRO" panose="020F0600000000000000" pitchFamily="50" charset="-128"/>
                <a:cs typeface="ＭＳ 明朝" panose="02020609040205080304" pitchFamily="17" charset="-128"/>
              </a:rPr>
              <a:t>10,000</a:t>
            </a:r>
            <a:r>
              <a:rPr lang="ja-JP" altLang="ja-JP" sz="3200" dirty="0" smtClean="0">
                <a:latin typeface="HG丸ｺﾞｼｯｸM-PRO" panose="020F0600000000000000" pitchFamily="50" charset="-128"/>
                <a:ea typeface="HG丸ｺﾞｼｯｸM-PRO" panose="020F0600000000000000" pitchFamily="50" charset="-128"/>
                <a:cs typeface="ＭＳ 明朝" panose="02020609040205080304" pitchFamily="17" charset="-128"/>
              </a:rPr>
              <a:t>円</a:t>
            </a:r>
            <a:r>
              <a:rPr lang="ja-JP" altLang="en-US" sz="3200" dirty="0" smtClean="0">
                <a:latin typeface="HG丸ｺﾞｼｯｸM-PRO" panose="020F0600000000000000" pitchFamily="50" charset="-128"/>
                <a:ea typeface="HG丸ｺﾞｼｯｸM-PRO" panose="020F0600000000000000" pitchFamily="50" charset="-128"/>
                <a:cs typeface="ＭＳ 明朝" panose="02020609040205080304" pitchFamily="17" charset="-128"/>
              </a:rPr>
              <a:t>支払いと</a:t>
            </a:r>
            <a:r>
              <a:rPr lang="ja-JP" altLang="en-US" sz="3200" dirty="0">
                <a:latin typeface="HG丸ｺﾞｼｯｸM-PRO" panose="020F0600000000000000" pitchFamily="50" charset="-128"/>
                <a:ea typeface="HG丸ｺﾞｼｯｸM-PRO" panose="020F0600000000000000" pitchFamily="50" charset="-128"/>
                <a:cs typeface="ＭＳ 明朝" panose="02020609040205080304" pitchFamily="17" charset="-128"/>
              </a:rPr>
              <a:t>なります。</a:t>
            </a:r>
            <a:endParaRPr lang="en-US" altLang="ja-JP" sz="3200" dirty="0">
              <a:latin typeface="HG丸ｺﾞｼｯｸM-PRO" panose="020F0600000000000000" pitchFamily="50" charset="-128"/>
              <a:ea typeface="HG丸ｺﾞｼｯｸM-PRO" panose="020F0600000000000000" pitchFamily="50" charset="-128"/>
              <a:cs typeface="ＭＳ 明朝" panose="02020609040205080304" pitchFamily="17" charset="-128"/>
            </a:endParaRPr>
          </a:p>
          <a:p>
            <a:pPr marL="0" indent="0">
              <a:buNone/>
            </a:pPr>
            <a:endParaRPr lang="en-US" altLang="ja-JP" sz="3200" dirty="0" smtClean="0">
              <a:latin typeface="HG丸ｺﾞｼｯｸM-PRO" panose="020F0600000000000000" pitchFamily="50" charset="-128"/>
              <a:ea typeface="HG丸ｺﾞｼｯｸM-PRO" panose="020F0600000000000000" pitchFamily="50" charset="-128"/>
            </a:endParaRPr>
          </a:p>
          <a:p>
            <a:pPr marL="0" indent="0">
              <a:buNone/>
            </a:pPr>
            <a:r>
              <a:rPr lang="ja-JP" altLang="en-US" sz="3200" dirty="0">
                <a:solidFill>
                  <a:srgbClr val="FF0000"/>
                </a:solidFill>
                <a:latin typeface="HG丸ｺﾞｼｯｸM-PRO" panose="020F0600000000000000" pitchFamily="50" charset="-128"/>
                <a:ea typeface="HG丸ｺﾞｼｯｸM-PRO" panose="020F0600000000000000" pitchFamily="50" charset="-128"/>
              </a:rPr>
              <a:t>　</a:t>
            </a:r>
            <a:r>
              <a:rPr lang="ja-JP" altLang="en-US" sz="3200" dirty="0" smtClean="0">
                <a:solidFill>
                  <a:srgbClr val="FF0000"/>
                </a:solidFill>
                <a:latin typeface="HG丸ｺﾞｼｯｸM-PRO" panose="020F0600000000000000" pitchFamily="50" charset="-128"/>
                <a:ea typeface="HG丸ｺﾞｼｯｸM-PRO" panose="020F0600000000000000" pitchFamily="50" charset="-128"/>
              </a:rPr>
              <a:t>　　　　　　　　</a:t>
            </a:r>
            <a:endParaRPr lang="en-US" altLang="ja-JP" sz="3200" dirty="0" smtClean="0">
              <a:solidFill>
                <a:srgbClr val="FF0000"/>
              </a:solidFill>
              <a:latin typeface="HG丸ｺﾞｼｯｸM-PRO" panose="020F0600000000000000" pitchFamily="50" charset="-128"/>
              <a:ea typeface="HG丸ｺﾞｼｯｸM-PRO" panose="020F0600000000000000" pitchFamily="50" charset="-128"/>
            </a:endParaRPr>
          </a:p>
        </p:txBody>
      </p:sp>
      <p:sp>
        <p:nvSpPr>
          <p:cNvPr id="1264" name="テキスト ボックス 1"/>
          <p:cNvSpPr txBox="1"/>
          <p:nvPr/>
        </p:nvSpPr>
        <p:spPr>
          <a:xfrm>
            <a:off x="1943418" y="2271151"/>
            <a:ext cx="2194560" cy="369332"/>
          </a:xfrm>
          <a:prstGeom prst="rect">
            <a:avLst/>
          </a:prstGeom>
          <a:noFill/>
        </p:spPr>
        <p:txBody>
          <a:bodyPr wrap="square" rtlCol="0">
            <a:spAutoFit/>
          </a:bodyPr>
          <a:lstStyle/>
          <a:p>
            <a:pPr algn="ctr"/>
            <a:r>
              <a:rPr lang="en-US" altLang="ja-JP" dirty="0" smtClean="0"/>
              <a:t>30</a:t>
            </a:r>
            <a:r>
              <a:rPr lang="ja-JP" altLang="en-US" dirty="0" smtClean="0"/>
              <a:t>分以上切り上げ</a:t>
            </a:r>
            <a:endParaRPr kumimoji="1" lang="ja-JP" altLang="en-US" dirty="0"/>
          </a:p>
        </p:txBody>
      </p:sp>
      <p:sp>
        <p:nvSpPr>
          <p:cNvPr id="1265" name="テキスト ボックス 3"/>
          <p:cNvSpPr txBox="1"/>
          <p:nvPr/>
        </p:nvSpPr>
        <p:spPr>
          <a:xfrm>
            <a:off x="7639245" y="2286421"/>
            <a:ext cx="2194560" cy="369332"/>
          </a:xfrm>
          <a:prstGeom prst="rect">
            <a:avLst/>
          </a:prstGeom>
          <a:noFill/>
        </p:spPr>
        <p:txBody>
          <a:bodyPr wrap="square" rtlCol="0">
            <a:spAutoFit/>
          </a:bodyPr>
          <a:lstStyle/>
          <a:p>
            <a:pPr algn="ctr"/>
            <a:r>
              <a:rPr lang="en-US" altLang="ja-JP" dirty="0" smtClean="0"/>
              <a:t>30</a:t>
            </a:r>
            <a:r>
              <a:rPr lang="ja-JP" altLang="en-US" dirty="0" smtClean="0"/>
              <a:t>分未満切り捨て</a:t>
            </a:r>
            <a:endParaRPr kumimoji="1" lang="ja-JP" altLang="en-US" dirty="0"/>
          </a:p>
        </p:txBody>
      </p:sp>
    </p:spTree>
    <p:extLst>
      <p:ext uri="{BB962C8B-B14F-4D97-AF65-F5344CB8AC3E}">
        <p14:creationId xmlns:p14="http://schemas.microsoft.com/office/powerpoint/2010/main" val="35405865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271" name="コンテンツ プレースホルダー 2"/>
          <p:cNvSpPr>
            <a:spLocks noGrp="1"/>
          </p:cNvSpPr>
          <p:nvPr>
            <p:ph idx="1"/>
          </p:nvPr>
        </p:nvSpPr>
        <p:spPr>
          <a:xfrm>
            <a:off x="117567" y="653143"/>
            <a:ext cx="11926388" cy="5434148"/>
          </a:xfrm>
        </p:spPr>
        <p:txBody>
          <a:bodyPr>
            <a:noAutofit/>
          </a:bodyPr>
          <a:lstStyle/>
          <a:p>
            <a:pPr marL="0" indent="0">
              <a:buNone/>
            </a:pPr>
            <a:r>
              <a:rPr lang="ja-JP" altLang="en-US" sz="3200" dirty="0" smtClean="0">
                <a:latin typeface="HG丸ｺﾞｼｯｸM-PRO" panose="020F0600000000000000" pitchFamily="50" charset="-128"/>
                <a:ea typeface="HG丸ｺﾞｼｯｸM-PRO" panose="020F0600000000000000" pitchFamily="50" charset="-128"/>
              </a:rPr>
              <a:t>ちなみに</a:t>
            </a:r>
            <a:r>
              <a:rPr lang="en-US" altLang="ja-JP" sz="3200" dirty="0" smtClean="0">
                <a:latin typeface="HG丸ｺﾞｼｯｸM-PRO" panose="020F0600000000000000" pitchFamily="50" charset="-128"/>
                <a:ea typeface="HG丸ｺﾞｼｯｸM-PRO" panose="020F0600000000000000" pitchFamily="50" charset="-128"/>
              </a:rPr>
              <a:t>…</a:t>
            </a:r>
          </a:p>
          <a:p>
            <a:pPr marL="0" indent="0">
              <a:buNone/>
            </a:pPr>
            <a:endParaRPr lang="en-US" altLang="ja-JP" sz="3200" dirty="0">
              <a:solidFill>
                <a:srgbClr val="FF0000"/>
              </a:solidFill>
              <a:latin typeface="HG丸ｺﾞｼｯｸM-PRO" panose="020F0600000000000000" pitchFamily="50" charset="-128"/>
              <a:ea typeface="HG丸ｺﾞｼｯｸM-PRO" panose="020F0600000000000000" pitchFamily="50" charset="-128"/>
            </a:endParaRPr>
          </a:p>
          <a:p>
            <a:pPr marL="0" indent="0">
              <a:buNone/>
            </a:pPr>
            <a:r>
              <a:rPr lang="ja-JP" altLang="en-US" sz="3200" dirty="0" smtClean="0">
                <a:latin typeface="HG丸ｺﾞｼｯｸM-PRO" panose="020F0600000000000000" pitchFamily="50" charset="-128"/>
                <a:ea typeface="HG丸ｺﾞｼｯｸM-PRO" panose="020F0600000000000000" pitchFamily="50" charset="-128"/>
              </a:rPr>
              <a:t>８時間３０分勤務した場合は、</a:t>
            </a:r>
            <a:endParaRPr lang="en-US" altLang="ja-JP" sz="3200" dirty="0" smtClean="0">
              <a:latin typeface="HG丸ｺﾞｼｯｸM-PRO" panose="020F0600000000000000" pitchFamily="50" charset="-128"/>
              <a:ea typeface="HG丸ｺﾞｼｯｸM-PRO" panose="020F0600000000000000" pitchFamily="50" charset="-128"/>
            </a:endParaRPr>
          </a:p>
          <a:p>
            <a:pPr marL="0" indent="0">
              <a:buNone/>
            </a:pPr>
            <a:endParaRPr lang="en-US" altLang="ja-JP" sz="3200" dirty="0">
              <a:latin typeface="HG丸ｺﾞｼｯｸM-PRO" panose="020F0600000000000000" pitchFamily="50" charset="-128"/>
              <a:ea typeface="HG丸ｺﾞｼｯｸM-PRO" panose="020F0600000000000000" pitchFamily="50" charset="-128"/>
            </a:endParaRPr>
          </a:p>
          <a:p>
            <a:pPr marL="0" indent="0">
              <a:buNone/>
            </a:pPr>
            <a:r>
              <a:rPr lang="ja-JP" altLang="en-US" sz="2400" dirty="0" smtClean="0">
                <a:latin typeface="HG丸ｺﾞｼｯｸM-PRO" panose="020F0600000000000000" pitchFamily="50" charset="-128"/>
                <a:ea typeface="HG丸ｺﾞｼｯｸM-PRO" panose="020F0600000000000000" pitchFamily="50" charset="-128"/>
              </a:rPr>
              <a:t>８時間３０分➡</a:t>
            </a:r>
            <a:r>
              <a:rPr lang="en-US" altLang="ja-JP" sz="2400" dirty="0" smtClean="0">
                <a:latin typeface="HG丸ｺﾞｼｯｸM-PRO" panose="020F0600000000000000" pitchFamily="50" charset="-128"/>
                <a:ea typeface="HG丸ｺﾞｼｯｸM-PRO" panose="020F0600000000000000" pitchFamily="50" charset="-128"/>
              </a:rPr>
              <a:t>9</a:t>
            </a:r>
            <a:r>
              <a:rPr lang="ja-JP" altLang="en-US" sz="2400" dirty="0" smtClean="0">
                <a:latin typeface="HG丸ｺﾞｼｯｸM-PRO" panose="020F0600000000000000" pitchFamily="50" charset="-128"/>
                <a:ea typeface="HG丸ｺﾞｼｯｸM-PRO" panose="020F0600000000000000" pitchFamily="50" charset="-128"/>
              </a:rPr>
              <a:t>時間➡</a:t>
            </a:r>
            <a:r>
              <a:rPr lang="en-US" altLang="ja-JP" sz="2400" dirty="0" smtClean="0">
                <a:latin typeface="HG丸ｺﾞｼｯｸM-PRO" panose="020F0600000000000000" pitchFamily="50" charset="-128"/>
                <a:ea typeface="HG丸ｺﾞｼｯｸM-PRO" panose="020F0600000000000000" pitchFamily="50" charset="-128"/>
              </a:rPr>
              <a:t>1</a:t>
            </a:r>
            <a:r>
              <a:rPr lang="ja-JP" altLang="en-US" sz="2400" dirty="0" smtClean="0">
                <a:latin typeface="HG丸ｺﾞｼｯｸM-PRO" panose="020F0600000000000000" pitchFamily="50" charset="-128"/>
                <a:ea typeface="HG丸ｺﾞｼｯｸM-PRO" panose="020F0600000000000000" pitchFamily="50" charset="-128"/>
              </a:rPr>
              <a:t>日（</a:t>
            </a:r>
            <a:r>
              <a:rPr lang="en-US" altLang="ja-JP" sz="2400" dirty="0" smtClean="0">
                <a:latin typeface="HG丸ｺﾞｼｯｸM-PRO" panose="020F0600000000000000" pitchFamily="50" charset="-128"/>
                <a:ea typeface="HG丸ｺﾞｼｯｸM-PRO" panose="020F0600000000000000" pitchFamily="50" charset="-128"/>
              </a:rPr>
              <a:t>7</a:t>
            </a:r>
            <a:r>
              <a:rPr lang="ja-JP" altLang="en-US" sz="2400" dirty="0" smtClean="0">
                <a:latin typeface="HG丸ｺﾞｼｯｸM-PRO" panose="020F0600000000000000" pitchFamily="50" charset="-128"/>
                <a:ea typeface="HG丸ｺﾞｼｯｸM-PRO" panose="020F0600000000000000" pitchFamily="50" charset="-128"/>
              </a:rPr>
              <a:t>時間</a:t>
            </a:r>
            <a:r>
              <a:rPr lang="en-US" altLang="ja-JP" sz="2400" dirty="0" smtClean="0">
                <a:latin typeface="HG丸ｺﾞｼｯｸM-PRO" panose="020F0600000000000000" pitchFamily="50" charset="-128"/>
                <a:ea typeface="HG丸ｺﾞｼｯｸM-PRO" panose="020F0600000000000000" pitchFamily="50" charset="-128"/>
              </a:rPr>
              <a:t>45</a:t>
            </a:r>
            <a:r>
              <a:rPr lang="ja-JP" altLang="en-US" sz="2400" dirty="0" smtClean="0">
                <a:latin typeface="HG丸ｺﾞｼｯｸM-PRO" panose="020F0600000000000000" pitchFamily="50" charset="-128"/>
                <a:ea typeface="HG丸ｺﾞｼｯｸM-PRO" panose="020F0600000000000000" pitchFamily="50" charset="-128"/>
              </a:rPr>
              <a:t>分）＋時間外</a:t>
            </a:r>
            <a:r>
              <a:rPr lang="en-US" altLang="ja-JP" sz="2400" dirty="0" smtClean="0">
                <a:latin typeface="HG丸ｺﾞｼｯｸM-PRO" panose="020F0600000000000000" pitchFamily="50" charset="-128"/>
                <a:ea typeface="HG丸ｺﾞｼｯｸM-PRO" panose="020F0600000000000000" pitchFamily="50" charset="-128"/>
              </a:rPr>
              <a:t>1</a:t>
            </a:r>
            <a:r>
              <a:rPr lang="ja-JP" altLang="en-US" sz="2400" dirty="0" smtClean="0">
                <a:latin typeface="HG丸ｺﾞｼｯｸM-PRO" panose="020F0600000000000000" pitchFamily="50" charset="-128"/>
                <a:ea typeface="HG丸ｺﾞｼｯｸM-PRO" panose="020F0600000000000000" pitchFamily="50" charset="-128"/>
              </a:rPr>
              <a:t>時間（</a:t>
            </a:r>
            <a:r>
              <a:rPr lang="en-US" altLang="ja-JP" sz="2400" dirty="0" smtClean="0">
                <a:latin typeface="HG丸ｺﾞｼｯｸM-PRO" panose="020F0600000000000000" pitchFamily="50" charset="-128"/>
                <a:ea typeface="HG丸ｺﾞｼｯｸM-PRO" panose="020F0600000000000000" pitchFamily="50" charset="-128"/>
              </a:rPr>
              <a:t>1</a:t>
            </a:r>
            <a:r>
              <a:rPr lang="ja-JP" altLang="en-US" sz="2400" dirty="0" smtClean="0">
                <a:latin typeface="HG丸ｺﾞｼｯｸM-PRO" panose="020F0600000000000000" pitchFamily="50" charset="-128"/>
                <a:ea typeface="HG丸ｺﾞｼｯｸM-PRO" panose="020F0600000000000000" pitchFamily="50" charset="-128"/>
              </a:rPr>
              <a:t>時間</a:t>
            </a:r>
            <a:r>
              <a:rPr lang="en-US" altLang="ja-JP" sz="2400" dirty="0" smtClean="0">
                <a:latin typeface="HG丸ｺﾞｼｯｸM-PRO" panose="020F0600000000000000" pitchFamily="50" charset="-128"/>
                <a:ea typeface="HG丸ｺﾞｼｯｸM-PRO" panose="020F0600000000000000" pitchFamily="50" charset="-128"/>
              </a:rPr>
              <a:t>15</a:t>
            </a:r>
            <a:r>
              <a:rPr lang="ja-JP" altLang="en-US" sz="2400" dirty="0" smtClean="0">
                <a:latin typeface="HG丸ｺﾞｼｯｸM-PRO" panose="020F0600000000000000" pitchFamily="50" charset="-128"/>
                <a:ea typeface="HG丸ｺﾞｼｯｸM-PRO" panose="020F0600000000000000" pitchFamily="50" charset="-128"/>
              </a:rPr>
              <a:t>分）</a:t>
            </a:r>
            <a:endParaRPr lang="en-US" altLang="ja-JP" sz="2400" dirty="0" smtClean="0">
              <a:latin typeface="HG丸ｺﾞｼｯｸM-PRO" panose="020F0600000000000000" pitchFamily="50" charset="-128"/>
              <a:ea typeface="HG丸ｺﾞｼｯｸM-PRO" panose="020F0600000000000000" pitchFamily="50" charset="-128"/>
            </a:endParaRPr>
          </a:p>
          <a:p>
            <a:pPr marL="0" indent="0">
              <a:buNone/>
            </a:pPr>
            <a:endParaRPr lang="en-US" altLang="ja-JP" sz="3200" dirty="0">
              <a:latin typeface="HG丸ｺﾞｼｯｸM-PRO" panose="020F0600000000000000" pitchFamily="50" charset="-128"/>
              <a:ea typeface="HG丸ｺﾞｼｯｸM-PRO" panose="020F0600000000000000" pitchFamily="50" charset="-128"/>
            </a:endParaRPr>
          </a:p>
          <a:p>
            <a:pPr marL="0" indent="0">
              <a:buNone/>
            </a:pPr>
            <a:r>
              <a:rPr lang="ja-JP" altLang="en-US" sz="3200" dirty="0" smtClean="0">
                <a:latin typeface="HG丸ｺﾞｼｯｸM-PRO" panose="020F0600000000000000" pitchFamily="50" charset="-128"/>
                <a:ea typeface="HG丸ｺﾞｼｯｸM-PRO" panose="020F0600000000000000" pitchFamily="50" charset="-128"/>
                <a:cs typeface="ＭＳ 明朝" panose="02020609040205080304" pitchFamily="17" charset="-128"/>
              </a:rPr>
              <a:t>８</a:t>
            </a:r>
            <a:r>
              <a:rPr lang="ja-JP" altLang="ja-JP" sz="3200" dirty="0" smtClean="0">
                <a:latin typeface="HG丸ｺﾞｼｯｸM-PRO" panose="020F0600000000000000" pitchFamily="50" charset="-128"/>
                <a:ea typeface="HG丸ｺﾞｼｯｸM-PRO" panose="020F0600000000000000" pitchFamily="50" charset="-128"/>
                <a:cs typeface="ＭＳ 明朝" panose="02020609040205080304" pitchFamily="17" charset="-128"/>
              </a:rPr>
              <a:t>時間</a:t>
            </a:r>
            <a:r>
              <a:rPr lang="ja-JP" altLang="ja-JP" sz="3200" dirty="0">
                <a:latin typeface="HG丸ｺﾞｼｯｸM-PRO" panose="020F0600000000000000" pitchFamily="50" charset="-128"/>
                <a:ea typeface="HG丸ｺﾞｼｯｸM-PRO" panose="020F0600000000000000" pitchFamily="50" charset="-128"/>
                <a:cs typeface="ＭＳ 明朝" panose="02020609040205080304" pitchFamily="17" charset="-128"/>
              </a:rPr>
              <a:t>３０分の場合は</a:t>
            </a:r>
            <a:r>
              <a:rPr lang="ja-JP" altLang="en-US" sz="3200" dirty="0" smtClean="0">
                <a:latin typeface="HG丸ｺﾞｼｯｸM-PRO" panose="020F0600000000000000" pitchFamily="50" charset="-128"/>
                <a:ea typeface="HG丸ｺﾞｼｯｸM-PRO" panose="020F0600000000000000" pitchFamily="50" charset="-128"/>
                <a:cs typeface="ＭＳ 明朝" panose="02020609040205080304" pitchFamily="17" charset="-128"/>
              </a:rPr>
              <a:t>、</a:t>
            </a:r>
            <a:endParaRPr lang="en-US" altLang="ja-JP" sz="3200" dirty="0" smtClean="0">
              <a:latin typeface="HG丸ｺﾞｼｯｸM-PRO" panose="020F0600000000000000" pitchFamily="50" charset="-128"/>
              <a:ea typeface="HG丸ｺﾞｼｯｸM-PRO" panose="020F0600000000000000" pitchFamily="50" charset="-128"/>
              <a:cs typeface="ＭＳ 明朝" panose="02020609040205080304" pitchFamily="17" charset="-128"/>
            </a:endParaRPr>
          </a:p>
          <a:p>
            <a:pPr marL="0" indent="0">
              <a:buNone/>
            </a:pPr>
            <a:r>
              <a:rPr lang="ja-JP" altLang="en-US" sz="3200" dirty="0" smtClean="0">
                <a:latin typeface="HG丸ｺﾞｼｯｸM-PRO" panose="020F0600000000000000" pitchFamily="50" charset="-128"/>
                <a:ea typeface="HG丸ｺﾞｼｯｸM-PRO" panose="020F0600000000000000" pitchFamily="50" charset="-128"/>
                <a:cs typeface="ＭＳ 明朝" panose="02020609040205080304" pitchFamily="17" charset="-128"/>
              </a:rPr>
              <a:t>日給</a:t>
            </a:r>
            <a:r>
              <a:rPr lang="ja-JP" altLang="en-US" sz="3200" dirty="0">
                <a:latin typeface="HG丸ｺﾞｼｯｸM-PRO" panose="020F0600000000000000" pitchFamily="50" charset="-128"/>
                <a:ea typeface="HG丸ｺﾞｼｯｸM-PRO" panose="020F0600000000000000" pitchFamily="50" charset="-128"/>
                <a:cs typeface="ＭＳ 明朝" panose="02020609040205080304" pitchFamily="17" charset="-128"/>
              </a:rPr>
              <a:t>の</a:t>
            </a:r>
            <a:r>
              <a:rPr lang="en-US" altLang="ja-JP" sz="3200" dirty="0">
                <a:latin typeface="HG丸ｺﾞｼｯｸM-PRO" panose="020F0600000000000000" pitchFamily="50" charset="-128"/>
                <a:ea typeface="HG丸ｺﾞｼｯｸM-PRO" panose="020F0600000000000000" pitchFamily="50" charset="-128"/>
                <a:cs typeface="ＭＳ 明朝" panose="02020609040205080304" pitchFamily="17" charset="-128"/>
              </a:rPr>
              <a:t>10,000</a:t>
            </a:r>
            <a:r>
              <a:rPr lang="ja-JP" altLang="ja-JP" sz="3200" dirty="0" smtClean="0">
                <a:latin typeface="HG丸ｺﾞｼｯｸM-PRO" panose="020F0600000000000000" pitchFamily="50" charset="-128"/>
                <a:ea typeface="HG丸ｺﾞｼｯｸM-PRO" panose="020F0600000000000000" pitchFamily="50" charset="-128"/>
                <a:cs typeface="ＭＳ 明朝" panose="02020609040205080304" pitchFamily="17" charset="-128"/>
              </a:rPr>
              <a:t>円</a:t>
            </a:r>
            <a:r>
              <a:rPr lang="ja-JP" altLang="en-US" sz="3200" dirty="0" smtClean="0">
                <a:latin typeface="HG丸ｺﾞｼｯｸM-PRO" panose="020F0600000000000000" pitchFamily="50" charset="-128"/>
                <a:ea typeface="HG丸ｺﾞｼｯｸM-PRO" panose="020F0600000000000000" pitchFamily="50" charset="-128"/>
                <a:cs typeface="ＭＳ 明朝" panose="02020609040205080304" pitchFamily="17" charset="-128"/>
              </a:rPr>
              <a:t>＋時間外</a:t>
            </a:r>
            <a:r>
              <a:rPr lang="en-US" altLang="ja-JP" sz="3200" dirty="0" smtClean="0">
                <a:latin typeface="HG丸ｺﾞｼｯｸM-PRO" panose="020F0600000000000000" pitchFamily="50" charset="-128"/>
                <a:ea typeface="HG丸ｺﾞｼｯｸM-PRO" panose="020F0600000000000000" pitchFamily="50" charset="-128"/>
                <a:cs typeface="ＭＳ 明朝" panose="02020609040205080304" pitchFamily="17" charset="-128"/>
              </a:rPr>
              <a:t>1</a:t>
            </a:r>
            <a:r>
              <a:rPr lang="ja-JP" altLang="en-US" sz="3200" dirty="0" smtClean="0">
                <a:latin typeface="HG丸ｺﾞｼｯｸM-PRO" panose="020F0600000000000000" pitchFamily="50" charset="-128"/>
                <a:ea typeface="HG丸ｺﾞｼｯｸM-PRO" panose="020F0600000000000000" pitchFamily="50" charset="-128"/>
                <a:cs typeface="ＭＳ 明朝" panose="02020609040205080304" pitchFamily="17" charset="-128"/>
              </a:rPr>
              <a:t>時間分の時給を支払い</a:t>
            </a:r>
            <a:r>
              <a:rPr lang="ja-JP" altLang="en-US" sz="3200" dirty="0">
                <a:latin typeface="HG丸ｺﾞｼｯｸM-PRO" panose="020F0600000000000000" pitchFamily="50" charset="-128"/>
                <a:ea typeface="HG丸ｺﾞｼｯｸM-PRO" panose="020F0600000000000000" pitchFamily="50" charset="-128"/>
                <a:cs typeface="ＭＳ 明朝" panose="02020609040205080304" pitchFamily="17" charset="-128"/>
              </a:rPr>
              <a:t>と</a:t>
            </a:r>
            <a:r>
              <a:rPr lang="ja-JP" altLang="en-US" sz="3200" dirty="0" smtClean="0">
                <a:latin typeface="HG丸ｺﾞｼｯｸM-PRO" panose="020F0600000000000000" pitchFamily="50" charset="-128"/>
                <a:ea typeface="HG丸ｺﾞｼｯｸM-PRO" panose="020F0600000000000000" pitchFamily="50" charset="-128"/>
                <a:cs typeface="ＭＳ 明朝" panose="02020609040205080304" pitchFamily="17" charset="-128"/>
              </a:rPr>
              <a:t>なります。</a:t>
            </a:r>
            <a:endParaRPr lang="en-US" altLang="ja-JP" sz="3200" dirty="0" smtClean="0">
              <a:latin typeface="HG丸ｺﾞｼｯｸM-PRO" panose="020F0600000000000000" pitchFamily="50" charset="-128"/>
              <a:ea typeface="HG丸ｺﾞｼｯｸM-PRO" panose="020F0600000000000000" pitchFamily="50" charset="-128"/>
            </a:endParaRPr>
          </a:p>
        </p:txBody>
      </p:sp>
      <p:sp>
        <p:nvSpPr>
          <p:cNvPr id="1272" name="テキスト ボックス 3"/>
          <p:cNvSpPr txBox="1"/>
          <p:nvPr/>
        </p:nvSpPr>
        <p:spPr>
          <a:xfrm>
            <a:off x="876688" y="2645240"/>
            <a:ext cx="2194560" cy="369332"/>
          </a:xfrm>
          <a:prstGeom prst="rect">
            <a:avLst/>
          </a:prstGeom>
          <a:noFill/>
        </p:spPr>
        <p:txBody>
          <a:bodyPr wrap="square" rtlCol="0">
            <a:spAutoFit/>
          </a:bodyPr>
          <a:lstStyle/>
          <a:p>
            <a:pPr algn="ctr"/>
            <a:r>
              <a:rPr lang="en-US" altLang="ja-JP" dirty="0" smtClean="0"/>
              <a:t>30</a:t>
            </a:r>
            <a:r>
              <a:rPr lang="ja-JP" altLang="en-US" dirty="0" smtClean="0"/>
              <a:t>分以上切り上げ</a:t>
            </a:r>
            <a:endParaRPr kumimoji="1" lang="ja-JP" altLang="en-US" dirty="0"/>
          </a:p>
        </p:txBody>
      </p:sp>
      <p:sp>
        <p:nvSpPr>
          <p:cNvPr id="1273" name="テキスト ボックス 4"/>
          <p:cNvSpPr txBox="1"/>
          <p:nvPr/>
        </p:nvSpPr>
        <p:spPr>
          <a:xfrm>
            <a:off x="8286487" y="2645240"/>
            <a:ext cx="2194560" cy="369332"/>
          </a:xfrm>
          <a:prstGeom prst="rect">
            <a:avLst/>
          </a:prstGeom>
          <a:noFill/>
        </p:spPr>
        <p:txBody>
          <a:bodyPr wrap="square" rtlCol="0">
            <a:spAutoFit/>
          </a:bodyPr>
          <a:lstStyle/>
          <a:p>
            <a:pPr algn="ctr"/>
            <a:r>
              <a:rPr lang="en-US" altLang="ja-JP" dirty="0" smtClean="0"/>
              <a:t>30</a:t>
            </a:r>
            <a:r>
              <a:rPr lang="ja-JP" altLang="en-US" dirty="0" smtClean="0"/>
              <a:t>分未満切り捨て</a:t>
            </a:r>
            <a:endParaRPr kumimoji="1" lang="ja-JP" altLang="en-US" dirty="0"/>
          </a:p>
        </p:txBody>
      </p:sp>
    </p:spTree>
    <p:extLst>
      <p:ext uri="{BB962C8B-B14F-4D97-AF65-F5344CB8AC3E}">
        <p14:creationId xmlns:p14="http://schemas.microsoft.com/office/powerpoint/2010/main" val="29060556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120" name="タイトル 1"/>
          <p:cNvSpPr>
            <a:spLocks noGrp="1"/>
          </p:cNvSpPr>
          <p:nvPr>
            <p:ph type="title"/>
          </p:nvPr>
        </p:nvSpPr>
        <p:spPr/>
        <p:txBody>
          <a:bodyPr>
            <a:normAutofit/>
          </a:bodyPr>
          <a:lstStyle/>
          <a:p>
            <a:r>
              <a:rPr kumimoji="1" lang="ja-JP" altLang="en-US" sz="5400" dirty="0" smtClean="0">
                <a:latin typeface="HG丸ｺﾞｼｯｸM-PRO" panose="020F0600000000000000" pitchFamily="50" charset="-128"/>
                <a:ea typeface="HG丸ｺﾞｼｯｸM-PRO" panose="020F0600000000000000" pitchFamily="50" charset="-128"/>
              </a:rPr>
              <a:t>補助金とは・・・</a:t>
            </a:r>
            <a:endParaRPr kumimoji="1" lang="ja-JP" altLang="en-US" sz="5400" dirty="0">
              <a:latin typeface="HG丸ｺﾞｼｯｸM-PRO" panose="020F0600000000000000" pitchFamily="50" charset="-128"/>
              <a:ea typeface="HG丸ｺﾞｼｯｸM-PRO" panose="020F0600000000000000" pitchFamily="50" charset="-128"/>
            </a:endParaRPr>
          </a:p>
        </p:txBody>
      </p:sp>
      <p:sp>
        <p:nvSpPr>
          <p:cNvPr id="1121" name="コンテンツ プレースホルダー 2"/>
          <p:cNvSpPr>
            <a:spLocks noGrp="1"/>
          </p:cNvSpPr>
          <p:nvPr>
            <p:ph idx="1"/>
          </p:nvPr>
        </p:nvSpPr>
        <p:spPr>
          <a:xfrm>
            <a:off x="522339" y="1533832"/>
            <a:ext cx="11353800" cy="5176684"/>
          </a:xfrm>
        </p:spPr>
        <p:txBody>
          <a:bodyPr>
            <a:normAutofit/>
          </a:bodyPr>
          <a:lstStyle/>
          <a:p>
            <a:r>
              <a:rPr lang="ja-JP" altLang="en-US" sz="4300" dirty="0">
                <a:latin typeface="HG丸ｺﾞｼｯｸM-PRO" panose="020F0600000000000000" pitchFamily="50" charset="-128"/>
                <a:ea typeface="HG丸ｺﾞｼｯｸM-PRO" panose="020F0600000000000000" pitchFamily="50" charset="-128"/>
              </a:rPr>
              <a:t>国または</a:t>
            </a:r>
            <a:r>
              <a:rPr lang="ja-JP" altLang="en-US" sz="4300" dirty="0">
                <a:latin typeface="HG丸ｺﾞｼｯｸM-PRO" panose="020F0600000000000000" pitchFamily="50" charset="-128"/>
                <a:ea typeface="HG丸ｺﾞｼｯｸM-PRO" panose="020F0600000000000000" pitchFamily="50" charset="-128"/>
                <a:hlinkClick r:id="rId1"/>
              </a:rPr>
              <a:t>地方公共団体</a:t>
            </a:r>
            <a:r>
              <a:rPr lang="ja-JP" altLang="en-US" sz="4300" dirty="0">
                <a:latin typeface="HG丸ｺﾞｼｯｸM-PRO" panose="020F0600000000000000" pitchFamily="50" charset="-128"/>
                <a:ea typeface="HG丸ｺﾞｼｯｸM-PRO" panose="020F0600000000000000" pitchFamily="50" charset="-128"/>
              </a:rPr>
              <a:t>が、特定の事業・産業や研究の育成・</a:t>
            </a:r>
            <a:r>
              <a:rPr lang="ja-JP" altLang="en-US" sz="4300" u="sng" dirty="0">
                <a:latin typeface="HG丸ｺﾞｼｯｸM-PRO" panose="020F0600000000000000" pitchFamily="50" charset="-128"/>
                <a:ea typeface="HG丸ｺﾞｼｯｸM-PRO" panose="020F0600000000000000" pitchFamily="50" charset="-128"/>
                <a:hlinkClick r:id="rId2"/>
              </a:rPr>
              <a:t>助長</a:t>
            </a:r>
            <a:r>
              <a:rPr lang="ja-JP" altLang="en-US" sz="4300" dirty="0" smtClean="0">
                <a:latin typeface="HG丸ｺﾞｼｯｸM-PRO" panose="020F0600000000000000" pitchFamily="50" charset="-128"/>
                <a:ea typeface="HG丸ｺﾞｼｯｸM-PRO" panose="020F0600000000000000" pitchFamily="50" charset="-128"/>
              </a:rPr>
              <a:t>など</a:t>
            </a:r>
            <a:r>
              <a:rPr lang="ja-JP" altLang="en-US" sz="4300" dirty="0">
                <a:latin typeface="HG丸ｺﾞｼｯｸM-PRO" panose="020F0600000000000000" pitchFamily="50" charset="-128"/>
                <a:ea typeface="HG丸ｺﾞｼｯｸM-PRO" panose="020F0600000000000000" pitchFamily="50" charset="-128"/>
              </a:rPr>
              <a:t>行政上の目的・効果を達成するために、公共団体・企業・私人</a:t>
            </a:r>
            <a:r>
              <a:rPr lang="ja-JP" altLang="en-US" sz="4300" dirty="0" smtClean="0">
                <a:latin typeface="HG丸ｺﾞｼｯｸM-PRO" panose="020F0600000000000000" pitchFamily="50" charset="-128"/>
                <a:ea typeface="HG丸ｺﾞｼｯｸM-PRO" panose="020F0600000000000000" pitchFamily="50" charset="-128"/>
              </a:rPr>
              <a:t>などに</a:t>
            </a:r>
            <a:r>
              <a:rPr lang="ja-JP" altLang="en-US" sz="4300" dirty="0">
                <a:latin typeface="HG丸ｺﾞｼｯｸM-PRO" panose="020F0600000000000000" pitchFamily="50" charset="-128"/>
                <a:ea typeface="HG丸ｺﾞｼｯｸM-PRO" panose="020F0600000000000000" pitchFamily="50" charset="-128"/>
              </a:rPr>
              <a:t>交付する</a:t>
            </a:r>
            <a:r>
              <a:rPr lang="ja-JP" altLang="en-US" sz="4300" u="sng" dirty="0">
                <a:latin typeface="HG丸ｺﾞｼｯｸM-PRO" panose="020F0600000000000000" pitchFamily="50" charset="-128"/>
                <a:ea typeface="HG丸ｺﾞｼｯｸM-PRO" panose="020F0600000000000000" pitchFamily="50" charset="-128"/>
                <a:hlinkClick r:id="rId3"/>
              </a:rPr>
              <a:t>金銭</a:t>
            </a:r>
            <a:r>
              <a:rPr lang="ja-JP" altLang="en-US" sz="4300" dirty="0">
                <a:latin typeface="HG丸ｺﾞｼｯｸM-PRO" panose="020F0600000000000000" pitchFamily="50" charset="-128"/>
                <a:ea typeface="HG丸ｺﾞｼｯｸM-PRO" panose="020F0600000000000000" pitchFamily="50" charset="-128"/>
              </a:rPr>
              <a:t>。</a:t>
            </a:r>
            <a:r>
              <a:rPr lang="ja-JP" altLang="en-US" sz="4300" u="sng" dirty="0">
                <a:latin typeface="HG丸ｺﾞｼｯｸM-PRO" panose="020F0600000000000000" pitchFamily="50" charset="-128"/>
                <a:ea typeface="HG丸ｺﾞｼｯｸM-PRO" panose="020F0600000000000000" pitchFamily="50" charset="-128"/>
                <a:hlinkClick r:id="rId4"/>
              </a:rPr>
              <a:t>補給金</a:t>
            </a:r>
            <a:r>
              <a:rPr lang="ja-JP" altLang="en-US" sz="4300" dirty="0">
                <a:latin typeface="HG丸ｺﾞｼｯｸM-PRO" panose="020F0600000000000000" pitchFamily="50" charset="-128"/>
                <a:ea typeface="HG丸ｺﾞｼｯｸM-PRO" panose="020F0600000000000000" pitchFamily="50" charset="-128"/>
              </a:rPr>
              <a:t>・助成金・奨励金・</a:t>
            </a:r>
            <a:r>
              <a:rPr lang="ja-JP" altLang="en-US" sz="4300" u="sng" dirty="0">
                <a:latin typeface="HG丸ｺﾞｼｯｸM-PRO" panose="020F0600000000000000" pitchFamily="50" charset="-128"/>
                <a:ea typeface="HG丸ｺﾞｼｯｸM-PRO" panose="020F0600000000000000" pitchFamily="50" charset="-128"/>
                <a:hlinkClick r:id="rId5"/>
              </a:rPr>
              <a:t>交付金</a:t>
            </a:r>
            <a:r>
              <a:rPr lang="ja-JP" altLang="en-US" sz="4300" dirty="0">
                <a:latin typeface="HG丸ｺﾞｼｯｸM-PRO" panose="020F0600000000000000" pitchFamily="50" charset="-128"/>
                <a:ea typeface="HG丸ｺﾞｼｯｸM-PRO" panose="020F0600000000000000" pitchFamily="50" charset="-128"/>
              </a:rPr>
              <a:t>などの名称がある</a:t>
            </a:r>
            <a:r>
              <a:rPr lang="ja-JP" altLang="en-US" sz="4300" dirty="0" smtClean="0">
                <a:latin typeface="HG丸ｺﾞｼｯｸM-PRO" panose="020F0600000000000000" pitchFamily="50" charset="-128"/>
                <a:ea typeface="HG丸ｺﾞｼｯｸM-PRO" panose="020F0600000000000000" pitchFamily="50" charset="-128"/>
              </a:rPr>
              <a:t>。</a:t>
            </a:r>
            <a:r>
              <a:rPr lang="ja-JP" altLang="en-US" sz="4000" dirty="0" smtClean="0">
                <a:latin typeface="HG丸ｺﾞｼｯｸM-PRO" panose="020F0600000000000000" pitchFamily="50" charset="-128"/>
                <a:ea typeface="HG丸ｺﾞｼｯｸM-PRO" panose="020F0600000000000000" pitchFamily="50" charset="-128"/>
              </a:rPr>
              <a:t>　</a:t>
            </a:r>
            <a:endParaRPr lang="en-US" altLang="ja-JP" sz="4000" dirty="0" smtClean="0">
              <a:latin typeface="HG丸ｺﾞｼｯｸM-PRO" panose="020F0600000000000000" pitchFamily="50" charset="-128"/>
              <a:ea typeface="HG丸ｺﾞｼｯｸM-PRO" panose="020F0600000000000000" pitchFamily="50" charset="-128"/>
            </a:endParaRPr>
          </a:p>
          <a:p>
            <a:pPr marL="0" indent="0">
              <a:buNone/>
            </a:pPr>
            <a:endParaRPr lang="en-US" altLang="ja-JP" sz="4000" dirty="0" smtClean="0">
              <a:latin typeface="HG丸ｺﾞｼｯｸM-PRO" panose="020F0600000000000000" pitchFamily="50" charset="-128"/>
              <a:ea typeface="HG丸ｺﾞｼｯｸM-PRO" panose="020F0600000000000000" pitchFamily="50" charset="-128"/>
            </a:endParaRPr>
          </a:p>
          <a:p>
            <a:pPr marL="0" indent="0">
              <a:buNone/>
            </a:pPr>
            <a:r>
              <a:rPr lang="ja-JP" altLang="en-US" sz="4000" dirty="0">
                <a:latin typeface="HG丸ｺﾞｼｯｸM-PRO" panose="020F0600000000000000" pitchFamily="50" charset="-128"/>
                <a:ea typeface="HG丸ｺﾞｼｯｸM-PRO" panose="020F0600000000000000" pitchFamily="50" charset="-128"/>
              </a:rPr>
              <a:t>　</a:t>
            </a:r>
            <a:r>
              <a:rPr lang="ja-JP" altLang="en-US" sz="4000" dirty="0" smtClean="0">
                <a:latin typeface="HG丸ｺﾞｼｯｸM-PRO" panose="020F0600000000000000" pitchFamily="50" charset="-128"/>
                <a:ea typeface="HG丸ｺﾞｼｯｸM-PRO" panose="020F0600000000000000" pitchFamily="50" charset="-128"/>
              </a:rPr>
              <a:t>（</a:t>
            </a:r>
            <a:r>
              <a:rPr lang="ja-JP" altLang="en-US" sz="4000" dirty="0" smtClean="0">
                <a:latin typeface="HG丸ｺﾞｼｯｸM-PRO" panose="020F0600000000000000" pitchFamily="50" charset="-128"/>
                <a:ea typeface="HG丸ｺﾞｼｯｸM-PRO" panose="020F0600000000000000" pitchFamily="50" charset="-128"/>
              </a:rPr>
              <a:t>デジタル大辞泉より）</a:t>
            </a:r>
            <a:endParaRPr lang="en-US" altLang="ja-JP" sz="4000" dirty="0" smtClean="0">
              <a:latin typeface="HG丸ｺﾞｼｯｸM-PRO" panose="020F0600000000000000" pitchFamily="50" charset="-128"/>
              <a:ea typeface="HG丸ｺﾞｼｯｸM-PRO" panose="020F0600000000000000" pitchFamily="50" charset="-128"/>
            </a:endParaRPr>
          </a:p>
          <a:p>
            <a:pPr marL="0" indent="0">
              <a:buNone/>
            </a:pPr>
            <a:endParaRPr kumimoji="1" lang="en-US" altLang="ja-JP" dirty="0"/>
          </a:p>
          <a:p>
            <a:endParaRPr kumimoji="1" lang="ja-JP" altLang="en-US" dirty="0"/>
          </a:p>
        </p:txBody>
      </p:sp>
    </p:spTree>
    <p:extLst>
      <p:ext uri="{BB962C8B-B14F-4D97-AF65-F5344CB8AC3E}">
        <p14:creationId xmlns:p14="http://schemas.microsoft.com/office/powerpoint/2010/main" val="19608939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279" name="タイトル 1"/>
          <p:cNvSpPr>
            <a:spLocks noGrp="1"/>
          </p:cNvSpPr>
          <p:nvPr>
            <p:ph type="title"/>
          </p:nvPr>
        </p:nvSpPr>
        <p:spPr>
          <a:xfrm>
            <a:off x="1353993" y="455235"/>
            <a:ext cx="10006263" cy="1053014"/>
          </a:xfrm>
        </p:spPr>
        <p:txBody>
          <a:bodyPr/>
          <a:lstStyle/>
          <a:p>
            <a:r>
              <a:rPr lang="ja-JP" altLang="en-US" dirty="0" smtClean="0">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rPr>
              <a:t>　　　　　</a:t>
            </a:r>
            <a:r>
              <a:rPr lang="ja-JP" altLang="en-US" dirty="0" smtClean="0">
                <a:solidFill>
                  <a:srgbClr val="FF33CC"/>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疑問に答えるコーナー！</a:t>
            </a:r>
            <a:r>
              <a:rPr lang="ja-JP" altLang="en-US" dirty="0">
                <a:solidFill>
                  <a:srgbClr val="FF33CC"/>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a:t>
            </a:r>
            <a:endParaRPr kumimoji="1" lang="ja-JP" altLang="en-US" dirty="0">
              <a:solidFill>
                <a:srgbClr val="FF33CC"/>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pic>
        <p:nvPicPr>
          <p:cNvPr id="1280" name="コンテンツ プレースホルダー 4"/>
          <p:cNvPicPr>
            <a:picLocks noGrp="1" noChangeAspect="1"/>
          </p:cNvPicPr>
          <p:nvPr>
            <p:ph idx="1"/>
          </p:nvPr>
        </p:nvPicPr>
        <p:blipFill>
          <a:blip r:embed="rId1"/>
          <a:stretch>
            <a:fillRect/>
          </a:stretch>
        </p:blipFill>
        <p:spPr>
          <a:xfrm>
            <a:off x="253240" y="221270"/>
            <a:ext cx="1785918" cy="1854278"/>
          </a:xfrm>
          <a:prstGeom prst="rect">
            <a:avLst/>
          </a:prstGeom>
        </p:spPr>
      </p:pic>
      <p:sp>
        <p:nvSpPr>
          <p:cNvPr id="1281" name="正方形/長方形 2"/>
          <p:cNvSpPr/>
          <p:nvPr/>
        </p:nvSpPr>
        <p:spPr>
          <a:xfrm>
            <a:off x="1685947" y="2495227"/>
            <a:ext cx="9519327" cy="707886"/>
          </a:xfrm>
          <a:prstGeom prst="rect">
            <a:avLst/>
          </a:prstGeom>
        </p:spPr>
        <p:txBody>
          <a:bodyPr wrap="square">
            <a:spAutoFit/>
          </a:bodyPr>
          <a:lstStyle/>
          <a:p>
            <a:pPr algn="just">
              <a:spcAft>
                <a:spcPts val="0"/>
              </a:spcAft>
            </a:pPr>
            <a:r>
              <a:rPr lang="ja-JP" altLang="en-US" sz="4000" kern="100" dirty="0" smtClean="0">
                <a:latin typeface="HGP創英角ﾎﾟｯﾌﾟ体" panose="040B0A00000000000000" pitchFamily="50" charset="-128"/>
                <a:ea typeface="HGP創英角ﾎﾟｯﾌﾟ体" panose="040B0A00000000000000" pitchFamily="50" charset="-128"/>
                <a:cs typeface="Times New Roman" panose="02020603050405020304" pitchFamily="18" charset="0"/>
              </a:rPr>
              <a:t>　　</a:t>
            </a:r>
            <a:endParaRPr lang="ja-JP" altLang="ja-JP" sz="4000" kern="100" dirty="0">
              <a:latin typeface="HGP創英角ﾎﾟｯﾌﾟ体" panose="040B0A00000000000000" pitchFamily="50" charset="-128"/>
              <a:ea typeface="HGP創英角ﾎﾟｯﾌﾟ体" panose="040B0A00000000000000" pitchFamily="50" charset="-128"/>
              <a:cs typeface="Times New Roman" panose="02020603050405020304" pitchFamily="18" charset="0"/>
            </a:endParaRPr>
          </a:p>
        </p:txBody>
      </p:sp>
      <p:sp>
        <p:nvSpPr>
          <p:cNvPr id="1282" name="正方形/長方形 5"/>
          <p:cNvSpPr/>
          <p:nvPr/>
        </p:nvSpPr>
        <p:spPr>
          <a:xfrm>
            <a:off x="253240" y="1950483"/>
            <a:ext cx="11648708" cy="4832092"/>
          </a:xfrm>
          <a:prstGeom prst="rect">
            <a:avLst/>
          </a:prstGeom>
        </p:spPr>
        <p:txBody>
          <a:bodyPr wrap="square">
            <a:spAutoFit/>
          </a:bodyPr>
          <a:lstStyle/>
          <a:p>
            <a:pPr indent="133350" algn="just">
              <a:spcAft>
                <a:spcPts val="0"/>
              </a:spcAft>
            </a:pPr>
            <a:r>
              <a:rPr lang="ja-JP" altLang="en-US" sz="44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Ｑ　　</a:t>
            </a:r>
            <a:r>
              <a:rPr lang="ja-JP" altLang="ja-JP" sz="44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遠距離</a:t>
            </a:r>
            <a:r>
              <a:rPr lang="ja-JP" altLang="ja-JP" sz="44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通学補助金に</a:t>
            </a:r>
            <a:r>
              <a:rPr lang="ja-JP" altLang="ja-JP" sz="44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ついて</a:t>
            </a:r>
            <a:endParaRPr lang="en-US" altLang="ja-JP" sz="44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indent="133350" algn="just">
              <a:spcAft>
                <a:spcPts val="0"/>
              </a:spcAft>
            </a:pPr>
            <a:r>
              <a:rPr lang="ja-JP" altLang="ja-JP" sz="44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生徒</a:t>
            </a:r>
            <a:r>
              <a:rPr lang="ja-JP" altLang="ja-JP" sz="44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基礎</a:t>
            </a:r>
            <a:r>
              <a:rPr lang="ja-JP" altLang="ja-JP" sz="44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調査票</a:t>
            </a:r>
            <a:r>
              <a:rPr lang="ja-JP" altLang="en-US" sz="44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に記入されてい</a:t>
            </a:r>
            <a:r>
              <a:rPr lang="ja-JP" altLang="en-US" sz="44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る</a:t>
            </a:r>
            <a:r>
              <a:rPr lang="ja-JP" altLang="ja-JP" sz="44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通学距離</a:t>
            </a:r>
            <a:r>
              <a:rPr lang="ja-JP" altLang="en-US" sz="44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と</a:t>
            </a:r>
            <a:r>
              <a:rPr lang="ja-JP" altLang="ja-JP" sz="44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、グーグルマップ</a:t>
            </a:r>
            <a:r>
              <a:rPr lang="ja-JP" altLang="ja-JP" sz="44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等</a:t>
            </a:r>
            <a:r>
              <a:rPr lang="ja-JP" altLang="ja-JP" sz="44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で</a:t>
            </a:r>
            <a:r>
              <a:rPr lang="ja-JP" altLang="en-US" sz="44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計測</a:t>
            </a:r>
            <a:r>
              <a:rPr lang="ja-JP" altLang="ja-JP" sz="44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した距離</a:t>
            </a:r>
            <a:r>
              <a:rPr lang="ja-JP" altLang="en-US" sz="44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が異なり、</a:t>
            </a:r>
            <a:r>
              <a:rPr lang="ja-JP" altLang="en-US" sz="44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支給対象外</a:t>
            </a:r>
            <a:r>
              <a:rPr lang="ja-JP" altLang="en-US" sz="44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となる</a:t>
            </a:r>
            <a:r>
              <a:rPr lang="ja-JP" altLang="ja-JP" sz="44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場合</a:t>
            </a:r>
            <a:r>
              <a:rPr lang="ja-JP" altLang="en-US" sz="44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はどうしたら良いでしょうか</a:t>
            </a:r>
            <a:r>
              <a:rPr lang="ja-JP" altLang="en-US" sz="44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a:t>
            </a:r>
            <a:endParaRPr lang="en-US" altLang="ja-JP" sz="44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indent="133350" algn="just"/>
            <a:r>
              <a:rPr lang="ja-JP" altLang="en-US" sz="44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また今回</a:t>
            </a:r>
            <a:r>
              <a:rPr lang="ja-JP" altLang="en-US" sz="44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は、学校</a:t>
            </a:r>
            <a:r>
              <a:rPr lang="ja-JP" altLang="en-US" sz="44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が</a:t>
            </a:r>
            <a:r>
              <a:rPr lang="ja-JP" altLang="ja-JP" sz="44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計算</a:t>
            </a:r>
            <a:r>
              <a:rPr lang="ja-JP" altLang="ja-JP" sz="44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した距離で</a:t>
            </a:r>
            <a:r>
              <a:rPr lang="en-US" altLang="ja-JP" sz="44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5</a:t>
            </a:r>
            <a:r>
              <a:rPr lang="ja-JP" altLang="ja-JP" sz="44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ｋｍ以上の家庭へ文書を配布</a:t>
            </a:r>
            <a:r>
              <a:rPr lang="ja-JP" altLang="ja-JP" sz="44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しました</a:t>
            </a:r>
            <a:r>
              <a:rPr lang="ja-JP" altLang="en-US" sz="44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a:t>
            </a:r>
            <a:endParaRPr lang="ja-JP" altLang="ja-JP" sz="44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Tree>
    <p:extLst>
      <p:ext uri="{BB962C8B-B14F-4D97-AF65-F5344CB8AC3E}">
        <p14:creationId xmlns:p14="http://schemas.microsoft.com/office/powerpoint/2010/main" val="36215264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288" name="コンテンツ プレースホルダー 2"/>
          <p:cNvSpPr>
            <a:spLocks noGrp="1"/>
          </p:cNvSpPr>
          <p:nvPr>
            <p:ph idx="1"/>
          </p:nvPr>
        </p:nvSpPr>
        <p:spPr>
          <a:xfrm>
            <a:off x="1" y="368710"/>
            <a:ext cx="12192000" cy="5808253"/>
          </a:xfrm>
        </p:spPr>
        <p:txBody>
          <a:bodyPr>
            <a:normAutofit/>
          </a:bodyPr>
          <a:lstStyle/>
          <a:p>
            <a:pPr marL="0" indent="0">
              <a:buNone/>
            </a:pPr>
            <a:r>
              <a:rPr kumimoji="1" lang="ja-JP" altLang="en-US" sz="4000" dirty="0" smtClean="0">
                <a:latin typeface="HG丸ｺﾞｼｯｸM-PRO" panose="020F0600000000000000" pitchFamily="50" charset="-128"/>
                <a:ea typeface="HG丸ｺﾞｼｯｸM-PRO" panose="020F0600000000000000" pitchFamily="50" charset="-128"/>
              </a:rPr>
              <a:t>Ａ</a:t>
            </a:r>
            <a:r>
              <a:rPr lang="ja-JP" altLang="en-US" sz="4000" dirty="0">
                <a:latin typeface="HG丸ｺﾞｼｯｸM-PRO" panose="020F0600000000000000" pitchFamily="50" charset="-128"/>
                <a:ea typeface="HG丸ｺﾞｼｯｸM-PRO" panose="020F0600000000000000" pitchFamily="50" charset="-128"/>
              </a:rPr>
              <a:t>、</a:t>
            </a:r>
            <a:r>
              <a:rPr kumimoji="1" lang="ja-JP" altLang="en-US" sz="4000" dirty="0" smtClean="0">
                <a:latin typeface="HG丸ｺﾞｼｯｸM-PRO" panose="020F0600000000000000" pitchFamily="50" charset="-128"/>
                <a:ea typeface="HG丸ｺﾞｼｯｸM-PRO" panose="020F0600000000000000" pitchFamily="50" charset="-128"/>
              </a:rPr>
              <a:t>四万十町</a:t>
            </a:r>
            <a:r>
              <a:rPr kumimoji="1" lang="ja-JP" altLang="en-US" sz="4000" dirty="0" smtClean="0">
                <a:latin typeface="HG丸ｺﾞｼｯｸM-PRO" panose="020F0600000000000000" pitchFamily="50" charset="-128"/>
                <a:ea typeface="HG丸ｺﾞｼｯｸM-PRO" panose="020F0600000000000000" pitchFamily="50" charset="-128"/>
              </a:rPr>
              <a:t>の補助金の認定は町が行います。</a:t>
            </a:r>
            <a:endParaRPr kumimoji="1" lang="en-US" altLang="ja-JP" sz="4000" dirty="0" smtClean="0">
              <a:latin typeface="HG丸ｺﾞｼｯｸM-PRO" panose="020F0600000000000000" pitchFamily="50" charset="-128"/>
              <a:ea typeface="HG丸ｺﾞｼｯｸM-PRO" panose="020F0600000000000000" pitchFamily="50" charset="-128"/>
            </a:endParaRPr>
          </a:p>
          <a:p>
            <a:pPr marL="0" indent="0">
              <a:buNone/>
            </a:pPr>
            <a:endParaRPr kumimoji="1" lang="en-US" altLang="ja-JP" sz="4000" dirty="0" smtClean="0">
              <a:latin typeface="HG丸ｺﾞｼｯｸM-PRO" panose="020F0600000000000000" pitchFamily="50" charset="-128"/>
              <a:ea typeface="HG丸ｺﾞｼｯｸM-PRO" panose="020F0600000000000000" pitchFamily="50" charset="-128"/>
            </a:endParaRPr>
          </a:p>
          <a:p>
            <a:pPr marL="0" indent="0">
              <a:buNone/>
            </a:pPr>
            <a:r>
              <a:rPr lang="ja-JP" altLang="en-US" sz="4000" dirty="0">
                <a:latin typeface="HG丸ｺﾞｼｯｸM-PRO" panose="020F0600000000000000" pitchFamily="50" charset="-128"/>
                <a:ea typeface="HG丸ｺﾞｼｯｸM-PRO" panose="020F0600000000000000" pitchFamily="50" charset="-128"/>
              </a:rPr>
              <a:t>学校</a:t>
            </a:r>
            <a:r>
              <a:rPr lang="ja-JP" altLang="en-US" sz="4000" dirty="0" smtClean="0">
                <a:latin typeface="HG丸ｺﾞｼｯｸM-PRO" panose="020F0600000000000000" pitchFamily="50" charset="-128"/>
                <a:ea typeface="HG丸ｺﾞｼｯｸM-PRO" panose="020F0600000000000000" pitchFamily="50" charset="-128"/>
              </a:rPr>
              <a:t>は対象となる</a:t>
            </a:r>
            <a:r>
              <a:rPr lang="ja-JP" altLang="en-US" sz="4000" dirty="0" err="1" smtClean="0">
                <a:latin typeface="HG丸ｺﾞｼｯｸM-PRO" panose="020F0600000000000000" pitchFamily="50" charset="-128"/>
                <a:ea typeface="HG丸ｺﾞｼｯｸM-PRO" panose="020F0600000000000000" pitchFamily="50" charset="-128"/>
              </a:rPr>
              <a:t>で</a:t>
            </a:r>
            <a:r>
              <a:rPr lang="ja-JP" altLang="en-US" sz="4000" dirty="0" smtClean="0">
                <a:latin typeface="HG丸ｺﾞｼｯｸM-PRO" panose="020F0600000000000000" pitchFamily="50" charset="-128"/>
                <a:ea typeface="HG丸ｺﾞｼｯｸM-PRO" panose="020F0600000000000000" pitchFamily="50" charset="-128"/>
              </a:rPr>
              <a:t>あろう家庭に文書を配布し、保護者から出てきたものを町教委へ回す役割のみで大丈夫です。</a:t>
            </a:r>
            <a:endParaRPr lang="en-US" altLang="ja-JP" sz="4000" dirty="0" smtClean="0">
              <a:latin typeface="HG丸ｺﾞｼｯｸM-PRO" panose="020F0600000000000000" pitchFamily="50" charset="-128"/>
              <a:ea typeface="HG丸ｺﾞｼｯｸM-PRO" panose="020F0600000000000000" pitchFamily="50" charset="-128"/>
            </a:endParaRPr>
          </a:p>
          <a:p>
            <a:pPr marL="0" indent="0">
              <a:buNone/>
            </a:pPr>
            <a:r>
              <a:rPr lang="ja-JP" altLang="en-US" sz="4000" dirty="0" smtClean="0">
                <a:latin typeface="HG丸ｺﾞｼｯｸM-PRO" panose="020F0600000000000000" pitchFamily="50" charset="-128"/>
                <a:ea typeface="HG丸ｺﾞｼｯｸM-PRO" panose="020F0600000000000000" pitchFamily="50" charset="-128"/>
              </a:rPr>
              <a:t>おおむね</a:t>
            </a:r>
            <a:r>
              <a:rPr lang="ja-JP" altLang="en-US" sz="4000" dirty="0" smtClean="0">
                <a:latin typeface="HG丸ｺﾞｼｯｸM-PRO" panose="020F0600000000000000" pitchFamily="50" charset="-128"/>
                <a:ea typeface="HG丸ｺﾞｼｯｸM-PRO" panose="020F0600000000000000" pitchFamily="50" charset="-128"/>
              </a:rPr>
              <a:t>５ｋｍ以上（要綱参照）なの</a:t>
            </a:r>
            <a:r>
              <a:rPr lang="ja-JP" altLang="en-US" sz="4000" dirty="0" smtClean="0">
                <a:latin typeface="HG丸ｺﾞｼｯｸM-PRO" panose="020F0600000000000000" pitchFamily="50" charset="-128"/>
                <a:ea typeface="HG丸ｺﾞｼｯｸM-PRO" panose="020F0600000000000000" pitchFamily="50" charset="-128"/>
              </a:rPr>
              <a:t>で５ｋｍ</a:t>
            </a:r>
            <a:r>
              <a:rPr lang="ja-JP" altLang="en-US" sz="4000" dirty="0" smtClean="0">
                <a:latin typeface="HG丸ｺﾞｼｯｸM-PRO" panose="020F0600000000000000" pitchFamily="50" charset="-128"/>
                <a:ea typeface="HG丸ｺﾞｼｯｸM-PRO" panose="020F0600000000000000" pitchFamily="50" charset="-128"/>
              </a:rPr>
              <a:t>無くて</a:t>
            </a:r>
            <a:r>
              <a:rPr lang="ja-JP" altLang="en-US" sz="4000" dirty="0" smtClean="0">
                <a:latin typeface="HG丸ｺﾞｼｯｸM-PRO" panose="020F0600000000000000" pitchFamily="50" charset="-128"/>
                <a:ea typeface="HG丸ｺﾞｼｯｸM-PRO" panose="020F0600000000000000" pitchFamily="50" charset="-128"/>
              </a:rPr>
              <a:t>も、際どい</a:t>
            </a:r>
            <a:r>
              <a:rPr lang="ja-JP" altLang="en-US" sz="4000" dirty="0" smtClean="0">
                <a:latin typeface="HG丸ｺﾞｼｯｸM-PRO" panose="020F0600000000000000" pitchFamily="50" charset="-128"/>
                <a:ea typeface="HG丸ｺﾞｼｯｸM-PRO" panose="020F0600000000000000" pitchFamily="50" charset="-128"/>
              </a:rPr>
              <a:t>家庭へ</a:t>
            </a:r>
            <a:r>
              <a:rPr lang="ja-JP" altLang="en-US" sz="4000" dirty="0" smtClean="0">
                <a:latin typeface="HG丸ｺﾞｼｯｸM-PRO" panose="020F0600000000000000" pitchFamily="50" charset="-128"/>
                <a:ea typeface="HG丸ｺﾞｼｯｸM-PRO" panose="020F0600000000000000" pitchFamily="50" charset="-128"/>
              </a:rPr>
              <a:t>は、文書</a:t>
            </a:r>
            <a:r>
              <a:rPr lang="ja-JP" altLang="en-US" sz="4000" dirty="0" smtClean="0">
                <a:latin typeface="HG丸ｺﾞｼｯｸM-PRO" panose="020F0600000000000000" pitchFamily="50" charset="-128"/>
                <a:ea typeface="HG丸ｺﾞｼｯｸM-PRO" panose="020F0600000000000000" pitchFamily="50" charset="-128"/>
              </a:rPr>
              <a:t>を配付すると良いと思います。</a:t>
            </a:r>
            <a:endParaRPr lang="en-US" altLang="ja-JP" sz="4000" dirty="0">
              <a:latin typeface="HG丸ｺﾞｼｯｸM-PRO" panose="020F0600000000000000" pitchFamily="50" charset="-128"/>
              <a:ea typeface="HG丸ｺﾞｼｯｸM-PRO" panose="020F0600000000000000" pitchFamily="50" charset="-128"/>
            </a:endParaRPr>
          </a:p>
          <a:p>
            <a:pPr marL="0" indent="0">
              <a:buNone/>
            </a:pPr>
            <a:endParaRPr lang="en-US" altLang="ja-JP" sz="4000" dirty="0" smtClean="0">
              <a:latin typeface="ＡHGP創英角ﾎﾟｯﾌﾟ体"/>
              <a:ea typeface="HGP創英角ﾎﾟｯﾌﾟ体" panose="040B0A00000000000000" pitchFamily="50" charset="-128"/>
            </a:endParaRPr>
          </a:p>
          <a:p>
            <a:pPr marL="0" indent="0">
              <a:buNone/>
            </a:pPr>
            <a:endParaRPr kumimoji="1" lang="en-US" altLang="ja-JP" sz="4000" dirty="0">
              <a:latin typeface="ＡHGP創英角ﾎﾟｯﾌﾟ体"/>
              <a:ea typeface="HGP創英角ﾎﾟｯﾌﾟ体" panose="040B0A00000000000000" pitchFamily="50" charset="-128"/>
            </a:endParaRPr>
          </a:p>
          <a:p>
            <a:pPr marL="0" indent="0">
              <a:buNone/>
            </a:pPr>
            <a:endParaRPr kumimoji="1" lang="en-US" altLang="ja-JP" sz="4000" dirty="0" smtClean="0">
              <a:latin typeface="ＡHGP創英角ﾎﾟｯﾌﾟ体"/>
              <a:ea typeface="HGP創英角ﾎﾟｯﾌﾟ体" panose="040B0A00000000000000" pitchFamily="50" charset="-128"/>
            </a:endParaRPr>
          </a:p>
        </p:txBody>
      </p:sp>
    </p:spTree>
    <p:extLst>
      <p:ext uri="{BB962C8B-B14F-4D97-AF65-F5344CB8AC3E}">
        <p14:creationId xmlns:p14="http://schemas.microsoft.com/office/powerpoint/2010/main" val="1560893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pic>
        <p:nvPicPr>
          <p:cNvPr id="1294" name="図 3"/>
          <p:cNvPicPr>
            <a:picLocks noChangeAspect="1"/>
          </p:cNvPicPr>
          <p:nvPr/>
        </p:nvPicPr>
        <p:blipFill>
          <a:blip r:embed="rId1"/>
          <a:stretch>
            <a:fillRect/>
          </a:stretch>
        </p:blipFill>
        <p:spPr>
          <a:xfrm rot="21127938">
            <a:off x="654798" y="3039864"/>
            <a:ext cx="3789099" cy="3575629"/>
          </a:xfrm>
          <a:prstGeom prst="rect">
            <a:avLst/>
          </a:prstGeom>
        </p:spPr>
      </p:pic>
      <p:sp>
        <p:nvSpPr>
          <p:cNvPr id="1295" name="コンテンツ プレースホルダー 2"/>
          <p:cNvSpPr>
            <a:spLocks noGrp="1"/>
          </p:cNvSpPr>
          <p:nvPr>
            <p:ph idx="1"/>
          </p:nvPr>
        </p:nvSpPr>
        <p:spPr>
          <a:xfrm>
            <a:off x="0" y="199491"/>
            <a:ext cx="10515600" cy="4259179"/>
          </a:xfrm>
        </p:spPr>
        <p:txBody>
          <a:bodyPr>
            <a:normAutofit fontScale="92500"/>
          </a:bodyPr>
          <a:lstStyle/>
          <a:p>
            <a:pPr marL="0" indent="0">
              <a:buNone/>
            </a:pPr>
            <a:endParaRPr kumimoji="1" lang="en-US" altLang="ja-JP" sz="6600" dirty="0" smtClean="0">
              <a:latin typeface="HGP創英角ﾎﾟｯﾌﾟ体" panose="040B0A00000000000000" pitchFamily="50" charset="-128"/>
              <a:ea typeface="HGP創英角ﾎﾟｯﾌﾟ体" panose="040B0A00000000000000" pitchFamily="50" charset="-128"/>
            </a:endParaRPr>
          </a:p>
          <a:p>
            <a:pPr marL="0" indent="0">
              <a:buNone/>
            </a:pPr>
            <a:r>
              <a:rPr lang="ja-JP" altLang="en-US" sz="6600" dirty="0">
                <a:latin typeface="HGP創英角ﾎﾟｯﾌﾟ体" panose="040B0A00000000000000" pitchFamily="50" charset="-128"/>
                <a:ea typeface="HGP創英角ﾎﾟｯﾌﾟ体" panose="040B0A00000000000000" pitchFamily="50" charset="-128"/>
              </a:rPr>
              <a:t>　</a:t>
            </a:r>
            <a:r>
              <a:rPr lang="ja-JP" altLang="en-US" sz="6600" dirty="0" smtClean="0">
                <a:latin typeface="HGP創英角ﾎﾟｯﾌﾟ体" panose="040B0A00000000000000" pitchFamily="50" charset="-128"/>
                <a:ea typeface="HGP創英角ﾎﾟｯﾌﾟ体" panose="040B0A00000000000000" pitchFamily="50" charset="-128"/>
              </a:rPr>
              <a:t>　　　</a:t>
            </a:r>
            <a:endParaRPr kumimoji="1" lang="en-US" altLang="ja-JP" sz="9600" dirty="0" smtClean="0">
              <a:latin typeface="HGP創英角ﾎﾟｯﾌﾟ体" panose="040B0A00000000000000" pitchFamily="50" charset="-128"/>
              <a:ea typeface="HGP創英角ﾎﾟｯﾌﾟ体" panose="040B0A00000000000000" pitchFamily="50" charset="-128"/>
            </a:endParaRPr>
          </a:p>
          <a:p>
            <a:pPr marL="0" indent="0">
              <a:buNone/>
            </a:pPr>
            <a:r>
              <a:rPr lang="en-US" altLang="ja-JP" sz="9600" dirty="0" smtClean="0">
                <a:latin typeface="HGP創英角ﾎﾟｯﾌﾟ体" panose="040B0A00000000000000" pitchFamily="50" charset="-128"/>
                <a:ea typeface="HGP創英角ﾎﾟｯﾌﾟ体" panose="040B0A00000000000000" pitchFamily="50" charset="-128"/>
              </a:rPr>
              <a:t>      </a:t>
            </a:r>
            <a:r>
              <a:rPr kumimoji="1" lang="ja-JP" altLang="en-US" sz="9600" dirty="0" smtClean="0">
                <a:latin typeface="HG丸ｺﾞｼｯｸM-PRO" panose="020F0600000000000000" pitchFamily="50" charset="-128"/>
                <a:ea typeface="HG丸ｺﾞｼｯｸM-PRO" panose="020F0600000000000000" pitchFamily="50" charset="-128"/>
              </a:rPr>
              <a:t>ｔｈｅ　ｅｎｄ</a:t>
            </a:r>
            <a:endParaRPr kumimoji="1" lang="ja-JP" altLang="en-US" sz="96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626417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94"/>
                                        </p:tgtEl>
                                        <p:attrNameLst>
                                          <p:attrName>style.visibility</p:attrName>
                                        </p:attrNameLst>
                                      </p:cBhvr>
                                      <p:to>
                                        <p:strVal val="visible"/>
                                      </p:to>
                                    </p:set>
                                    <p:anim calcmode="lin" valueType="num">
                                      <p:cBhvr>
                                        <p:cTn id="7" dur="1500" fill="hold"/>
                                        <p:tgtEl>
                                          <p:spTgt spid="1294"/>
                                        </p:tgtEl>
                                        <p:attrNameLst>
                                          <p:attrName>ppt_w</p:attrName>
                                        </p:attrNameLst>
                                      </p:cBhvr>
                                      <p:tavLst>
                                        <p:tav tm="0">
                                          <p:val>
                                            <p:fltVal val="0"/>
                                          </p:val>
                                        </p:tav>
                                        <p:tav tm="100000">
                                          <p:val>
                                            <p:strVal val="#ppt_w"/>
                                          </p:val>
                                        </p:tav>
                                      </p:tavLst>
                                    </p:anim>
                                    <p:anim calcmode="lin" valueType="num">
                                      <p:cBhvr>
                                        <p:cTn id="8" dur="1500" fill="hold"/>
                                        <p:tgtEl>
                                          <p:spTgt spid="1294"/>
                                        </p:tgtEl>
                                        <p:attrNameLst>
                                          <p:attrName>ppt_h</p:attrName>
                                        </p:attrNameLst>
                                      </p:cBhvr>
                                      <p:tavLst>
                                        <p:tav tm="0">
                                          <p:val>
                                            <p:fltVal val="0"/>
                                          </p:val>
                                        </p:tav>
                                        <p:tav tm="100000">
                                          <p:val>
                                            <p:strVal val="#ppt_h"/>
                                          </p:val>
                                        </p:tav>
                                      </p:tavLst>
                                    </p:anim>
                                    <p:animEffect transition="in" filter="fade">
                                      <p:cBhvr>
                                        <p:cTn id="9" dur="1500"/>
                                        <p:tgtEl>
                                          <p:spTgt spid="12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127" name="タイトル 1"/>
          <p:cNvSpPr>
            <a:spLocks noGrp="1"/>
          </p:cNvSpPr>
          <p:nvPr>
            <p:ph type="title"/>
          </p:nvPr>
        </p:nvSpPr>
        <p:spPr>
          <a:xfrm>
            <a:off x="240920" y="365125"/>
            <a:ext cx="11112880" cy="729749"/>
          </a:xfrm>
        </p:spPr>
        <p:txBody>
          <a:bodyPr/>
          <a:lstStyle/>
          <a:p>
            <a:r>
              <a:rPr kumimoji="1" lang="ja-JP" altLang="en-US" dirty="0" smtClean="0">
                <a:latin typeface="HG丸ｺﾞｼｯｸM-PRO" panose="020F0600000000000000" pitchFamily="50" charset="-128"/>
                <a:ea typeface="HG丸ｺﾞｼｯｸM-PRO" panose="020F0600000000000000" pitchFamily="50" charset="-128"/>
              </a:rPr>
              <a:t>いろいろな補助金</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1128" name="コンテンツ プレースホルダー 2"/>
          <p:cNvSpPr>
            <a:spLocks noGrp="1"/>
          </p:cNvSpPr>
          <p:nvPr>
            <p:ph idx="1"/>
          </p:nvPr>
        </p:nvSpPr>
        <p:spPr>
          <a:xfrm>
            <a:off x="240920" y="1253878"/>
            <a:ext cx="11788642" cy="5376891"/>
          </a:xfrm>
        </p:spPr>
        <p:txBody>
          <a:bodyPr>
            <a:normAutofit/>
          </a:bodyPr>
          <a:lstStyle/>
          <a:p>
            <a:r>
              <a:rPr kumimoji="1" lang="ja-JP" altLang="en-US" dirty="0" smtClean="0">
                <a:latin typeface="HG丸ｺﾞｼｯｸM-PRO" panose="020F0600000000000000" pitchFamily="50" charset="-128"/>
                <a:ea typeface="HG丸ｺﾞｼｯｸM-PRO" panose="020F0600000000000000" pitchFamily="50" charset="-128"/>
              </a:rPr>
              <a:t>国からの補助金</a:t>
            </a:r>
            <a:endParaRPr kumimoji="1" lang="en-US" altLang="ja-JP" dirty="0" smtClean="0">
              <a:latin typeface="HG丸ｺﾞｼｯｸM-PRO" panose="020F0600000000000000" pitchFamily="50" charset="-128"/>
              <a:ea typeface="HG丸ｺﾞｼｯｸM-PRO" panose="020F0600000000000000" pitchFamily="50" charset="-128"/>
            </a:endParaRPr>
          </a:p>
          <a:p>
            <a:pPr marL="0" indent="0">
              <a:buNone/>
            </a:pPr>
            <a:r>
              <a:rPr lang="ja-JP" altLang="en-US" dirty="0" smtClean="0">
                <a:latin typeface="HG丸ｺﾞｼｯｸM-PRO" panose="020F0600000000000000" pitchFamily="50" charset="-128"/>
                <a:ea typeface="HG丸ｺﾞｼｯｸM-PRO" panose="020F0600000000000000" pitchFamily="50" charset="-128"/>
              </a:rPr>
              <a:t>　　通信ネットワーク整備事業、児童生徒</a:t>
            </a:r>
            <a:r>
              <a:rPr lang="en-US" altLang="ja-JP" dirty="0" smtClean="0">
                <a:latin typeface="HG丸ｺﾞｼｯｸM-PRO" panose="020F0600000000000000" pitchFamily="50" charset="-128"/>
                <a:ea typeface="HG丸ｺﾞｼｯｸM-PRO" panose="020F0600000000000000" pitchFamily="50" charset="-128"/>
              </a:rPr>
              <a:t>1</a:t>
            </a:r>
            <a:r>
              <a:rPr lang="ja-JP" altLang="en-US" dirty="0" smtClean="0">
                <a:latin typeface="HG丸ｺﾞｼｯｸM-PRO" panose="020F0600000000000000" pitchFamily="50" charset="-128"/>
                <a:ea typeface="HG丸ｺﾞｼｯｸM-PRO" panose="020F0600000000000000" pitchFamily="50" charset="-128"/>
              </a:rPr>
              <a:t>人</a:t>
            </a:r>
            <a:r>
              <a:rPr lang="en-US" altLang="ja-JP" dirty="0" smtClean="0">
                <a:latin typeface="HG丸ｺﾞｼｯｸM-PRO" panose="020F0600000000000000" pitchFamily="50" charset="-128"/>
                <a:ea typeface="HG丸ｺﾞｼｯｸM-PRO" panose="020F0600000000000000" pitchFamily="50" charset="-128"/>
              </a:rPr>
              <a:t>1</a:t>
            </a:r>
            <a:r>
              <a:rPr lang="ja-JP" altLang="en-US" dirty="0" smtClean="0">
                <a:latin typeface="HG丸ｺﾞｼｯｸM-PRO" panose="020F0600000000000000" pitchFamily="50" charset="-128"/>
                <a:ea typeface="HG丸ｺﾞｼｯｸM-PRO" panose="020F0600000000000000" pitchFamily="50" charset="-128"/>
              </a:rPr>
              <a:t>台端末の整備事業</a:t>
            </a:r>
            <a:endParaRPr lang="en-US" altLang="ja-JP" strike="sngStrike" dirty="0">
              <a:latin typeface="HG丸ｺﾞｼｯｸM-PRO" panose="020F0600000000000000" pitchFamily="50" charset="-128"/>
              <a:ea typeface="HG丸ｺﾞｼｯｸM-PRO" panose="020F0600000000000000" pitchFamily="50" charset="-128"/>
            </a:endParaRPr>
          </a:p>
          <a:p>
            <a:r>
              <a:rPr kumimoji="1" lang="ja-JP" altLang="en-US" dirty="0" smtClean="0">
                <a:latin typeface="HG丸ｺﾞｼｯｸM-PRO" panose="020F0600000000000000" pitchFamily="50" charset="-128"/>
                <a:ea typeface="HG丸ｺﾞｼｯｸM-PRO" panose="020F0600000000000000" pitchFamily="50" charset="-128"/>
              </a:rPr>
              <a:t>県からの補助金</a:t>
            </a:r>
            <a:endParaRPr kumimoji="1" lang="en-US" altLang="ja-JP" dirty="0" smtClean="0">
              <a:latin typeface="HG丸ｺﾞｼｯｸM-PRO" panose="020F0600000000000000" pitchFamily="50" charset="-128"/>
              <a:ea typeface="HG丸ｺﾞｼｯｸM-PRO" panose="020F0600000000000000" pitchFamily="50" charset="-128"/>
            </a:endParaRPr>
          </a:p>
          <a:p>
            <a:pPr marL="0" indent="0">
              <a:buNone/>
            </a:pPr>
            <a:r>
              <a:rPr lang="ja-JP" altLang="en-US" dirty="0" smtClean="0">
                <a:latin typeface="HG丸ｺﾞｼｯｸM-PRO" panose="020F0600000000000000" pitchFamily="50" charset="-128"/>
                <a:ea typeface="HG丸ｺﾞｼｯｸM-PRO" panose="020F0600000000000000" pitchFamily="50" charset="-128"/>
              </a:rPr>
              <a:t>　　 中山間</a:t>
            </a:r>
            <a:r>
              <a:rPr lang="ja-JP" altLang="en-US" dirty="0">
                <a:latin typeface="HG丸ｺﾞｼｯｸM-PRO" panose="020F0600000000000000" pitchFamily="50" charset="-128"/>
                <a:ea typeface="HG丸ｺﾞｼｯｸM-PRO" panose="020F0600000000000000" pitchFamily="50" charset="-128"/>
              </a:rPr>
              <a:t>地域における特色ある学校づくり推進事業</a:t>
            </a:r>
            <a:endParaRPr lang="en-US" altLang="ja-JP" dirty="0" smtClean="0">
              <a:latin typeface="HG丸ｺﾞｼｯｸM-PRO" panose="020F0600000000000000" pitchFamily="50" charset="-128"/>
              <a:ea typeface="HG丸ｺﾞｼｯｸM-PRO" panose="020F0600000000000000" pitchFamily="50" charset="-128"/>
              <a:hlinkClick r:id="rId1"/>
            </a:endParaRPr>
          </a:p>
          <a:p>
            <a:pPr marL="0" indent="0">
              <a:buNone/>
            </a:pPr>
            <a:r>
              <a:rPr lang="en-US" altLang="ja-JP" sz="2000" dirty="0" smtClean="0">
                <a:solidFill>
                  <a:srgbClr val="FF0000"/>
                </a:solidFill>
                <a:latin typeface="HG丸ｺﾞｼｯｸM-PRO" panose="020F0600000000000000" pitchFamily="50" charset="-128"/>
                <a:ea typeface="HG丸ｺﾞｼｯｸM-PRO" panose="020F0600000000000000" pitchFamily="50" charset="-128"/>
                <a:hlinkClick r:id="rId2"/>
              </a:rPr>
              <a:t>https</a:t>
            </a:r>
            <a:r>
              <a:rPr lang="en-US" altLang="ja-JP" sz="2000" dirty="0">
                <a:solidFill>
                  <a:srgbClr val="FF0000"/>
                </a:solidFill>
                <a:latin typeface="HG丸ｺﾞｼｯｸM-PRO" panose="020F0600000000000000" pitchFamily="50" charset="-128"/>
                <a:ea typeface="HG丸ｺﾞｼｯｸM-PRO" panose="020F0600000000000000" pitchFamily="50" charset="-128"/>
                <a:hlinkClick r:id="rId3"/>
              </a:rPr>
              <a:t>://</a:t>
            </a:r>
            <a:r>
              <a:rPr lang="en-US" altLang="ja-JP" sz="2000" dirty="0" smtClean="0">
                <a:solidFill>
                  <a:srgbClr val="FF0000"/>
                </a:solidFill>
                <a:latin typeface="HG丸ｺﾞｼｯｸM-PRO" panose="020F0600000000000000" pitchFamily="50" charset="-128"/>
                <a:ea typeface="HG丸ｺﾞｼｯｸM-PRO" panose="020F0600000000000000" pitchFamily="50" charset="-128"/>
                <a:hlinkClick r:id="rId4"/>
              </a:rPr>
              <a:t>www.pref.kochi.lg.jp/soshiki/310301/2020092500309.0html</a:t>
            </a:r>
            <a:endParaRPr lang="en-US" altLang="ja-JP" sz="2000" dirty="0" smtClean="0">
              <a:latin typeface="HG丸ｺﾞｼｯｸM-PRO" panose="020F0600000000000000" pitchFamily="50" charset="-128"/>
              <a:ea typeface="HG丸ｺﾞｼｯｸM-PRO" panose="020F0600000000000000" pitchFamily="50" charset="-128"/>
            </a:endParaRPr>
          </a:p>
          <a:p>
            <a:r>
              <a:rPr kumimoji="1" lang="ja-JP" altLang="en-US" dirty="0" smtClean="0">
                <a:latin typeface="HG丸ｺﾞｼｯｸM-PRO" panose="020F0600000000000000" pitchFamily="50" charset="-128"/>
                <a:ea typeface="HG丸ｺﾞｼｯｸM-PRO" panose="020F0600000000000000" pitchFamily="50" charset="-128"/>
              </a:rPr>
              <a:t>市町村からの補助金</a:t>
            </a:r>
            <a:endParaRPr kumimoji="1" lang="en-US" altLang="ja-JP" dirty="0" smtClean="0">
              <a:latin typeface="HG丸ｺﾞｼｯｸM-PRO" panose="020F0600000000000000" pitchFamily="50" charset="-128"/>
              <a:ea typeface="HG丸ｺﾞｼｯｸM-PRO" panose="020F0600000000000000" pitchFamily="50" charset="-128"/>
            </a:endParaRPr>
          </a:p>
          <a:p>
            <a:pPr marL="0" indent="0">
              <a:buNone/>
            </a:pPr>
            <a:r>
              <a:rPr kumimoji="1" lang="ja-JP" altLang="en-US" dirty="0" smtClean="0">
                <a:latin typeface="HG丸ｺﾞｼｯｸM-PRO" panose="020F0600000000000000" pitchFamily="50" charset="-128"/>
                <a:ea typeface="HG丸ｺﾞｼｯｸM-PRO" panose="020F0600000000000000" pitchFamily="50" charset="-128"/>
              </a:rPr>
              <a:t>　   四万十町キャリアアップ事業</a:t>
            </a:r>
            <a:endParaRPr kumimoji="1" lang="en-US" altLang="ja-JP" dirty="0" smtClean="0">
              <a:latin typeface="HG丸ｺﾞｼｯｸM-PRO" panose="020F0600000000000000" pitchFamily="50" charset="-128"/>
              <a:ea typeface="HG丸ｺﾞｼｯｸM-PRO" panose="020F0600000000000000" pitchFamily="50" charset="-128"/>
            </a:endParaRPr>
          </a:p>
          <a:p>
            <a:pPr marL="0" indent="0">
              <a:buNone/>
            </a:pPr>
            <a:r>
              <a:rPr kumimoji="1" lang="ja-JP" altLang="en-US" dirty="0" smtClean="0">
                <a:latin typeface="HG丸ｺﾞｼｯｸM-PRO" panose="020F0600000000000000" pitchFamily="50" charset="-128"/>
                <a:ea typeface="HG丸ｺﾞｼｯｸM-PRO" panose="020F0600000000000000" pitchFamily="50" charset="-128"/>
              </a:rPr>
              <a:t>　   校内研究支援事業</a:t>
            </a:r>
            <a:endParaRPr kumimoji="1" lang="en-US" altLang="ja-JP" dirty="0" smtClean="0">
              <a:latin typeface="HG丸ｺﾞｼｯｸM-PRO" panose="020F0600000000000000" pitchFamily="50" charset="-128"/>
              <a:ea typeface="HG丸ｺﾞｼｯｸM-PRO" panose="020F0600000000000000" pitchFamily="50" charset="-128"/>
            </a:endParaRPr>
          </a:p>
          <a:p>
            <a:r>
              <a:rPr kumimoji="1" lang="ja-JP" altLang="en-US" dirty="0" smtClean="0">
                <a:latin typeface="HG丸ｺﾞｼｯｸM-PRO" panose="020F0600000000000000" pitchFamily="50" charset="-128"/>
                <a:ea typeface="HG丸ｺﾞｼｯｸM-PRO" panose="020F0600000000000000" pitchFamily="50" charset="-128"/>
              </a:rPr>
              <a:t>その他</a:t>
            </a:r>
            <a:endParaRPr kumimoji="1" lang="en-US" altLang="ja-JP" dirty="0" smtClean="0">
              <a:latin typeface="HG丸ｺﾞｼｯｸM-PRO" panose="020F0600000000000000" pitchFamily="50" charset="-128"/>
              <a:ea typeface="HG丸ｺﾞｼｯｸM-PRO" panose="020F0600000000000000" pitchFamily="50" charset="-128"/>
            </a:endParaRPr>
          </a:p>
          <a:p>
            <a:pPr marL="0" indent="0">
              <a:buNone/>
            </a:pPr>
            <a:r>
              <a:rPr kumimoji="1" lang="ja-JP" altLang="en-US" dirty="0" smtClean="0">
                <a:latin typeface="HG丸ｺﾞｼｯｸM-PRO" panose="020F0600000000000000" pitchFamily="50" charset="-128"/>
                <a:ea typeface="HG丸ｺﾞｼｯｸM-PRO" panose="020F0600000000000000" pitchFamily="50" charset="-128"/>
              </a:rPr>
              <a:t>     高知県森と緑の会</a:t>
            </a:r>
            <a:endParaRPr kumimoji="1" lang="en-US" altLang="ja-JP" dirty="0" smtClean="0">
              <a:latin typeface="HG丸ｺﾞｼｯｸM-PRO" panose="020F0600000000000000" pitchFamily="50" charset="-128"/>
              <a:ea typeface="HG丸ｺﾞｼｯｸM-PRO" panose="020F0600000000000000" pitchFamily="50" charset="-128"/>
            </a:endParaRPr>
          </a:p>
          <a:p>
            <a:pPr marL="0" indent="0">
              <a:buNone/>
            </a:pPr>
            <a:r>
              <a:rPr lang="en-US" altLang="ja-JP" sz="2000" dirty="0" smtClean="0">
                <a:latin typeface="HG丸ｺﾞｼｯｸM-PRO" panose="020F0600000000000000" pitchFamily="50" charset="-128"/>
                <a:ea typeface="HG丸ｺﾞｼｯｸM-PRO" panose="020F0600000000000000" pitchFamily="50" charset="-128"/>
                <a:hlinkClick r:id="rId5"/>
              </a:rPr>
              <a:t>  https</a:t>
            </a:r>
            <a:r>
              <a:rPr lang="en-US" altLang="ja-JP" sz="2000" dirty="0">
                <a:latin typeface="HG丸ｺﾞｼｯｸM-PRO" panose="020F0600000000000000" pitchFamily="50" charset="-128"/>
                <a:ea typeface="HG丸ｺﾞｼｯｸM-PRO" panose="020F0600000000000000" pitchFamily="50" charset="-128"/>
                <a:hlinkClick r:id="rId6"/>
              </a:rPr>
              <a:t>://</a:t>
            </a:r>
            <a:r>
              <a:rPr lang="en-US" altLang="ja-JP" sz="2000" dirty="0" smtClean="0">
                <a:latin typeface="HG丸ｺﾞｼｯｸM-PRO" panose="020F0600000000000000" pitchFamily="50" charset="-128"/>
                <a:ea typeface="HG丸ｺﾞｼｯｸM-PRO" panose="020F0600000000000000" pitchFamily="50" charset="-128"/>
                <a:hlinkClick r:id="rId7"/>
              </a:rPr>
              <a:t>www.moritomidori.com/page/00000056.htm</a:t>
            </a:r>
            <a:endParaRPr lang="en-US" altLang="ja-JP" sz="2000" dirty="0" smtClean="0">
              <a:latin typeface="HG丸ｺﾞｼｯｸM-PRO" panose="020F0600000000000000" pitchFamily="50" charset="-128"/>
              <a:ea typeface="HG丸ｺﾞｼｯｸM-PRO" panose="020F0600000000000000" pitchFamily="50" charset="-128"/>
            </a:endParaRPr>
          </a:p>
          <a:p>
            <a:endParaRPr kumimoji="1" lang="ja-JP" altLang="en-US" dirty="0"/>
          </a:p>
        </p:txBody>
      </p:sp>
      <p:pic>
        <p:nvPicPr>
          <p:cNvPr id="1129" name="図 3"/>
          <p:cNvPicPr>
            <a:picLocks noChangeAspect="1"/>
          </p:cNvPicPr>
          <p:nvPr/>
        </p:nvPicPr>
        <p:blipFill>
          <a:blip r:embed="rId8"/>
          <a:stretch>
            <a:fillRect/>
          </a:stretch>
        </p:blipFill>
        <p:spPr>
          <a:xfrm>
            <a:off x="9328483" y="4435256"/>
            <a:ext cx="2362201" cy="1976072"/>
          </a:xfrm>
          <a:prstGeom prst="rect">
            <a:avLst/>
          </a:prstGeom>
        </p:spPr>
      </p:pic>
    </p:spTree>
    <p:extLst>
      <p:ext uri="{BB962C8B-B14F-4D97-AF65-F5344CB8AC3E}">
        <p14:creationId xmlns:p14="http://schemas.microsoft.com/office/powerpoint/2010/main" val="29734877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pic>
        <p:nvPicPr>
          <p:cNvPr id="1135" name="図 3"/>
          <p:cNvPicPr>
            <a:picLocks noChangeAspect="1"/>
          </p:cNvPicPr>
          <p:nvPr/>
        </p:nvPicPr>
        <p:blipFill>
          <a:blip r:embed="rId1"/>
          <a:stretch>
            <a:fillRect/>
          </a:stretch>
        </p:blipFill>
        <p:spPr>
          <a:xfrm>
            <a:off x="838200" y="4041058"/>
            <a:ext cx="3078374" cy="2399981"/>
          </a:xfrm>
          <a:prstGeom prst="rect">
            <a:avLst/>
          </a:prstGeom>
        </p:spPr>
      </p:pic>
      <p:sp>
        <p:nvSpPr>
          <p:cNvPr id="1136" name="タイトル 1"/>
          <p:cNvSpPr>
            <a:spLocks noGrp="1"/>
          </p:cNvSpPr>
          <p:nvPr>
            <p:ph type="title"/>
          </p:nvPr>
        </p:nvSpPr>
        <p:spPr>
          <a:xfrm>
            <a:off x="838200" y="457630"/>
            <a:ext cx="5488858" cy="633752"/>
          </a:xfrm>
        </p:spPr>
        <p:txBody>
          <a:bodyPr>
            <a:normAutofit fontScale="90000"/>
          </a:bodyPr>
          <a:lstStyle/>
          <a:p>
            <a:r>
              <a:rPr kumimoji="1" lang="ja-JP" altLang="en-US" dirty="0" smtClean="0">
                <a:latin typeface="HG丸ｺﾞｼｯｸM-PRO" panose="020F0600000000000000" pitchFamily="50" charset="-128"/>
                <a:ea typeface="HG丸ｺﾞｼｯｸM-PRO" panose="020F0600000000000000" pitchFamily="50" charset="-128"/>
              </a:rPr>
              <a:t>補助金交付要綱を見てみましょう　①</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1137" name="コンテンツ プレースホルダー 2"/>
          <p:cNvSpPr>
            <a:spLocks noGrp="1"/>
          </p:cNvSpPr>
          <p:nvPr>
            <p:ph idx="1"/>
          </p:nvPr>
        </p:nvSpPr>
        <p:spPr>
          <a:xfrm>
            <a:off x="806116" y="1470618"/>
            <a:ext cx="10515600" cy="3674395"/>
          </a:xfrm>
        </p:spPr>
        <p:txBody>
          <a:bodyPr/>
          <a:lstStyle/>
          <a:p>
            <a:r>
              <a:rPr kumimoji="1" lang="ja-JP" altLang="en-US" dirty="0" smtClean="0">
                <a:latin typeface="HG丸ｺﾞｼｯｸM-PRO" panose="020F0600000000000000" pitchFamily="50" charset="-128"/>
                <a:ea typeface="HG丸ｺﾞｼｯｸM-PRO" panose="020F0600000000000000" pitchFamily="50" charset="-128"/>
              </a:rPr>
              <a:t>キャリアアップ事業</a:t>
            </a:r>
            <a:endParaRPr kumimoji="1" lang="en-US" altLang="ja-JP" dirty="0" smtClean="0">
              <a:latin typeface="HG丸ｺﾞｼｯｸM-PRO" panose="020F0600000000000000" pitchFamily="50" charset="-128"/>
              <a:ea typeface="HG丸ｺﾞｼｯｸM-PRO" panose="020F0600000000000000" pitchFamily="50" charset="-128"/>
            </a:endParaRPr>
          </a:p>
          <a:p>
            <a:pPr marL="0" indent="0">
              <a:buNone/>
            </a:pPr>
            <a:r>
              <a:rPr lang="ja-JP" altLang="en-US" dirty="0" smtClean="0">
                <a:latin typeface="HGP創英角ﾎﾟｯﾌﾟ体" panose="040B0A00000000000000" pitchFamily="50" charset="-128"/>
                <a:ea typeface="HGP創英角ﾎﾟｯﾌﾟ体" panose="040B0A00000000000000" pitchFamily="50" charset="-128"/>
              </a:rPr>
              <a:t>　　</a:t>
            </a:r>
            <a:r>
              <a:rPr lang="ja-JP" altLang="en-US" dirty="0">
                <a:latin typeface="HGP創英角ﾎﾟｯﾌﾟ体" panose="040B0A00000000000000" pitchFamily="50" charset="-128"/>
                <a:ea typeface="HGP創英角ﾎﾟｯﾌﾟ体" panose="040B0A00000000000000" pitchFamily="50" charset="-128"/>
              </a:rPr>
              <a:t>　</a:t>
            </a:r>
            <a:r>
              <a:rPr lang="ja-JP" altLang="en-US" sz="2000" dirty="0" smtClean="0">
                <a:latin typeface="HGP創英角ﾎﾟｯﾌﾟ体" panose="040B0A00000000000000" pitchFamily="50" charset="-128"/>
                <a:ea typeface="HGP創英角ﾎﾟｯﾌﾟ体" panose="040B0A00000000000000" pitchFamily="50" charset="-128"/>
              </a:rPr>
              <a:t>　</a:t>
            </a:r>
            <a:endParaRPr kumimoji="1" lang="en-US" altLang="ja-JP" sz="2000" dirty="0" smtClean="0">
              <a:latin typeface="HGP創英角ﾎﾟｯﾌﾟ体" panose="040B0A00000000000000" pitchFamily="50" charset="-128"/>
              <a:ea typeface="HGP創英角ﾎﾟｯﾌﾟ体" panose="040B0A00000000000000" pitchFamily="50" charset="-128"/>
            </a:endParaRPr>
          </a:p>
          <a:p>
            <a:endParaRPr lang="en-US" altLang="ja-JP" dirty="0">
              <a:latin typeface="HGP創英角ﾎﾟｯﾌﾟ体" panose="040B0A00000000000000" pitchFamily="50" charset="-128"/>
              <a:ea typeface="HGP創英角ﾎﾟｯﾌﾟ体" panose="040B0A00000000000000" pitchFamily="50" charset="-128"/>
            </a:endParaRPr>
          </a:p>
          <a:p>
            <a:pPr marL="0" indent="0">
              <a:buNone/>
            </a:pPr>
            <a:endParaRPr kumimoji="1" lang="ja-JP" altLang="en-US" dirty="0"/>
          </a:p>
        </p:txBody>
      </p:sp>
      <p:pic>
        <p:nvPicPr>
          <p:cNvPr id="1138" name="図 4"/>
          <p:cNvPicPr>
            <a:picLocks noChangeAspect="1"/>
          </p:cNvPicPr>
          <p:nvPr/>
        </p:nvPicPr>
        <p:blipFill>
          <a:blip r:embed="rId2"/>
          <a:stretch>
            <a:fillRect/>
          </a:stretch>
        </p:blipFill>
        <p:spPr>
          <a:xfrm>
            <a:off x="6063916" y="191814"/>
            <a:ext cx="5991284" cy="6624977"/>
          </a:xfrm>
          <a:prstGeom prst="rect">
            <a:avLst/>
          </a:prstGeom>
        </p:spPr>
      </p:pic>
      <p:cxnSp>
        <p:nvCxnSpPr>
          <p:cNvPr id="1139" name="直線コネクタ 6"/>
          <p:cNvCxnSpPr/>
          <p:nvPr/>
        </p:nvCxnSpPr>
        <p:spPr>
          <a:xfrm>
            <a:off x="6359129" y="2812887"/>
            <a:ext cx="573139" cy="63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40" name="直線コネクタ 14"/>
          <p:cNvCxnSpPr/>
          <p:nvPr/>
        </p:nvCxnSpPr>
        <p:spPr>
          <a:xfrm>
            <a:off x="6456018" y="4235701"/>
            <a:ext cx="708567"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41" name="直線コネクタ 16"/>
          <p:cNvCxnSpPr/>
          <p:nvPr/>
        </p:nvCxnSpPr>
        <p:spPr>
          <a:xfrm>
            <a:off x="6456018" y="5602007"/>
            <a:ext cx="573139" cy="63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45401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pic>
        <p:nvPicPr>
          <p:cNvPr id="1147" name="図 10"/>
          <p:cNvPicPr>
            <a:picLocks noChangeAspect="1"/>
          </p:cNvPicPr>
          <p:nvPr/>
        </p:nvPicPr>
        <p:blipFill>
          <a:blip r:embed="rId1"/>
          <a:stretch>
            <a:fillRect/>
          </a:stretch>
        </p:blipFill>
        <p:spPr>
          <a:xfrm>
            <a:off x="153527" y="1894576"/>
            <a:ext cx="10410811" cy="4963424"/>
          </a:xfrm>
          <a:prstGeom prst="rect">
            <a:avLst/>
          </a:prstGeom>
        </p:spPr>
      </p:pic>
      <p:pic>
        <p:nvPicPr>
          <p:cNvPr id="1148" name="図 3"/>
          <p:cNvPicPr>
            <a:picLocks noChangeAspect="1"/>
          </p:cNvPicPr>
          <p:nvPr/>
        </p:nvPicPr>
        <p:blipFill>
          <a:blip r:embed="rId2"/>
          <a:stretch>
            <a:fillRect/>
          </a:stretch>
        </p:blipFill>
        <p:spPr>
          <a:xfrm>
            <a:off x="9981449" y="495638"/>
            <a:ext cx="2210551" cy="1723403"/>
          </a:xfrm>
          <a:prstGeom prst="rect">
            <a:avLst/>
          </a:prstGeom>
        </p:spPr>
      </p:pic>
      <p:sp>
        <p:nvSpPr>
          <p:cNvPr id="1149" name="タイトル 1"/>
          <p:cNvSpPr>
            <a:spLocks noGrp="1"/>
          </p:cNvSpPr>
          <p:nvPr>
            <p:ph type="title"/>
          </p:nvPr>
        </p:nvSpPr>
        <p:spPr>
          <a:xfrm>
            <a:off x="838200" y="436673"/>
            <a:ext cx="10515600" cy="920667"/>
          </a:xfrm>
        </p:spPr>
        <p:txBody>
          <a:bodyPr/>
          <a:lstStyle/>
          <a:p>
            <a:r>
              <a:rPr kumimoji="1" lang="ja-JP" altLang="en-US" dirty="0" smtClean="0">
                <a:latin typeface="HG丸ｺﾞｼｯｸM-PRO" panose="020F0600000000000000" pitchFamily="50" charset="-128"/>
                <a:ea typeface="HG丸ｺﾞｼｯｸM-PRO" panose="020F0600000000000000" pitchFamily="50" charset="-128"/>
              </a:rPr>
              <a:t>補助金交付要綱を見てみましょう　②</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1150" name="コンテンツ プレースホルダー 2"/>
          <p:cNvSpPr>
            <a:spLocks noGrp="1"/>
          </p:cNvSpPr>
          <p:nvPr>
            <p:ph idx="1"/>
          </p:nvPr>
        </p:nvSpPr>
        <p:spPr>
          <a:xfrm>
            <a:off x="838200" y="776431"/>
            <a:ext cx="10515600" cy="4134652"/>
          </a:xfrm>
        </p:spPr>
        <p:txBody>
          <a:bodyPr/>
          <a:lstStyle/>
          <a:p>
            <a:pPr marL="0" indent="0">
              <a:buNone/>
            </a:pPr>
            <a:endParaRPr kumimoji="1" lang="en-US" altLang="ja-JP" dirty="0" smtClean="0">
              <a:latin typeface="HGP創英角ﾎﾟｯﾌﾟ体" panose="040B0A00000000000000" pitchFamily="50" charset="-128"/>
              <a:ea typeface="HGP創英角ﾎﾟｯﾌﾟ体" panose="040B0A00000000000000" pitchFamily="50" charset="-128"/>
            </a:endParaRPr>
          </a:p>
          <a:p>
            <a:pPr marL="0" indent="0">
              <a:buNone/>
            </a:pPr>
            <a:r>
              <a:rPr lang="ja-JP" altLang="en-US" dirty="0">
                <a:latin typeface="HG丸ｺﾞｼｯｸM-PRO" panose="020F0600000000000000" pitchFamily="50" charset="-128"/>
                <a:ea typeface="HG丸ｺﾞｼｯｸM-PRO" panose="020F0600000000000000" pitchFamily="50" charset="-128"/>
              </a:rPr>
              <a:t>・</a:t>
            </a:r>
            <a:r>
              <a:rPr kumimoji="1" lang="ja-JP" altLang="en-US" dirty="0" smtClean="0">
                <a:latin typeface="HG丸ｺﾞｼｯｸM-PRO" panose="020F0600000000000000" pitchFamily="50" charset="-128"/>
                <a:ea typeface="HG丸ｺﾞｼｯｸM-PRO" panose="020F0600000000000000" pitchFamily="50" charset="-128"/>
              </a:rPr>
              <a:t>校内研究支援事業</a:t>
            </a:r>
            <a:endParaRPr kumimoji="1" lang="en-US" altLang="ja-JP" dirty="0" smtClean="0">
              <a:latin typeface="HG丸ｺﾞｼｯｸM-PRO" panose="020F0600000000000000" pitchFamily="50" charset="-128"/>
              <a:ea typeface="HG丸ｺﾞｼｯｸM-PRO" panose="020F0600000000000000" pitchFamily="50" charset="-128"/>
            </a:endParaRPr>
          </a:p>
          <a:p>
            <a:pPr marL="0" indent="0">
              <a:buNone/>
            </a:pPr>
            <a:r>
              <a:rPr lang="ja-JP" altLang="en-US" sz="2000" dirty="0" smtClean="0">
                <a:latin typeface="HGP創英角ﾎﾟｯﾌﾟ体" panose="040B0A00000000000000" pitchFamily="50" charset="-128"/>
                <a:ea typeface="HGP創英角ﾎﾟｯﾌﾟ体" panose="040B0A00000000000000" pitchFamily="50" charset="-128"/>
              </a:rPr>
              <a:t>　　　　　　</a:t>
            </a:r>
            <a:endParaRPr lang="en-US" altLang="ja-JP" sz="2000" dirty="0">
              <a:latin typeface="HGP創英角ﾎﾟｯﾌﾟ体" panose="040B0A00000000000000" pitchFamily="50" charset="-128"/>
              <a:ea typeface="HGP創英角ﾎﾟｯﾌﾟ体" panose="040B0A00000000000000" pitchFamily="50" charset="-128"/>
            </a:endParaRPr>
          </a:p>
          <a:p>
            <a:endParaRPr kumimoji="1" lang="ja-JP" altLang="en-US" dirty="0"/>
          </a:p>
        </p:txBody>
      </p:sp>
      <p:cxnSp>
        <p:nvCxnSpPr>
          <p:cNvPr id="1151" name="直線コネクタ 5"/>
          <p:cNvCxnSpPr/>
          <p:nvPr/>
        </p:nvCxnSpPr>
        <p:spPr>
          <a:xfrm>
            <a:off x="308216" y="2720256"/>
            <a:ext cx="581363" cy="168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52" name="直線コネクタ 7"/>
          <p:cNvCxnSpPr/>
          <p:nvPr/>
        </p:nvCxnSpPr>
        <p:spPr>
          <a:xfrm>
            <a:off x="399930" y="4128791"/>
            <a:ext cx="876539" cy="168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53" name="直線コネクタ 9"/>
          <p:cNvCxnSpPr/>
          <p:nvPr/>
        </p:nvCxnSpPr>
        <p:spPr>
          <a:xfrm>
            <a:off x="359595" y="3414834"/>
            <a:ext cx="1088817" cy="8352"/>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15403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pic>
        <p:nvPicPr>
          <p:cNvPr id="1159" name="図 5"/>
          <p:cNvPicPr>
            <a:picLocks noChangeAspect="1"/>
          </p:cNvPicPr>
          <p:nvPr/>
        </p:nvPicPr>
        <p:blipFill>
          <a:blip r:embed="rId1"/>
          <a:stretch>
            <a:fillRect/>
          </a:stretch>
        </p:blipFill>
        <p:spPr>
          <a:xfrm>
            <a:off x="1107584" y="665638"/>
            <a:ext cx="9351303" cy="6192362"/>
          </a:xfrm>
          <a:prstGeom prst="rect">
            <a:avLst/>
          </a:prstGeom>
        </p:spPr>
      </p:pic>
      <p:sp>
        <p:nvSpPr>
          <p:cNvPr id="1160" name="タイトル 1"/>
          <p:cNvSpPr>
            <a:spLocks noGrp="1"/>
          </p:cNvSpPr>
          <p:nvPr>
            <p:ph type="title"/>
          </p:nvPr>
        </p:nvSpPr>
        <p:spPr>
          <a:xfrm>
            <a:off x="174458" y="5822"/>
            <a:ext cx="10515600" cy="850064"/>
          </a:xfrm>
        </p:spPr>
        <p:txBody>
          <a:bodyPr/>
          <a:lstStyle/>
          <a:p>
            <a:r>
              <a:rPr lang="ja-JP" altLang="en-US" dirty="0" smtClean="0">
                <a:latin typeface="HG丸ｺﾞｼｯｸM-PRO" panose="020F0600000000000000" pitchFamily="50" charset="-128"/>
                <a:ea typeface="HG丸ｺﾞｼｯｸM-PRO" panose="020F0600000000000000" pitchFamily="50" charset="-128"/>
              </a:rPr>
              <a:t>補助金申請の流れを確認しましょう</a:t>
            </a:r>
            <a:r>
              <a:rPr lang="ja-JP" altLang="en-US" dirty="0">
                <a:latin typeface="HG丸ｺﾞｼｯｸM-PRO" panose="020F0600000000000000" pitchFamily="50" charset="-128"/>
                <a:ea typeface="HG丸ｺﾞｼｯｸM-PRO" panose="020F0600000000000000" pitchFamily="50" charset="-128"/>
              </a:rPr>
              <a:t>　</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1161" name="コンテンツ プレースホルダー 2"/>
          <p:cNvSpPr>
            <a:spLocks noGrp="1"/>
          </p:cNvSpPr>
          <p:nvPr>
            <p:ph idx="1"/>
          </p:nvPr>
        </p:nvSpPr>
        <p:spPr>
          <a:xfrm>
            <a:off x="838200" y="1690688"/>
            <a:ext cx="10515600" cy="4486275"/>
          </a:xfrm>
        </p:spPr>
        <p:txBody>
          <a:bodyPr/>
          <a:lstStyle/>
          <a:p>
            <a:pPr marL="0" indent="0">
              <a:buNone/>
            </a:pPr>
            <a:r>
              <a:rPr lang="ja-JP" altLang="en-US" sz="2000" dirty="0" smtClean="0">
                <a:latin typeface="HGP創英角ﾎﾟｯﾌﾟ体" panose="040B0A00000000000000" pitchFamily="50" charset="-128"/>
                <a:ea typeface="HGP創英角ﾎﾟｯﾌﾟ体" panose="040B0A00000000000000" pitchFamily="50" charset="-128"/>
              </a:rPr>
              <a:t>　</a:t>
            </a:r>
            <a:endParaRPr lang="en-US" altLang="ja-JP" sz="2000" dirty="0">
              <a:latin typeface="HGP創英角ﾎﾟｯﾌﾟ体" panose="040B0A00000000000000" pitchFamily="50" charset="-128"/>
              <a:ea typeface="HGP創英角ﾎﾟｯﾌﾟ体" panose="040B0A00000000000000" pitchFamily="50" charset="-128"/>
            </a:endParaRPr>
          </a:p>
          <a:p>
            <a:endParaRPr kumimoji="1" lang="ja-JP" altLang="en-US" dirty="0"/>
          </a:p>
        </p:txBody>
      </p:sp>
      <p:sp>
        <p:nvSpPr>
          <p:cNvPr id="1162" name="角丸四角形 6"/>
          <p:cNvSpPr/>
          <p:nvPr/>
        </p:nvSpPr>
        <p:spPr>
          <a:xfrm>
            <a:off x="4657529" y="1300047"/>
            <a:ext cx="2347955" cy="1103940"/>
          </a:xfrm>
          <a:prstGeom prst="round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63" name="角丸四角形 7"/>
          <p:cNvSpPr/>
          <p:nvPr/>
        </p:nvSpPr>
        <p:spPr>
          <a:xfrm>
            <a:off x="4657529" y="2859147"/>
            <a:ext cx="1153336" cy="905727"/>
          </a:xfrm>
          <a:prstGeom prst="round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64" name="角丸四角形 8"/>
          <p:cNvSpPr/>
          <p:nvPr/>
        </p:nvSpPr>
        <p:spPr>
          <a:xfrm>
            <a:off x="4616865" y="4234117"/>
            <a:ext cx="2388620" cy="971423"/>
          </a:xfrm>
          <a:prstGeom prst="round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65" name="角丸四角形 9"/>
          <p:cNvSpPr/>
          <p:nvPr/>
        </p:nvSpPr>
        <p:spPr>
          <a:xfrm>
            <a:off x="4616865" y="5756947"/>
            <a:ext cx="1239264" cy="905727"/>
          </a:xfrm>
          <a:prstGeom prst="round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840696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62"/>
                                        </p:tgtEl>
                                        <p:attrNameLst>
                                          <p:attrName>style.visibility</p:attrName>
                                        </p:attrNameLst>
                                      </p:cBhvr>
                                      <p:to>
                                        <p:strVal val="visible"/>
                                      </p:to>
                                    </p:set>
                                    <p:animEffect transition="in" filter="wipe(down)">
                                      <p:cBhvr>
                                        <p:cTn id="7" dur="1000"/>
                                        <p:tgtEl>
                                          <p:spTgt spid="116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63"/>
                                        </p:tgtEl>
                                        <p:attrNameLst>
                                          <p:attrName>style.visibility</p:attrName>
                                        </p:attrNameLst>
                                      </p:cBhvr>
                                      <p:to>
                                        <p:strVal val="visible"/>
                                      </p:to>
                                    </p:set>
                                    <p:animEffect transition="in" filter="wipe(down)">
                                      <p:cBhvr>
                                        <p:cTn id="12" dur="1000"/>
                                        <p:tgtEl>
                                          <p:spTgt spid="116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64"/>
                                        </p:tgtEl>
                                        <p:attrNameLst>
                                          <p:attrName>style.visibility</p:attrName>
                                        </p:attrNameLst>
                                      </p:cBhvr>
                                      <p:to>
                                        <p:strVal val="visible"/>
                                      </p:to>
                                    </p:set>
                                    <p:animEffect transition="in" filter="wipe(down)">
                                      <p:cBhvr>
                                        <p:cTn id="17" dur="1000"/>
                                        <p:tgtEl>
                                          <p:spTgt spid="116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65"/>
                                        </p:tgtEl>
                                        <p:attrNameLst>
                                          <p:attrName>style.visibility</p:attrName>
                                        </p:attrNameLst>
                                      </p:cBhvr>
                                      <p:to>
                                        <p:strVal val="visible"/>
                                      </p:to>
                                    </p:set>
                                    <p:animEffect transition="in" filter="wipe(down)">
                                      <p:cBhvr>
                                        <p:cTn id="22" dur="1000"/>
                                        <p:tgtEl>
                                          <p:spTgt spid="11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2" grpId="0" animBg="1"/>
      <p:bldP spid="1163" grpId="0" animBg="1"/>
      <p:bldP spid="1164" grpId="0" animBg="1"/>
      <p:bldP spid="116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171" name="タイトル 1"/>
          <p:cNvSpPr>
            <a:spLocks noGrp="1"/>
          </p:cNvSpPr>
          <p:nvPr>
            <p:ph type="title"/>
          </p:nvPr>
        </p:nvSpPr>
        <p:spPr>
          <a:xfrm>
            <a:off x="838200" y="247299"/>
            <a:ext cx="10515600" cy="884572"/>
          </a:xfrm>
        </p:spPr>
        <p:txBody>
          <a:bodyPr>
            <a:normAutofit/>
          </a:bodyPr>
          <a:lstStyle/>
          <a:p>
            <a:r>
              <a:rPr kumimoji="1" lang="ja-JP" altLang="en-US" sz="4800" dirty="0" smtClean="0">
                <a:latin typeface="HG丸ｺﾞｼｯｸM-PRO" panose="020F0600000000000000" pitchFamily="50" charset="-128"/>
                <a:ea typeface="HG丸ｺﾞｼｯｸM-PRO" panose="020F0600000000000000" pitchFamily="50" charset="-128"/>
              </a:rPr>
              <a:t>様式について</a:t>
            </a:r>
            <a:endParaRPr kumimoji="1" lang="ja-JP" altLang="en-US" sz="4800" dirty="0">
              <a:latin typeface="HG丸ｺﾞｼｯｸM-PRO" panose="020F0600000000000000" pitchFamily="50" charset="-128"/>
              <a:ea typeface="HG丸ｺﾞｼｯｸM-PRO" panose="020F0600000000000000" pitchFamily="50" charset="-128"/>
            </a:endParaRPr>
          </a:p>
        </p:txBody>
      </p:sp>
      <p:sp>
        <p:nvSpPr>
          <p:cNvPr id="1172" name="コンテンツ プレースホルダー 2"/>
          <p:cNvSpPr>
            <a:spLocks noGrp="1"/>
          </p:cNvSpPr>
          <p:nvPr>
            <p:ph idx="1"/>
          </p:nvPr>
        </p:nvSpPr>
        <p:spPr>
          <a:xfrm>
            <a:off x="838200" y="1690688"/>
            <a:ext cx="11049000" cy="4665867"/>
          </a:xfrm>
        </p:spPr>
        <p:txBody>
          <a:bodyPr>
            <a:normAutofit/>
          </a:bodyPr>
          <a:lstStyle/>
          <a:p>
            <a:r>
              <a:rPr kumimoji="1" lang="ja-JP" altLang="en-US" sz="4400" dirty="0" smtClean="0">
                <a:latin typeface="HG丸ｺﾞｼｯｸM-PRO" panose="020F0600000000000000" pitchFamily="50" charset="-128"/>
                <a:ea typeface="HG丸ｺﾞｼｯｸM-PRO" panose="020F0600000000000000" pitchFamily="50" charset="-128"/>
                <a:hlinkClick r:id="rId1"/>
              </a:rPr>
              <a:t>交付申請書</a:t>
            </a:r>
            <a:endParaRPr kumimoji="1" lang="en-US" altLang="ja-JP" sz="4400" dirty="0" smtClean="0">
              <a:latin typeface="HG丸ｺﾞｼｯｸM-PRO" panose="020F0600000000000000" pitchFamily="50" charset="-128"/>
              <a:ea typeface="HG丸ｺﾞｼｯｸM-PRO" panose="020F0600000000000000" pitchFamily="50" charset="-128"/>
            </a:endParaRPr>
          </a:p>
          <a:p>
            <a:r>
              <a:rPr kumimoji="1" lang="ja-JP" altLang="en-US" sz="4400" dirty="0" smtClean="0">
                <a:latin typeface="HG丸ｺﾞｼｯｸM-PRO" panose="020F0600000000000000" pitchFamily="50" charset="-128"/>
                <a:ea typeface="HG丸ｺﾞｼｯｸM-PRO" panose="020F0600000000000000" pitchFamily="50" charset="-128"/>
                <a:hlinkClick r:id="rId2"/>
              </a:rPr>
              <a:t>概算払い請求書</a:t>
            </a:r>
            <a:endParaRPr kumimoji="1" lang="en-US" altLang="ja-JP" sz="4400" dirty="0" smtClean="0">
              <a:latin typeface="HG丸ｺﾞｼｯｸM-PRO" panose="020F0600000000000000" pitchFamily="50" charset="-128"/>
              <a:ea typeface="HG丸ｺﾞｼｯｸM-PRO" panose="020F0600000000000000" pitchFamily="50" charset="-128"/>
            </a:endParaRPr>
          </a:p>
          <a:p>
            <a:r>
              <a:rPr kumimoji="1" lang="ja-JP" altLang="en-US" sz="4400" dirty="0" smtClean="0">
                <a:latin typeface="HG丸ｺﾞｼｯｸM-PRO" panose="020F0600000000000000" pitchFamily="50" charset="-128"/>
                <a:ea typeface="HG丸ｺﾞｼｯｸM-PRO" panose="020F0600000000000000" pitchFamily="50" charset="-128"/>
                <a:hlinkClick r:id="rId3"/>
              </a:rPr>
              <a:t>実績報告書</a:t>
            </a:r>
            <a:endParaRPr kumimoji="1" lang="en-US" altLang="ja-JP" sz="4400" dirty="0" smtClean="0">
              <a:latin typeface="HG丸ｺﾞｼｯｸM-PRO" panose="020F0600000000000000" pitchFamily="50" charset="-128"/>
              <a:ea typeface="HG丸ｺﾞｼｯｸM-PRO" panose="020F0600000000000000" pitchFamily="50" charset="-128"/>
            </a:endParaRPr>
          </a:p>
          <a:p>
            <a:r>
              <a:rPr kumimoji="1" lang="ja-JP" altLang="en-US" sz="4400" dirty="0" smtClean="0">
                <a:latin typeface="HG丸ｺﾞｼｯｸM-PRO" panose="020F0600000000000000" pitchFamily="50" charset="-128"/>
                <a:ea typeface="HG丸ｺﾞｼｯｸM-PRO" panose="020F0600000000000000" pitchFamily="50" charset="-128"/>
                <a:hlinkClick r:id="rId4"/>
              </a:rPr>
              <a:t>精算書</a:t>
            </a:r>
            <a:endParaRPr lang="en-US" altLang="ja-JP" sz="4400" dirty="0" smtClean="0">
              <a:latin typeface="HG丸ｺﾞｼｯｸM-PRO" panose="020F0600000000000000" pitchFamily="50" charset="-128"/>
              <a:ea typeface="HG丸ｺﾞｼｯｸM-PRO" panose="020F0600000000000000" pitchFamily="50" charset="-128"/>
            </a:endParaRPr>
          </a:p>
          <a:p>
            <a:r>
              <a:rPr kumimoji="1" lang="ja-JP" altLang="en-US" sz="4400" dirty="0" smtClean="0">
                <a:latin typeface="HG丸ｺﾞｼｯｸM-PRO" panose="020F0600000000000000" pitchFamily="50" charset="-128"/>
                <a:ea typeface="HG丸ｺﾞｼｯｸM-PRO" panose="020F0600000000000000" pitchFamily="50" charset="-128"/>
                <a:hlinkClick r:id="rId5"/>
              </a:rPr>
              <a:t>補助金変更</a:t>
            </a:r>
            <a:r>
              <a:rPr kumimoji="1" lang="ja-JP" altLang="en-US" sz="4400" dirty="0" smtClean="0">
                <a:latin typeface="HG丸ｺﾞｼｯｸM-PRO" panose="020F0600000000000000" pitchFamily="50" charset="-128"/>
                <a:ea typeface="HG丸ｺﾞｼｯｸM-PRO" panose="020F0600000000000000" pitchFamily="50" charset="-128"/>
                <a:hlinkClick r:id="rId6"/>
              </a:rPr>
              <a:t>申請書</a:t>
            </a:r>
            <a:endParaRPr kumimoji="1" lang="en-US" altLang="ja-JP" sz="4400" dirty="0" smtClean="0">
              <a:latin typeface="HG丸ｺﾞｼｯｸM-PRO" panose="020F0600000000000000" pitchFamily="50" charset="-128"/>
              <a:ea typeface="HG丸ｺﾞｼｯｸM-PRO" panose="020F0600000000000000" pitchFamily="50" charset="-128"/>
            </a:endParaRPr>
          </a:p>
          <a:p>
            <a:pPr marL="0" indent="0">
              <a:buNone/>
            </a:pPr>
            <a:r>
              <a:rPr lang="ja-JP" altLang="en-US" sz="4400" dirty="0">
                <a:latin typeface="HG丸ｺﾞｼｯｸM-PRO" panose="020F0600000000000000" pitchFamily="50" charset="-128"/>
                <a:ea typeface="HG丸ｺﾞｼｯｸM-PRO" panose="020F0600000000000000" pitchFamily="50" charset="-128"/>
              </a:rPr>
              <a:t>　</a:t>
            </a:r>
            <a:r>
              <a:rPr kumimoji="1" lang="ja-JP" altLang="en-US" sz="4400" dirty="0" smtClean="0">
                <a:latin typeface="HG丸ｺﾞｼｯｸM-PRO" panose="020F0600000000000000" pitchFamily="50" charset="-128"/>
                <a:ea typeface="HG丸ｺﾞｼｯｸM-PRO" panose="020F0600000000000000" pitchFamily="50" charset="-128"/>
              </a:rPr>
              <a:t>（</a:t>
            </a:r>
            <a:r>
              <a:rPr kumimoji="1" lang="ja-JP" altLang="en-US" sz="4400" dirty="0" smtClean="0">
                <a:latin typeface="HG丸ｺﾞｼｯｸM-PRO" panose="020F0600000000000000" pitchFamily="50" charset="-128"/>
                <a:ea typeface="HG丸ｺﾞｼｯｸM-PRO" panose="020F0600000000000000" pitchFamily="50" charset="-128"/>
              </a:rPr>
              <a:t>年度途中で変更があった場合）</a:t>
            </a:r>
            <a:endParaRPr kumimoji="1" lang="en-US" altLang="ja-JP" sz="3600" dirty="0" smtClean="0">
              <a:latin typeface="HG丸ｺﾞｼｯｸM-PRO" panose="020F0600000000000000" pitchFamily="50" charset="-128"/>
              <a:ea typeface="HG丸ｺﾞｼｯｸM-PRO" panose="020F0600000000000000" pitchFamily="50" charset="-128"/>
            </a:endParaRPr>
          </a:p>
          <a:p>
            <a:pPr marL="0" indent="0">
              <a:buNone/>
            </a:pPr>
            <a:endParaRPr lang="en-US" altLang="ja-JP" sz="3600" dirty="0" smtClean="0">
              <a:latin typeface="HGP創英角ﾎﾟｯﾌﾟ体" panose="040B0A00000000000000" pitchFamily="50" charset="-128"/>
              <a:ea typeface="HGP創英角ﾎﾟｯﾌﾟ体" panose="040B0A00000000000000" pitchFamily="50" charset="-128"/>
            </a:endParaRPr>
          </a:p>
          <a:p>
            <a:endParaRPr kumimoji="1" lang="en-US" altLang="ja-JP" dirty="0" smtClean="0"/>
          </a:p>
        </p:txBody>
      </p:sp>
      <p:pic>
        <p:nvPicPr>
          <p:cNvPr id="1173" name="図 3"/>
          <p:cNvPicPr>
            <a:picLocks noChangeAspect="1"/>
          </p:cNvPicPr>
          <p:nvPr/>
        </p:nvPicPr>
        <p:blipFill>
          <a:blip r:embed="rId7"/>
          <a:stretch>
            <a:fillRect/>
          </a:stretch>
        </p:blipFill>
        <p:spPr>
          <a:xfrm rot="1090658">
            <a:off x="7743138" y="522267"/>
            <a:ext cx="3159484" cy="3397936"/>
          </a:xfrm>
          <a:prstGeom prst="rect">
            <a:avLst/>
          </a:prstGeom>
        </p:spPr>
      </p:pic>
    </p:spTree>
    <p:extLst>
      <p:ext uri="{BB962C8B-B14F-4D97-AF65-F5344CB8AC3E}">
        <p14:creationId xmlns:p14="http://schemas.microsoft.com/office/powerpoint/2010/main" val="34040075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179" name="タイトル 1"/>
          <p:cNvSpPr>
            <a:spLocks noGrp="1"/>
          </p:cNvSpPr>
          <p:nvPr>
            <p:ph type="title"/>
          </p:nvPr>
        </p:nvSpPr>
        <p:spPr>
          <a:xfrm>
            <a:off x="0" y="108028"/>
            <a:ext cx="10515600" cy="1325563"/>
          </a:xfrm>
        </p:spPr>
        <p:txBody>
          <a:bodyPr/>
          <a:lstStyle/>
          <a:p>
            <a:r>
              <a:rPr lang="ja-JP" altLang="en-US" dirty="0" smtClean="0">
                <a:latin typeface="HG丸ｺﾞｼｯｸM-PRO" panose="020F0600000000000000" pitchFamily="50" charset="-128"/>
                <a:ea typeface="HG丸ｺﾞｼｯｸM-PRO" panose="020F0600000000000000" pitchFamily="50" charset="-128"/>
              </a:rPr>
              <a:t>報償費執行の</a:t>
            </a:r>
            <a:r>
              <a:rPr lang="ja-JP" altLang="en-US" dirty="0" smtClean="0">
                <a:latin typeface="HG丸ｺﾞｼｯｸM-PRO" panose="020F0600000000000000" pitchFamily="50" charset="-128"/>
                <a:ea typeface="HG丸ｺﾞｼｯｸM-PRO" panose="020F0600000000000000" pitchFamily="50" charset="-128"/>
              </a:rPr>
              <a:t>流れ</a:t>
            </a:r>
            <a:br>
              <a:rPr lang="en-US" altLang="ja-JP" dirty="0" smtClean="0">
                <a:latin typeface="HG丸ｺﾞｼｯｸM-PRO" panose="020F0600000000000000" pitchFamily="50" charset="-128"/>
                <a:ea typeface="HG丸ｺﾞｼｯｸM-PRO" panose="020F0600000000000000" pitchFamily="50" charset="-128"/>
              </a:rPr>
            </a:br>
            <a:r>
              <a:rPr lang="ja-JP" altLang="en-US" dirty="0" smtClean="0">
                <a:latin typeface="HG丸ｺﾞｼｯｸM-PRO" panose="020F0600000000000000" pitchFamily="50" charset="-128"/>
                <a:ea typeface="HG丸ｺﾞｼｯｸM-PRO" panose="020F0600000000000000" pitchFamily="50" charset="-128"/>
              </a:rPr>
              <a:t>を</a:t>
            </a:r>
            <a:r>
              <a:rPr lang="ja-JP" altLang="en-US" dirty="0" smtClean="0">
                <a:latin typeface="HG丸ｺﾞｼｯｸM-PRO" panose="020F0600000000000000" pitchFamily="50" charset="-128"/>
                <a:ea typeface="HG丸ｺﾞｼｯｸM-PRO" panose="020F0600000000000000" pitchFamily="50" charset="-128"/>
              </a:rPr>
              <a:t>確認しましょう</a:t>
            </a:r>
            <a:r>
              <a:rPr lang="ja-JP" altLang="en-US" dirty="0">
                <a:latin typeface="HG丸ｺﾞｼｯｸM-PRO" panose="020F0600000000000000" pitchFamily="50" charset="-128"/>
                <a:ea typeface="HG丸ｺﾞｼｯｸM-PRO" panose="020F0600000000000000" pitchFamily="50" charset="-128"/>
              </a:rPr>
              <a:t>　</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1180" name="コンテンツ プレースホルダー 2"/>
          <p:cNvSpPr>
            <a:spLocks noGrp="1"/>
          </p:cNvSpPr>
          <p:nvPr>
            <p:ph idx="1"/>
          </p:nvPr>
        </p:nvSpPr>
        <p:spPr>
          <a:xfrm>
            <a:off x="-102265" y="1504470"/>
            <a:ext cx="4719484" cy="946822"/>
          </a:xfrm>
        </p:spPr>
        <p:txBody>
          <a:bodyPr/>
          <a:lstStyle/>
          <a:p>
            <a:pPr marL="0" indent="0">
              <a:buNone/>
            </a:pPr>
            <a:r>
              <a:rPr lang="ja-JP" altLang="en-US" sz="2000" dirty="0" smtClean="0">
                <a:latin typeface="HG丸ｺﾞｼｯｸM-PRO" panose="020F0600000000000000" pitchFamily="50" charset="-128"/>
                <a:ea typeface="HG丸ｺﾞｼｯｸM-PRO" panose="020F0600000000000000" pitchFamily="50" charset="-128"/>
              </a:rPr>
              <a:t>　</a:t>
            </a:r>
            <a:r>
              <a:rPr lang="ja-JP" altLang="en-US" sz="2000" dirty="0">
                <a:latin typeface="HG丸ｺﾞｼｯｸM-PRO" panose="020F0600000000000000" pitchFamily="50" charset="-128"/>
                <a:ea typeface="HG丸ｺﾞｼｯｸM-PRO" panose="020F0600000000000000" pitchFamily="50" charset="-128"/>
              </a:rPr>
              <a:t>事務</a:t>
            </a:r>
            <a:r>
              <a:rPr lang="ja-JP" altLang="en-US" sz="2000" dirty="0" smtClean="0">
                <a:latin typeface="HG丸ｺﾞｼｯｸM-PRO" panose="020F0600000000000000" pitchFamily="50" charset="-128"/>
                <a:ea typeface="HG丸ｺﾞｼｯｸM-PRO" panose="020F0600000000000000" pitchFamily="50" charset="-128"/>
              </a:rPr>
              <a:t>の手引き</a:t>
            </a:r>
            <a:r>
              <a:rPr lang="ja-JP" altLang="en-US" sz="2000" dirty="0" smtClean="0">
                <a:latin typeface="HG丸ｺﾞｼｯｸM-PRO" panose="020F0600000000000000" pitchFamily="50" charset="-128"/>
                <a:ea typeface="HG丸ｺﾞｼｯｸM-PRO" panose="020F0600000000000000" pitchFamily="50" charset="-128"/>
              </a:rPr>
              <a:t>ＨＰ１－１－１４</a:t>
            </a:r>
            <a:endParaRPr lang="en-US" altLang="ja-JP" sz="2000" dirty="0">
              <a:latin typeface="HG丸ｺﾞｼｯｸM-PRO" panose="020F0600000000000000" pitchFamily="50" charset="-128"/>
              <a:ea typeface="HG丸ｺﾞｼｯｸM-PRO" panose="020F0600000000000000" pitchFamily="50" charset="-128"/>
            </a:endParaRPr>
          </a:p>
          <a:p>
            <a:endParaRPr kumimoji="1" lang="en-US" altLang="ja-JP" dirty="0" smtClean="0"/>
          </a:p>
          <a:p>
            <a:pPr marL="0" indent="0">
              <a:buNone/>
            </a:pPr>
            <a:endParaRPr kumimoji="1" lang="ja-JP" altLang="en-US" dirty="0"/>
          </a:p>
        </p:txBody>
      </p:sp>
      <p:pic>
        <p:nvPicPr>
          <p:cNvPr id="1181" name="図 4"/>
          <p:cNvPicPr>
            <a:picLocks noChangeAspect="1"/>
          </p:cNvPicPr>
          <p:nvPr/>
        </p:nvPicPr>
        <p:blipFill>
          <a:blip r:embed="rId1"/>
          <a:stretch>
            <a:fillRect/>
          </a:stretch>
        </p:blipFill>
        <p:spPr>
          <a:xfrm>
            <a:off x="4579750" y="37149"/>
            <a:ext cx="7582012" cy="6717612"/>
          </a:xfrm>
          <a:prstGeom prst="rect">
            <a:avLst/>
          </a:prstGeom>
        </p:spPr>
      </p:pic>
      <p:sp>
        <p:nvSpPr>
          <p:cNvPr id="1182" name="角丸四角形 5"/>
          <p:cNvSpPr/>
          <p:nvPr/>
        </p:nvSpPr>
        <p:spPr>
          <a:xfrm>
            <a:off x="4773794" y="2410883"/>
            <a:ext cx="7231393" cy="604693"/>
          </a:xfrm>
          <a:prstGeom prst="round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83" name="角丸四角形 6"/>
          <p:cNvSpPr/>
          <p:nvPr/>
        </p:nvSpPr>
        <p:spPr>
          <a:xfrm>
            <a:off x="4773794" y="3002384"/>
            <a:ext cx="7231393" cy="960014"/>
          </a:xfrm>
          <a:prstGeom prst="round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84" name="角丸四角形 8"/>
          <p:cNvSpPr/>
          <p:nvPr/>
        </p:nvSpPr>
        <p:spPr>
          <a:xfrm>
            <a:off x="4773794" y="3962398"/>
            <a:ext cx="7231393" cy="1812023"/>
          </a:xfrm>
          <a:prstGeom prst="round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85" name="角丸四角形 7"/>
          <p:cNvSpPr/>
          <p:nvPr/>
        </p:nvSpPr>
        <p:spPr>
          <a:xfrm>
            <a:off x="4773794" y="5774421"/>
            <a:ext cx="7231393" cy="803360"/>
          </a:xfrm>
          <a:prstGeom prst="round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362500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82"/>
                                        </p:tgtEl>
                                        <p:attrNameLst>
                                          <p:attrName>style.visibility</p:attrName>
                                        </p:attrNameLst>
                                      </p:cBhvr>
                                      <p:to>
                                        <p:strVal val="visible"/>
                                      </p:to>
                                    </p:set>
                                    <p:animEffect transition="in" filter="wipe(down)">
                                      <p:cBhvr>
                                        <p:cTn id="7" dur="1000"/>
                                        <p:tgtEl>
                                          <p:spTgt spid="118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83"/>
                                        </p:tgtEl>
                                        <p:attrNameLst>
                                          <p:attrName>style.visibility</p:attrName>
                                        </p:attrNameLst>
                                      </p:cBhvr>
                                      <p:to>
                                        <p:strVal val="visible"/>
                                      </p:to>
                                    </p:set>
                                    <p:animEffect transition="in" filter="wipe(down)">
                                      <p:cBhvr>
                                        <p:cTn id="12" dur="1000"/>
                                        <p:tgtEl>
                                          <p:spTgt spid="118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84"/>
                                        </p:tgtEl>
                                        <p:attrNameLst>
                                          <p:attrName>style.visibility</p:attrName>
                                        </p:attrNameLst>
                                      </p:cBhvr>
                                      <p:to>
                                        <p:strVal val="visible"/>
                                      </p:to>
                                    </p:set>
                                    <p:animEffect transition="in" filter="wipe(down)">
                                      <p:cBhvr>
                                        <p:cTn id="17" dur="1000"/>
                                        <p:tgtEl>
                                          <p:spTgt spid="118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85"/>
                                        </p:tgtEl>
                                        <p:attrNameLst>
                                          <p:attrName>style.visibility</p:attrName>
                                        </p:attrNameLst>
                                      </p:cBhvr>
                                      <p:to>
                                        <p:strVal val="visible"/>
                                      </p:to>
                                    </p:set>
                                    <p:animEffect transition="in" filter="wipe(down)">
                                      <p:cBhvr>
                                        <p:cTn id="22" dur="1000"/>
                                        <p:tgtEl>
                                          <p:spTgt spid="11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2" grpId="0" animBg="1"/>
      <p:bldP spid="1183" grpId="0" animBg="1"/>
      <p:bldP spid="1184" grpId="0" animBg="1"/>
      <p:bldP spid="11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191" name="タイトル 1"/>
          <p:cNvSpPr>
            <a:spLocks noGrp="1"/>
          </p:cNvSpPr>
          <p:nvPr>
            <p:ph type="title"/>
          </p:nvPr>
        </p:nvSpPr>
        <p:spPr>
          <a:xfrm>
            <a:off x="307258" y="209194"/>
            <a:ext cx="10515600" cy="806116"/>
          </a:xfrm>
        </p:spPr>
        <p:txBody>
          <a:bodyPr/>
          <a:lstStyle/>
          <a:p>
            <a:r>
              <a:rPr kumimoji="1" lang="ja-JP" altLang="en-US" u="sng" dirty="0" smtClean="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学校事務職員の経営参画</a:t>
            </a:r>
            <a:endParaRPr kumimoji="1" lang="ja-JP" altLang="en-US" u="sng"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sp>
        <p:nvSpPr>
          <p:cNvPr id="1192" name="コンテンツ プレースホルダー 2"/>
          <p:cNvSpPr>
            <a:spLocks noGrp="1"/>
          </p:cNvSpPr>
          <p:nvPr>
            <p:ph idx="1"/>
          </p:nvPr>
        </p:nvSpPr>
        <p:spPr>
          <a:xfrm>
            <a:off x="705464" y="1561776"/>
            <a:ext cx="10515600" cy="3361573"/>
          </a:xfrm>
        </p:spPr>
        <p:txBody>
          <a:bodyPr>
            <a:normAutofit/>
          </a:bodyPr>
          <a:lstStyle/>
          <a:p>
            <a:pPr marL="0" indent="0">
              <a:lnSpc>
                <a:spcPct val="100000"/>
              </a:lnSpc>
              <a:buNone/>
            </a:pPr>
            <a:r>
              <a:rPr kumimoji="1" lang="en-US" altLang="ja-JP" sz="4400" dirty="0" smtClean="0">
                <a:latin typeface="HG丸ｺﾞｼｯｸM-PRO" panose="020F0600000000000000" pitchFamily="50" charset="-128"/>
                <a:ea typeface="HG丸ｺﾞｼｯｸM-PRO" panose="020F0600000000000000" pitchFamily="50" charset="-128"/>
              </a:rPr>
              <a:t>Q</a:t>
            </a:r>
            <a:r>
              <a:rPr lang="en-US" altLang="ja-JP" sz="4400" dirty="0">
                <a:latin typeface="HG丸ｺﾞｼｯｸM-PRO" panose="020F0600000000000000" pitchFamily="50" charset="-128"/>
                <a:ea typeface="HG丸ｺﾞｼｯｸM-PRO" panose="020F0600000000000000" pitchFamily="50" charset="-128"/>
              </a:rPr>
              <a:t> </a:t>
            </a:r>
            <a:r>
              <a:rPr lang="en-US" altLang="ja-JP" sz="4400" dirty="0" smtClean="0">
                <a:latin typeface="HG丸ｺﾞｼｯｸM-PRO" panose="020F0600000000000000" pitchFamily="50" charset="-128"/>
                <a:ea typeface="HG丸ｺﾞｼｯｸM-PRO" panose="020F0600000000000000" pitchFamily="50" charset="-128"/>
              </a:rPr>
              <a:t> </a:t>
            </a:r>
            <a:r>
              <a:rPr kumimoji="1" lang="en-US" altLang="ja-JP" sz="4400" dirty="0" smtClean="0">
                <a:latin typeface="HG丸ｺﾞｼｯｸM-PRO" panose="020F0600000000000000" pitchFamily="50" charset="-128"/>
                <a:ea typeface="HG丸ｺﾞｼｯｸM-PRO" panose="020F0600000000000000" pitchFamily="50" charset="-128"/>
              </a:rPr>
              <a:t> </a:t>
            </a:r>
            <a:r>
              <a:rPr kumimoji="1" lang="ja-JP" altLang="en-US" sz="4400" dirty="0" smtClean="0">
                <a:latin typeface="HG丸ｺﾞｼｯｸM-PRO" panose="020F0600000000000000" pitchFamily="50" charset="-128"/>
                <a:ea typeface="HG丸ｺﾞｼｯｸM-PRO" panose="020F0600000000000000" pitchFamily="50" charset="-128"/>
              </a:rPr>
              <a:t>新任学校長から</a:t>
            </a:r>
            <a:r>
              <a:rPr lang="ja-JP" altLang="en-US" sz="4400" dirty="0" smtClean="0">
                <a:latin typeface="HG丸ｺﾞｼｯｸM-PRO" panose="020F0600000000000000" pitchFamily="50" charset="-128"/>
                <a:ea typeface="HG丸ｺﾞｼｯｸM-PRO" panose="020F0600000000000000" pitchFamily="50" charset="-128"/>
              </a:rPr>
              <a:t>補助</a:t>
            </a:r>
            <a:r>
              <a:rPr lang="ja-JP" altLang="en-US" sz="4400" dirty="0">
                <a:latin typeface="HG丸ｺﾞｼｯｸM-PRO" panose="020F0600000000000000" pitchFamily="50" charset="-128"/>
                <a:ea typeface="HG丸ｺﾞｼｯｸM-PRO" panose="020F0600000000000000" pitchFamily="50" charset="-128"/>
              </a:rPr>
              <a:t>金</a:t>
            </a:r>
            <a:r>
              <a:rPr kumimoji="1" lang="ja-JP" altLang="en-US" sz="4400" dirty="0" smtClean="0">
                <a:latin typeface="HG丸ｺﾞｼｯｸM-PRO" panose="020F0600000000000000" pitchFamily="50" charset="-128"/>
                <a:ea typeface="HG丸ｺﾞｼｯｸM-PRO" panose="020F0600000000000000" pitchFamily="50" charset="-128"/>
              </a:rPr>
              <a:t>事業の説明が、職員会</a:t>
            </a:r>
            <a:r>
              <a:rPr kumimoji="1" lang="ja-JP" altLang="en-US" sz="4400" dirty="0" smtClean="0">
                <a:latin typeface="HG丸ｺﾞｼｯｸM-PRO" panose="020F0600000000000000" pitchFamily="50" charset="-128"/>
                <a:ea typeface="HG丸ｺﾞｼｯｸM-PRO" panose="020F0600000000000000" pitchFamily="50" charset="-128"/>
              </a:rPr>
              <a:t>でありました</a:t>
            </a:r>
            <a:r>
              <a:rPr kumimoji="1" lang="ja-JP" altLang="en-US" sz="4400" dirty="0" smtClean="0">
                <a:latin typeface="HG丸ｺﾞｼｯｸM-PRO" panose="020F0600000000000000" pitchFamily="50" charset="-128"/>
                <a:ea typeface="HG丸ｺﾞｼｯｸM-PRO" panose="020F0600000000000000" pitchFamily="50" charset="-128"/>
              </a:rPr>
              <a:t>。学校事務職員としてどのような</a:t>
            </a:r>
            <a:r>
              <a:rPr kumimoji="1" lang="ja-JP" altLang="en-US" sz="4400" dirty="0" smtClean="0">
                <a:latin typeface="HG丸ｺﾞｼｯｸM-PRO" panose="020F0600000000000000" pitchFamily="50" charset="-128"/>
                <a:ea typeface="HG丸ｺﾞｼｯｸM-PRO" panose="020F0600000000000000" pitchFamily="50" charset="-128"/>
              </a:rPr>
              <a:t>情報提供</a:t>
            </a:r>
            <a:r>
              <a:rPr kumimoji="1" lang="ja-JP" altLang="en-US" sz="4400" dirty="0" smtClean="0">
                <a:latin typeface="HG丸ｺﾞｼｯｸM-PRO" panose="020F0600000000000000" pitchFamily="50" charset="-128"/>
                <a:ea typeface="HG丸ｺﾞｼｯｸM-PRO" panose="020F0600000000000000" pitchFamily="50" charset="-128"/>
              </a:rPr>
              <a:t>や、提案が考えられますか？</a:t>
            </a:r>
            <a:endParaRPr kumimoji="1" lang="ja-JP" altLang="en-US" sz="3600" dirty="0">
              <a:latin typeface="HG丸ｺﾞｼｯｸM-PRO" panose="020F0600000000000000" pitchFamily="50" charset="-128"/>
              <a:ea typeface="HG丸ｺﾞｼｯｸM-PRO" panose="020F0600000000000000" pitchFamily="50" charset="-128"/>
            </a:endParaRPr>
          </a:p>
        </p:txBody>
      </p:sp>
      <p:pic>
        <p:nvPicPr>
          <p:cNvPr id="1193" name="図 3"/>
          <p:cNvPicPr>
            <a:picLocks noChangeAspect="1"/>
          </p:cNvPicPr>
          <p:nvPr/>
        </p:nvPicPr>
        <p:blipFill>
          <a:blip r:embed="rId1"/>
          <a:stretch>
            <a:fillRect/>
          </a:stretch>
        </p:blipFill>
        <p:spPr>
          <a:xfrm>
            <a:off x="8952271" y="3667443"/>
            <a:ext cx="2574758" cy="3040406"/>
          </a:xfrm>
          <a:prstGeom prst="rect">
            <a:avLst/>
          </a:prstGeom>
        </p:spPr>
      </p:pic>
    </p:spTree>
    <p:extLst>
      <p:ext uri="{BB962C8B-B14F-4D97-AF65-F5344CB8AC3E}">
        <p14:creationId xmlns:p14="http://schemas.microsoft.com/office/powerpoint/2010/main" val="15016040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docProps/app.xml><?xml version="1.0" encoding="utf-8"?>
<Properties xmlns:vt="http://schemas.openxmlformats.org/officeDocument/2006/docPropsVTypes" xmlns="http://schemas.openxmlformats.org/officeDocument/2006/extended-properties">
  <Application>JUST Focus</Application>
  <AppVersion>4.1.3</AppVersion>
  <PresentationFormat>ユーザー設定</PresentationFormat>
  <Slides>22</Slides>
  <Notes>22</Notes>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cp:lastModifiedBy>政岡　俊成</cp:lastModifiedBy>
  <dcterms:created xsi:type="dcterms:W3CDTF">2021-10-15T07:40:14Z</dcterms:created>
  <dcterms:modified xsi:type="dcterms:W3CDTF">2021-10-15T07:40:14Z</dcterms:modified>
  <cp:revision>1</cp:revision>
</cp:coreProperties>
</file>

<file path=docProps/custom.xml><?xml version="1.0" encoding="utf-8"?>
<Properties xmlns:vt="http://schemas.openxmlformats.org/officeDocument/2006/docPropsVTypes" xmlns="http://schemas.openxmlformats.org/officeDocument/2006/custom-properties"/>
</file>