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8"/>
  </p:notesMasterIdLst>
  <p:handoutMasterIdLst>
    <p:handoutMasterId r:id="rId39"/>
  </p:handoutMasterIdLst>
  <p:sldIdLst>
    <p:sldId id="256" r:id="rId2"/>
    <p:sldId id="257" r:id="rId3"/>
    <p:sldId id="258" r:id="rId4"/>
    <p:sldId id="271" r:id="rId5"/>
    <p:sldId id="269" r:id="rId6"/>
    <p:sldId id="276" r:id="rId7"/>
    <p:sldId id="277" r:id="rId8"/>
    <p:sldId id="278" r:id="rId9"/>
    <p:sldId id="279" r:id="rId10"/>
    <p:sldId id="280" r:id="rId11"/>
    <p:sldId id="298" r:id="rId12"/>
    <p:sldId id="259" r:id="rId13"/>
    <p:sldId id="284" r:id="rId14"/>
    <p:sldId id="287" r:id="rId15"/>
    <p:sldId id="288" r:id="rId16"/>
    <p:sldId id="289" r:id="rId17"/>
    <p:sldId id="290" r:id="rId18"/>
    <p:sldId id="272" r:id="rId19"/>
    <p:sldId id="260" r:id="rId20"/>
    <p:sldId id="285" r:id="rId21"/>
    <p:sldId id="261" r:id="rId22"/>
    <p:sldId id="262" r:id="rId23"/>
    <p:sldId id="291" r:id="rId24"/>
    <p:sldId id="292" r:id="rId25"/>
    <p:sldId id="273" r:id="rId26"/>
    <p:sldId id="282" r:id="rId27"/>
    <p:sldId id="286" r:id="rId28"/>
    <p:sldId id="293" r:id="rId29"/>
    <p:sldId id="266" r:id="rId30"/>
    <p:sldId id="267" r:id="rId31"/>
    <p:sldId id="294" r:id="rId32"/>
    <p:sldId id="296" r:id="rId33"/>
    <p:sldId id="297" r:id="rId34"/>
    <p:sldId id="268" r:id="rId35"/>
    <p:sldId id="274" r:id="rId36"/>
    <p:sldId id="270" r:id="rId37"/>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0462"/>
    <a:srgbClr val="F35747"/>
    <a:srgbClr val="009900"/>
    <a:srgbClr val="7566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44"/>
    <p:restoredTop sz="53913" autoAdjust="0"/>
  </p:normalViewPr>
  <p:slideViewPr>
    <p:cSldViewPr snapToGrid="0">
      <p:cViewPr varScale="1">
        <p:scale>
          <a:sx n="62" d="100"/>
          <a:sy n="62" d="100"/>
        </p:scale>
        <p:origin x="2478" y="66"/>
      </p:cViewPr>
      <p:guideLst/>
    </p:cSldViewPr>
  </p:slideViewPr>
  <p:outlineViewPr>
    <p:cViewPr>
      <p:scale>
        <a:sx n="33" d="100"/>
        <a:sy n="33" d="100"/>
      </p:scale>
      <p:origin x="0" y="-22746"/>
    </p:cViewPr>
  </p:outlineViewPr>
  <p:notesTextViewPr>
    <p:cViewPr>
      <p:scale>
        <a:sx n="3" d="2"/>
        <a:sy n="3" d="2"/>
      </p:scale>
      <p:origin x="0" y="0"/>
    </p:cViewPr>
  </p:notesTextViewPr>
  <p:notesViewPr>
    <p:cSldViewPr snapToGrid="0">
      <p:cViewPr varScale="1">
        <p:scale>
          <a:sx n="76" d="100"/>
          <a:sy n="76" d="100"/>
        </p:scale>
        <p:origin x="2184" y="90"/>
      </p:cViewPr>
      <p:guideLst/>
    </p:cSldViewPr>
  </p:notes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slide" Target="slides/slide25.xml" />
  <Relationship Id="rId39" Type="http://schemas.openxmlformats.org/officeDocument/2006/relationships/handoutMaster" Target="handoutMasters/handoutMaster1.xml" />
  <Relationship Id="rId3" Type="http://schemas.openxmlformats.org/officeDocument/2006/relationships/slide" Target="slides/slide2.xml" />
  <Relationship Id="rId21" Type="http://schemas.openxmlformats.org/officeDocument/2006/relationships/slide" Target="slides/slide20.xml" />
  <Relationship Id="rId34" Type="http://schemas.openxmlformats.org/officeDocument/2006/relationships/slide" Target="slides/slide33.xml" />
  <Relationship Id="rId42" Type="http://schemas.openxmlformats.org/officeDocument/2006/relationships/theme" Target="theme/theme1.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slide" Target="slides/slide24.xml" />
  <Relationship Id="rId33" Type="http://schemas.openxmlformats.org/officeDocument/2006/relationships/slide" Target="slides/slide32.xml" />
  <Relationship Id="rId38" Type="http://schemas.openxmlformats.org/officeDocument/2006/relationships/notesMaster" Target="notesMasters/notesMaster1.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29" Type="http://schemas.openxmlformats.org/officeDocument/2006/relationships/slide" Target="slides/slide28.xml" />
  <Relationship Id="rId41" Type="http://schemas.openxmlformats.org/officeDocument/2006/relationships/viewProps" Target="viewProps.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slide" Target="slides/slide23.xml" />
  <Relationship Id="rId32" Type="http://schemas.openxmlformats.org/officeDocument/2006/relationships/slide" Target="slides/slide31.xml" />
  <Relationship Id="rId37" Type="http://schemas.openxmlformats.org/officeDocument/2006/relationships/slide" Target="slides/slide36.xml" />
  <Relationship Id="rId40" Type="http://schemas.openxmlformats.org/officeDocument/2006/relationships/presProps" Target="presProps.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slide" Target="slides/slide27.xml" />
  <Relationship Id="rId36" Type="http://schemas.openxmlformats.org/officeDocument/2006/relationships/slide" Target="slides/slide35.xml" />
  <Relationship Id="rId10" Type="http://schemas.openxmlformats.org/officeDocument/2006/relationships/slide" Target="slides/slide9.xml" />
  <Relationship Id="rId19" Type="http://schemas.openxmlformats.org/officeDocument/2006/relationships/slide" Target="slides/slide18.xml" />
  <Relationship Id="rId31" Type="http://schemas.openxmlformats.org/officeDocument/2006/relationships/slide" Target="slides/slide30.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slide" Target="slides/slide26.xml" />
  <Relationship Id="rId30" Type="http://schemas.openxmlformats.org/officeDocument/2006/relationships/slide" Target="slides/slide29.xml" />
  <Relationship Id="rId35" Type="http://schemas.openxmlformats.org/officeDocument/2006/relationships/slide" Target="slides/slide34.xml" />
  <Relationship Id="rId43" Type="http://schemas.openxmlformats.org/officeDocument/2006/relationships/tableStyles" Target="tableStyles.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4"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1125"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D052606-61CC-4A01-AB5E-C6D21B4AFE25}" type="datetimeFigureOut">
              <a:rPr kumimoji="1" lang="ja-JP" altLang="en-US" smtClean="0"/>
              <a:t>2022/12/8</a:t>
            </a:fld>
            <a:endParaRPr kumimoji="1" lang="ja-JP" altLang="en-US"/>
          </a:p>
        </p:txBody>
      </p:sp>
      <p:sp>
        <p:nvSpPr>
          <p:cNvPr id="1126"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1127"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4BAC0AB-7DB6-4F69-AB55-B105DBDF7CED}" type="slidenum">
              <a:rPr kumimoji="1" lang="ja-JP" altLang="en-US" smtClean="0"/>
              <a:t>‹#›</a:t>
            </a:fld>
            <a:endParaRPr kumimoji="1" lang="ja-JP" altLang="en-US"/>
          </a:p>
        </p:txBody>
      </p:sp>
    </p:spTree>
    <p:extLst>
      <p:ext uri="{BB962C8B-B14F-4D97-AF65-F5344CB8AC3E}">
        <p14:creationId xmlns:p14="http://schemas.microsoft.com/office/powerpoint/2010/main" val="3093550151"/>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7"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1118"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DEC51A6-F29D-4A2E-ACF0-BA21AC54455E}" type="datetimeFigureOut">
              <a:rPr kumimoji="1" lang="ja-JP" altLang="en-US" smtClean="0"/>
              <a:t>2022/12/8</a:t>
            </a:fld>
            <a:endParaRPr kumimoji="1" lang="ja-JP" altLang="en-US"/>
          </a:p>
        </p:txBody>
      </p:sp>
      <p:sp>
        <p:nvSpPr>
          <p:cNvPr id="1119"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1120"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1121"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1122"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3288E7B-451C-4242-A703-0EA5380C50CD}" type="slidenum">
              <a:rPr kumimoji="1" lang="ja-JP" altLang="en-US" smtClean="0"/>
              <a:t>‹#›</a:t>
            </a:fld>
            <a:endParaRPr kumimoji="1" lang="ja-JP" altLang="en-US"/>
          </a:p>
        </p:txBody>
      </p:sp>
    </p:spTree>
    <p:extLst>
      <p:ext uri="{BB962C8B-B14F-4D97-AF65-F5344CB8AC3E}">
        <p14:creationId xmlns:p14="http://schemas.microsoft.com/office/powerpoint/2010/main" val="11481818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32.xml.rels>&#65279;<?xml version="1.0" encoding="utf-8" standalone="yes"?>
<Relationships xmlns="http://schemas.openxmlformats.org/package/2006/relationships">
  <Relationship Id="rId2" Type="http://schemas.openxmlformats.org/officeDocument/2006/relationships/slide" Target="../slides/slide32.xml" />
  <Relationship Id="rId1" Type="http://schemas.openxmlformats.org/officeDocument/2006/relationships/notesMaster" Target="../notesMasters/notesMaster1.xml" />
</Relationships>
</file>

<file path=ppt/notesSlides/_rels/notesSlide33.xml.rels>&#65279;<?xml version="1.0" encoding="utf-8" standalone="yes"?>
<Relationships xmlns="http://schemas.openxmlformats.org/package/2006/relationships">
  <Relationship Id="rId2" Type="http://schemas.openxmlformats.org/officeDocument/2006/relationships/slide" Target="../slides/slide33.xml" />
  <Relationship Id="rId1" Type="http://schemas.openxmlformats.org/officeDocument/2006/relationships/notesMaster" Target="../notesMasters/notesMaster1.xml" />
</Relationships>
</file>

<file path=ppt/notesSlides/_rels/notesSlide34.xml.rels>&#65279;<?xml version="1.0" encoding="utf-8" standalone="yes"?>
<Relationships xmlns="http://schemas.openxmlformats.org/package/2006/relationships">
  <Relationship Id="rId2" Type="http://schemas.openxmlformats.org/officeDocument/2006/relationships/slide" Target="../slides/slide34.xml" />
  <Relationship Id="rId1" Type="http://schemas.openxmlformats.org/officeDocument/2006/relationships/notesMaster" Target="../notesMasters/notesMaster1.xml" />
</Relationships>
</file>

<file path=ppt/notesSlides/_rels/notesSlide35.xml.rels>&#65279;<?xml version="1.0" encoding="utf-8" standalone="yes"?>
<Relationships xmlns="http://schemas.openxmlformats.org/package/2006/relationships">
  <Relationship Id="rId2" Type="http://schemas.openxmlformats.org/officeDocument/2006/relationships/slide" Target="../slides/slide35.xml" />
  <Relationship Id="rId1" Type="http://schemas.openxmlformats.org/officeDocument/2006/relationships/notesMaster" Target="../notesMasters/notesMaster1.xml" />
</Relationships>
</file>

<file path=ppt/notesSlides/_rels/notesSlide36.xml.rels>&#65279;<?xml version="1.0" encoding="utf-8" standalone="yes"?>
<Relationships xmlns="http://schemas.openxmlformats.org/package/2006/relationships">
  <Relationship Id="rId2" Type="http://schemas.openxmlformats.org/officeDocument/2006/relationships/slide" Target="../slides/slide36.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 name="スライド イメージ プレースホルダー 1"/>
          <p:cNvSpPr>
            <a:spLocks noGrp="1" noRot="1" noChangeAspect="1"/>
          </p:cNvSpPr>
          <p:nvPr>
            <p:ph type="sldImg"/>
          </p:nvPr>
        </p:nvSpPr>
        <p:spPr/>
      </p:sp>
      <p:sp>
        <p:nvSpPr>
          <p:cNvPr id="1135" name="ノート プレースホルダー 2"/>
          <p:cNvSpPr>
            <a:spLocks noGrp="1"/>
          </p:cNvSpPr>
          <p:nvPr>
            <p:ph type="body" idx="1"/>
          </p:nvPr>
        </p:nvSpPr>
        <p:spPr/>
        <p:txBody>
          <a:bodyPr/>
          <a:lstStyle/>
          <a:p>
            <a:r>
              <a:rPr kumimoji="1" lang="ja-JP" altLang="en-US" dirty="0" smtClean="0"/>
              <a:t>臨時的任用教職員の事務処理は、正規教職員と異なることが多々あります。臨時的任用教職員が着任することになった際に、慌てることがないように、服務や給与等について、一緒に再確認をしましょう！●</a:t>
            </a:r>
            <a:endParaRPr kumimoji="1" lang="ja-JP" altLang="en-US" dirty="0"/>
          </a:p>
        </p:txBody>
      </p:sp>
      <p:sp>
        <p:nvSpPr>
          <p:cNvPr id="1136" name="スライド番号プレースホルダー 3"/>
          <p:cNvSpPr>
            <a:spLocks noGrp="1"/>
          </p:cNvSpPr>
          <p:nvPr>
            <p:ph type="sldNum" sz="quarter" idx="10"/>
          </p:nvPr>
        </p:nvSpPr>
        <p:spPr/>
        <p:txBody>
          <a:bodyPr/>
          <a:lstStyle/>
          <a:p>
            <a:fld id="{F3288E7B-451C-4242-A703-0EA5380C50CD}" type="slidenum">
              <a:rPr kumimoji="1" lang="ja-JP" altLang="en-US" smtClean="0"/>
              <a:t>1</a:t>
            </a:fld>
            <a:endParaRPr kumimoji="1" lang="ja-JP" altLang="en-US"/>
          </a:p>
        </p:txBody>
      </p:sp>
    </p:spTree>
    <p:extLst>
      <p:ext uri="{BB962C8B-B14F-4D97-AF65-F5344CB8AC3E}">
        <p14:creationId xmlns:p14="http://schemas.microsoft.com/office/powerpoint/2010/main" val="391216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 name="スライド イメージ プレースホルダー 1"/>
          <p:cNvSpPr>
            <a:spLocks noGrp="1" noRot="1" noChangeAspect="1"/>
          </p:cNvSpPr>
          <p:nvPr>
            <p:ph type="sldImg"/>
          </p:nvPr>
        </p:nvSpPr>
        <p:spPr/>
      </p:sp>
      <p:sp>
        <p:nvSpPr>
          <p:cNvPr id="121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問題です。任用期間が、</a:t>
            </a:r>
            <a:r>
              <a:rPr kumimoji="1" lang="en-US" altLang="ja-JP" sz="1200" kern="1200" dirty="0" smtClean="0">
                <a:solidFill>
                  <a:schemeClr val="tx1"/>
                </a:solidFill>
                <a:effectLst/>
                <a:latin typeface="+mn-lt"/>
                <a:ea typeface="+mn-ea"/>
                <a:cs typeface="+mn-cs"/>
              </a:rPr>
              <a:t>7</a:t>
            </a:r>
            <a:r>
              <a:rPr kumimoji="1" lang="ja-JP" altLang="en-US"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25</a:t>
            </a:r>
            <a:r>
              <a:rPr kumimoji="1" lang="ja-JP" altLang="en-US" sz="1200" kern="1200" dirty="0" smtClean="0">
                <a:solidFill>
                  <a:schemeClr val="tx1"/>
                </a:solidFill>
                <a:effectLst/>
                <a:latin typeface="+mn-lt"/>
                <a:ea typeface="+mn-ea"/>
                <a:cs typeface="+mn-cs"/>
              </a:rPr>
              <a:t>日まで延長されました。６月５日時点で</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日と</a:t>
            </a:r>
            <a:r>
              <a:rPr kumimoji="1" lang="en-US" altLang="ja-JP" sz="1200" kern="1200" dirty="0" smtClean="0">
                <a:solidFill>
                  <a:schemeClr val="tx1"/>
                </a:solidFill>
                <a:effectLst/>
                <a:latin typeface="+mn-lt"/>
                <a:ea typeface="+mn-ea"/>
                <a:cs typeface="+mn-cs"/>
              </a:rPr>
              <a:t>4</a:t>
            </a:r>
            <a:r>
              <a:rPr kumimoji="1" lang="ja-JP" altLang="en-US" sz="1200" kern="1200" dirty="0" smtClean="0">
                <a:solidFill>
                  <a:schemeClr val="tx1"/>
                </a:solidFill>
                <a:effectLst/>
                <a:latin typeface="+mn-lt"/>
                <a:ea typeface="+mn-ea"/>
                <a:cs typeface="+mn-cs"/>
              </a:rPr>
              <a:t>時間取得済みです。</a:t>
            </a:r>
            <a:r>
              <a:rPr kumimoji="1" lang="en-US" altLang="ja-JP" sz="1200" kern="1200" dirty="0" smtClean="0">
                <a:solidFill>
                  <a:schemeClr val="tx1"/>
                </a:solidFill>
                <a:effectLst/>
                <a:latin typeface="+mn-lt"/>
                <a:ea typeface="+mn-ea"/>
                <a:cs typeface="+mn-cs"/>
              </a:rPr>
              <a:t>6</a:t>
            </a:r>
            <a:r>
              <a:rPr kumimoji="1" lang="ja-JP" altLang="en-US"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6</a:t>
            </a:r>
            <a:r>
              <a:rPr kumimoji="1" lang="ja-JP" altLang="en-US" sz="1200" kern="1200" dirty="0" smtClean="0">
                <a:solidFill>
                  <a:schemeClr val="tx1"/>
                </a:solidFill>
                <a:effectLst/>
                <a:latin typeface="+mn-lt"/>
                <a:ea typeface="+mn-ea"/>
                <a:cs typeface="+mn-cs"/>
              </a:rPr>
              <a:t>日以降の取得可能日数は？●</a:t>
            </a:r>
            <a:endParaRPr kumimoji="1" lang="ja-JP" altLang="en-US" dirty="0">
              <a:latin typeface="+mn-lt"/>
            </a:endParaRPr>
          </a:p>
        </p:txBody>
      </p:sp>
      <p:sp>
        <p:nvSpPr>
          <p:cNvPr id="1214" name="スライド番号プレースホルダー 3"/>
          <p:cNvSpPr>
            <a:spLocks noGrp="1"/>
          </p:cNvSpPr>
          <p:nvPr>
            <p:ph type="sldNum" sz="quarter" idx="10"/>
          </p:nvPr>
        </p:nvSpPr>
        <p:spPr/>
        <p:txBody>
          <a:bodyPr/>
          <a:lstStyle/>
          <a:p>
            <a:fld id="{F3288E7B-451C-4242-A703-0EA5380C50CD}" type="slidenum">
              <a:rPr kumimoji="1" lang="ja-JP" altLang="en-US" smtClean="0"/>
              <a:t>10</a:t>
            </a:fld>
            <a:endParaRPr kumimoji="1" lang="ja-JP" altLang="en-US"/>
          </a:p>
        </p:txBody>
      </p:sp>
    </p:spTree>
    <p:extLst>
      <p:ext uri="{BB962C8B-B14F-4D97-AF65-F5344CB8AC3E}">
        <p14:creationId xmlns:p14="http://schemas.microsoft.com/office/powerpoint/2010/main" val="103249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 name="スライド イメージ プレースホルダー 1"/>
          <p:cNvSpPr>
            <a:spLocks noGrp="1" noRot="1" noChangeAspect="1"/>
          </p:cNvSpPr>
          <p:nvPr>
            <p:ph type="sldImg"/>
          </p:nvPr>
        </p:nvSpPr>
        <p:spPr/>
      </p:sp>
      <p:sp>
        <p:nvSpPr>
          <p:cNvPr id="1221"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初めの任用期間では、</a:t>
            </a:r>
            <a:r>
              <a:rPr kumimoji="1" lang="en-US" altLang="ja-JP" sz="1200" kern="1200" dirty="0" smtClean="0">
                <a:solidFill>
                  <a:schemeClr val="tx1"/>
                </a:solidFill>
                <a:effectLst/>
                <a:latin typeface="+mn-lt"/>
                <a:ea typeface="+mn-ea"/>
                <a:cs typeface="+mn-cs"/>
              </a:rPr>
              <a:t>4</a:t>
            </a:r>
            <a:r>
              <a:rPr kumimoji="1" lang="ja-JP" altLang="en-US" sz="1200" kern="1200" dirty="0" smtClean="0">
                <a:solidFill>
                  <a:schemeClr val="tx1"/>
                </a:solidFill>
                <a:effectLst/>
                <a:latin typeface="+mn-lt"/>
                <a:ea typeface="+mn-ea"/>
                <a:cs typeface="+mn-cs"/>
              </a:rPr>
              <a:t>日取得可能でした。が、</a:t>
            </a:r>
            <a:r>
              <a:rPr kumimoji="1" lang="en-US" altLang="ja-JP" sz="1200" kern="1200" dirty="0" smtClean="0">
                <a:solidFill>
                  <a:schemeClr val="tx1"/>
                </a:solidFill>
                <a:effectLst/>
                <a:latin typeface="+mn-lt"/>
                <a:ea typeface="+mn-ea"/>
                <a:cs typeface="+mn-cs"/>
              </a:rPr>
              <a:t>7</a:t>
            </a:r>
            <a:r>
              <a:rPr kumimoji="1" lang="ja-JP" altLang="en-US"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25</a:t>
            </a:r>
            <a:r>
              <a:rPr kumimoji="1" lang="ja-JP" altLang="en-US" sz="1200" kern="1200" dirty="0" smtClean="0">
                <a:solidFill>
                  <a:schemeClr val="tx1"/>
                </a:solidFill>
                <a:effectLst/>
                <a:latin typeface="+mn-lt"/>
                <a:ea typeface="+mn-ea"/>
                <a:cs typeface="+mn-cs"/>
              </a:rPr>
              <a:t>日まで延長されましたので、再計算をします。４月で計算、切り上げますと７日取得可能となります。既に、１日と４時間取得済みですので、●７日から引くと、今後は５日と３時間４５分取得可能となりますね。●</a:t>
            </a:r>
            <a:endParaRPr kumimoji="1" lang="ja-JP" altLang="ja-JP" sz="1200" kern="1200" dirty="0" smtClean="0">
              <a:solidFill>
                <a:schemeClr val="tx1"/>
              </a:solidFill>
              <a:effectLst/>
              <a:latin typeface="+mn-lt"/>
              <a:ea typeface="+mn-ea"/>
              <a:cs typeface="+mn-cs"/>
            </a:endParaRPr>
          </a:p>
          <a:p>
            <a:endParaRPr kumimoji="1" lang="ja-JP" altLang="en-US" dirty="0">
              <a:latin typeface="+mn-lt"/>
            </a:endParaRPr>
          </a:p>
        </p:txBody>
      </p:sp>
      <p:sp>
        <p:nvSpPr>
          <p:cNvPr id="1222" name="スライド番号プレースホルダー 3"/>
          <p:cNvSpPr>
            <a:spLocks noGrp="1"/>
          </p:cNvSpPr>
          <p:nvPr>
            <p:ph type="sldNum" sz="quarter" idx="10"/>
          </p:nvPr>
        </p:nvSpPr>
        <p:spPr/>
        <p:txBody>
          <a:bodyPr/>
          <a:lstStyle/>
          <a:p>
            <a:fld id="{F3288E7B-451C-4242-A703-0EA5380C50CD}" type="slidenum">
              <a:rPr kumimoji="1" lang="ja-JP" altLang="en-US" smtClean="0"/>
              <a:t>11</a:t>
            </a:fld>
            <a:endParaRPr kumimoji="1" lang="ja-JP" altLang="en-US"/>
          </a:p>
        </p:txBody>
      </p:sp>
    </p:spTree>
    <p:extLst>
      <p:ext uri="{BB962C8B-B14F-4D97-AF65-F5344CB8AC3E}">
        <p14:creationId xmlns:p14="http://schemas.microsoft.com/office/powerpoint/2010/main" val="4035019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 name="スライド イメージ プレースホルダー 1"/>
          <p:cNvSpPr>
            <a:spLocks noGrp="1" noRot="1" noChangeAspect="1"/>
          </p:cNvSpPr>
          <p:nvPr>
            <p:ph type="sldImg"/>
          </p:nvPr>
        </p:nvSpPr>
        <p:spPr/>
      </p:sp>
      <p:sp>
        <p:nvSpPr>
          <p:cNvPr id="1234"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４</a:t>
            </a:r>
            <a:r>
              <a:rPr kumimoji="1" lang="en-US" altLang="ja-JP" sz="1200" kern="1200" dirty="0" smtClean="0">
                <a:solidFill>
                  <a:schemeClr val="tx1"/>
                </a:solidFill>
                <a:effectLst/>
                <a:latin typeface="+mn-lt"/>
                <a:ea typeface="+mn-ea"/>
                <a:cs typeface="+mn-cs"/>
              </a:rPr>
              <a:t>P</a:t>
            </a:r>
            <a:r>
              <a:rPr kumimoji="1" lang="ja-JP" altLang="en-US" sz="1200" kern="1200" dirty="0" smtClean="0">
                <a:solidFill>
                  <a:schemeClr val="tx1"/>
                </a:solidFill>
                <a:effectLst/>
                <a:latin typeface="+mn-lt"/>
                <a:ea typeface="+mn-ea"/>
                <a:cs typeface="+mn-cs"/>
              </a:rPr>
              <a:t>下の方、</a:t>
            </a:r>
            <a:r>
              <a:rPr kumimoji="1" lang="ja-JP" altLang="ja-JP" sz="1200" kern="1200" dirty="0" smtClean="0">
                <a:solidFill>
                  <a:schemeClr val="tx1"/>
                </a:solidFill>
                <a:effectLst/>
                <a:latin typeface="+mn-lt"/>
                <a:ea typeface="+mn-ea"/>
                <a:cs typeface="+mn-cs"/>
              </a:rPr>
              <a:t>（２）病休は、取得可能日数をこの表で確認します。任用期間の右端の欄に</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１０月１日～１２月と　ありますが、これは「１０ヶ月と１日～１２ヶ月」という意味です。任用期間が、１１</a:t>
            </a:r>
            <a:r>
              <a:rPr kumimoji="1" lang="ja-JP" altLang="en-US" sz="1200" kern="1200" dirty="0" smtClean="0">
                <a:solidFill>
                  <a:schemeClr val="tx1"/>
                </a:solidFill>
                <a:effectLst/>
                <a:latin typeface="+mn-lt"/>
                <a:ea typeface="+mn-ea"/>
                <a:cs typeface="+mn-cs"/>
              </a:rPr>
              <a:t>ヶ</a:t>
            </a:r>
            <a:r>
              <a:rPr kumimoji="1" lang="ja-JP" altLang="ja-JP" sz="1200" kern="1200" dirty="0" smtClean="0">
                <a:solidFill>
                  <a:schemeClr val="tx1"/>
                </a:solidFill>
                <a:effectLst/>
                <a:latin typeface="+mn-lt"/>
                <a:ea typeface="+mn-ea"/>
                <a:cs typeface="+mn-cs"/>
              </a:rPr>
              <a:t>月の方ならば、</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日取得できます。</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年休と同様、任用期間が延長されたらそのつど付与日数を再計算する必要があります。</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smtClean="0"/>
          </a:p>
          <a:p>
            <a:endParaRPr kumimoji="1" lang="ja-JP" altLang="en-US" dirty="0"/>
          </a:p>
        </p:txBody>
      </p:sp>
      <p:sp>
        <p:nvSpPr>
          <p:cNvPr id="1235" name="スライド番号プレースホルダー 3"/>
          <p:cNvSpPr>
            <a:spLocks noGrp="1"/>
          </p:cNvSpPr>
          <p:nvPr>
            <p:ph type="sldNum" sz="quarter" idx="10"/>
          </p:nvPr>
        </p:nvSpPr>
        <p:spPr/>
        <p:txBody>
          <a:bodyPr/>
          <a:lstStyle/>
          <a:p>
            <a:fld id="{F3288E7B-451C-4242-A703-0EA5380C50CD}" type="slidenum">
              <a:rPr kumimoji="1" lang="ja-JP" altLang="en-US" smtClean="0"/>
              <a:t>12</a:t>
            </a:fld>
            <a:endParaRPr kumimoji="1" lang="ja-JP" altLang="en-US"/>
          </a:p>
        </p:txBody>
      </p:sp>
    </p:spTree>
    <p:extLst>
      <p:ext uri="{BB962C8B-B14F-4D97-AF65-F5344CB8AC3E}">
        <p14:creationId xmlns:p14="http://schemas.microsoft.com/office/powerpoint/2010/main" val="558832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 name="スライド イメージ プレースホルダー 1"/>
          <p:cNvSpPr>
            <a:spLocks noGrp="1" noRot="1" noChangeAspect="1"/>
          </p:cNvSpPr>
          <p:nvPr>
            <p:ph type="sldImg"/>
          </p:nvPr>
        </p:nvSpPr>
        <p:spPr/>
      </p:sp>
      <p:sp>
        <p:nvSpPr>
          <p:cNvPr id="1246"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次は５</a:t>
            </a:r>
            <a:r>
              <a:rPr kumimoji="1" lang="en-US" altLang="ja-JP" sz="1200" kern="1200" dirty="0" smtClean="0">
                <a:solidFill>
                  <a:schemeClr val="tx1"/>
                </a:solidFill>
                <a:effectLst/>
                <a:latin typeface="+mn-lt"/>
                <a:ea typeface="+mn-ea"/>
                <a:cs typeface="+mn-cs"/>
              </a:rPr>
              <a:t>P</a:t>
            </a:r>
            <a:r>
              <a:rPr kumimoji="1" lang="ja-JP" altLang="ja-JP" sz="1200" kern="1200" dirty="0" smtClean="0">
                <a:solidFill>
                  <a:schemeClr val="tx1"/>
                </a:solidFill>
                <a:effectLst/>
                <a:latin typeface="+mn-lt"/>
                <a:ea typeface="+mn-ea"/>
                <a:cs typeface="+mn-cs"/>
              </a:rPr>
              <a:t>（３）特休</a:t>
            </a:r>
            <a:r>
              <a:rPr kumimoji="1" lang="ja-JP" altLang="en-US" sz="1200" kern="1200" dirty="0" smtClean="0">
                <a:solidFill>
                  <a:schemeClr val="tx1"/>
                </a:solidFill>
                <a:effectLst/>
                <a:latin typeface="+mn-lt"/>
                <a:ea typeface="+mn-ea"/>
                <a:cs typeface="+mn-cs"/>
              </a:rPr>
              <a:t>です</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夏期特別休暇や</a:t>
            </a:r>
            <a:r>
              <a:rPr kumimoji="1" lang="ja-JP" altLang="ja-JP" sz="1200" kern="1200" dirty="0" smtClean="0">
                <a:solidFill>
                  <a:schemeClr val="tx1"/>
                </a:solidFill>
                <a:effectLst/>
                <a:latin typeface="+mn-lt"/>
                <a:ea typeface="+mn-ea"/>
                <a:cs typeface="+mn-cs"/>
              </a:rPr>
              <a:t>結婚休暇、忌引等様々な特休があります</a:t>
            </a:r>
            <a:r>
              <a:rPr kumimoji="1" lang="ja-JP" altLang="en-US" sz="1200" kern="1200" dirty="0" smtClean="0">
                <a:solidFill>
                  <a:schemeClr val="tx1"/>
                </a:solidFill>
                <a:effectLst/>
                <a:latin typeface="+mn-lt"/>
                <a:ea typeface="+mn-ea"/>
                <a:cs typeface="+mn-cs"/>
              </a:rPr>
              <a:t>。夏期特別休暇も先ほどの病気休暇と同じで、●</a:t>
            </a:r>
            <a:r>
              <a:rPr kumimoji="1" lang="en-US" altLang="ja-JP" sz="1200" kern="1200" dirty="0" smtClean="0">
                <a:solidFill>
                  <a:schemeClr val="tx1"/>
                </a:solidFill>
                <a:effectLst/>
                <a:latin typeface="+mn-lt"/>
                <a:ea typeface="+mn-ea"/>
                <a:cs typeface="+mn-cs"/>
              </a:rPr>
              <a:t>7</a:t>
            </a:r>
            <a:r>
              <a:rPr kumimoji="1" lang="ja-JP" altLang="en-US"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日から</a:t>
            </a:r>
            <a:r>
              <a:rPr kumimoji="1" lang="en-US" altLang="ja-JP" sz="1200" kern="1200" dirty="0" smtClean="0">
                <a:solidFill>
                  <a:schemeClr val="tx1"/>
                </a:solidFill>
                <a:effectLst/>
                <a:latin typeface="+mn-lt"/>
                <a:ea typeface="+mn-ea"/>
                <a:cs typeface="+mn-cs"/>
              </a:rPr>
              <a:t>9</a:t>
            </a:r>
            <a:r>
              <a:rPr kumimoji="1" lang="ja-JP" altLang="en-US"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30</a:t>
            </a:r>
            <a:r>
              <a:rPr kumimoji="1" lang="ja-JP" altLang="en-US" sz="1200" kern="1200" dirty="0" smtClean="0">
                <a:solidFill>
                  <a:schemeClr val="tx1"/>
                </a:solidFill>
                <a:effectLst/>
                <a:latin typeface="+mn-lt"/>
                <a:ea typeface="+mn-ea"/>
                <a:cs typeface="+mn-cs"/>
              </a:rPr>
              <a:t>日までの任用期間によって取得可能日数が変わってきます。例えば、</a:t>
            </a:r>
            <a:r>
              <a:rPr kumimoji="1" lang="en-US" altLang="ja-JP" sz="1200" kern="1200" dirty="0" smtClean="0">
                <a:solidFill>
                  <a:schemeClr val="tx1"/>
                </a:solidFill>
                <a:effectLst/>
                <a:latin typeface="+mn-lt"/>
                <a:ea typeface="+mn-ea"/>
                <a:cs typeface="+mn-cs"/>
              </a:rPr>
              <a:t>7</a:t>
            </a:r>
            <a:r>
              <a:rPr kumimoji="1" lang="ja-JP" altLang="en-US"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25</a:t>
            </a:r>
            <a:r>
              <a:rPr kumimoji="1" lang="ja-JP" altLang="en-US" sz="1200" kern="1200" dirty="0" smtClean="0">
                <a:solidFill>
                  <a:schemeClr val="tx1"/>
                </a:solidFill>
                <a:effectLst/>
                <a:latin typeface="+mn-lt"/>
                <a:ea typeface="+mn-ea"/>
                <a:cs typeface="+mn-cs"/>
              </a:rPr>
              <a:t>日までの辞令が出ている方であれば、任用期間は</a:t>
            </a:r>
            <a:r>
              <a:rPr kumimoji="1" lang="en-US" altLang="ja-JP" sz="1200" kern="1200" dirty="0" smtClean="0">
                <a:solidFill>
                  <a:schemeClr val="tx1"/>
                </a:solidFill>
                <a:effectLst/>
                <a:latin typeface="+mn-lt"/>
                <a:ea typeface="+mn-ea"/>
                <a:cs typeface="+mn-cs"/>
              </a:rPr>
              <a:t>25</a:t>
            </a:r>
            <a:r>
              <a:rPr kumimoji="1" lang="ja-JP" altLang="en-US" sz="1200" kern="1200" dirty="0" smtClean="0">
                <a:solidFill>
                  <a:schemeClr val="tx1"/>
                </a:solidFill>
                <a:effectLst/>
                <a:latin typeface="+mn-lt"/>
                <a:ea typeface="+mn-ea"/>
                <a:cs typeface="+mn-cs"/>
              </a:rPr>
              <a:t>日です。●</a:t>
            </a:r>
            <a:r>
              <a:rPr kumimoji="1" lang="en-US" altLang="ja-JP" sz="1200" kern="1200" dirty="0" smtClean="0">
                <a:solidFill>
                  <a:schemeClr val="tx1"/>
                </a:solidFill>
                <a:effectLst/>
                <a:latin typeface="+mn-lt"/>
                <a:ea typeface="+mn-ea"/>
                <a:cs typeface="+mn-cs"/>
              </a:rPr>
              <a:t>23</a:t>
            </a:r>
            <a:r>
              <a:rPr kumimoji="1" lang="ja-JP" altLang="en-US" sz="1200" kern="1200" dirty="0" smtClean="0">
                <a:solidFill>
                  <a:schemeClr val="tx1"/>
                </a:solidFill>
                <a:effectLst/>
                <a:latin typeface="+mn-lt"/>
                <a:ea typeface="+mn-ea"/>
                <a:cs typeface="+mn-cs"/>
              </a:rPr>
              <a:t>日～</a:t>
            </a:r>
            <a:r>
              <a:rPr kumimoji="1" lang="en-US" altLang="ja-JP" sz="1200" kern="1200" dirty="0" smtClean="0">
                <a:solidFill>
                  <a:schemeClr val="tx1"/>
                </a:solidFill>
                <a:effectLst/>
                <a:latin typeface="+mn-lt"/>
                <a:ea typeface="+mn-ea"/>
                <a:cs typeface="+mn-cs"/>
              </a:rPr>
              <a:t>31</a:t>
            </a:r>
            <a:r>
              <a:rPr kumimoji="1" lang="ja-JP" altLang="en-US" sz="1200" kern="1200" dirty="0" smtClean="0">
                <a:solidFill>
                  <a:schemeClr val="tx1"/>
                </a:solidFill>
                <a:effectLst/>
                <a:latin typeface="+mn-lt"/>
                <a:ea typeface="+mn-ea"/>
                <a:cs typeface="+mn-cs"/>
              </a:rPr>
              <a:t>日の欄に該当ですので、取得可能日数は●</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日４：００となります。事前に取得可能日数をお知らせしておきましょう。●休暇届の事由欄に、夏期特別休暇の夏期を季節の季と間違えて記入される方がいますので、気を付けてください。</a:t>
            </a:r>
            <a:r>
              <a:rPr kumimoji="1" lang="ja-JP"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　</a:t>
            </a:r>
          </a:p>
          <a:p>
            <a:endParaRPr kumimoji="1" lang="ja-JP" altLang="en-US" dirty="0" smtClean="0">
              <a:latin typeface="+mn-lt"/>
            </a:endParaRPr>
          </a:p>
          <a:p>
            <a:endParaRPr kumimoji="1" lang="ja-JP" altLang="en-US" dirty="0"/>
          </a:p>
        </p:txBody>
      </p:sp>
      <p:sp>
        <p:nvSpPr>
          <p:cNvPr id="1247" name="スライド番号プレースホルダー 3"/>
          <p:cNvSpPr>
            <a:spLocks noGrp="1"/>
          </p:cNvSpPr>
          <p:nvPr>
            <p:ph type="sldNum" sz="quarter" idx="10"/>
          </p:nvPr>
        </p:nvSpPr>
        <p:spPr/>
        <p:txBody>
          <a:bodyPr/>
          <a:lstStyle/>
          <a:p>
            <a:fld id="{F3288E7B-451C-4242-A703-0EA5380C50CD}" type="slidenum">
              <a:rPr kumimoji="1" lang="ja-JP" altLang="en-US" smtClean="0"/>
              <a:t>13</a:t>
            </a:fld>
            <a:endParaRPr kumimoji="1" lang="ja-JP" altLang="en-US"/>
          </a:p>
        </p:txBody>
      </p:sp>
    </p:spTree>
    <p:extLst>
      <p:ext uri="{BB962C8B-B14F-4D97-AF65-F5344CB8AC3E}">
        <p14:creationId xmlns:p14="http://schemas.microsoft.com/office/powerpoint/2010/main" val="3723185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 name="スライド イメージ プレースホルダー 1"/>
          <p:cNvSpPr>
            <a:spLocks noGrp="1" noRot="1" noChangeAspect="1"/>
          </p:cNvSpPr>
          <p:nvPr>
            <p:ph type="sldImg"/>
          </p:nvPr>
        </p:nvSpPr>
        <p:spPr/>
      </p:sp>
      <p:sp>
        <p:nvSpPr>
          <p:cNvPr id="1254"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問題です。</a:t>
            </a:r>
            <a:r>
              <a:rPr lang="ja-JP" altLang="en-US" sz="1200" dirty="0" smtClean="0">
                <a:latin typeface="+mn-lt"/>
                <a:ea typeface="HG丸ｺﾞｼｯｸM-PRO" panose="020F0600000000000000" pitchFamily="50" charset="-128"/>
              </a:rPr>
              <a:t>夏期特別休暇が、２時間</a:t>
            </a:r>
            <a:r>
              <a:rPr lang="en-US" altLang="ja-JP" sz="1200" dirty="0" smtClean="0">
                <a:latin typeface="+mn-lt"/>
                <a:ea typeface="HG丸ｺﾞｼｯｸM-PRO" panose="020F0600000000000000" pitchFamily="50" charset="-128"/>
              </a:rPr>
              <a:t>45</a:t>
            </a:r>
            <a:r>
              <a:rPr lang="ja-JP" altLang="en-US" sz="1200" dirty="0" smtClean="0">
                <a:latin typeface="+mn-lt"/>
                <a:ea typeface="HG丸ｺﾞｼｯｸM-PRO" panose="020F0600000000000000" pitchFamily="50" charset="-128"/>
              </a:rPr>
              <a:t>分残っています。</a:t>
            </a:r>
            <a:r>
              <a:rPr lang="en-US" altLang="ja-JP" sz="1200" dirty="0" smtClean="0">
                <a:latin typeface="+mn-lt"/>
                <a:ea typeface="HG丸ｺﾞｼｯｸM-PRO" panose="020F0600000000000000" pitchFamily="50" charset="-128"/>
              </a:rPr>
              <a:t>9</a:t>
            </a:r>
            <a:r>
              <a:rPr lang="ja-JP" altLang="en-US" sz="1200" dirty="0" smtClean="0">
                <a:latin typeface="+mn-lt"/>
                <a:ea typeface="HG丸ｺﾞｼｯｸM-PRO" panose="020F0600000000000000" pitchFamily="50" charset="-128"/>
              </a:rPr>
              <a:t>時</a:t>
            </a:r>
            <a:r>
              <a:rPr lang="en-US" altLang="ja-JP" sz="1200" dirty="0" smtClean="0">
                <a:latin typeface="+mn-lt"/>
                <a:ea typeface="HG丸ｺﾞｼｯｸM-PRO" panose="020F0600000000000000" pitchFamily="50" charset="-128"/>
              </a:rPr>
              <a:t>15</a:t>
            </a:r>
            <a:r>
              <a:rPr lang="ja-JP" altLang="en-US" sz="1200" dirty="0" smtClean="0">
                <a:latin typeface="+mn-lt"/>
                <a:ea typeface="HG丸ｺﾞｼｯｸM-PRO" panose="020F0600000000000000" pitchFamily="50" charset="-128"/>
              </a:rPr>
              <a:t>分～</a:t>
            </a:r>
            <a:r>
              <a:rPr lang="en-US" altLang="ja-JP" sz="1200" dirty="0" smtClean="0">
                <a:latin typeface="+mn-lt"/>
                <a:ea typeface="HG丸ｺﾞｼｯｸM-PRO" panose="020F0600000000000000" pitchFamily="50" charset="-128"/>
              </a:rPr>
              <a:t>12</a:t>
            </a:r>
            <a:r>
              <a:rPr lang="ja-JP" altLang="en-US" sz="1200" dirty="0" smtClean="0">
                <a:latin typeface="+mn-lt"/>
                <a:ea typeface="HG丸ｺﾞｼｯｸM-PRO" panose="020F0600000000000000" pitchFamily="50" charset="-128"/>
              </a:rPr>
              <a:t>時まで、夏期特別休暇を取得できるでしょうか？●</a:t>
            </a:r>
            <a:endParaRPr lang="en-US" altLang="ja-JP" sz="1200" dirty="0" smtClean="0">
              <a:latin typeface="+mn-lt"/>
              <a:ea typeface="HG丸ｺﾞｼｯｸM-PRO" panose="020F0600000000000000" pitchFamily="50" charset="-128"/>
            </a:endParaRPr>
          </a:p>
          <a:p>
            <a:endParaRPr kumimoji="1" lang="ja-JP" altLang="en-US" dirty="0"/>
          </a:p>
        </p:txBody>
      </p:sp>
      <p:sp>
        <p:nvSpPr>
          <p:cNvPr id="1255" name="スライド番号プレースホルダー 3"/>
          <p:cNvSpPr>
            <a:spLocks noGrp="1"/>
          </p:cNvSpPr>
          <p:nvPr>
            <p:ph type="sldNum" sz="quarter" idx="10"/>
          </p:nvPr>
        </p:nvSpPr>
        <p:spPr/>
        <p:txBody>
          <a:bodyPr/>
          <a:lstStyle/>
          <a:p>
            <a:fld id="{F3288E7B-451C-4242-A703-0EA5380C50CD}" type="slidenum">
              <a:rPr kumimoji="1" lang="ja-JP" altLang="en-US" smtClean="0"/>
              <a:t>14</a:t>
            </a:fld>
            <a:endParaRPr kumimoji="1" lang="ja-JP" altLang="en-US"/>
          </a:p>
        </p:txBody>
      </p:sp>
    </p:spTree>
    <p:extLst>
      <p:ext uri="{BB962C8B-B14F-4D97-AF65-F5344CB8AC3E}">
        <p14:creationId xmlns:p14="http://schemas.microsoft.com/office/powerpoint/2010/main" val="558618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 name="スライド イメージ プレースホルダー 1"/>
          <p:cNvSpPr>
            <a:spLocks noGrp="1" noRot="1" noChangeAspect="1"/>
          </p:cNvSpPr>
          <p:nvPr>
            <p:ph type="sldImg"/>
          </p:nvPr>
        </p:nvSpPr>
        <p:spPr/>
      </p:sp>
      <p:sp>
        <p:nvSpPr>
          <p:cNvPr id="1261"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答えは、できません。●</a:t>
            </a:r>
            <a:r>
              <a:rPr lang="ja-JP" altLang="en-US" sz="1200" dirty="0" smtClean="0">
                <a:latin typeface="+mn-lt"/>
                <a:ea typeface="HG丸ｺﾞｼｯｸM-PRO" panose="020F0600000000000000" pitchFamily="50" charset="-128"/>
              </a:rPr>
              <a:t>休暇の残日数のすべてを使用しようとする場合において、当該残日数に４時間未満の端数があるときは、</a:t>
            </a:r>
            <a:r>
              <a:rPr lang="ja-JP" altLang="en-US" sz="1200" dirty="0" smtClean="0">
                <a:solidFill>
                  <a:srgbClr val="FF0000"/>
                </a:solidFill>
                <a:latin typeface="+mn-lt"/>
                <a:ea typeface="HG丸ｺﾞｼｯｸM-PRO" panose="020F0600000000000000" pitchFamily="50" charset="-128"/>
              </a:rPr>
              <a:t>当該残日数のすべてを使用することができますので、</a:t>
            </a:r>
            <a:r>
              <a:rPr lang="en-US" altLang="ja-JP" sz="1200" dirty="0" smtClean="0">
                <a:solidFill>
                  <a:srgbClr val="FF0000"/>
                </a:solidFill>
                <a:latin typeface="+mn-lt"/>
                <a:ea typeface="HG丸ｺﾞｼｯｸM-PRO" panose="020F0600000000000000" pitchFamily="50" charset="-128"/>
              </a:rPr>
              <a:t>2</a:t>
            </a:r>
            <a:r>
              <a:rPr lang="ja-JP" altLang="en-US" sz="1200" dirty="0" smtClean="0">
                <a:solidFill>
                  <a:srgbClr val="FF0000"/>
                </a:solidFill>
                <a:latin typeface="+mn-lt"/>
                <a:ea typeface="HG丸ｺﾞｼｯｸM-PRO" panose="020F0600000000000000" pitchFamily="50" charset="-128"/>
              </a:rPr>
              <a:t>時間</a:t>
            </a:r>
            <a:r>
              <a:rPr lang="en-US" altLang="ja-JP" sz="1200" dirty="0" smtClean="0">
                <a:solidFill>
                  <a:srgbClr val="FF0000"/>
                </a:solidFill>
                <a:latin typeface="+mn-lt"/>
                <a:ea typeface="HG丸ｺﾞｼｯｸM-PRO" panose="020F0600000000000000" pitchFamily="50" charset="-128"/>
              </a:rPr>
              <a:t>45</a:t>
            </a:r>
            <a:r>
              <a:rPr lang="ja-JP" altLang="en-US" sz="1200" dirty="0" smtClean="0">
                <a:solidFill>
                  <a:srgbClr val="FF0000"/>
                </a:solidFill>
                <a:latin typeface="+mn-lt"/>
                <a:ea typeface="HG丸ｺﾞｼｯｸM-PRO" panose="020F0600000000000000" pitchFamily="50" charset="-128"/>
              </a:rPr>
              <a:t>分という半端な時間数でも取得はできます。●しかし、始業の時刻</a:t>
            </a:r>
            <a:r>
              <a:rPr lang="ja-JP" altLang="en-US" sz="1200" dirty="0" smtClean="0">
                <a:latin typeface="+mn-lt"/>
                <a:ea typeface="HG丸ｺﾞｼｯｸM-PRO" panose="020F0600000000000000" pitchFamily="50" charset="-128"/>
              </a:rPr>
              <a:t>から引き続き若しくは</a:t>
            </a:r>
            <a:r>
              <a:rPr lang="ja-JP" altLang="en-US" sz="1200" dirty="0" smtClean="0">
                <a:solidFill>
                  <a:srgbClr val="FF0000"/>
                </a:solidFill>
                <a:latin typeface="+mn-lt"/>
                <a:ea typeface="HG丸ｺﾞｼｯｸM-PRO" panose="020F0600000000000000" pitchFamily="50" charset="-128"/>
              </a:rPr>
              <a:t>終業の時刻</a:t>
            </a:r>
            <a:r>
              <a:rPr lang="ja-JP" altLang="en-US" sz="1200" dirty="0" smtClean="0">
                <a:latin typeface="+mn-lt"/>
                <a:ea typeface="HG丸ｺﾞｼｯｸM-PRO" panose="020F0600000000000000" pitchFamily="50" charset="-128"/>
              </a:rPr>
              <a:t>まで引き続く時間となっていますので、始業の時刻ではない、</a:t>
            </a:r>
            <a:r>
              <a:rPr lang="en-US" altLang="ja-JP" sz="1200" dirty="0" smtClean="0">
                <a:latin typeface="+mn-lt"/>
                <a:ea typeface="HG丸ｺﾞｼｯｸM-PRO" panose="020F0600000000000000" pitchFamily="50" charset="-128"/>
              </a:rPr>
              <a:t>9</a:t>
            </a:r>
            <a:r>
              <a:rPr lang="ja-JP" altLang="en-US" sz="1200" dirty="0" smtClean="0">
                <a:latin typeface="+mn-lt"/>
                <a:ea typeface="HG丸ｺﾞｼｯｸM-PRO" panose="020F0600000000000000" pitchFamily="50" charset="-128"/>
              </a:rPr>
              <a:t>時１</a:t>
            </a:r>
            <a:r>
              <a:rPr lang="en-US" altLang="ja-JP" sz="1200" dirty="0" smtClean="0">
                <a:latin typeface="+mn-lt"/>
                <a:ea typeface="HG丸ｺﾞｼｯｸM-PRO" panose="020F0600000000000000" pitchFamily="50" charset="-128"/>
              </a:rPr>
              <a:t>5</a:t>
            </a:r>
            <a:r>
              <a:rPr lang="ja-JP" altLang="en-US" sz="1200" dirty="0" smtClean="0">
                <a:latin typeface="+mn-lt"/>
                <a:ea typeface="HG丸ｺﾞｼｯｸM-PRO" panose="020F0600000000000000" pitchFamily="50" charset="-128"/>
              </a:rPr>
              <a:t>分から取得することはできません。●</a:t>
            </a:r>
            <a:endParaRPr lang="en-US" altLang="ja-JP" sz="1200" dirty="0" smtClean="0">
              <a:solidFill>
                <a:srgbClr val="FF0000"/>
              </a:solidFill>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latin typeface="+mn-lt"/>
            </a:endParaRPr>
          </a:p>
        </p:txBody>
      </p:sp>
      <p:sp>
        <p:nvSpPr>
          <p:cNvPr id="1262" name="スライド番号プレースホルダー 3"/>
          <p:cNvSpPr>
            <a:spLocks noGrp="1"/>
          </p:cNvSpPr>
          <p:nvPr>
            <p:ph type="sldNum" sz="quarter" idx="10"/>
          </p:nvPr>
        </p:nvSpPr>
        <p:spPr/>
        <p:txBody>
          <a:bodyPr/>
          <a:lstStyle/>
          <a:p>
            <a:fld id="{F3288E7B-451C-4242-A703-0EA5380C50CD}" type="slidenum">
              <a:rPr kumimoji="1" lang="ja-JP" altLang="en-US" smtClean="0"/>
              <a:t>15</a:t>
            </a:fld>
            <a:endParaRPr kumimoji="1" lang="ja-JP" altLang="en-US"/>
          </a:p>
        </p:txBody>
      </p:sp>
    </p:spTree>
    <p:extLst>
      <p:ext uri="{BB962C8B-B14F-4D97-AF65-F5344CB8AC3E}">
        <p14:creationId xmlns:p14="http://schemas.microsoft.com/office/powerpoint/2010/main" val="3155811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 name="スライド イメージ プレースホルダー 1"/>
          <p:cNvSpPr>
            <a:spLocks noGrp="1" noRot="1" noChangeAspect="1"/>
          </p:cNvSpPr>
          <p:nvPr>
            <p:ph type="sldImg"/>
          </p:nvPr>
        </p:nvSpPr>
        <p:spPr/>
      </p:sp>
      <p:sp>
        <p:nvSpPr>
          <p:cNvPr id="1268"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問題です。</a:t>
            </a:r>
            <a:r>
              <a:rPr lang="ja-JP" altLang="en-US" sz="1200" dirty="0" smtClean="0">
                <a:latin typeface="+mn-lt"/>
                <a:ea typeface="HG丸ｺﾞｼｯｸM-PRO" panose="020F0600000000000000" pitchFamily="50" charset="-128"/>
              </a:rPr>
              <a:t>実姉が死亡したときは、忌引休暇が</a:t>
            </a:r>
            <a:r>
              <a:rPr lang="en-US" altLang="ja-JP" sz="1200" dirty="0" smtClean="0">
                <a:latin typeface="+mn-lt"/>
                <a:ea typeface="HG丸ｺﾞｼｯｸM-PRO" panose="020F0600000000000000" pitchFamily="50" charset="-128"/>
              </a:rPr>
              <a:t>3</a:t>
            </a:r>
            <a:r>
              <a:rPr lang="ja-JP" altLang="en-US" sz="1200" dirty="0" smtClean="0">
                <a:latin typeface="+mn-lt"/>
                <a:ea typeface="HG丸ｺﾞｼｯｸM-PRO" panose="020F0600000000000000" pitchFamily="50" charset="-128"/>
              </a:rPr>
              <a:t>日取得できます。</a:t>
            </a:r>
            <a:r>
              <a:rPr lang="en-US" altLang="ja-JP" sz="1200" dirty="0" smtClean="0">
                <a:latin typeface="+mn-lt"/>
                <a:ea typeface="HG丸ｺﾞｼｯｸM-PRO" panose="020F0600000000000000" pitchFamily="50" charset="-128"/>
              </a:rPr>
              <a:t>12</a:t>
            </a:r>
            <a:r>
              <a:rPr lang="ja-JP" altLang="en-US" sz="1200" dirty="0" smtClean="0">
                <a:latin typeface="+mn-lt"/>
                <a:ea typeface="HG丸ｺﾞｼｯｸM-PRO" panose="020F0600000000000000" pitchFamily="50" charset="-128"/>
              </a:rPr>
              <a:t>月３日木曜日から取り始めた場合、</a:t>
            </a:r>
            <a:r>
              <a:rPr lang="en-US" altLang="ja-JP" sz="1200" dirty="0" smtClean="0">
                <a:latin typeface="+mn-lt"/>
                <a:ea typeface="HG丸ｺﾞｼｯｸM-PRO" panose="020F0600000000000000" pitchFamily="50" charset="-128"/>
              </a:rPr>
              <a:t>12</a:t>
            </a:r>
            <a:r>
              <a:rPr lang="ja-JP" altLang="en-US" sz="1200" dirty="0" smtClean="0">
                <a:latin typeface="+mn-lt"/>
                <a:ea typeface="HG丸ｺﾞｼｯｸM-PRO" panose="020F0600000000000000" pitchFamily="50" charset="-128"/>
              </a:rPr>
              <a:t>月</a:t>
            </a:r>
            <a:r>
              <a:rPr lang="en-US" altLang="ja-JP" sz="1200" dirty="0" smtClean="0">
                <a:latin typeface="+mn-lt"/>
                <a:ea typeface="HG丸ｺﾞｼｯｸM-PRO" panose="020F0600000000000000" pitchFamily="50" charset="-128"/>
              </a:rPr>
              <a:t>7</a:t>
            </a:r>
            <a:r>
              <a:rPr lang="ja-JP" altLang="en-US" sz="1200" dirty="0" smtClean="0">
                <a:latin typeface="+mn-lt"/>
                <a:ea typeface="HG丸ｺﾞｼｯｸM-PRO" panose="020F0600000000000000" pitchFamily="50" charset="-128"/>
              </a:rPr>
              <a:t>日月曜日も忌引休暇を取得できますか？●</a:t>
            </a:r>
            <a:endParaRPr kumimoji="1" lang="ja-JP" altLang="en-US" dirty="0">
              <a:latin typeface="+mn-lt"/>
            </a:endParaRPr>
          </a:p>
        </p:txBody>
      </p:sp>
      <p:sp>
        <p:nvSpPr>
          <p:cNvPr id="1269" name="スライド番号プレースホルダー 3"/>
          <p:cNvSpPr>
            <a:spLocks noGrp="1"/>
          </p:cNvSpPr>
          <p:nvPr>
            <p:ph type="sldNum" sz="quarter" idx="10"/>
          </p:nvPr>
        </p:nvSpPr>
        <p:spPr/>
        <p:txBody>
          <a:bodyPr/>
          <a:lstStyle/>
          <a:p>
            <a:fld id="{F3288E7B-451C-4242-A703-0EA5380C50CD}" type="slidenum">
              <a:rPr kumimoji="1" lang="ja-JP" altLang="en-US" smtClean="0"/>
              <a:t>16</a:t>
            </a:fld>
            <a:endParaRPr kumimoji="1" lang="ja-JP" altLang="en-US"/>
          </a:p>
        </p:txBody>
      </p:sp>
    </p:spTree>
    <p:extLst>
      <p:ext uri="{BB962C8B-B14F-4D97-AF65-F5344CB8AC3E}">
        <p14:creationId xmlns:p14="http://schemas.microsoft.com/office/powerpoint/2010/main" val="2357457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 name="スライド イメージ プレースホルダー 1"/>
          <p:cNvSpPr>
            <a:spLocks noGrp="1" noRot="1" noChangeAspect="1"/>
          </p:cNvSpPr>
          <p:nvPr>
            <p:ph type="sldImg"/>
          </p:nvPr>
        </p:nvSpPr>
        <p:spPr/>
      </p:sp>
      <p:sp>
        <p:nvSpPr>
          <p:cNvPr id="1277"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答えは、できません。特別休暇の期間中に週休日並びに休日及び代休日が含まれていた場合においても日数又は期間の延長は行われませんので、●このケースでは木曜日から土曜日までが忌引扱い可能の期間となります。●よって、月曜日は忌引休暇にはなりません。●</a:t>
            </a:r>
            <a:endParaRPr kumimoji="1" lang="ja-JP" altLang="en-US" dirty="0"/>
          </a:p>
        </p:txBody>
      </p:sp>
      <p:sp>
        <p:nvSpPr>
          <p:cNvPr id="1278" name="スライド番号プレースホルダー 3"/>
          <p:cNvSpPr>
            <a:spLocks noGrp="1"/>
          </p:cNvSpPr>
          <p:nvPr>
            <p:ph type="sldNum" sz="quarter" idx="10"/>
          </p:nvPr>
        </p:nvSpPr>
        <p:spPr/>
        <p:txBody>
          <a:bodyPr/>
          <a:lstStyle/>
          <a:p>
            <a:fld id="{F3288E7B-451C-4242-A703-0EA5380C50CD}" type="slidenum">
              <a:rPr kumimoji="1" lang="ja-JP" altLang="en-US" smtClean="0"/>
              <a:t>17</a:t>
            </a:fld>
            <a:endParaRPr kumimoji="1" lang="ja-JP" altLang="en-US"/>
          </a:p>
        </p:txBody>
      </p:sp>
    </p:spTree>
    <p:extLst>
      <p:ext uri="{BB962C8B-B14F-4D97-AF65-F5344CB8AC3E}">
        <p14:creationId xmlns:p14="http://schemas.microsoft.com/office/powerpoint/2010/main" val="2109898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5" name="スライド イメージ プレースホルダー 1"/>
          <p:cNvSpPr>
            <a:spLocks noGrp="1" noRot="1" noChangeAspect="1"/>
          </p:cNvSpPr>
          <p:nvPr>
            <p:ph type="sldImg"/>
          </p:nvPr>
        </p:nvSpPr>
        <p:spPr/>
      </p:sp>
      <p:sp>
        <p:nvSpPr>
          <p:cNvPr id="1286"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７</a:t>
            </a:r>
            <a:r>
              <a:rPr kumimoji="1" lang="en-US" altLang="ja-JP" sz="1200" kern="1200" dirty="0" smtClean="0">
                <a:solidFill>
                  <a:schemeClr val="tx1"/>
                </a:solidFill>
                <a:effectLst/>
                <a:latin typeface="+mn-lt"/>
                <a:ea typeface="+mn-ea"/>
                <a:cs typeface="+mn-cs"/>
              </a:rPr>
              <a:t>P</a:t>
            </a:r>
            <a:r>
              <a:rPr kumimoji="1" lang="ja-JP" altLang="en-US"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6</a:t>
            </a:r>
            <a:r>
              <a:rPr kumimoji="1" lang="ja-JP" altLang="en-US" sz="1200" kern="1200" dirty="0" smtClean="0">
                <a:solidFill>
                  <a:schemeClr val="tx1"/>
                </a:solidFill>
                <a:effectLst/>
                <a:latin typeface="+mn-lt"/>
                <a:ea typeface="+mn-ea"/>
                <a:cs typeface="+mn-cs"/>
              </a:rPr>
              <a:t>の無給休暇を見てみましょう。</a:t>
            </a:r>
            <a:r>
              <a:rPr kumimoji="1" lang="ja-JP" altLang="ja-JP" sz="1200" kern="1200" dirty="0" smtClean="0">
                <a:solidFill>
                  <a:schemeClr val="tx1"/>
                </a:solidFill>
                <a:effectLst/>
                <a:latin typeface="+mn-lt"/>
                <a:ea typeface="+mn-ea"/>
                <a:cs typeface="+mn-cs"/>
              </a:rPr>
              <a:t>正規職員</a:t>
            </a:r>
            <a:r>
              <a:rPr kumimoji="1" lang="ja-JP" altLang="en-US" sz="1200" kern="1200" dirty="0" smtClean="0">
                <a:solidFill>
                  <a:schemeClr val="tx1"/>
                </a:solidFill>
                <a:effectLst/>
                <a:latin typeface="+mn-lt"/>
                <a:ea typeface="+mn-ea"/>
                <a:cs typeface="+mn-cs"/>
              </a:rPr>
              <a:t>ならば特別休暇扱いになる休暇が、</a:t>
            </a:r>
            <a:r>
              <a:rPr lang="ja-JP" altLang="en-US" sz="1200" dirty="0" smtClean="0">
                <a:latin typeface="+mn-lt"/>
                <a:ea typeface="HG丸ｺﾞｼｯｸM-PRO" panose="020F0600000000000000" pitchFamily="50" charset="-128"/>
              </a:rPr>
              <a:t>臨時的任用教職員は無給となる休暇があります</a:t>
            </a:r>
            <a:r>
              <a:rPr kumimoji="1" lang="ja-JP" altLang="ja-JP" sz="1200" kern="1200" dirty="0" smtClean="0">
                <a:solidFill>
                  <a:schemeClr val="tx1"/>
                </a:solidFill>
                <a:effectLst/>
                <a:latin typeface="+mn-lt"/>
                <a:ea typeface="+mn-ea"/>
                <a:cs typeface="+mn-cs"/>
              </a:rPr>
              <a:t>ので注意しましょう。</a:t>
            </a:r>
            <a:r>
              <a:rPr kumimoji="1" lang="ja-JP" altLang="en-US" sz="1200" kern="1200" dirty="0" smtClean="0">
                <a:solidFill>
                  <a:schemeClr val="tx1"/>
                </a:solidFill>
                <a:effectLst/>
                <a:latin typeface="+mn-lt"/>
                <a:ea typeface="+mn-ea"/>
                <a:cs typeface="+mn-cs"/>
              </a:rPr>
              <a:t>妊産疾病休暇と、育児時間等は、</a:t>
            </a:r>
            <a:r>
              <a:rPr kumimoji="1" lang="ja-JP" altLang="ja-JP" sz="1200" kern="1200" dirty="0" smtClean="0">
                <a:solidFill>
                  <a:schemeClr val="tx1"/>
                </a:solidFill>
                <a:effectLst/>
                <a:latin typeface="+mn-lt"/>
                <a:ea typeface="+mn-ea"/>
                <a:cs typeface="+mn-cs"/>
              </a:rPr>
              <a:t>制度的に取得は可能ですが、</a:t>
            </a:r>
            <a:r>
              <a:rPr kumimoji="1" lang="ja-JP" altLang="en-US" sz="1200" kern="1200" dirty="0" smtClean="0">
                <a:solidFill>
                  <a:schemeClr val="tx1"/>
                </a:solidFill>
                <a:effectLst/>
                <a:latin typeface="+mn-lt"/>
                <a:ea typeface="+mn-ea"/>
                <a:cs typeface="+mn-cs"/>
              </a:rPr>
              <a:t>無給扱いとなり、</a:t>
            </a:r>
            <a:r>
              <a:rPr kumimoji="1" lang="ja-JP" altLang="ja-JP" sz="1200" kern="1200" dirty="0" smtClean="0">
                <a:solidFill>
                  <a:schemeClr val="tx1"/>
                </a:solidFill>
                <a:effectLst/>
                <a:latin typeface="+mn-lt"/>
                <a:ea typeface="+mn-ea"/>
                <a:cs typeface="+mn-cs"/>
              </a:rPr>
              <a:t>給与の支払いはありません。取得した事例があれば、速やかに小中学校課へ「無給休暇取得の報告につい</a:t>
            </a:r>
            <a:r>
              <a:rPr kumimoji="1" lang="ja-JP" altLang="en-US" sz="1200" kern="1200" dirty="0" smtClean="0">
                <a:solidFill>
                  <a:schemeClr val="tx1"/>
                </a:solidFill>
                <a:effectLst/>
                <a:latin typeface="+mn-lt"/>
                <a:ea typeface="+mn-ea"/>
                <a:cs typeface="+mn-cs"/>
              </a:rPr>
              <a:t>て」</a:t>
            </a:r>
            <a:r>
              <a:rPr kumimoji="1" lang="ja-JP" altLang="ja-JP" sz="1200" kern="1200" dirty="0" smtClean="0">
                <a:solidFill>
                  <a:schemeClr val="tx1"/>
                </a:solidFill>
                <a:effectLst/>
                <a:latin typeface="+mn-lt"/>
                <a:ea typeface="+mn-ea"/>
                <a:cs typeface="+mn-cs"/>
              </a:rPr>
              <a:t>を提出します。</a:t>
            </a:r>
            <a:r>
              <a:rPr kumimoji="1" lang="ja-JP" altLang="en-US" sz="1200" kern="1200" dirty="0" smtClean="0">
                <a:solidFill>
                  <a:schemeClr val="tx1"/>
                </a:solidFill>
                <a:effectLst/>
                <a:latin typeface="+mn-lt"/>
                <a:ea typeface="+mn-ea"/>
                <a:cs typeface="+mn-cs"/>
              </a:rPr>
              <a:t>様式は、</a:t>
            </a:r>
            <a:r>
              <a:rPr kumimoji="1" lang="ja-JP" altLang="ja-JP" sz="1200" kern="1200" dirty="0" smtClean="0">
                <a:solidFill>
                  <a:schemeClr val="tx1"/>
                </a:solidFill>
                <a:effectLst/>
                <a:latin typeface="+mn-lt"/>
                <a:ea typeface="+mn-ea"/>
                <a:cs typeface="+mn-cs"/>
              </a:rPr>
              <a:t>四万十町学校事務の手引き</a:t>
            </a:r>
            <a:r>
              <a:rPr kumimoji="1" lang="en-US" altLang="ja-JP" sz="1200" kern="1200" dirty="0" smtClean="0">
                <a:solidFill>
                  <a:schemeClr val="tx1"/>
                </a:solidFill>
                <a:effectLst/>
                <a:latin typeface="+mn-lt"/>
                <a:ea typeface="+mn-ea"/>
                <a:cs typeface="+mn-cs"/>
              </a:rPr>
              <a:t>HP</a:t>
            </a:r>
            <a:r>
              <a:rPr kumimoji="1" lang="ja-JP" altLang="ja-JP" sz="1200" kern="1200" dirty="0" smtClean="0">
                <a:solidFill>
                  <a:schemeClr val="tx1"/>
                </a:solidFill>
                <a:effectLst/>
                <a:latin typeface="+mn-lt"/>
                <a:ea typeface="+mn-ea"/>
                <a:cs typeface="+mn-cs"/>
              </a:rPr>
              <a:t>　様式集</a:t>
            </a:r>
            <a:r>
              <a:rPr kumimoji="1" lang="ja-JP" altLang="en-US" sz="1200" kern="1200" dirty="0" smtClean="0">
                <a:solidFill>
                  <a:schemeClr val="tx1"/>
                </a:solidFill>
                <a:effectLst/>
                <a:latin typeface="+mn-lt"/>
                <a:ea typeface="+mn-ea"/>
                <a:cs typeface="+mn-cs"/>
              </a:rPr>
              <a:t>にあります。</a:t>
            </a:r>
            <a:r>
              <a:rPr kumimoji="1" lang="ja-JP" altLang="ja-JP" sz="1200" kern="1200" dirty="0" smtClean="0">
                <a:solidFill>
                  <a:schemeClr val="tx1"/>
                </a:solidFill>
                <a:effectLst/>
                <a:latin typeface="+mn-lt"/>
                <a:ea typeface="+mn-ea"/>
                <a:cs typeface="+mn-cs"/>
              </a:rPr>
              <a:t>次のお給料で該当時間</a:t>
            </a:r>
            <a:r>
              <a:rPr kumimoji="1" lang="ja-JP" altLang="en-US" sz="1200" kern="1200" dirty="0" smtClean="0">
                <a:solidFill>
                  <a:schemeClr val="tx1"/>
                </a:solidFill>
                <a:effectLst/>
                <a:latin typeface="+mn-lt"/>
                <a:ea typeface="+mn-ea"/>
                <a:cs typeface="+mn-cs"/>
              </a:rPr>
              <a:t>分</a:t>
            </a:r>
            <a:r>
              <a:rPr kumimoji="1" lang="ja-JP" altLang="ja-JP" sz="1200" kern="1200" dirty="0" smtClean="0">
                <a:solidFill>
                  <a:schemeClr val="tx1"/>
                </a:solidFill>
                <a:effectLst/>
                <a:latin typeface="+mn-lt"/>
                <a:ea typeface="+mn-ea"/>
                <a:cs typeface="+mn-cs"/>
              </a:rPr>
              <a:t>の減額がされます</a:t>
            </a:r>
            <a:r>
              <a:rPr kumimoji="1" lang="ja-JP" altLang="en-US" sz="1200" kern="1200" dirty="0" smtClean="0">
                <a:solidFill>
                  <a:schemeClr val="tx1"/>
                </a:solidFill>
                <a:effectLst/>
                <a:latin typeface="+mn-lt"/>
                <a:ea typeface="+mn-ea"/>
                <a:cs typeface="+mn-cs"/>
              </a:rPr>
              <a:t>。●</a:t>
            </a:r>
            <a:endParaRPr kumimoji="1" lang="ja-JP" altLang="en-US" dirty="0" smtClean="0">
              <a:latin typeface="+mn-lt"/>
            </a:endParaRPr>
          </a:p>
          <a:p>
            <a:endParaRPr kumimoji="1" lang="ja-JP" altLang="en-US" dirty="0">
              <a:latin typeface="+mn-lt"/>
            </a:endParaRPr>
          </a:p>
        </p:txBody>
      </p:sp>
      <p:sp>
        <p:nvSpPr>
          <p:cNvPr id="1287" name="スライド番号プレースホルダー 3"/>
          <p:cNvSpPr>
            <a:spLocks noGrp="1"/>
          </p:cNvSpPr>
          <p:nvPr>
            <p:ph type="sldNum" sz="quarter" idx="10"/>
          </p:nvPr>
        </p:nvSpPr>
        <p:spPr/>
        <p:txBody>
          <a:bodyPr/>
          <a:lstStyle/>
          <a:p>
            <a:fld id="{F3288E7B-451C-4242-A703-0EA5380C50CD}" type="slidenum">
              <a:rPr kumimoji="1" lang="ja-JP" altLang="en-US" smtClean="0"/>
              <a:t>18</a:t>
            </a:fld>
            <a:endParaRPr kumimoji="1" lang="ja-JP" altLang="en-US"/>
          </a:p>
        </p:txBody>
      </p:sp>
    </p:spTree>
    <p:extLst>
      <p:ext uri="{BB962C8B-B14F-4D97-AF65-F5344CB8AC3E}">
        <p14:creationId xmlns:p14="http://schemas.microsoft.com/office/powerpoint/2010/main" val="887071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 name="スライド イメージ プレースホルダー 1"/>
          <p:cNvSpPr>
            <a:spLocks noGrp="1" noRot="1" noChangeAspect="1"/>
          </p:cNvSpPr>
          <p:nvPr>
            <p:ph type="sldImg"/>
          </p:nvPr>
        </p:nvSpPr>
        <p:spPr/>
      </p:sp>
      <p:sp>
        <p:nvSpPr>
          <p:cNvPr id="1295"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次は、給与・</a:t>
            </a:r>
            <a:r>
              <a:rPr kumimoji="1" lang="ja-JP" altLang="ja-JP" sz="1200" kern="1200" dirty="0" smtClean="0">
                <a:solidFill>
                  <a:schemeClr val="tx1"/>
                </a:solidFill>
                <a:effectLst/>
                <a:latin typeface="+mn-lt"/>
                <a:ea typeface="+mn-ea"/>
                <a:cs typeface="+mn-cs"/>
              </a:rPr>
              <a:t>手当について確認をしましょう。</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スライドには、期限付講師が着任する際に本人へ辞令と一緒に交付される</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勤務条件説明書</a:t>
            </a:r>
            <a:r>
              <a:rPr kumimoji="1" lang="ja-JP" altLang="en-US" sz="1200" kern="1200" dirty="0" smtClean="0">
                <a:solidFill>
                  <a:schemeClr val="tx1"/>
                </a:solidFill>
                <a:effectLst/>
                <a:latin typeface="+mn-lt"/>
                <a:ea typeface="+mn-ea"/>
                <a:cs typeface="+mn-cs"/>
              </a:rPr>
              <a:t>の給与の部分を表示しています。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○○さん、読んでみてください。</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～読んでもらう～</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ありがとうございます。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始期終期が月の途中である場合は、日割り計算されること、管理職手当が支給されないこと等が分かりましたね。●</a:t>
            </a:r>
            <a:endParaRPr kumimoji="1" lang="ja-JP" altLang="en-US" dirty="0">
              <a:latin typeface="+mn-lt"/>
            </a:endParaRPr>
          </a:p>
        </p:txBody>
      </p:sp>
      <p:sp>
        <p:nvSpPr>
          <p:cNvPr id="1296" name="スライド番号プレースホルダー 3"/>
          <p:cNvSpPr>
            <a:spLocks noGrp="1"/>
          </p:cNvSpPr>
          <p:nvPr>
            <p:ph type="sldNum" sz="quarter" idx="10"/>
          </p:nvPr>
        </p:nvSpPr>
        <p:spPr/>
        <p:txBody>
          <a:bodyPr/>
          <a:lstStyle/>
          <a:p>
            <a:fld id="{F3288E7B-451C-4242-A703-0EA5380C50CD}" type="slidenum">
              <a:rPr kumimoji="1" lang="ja-JP" altLang="en-US" smtClean="0"/>
              <a:t>19</a:t>
            </a:fld>
            <a:endParaRPr kumimoji="1" lang="ja-JP" altLang="en-US"/>
          </a:p>
        </p:txBody>
      </p:sp>
    </p:spTree>
    <p:extLst>
      <p:ext uri="{BB962C8B-B14F-4D97-AF65-F5344CB8AC3E}">
        <p14:creationId xmlns:p14="http://schemas.microsoft.com/office/powerpoint/2010/main" val="212377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 name="スライド イメージ プレースホルダー 1"/>
          <p:cNvSpPr>
            <a:spLocks noGrp="1" noRot="1" noChangeAspect="1"/>
          </p:cNvSpPr>
          <p:nvPr>
            <p:ph type="sldImg"/>
          </p:nvPr>
        </p:nvSpPr>
        <p:spPr/>
      </p:sp>
      <p:sp>
        <p:nvSpPr>
          <p:cNvPr id="1146" name="ノート プレースホルダー 2"/>
          <p:cNvSpPr>
            <a:spLocks noGrp="1"/>
          </p:cNvSpPr>
          <p:nvPr>
            <p:ph type="body" idx="1"/>
          </p:nvPr>
        </p:nvSpPr>
        <p:spPr/>
        <p:txBody>
          <a:bodyPr/>
          <a:lstStyle/>
          <a:p>
            <a:r>
              <a:rPr kumimoji="1" lang="ja-JP" altLang="ja-JP" sz="1200" kern="1200" baseline="0" dirty="0" smtClean="0">
                <a:solidFill>
                  <a:schemeClr val="tx1"/>
                </a:solidFill>
                <a:effectLst/>
                <a:latin typeface="+mn-ea"/>
                <a:ea typeface="+mn-ea"/>
                <a:cs typeface="+mn-cs"/>
              </a:rPr>
              <a:t>まず最初に、資料①をみてください。「公立学校臨時的任用教職員取扱要綱」です。</a:t>
            </a:r>
          </a:p>
          <a:p>
            <a:r>
              <a:rPr kumimoji="1" lang="ja-JP" altLang="ja-JP" sz="1200" kern="1200" baseline="0" dirty="0" smtClean="0">
                <a:solidFill>
                  <a:schemeClr val="tx1"/>
                </a:solidFill>
                <a:effectLst/>
                <a:latin typeface="+mn-ea"/>
                <a:ea typeface="+mn-ea"/>
                <a:cs typeface="+mn-cs"/>
              </a:rPr>
              <a:t>２ページ目、４　職名等の表をご覧ください。</a:t>
            </a:r>
          </a:p>
          <a:p>
            <a:r>
              <a:rPr kumimoji="1" lang="ja-JP" altLang="ja-JP" sz="1200" kern="1200" baseline="0" dirty="0" smtClean="0">
                <a:solidFill>
                  <a:schemeClr val="tx1"/>
                </a:solidFill>
                <a:effectLst/>
                <a:latin typeface="+mn-ea"/>
                <a:ea typeface="+mn-ea"/>
                <a:cs typeface="+mn-cs"/>
              </a:rPr>
              <a:t>市町村立小中学校に配属される　臨時的任用教職員には、</a:t>
            </a:r>
            <a:r>
              <a:rPr kumimoji="1" lang="ja-JP" altLang="ja-JP" sz="1200" u="none" kern="1200" baseline="0" dirty="0" smtClean="0">
                <a:solidFill>
                  <a:schemeClr val="tx1"/>
                </a:solidFill>
                <a:effectLst/>
                <a:latin typeface="+mn-ea"/>
                <a:ea typeface="+mn-ea"/>
                <a:cs typeface="+mn-cs"/>
              </a:rPr>
              <a:t>講師</a:t>
            </a:r>
            <a:r>
              <a:rPr kumimoji="1" lang="en-US" altLang="ja-JP" sz="1200" u="none" kern="1200" baseline="0" dirty="0" smtClean="0">
                <a:solidFill>
                  <a:schemeClr val="tx1"/>
                </a:solidFill>
                <a:effectLst/>
                <a:latin typeface="+mn-ea"/>
                <a:ea typeface="+mn-ea"/>
                <a:cs typeface="+mn-cs"/>
              </a:rPr>
              <a:t>(</a:t>
            </a:r>
            <a:r>
              <a:rPr kumimoji="1" lang="ja-JP" altLang="ja-JP" sz="1200" u="none" kern="1200" baseline="0" dirty="0" smtClean="0">
                <a:solidFill>
                  <a:schemeClr val="tx1"/>
                </a:solidFill>
                <a:effectLst/>
                <a:latin typeface="+mn-ea"/>
                <a:ea typeface="+mn-ea"/>
                <a:cs typeface="+mn-cs"/>
              </a:rPr>
              <a:t>教員</a:t>
            </a:r>
            <a:r>
              <a:rPr kumimoji="1" lang="en-US" altLang="ja-JP" sz="1200" u="none" kern="1200" baseline="0" dirty="0" smtClean="0">
                <a:solidFill>
                  <a:schemeClr val="tx1"/>
                </a:solidFill>
                <a:effectLst/>
                <a:latin typeface="+mn-ea"/>
                <a:ea typeface="+mn-ea"/>
                <a:cs typeface="+mn-cs"/>
              </a:rPr>
              <a:t>)</a:t>
            </a:r>
            <a:r>
              <a:rPr kumimoji="1" lang="ja-JP" altLang="ja-JP" sz="1200" kern="1200" baseline="0" dirty="0" smtClean="0">
                <a:solidFill>
                  <a:schemeClr val="tx1"/>
                </a:solidFill>
                <a:effectLst/>
                <a:latin typeface="+mn-ea"/>
                <a:ea typeface="+mn-ea"/>
                <a:cs typeface="+mn-cs"/>
              </a:rPr>
              <a:t>・技師（学校栄養職員）・主事（事務職員）があります。</a:t>
            </a:r>
          </a:p>
          <a:p>
            <a:r>
              <a:rPr kumimoji="1" lang="ja-JP" altLang="ja-JP" sz="1200" kern="1200" baseline="0" dirty="0" smtClean="0">
                <a:solidFill>
                  <a:schemeClr val="tx1"/>
                </a:solidFill>
                <a:effectLst/>
                <a:latin typeface="+mn-ea"/>
                <a:ea typeface="+mn-ea"/>
                <a:cs typeface="+mn-cs"/>
              </a:rPr>
              <a:t>臨時教員募集要項によって公募し、一会計年度内で任用されます。</a:t>
            </a:r>
          </a:p>
          <a:p>
            <a:r>
              <a:rPr kumimoji="1" lang="ja-JP" altLang="ja-JP" sz="1200" kern="1200" baseline="0" dirty="0" smtClean="0">
                <a:solidFill>
                  <a:schemeClr val="tx1"/>
                </a:solidFill>
                <a:effectLst/>
                <a:latin typeface="+mn-ea"/>
                <a:ea typeface="+mn-ea"/>
                <a:cs typeface="+mn-cs"/>
              </a:rPr>
              <a:t>学校栄養職員は、町内では、窪川給食センターに１名、十和給食センターに</a:t>
            </a:r>
            <a:r>
              <a:rPr kumimoji="1" lang="en-US" altLang="ja-JP" sz="1200" kern="1200" baseline="0" dirty="0" smtClean="0">
                <a:solidFill>
                  <a:schemeClr val="tx1"/>
                </a:solidFill>
                <a:effectLst/>
                <a:latin typeface="+mn-ea"/>
                <a:ea typeface="+mn-ea"/>
                <a:cs typeface="+mn-cs"/>
              </a:rPr>
              <a:t>1</a:t>
            </a:r>
            <a:r>
              <a:rPr kumimoji="1" lang="ja-JP" altLang="ja-JP" sz="1200" kern="1200" baseline="0" dirty="0" smtClean="0">
                <a:solidFill>
                  <a:schemeClr val="tx1"/>
                </a:solidFill>
                <a:effectLst/>
                <a:latin typeface="+mn-ea"/>
                <a:ea typeface="+mn-ea"/>
                <a:cs typeface="+mn-cs"/>
              </a:rPr>
              <a:t>名配属されています。事務職員は、</a:t>
            </a:r>
            <a:r>
              <a:rPr kumimoji="1" lang="ja-JP" altLang="en-US" sz="1200" kern="1200" baseline="0" dirty="0" smtClean="0">
                <a:solidFill>
                  <a:schemeClr val="tx1"/>
                </a:solidFill>
                <a:effectLst/>
                <a:latin typeface="+mn-ea"/>
                <a:ea typeface="+mn-ea"/>
                <a:cs typeface="+mn-cs"/>
              </a:rPr>
              <a:t>昭和小の高橋さんと、米奥小の下元さんが該当します。</a:t>
            </a:r>
            <a:endParaRPr kumimoji="1" lang="ja-JP" altLang="ja-JP" sz="1200" kern="1200" baseline="0" dirty="0" smtClean="0">
              <a:solidFill>
                <a:schemeClr val="tx1"/>
              </a:solidFill>
              <a:effectLst/>
              <a:latin typeface="+mn-ea"/>
              <a:ea typeface="+mn-ea"/>
              <a:cs typeface="+mn-cs"/>
            </a:endParaRPr>
          </a:p>
          <a:p>
            <a:r>
              <a:rPr kumimoji="1" lang="ja-JP" altLang="ja-JP" sz="1200" kern="1200" baseline="0" dirty="0" smtClean="0">
                <a:solidFill>
                  <a:schemeClr val="tx1"/>
                </a:solidFill>
                <a:effectLst/>
                <a:latin typeface="+mn-ea"/>
                <a:ea typeface="+mn-ea"/>
                <a:cs typeface="+mn-cs"/>
              </a:rPr>
              <a:t>また、</a:t>
            </a:r>
            <a:r>
              <a:rPr kumimoji="1" lang="ja-JP" altLang="ja-JP" sz="1200" u="none" kern="1200" baseline="0" dirty="0" smtClean="0">
                <a:solidFill>
                  <a:schemeClr val="tx1"/>
                </a:solidFill>
                <a:effectLst/>
                <a:latin typeface="+mn-ea"/>
                <a:ea typeface="+mn-ea"/>
                <a:cs typeface="+mn-cs"/>
              </a:rPr>
              <a:t>非常勤教職員　</a:t>
            </a:r>
            <a:r>
              <a:rPr kumimoji="1" lang="ja-JP" altLang="ja-JP" sz="1200" kern="1200" baseline="0" dirty="0" smtClean="0">
                <a:solidFill>
                  <a:schemeClr val="tx1"/>
                </a:solidFill>
                <a:effectLst/>
                <a:latin typeface="+mn-ea"/>
                <a:ea typeface="+mn-ea"/>
                <a:cs typeface="+mn-cs"/>
              </a:rPr>
              <a:t>といういわゆる</a:t>
            </a:r>
            <a:r>
              <a:rPr kumimoji="1" lang="ja-JP" altLang="ja-JP" sz="1200" u="none" kern="1200" baseline="0" dirty="0" smtClean="0">
                <a:solidFill>
                  <a:schemeClr val="tx1"/>
                </a:solidFill>
                <a:effectLst/>
                <a:latin typeface="+mn-ea"/>
                <a:ea typeface="+mn-ea"/>
                <a:cs typeface="+mn-cs"/>
              </a:rPr>
              <a:t>時間講師</a:t>
            </a:r>
            <a:r>
              <a:rPr kumimoji="1" lang="ja-JP" altLang="ja-JP" sz="1200" kern="1200" baseline="0" dirty="0" smtClean="0">
                <a:solidFill>
                  <a:schemeClr val="tx1"/>
                </a:solidFill>
                <a:effectLst/>
                <a:latin typeface="+mn-ea"/>
                <a:ea typeface="+mn-ea"/>
                <a:cs typeface="+mn-cs"/>
              </a:rPr>
              <a:t>の先生もいます。この場合は、「</a:t>
            </a:r>
            <a:r>
              <a:rPr kumimoji="1" lang="ja-JP" altLang="en-US" sz="1200" kern="1200" baseline="0" dirty="0" smtClean="0">
                <a:solidFill>
                  <a:schemeClr val="tx1"/>
                </a:solidFill>
                <a:effectLst/>
                <a:latin typeface="+mn-ea"/>
                <a:ea typeface="+mn-ea"/>
                <a:cs typeface="+mn-cs"/>
              </a:rPr>
              <a:t>会計年度任用職員の任用、給与、服務等に関する要綱</a:t>
            </a:r>
            <a:r>
              <a:rPr kumimoji="1" lang="ja-JP" altLang="ja-JP" sz="1200" kern="1200" baseline="0" dirty="0" smtClean="0">
                <a:solidFill>
                  <a:schemeClr val="tx1"/>
                </a:solidFill>
                <a:effectLst/>
                <a:latin typeface="+mn-ea"/>
                <a:ea typeface="+mn-ea"/>
                <a:cs typeface="+mn-cs"/>
              </a:rPr>
              <a:t>」が別に定められています。ある教科を受け持ち、その時間だけ雇用されている先生で、町内では、</a:t>
            </a:r>
            <a:r>
              <a:rPr kumimoji="1" lang="ja-JP" altLang="en-US" sz="1200" kern="1200" baseline="0" dirty="0" smtClean="0">
                <a:solidFill>
                  <a:schemeClr val="tx1"/>
                </a:solidFill>
                <a:effectLst/>
                <a:latin typeface="+mn-ea"/>
                <a:ea typeface="+mn-ea"/>
                <a:cs typeface="+mn-cs"/>
              </a:rPr>
              <a:t>窪川中に</a:t>
            </a:r>
            <a:r>
              <a:rPr kumimoji="1" lang="ja-JP" altLang="ja-JP" sz="1200" kern="1200" baseline="0" dirty="0" smtClean="0">
                <a:solidFill>
                  <a:schemeClr val="tx1"/>
                </a:solidFill>
                <a:effectLst/>
                <a:latin typeface="+mn-ea"/>
                <a:ea typeface="+mn-ea"/>
                <a:cs typeface="+mn-cs"/>
              </a:rPr>
              <a:t>着任しています。</a:t>
            </a:r>
          </a:p>
          <a:p>
            <a:r>
              <a:rPr kumimoji="1" lang="ja-JP" altLang="ja-JP" sz="1200" kern="1200" baseline="0" dirty="0" smtClean="0">
                <a:solidFill>
                  <a:schemeClr val="tx1"/>
                </a:solidFill>
                <a:effectLst/>
                <a:latin typeface="+mn-ea"/>
                <a:ea typeface="+mn-ea"/>
                <a:cs typeface="+mn-cs"/>
              </a:rPr>
              <a:t>この研修では、臨時的任用教職員のうち、講師の教員に焦点を当てて説明をしていきます。小中学校にいる講師の教員には２パターンあります。どちらの場合も、服務・給与など同じですが、発令のパターンが違います。</a:t>
            </a:r>
          </a:p>
          <a:p>
            <a:r>
              <a:rPr kumimoji="1" lang="en-US" altLang="ja-JP" sz="1200" kern="1200" baseline="0" dirty="0" smtClean="0">
                <a:solidFill>
                  <a:schemeClr val="tx1"/>
                </a:solidFill>
                <a:effectLst/>
                <a:latin typeface="+mn-ea"/>
                <a:ea typeface="+mn-ea"/>
                <a:cs typeface="+mn-cs"/>
              </a:rPr>
              <a:t>1</a:t>
            </a:r>
            <a:r>
              <a:rPr kumimoji="1" lang="ja-JP" altLang="ja-JP" sz="1200" kern="1200" baseline="0" dirty="0" smtClean="0">
                <a:solidFill>
                  <a:schemeClr val="tx1"/>
                </a:solidFill>
                <a:effectLst/>
                <a:latin typeface="+mn-ea"/>
                <a:ea typeface="+mn-ea"/>
                <a:cs typeface="+mn-cs"/>
              </a:rPr>
              <a:t>年間雇用されている、いわゆる　</a:t>
            </a:r>
            <a:r>
              <a:rPr kumimoji="1" lang="ja-JP" altLang="en-US" sz="1200" kern="1200" baseline="0" dirty="0" smtClean="0">
                <a:solidFill>
                  <a:schemeClr val="tx1"/>
                </a:solidFill>
                <a:effectLst/>
                <a:latin typeface="+mn-ea"/>
                <a:ea typeface="+mn-ea"/>
                <a:cs typeface="+mn-cs"/>
              </a:rPr>
              <a:t>●</a:t>
            </a:r>
            <a:r>
              <a:rPr kumimoji="1" lang="ja-JP" altLang="ja-JP" sz="1200" u="none" kern="1200" baseline="0" dirty="0" smtClean="0">
                <a:solidFill>
                  <a:schemeClr val="tx1"/>
                </a:solidFill>
                <a:effectLst/>
                <a:latin typeface="+mn-ea"/>
                <a:ea typeface="+mn-ea"/>
                <a:cs typeface="+mn-cs"/>
              </a:rPr>
              <a:t>加配職員</a:t>
            </a:r>
            <a:r>
              <a:rPr kumimoji="1" lang="ja-JP" altLang="ja-JP" sz="1200" kern="1200" baseline="0" dirty="0" smtClean="0">
                <a:solidFill>
                  <a:schemeClr val="tx1"/>
                </a:solidFill>
                <a:effectLst/>
                <a:latin typeface="+mn-ea"/>
                <a:ea typeface="+mn-ea"/>
                <a:cs typeface="+mn-cs"/>
              </a:rPr>
              <a:t>　半年ずつ任用期間が更新されます。</a:t>
            </a:r>
          </a:p>
          <a:p>
            <a:r>
              <a:rPr kumimoji="1" lang="ja-JP" altLang="ja-JP" sz="1200" kern="1200" baseline="0" dirty="0" smtClean="0">
                <a:solidFill>
                  <a:schemeClr val="tx1"/>
                </a:solidFill>
                <a:effectLst/>
                <a:latin typeface="+mn-ea"/>
                <a:ea typeface="+mn-ea"/>
                <a:cs typeface="+mn-cs"/>
              </a:rPr>
              <a:t>また、産休や病休の先生の代わりに雇用される　</a:t>
            </a:r>
            <a:r>
              <a:rPr kumimoji="1" lang="ja-JP" altLang="en-US" sz="1200" kern="1200" baseline="0" dirty="0" smtClean="0">
                <a:solidFill>
                  <a:schemeClr val="tx1"/>
                </a:solidFill>
                <a:effectLst/>
                <a:latin typeface="+mn-ea"/>
                <a:ea typeface="+mn-ea"/>
                <a:cs typeface="+mn-cs"/>
              </a:rPr>
              <a:t>●</a:t>
            </a:r>
            <a:r>
              <a:rPr kumimoji="1" lang="ja-JP" altLang="ja-JP" sz="1200" u="none" kern="1200" baseline="0" dirty="0" smtClean="0">
                <a:solidFill>
                  <a:schemeClr val="tx1"/>
                </a:solidFill>
                <a:effectLst/>
                <a:latin typeface="+mn-ea"/>
                <a:ea typeface="+mn-ea"/>
                <a:cs typeface="+mn-cs"/>
              </a:rPr>
              <a:t>代替講師</a:t>
            </a:r>
            <a:r>
              <a:rPr kumimoji="1" lang="ja-JP" altLang="ja-JP" sz="1200" kern="1200" baseline="0" dirty="0" smtClean="0">
                <a:solidFill>
                  <a:schemeClr val="tx1"/>
                </a:solidFill>
                <a:effectLst/>
                <a:latin typeface="+mn-ea"/>
                <a:ea typeface="+mn-ea"/>
                <a:cs typeface="+mn-cs"/>
              </a:rPr>
              <a:t>　こちらは、休まれている先生の期間に合わせて任用期間が延長されます。</a:t>
            </a:r>
            <a:r>
              <a:rPr kumimoji="1" lang="ja-JP" altLang="en-US" sz="1200" kern="1200" baseline="0" dirty="0" smtClean="0">
                <a:solidFill>
                  <a:schemeClr val="tx1"/>
                </a:solidFill>
                <a:effectLst/>
                <a:latin typeface="+mn-ea"/>
                <a:ea typeface="+mn-ea"/>
                <a:cs typeface="+mn-cs"/>
              </a:rPr>
              <a:t>●</a:t>
            </a:r>
            <a:endParaRPr kumimoji="1" lang="ja-JP" altLang="ja-JP" sz="1200" kern="1200" baseline="0" dirty="0" smtClean="0">
              <a:solidFill>
                <a:schemeClr val="tx1"/>
              </a:solidFill>
              <a:effectLst/>
              <a:latin typeface="+mn-ea"/>
              <a:ea typeface="+mn-ea"/>
              <a:cs typeface="+mn-cs"/>
            </a:endParaRPr>
          </a:p>
          <a:p>
            <a:endParaRPr kumimoji="1" lang="ja-JP" altLang="en-US" sz="1200" baseline="0" dirty="0">
              <a:latin typeface="+mn-ea"/>
              <a:ea typeface="+mn-ea"/>
            </a:endParaRPr>
          </a:p>
        </p:txBody>
      </p:sp>
      <p:sp>
        <p:nvSpPr>
          <p:cNvPr id="1147" name="スライド番号プレースホルダー 3"/>
          <p:cNvSpPr>
            <a:spLocks noGrp="1"/>
          </p:cNvSpPr>
          <p:nvPr>
            <p:ph type="sldNum" sz="quarter" idx="10"/>
          </p:nvPr>
        </p:nvSpPr>
        <p:spPr/>
        <p:txBody>
          <a:bodyPr/>
          <a:lstStyle/>
          <a:p>
            <a:fld id="{F3288E7B-451C-4242-A703-0EA5380C50CD}" type="slidenum">
              <a:rPr kumimoji="1" lang="ja-JP" altLang="en-US" smtClean="0"/>
              <a:t>2</a:t>
            </a:fld>
            <a:endParaRPr kumimoji="1" lang="ja-JP" altLang="en-US"/>
          </a:p>
        </p:txBody>
      </p:sp>
    </p:spTree>
    <p:extLst>
      <p:ext uri="{BB962C8B-B14F-4D97-AF65-F5344CB8AC3E}">
        <p14:creationId xmlns:p14="http://schemas.microsoft.com/office/powerpoint/2010/main" val="2294505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6" name="スライド イメージ プレースホルダー 1"/>
          <p:cNvSpPr>
            <a:spLocks noGrp="1" noRot="1" noChangeAspect="1"/>
          </p:cNvSpPr>
          <p:nvPr>
            <p:ph type="sldImg"/>
          </p:nvPr>
        </p:nvSpPr>
        <p:spPr/>
      </p:sp>
      <p:sp>
        <p:nvSpPr>
          <p:cNvPr id="1307"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では、</a:t>
            </a:r>
            <a:r>
              <a:rPr kumimoji="1" lang="ja-JP" altLang="ja-JP" sz="1200" kern="1200" dirty="0" smtClean="0">
                <a:solidFill>
                  <a:schemeClr val="tx1"/>
                </a:solidFill>
                <a:effectLst/>
                <a:latin typeface="+mn-lt"/>
                <a:ea typeface="+mn-ea"/>
                <a:cs typeface="+mn-cs"/>
              </a:rPr>
              <a:t>資料</a:t>
            </a:r>
            <a:r>
              <a:rPr kumimoji="1" lang="ja-JP" altLang="en-US" sz="1200" kern="1200" dirty="0" smtClean="0">
                <a:solidFill>
                  <a:schemeClr val="tx1"/>
                </a:solidFill>
                <a:effectLst/>
                <a:latin typeface="+mn-lt"/>
                <a:ea typeface="+mn-ea"/>
                <a:cs typeface="+mn-cs"/>
              </a:rPr>
              <a:t>②「臨時的任用教職員</a:t>
            </a:r>
            <a:r>
              <a:rPr kumimoji="1" lang="ja-JP" altLang="ja-JP" sz="1200" kern="1200" dirty="0" smtClean="0">
                <a:solidFill>
                  <a:schemeClr val="tx1"/>
                </a:solidFill>
                <a:effectLst/>
                <a:latin typeface="+mn-lt"/>
                <a:ea typeface="+mn-ea"/>
                <a:cs typeface="+mn-cs"/>
              </a:rPr>
              <a:t>の給与等について」をご覧ください。</a:t>
            </a:r>
            <a:endParaRPr kumimoji="1" lang="en-US" altLang="ja-JP" sz="1200" kern="1200" dirty="0" smtClean="0">
              <a:solidFill>
                <a:schemeClr val="tx1"/>
              </a:solidFill>
              <a:effectLst/>
              <a:latin typeface="+mn-lt"/>
              <a:ea typeface="+mn-ea"/>
              <a:cs typeface="+mn-cs"/>
            </a:endParaRPr>
          </a:p>
          <a:p>
            <a:r>
              <a:rPr kumimoji="1" lang="ja-JP" altLang="ja-JP" sz="1200" b="0" u="none" kern="1200" dirty="0" smtClean="0">
                <a:solidFill>
                  <a:schemeClr val="tx1"/>
                </a:solidFill>
                <a:effectLst/>
                <a:latin typeface="+mn-lt"/>
                <a:ea typeface="+mn-ea"/>
                <a:cs typeface="+mn-cs"/>
              </a:rPr>
              <a:t>これは今年度</a:t>
            </a:r>
            <a:r>
              <a:rPr kumimoji="1" lang="ja-JP" altLang="en-US" sz="1200" b="0" u="none" kern="1200" dirty="0" smtClean="0">
                <a:solidFill>
                  <a:schemeClr val="tx1"/>
                </a:solidFill>
                <a:effectLst/>
                <a:latin typeface="+mn-lt"/>
                <a:ea typeface="+mn-ea"/>
                <a:cs typeface="+mn-cs"/>
              </a:rPr>
              <a:t>臨時的任用</a:t>
            </a:r>
            <a:r>
              <a:rPr kumimoji="1" lang="ja-JP" altLang="ja-JP" sz="1200" b="0" u="none" kern="1200" dirty="0" smtClean="0">
                <a:solidFill>
                  <a:schemeClr val="tx1"/>
                </a:solidFill>
                <a:effectLst/>
                <a:latin typeface="+mn-lt"/>
                <a:ea typeface="+mn-ea"/>
                <a:cs typeface="+mn-cs"/>
              </a:rPr>
              <a:t>教職員に配付された「勤務条件説明書」に添付されていたものです。</a:t>
            </a:r>
            <a:endParaRPr kumimoji="1" lang="en-US" altLang="ja-JP" sz="1200" b="0" u="none" kern="1200" dirty="0" smtClean="0">
              <a:solidFill>
                <a:schemeClr val="tx1"/>
              </a:solidFill>
              <a:effectLst/>
              <a:latin typeface="+mn-lt"/>
              <a:ea typeface="+mn-ea"/>
              <a:cs typeface="+mn-cs"/>
            </a:endParaRPr>
          </a:p>
          <a:p>
            <a:r>
              <a:rPr kumimoji="1" lang="ja-JP" altLang="en-US" sz="1200" b="0" u="none" kern="1200" dirty="0" smtClean="0">
                <a:solidFill>
                  <a:schemeClr val="tx1"/>
                </a:solidFill>
                <a:effectLst/>
                <a:latin typeface="+mn-lt"/>
                <a:ea typeface="+mn-ea"/>
                <a:cs typeface="+mn-cs"/>
              </a:rPr>
              <a:t>右上に</a:t>
            </a:r>
            <a:r>
              <a:rPr kumimoji="1" lang="en-US" altLang="ja-JP" sz="1200" b="0" u="none" kern="1200" dirty="0" smtClean="0">
                <a:solidFill>
                  <a:schemeClr val="tx1"/>
                </a:solidFill>
                <a:effectLst/>
                <a:latin typeface="+mn-lt"/>
                <a:ea typeface="+mn-ea"/>
                <a:cs typeface="+mn-cs"/>
              </a:rPr>
              <a:t>R4.10.1</a:t>
            </a:r>
            <a:r>
              <a:rPr kumimoji="1" lang="ja-JP" altLang="en-US" sz="1200" b="0" u="none" kern="1200" dirty="0" smtClean="0">
                <a:solidFill>
                  <a:schemeClr val="tx1"/>
                </a:solidFill>
                <a:effectLst/>
                <a:latin typeface="+mn-lt"/>
                <a:ea typeface="+mn-ea"/>
                <a:cs typeface="+mn-cs"/>
              </a:rPr>
              <a:t>改正とあるように、「臨時的任用教職員に交付する勤務条件説明書の内容変更について」という通知文書が</a:t>
            </a:r>
            <a:endParaRPr kumimoji="1" lang="en-US" altLang="ja-JP" sz="1200" b="0" u="none" kern="1200" dirty="0" smtClean="0">
              <a:solidFill>
                <a:schemeClr val="tx1"/>
              </a:solidFill>
              <a:effectLst/>
              <a:latin typeface="+mn-lt"/>
              <a:ea typeface="+mn-ea"/>
              <a:cs typeface="+mn-cs"/>
            </a:endParaRPr>
          </a:p>
          <a:p>
            <a:r>
              <a:rPr kumimoji="1" lang="en-US" altLang="ja-JP" sz="1200" b="0" u="none" kern="1200" dirty="0" smtClean="0">
                <a:solidFill>
                  <a:schemeClr val="tx1"/>
                </a:solidFill>
                <a:effectLst/>
                <a:latin typeface="+mn-lt"/>
                <a:ea typeface="+mn-ea"/>
                <a:cs typeface="+mn-cs"/>
              </a:rPr>
              <a:t>10</a:t>
            </a:r>
            <a:r>
              <a:rPr kumimoji="1" lang="ja-JP" altLang="en-US" sz="1200" b="0" u="none" kern="1200" dirty="0" smtClean="0">
                <a:solidFill>
                  <a:schemeClr val="tx1"/>
                </a:solidFill>
                <a:effectLst/>
                <a:latin typeface="+mn-lt"/>
                <a:ea typeface="+mn-ea"/>
                <a:cs typeface="+mn-cs"/>
              </a:rPr>
              <a:t>月</a:t>
            </a:r>
            <a:r>
              <a:rPr kumimoji="1" lang="en-US" altLang="ja-JP" sz="1200" b="0" u="none" kern="1200" dirty="0" smtClean="0">
                <a:solidFill>
                  <a:schemeClr val="tx1"/>
                </a:solidFill>
                <a:effectLst/>
                <a:latin typeface="+mn-lt"/>
                <a:ea typeface="+mn-ea"/>
                <a:cs typeface="+mn-cs"/>
              </a:rPr>
              <a:t>4</a:t>
            </a:r>
            <a:r>
              <a:rPr kumimoji="1" lang="ja-JP" altLang="en-US" sz="1200" b="0" u="none" kern="1200" dirty="0" smtClean="0">
                <a:solidFill>
                  <a:schemeClr val="tx1"/>
                </a:solidFill>
                <a:effectLst/>
                <a:latin typeface="+mn-lt"/>
                <a:ea typeface="+mn-ea"/>
                <a:cs typeface="+mn-cs"/>
              </a:rPr>
              <a:t>日付けで小中学校から届いており、内容について改正がされています。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ここにありますように、扶養手当・住居手当・通勤手当・児童手当・特殊勤務手当・時間外勤務手当・</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へき地手当・期末勤勉手当が支給されます。へき地手当に準ずる手当や単身赴任手当は支給されません。</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（１）の扶養手当、</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（２）の住居手当、</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（７）へき地手当の一番下</a:t>
            </a:r>
            <a:r>
              <a:rPr kumimoji="1" lang="ja-JP" altLang="en-US" sz="1200" kern="1200" dirty="0" smtClean="0">
                <a:solidFill>
                  <a:schemeClr val="tx1"/>
                </a:solidFill>
                <a:effectLst/>
                <a:latin typeface="+mn-lt"/>
                <a:ea typeface="+mn-ea"/>
                <a:cs typeface="+mn-cs"/>
              </a:rPr>
              <a:t>には、</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同じ文章があります。</a:t>
            </a:r>
            <a:r>
              <a:rPr kumimoji="1" lang="ja-JP" altLang="ja-JP" sz="1200" kern="1200" dirty="0" smtClean="0">
                <a:solidFill>
                  <a:schemeClr val="tx1"/>
                </a:solidFill>
                <a:effectLst/>
                <a:latin typeface="+mn-lt"/>
                <a:ea typeface="+mn-ea"/>
                <a:cs typeface="+mn-cs"/>
              </a:rPr>
              <a:t>ご覧ください。</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ただし、年度末の年齢が</a:t>
            </a:r>
            <a:r>
              <a:rPr kumimoji="1" lang="en-US" altLang="ja-JP" sz="1200" kern="1200" dirty="0" smtClean="0">
                <a:solidFill>
                  <a:schemeClr val="tx1"/>
                </a:solidFill>
                <a:effectLst/>
                <a:latin typeface="+mn-lt"/>
                <a:ea typeface="+mn-ea"/>
                <a:cs typeface="+mn-cs"/>
              </a:rPr>
              <a:t>60</a:t>
            </a:r>
            <a:r>
              <a:rPr kumimoji="1" lang="ja-JP" altLang="ja-JP" sz="1200" kern="1200" dirty="0" smtClean="0">
                <a:solidFill>
                  <a:schemeClr val="tx1"/>
                </a:solidFill>
                <a:effectLst/>
                <a:latin typeface="+mn-lt"/>
                <a:ea typeface="+mn-ea"/>
                <a:cs typeface="+mn-cs"/>
              </a:rPr>
              <a:t>歳を超える臨時的任用教職員には支給しない</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とありますので、</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該当する方にはその旨伝えておきましょう。</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（４）の児童手当は</a:t>
            </a:r>
            <a:r>
              <a:rPr kumimoji="1" lang="ja-JP" altLang="en-US" sz="1200" kern="1200" dirty="0" smtClean="0">
                <a:solidFill>
                  <a:schemeClr val="tx1"/>
                </a:solidFill>
                <a:effectLst/>
                <a:latin typeface="+mn-lt"/>
                <a:ea typeface="+mn-ea"/>
                <a:cs typeface="+mn-cs"/>
              </a:rPr>
              <a:t>、令和４年</a:t>
            </a:r>
            <a:r>
              <a:rPr kumimoji="1" lang="en-US" altLang="ja-JP" sz="1200" kern="1200" dirty="0" smtClean="0">
                <a:solidFill>
                  <a:schemeClr val="tx1"/>
                </a:solidFill>
                <a:effectLst/>
                <a:latin typeface="+mn-lt"/>
                <a:ea typeface="+mn-ea"/>
                <a:cs typeface="+mn-cs"/>
              </a:rPr>
              <a:t>10</a:t>
            </a:r>
            <a:r>
              <a:rPr kumimoji="1" lang="ja-JP" altLang="en-US" sz="1200" kern="1200" dirty="0" smtClean="0">
                <a:solidFill>
                  <a:schemeClr val="tx1"/>
                </a:solidFill>
                <a:effectLst/>
                <a:latin typeface="+mn-lt"/>
                <a:ea typeface="+mn-ea"/>
                <a:cs typeface="+mn-cs"/>
              </a:rPr>
              <a:t>月分までは高知県からの支給でしたが、令和</a:t>
            </a:r>
            <a:r>
              <a:rPr kumimoji="1" lang="en-US" altLang="ja-JP" sz="1200" kern="1200" dirty="0" smtClean="0">
                <a:solidFill>
                  <a:schemeClr val="tx1"/>
                </a:solidFill>
                <a:effectLst/>
                <a:latin typeface="+mn-lt"/>
                <a:ea typeface="+mn-ea"/>
                <a:cs typeface="+mn-cs"/>
              </a:rPr>
              <a:t>4</a:t>
            </a:r>
            <a:r>
              <a:rPr kumimoji="1" lang="ja-JP" altLang="en-US" sz="1200" kern="1200" dirty="0" smtClean="0">
                <a:solidFill>
                  <a:schemeClr val="tx1"/>
                </a:solidFill>
                <a:effectLst/>
                <a:latin typeface="+mn-lt"/>
                <a:ea typeface="+mn-ea"/>
                <a:cs typeface="+mn-cs"/>
              </a:rPr>
              <a:t>年</a:t>
            </a:r>
            <a:r>
              <a:rPr kumimoji="1" lang="en-US" altLang="ja-JP" sz="1200" kern="1200" dirty="0" smtClean="0">
                <a:solidFill>
                  <a:schemeClr val="tx1"/>
                </a:solidFill>
                <a:effectLst/>
                <a:latin typeface="+mn-lt"/>
                <a:ea typeface="+mn-ea"/>
                <a:cs typeface="+mn-cs"/>
              </a:rPr>
              <a:t>9</a:t>
            </a:r>
            <a:r>
              <a:rPr kumimoji="1" lang="ja-JP" altLang="en-US"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13</a:t>
            </a:r>
            <a:r>
              <a:rPr kumimoji="1" lang="ja-JP" altLang="en-US" sz="1200" kern="1200" dirty="0" smtClean="0">
                <a:solidFill>
                  <a:schemeClr val="tx1"/>
                </a:solidFill>
                <a:effectLst/>
                <a:latin typeface="+mn-lt"/>
                <a:ea typeface="+mn-ea"/>
                <a:cs typeface="+mn-cs"/>
              </a:rPr>
              <a:t>日付けの教職員福利課からの通知文書で</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臨時的任用教職員の児童手当については、</a:t>
            </a:r>
            <a:r>
              <a:rPr kumimoji="1" lang="ja-JP" altLang="en-US" sz="1200" b="0" i="0" u="none" strike="noStrike" kern="1200" baseline="0" dirty="0" smtClean="0">
                <a:solidFill>
                  <a:schemeClr val="tx1"/>
                </a:solidFill>
                <a:latin typeface="+mn-lt"/>
                <a:ea typeface="+mn-ea"/>
                <a:cs typeface="+mn-cs"/>
              </a:rPr>
              <a:t>地方公務員共済組合制度の改正により、</a:t>
            </a:r>
            <a:r>
              <a:rPr kumimoji="1" lang="ja-JP" altLang="en-US" sz="1200" kern="1200" dirty="0" smtClean="0">
                <a:solidFill>
                  <a:schemeClr val="tx1"/>
                </a:solidFill>
                <a:effectLst/>
                <a:latin typeface="+mn-lt"/>
                <a:ea typeface="+mn-ea"/>
                <a:cs typeface="+mn-cs"/>
              </a:rPr>
              <a:t>共済組合の長期給付の対象から外れる関係から</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令和</a:t>
            </a:r>
            <a:r>
              <a:rPr kumimoji="1" lang="en-US" altLang="ja-JP" sz="1200" kern="1200" dirty="0" smtClean="0">
                <a:solidFill>
                  <a:schemeClr val="tx1"/>
                </a:solidFill>
                <a:effectLst/>
                <a:latin typeface="+mn-lt"/>
                <a:ea typeface="+mn-ea"/>
                <a:cs typeface="+mn-cs"/>
              </a:rPr>
              <a:t>4</a:t>
            </a:r>
            <a:r>
              <a:rPr kumimoji="1" lang="ja-JP" altLang="en-US"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11</a:t>
            </a:r>
            <a:r>
              <a:rPr kumimoji="1" lang="ja-JP" altLang="en-US" sz="1200" kern="1200" dirty="0" smtClean="0">
                <a:solidFill>
                  <a:schemeClr val="tx1"/>
                </a:solidFill>
                <a:effectLst/>
                <a:latin typeface="+mn-lt"/>
                <a:ea typeface="+mn-ea"/>
                <a:cs typeface="+mn-cs"/>
              </a:rPr>
              <a:t>月分以降については、住所地の市町村からの支給となっています。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７）へき地手当　四万十町で該当する学校</a:t>
            </a:r>
            <a:r>
              <a:rPr kumimoji="1" lang="ja-JP" altLang="en-US" sz="1200" kern="1200" dirty="0" smtClean="0">
                <a:solidFill>
                  <a:schemeClr val="tx1"/>
                </a:solidFill>
                <a:effectLst/>
                <a:latin typeface="+mn-lt"/>
                <a:ea typeface="+mn-ea"/>
                <a:cs typeface="+mn-cs"/>
              </a:rPr>
              <a:t>や給食センター</a:t>
            </a:r>
            <a:r>
              <a:rPr kumimoji="1" lang="ja-JP" altLang="ja-JP" sz="1200" kern="1200" dirty="0" smtClean="0">
                <a:solidFill>
                  <a:schemeClr val="tx1"/>
                </a:solidFill>
                <a:effectLst/>
                <a:latin typeface="+mn-lt"/>
                <a:ea typeface="+mn-ea"/>
                <a:cs typeface="+mn-cs"/>
              </a:rPr>
              <a:t>は、</a:t>
            </a:r>
            <a:r>
              <a:rPr kumimoji="1" lang="ja-JP" altLang="en-US" sz="1200" kern="1200" dirty="0" smtClean="0">
                <a:solidFill>
                  <a:schemeClr val="tx1"/>
                </a:solidFill>
                <a:effectLst/>
                <a:latin typeface="+mn-lt"/>
                <a:ea typeface="+mn-ea"/>
                <a:cs typeface="+mn-cs"/>
              </a:rPr>
              <a:t>興津小や</a:t>
            </a:r>
            <a:r>
              <a:rPr kumimoji="1" lang="ja-JP" altLang="ja-JP" sz="1200" kern="1200" dirty="0" smtClean="0">
                <a:solidFill>
                  <a:schemeClr val="tx1"/>
                </a:solidFill>
                <a:effectLst/>
                <a:latin typeface="+mn-lt"/>
                <a:ea typeface="+mn-ea"/>
                <a:cs typeface="+mn-cs"/>
              </a:rPr>
              <a:t>十川小中、北ノ川小等</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カ所あります。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（８）期末勤勉手当の一番下には、年度末の年齢が</a:t>
            </a:r>
            <a:r>
              <a:rPr kumimoji="1" lang="en-US" altLang="ja-JP" sz="1200" kern="1200" dirty="0" smtClean="0">
                <a:solidFill>
                  <a:schemeClr val="tx1"/>
                </a:solidFill>
                <a:effectLst/>
                <a:latin typeface="+mn-lt"/>
                <a:ea typeface="+mn-ea"/>
                <a:cs typeface="+mn-cs"/>
              </a:rPr>
              <a:t>60</a:t>
            </a:r>
            <a:r>
              <a:rPr kumimoji="1" lang="ja-JP" altLang="ja-JP" sz="1200" kern="1200" dirty="0" smtClean="0">
                <a:solidFill>
                  <a:schemeClr val="tx1"/>
                </a:solidFill>
                <a:effectLst/>
                <a:latin typeface="+mn-lt"/>
                <a:ea typeface="+mn-ea"/>
                <a:cs typeface="+mn-cs"/>
              </a:rPr>
              <a:t>歳を超える臨時的任用教職員には、</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再任用職員に適用される支給割合により支給するとありますので、該当する方にはその旨伝えておきましょう。　</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　</a:t>
            </a:r>
          </a:p>
        </p:txBody>
      </p:sp>
      <p:sp>
        <p:nvSpPr>
          <p:cNvPr id="1308" name="スライド番号プレースホルダー 3"/>
          <p:cNvSpPr>
            <a:spLocks noGrp="1"/>
          </p:cNvSpPr>
          <p:nvPr>
            <p:ph type="sldNum" sz="quarter" idx="10"/>
          </p:nvPr>
        </p:nvSpPr>
        <p:spPr/>
        <p:txBody>
          <a:bodyPr/>
          <a:lstStyle/>
          <a:p>
            <a:fld id="{F3288E7B-451C-4242-A703-0EA5380C50CD}" type="slidenum">
              <a:rPr kumimoji="1" lang="ja-JP" altLang="en-US" smtClean="0"/>
              <a:t>20</a:t>
            </a:fld>
            <a:endParaRPr kumimoji="1" lang="ja-JP" altLang="en-US"/>
          </a:p>
        </p:txBody>
      </p:sp>
    </p:spTree>
    <p:extLst>
      <p:ext uri="{BB962C8B-B14F-4D97-AF65-F5344CB8AC3E}">
        <p14:creationId xmlns:p14="http://schemas.microsoft.com/office/powerpoint/2010/main" val="2032713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 name="スライド イメージ プレースホルダー 1"/>
          <p:cNvSpPr>
            <a:spLocks noGrp="1" noRot="1" noChangeAspect="1"/>
          </p:cNvSpPr>
          <p:nvPr>
            <p:ph type="sldImg"/>
          </p:nvPr>
        </p:nvSpPr>
        <p:spPr/>
      </p:sp>
      <p:sp>
        <p:nvSpPr>
          <p:cNvPr id="1316"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通勤手当など諸手当の届出をする際の注意事項です。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基本的に、事実発生日＝発令日になりますので、任用期間を</a:t>
            </a:r>
            <a:r>
              <a:rPr kumimoji="1" lang="ja-JP" altLang="en-US" sz="1200" kern="1200" dirty="0" smtClean="0">
                <a:solidFill>
                  <a:schemeClr val="tx1"/>
                </a:solidFill>
                <a:effectLst/>
                <a:latin typeface="+mn-lt"/>
                <a:ea typeface="+mn-ea"/>
                <a:cs typeface="+mn-cs"/>
              </a:rPr>
              <a:t>辞令で</a:t>
            </a:r>
            <a:r>
              <a:rPr kumimoji="1" lang="ja-JP" altLang="ja-JP" sz="1200" kern="1200" dirty="0" smtClean="0">
                <a:solidFill>
                  <a:schemeClr val="tx1"/>
                </a:solidFill>
                <a:effectLst/>
                <a:latin typeface="+mn-lt"/>
                <a:ea typeface="+mn-ea"/>
                <a:cs typeface="+mn-cs"/>
              </a:rPr>
              <a:t>確認してください。</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近年、着任と同時に扶養手当の届を出す方が多いです。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お子さんの認定にしても、出生の場合とは添付書類も違ってきますので、必ず手引き等で確認をしましょう。</a:t>
            </a: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また、同じ年度内に</a:t>
            </a:r>
            <a:r>
              <a:rPr kumimoji="1" lang="ja-JP" altLang="en-US" sz="1200" kern="1200" dirty="0" smtClean="0">
                <a:solidFill>
                  <a:schemeClr val="tx1"/>
                </a:solidFill>
                <a:effectLst/>
                <a:latin typeface="+mn-lt"/>
                <a:ea typeface="+mn-ea"/>
                <a:cs typeface="+mn-cs"/>
              </a:rPr>
              <a:t>通勤手当・</a:t>
            </a:r>
            <a:r>
              <a:rPr kumimoji="1" lang="ja-JP" altLang="ja-JP" sz="1200" kern="1200" dirty="0" smtClean="0">
                <a:solidFill>
                  <a:schemeClr val="tx1"/>
                </a:solidFill>
                <a:effectLst/>
                <a:latin typeface="+mn-lt"/>
                <a:ea typeface="+mn-ea"/>
                <a:cs typeface="+mn-cs"/>
              </a:rPr>
              <a:t>扶養手当・</a:t>
            </a:r>
            <a:r>
              <a:rPr kumimoji="1" lang="ja-JP" altLang="en-US" sz="1200" kern="1200" dirty="0" smtClean="0">
                <a:solidFill>
                  <a:schemeClr val="tx1"/>
                </a:solidFill>
                <a:effectLst/>
                <a:latin typeface="+mn-lt"/>
                <a:ea typeface="+mn-ea"/>
                <a:cs typeface="+mn-cs"/>
              </a:rPr>
              <a:t>児童手当・</a:t>
            </a:r>
            <a:r>
              <a:rPr kumimoji="1" lang="ja-JP" altLang="ja-JP" sz="1200" kern="1200" dirty="0" smtClean="0">
                <a:solidFill>
                  <a:schemeClr val="tx1"/>
                </a:solidFill>
                <a:effectLst/>
                <a:latin typeface="+mn-lt"/>
                <a:ea typeface="+mn-ea"/>
                <a:cs typeface="+mn-cs"/>
              </a:rPr>
              <a:t>住居手当を届け出る場合、</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講師だけの特例として、前回の認定時と状況が同じ場合には、たとえ赴任した学校が違っていても、</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添付書類の一部を前回の認定書の写しに代えることができます。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認定書の写しは本人がもらっているはずなので、それを付けます。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もし、本人が持っていない場合は、前任校へ連絡して送っていただくようになります。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写しの余白に状況に変更がない旨と氏名を記入し押印してもらってください。</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このことは、毎年度末にくる「諸手当の届出手続等について」という教職員・福利課からの通知に</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詳しく記載されていますので、</a:t>
            </a:r>
            <a:r>
              <a:rPr kumimoji="1" lang="ja-JP" altLang="en-US" sz="1200" kern="1200" dirty="0" smtClean="0">
                <a:solidFill>
                  <a:schemeClr val="tx1"/>
                </a:solidFill>
                <a:effectLst/>
                <a:latin typeface="+mn-lt"/>
                <a:ea typeface="+mn-ea"/>
                <a:cs typeface="+mn-cs"/>
              </a:rPr>
              <a:t>該当があった際には</a:t>
            </a:r>
            <a:r>
              <a:rPr kumimoji="1" lang="ja-JP" altLang="ja-JP" sz="1200" kern="1200" dirty="0" smtClean="0">
                <a:solidFill>
                  <a:schemeClr val="tx1"/>
                </a:solidFill>
                <a:effectLst/>
                <a:latin typeface="+mn-lt"/>
                <a:ea typeface="+mn-ea"/>
                <a:cs typeface="+mn-cs"/>
              </a:rPr>
              <a:t>確認し</a:t>
            </a:r>
            <a:r>
              <a:rPr kumimoji="1" lang="ja-JP" altLang="en-US" sz="1200" kern="1200" dirty="0" smtClean="0">
                <a:solidFill>
                  <a:schemeClr val="tx1"/>
                </a:solidFill>
                <a:effectLst/>
                <a:latin typeface="+mn-lt"/>
                <a:ea typeface="+mn-ea"/>
                <a:cs typeface="+mn-cs"/>
              </a:rPr>
              <a:t>ましょう</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令和</a:t>
            </a:r>
            <a:r>
              <a:rPr kumimoji="1" lang="en-US" altLang="ja-JP" sz="1200" kern="1200" dirty="0" smtClean="0">
                <a:solidFill>
                  <a:schemeClr val="tx1"/>
                </a:solidFill>
                <a:effectLst/>
                <a:latin typeface="+mn-lt"/>
                <a:ea typeface="+mn-ea"/>
                <a:cs typeface="+mn-cs"/>
              </a:rPr>
              <a:t>4</a:t>
            </a:r>
            <a:r>
              <a:rPr kumimoji="1" lang="ja-JP" altLang="en-US" sz="1200" kern="1200" dirty="0" smtClean="0">
                <a:solidFill>
                  <a:schemeClr val="tx1"/>
                </a:solidFill>
                <a:effectLst/>
                <a:latin typeface="+mn-lt"/>
                <a:ea typeface="+mn-ea"/>
                <a:cs typeface="+mn-cs"/>
              </a:rPr>
              <a:t>年の</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4</a:t>
            </a:r>
            <a:r>
              <a:rPr kumimoji="1" lang="ja-JP" altLang="en-US" sz="1200" kern="1200" dirty="0" smtClean="0">
                <a:solidFill>
                  <a:schemeClr val="tx1"/>
                </a:solidFill>
                <a:effectLst/>
                <a:latin typeface="+mn-lt"/>
                <a:ea typeface="+mn-ea"/>
                <a:cs typeface="+mn-cs"/>
              </a:rPr>
              <a:t>日付け</a:t>
            </a:r>
            <a:r>
              <a:rPr kumimoji="1" lang="ja-JP" altLang="en-US" sz="1200" kern="1200" dirty="0" smtClean="0">
                <a:solidFill>
                  <a:schemeClr val="tx1"/>
                </a:solidFill>
                <a:effectLst/>
                <a:latin typeface="+mn-lt"/>
                <a:ea typeface="+mn-ea"/>
                <a:cs typeface="+mn-cs"/>
              </a:rPr>
              <a:t>で</a:t>
            </a:r>
            <a:r>
              <a:rPr kumimoji="1" lang="ja-JP" altLang="en-US" sz="1200" kern="1200" dirty="0" smtClean="0">
                <a:solidFill>
                  <a:schemeClr val="tx1"/>
                </a:solidFill>
                <a:effectLst/>
                <a:latin typeface="+mn-lt"/>
                <a:ea typeface="+mn-ea"/>
                <a:cs typeface="+mn-cs"/>
              </a:rPr>
              <a:t>、「諸手当の届出手続き」の文書が届いて</a:t>
            </a:r>
            <a:r>
              <a:rPr kumimoji="1" lang="ja-JP" altLang="en-US" sz="1200" kern="1200" dirty="0" smtClean="0">
                <a:solidFill>
                  <a:schemeClr val="tx1"/>
                </a:solidFill>
                <a:effectLst/>
                <a:latin typeface="+mn-lt"/>
                <a:ea typeface="+mn-ea"/>
                <a:cs typeface="+mn-cs"/>
              </a:rPr>
              <a:t>いますので</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今年度中に該当がある場合は、そちらも合わせてご確認いただくと良いかと思います。●</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1317" name="スライド番号プレースホルダー 3"/>
          <p:cNvSpPr>
            <a:spLocks noGrp="1"/>
          </p:cNvSpPr>
          <p:nvPr>
            <p:ph type="sldNum" sz="quarter" idx="10"/>
          </p:nvPr>
        </p:nvSpPr>
        <p:spPr/>
        <p:txBody>
          <a:bodyPr/>
          <a:lstStyle/>
          <a:p>
            <a:fld id="{F3288E7B-451C-4242-A703-0EA5380C50CD}" type="slidenum">
              <a:rPr kumimoji="1" lang="ja-JP" altLang="en-US" smtClean="0"/>
              <a:t>21</a:t>
            </a:fld>
            <a:endParaRPr kumimoji="1" lang="ja-JP" altLang="en-US"/>
          </a:p>
        </p:txBody>
      </p:sp>
    </p:spTree>
    <p:extLst>
      <p:ext uri="{BB962C8B-B14F-4D97-AF65-F5344CB8AC3E}">
        <p14:creationId xmlns:p14="http://schemas.microsoft.com/office/powerpoint/2010/main" val="859391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6" name="スライド イメージ プレースホルダー 1"/>
          <p:cNvSpPr>
            <a:spLocks noGrp="1" noRot="1" noChangeAspect="1"/>
          </p:cNvSpPr>
          <p:nvPr>
            <p:ph type="sldImg"/>
          </p:nvPr>
        </p:nvSpPr>
        <p:spPr/>
      </p:sp>
      <p:sp>
        <p:nvSpPr>
          <p:cNvPr id="1327"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支給できる特殊勤務手当を、考えてみましょう。前回</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10</a:t>
            </a:r>
            <a:r>
              <a:rPr kumimoji="1" lang="ja-JP" altLang="ja-JP" sz="1200" kern="1200" dirty="0" smtClean="0">
                <a:solidFill>
                  <a:schemeClr val="tx1"/>
                </a:solidFill>
                <a:effectLst/>
                <a:latin typeface="+mn-lt"/>
                <a:ea typeface="+mn-ea"/>
                <a:cs typeface="+mn-cs"/>
              </a:rPr>
              <a:t>月</a:t>
            </a:r>
            <a:r>
              <a:rPr kumimoji="1" lang="ja-JP" altLang="ja-JP" sz="1200" kern="1200" dirty="0" smtClean="0">
                <a:solidFill>
                  <a:schemeClr val="tx1"/>
                </a:solidFill>
                <a:effectLst/>
                <a:latin typeface="+mn-lt"/>
                <a:ea typeface="+mn-ea"/>
                <a:cs typeface="+mn-cs"/>
              </a:rPr>
              <a:t>）の２年次研で、支給対象者について学習しましたね？</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手引きで確認してもらっても構いません。</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手引き掲載箇所</a:t>
            </a:r>
            <a:r>
              <a:rPr kumimoji="1" lang="en-US"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多学年学級担任手当</a:t>
            </a:r>
            <a:r>
              <a:rPr kumimoji="1" lang="ja-JP" altLang="en-US" sz="1200" kern="1200" dirty="0" smtClean="0">
                <a:solidFill>
                  <a:schemeClr val="tx1"/>
                </a:solidFill>
                <a:effectLst/>
                <a:latin typeface="+mn-lt"/>
                <a:ea typeface="+mn-ea"/>
                <a:cs typeface="+mn-cs"/>
              </a:rPr>
              <a:t>（複式学級担任）は支給対象者でしょうか？</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〇</a:t>
            </a:r>
            <a:r>
              <a:rPr kumimoji="1" lang="ja-JP" altLang="en-US" sz="1200" kern="1200" dirty="0" smtClean="0">
                <a:solidFill>
                  <a:schemeClr val="tx1"/>
                </a:solidFill>
                <a:effectLst/>
                <a:latin typeface="+mn-lt"/>
                <a:ea typeface="+mn-ea"/>
                <a:cs typeface="+mn-cs"/>
              </a:rPr>
              <a:t>です。</a:t>
            </a:r>
            <a:r>
              <a:rPr kumimoji="1" lang="en-US" altLang="ja-JP" sz="1200" kern="1200" dirty="0" smtClean="0">
                <a:solidFill>
                  <a:schemeClr val="tx1"/>
                </a:solidFill>
                <a:effectLst/>
                <a:latin typeface="+mn-lt"/>
                <a:ea typeface="+mn-ea"/>
                <a:cs typeface="+mn-cs"/>
              </a:rPr>
              <a:t>【3-1-5</a:t>
            </a:r>
            <a:r>
              <a:rPr kumimoji="1" lang="ja-JP" altLang="en-US" sz="1200" kern="1200" dirty="0" smtClean="0">
                <a:solidFill>
                  <a:schemeClr val="tx1"/>
                </a:solidFill>
                <a:effectLst/>
                <a:latin typeface="+mn-lt"/>
                <a:ea typeface="+mn-ea"/>
                <a:cs typeface="+mn-cs"/>
              </a:rPr>
              <a:t>　⑦</a:t>
            </a:r>
            <a:r>
              <a:rPr kumimoji="1" lang="en-US" altLang="ja-JP" sz="1200" kern="1200" dirty="0" smtClean="0">
                <a:solidFill>
                  <a:schemeClr val="tx1"/>
                </a:solidFill>
                <a:effectLst/>
                <a:latin typeface="+mn-lt"/>
                <a:ea typeface="+mn-ea"/>
                <a:cs typeface="+mn-cs"/>
              </a:rPr>
              <a:t>】</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教員特殊業務手当</a:t>
            </a:r>
            <a:r>
              <a:rPr kumimoji="1" lang="ja-JP" altLang="en-US" sz="1200" kern="1200" dirty="0" smtClean="0">
                <a:solidFill>
                  <a:schemeClr val="tx1"/>
                </a:solidFill>
                <a:effectLst/>
                <a:latin typeface="+mn-lt"/>
                <a:ea typeface="+mn-ea"/>
                <a:cs typeface="+mn-cs"/>
              </a:rPr>
              <a:t>は？（修学旅行や宿泊研修で引率した場合の手当）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〇</a:t>
            </a:r>
            <a:r>
              <a:rPr kumimoji="1" lang="ja-JP" altLang="en-US" sz="1200" kern="1200" dirty="0" smtClean="0">
                <a:solidFill>
                  <a:schemeClr val="tx1"/>
                </a:solidFill>
                <a:effectLst/>
                <a:latin typeface="+mn-lt"/>
                <a:ea typeface="+mn-ea"/>
                <a:cs typeface="+mn-cs"/>
              </a:rPr>
              <a:t>です。</a:t>
            </a:r>
            <a:r>
              <a:rPr kumimoji="1" lang="ja-JP" altLang="ja-JP" sz="1200" kern="1200" dirty="0" smtClean="0">
                <a:solidFill>
                  <a:schemeClr val="tx1"/>
                </a:solidFill>
                <a:effectLst/>
                <a:latin typeface="+mn-lt"/>
                <a:ea typeface="+mn-ea"/>
                <a:cs typeface="+mn-cs"/>
              </a:rPr>
              <a:t>小中学校等教育職給料表１級に該当するので支給</a:t>
            </a:r>
            <a:r>
              <a:rPr kumimoji="1" lang="ja-JP" altLang="en-US" sz="1200" kern="1200" dirty="0" smtClean="0">
                <a:solidFill>
                  <a:schemeClr val="tx1"/>
                </a:solidFill>
                <a:effectLst/>
                <a:latin typeface="+mn-lt"/>
                <a:ea typeface="+mn-ea"/>
                <a:cs typeface="+mn-cs"/>
              </a:rPr>
              <a:t>されます。</a:t>
            </a:r>
            <a:r>
              <a:rPr kumimoji="1" lang="en-US" altLang="ja-JP" sz="1200" kern="1200" dirty="0" smtClean="0">
                <a:solidFill>
                  <a:schemeClr val="tx1"/>
                </a:solidFill>
                <a:effectLst/>
                <a:latin typeface="+mn-lt"/>
                <a:ea typeface="+mn-ea"/>
                <a:cs typeface="+mn-cs"/>
              </a:rPr>
              <a:t>【3-1-5</a:t>
            </a:r>
            <a:r>
              <a:rPr kumimoji="1" lang="ja-JP" altLang="en-US" sz="1200" kern="1200" dirty="0" smtClean="0">
                <a:solidFill>
                  <a:schemeClr val="tx1"/>
                </a:solidFill>
                <a:effectLst/>
                <a:latin typeface="+mn-lt"/>
                <a:ea typeface="+mn-ea"/>
                <a:cs typeface="+mn-cs"/>
              </a:rPr>
              <a:t>　⑦</a:t>
            </a:r>
            <a:r>
              <a:rPr kumimoji="1" lang="en-US" altLang="ja-JP"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●最後、</a:t>
            </a:r>
            <a:r>
              <a:rPr kumimoji="1" lang="ja-JP" altLang="ja-JP" sz="1200" kern="1200" dirty="0" smtClean="0">
                <a:solidFill>
                  <a:schemeClr val="tx1"/>
                </a:solidFill>
                <a:effectLst/>
                <a:latin typeface="+mn-lt"/>
                <a:ea typeface="+mn-ea"/>
                <a:cs typeface="+mn-cs"/>
              </a:rPr>
              <a:t>教育業務連絡指導手当</a:t>
            </a:r>
            <a:r>
              <a:rPr kumimoji="1" lang="ja-JP" altLang="en-US" sz="1200" kern="1200" dirty="0" smtClean="0">
                <a:solidFill>
                  <a:schemeClr val="tx1"/>
                </a:solidFill>
                <a:effectLst/>
                <a:latin typeface="+mn-lt"/>
                <a:ea typeface="+mn-ea"/>
                <a:cs typeface="+mn-cs"/>
              </a:rPr>
              <a:t>（研修主任、人権教育主任、学年主任など）はどうでしょうか？</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です。●支給</a:t>
            </a:r>
            <a:r>
              <a:rPr kumimoji="1" lang="ja-JP" altLang="ja-JP" sz="1200" kern="1200" dirty="0" smtClean="0">
                <a:solidFill>
                  <a:schemeClr val="tx1"/>
                </a:solidFill>
                <a:effectLst/>
                <a:latin typeface="+mn-lt"/>
                <a:ea typeface="+mn-ea"/>
                <a:cs typeface="+mn-cs"/>
              </a:rPr>
              <a:t>対象は“教諭”</a:t>
            </a:r>
            <a:r>
              <a:rPr kumimoji="1" lang="ja-JP" altLang="en-US" sz="1200" kern="1200" dirty="0" smtClean="0">
                <a:solidFill>
                  <a:schemeClr val="tx1"/>
                </a:solidFill>
                <a:effectLst/>
                <a:latin typeface="+mn-lt"/>
                <a:ea typeface="+mn-ea"/>
                <a:cs typeface="+mn-cs"/>
              </a:rPr>
              <a:t>となっています</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【3-1-8</a:t>
            </a:r>
            <a:r>
              <a:rPr kumimoji="1" lang="ja-JP" altLang="en-US" sz="1200" kern="1200" dirty="0" smtClean="0">
                <a:solidFill>
                  <a:schemeClr val="tx1"/>
                </a:solidFill>
                <a:effectLst/>
                <a:latin typeface="+mn-lt"/>
                <a:ea typeface="+mn-ea"/>
                <a:cs typeface="+mn-cs"/>
              </a:rPr>
              <a:t>　⑱</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latin typeface="+mn-lt"/>
            </a:endParaRPr>
          </a:p>
        </p:txBody>
      </p:sp>
      <p:sp>
        <p:nvSpPr>
          <p:cNvPr id="1328" name="スライド番号プレースホルダー 3"/>
          <p:cNvSpPr>
            <a:spLocks noGrp="1"/>
          </p:cNvSpPr>
          <p:nvPr>
            <p:ph type="sldNum" sz="quarter" idx="10"/>
          </p:nvPr>
        </p:nvSpPr>
        <p:spPr/>
        <p:txBody>
          <a:bodyPr/>
          <a:lstStyle/>
          <a:p>
            <a:fld id="{F3288E7B-451C-4242-A703-0EA5380C50CD}" type="slidenum">
              <a:rPr kumimoji="1" lang="ja-JP" altLang="en-US" smtClean="0"/>
              <a:t>22</a:t>
            </a:fld>
            <a:endParaRPr kumimoji="1" lang="ja-JP" altLang="en-US"/>
          </a:p>
        </p:txBody>
      </p:sp>
    </p:spTree>
    <p:extLst>
      <p:ext uri="{BB962C8B-B14F-4D97-AF65-F5344CB8AC3E}">
        <p14:creationId xmlns:p14="http://schemas.microsoft.com/office/powerpoint/2010/main" val="4045544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 name="スライド イメージ プレースホルダー 1"/>
          <p:cNvSpPr>
            <a:spLocks noGrp="1" noRot="1" noChangeAspect="1"/>
          </p:cNvSpPr>
          <p:nvPr>
            <p:ph type="sldImg"/>
          </p:nvPr>
        </p:nvSpPr>
        <p:spPr/>
      </p:sp>
      <p:sp>
        <p:nvSpPr>
          <p:cNvPr id="1335"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問題です。</a:t>
            </a:r>
            <a:endParaRPr kumimoji="1" lang="en-US" altLang="ja-JP" sz="1200" kern="1200" dirty="0" smtClean="0">
              <a:solidFill>
                <a:schemeClr val="tx1"/>
              </a:solidFill>
              <a:effectLst/>
              <a:latin typeface="+mn-lt"/>
              <a:ea typeface="+mn-ea"/>
              <a:cs typeface="+mn-cs"/>
            </a:endParaRPr>
          </a:p>
          <a:p>
            <a:r>
              <a:rPr lang="ja-JP" altLang="en-US" sz="1200" dirty="0" smtClean="0">
                <a:latin typeface="+mn-lt"/>
                <a:ea typeface="HG丸ｺﾞｼｯｸM-PRO" panose="020F0600000000000000" pitchFamily="50" charset="-128"/>
              </a:rPr>
              <a:t>夏季休業中に、児童生徒の登校日がありました。</a:t>
            </a:r>
            <a:endParaRPr lang="en-US" altLang="ja-JP" sz="1200" dirty="0" smtClean="0">
              <a:latin typeface="+mn-lt"/>
              <a:ea typeface="HG丸ｺﾞｼｯｸM-PRO" panose="020F0600000000000000" pitchFamily="50" charset="-128"/>
            </a:endParaRPr>
          </a:p>
          <a:p>
            <a:r>
              <a:rPr lang="ja-JP" altLang="en-US" sz="1200" dirty="0" smtClean="0">
                <a:latin typeface="+mn-lt"/>
                <a:ea typeface="HG丸ｺﾞｼｯｸM-PRO" panose="020F0600000000000000" pitchFamily="50" charset="-128"/>
              </a:rPr>
              <a:t>登校日は、多学年学級担当手当の対象となりますか？●</a:t>
            </a:r>
            <a:endParaRPr lang="en-US" altLang="ja-JP" sz="1200" dirty="0" smtClean="0">
              <a:latin typeface="+mn-lt"/>
              <a:ea typeface="HG丸ｺﾞｼｯｸM-PRO" panose="020F0600000000000000" pitchFamily="50" charset="-128"/>
            </a:endParaRPr>
          </a:p>
          <a:p>
            <a:endParaRPr kumimoji="1" lang="ja-JP" altLang="en-US" dirty="0">
              <a:latin typeface="+mn-lt"/>
            </a:endParaRPr>
          </a:p>
        </p:txBody>
      </p:sp>
      <p:sp>
        <p:nvSpPr>
          <p:cNvPr id="1336" name="スライド番号プレースホルダー 3"/>
          <p:cNvSpPr>
            <a:spLocks noGrp="1"/>
          </p:cNvSpPr>
          <p:nvPr>
            <p:ph type="sldNum" sz="quarter" idx="10"/>
          </p:nvPr>
        </p:nvSpPr>
        <p:spPr/>
        <p:txBody>
          <a:bodyPr/>
          <a:lstStyle/>
          <a:p>
            <a:fld id="{F3288E7B-451C-4242-A703-0EA5380C50CD}" type="slidenum">
              <a:rPr kumimoji="1" lang="ja-JP" altLang="en-US" smtClean="0"/>
              <a:t>23</a:t>
            </a:fld>
            <a:endParaRPr kumimoji="1" lang="ja-JP" altLang="en-US"/>
          </a:p>
        </p:txBody>
      </p:sp>
    </p:spTree>
    <p:extLst>
      <p:ext uri="{BB962C8B-B14F-4D97-AF65-F5344CB8AC3E}">
        <p14:creationId xmlns:p14="http://schemas.microsoft.com/office/powerpoint/2010/main" val="1444623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 name="スライド イメージ プレースホルダー 1"/>
          <p:cNvSpPr>
            <a:spLocks noGrp="1" noRot="1" noChangeAspect="1"/>
          </p:cNvSpPr>
          <p:nvPr>
            <p:ph type="sldImg"/>
          </p:nvPr>
        </p:nvSpPr>
        <p:spPr/>
      </p:sp>
      <p:sp>
        <p:nvSpPr>
          <p:cNvPr id="1346"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答えは、登校日は対象となります。</a:t>
            </a:r>
            <a:r>
              <a:rPr kumimoji="1" lang="en-US" altLang="ja-JP" sz="1200" kern="1200" dirty="0" smtClean="0">
                <a:solidFill>
                  <a:schemeClr val="tx1"/>
                </a:solidFill>
                <a:effectLst/>
                <a:latin typeface="+mn-lt"/>
                <a:ea typeface="+mn-ea"/>
                <a:cs typeface="+mn-cs"/>
              </a:rPr>
              <a:t>【3-1-5</a:t>
            </a:r>
            <a:r>
              <a:rPr kumimoji="1" lang="ja-JP" altLang="en-US" sz="1200" kern="1200" dirty="0" smtClean="0">
                <a:solidFill>
                  <a:schemeClr val="tx1"/>
                </a:solidFill>
                <a:effectLst/>
                <a:latin typeface="+mn-lt"/>
                <a:ea typeface="+mn-ea"/>
                <a:cs typeface="+mn-cs"/>
              </a:rPr>
              <a:t>　⑦　四角囲みのポイント</a:t>
            </a:r>
            <a:r>
              <a:rPr kumimoji="1" lang="en-US" altLang="ja-JP"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●休業中の場合は、児童生徒の登校日、臨海学校、校外補導等が対象日となっています。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●ただし、学校が計画し、かつ、担任している多学年共通の行事で授業又は指導に従事した場合のみ支給されますので、</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例えば</a:t>
            </a:r>
            <a:r>
              <a:rPr kumimoji="1" lang="en-US" altLang="ja-JP" sz="1200" kern="1200" dirty="0" smtClean="0">
                <a:solidFill>
                  <a:schemeClr val="tx1"/>
                </a:solidFill>
                <a:effectLst/>
                <a:latin typeface="+mn-lt"/>
                <a:ea typeface="+mn-ea"/>
                <a:cs typeface="+mn-cs"/>
              </a:rPr>
              <a:t>5</a:t>
            </a:r>
            <a:r>
              <a:rPr kumimoji="1" lang="ja-JP" altLang="en-US" sz="1200" kern="1200" dirty="0" err="1"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6</a:t>
            </a:r>
            <a:r>
              <a:rPr kumimoji="1" lang="ja-JP" altLang="en-US" sz="1200" kern="1200" dirty="0" smtClean="0">
                <a:solidFill>
                  <a:schemeClr val="tx1"/>
                </a:solidFill>
                <a:effectLst/>
                <a:latin typeface="+mn-lt"/>
                <a:ea typeface="+mn-ea"/>
                <a:cs typeface="+mn-cs"/>
              </a:rPr>
              <a:t>年の担任をしている場合で、</a:t>
            </a:r>
            <a:r>
              <a:rPr kumimoji="1" lang="en-US" altLang="ja-JP" sz="1200" kern="1200" dirty="0" smtClean="0">
                <a:solidFill>
                  <a:schemeClr val="tx1"/>
                </a:solidFill>
                <a:effectLst/>
                <a:latin typeface="+mn-lt"/>
                <a:ea typeface="+mn-ea"/>
                <a:cs typeface="+mn-cs"/>
              </a:rPr>
              <a:t>5</a:t>
            </a:r>
            <a:r>
              <a:rPr kumimoji="1" lang="ja-JP" altLang="en-US" sz="1200" kern="1200" dirty="0" smtClean="0">
                <a:solidFill>
                  <a:schemeClr val="tx1"/>
                </a:solidFill>
                <a:effectLst/>
                <a:latin typeface="+mn-lt"/>
                <a:ea typeface="+mn-ea"/>
                <a:cs typeface="+mn-cs"/>
              </a:rPr>
              <a:t>年生のみ登校させ、指導に従事した場合は</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対象外となりますので気を付けましょう。●</a:t>
            </a:r>
            <a:endParaRPr kumimoji="1" lang="ja-JP" altLang="en-US" dirty="0">
              <a:latin typeface="+mn-lt"/>
            </a:endParaRPr>
          </a:p>
        </p:txBody>
      </p:sp>
      <p:sp>
        <p:nvSpPr>
          <p:cNvPr id="1347" name="スライド番号プレースホルダー 3"/>
          <p:cNvSpPr>
            <a:spLocks noGrp="1"/>
          </p:cNvSpPr>
          <p:nvPr>
            <p:ph type="sldNum" sz="quarter" idx="10"/>
          </p:nvPr>
        </p:nvSpPr>
        <p:spPr/>
        <p:txBody>
          <a:bodyPr/>
          <a:lstStyle/>
          <a:p>
            <a:fld id="{F3288E7B-451C-4242-A703-0EA5380C50CD}" type="slidenum">
              <a:rPr kumimoji="1" lang="ja-JP" altLang="en-US" smtClean="0"/>
              <a:t>24</a:t>
            </a:fld>
            <a:endParaRPr kumimoji="1" lang="ja-JP" altLang="en-US"/>
          </a:p>
        </p:txBody>
      </p:sp>
    </p:spTree>
    <p:extLst>
      <p:ext uri="{BB962C8B-B14F-4D97-AF65-F5344CB8AC3E}">
        <p14:creationId xmlns:p14="http://schemas.microsoft.com/office/powerpoint/2010/main" val="3835863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 name="スライド イメージ プレースホルダー 1"/>
          <p:cNvSpPr>
            <a:spLocks noGrp="1" noRot="1" noChangeAspect="1"/>
          </p:cNvSpPr>
          <p:nvPr>
            <p:ph type="sldImg"/>
          </p:nvPr>
        </p:nvSpPr>
        <p:spPr/>
      </p:sp>
      <p:sp>
        <p:nvSpPr>
          <p:cNvPr id="1356"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給与締切日</a:t>
            </a:r>
            <a:r>
              <a:rPr kumimoji="1" lang="ja-JP" altLang="en-US"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5</a:t>
            </a:r>
            <a:r>
              <a:rPr kumimoji="1" lang="ja-JP" altLang="en-US" sz="1200" kern="1200" dirty="0" smtClean="0">
                <a:solidFill>
                  <a:schemeClr val="tx1"/>
                </a:solidFill>
                <a:effectLst/>
                <a:latin typeface="+mn-lt"/>
                <a:ea typeface="+mn-ea"/>
                <a:cs typeface="+mn-cs"/>
              </a:rPr>
              <a:t>日となっています。</a:t>
            </a:r>
            <a:r>
              <a:rPr kumimoji="1" lang="ja-JP"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月例報告を毎月　</a:t>
            </a:r>
            <a:r>
              <a:rPr kumimoji="1" lang="ja-JP" altLang="ja-JP" sz="1200" u="sng" kern="1200" dirty="0" smtClean="0">
                <a:solidFill>
                  <a:schemeClr val="tx1"/>
                </a:solidFill>
                <a:effectLst/>
                <a:latin typeface="+mn-lt"/>
                <a:ea typeface="+mn-ea"/>
                <a:cs typeface="+mn-cs"/>
              </a:rPr>
              <a:t>翌月２日必着</a:t>
            </a:r>
            <a:r>
              <a:rPr kumimoji="1" lang="ja-JP" altLang="ja-JP" sz="1200" kern="1200" dirty="0" smtClean="0">
                <a:solidFill>
                  <a:schemeClr val="tx1"/>
                </a:solidFill>
                <a:effectLst/>
                <a:latin typeface="+mn-lt"/>
                <a:ea typeface="+mn-ea"/>
                <a:cs typeface="+mn-cs"/>
              </a:rPr>
              <a:t>で小中学校課へＦＡＸします。</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月分のみ、</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24</a:t>
            </a:r>
            <a:r>
              <a:rPr kumimoji="1" lang="ja-JP" altLang="en-US" sz="1200" kern="1200" dirty="0" smtClean="0">
                <a:solidFill>
                  <a:schemeClr val="tx1"/>
                </a:solidFill>
                <a:effectLst/>
                <a:latin typeface="+mn-lt"/>
                <a:ea typeface="+mn-ea"/>
                <a:cs typeface="+mn-cs"/>
              </a:rPr>
              <a:t>日までに見込みで報告をしなければなりません。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臨時的任用教職員</a:t>
            </a:r>
            <a:r>
              <a:rPr kumimoji="1" lang="ja-JP" altLang="ja-JP" sz="1200" kern="1200" dirty="0" smtClean="0">
                <a:solidFill>
                  <a:schemeClr val="tx1"/>
                </a:solidFill>
                <a:effectLst/>
                <a:latin typeface="+mn-lt"/>
                <a:ea typeface="+mn-ea"/>
                <a:cs typeface="+mn-cs"/>
              </a:rPr>
              <a:t>が着任した学校には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依頼文書が年度当初に</a:t>
            </a:r>
            <a:r>
              <a:rPr kumimoji="1" lang="ja-JP" altLang="en-US" sz="1200" kern="1200" dirty="0" smtClean="0">
                <a:solidFill>
                  <a:schemeClr val="tx1"/>
                </a:solidFill>
                <a:effectLst/>
                <a:latin typeface="+mn-lt"/>
                <a:ea typeface="+mn-ea"/>
                <a:cs typeface="+mn-cs"/>
              </a:rPr>
              <a:t>届きます</a:t>
            </a:r>
            <a:r>
              <a:rPr kumimoji="1" lang="ja-JP" altLang="ja-JP" sz="1200" kern="1200" dirty="0" smtClean="0">
                <a:solidFill>
                  <a:schemeClr val="tx1"/>
                </a:solidFill>
                <a:effectLst/>
                <a:latin typeface="+mn-lt"/>
                <a:ea typeface="+mn-ea"/>
                <a:cs typeface="+mn-cs"/>
              </a:rPr>
              <a:t>ので様式を確認してください。</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参考に</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資料③</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報告様式を配っています。</a:t>
            </a:r>
            <a:r>
              <a:rPr kumimoji="1" lang="ja-JP" altLang="en-US" sz="1200" kern="1200" dirty="0" smtClean="0">
                <a:solidFill>
                  <a:schemeClr val="tx1"/>
                </a:solidFill>
                <a:effectLst/>
                <a:latin typeface="+mn-lt"/>
                <a:ea typeface="+mn-ea"/>
                <a:cs typeface="+mn-cs"/>
              </a:rPr>
              <a:t>（今まで該当はありますか？）</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給与支給日</a:t>
            </a:r>
            <a:r>
              <a:rPr kumimoji="1" lang="ja-JP" altLang="en-US" sz="1200" kern="1200" dirty="0" smtClean="0">
                <a:solidFill>
                  <a:schemeClr val="tx1"/>
                </a:solidFill>
                <a:effectLst/>
                <a:latin typeface="+mn-lt"/>
                <a:ea typeface="+mn-ea"/>
                <a:cs typeface="+mn-cs"/>
              </a:rPr>
              <a:t>は正規教職員と同じですが、</a:t>
            </a:r>
            <a:r>
              <a:rPr kumimoji="1" lang="ja-JP" altLang="ja-JP" sz="1200" kern="1200" dirty="0" smtClean="0">
                <a:solidFill>
                  <a:schemeClr val="tx1"/>
                </a:solidFill>
                <a:effectLst/>
                <a:latin typeface="+mn-lt"/>
                <a:ea typeface="+mn-ea"/>
                <a:cs typeface="+mn-cs"/>
              </a:rPr>
              <a:t>４月給与だけは２５日に支給です。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該当者には</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その旨伝えておきましょう！</a:t>
            </a:r>
            <a:r>
              <a:rPr kumimoji="1" lang="ja-JP" altLang="en-US" sz="1200" kern="1200" dirty="0" smtClean="0">
                <a:solidFill>
                  <a:schemeClr val="tx1"/>
                </a:solidFill>
                <a:effectLst/>
                <a:latin typeface="+mn-lt"/>
                <a:ea typeface="+mn-ea"/>
                <a:cs typeface="+mn-cs"/>
              </a:rPr>
              <a:t>また、</a:t>
            </a:r>
            <a:r>
              <a:rPr kumimoji="1" lang="ja-JP" altLang="ja-JP" sz="1200" kern="1200" dirty="0" smtClean="0">
                <a:solidFill>
                  <a:schemeClr val="tx1"/>
                </a:solidFill>
                <a:effectLst/>
                <a:latin typeface="+mn-lt"/>
                <a:ea typeface="+mn-ea"/>
                <a:cs typeface="+mn-cs"/>
              </a:rPr>
              <a:t>給与明細の取出し</a:t>
            </a:r>
            <a:r>
              <a:rPr kumimoji="1" lang="ja-JP" altLang="en-US" sz="1200" kern="1200" dirty="0" smtClean="0">
                <a:solidFill>
                  <a:schemeClr val="tx1"/>
                </a:solidFill>
                <a:effectLst/>
                <a:latin typeface="+mn-lt"/>
                <a:ea typeface="+mn-ea"/>
                <a:cs typeface="+mn-cs"/>
              </a:rPr>
              <a:t>も</a:t>
            </a:r>
            <a:r>
              <a:rPr kumimoji="1" lang="ja-JP" altLang="ja-JP" sz="1200" kern="1200" dirty="0" smtClean="0">
                <a:solidFill>
                  <a:schemeClr val="tx1"/>
                </a:solidFill>
                <a:effectLst/>
                <a:latin typeface="+mn-lt"/>
                <a:ea typeface="+mn-ea"/>
                <a:cs typeface="+mn-cs"/>
              </a:rPr>
              <a:t>忘れないように</a:t>
            </a:r>
            <a:r>
              <a:rPr kumimoji="1" lang="ja-JP" altLang="en-US" sz="1200" kern="1200" dirty="0" smtClean="0">
                <a:solidFill>
                  <a:schemeClr val="tx1"/>
                </a:solidFill>
                <a:effectLst/>
                <a:latin typeface="+mn-lt"/>
                <a:ea typeface="+mn-ea"/>
                <a:cs typeface="+mn-cs"/>
              </a:rPr>
              <a:t>、気を付けなければなりません</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endParaRPr kumimoji="1" lang="ja-JP" altLang="en-US" dirty="0">
              <a:latin typeface="+mn-lt"/>
            </a:endParaRPr>
          </a:p>
        </p:txBody>
      </p:sp>
      <p:sp>
        <p:nvSpPr>
          <p:cNvPr id="1357" name="スライド番号プレースホルダー 3"/>
          <p:cNvSpPr>
            <a:spLocks noGrp="1"/>
          </p:cNvSpPr>
          <p:nvPr>
            <p:ph type="sldNum" sz="quarter" idx="10"/>
          </p:nvPr>
        </p:nvSpPr>
        <p:spPr/>
        <p:txBody>
          <a:bodyPr/>
          <a:lstStyle/>
          <a:p>
            <a:fld id="{F3288E7B-451C-4242-A703-0EA5380C50CD}" type="slidenum">
              <a:rPr kumimoji="1" lang="ja-JP" altLang="en-US" smtClean="0"/>
              <a:t>25</a:t>
            </a:fld>
            <a:endParaRPr kumimoji="1" lang="ja-JP" altLang="en-US"/>
          </a:p>
        </p:txBody>
      </p:sp>
    </p:spTree>
    <p:extLst>
      <p:ext uri="{BB962C8B-B14F-4D97-AF65-F5344CB8AC3E}">
        <p14:creationId xmlns:p14="http://schemas.microsoft.com/office/powerpoint/2010/main" val="2295256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 name="スライド イメージ プレースホルダー 1"/>
          <p:cNvSpPr>
            <a:spLocks noGrp="1" noRot="1" noChangeAspect="1"/>
          </p:cNvSpPr>
          <p:nvPr>
            <p:ph type="sldImg"/>
          </p:nvPr>
        </p:nvSpPr>
        <p:spPr/>
      </p:sp>
      <p:sp>
        <p:nvSpPr>
          <p:cNvPr id="1368"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lt"/>
              </a:rPr>
              <a:t>福利厚生についてです。令和</a:t>
            </a:r>
            <a:r>
              <a:rPr kumimoji="1" lang="en-US" altLang="ja-JP" dirty="0" smtClean="0">
                <a:latin typeface="+mn-lt"/>
              </a:rPr>
              <a:t>2</a:t>
            </a:r>
            <a:r>
              <a:rPr kumimoji="1" lang="ja-JP" altLang="en-US" dirty="0" smtClean="0">
                <a:latin typeface="+mn-lt"/>
              </a:rPr>
              <a:t>年</a:t>
            </a:r>
            <a:r>
              <a:rPr kumimoji="1" lang="en-US" altLang="ja-JP" dirty="0" smtClean="0">
                <a:latin typeface="+mn-lt"/>
              </a:rPr>
              <a:t>4</a:t>
            </a:r>
            <a:r>
              <a:rPr kumimoji="1" lang="ja-JP" altLang="en-US" dirty="0" smtClean="0">
                <a:latin typeface="+mn-lt"/>
              </a:rPr>
              <a:t>月の会計年度任用職員制度の導入に伴い、</a:t>
            </a:r>
            <a:endParaRPr kumimoji="1" lang="en-US" altLang="ja-JP"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lt"/>
              </a:rPr>
              <a:t>臨時的任用教職員とフルタイムの会計年度任用職員が</a:t>
            </a:r>
            <a:endParaRPr kumimoji="1" lang="en-US" altLang="ja-JP"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lt"/>
              </a:rPr>
              <a:t>地方公務員共済組合制度の適用を受けることとなり、</a:t>
            </a:r>
            <a:endParaRPr kumimoji="1" lang="en-US" altLang="ja-JP"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mn-lt"/>
              </a:rPr>
              <a:t>令和元年度までは、健康保険に加入していましたが、昨年度から共済組合員となりました。</a:t>
            </a:r>
            <a:endParaRPr kumimoji="1" lang="en-US" altLang="ja-JP" dirty="0" smtClean="0">
              <a:latin typeface="+mn-lt"/>
            </a:endParaRPr>
          </a:p>
          <a:p>
            <a:r>
              <a:rPr kumimoji="1" lang="ja-JP" altLang="en-US" sz="1200" kern="1200" dirty="0" smtClean="0">
                <a:solidFill>
                  <a:schemeClr val="tx1"/>
                </a:solidFill>
                <a:effectLst/>
                <a:latin typeface="+mn-lt"/>
                <a:ea typeface="+mn-ea"/>
                <a:cs typeface="+mn-cs"/>
              </a:rPr>
              <a:t>手続きの流れですが</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毎年度１月頃に教職員福利課から届く</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「年度末及び年度初めの組合員証関係の事務手続について」という通知に記載があります。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スライドには、一昨年度の通知を抜粋して載せています。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②新規採用者（臨時的任用職員）は、</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月</a:t>
            </a:r>
            <a:r>
              <a:rPr kumimoji="1" lang="ja-JP" altLang="en-US" sz="1200" kern="1200" dirty="0" smtClean="0">
                <a:solidFill>
                  <a:schemeClr val="tx1"/>
                </a:solidFill>
                <a:effectLst/>
                <a:latin typeface="+mn-lt"/>
                <a:ea typeface="+mn-ea"/>
                <a:cs typeface="+mn-cs"/>
              </a:rPr>
              <a:t>下旬</a:t>
            </a:r>
            <a:r>
              <a:rPr kumimoji="1" lang="ja-JP" altLang="ja-JP" sz="1200" kern="1200" dirty="0" smtClean="0">
                <a:solidFill>
                  <a:schemeClr val="tx1"/>
                </a:solidFill>
                <a:effectLst/>
                <a:latin typeface="+mn-lt"/>
                <a:ea typeface="+mn-ea"/>
                <a:cs typeface="+mn-cs"/>
              </a:rPr>
              <a:t>に書類一式と組合員証が届き、その後に書類を提出</a:t>
            </a:r>
            <a:r>
              <a:rPr kumimoji="1" lang="ja-JP" altLang="en-US" sz="1200" kern="1200" dirty="0" smtClean="0">
                <a:solidFill>
                  <a:schemeClr val="tx1"/>
                </a:solidFill>
                <a:effectLst/>
                <a:latin typeface="+mn-lt"/>
                <a:ea typeface="+mn-ea"/>
                <a:cs typeface="+mn-cs"/>
              </a:rPr>
              <a:t>します。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年度途中</a:t>
            </a:r>
            <a:r>
              <a:rPr kumimoji="1" lang="ja-JP" altLang="en-US" sz="1200" kern="1200" dirty="0" smtClean="0">
                <a:solidFill>
                  <a:schemeClr val="tx1"/>
                </a:solidFill>
                <a:effectLst/>
                <a:latin typeface="+mn-lt"/>
                <a:ea typeface="+mn-ea"/>
                <a:cs typeface="+mn-cs"/>
              </a:rPr>
              <a:t>の採用の場合</a:t>
            </a:r>
            <a:r>
              <a:rPr kumimoji="1" lang="ja-JP" altLang="ja-JP" sz="1200" kern="1200" dirty="0" smtClean="0">
                <a:solidFill>
                  <a:schemeClr val="tx1"/>
                </a:solidFill>
                <a:effectLst/>
                <a:latin typeface="+mn-lt"/>
                <a:ea typeface="+mn-ea"/>
                <a:cs typeface="+mn-cs"/>
              </a:rPr>
              <a:t>は、届いた書類を提出後に組合員証が届くという流れ</a:t>
            </a:r>
            <a:r>
              <a:rPr kumimoji="1" lang="ja-JP" altLang="en-US" sz="1200" kern="1200" dirty="0" smtClean="0">
                <a:solidFill>
                  <a:schemeClr val="tx1"/>
                </a:solidFill>
                <a:effectLst/>
                <a:latin typeface="+mn-lt"/>
                <a:ea typeface="+mn-ea"/>
                <a:cs typeface="+mn-cs"/>
              </a:rPr>
              <a:t>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●年金加入期間等報告書の作成に、手間取ることが多々ありますので、</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着任した際には、「後日こういう書類を提出する必要があるため準備をしておいてください」と</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事前にお伝えしておくとスムーズかと思います。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●また、正規職員と同様にベネフィットステーションも利用可能です。●</a:t>
            </a:r>
            <a:endParaRPr kumimoji="1" lang="en-US" altLang="ja-JP" b="1" dirty="0" smtClean="0">
              <a:latin typeface="+mn-lt"/>
            </a:endParaRPr>
          </a:p>
          <a:p>
            <a:endParaRPr kumimoji="1" lang="ja-JP" altLang="en-US" b="1" dirty="0">
              <a:latin typeface="+mn-lt"/>
            </a:endParaRPr>
          </a:p>
        </p:txBody>
      </p:sp>
      <p:sp>
        <p:nvSpPr>
          <p:cNvPr id="1369" name="スライド番号プレースホルダー 3"/>
          <p:cNvSpPr>
            <a:spLocks noGrp="1"/>
          </p:cNvSpPr>
          <p:nvPr>
            <p:ph type="sldNum" sz="quarter" idx="10"/>
          </p:nvPr>
        </p:nvSpPr>
        <p:spPr/>
        <p:txBody>
          <a:bodyPr/>
          <a:lstStyle/>
          <a:p>
            <a:fld id="{F3288E7B-451C-4242-A703-0EA5380C50CD}" type="slidenum">
              <a:rPr kumimoji="1" lang="ja-JP" altLang="en-US" smtClean="0"/>
              <a:t>26</a:t>
            </a:fld>
            <a:endParaRPr kumimoji="1" lang="ja-JP" altLang="en-US"/>
          </a:p>
        </p:txBody>
      </p:sp>
    </p:spTree>
    <p:extLst>
      <p:ext uri="{BB962C8B-B14F-4D97-AF65-F5344CB8AC3E}">
        <p14:creationId xmlns:p14="http://schemas.microsoft.com/office/powerpoint/2010/main" val="22676699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 name="スライド イメージ プレースホルダー 1"/>
          <p:cNvSpPr>
            <a:spLocks noGrp="1" noRot="1" noChangeAspect="1"/>
          </p:cNvSpPr>
          <p:nvPr>
            <p:ph type="sldImg"/>
          </p:nvPr>
        </p:nvSpPr>
        <p:spPr/>
      </p:sp>
      <p:sp>
        <p:nvSpPr>
          <p:cNvPr id="1379"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互助会は、希望者のみ加入できます。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臨時的任用教職員の着任があった学校は、互助会への加入の有無にかかわらず、</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「加入申込書兼同意書」を提出します。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●加入される方は、このように押印し、教職員福利課へ「法定外控除委任状」を提出します。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●されない方は、生年月日や氏名等を記入し、押印せずに提出します。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また、昨年度は、講師の方は、公立学校共済組合の組合員資格を取得したときのみ、</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互助会へ加入できるようになっており、</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その後、採用になった場合でも講師の時に加入していなければ加入できませんでした。</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しかし、今年度からは制度が変わり、</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講師として共済組合員資格を取得した際に加入していなくても</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採用になった際に加入できるようになりましたので、講師の方からご質問などがありましたら、</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その旨を回答してください。●</a:t>
            </a:r>
            <a:endParaRPr kumimoji="1" lang="en-US" altLang="ja-JP" sz="1200" kern="1200" dirty="0" smtClean="0">
              <a:solidFill>
                <a:schemeClr val="tx1"/>
              </a:solidFill>
              <a:effectLst/>
              <a:latin typeface="+mn-lt"/>
              <a:ea typeface="+mn-ea"/>
              <a:cs typeface="+mn-cs"/>
            </a:endParaRPr>
          </a:p>
          <a:p>
            <a:endParaRPr kumimoji="1" lang="en-US" altLang="ja-JP" b="1" dirty="0" smtClean="0">
              <a:latin typeface="+mn-lt"/>
            </a:endParaRPr>
          </a:p>
          <a:p>
            <a:endParaRPr kumimoji="1" lang="ja-JP" altLang="en-US" b="1" dirty="0" smtClean="0">
              <a:latin typeface="+mn-lt"/>
            </a:endParaRPr>
          </a:p>
          <a:p>
            <a:endParaRPr kumimoji="1" lang="ja-JP" altLang="en-US" dirty="0">
              <a:latin typeface="+mn-lt"/>
            </a:endParaRPr>
          </a:p>
        </p:txBody>
      </p:sp>
      <p:sp>
        <p:nvSpPr>
          <p:cNvPr id="1380" name="スライド番号プレースホルダー 3"/>
          <p:cNvSpPr>
            <a:spLocks noGrp="1"/>
          </p:cNvSpPr>
          <p:nvPr>
            <p:ph type="sldNum" sz="quarter" idx="10"/>
          </p:nvPr>
        </p:nvSpPr>
        <p:spPr/>
        <p:txBody>
          <a:bodyPr/>
          <a:lstStyle/>
          <a:p>
            <a:fld id="{F3288E7B-451C-4242-A703-0EA5380C50CD}" type="slidenum">
              <a:rPr kumimoji="1" lang="ja-JP" altLang="en-US" smtClean="0"/>
              <a:t>27</a:t>
            </a:fld>
            <a:endParaRPr kumimoji="1" lang="ja-JP" altLang="en-US"/>
          </a:p>
        </p:txBody>
      </p:sp>
    </p:spTree>
    <p:extLst>
      <p:ext uri="{BB962C8B-B14F-4D97-AF65-F5344CB8AC3E}">
        <p14:creationId xmlns:p14="http://schemas.microsoft.com/office/powerpoint/2010/main" val="1404585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 name="スライド イメージ プレースホルダー 1"/>
          <p:cNvSpPr>
            <a:spLocks noGrp="1" noRot="1" noChangeAspect="1"/>
          </p:cNvSpPr>
          <p:nvPr>
            <p:ph type="sldImg"/>
          </p:nvPr>
        </p:nvSpPr>
        <p:spPr/>
      </p:sp>
      <p:sp>
        <p:nvSpPr>
          <p:cNvPr id="1391"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次は、旅費についてです。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まずは、</a:t>
            </a:r>
            <a:r>
              <a:rPr kumimoji="1" lang="ja-JP" altLang="ja-JP" sz="1200" kern="1200" dirty="0" smtClean="0">
                <a:solidFill>
                  <a:schemeClr val="tx1"/>
                </a:solidFill>
                <a:effectLst/>
                <a:latin typeface="+mn-lt"/>
                <a:ea typeface="+mn-ea"/>
                <a:cs typeface="+mn-cs"/>
              </a:rPr>
              <a:t>旅費システムで旅費債権者情報を確認する必要があります。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旅費システム</a:t>
            </a:r>
            <a:r>
              <a:rPr kumimoji="1" lang="ja-JP" altLang="en-US" sz="1200" kern="1200" dirty="0" smtClean="0">
                <a:solidFill>
                  <a:schemeClr val="tx1"/>
                </a:solidFill>
                <a:effectLst/>
                <a:latin typeface="+mn-lt"/>
                <a:ea typeface="+mn-ea"/>
                <a:cs typeface="+mn-cs"/>
              </a:rPr>
              <a:t>のメニュー「債権者の登録・変更」から入ります。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債権者コードは、</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に職員番号を付けた番号です。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講師</a:t>
            </a:r>
            <a:r>
              <a:rPr kumimoji="1" lang="ja-JP" altLang="en-US" sz="1200" kern="1200" dirty="0" smtClean="0">
                <a:solidFill>
                  <a:schemeClr val="tx1"/>
                </a:solidFill>
                <a:effectLst/>
                <a:latin typeface="+mn-lt"/>
                <a:ea typeface="+mn-ea"/>
                <a:cs typeface="+mn-cs"/>
              </a:rPr>
              <a:t>として経験のない方</a:t>
            </a:r>
            <a:r>
              <a:rPr kumimoji="1" lang="ja-JP" altLang="ja-JP" sz="1200" kern="1200" dirty="0" smtClean="0">
                <a:solidFill>
                  <a:schemeClr val="tx1"/>
                </a:solidFill>
                <a:effectLst/>
                <a:latin typeface="+mn-lt"/>
                <a:ea typeface="+mn-ea"/>
                <a:cs typeface="+mn-cs"/>
              </a:rPr>
              <a:t>の場合、</a:t>
            </a:r>
            <a:r>
              <a:rPr kumimoji="1" lang="ja-JP" altLang="en-US" sz="1200" kern="1200" dirty="0" smtClean="0">
                <a:solidFill>
                  <a:schemeClr val="tx1"/>
                </a:solidFill>
                <a:effectLst/>
                <a:latin typeface="+mn-lt"/>
                <a:ea typeface="+mn-ea"/>
                <a:cs typeface="+mn-cs"/>
              </a:rPr>
              <a:t>新規で債権者登録をします。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旅費口座は</a:t>
            </a:r>
            <a:r>
              <a:rPr kumimoji="1" lang="ja-JP" altLang="ja-JP" sz="1200" kern="1200" dirty="0" smtClean="0">
                <a:solidFill>
                  <a:schemeClr val="tx1"/>
                </a:solidFill>
                <a:effectLst/>
                <a:latin typeface="+mn-lt"/>
                <a:ea typeface="+mn-ea"/>
                <a:cs typeface="+mn-cs"/>
              </a:rPr>
              <a:t>給与口座</a:t>
            </a:r>
            <a:r>
              <a:rPr kumimoji="1" lang="ja-JP" altLang="en-US" sz="1200" kern="1200" dirty="0" smtClean="0">
                <a:solidFill>
                  <a:schemeClr val="tx1"/>
                </a:solidFill>
                <a:effectLst/>
                <a:latin typeface="+mn-lt"/>
                <a:ea typeface="+mn-ea"/>
                <a:cs typeface="+mn-cs"/>
              </a:rPr>
              <a:t>と同じ口座となり、口座変更はできません。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講師経験のある方は、</a:t>
            </a:r>
            <a:r>
              <a:rPr kumimoji="1" lang="ja-JP" altLang="ja-JP" sz="1200" kern="1200" dirty="0" smtClean="0">
                <a:solidFill>
                  <a:schemeClr val="tx1"/>
                </a:solidFill>
                <a:effectLst/>
                <a:latin typeface="+mn-lt"/>
                <a:ea typeface="+mn-ea"/>
                <a:cs typeface="+mn-cs"/>
              </a:rPr>
              <a:t>以前に勤務していた学校で債権者情報を登録してい</a:t>
            </a:r>
            <a:r>
              <a:rPr kumimoji="1" lang="ja-JP" altLang="en-US" sz="1200" kern="1200" dirty="0" smtClean="0">
                <a:solidFill>
                  <a:schemeClr val="tx1"/>
                </a:solidFill>
                <a:effectLst/>
                <a:latin typeface="+mn-lt"/>
                <a:ea typeface="+mn-ea"/>
                <a:cs typeface="+mn-cs"/>
              </a:rPr>
              <a:t>ますので</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登録内容を確認しましょう。</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勤務先変更等により、本人の住所が変わっている場合は</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住所の変更も抜からないようにしましょう。起点が変わりますので、旅費の計算も違ってきます。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所属コードの確認も忘れないでください。</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所属コードが</a:t>
            </a:r>
            <a:r>
              <a:rPr kumimoji="1" lang="ja-JP" altLang="ja-JP" sz="1200" kern="1200" dirty="0" smtClean="0">
                <a:solidFill>
                  <a:schemeClr val="tx1"/>
                </a:solidFill>
                <a:effectLst/>
                <a:latin typeface="+mn-lt"/>
                <a:ea typeface="+mn-ea"/>
                <a:cs typeface="+mn-cs"/>
              </a:rPr>
              <a:t>前任校</a:t>
            </a:r>
            <a:r>
              <a:rPr kumimoji="1" lang="ja-JP" altLang="en-US" sz="1200" kern="1200" dirty="0" smtClean="0">
                <a:solidFill>
                  <a:schemeClr val="tx1"/>
                </a:solidFill>
                <a:effectLst/>
                <a:latin typeface="+mn-lt"/>
                <a:ea typeface="+mn-ea"/>
                <a:cs typeface="+mn-cs"/>
              </a:rPr>
              <a:t>のままになっていましたら、</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前任校に</a:t>
            </a:r>
            <a:r>
              <a:rPr kumimoji="1" lang="ja-JP" altLang="ja-JP" sz="1200" kern="1200" dirty="0" smtClean="0">
                <a:solidFill>
                  <a:schemeClr val="tx1"/>
                </a:solidFill>
                <a:effectLst/>
                <a:latin typeface="+mn-lt"/>
                <a:ea typeface="+mn-ea"/>
                <a:cs typeface="+mn-cs"/>
              </a:rPr>
              <a:t>勤務先の変更</a:t>
            </a:r>
            <a:r>
              <a:rPr kumimoji="1" lang="ja-JP" altLang="en-US" sz="1200" kern="1200" dirty="0" smtClean="0">
                <a:solidFill>
                  <a:schemeClr val="tx1"/>
                </a:solidFill>
                <a:effectLst/>
                <a:latin typeface="+mn-lt"/>
                <a:ea typeface="+mn-ea"/>
                <a:cs typeface="+mn-cs"/>
              </a:rPr>
              <a:t>処理</a:t>
            </a:r>
            <a:r>
              <a:rPr kumimoji="1" lang="ja-JP" altLang="ja-JP" sz="1200" kern="1200" dirty="0" smtClean="0">
                <a:solidFill>
                  <a:schemeClr val="tx1"/>
                </a:solidFill>
                <a:effectLst/>
                <a:latin typeface="+mn-lt"/>
                <a:ea typeface="+mn-ea"/>
                <a:cs typeface="+mn-cs"/>
              </a:rPr>
              <a:t>を</a:t>
            </a:r>
            <a:r>
              <a:rPr kumimoji="1" lang="ja-JP" altLang="en-US" sz="1200" kern="1200" dirty="0" smtClean="0">
                <a:solidFill>
                  <a:schemeClr val="tx1"/>
                </a:solidFill>
                <a:effectLst/>
                <a:latin typeface="+mn-lt"/>
                <a:ea typeface="+mn-ea"/>
                <a:cs typeface="+mn-cs"/>
              </a:rPr>
              <a:t>電話等で</a:t>
            </a:r>
            <a:r>
              <a:rPr kumimoji="1" lang="ja-JP" altLang="ja-JP" sz="1200" kern="1200" dirty="0" smtClean="0">
                <a:solidFill>
                  <a:schemeClr val="tx1"/>
                </a:solidFill>
                <a:effectLst/>
                <a:latin typeface="+mn-lt"/>
                <a:ea typeface="+mn-ea"/>
                <a:cs typeface="+mn-cs"/>
              </a:rPr>
              <a:t>依頼</a:t>
            </a:r>
            <a:r>
              <a:rPr kumimoji="1" lang="ja-JP" altLang="en-US" sz="1200" kern="1200" dirty="0" smtClean="0">
                <a:solidFill>
                  <a:schemeClr val="tx1"/>
                </a:solidFill>
                <a:effectLst/>
                <a:latin typeface="+mn-lt"/>
                <a:ea typeface="+mn-ea"/>
                <a:cs typeface="+mn-cs"/>
              </a:rPr>
              <a:t>してください。</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前任校でのみ、勤務先変更処理が可能となっています。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反対に、自校から</a:t>
            </a:r>
            <a:r>
              <a:rPr kumimoji="1" lang="ja-JP" altLang="ja-JP" sz="1200" kern="1200" dirty="0" smtClean="0">
                <a:solidFill>
                  <a:schemeClr val="tx1"/>
                </a:solidFill>
                <a:effectLst/>
                <a:latin typeface="+mn-lt"/>
                <a:ea typeface="+mn-ea"/>
                <a:cs typeface="+mn-cs"/>
              </a:rPr>
              <a:t>臨時的任用教職員が離職し、次の勤務先が</a:t>
            </a:r>
            <a:r>
              <a:rPr kumimoji="1" lang="ja-JP" altLang="en-US" sz="1200" kern="1200" dirty="0" smtClean="0">
                <a:solidFill>
                  <a:schemeClr val="tx1"/>
                </a:solidFill>
                <a:effectLst/>
                <a:latin typeface="+mn-lt"/>
                <a:ea typeface="+mn-ea"/>
                <a:cs typeface="+mn-cs"/>
              </a:rPr>
              <a:t>分</a:t>
            </a:r>
            <a:r>
              <a:rPr kumimoji="1" lang="ja-JP" altLang="ja-JP" sz="1200" kern="1200" dirty="0" smtClean="0">
                <a:solidFill>
                  <a:schemeClr val="tx1"/>
                </a:solidFill>
                <a:effectLst/>
                <a:latin typeface="+mn-lt"/>
                <a:ea typeface="+mn-ea"/>
                <a:cs typeface="+mn-cs"/>
              </a:rPr>
              <a:t>かっている場合は、</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新しい所属から変更処理依頼が来る前に、所属コード</a:t>
            </a:r>
            <a:r>
              <a:rPr kumimoji="1" lang="ja-JP" altLang="ja-JP" sz="1200" kern="1200" dirty="0" smtClean="0">
                <a:solidFill>
                  <a:schemeClr val="tx1"/>
                </a:solidFill>
                <a:effectLst/>
                <a:latin typeface="+mn-lt"/>
                <a:ea typeface="+mn-ea"/>
                <a:cs typeface="+mn-cs"/>
              </a:rPr>
              <a:t>変更手続きを済ませましょう</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●自家用車登録簿は、正規職員と同様、原本が学校で、写しを地教委に提出します。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赴任旅費は、臨時的任用教職員は支給されません。</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p:txBody>
      </p:sp>
      <p:sp>
        <p:nvSpPr>
          <p:cNvPr id="1392" name="スライド番号プレースホルダー 3"/>
          <p:cNvSpPr>
            <a:spLocks noGrp="1"/>
          </p:cNvSpPr>
          <p:nvPr>
            <p:ph type="sldNum" sz="quarter" idx="10"/>
          </p:nvPr>
        </p:nvSpPr>
        <p:spPr/>
        <p:txBody>
          <a:bodyPr/>
          <a:lstStyle/>
          <a:p>
            <a:fld id="{F3288E7B-451C-4242-A703-0EA5380C50CD}" type="slidenum">
              <a:rPr kumimoji="1" lang="ja-JP" altLang="en-US" smtClean="0"/>
              <a:t>28</a:t>
            </a:fld>
            <a:endParaRPr kumimoji="1" lang="ja-JP" altLang="en-US"/>
          </a:p>
        </p:txBody>
      </p:sp>
    </p:spTree>
    <p:extLst>
      <p:ext uri="{BB962C8B-B14F-4D97-AF65-F5344CB8AC3E}">
        <p14:creationId xmlns:p14="http://schemas.microsoft.com/office/powerpoint/2010/main" val="1078868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 name="スライド イメージ プレースホルダー 1"/>
          <p:cNvSpPr>
            <a:spLocks noGrp="1" noRot="1" noChangeAspect="1"/>
          </p:cNvSpPr>
          <p:nvPr>
            <p:ph type="sldImg"/>
          </p:nvPr>
        </p:nvSpPr>
        <p:spPr/>
      </p:sp>
      <p:sp>
        <p:nvSpPr>
          <p:cNvPr id="1400"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終わりが近づきました。年末調整関係です。少し前に提出したと思いますが、</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月もしくは</a:t>
            </a:r>
            <a:r>
              <a:rPr kumimoji="1" lang="ja-JP" altLang="ja-JP" sz="1200" kern="1200" dirty="0" smtClean="0">
                <a:solidFill>
                  <a:schemeClr val="tx1"/>
                </a:solidFill>
                <a:effectLst/>
                <a:latin typeface="+mn-lt"/>
                <a:ea typeface="+mn-ea"/>
                <a:cs typeface="+mn-cs"/>
              </a:rPr>
              <a:t>着任時に</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県に提出済みの扶養控除申告書</a:t>
            </a:r>
            <a:r>
              <a:rPr kumimoji="1" lang="ja-JP" altLang="en-US" sz="1200" kern="1200" dirty="0" smtClean="0">
                <a:solidFill>
                  <a:schemeClr val="tx1"/>
                </a:solidFill>
                <a:effectLst/>
                <a:latin typeface="+mn-lt"/>
                <a:ea typeface="+mn-ea"/>
                <a:cs typeface="+mn-cs"/>
              </a:rPr>
              <a:t>とともに</a:t>
            </a:r>
            <a:r>
              <a:rPr kumimoji="1" lang="ja-JP" altLang="ja-JP" sz="1200" kern="1200" dirty="0" smtClean="0">
                <a:solidFill>
                  <a:schemeClr val="tx1"/>
                </a:solidFill>
                <a:effectLst/>
                <a:latin typeface="+mn-lt"/>
                <a:ea typeface="+mn-ea"/>
                <a:cs typeface="+mn-cs"/>
              </a:rPr>
              <a:t>保険料控除申告書</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基礎控除申告書、</a:t>
            </a:r>
            <a:r>
              <a:rPr kumimoji="1" lang="ja-JP" altLang="ja-JP" sz="1200" kern="1200" dirty="0" smtClean="0">
                <a:solidFill>
                  <a:schemeClr val="tx1"/>
                </a:solidFill>
                <a:effectLst/>
                <a:latin typeface="+mn-lt"/>
                <a:ea typeface="+mn-ea"/>
                <a:cs typeface="+mn-cs"/>
              </a:rPr>
              <a:t>前歴調べ</a:t>
            </a:r>
            <a:r>
              <a:rPr kumimoji="1" lang="ja-JP" altLang="en-US"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提出依頼が学校に</a:t>
            </a:r>
            <a:r>
              <a:rPr kumimoji="1" lang="ja-JP" altLang="en-US" sz="1200" kern="1200" dirty="0" smtClean="0">
                <a:solidFill>
                  <a:schemeClr val="tx1"/>
                </a:solidFill>
                <a:effectLst/>
                <a:latin typeface="+mn-lt"/>
                <a:ea typeface="+mn-ea"/>
                <a:cs typeface="+mn-cs"/>
              </a:rPr>
              <a:t>届きます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申告書の様式</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正規職員と若干異な</a:t>
            </a:r>
            <a:r>
              <a:rPr kumimoji="1" lang="ja-JP" altLang="en-US" sz="1200" kern="1200" dirty="0" smtClean="0">
                <a:solidFill>
                  <a:schemeClr val="tx1"/>
                </a:solidFill>
                <a:effectLst/>
                <a:latin typeface="+mn-lt"/>
                <a:ea typeface="+mn-ea"/>
                <a:cs typeface="+mn-cs"/>
              </a:rPr>
              <a:t>っており、システム入力ではなく手書きです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また提出先も異なります。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正規</a:t>
            </a:r>
            <a:r>
              <a:rPr kumimoji="1" lang="ja-JP" altLang="en-US" sz="1200" kern="1200" dirty="0" smtClean="0">
                <a:solidFill>
                  <a:schemeClr val="tx1"/>
                </a:solidFill>
                <a:effectLst/>
                <a:latin typeface="+mn-lt"/>
                <a:ea typeface="+mn-ea"/>
                <a:cs typeface="+mn-cs"/>
              </a:rPr>
              <a:t>教</a:t>
            </a:r>
            <a:r>
              <a:rPr kumimoji="1" lang="ja-JP" altLang="ja-JP" sz="1200" kern="1200" dirty="0" smtClean="0">
                <a:solidFill>
                  <a:schemeClr val="tx1"/>
                </a:solidFill>
                <a:effectLst/>
                <a:latin typeface="+mn-lt"/>
                <a:ea typeface="+mn-ea"/>
                <a:cs typeface="+mn-cs"/>
              </a:rPr>
              <a:t>職員は総務事務センター</a:t>
            </a:r>
            <a:r>
              <a:rPr kumimoji="1" lang="ja-JP" altLang="en-US" sz="1200" kern="1200" dirty="0" smtClean="0">
                <a:solidFill>
                  <a:schemeClr val="tx1"/>
                </a:solidFill>
                <a:effectLst/>
                <a:latin typeface="+mn-lt"/>
                <a:ea typeface="+mn-ea"/>
                <a:cs typeface="+mn-cs"/>
              </a:rPr>
              <a:t>ですが</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臨時的任用教職員は</a:t>
            </a:r>
            <a:r>
              <a:rPr kumimoji="1" lang="ja-JP" altLang="ja-JP" sz="1200" kern="1200" dirty="0" smtClean="0">
                <a:solidFill>
                  <a:schemeClr val="tx1"/>
                </a:solidFill>
                <a:effectLst/>
                <a:latin typeface="+mn-lt"/>
                <a:ea typeface="+mn-ea"/>
                <a:cs typeface="+mn-cs"/>
              </a:rPr>
              <a:t>小中学校課</a:t>
            </a:r>
            <a:r>
              <a:rPr kumimoji="1" lang="ja-JP" altLang="en-US" sz="1200" kern="1200" dirty="0"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その年の間に、小中学校課雇用以外の勤務先がある方等、</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前歴によっては、</a:t>
            </a:r>
            <a:r>
              <a:rPr kumimoji="1" lang="ja-JP" altLang="en-US" sz="1200" kern="1200" dirty="0" smtClean="0">
                <a:solidFill>
                  <a:schemeClr val="tx1"/>
                </a:solidFill>
                <a:effectLst/>
                <a:latin typeface="+mn-lt"/>
                <a:ea typeface="+mn-ea"/>
                <a:cs typeface="+mn-cs"/>
              </a:rPr>
              <a:t>前の勤務先の</a:t>
            </a:r>
            <a:r>
              <a:rPr kumimoji="1" lang="ja-JP" altLang="ja-JP" sz="1200" kern="1200" dirty="0" smtClean="0">
                <a:solidFill>
                  <a:schemeClr val="tx1"/>
                </a:solidFill>
                <a:effectLst/>
                <a:latin typeface="+mn-lt"/>
                <a:ea typeface="+mn-ea"/>
                <a:cs typeface="+mn-cs"/>
              </a:rPr>
              <a:t>源泉徴収票</a:t>
            </a:r>
            <a:r>
              <a:rPr kumimoji="1" lang="ja-JP" altLang="en-US" sz="1200" kern="1200" dirty="0" smtClean="0">
                <a:solidFill>
                  <a:schemeClr val="tx1"/>
                </a:solidFill>
                <a:effectLst/>
                <a:latin typeface="+mn-lt"/>
                <a:ea typeface="+mn-ea"/>
                <a:cs typeface="+mn-cs"/>
              </a:rPr>
              <a:t>を添付しなければなりません</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手元にない場合には、</a:t>
            </a:r>
            <a:r>
              <a:rPr kumimoji="1" lang="ja-JP" altLang="ja-JP" sz="1200" kern="1200" dirty="0" smtClean="0">
                <a:solidFill>
                  <a:schemeClr val="tx1"/>
                </a:solidFill>
                <a:effectLst/>
                <a:latin typeface="+mn-lt"/>
                <a:ea typeface="+mn-ea"/>
                <a:cs typeface="+mn-cs"/>
              </a:rPr>
              <a:t>前の</a:t>
            </a:r>
            <a:r>
              <a:rPr kumimoji="1" lang="ja-JP" altLang="en-US" sz="1200" kern="1200" dirty="0" smtClean="0">
                <a:solidFill>
                  <a:schemeClr val="tx1"/>
                </a:solidFill>
                <a:effectLst/>
                <a:latin typeface="+mn-lt"/>
                <a:ea typeface="+mn-ea"/>
                <a:cs typeface="+mn-cs"/>
              </a:rPr>
              <a:t>勤務先</a:t>
            </a:r>
            <a:r>
              <a:rPr kumimoji="1" lang="ja-JP" altLang="ja-JP" sz="1200" kern="1200" dirty="0" smtClean="0">
                <a:solidFill>
                  <a:schemeClr val="tx1"/>
                </a:solidFill>
                <a:effectLst/>
                <a:latin typeface="+mn-lt"/>
                <a:ea typeface="+mn-ea"/>
                <a:cs typeface="+mn-cs"/>
              </a:rPr>
              <a:t>から取り寄せる</a:t>
            </a:r>
            <a:r>
              <a:rPr kumimoji="1" lang="ja-JP" altLang="en-US" sz="1200" kern="1200" dirty="0" smtClean="0">
                <a:solidFill>
                  <a:schemeClr val="tx1"/>
                </a:solidFill>
                <a:effectLst/>
                <a:latin typeface="+mn-lt"/>
                <a:ea typeface="+mn-ea"/>
                <a:cs typeface="+mn-cs"/>
              </a:rPr>
              <a:t>必要があり、時間がかかる場合があります。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早めに先生に</a:t>
            </a:r>
            <a:r>
              <a:rPr kumimoji="1" lang="ja-JP" altLang="en-US" sz="1200" kern="1200" dirty="0" smtClean="0">
                <a:solidFill>
                  <a:schemeClr val="tx1"/>
                </a:solidFill>
                <a:effectLst/>
                <a:latin typeface="+mn-lt"/>
                <a:ea typeface="+mn-ea"/>
                <a:cs typeface="+mn-cs"/>
              </a:rPr>
              <a:t>説明</a:t>
            </a:r>
            <a:r>
              <a:rPr kumimoji="1" lang="ja-JP" altLang="ja-JP" sz="1200" kern="1200" dirty="0" smtClean="0">
                <a:solidFill>
                  <a:schemeClr val="tx1"/>
                </a:solidFill>
                <a:effectLst/>
                <a:latin typeface="+mn-lt"/>
                <a:ea typeface="+mn-ea"/>
                <a:cs typeface="+mn-cs"/>
              </a:rPr>
              <a:t>を</a:t>
            </a:r>
            <a:r>
              <a:rPr kumimoji="1" lang="ja-JP" altLang="en-US" sz="1200" kern="1200" dirty="0" smtClean="0">
                <a:solidFill>
                  <a:schemeClr val="tx1"/>
                </a:solidFill>
                <a:effectLst/>
                <a:latin typeface="+mn-lt"/>
                <a:ea typeface="+mn-ea"/>
                <a:cs typeface="+mn-cs"/>
              </a:rPr>
              <a:t>しておき</a:t>
            </a:r>
            <a:r>
              <a:rPr kumimoji="1" lang="ja-JP" altLang="ja-JP" sz="1200" kern="1200" dirty="0" smtClean="0">
                <a:solidFill>
                  <a:schemeClr val="tx1"/>
                </a:solidFill>
                <a:effectLst/>
                <a:latin typeface="+mn-lt"/>
                <a:ea typeface="+mn-ea"/>
                <a:cs typeface="+mn-cs"/>
              </a:rPr>
              <a:t>ましょう。送り方も</a:t>
            </a:r>
            <a:r>
              <a:rPr kumimoji="1" lang="ja-JP" altLang="en-US" sz="1200" kern="1200" dirty="0" smtClean="0">
                <a:solidFill>
                  <a:schemeClr val="tx1"/>
                </a:solidFill>
                <a:effectLst/>
                <a:latin typeface="+mn-lt"/>
                <a:ea typeface="+mn-ea"/>
                <a:cs typeface="+mn-cs"/>
              </a:rPr>
              <a:t>個人毎に</a:t>
            </a:r>
            <a:r>
              <a:rPr kumimoji="1" lang="ja-JP" altLang="ja-JP" sz="1200" kern="1200" dirty="0" smtClean="0">
                <a:solidFill>
                  <a:schemeClr val="tx1"/>
                </a:solidFill>
                <a:effectLst/>
                <a:latin typeface="+mn-lt"/>
                <a:ea typeface="+mn-ea"/>
                <a:cs typeface="+mn-cs"/>
              </a:rPr>
              <a:t>クリップで止める</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封筒に「親展」と書く、担当者名を宛名</a:t>
            </a:r>
            <a:r>
              <a:rPr kumimoji="1" lang="ja-JP" altLang="en-US" sz="1200" kern="1200" dirty="0" smtClean="0">
                <a:solidFill>
                  <a:schemeClr val="tx1"/>
                </a:solidFill>
                <a:effectLst/>
                <a:latin typeface="+mn-lt"/>
                <a:ea typeface="+mn-ea"/>
                <a:cs typeface="+mn-cs"/>
              </a:rPr>
              <a:t>を入れる等</a:t>
            </a:r>
            <a:r>
              <a:rPr kumimoji="1" lang="ja-JP" altLang="ja-JP" sz="1200" kern="1200" dirty="0" smtClean="0">
                <a:solidFill>
                  <a:schemeClr val="tx1"/>
                </a:solidFill>
                <a:effectLst/>
                <a:latin typeface="+mn-lt"/>
                <a:ea typeface="+mn-ea"/>
                <a:cs typeface="+mn-cs"/>
              </a:rPr>
              <a:t>細かな指示</a:t>
            </a:r>
            <a:r>
              <a:rPr kumimoji="1" lang="ja-JP" altLang="en-US" sz="1200" kern="1200" dirty="0" smtClean="0">
                <a:solidFill>
                  <a:schemeClr val="tx1"/>
                </a:solidFill>
                <a:effectLst/>
                <a:latin typeface="+mn-lt"/>
                <a:ea typeface="+mn-ea"/>
                <a:cs typeface="+mn-cs"/>
              </a:rPr>
              <a:t>が</a:t>
            </a:r>
            <a:r>
              <a:rPr kumimoji="1" lang="ja-JP" altLang="ja-JP" sz="1200" kern="1200" dirty="0" smtClean="0">
                <a:solidFill>
                  <a:schemeClr val="tx1"/>
                </a:solidFill>
                <a:effectLst/>
                <a:latin typeface="+mn-lt"/>
                <a:ea typeface="+mn-ea"/>
                <a:cs typeface="+mn-cs"/>
              </a:rPr>
              <a:t>ありますので、</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依頼文書で確認しましょう。</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p:txBody>
      </p:sp>
      <p:sp>
        <p:nvSpPr>
          <p:cNvPr id="1401" name="スライド番号プレースホルダー 3"/>
          <p:cNvSpPr>
            <a:spLocks noGrp="1"/>
          </p:cNvSpPr>
          <p:nvPr>
            <p:ph type="sldNum" sz="quarter" idx="10"/>
          </p:nvPr>
        </p:nvSpPr>
        <p:spPr/>
        <p:txBody>
          <a:bodyPr/>
          <a:lstStyle/>
          <a:p>
            <a:fld id="{F3288E7B-451C-4242-A703-0EA5380C50CD}" type="slidenum">
              <a:rPr kumimoji="1" lang="ja-JP" altLang="en-US" smtClean="0"/>
              <a:t>29</a:t>
            </a:fld>
            <a:endParaRPr kumimoji="1" lang="ja-JP" altLang="en-US"/>
          </a:p>
        </p:txBody>
      </p:sp>
    </p:spTree>
    <p:extLst>
      <p:ext uri="{BB962C8B-B14F-4D97-AF65-F5344CB8AC3E}">
        <p14:creationId xmlns:p14="http://schemas.microsoft.com/office/powerpoint/2010/main" val="3580958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 name="スライド イメージ プレースホルダー 1"/>
          <p:cNvSpPr>
            <a:spLocks noGrp="1" noRot="1" noChangeAspect="1"/>
          </p:cNvSpPr>
          <p:nvPr>
            <p:ph type="sldImg"/>
          </p:nvPr>
        </p:nvSpPr>
        <p:spPr/>
      </p:sp>
      <p:sp>
        <p:nvSpPr>
          <p:cNvPr id="1154"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職員番号の確認をしましょう。８から始まる６桁の番号です。正規の先生は３または４から始まります。県の臨時職員としての前歴があれば職員番号は既に付与されています。初めて着任した場合、人事異動通知書（いわゆる辞令）に記載されて</a:t>
            </a:r>
            <a:r>
              <a:rPr kumimoji="1" lang="ja-JP" altLang="en-US" sz="1200" kern="1200" dirty="0" smtClean="0">
                <a:solidFill>
                  <a:schemeClr val="tx1"/>
                </a:solidFill>
                <a:effectLst/>
                <a:latin typeface="+mn-lt"/>
                <a:ea typeface="+mn-ea"/>
                <a:cs typeface="+mn-cs"/>
              </a:rPr>
              <a:t>い</a:t>
            </a:r>
            <a:r>
              <a:rPr kumimoji="1" lang="ja-JP" altLang="ja-JP" sz="1200" kern="1200" dirty="0" smtClean="0">
                <a:solidFill>
                  <a:schemeClr val="tx1"/>
                </a:solidFill>
                <a:effectLst/>
                <a:latin typeface="+mn-lt"/>
                <a:ea typeface="+mn-ea"/>
                <a:cs typeface="+mn-cs"/>
              </a:rPr>
              <a:t>ますが、学校に届くのが遅いことがあります。なので、旅行命令簿が作成できない、諸手当の届の職員番号欄を空欄で提出しなければならない等弊害が起こります。詳しくは、後ほど旅費の項目で説明します。</a:t>
            </a:r>
          </a:p>
          <a:p>
            <a:r>
              <a:rPr kumimoji="1" lang="ja-JP" altLang="ja-JP" sz="1200" kern="1200" dirty="0" smtClean="0">
                <a:solidFill>
                  <a:schemeClr val="tx1"/>
                </a:solidFill>
                <a:effectLst/>
                <a:latin typeface="+mn-lt"/>
                <a:ea typeface="+mn-ea"/>
                <a:cs typeface="+mn-cs"/>
              </a:rPr>
              <a:t>給与口座の登録（一カ所のみ）手続きは、</a:t>
            </a:r>
            <a:r>
              <a:rPr kumimoji="1" lang="ja-JP" altLang="en-US" sz="1200" kern="1200" dirty="0" smtClean="0">
                <a:solidFill>
                  <a:schemeClr val="tx1"/>
                </a:solidFill>
                <a:effectLst/>
                <a:latin typeface="+mn-lt"/>
                <a:ea typeface="+mn-ea"/>
                <a:cs typeface="+mn-cs"/>
              </a:rPr>
              <a:t>着任</a:t>
            </a:r>
            <a:r>
              <a:rPr kumimoji="1" lang="ja-JP" altLang="ja-JP" sz="1200" kern="1200" dirty="0" smtClean="0">
                <a:solidFill>
                  <a:schemeClr val="tx1"/>
                </a:solidFill>
                <a:effectLst/>
                <a:latin typeface="+mn-lt"/>
                <a:ea typeface="+mn-ea"/>
                <a:cs typeface="+mn-cs"/>
              </a:rPr>
              <a:t>の手続きの際に済ませていますので、学校での手続きは必要ありません。</a:t>
            </a:r>
          </a:p>
          <a:p>
            <a:r>
              <a:rPr kumimoji="1" lang="ja-JP" altLang="ja-JP"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週間の労働時間が</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時間以上であり、</a:t>
            </a:r>
            <a:r>
              <a:rPr kumimoji="1" lang="en-US" altLang="ja-JP" sz="1200" kern="1200" dirty="0" smtClean="0">
                <a:solidFill>
                  <a:schemeClr val="tx1"/>
                </a:solidFill>
                <a:effectLst/>
                <a:latin typeface="+mn-lt"/>
                <a:ea typeface="+mn-ea"/>
                <a:cs typeface="+mn-cs"/>
              </a:rPr>
              <a:t>31</a:t>
            </a:r>
            <a:r>
              <a:rPr kumimoji="1" lang="ja-JP" altLang="ja-JP" sz="1200" kern="1200" dirty="0" smtClean="0">
                <a:solidFill>
                  <a:schemeClr val="tx1"/>
                </a:solidFill>
                <a:effectLst/>
                <a:latin typeface="+mn-lt"/>
                <a:ea typeface="+mn-ea"/>
                <a:cs typeface="+mn-cs"/>
              </a:rPr>
              <a:t>日以上の雇用の見込みがある者には、「雇用保険被保険者証」が県から送付されてきますが、とても大事なものであることを伝えます。</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p:txBody>
      </p:sp>
      <p:sp>
        <p:nvSpPr>
          <p:cNvPr id="1155" name="スライド番号プレースホルダー 3"/>
          <p:cNvSpPr>
            <a:spLocks noGrp="1"/>
          </p:cNvSpPr>
          <p:nvPr>
            <p:ph type="sldNum" sz="quarter" idx="10"/>
          </p:nvPr>
        </p:nvSpPr>
        <p:spPr/>
        <p:txBody>
          <a:bodyPr/>
          <a:lstStyle/>
          <a:p>
            <a:fld id="{F3288E7B-451C-4242-A703-0EA5380C50CD}" type="slidenum">
              <a:rPr kumimoji="1" lang="ja-JP" altLang="en-US" smtClean="0"/>
              <a:t>3</a:t>
            </a:fld>
            <a:endParaRPr kumimoji="1" lang="ja-JP" altLang="en-US"/>
          </a:p>
        </p:txBody>
      </p:sp>
    </p:spTree>
    <p:extLst>
      <p:ext uri="{BB962C8B-B14F-4D97-AF65-F5344CB8AC3E}">
        <p14:creationId xmlns:p14="http://schemas.microsoft.com/office/powerpoint/2010/main" val="3471456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7" name="スライド イメージ プレースホルダー 1"/>
          <p:cNvSpPr>
            <a:spLocks noGrp="1" noRot="1" noChangeAspect="1"/>
          </p:cNvSpPr>
          <p:nvPr>
            <p:ph type="sldImg"/>
          </p:nvPr>
        </p:nvSpPr>
        <p:spPr/>
      </p:sp>
      <p:sp>
        <p:nvSpPr>
          <p:cNvPr id="1408"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８．離職手続きについてです。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給与と同じく担当は小中学校課です。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（１）</a:t>
            </a:r>
            <a:r>
              <a:rPr kumimoji="1" lang="ja-JP" altLang="ja-JP" sz="1200" kern="1200" dirty="0" smtClean="0">
                <a:solidFill>
                  <a:schemeClr val="tx1"/>
                </a:solidFill>
                <a:effectLst/>
                <a:latin typeface="+mn-lt"/>
                <a:ea typeface="+mn-ea"/>
                <a:cs typeface="+mn-cs"/>
              </a:rPr>
              <a:t>退職手当</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任用期間が</a:t>
            </a:r>
            <a:r>
              <a:rPr kumimoji="1" lang="ja-JP" altLang="en-US" sz="1200" kern="1200" dirty="0" smtClean="0">
                <a:solidFill>
                  <a:schemeClr val="tx1"/>
                </a:solidFill>
                <a:effectLst/>
                <a:latin typeface="+mn-lt"/>
                <a:ea typeface="+mn-ea"/>
                <a:cs typeface="+mn-cs"/>
              </a:rPr>
              <a:t>連続して</a:t>
            </a:r>
            <a:r>
              <a:rPr kumimoji="1" lang="ja-JP" altLang="ja-JP" sz="1200" kern="1200" dirty="0" smtClean="0">
                <a:solidFill>
                  <a:schemeClr val="tx1"/>
                </a:solidFill>
                <a:effectLst/>
                <a:latin typeface="+mn-lt"/>
                <a:ea typeface="+mn-ea"/>
                <a:cs typeface="+mn-cs"/>
              </a:rPr>
              <a:t>６月（ろくつき）を超える場合</a:t>
            </a:r>
            <a:r>
              <a:rPr kumimoji="1" lang="ja-JP" altLang="en-US" sz="1200" kern="1200" dirty="0" smtClean="0">
                <a:solidFill>
                  <a:schemeClr val="tx1"/>
                </a:solidFill>
                <a:effectLst/>
                <a:latin typeface="+mn-lt"/>
                <a:ea typeface="+mn-ea"/>
                <a:cs typeface="+mn-cs"/>
              </a:rPr>
              <a:t>に</a:t>
            </a:r>
            <a:r>
              <a:rPr kumimoji="1" lang="ja-JP" altLang="ja-JP" sz="1200" kern="1200" dirty="0" smtClean="0">
                <a:solidFill>
                  <a:schemeClr val="tx1"/>
                </a:solidFill>
                <a:effectLst/>
                <a:latin typeface="+mn-lt"/>
                <a:ea typeface="+mn-ea"/>
                <a:cs typeface="+mn-cs"/>
              </a:rPr>
              <a:t>支給</a:t>
            </a:r>
            <a:r>
              <a:rPr kumimoji="1" lang="ja-JP" altLang="en-US" sz="1200" kern="1200" dirty="0" smtClean="0">
                <a:solidFill>
                  <a:schemeClr val="tx1"/>
                </a:solidFill>
                <a:effectLst/>
                <a:latin typeface="+mn-lt"/>
                <a:ea typeface="+mn-ea"/>
                <a:cs typeface="+mn-cs"/>
              </a:rPr>
              <a:t>されます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ただし、</a:t>
            </a:r>
            <a:r>
              <a:rPr kumimoji="1" lang="en-US" altLang="ja-JP" sz="1200" kern="1200" dirty="0" smtClean="0">
                <a:solidFill>
                  <a:schemeClr val="tx1"/>
                </a:solidFill>
                <a:effectLst/>
                <a:latin typeface="+mn-lt"/>
                <a:ea typeface="+mn-ea"/>
                <a:cs typeface="+mn-cs"/>
              </a:rPr>
              <a:t>4</a:t>
            </a:r>
            <a:r>
              <a:rPr kumimoji="1" lang="ja-JP" altLang="en-US" sz="1200" kern="1200" dirty="0" smtClean="0">
                <a:solidFill>
                  <a:schemeClr val="tx1"/>
                </a:solidFill>
                <a:effectLst/>
                <a:latin typeface="+mn-lt"/>
                <a:ea typeface="+mn-ea"/>
                <a:cs typeface="+mn-cs"/>
              </a:rPr>
              <a:t>月から採用になる方は、</a:t>
            </a:r>
            <a:r>
              <a:rPr kumimoji="1" lang="en-US" altLang="ja-JP" sz="1200" kern="1200" dirty="0" smtClean="0">
                <a:solidFill>
                  <a:schemeClr val="tx1"/>
                </a:solidFill>
                <a:effectLst/>
                <a:latin typeface="+mn-lt"/>
                <a:ea typeface="+mn-ea"/>
                <a:cs typeface="+mn-cs"/>
              </a:rPr>
              <a:t>4</a:t>
            </a:r>
            <a:r>
              <a:rPr kumimoji="1" lang="ja-JP" altLang="en-US" sz="1200" kern="1200" dirty="0" smtClean="0">
                <a:solidFill>
                  <a:schemeClr val="tx1"/>
                </a:solidFill>
                <a:effectLst/>
                <a:latin typeface="+mn-lt"/>
                <a:ea typeface="+mn-ea"/>
                <a:cs typeface="+mn-cs"/>
              </a:rPr>
              <a:t>月以降の正職としての勤務年数に加算されるため、</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請求の必要はありません。</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また、次年度も講師の場合は、多くの方が</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１日も空かずに４月１日から任用されると思います。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その場合は、勤務年数に加算されますので、実際には退職手当の支給はありませんが、</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退職手当の請求書を提出するのは、毎年度２月のため、</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その時点では全員の方が４月以降の任用は未定の状態です。</a:t>
            </a:r>
            <a:endParaRPr kumimoji="1" lang="en-US" altLang="ja-JP" sz="1200" kern="1200" dirty="0" smtClean="0">
              <a:solidFill>
                <a:schemeClr val="tx1"/>
              </a:solidFill>
              <a:effectLst/>
              <a:latin typeface="+mn-lt"/>
              <a:ea typeface="+mn-ea"/>
              <a:cs typeface="+mn-cs"/>
            </a:endParaRPr>
          </a:p>
          <a:p>
            <a:r>
              <a:rPr lang="ja-JP" altLang="en-US" dirty="0" smtClean="0">
                <a:latin typeface="+mn-lt"/>
              </a:rPr>
              <a:t>では、その場合はどのようにしたら良いでしょうか。</a:t>
            </a:r>
            <a:endParaRPr lang="en-US" altLang="ja-JP" dirty="0" smtClean="0">
              <a:latin typeface="+mn-lt"/>
            </a:endParaRPr>
          </a:p>
          <a:p>
            <a:endParaRPr lang="en-US" altLang="ja-JP" dirty="0" smtClean="0">
              <a:latin typeface="+mn-lt"/>
            </a:endParaRPr>
          </a:p>
          <a:p>
            <a:r>
              <a:rPr lang="ja-JP" altLang="en-US" dirty="0" smtClean="0">
                <a:latin typeface="+mn-lt"/>
              </a:rPr>
              <a:t>令和</a:t>
            </a:r>
            <a:r>
              <a:rPr lang="en-US" altLang="ja-JP" dirty="0" smtClean="0">
                <a:latin typeface="+mn-lt"/>
              </a:rPr>
              <a:t>2</a:t>
            </a:r>
            <a:r>
              <a:rPr lang="ja-JP" altLang="en-US" dirty="0" smtClean="0">
                <a:latin typeface="+mn-lt"/>
              </a:rPr>
              <a:t>年度、退職手当請求書の通知文書が届いた際に補足説明がありました。</a:t>
            </a:r>
            <a:endParaRPr lang="en-US" altLang="ja-JP" dirty="0" smtClean="0">
              <a:latin typeface="+mn-lt"/>
            </a:endParaRPr>
          </a:p>
          <a:p>
            <a:r>
              <a:rPr lang="ja-JP" altLang="en-US" dirty="0" smtClean="0">
                <a:latin typeface="+mn-lt"/>
              </a:rPr>
              <a:t>その内容は、</a:t>
            </a:r>
            <a:endParaRPr lang="en-US" altLang="ja-JP" dirty="0" smtClean="0">
              <a:latin typeface="+mn-lt"/>
            </a:endParaRPr>
          </a:p>
          <a:p>
            <a:r>
              <a:rPr lang="ja-JP" altLang="en-US" dirty="0" smtClean="0">
                <a:latin typeface="+mn-lt"/>
              </a:rPr>
              <a:t>「退職後引き続いて臨時的任用職員等として任用されるよう申し込みをしているが、　</a:t>
            </a:r>
            <a:endParaRPr lang="en-US" altLang="ja-JP" dirty="0" smtClean="0">
              <a:latin typeface="+mn-lt"/>
            </a:endParaRPr>
          </a:p>
          <a:p>
            <a:r>
              <a:rPr lang="ja-JP" altLang="en-US" dirty="0" smtClean="0">
                <a:latin typeface="+mn-lt"/>
              </a:rPr>
              <a:t>現時点で任用されるか不明等の場合は、</a:t>
            </a:r>
            <a:endParaRPr lang="en-US" altLang="ja-JP" dirty="0" smtClean="0">
              <a:latin typeface="+mn-lt"/>
            </a:endParaRPr>
          </a:p>
          <a:p>
            <a:r>
              <a:rPr lang="ja-JP" altLang="en-US" dirty="0" smtClean="0">
                <a:latin typeface="+mn-lt"/>
              </a:rPr>
              <a:t>退職手当支給申出書の「職名」の欄に「臨時教職員等予定」と記入して提出してください」</a:t>
            </a:r>
            <a:endParaRPr lang="en-US" altLang="ja-JP" dirty="0" smtClean="0">
              <a:latin typeface="+mn-lt"/>
            </a:endParaRPr>
          </a:p>
          <a:p>
            <a:r>
              <a:rPr lang="ja-JP" altLang="en-US" dirty="0" smtClean="0">
                <a:latin typeface="+mn-lt"/>
              </a:rPr>
              <a:t>とのことでしたので、今年度も２月に文書が届けば確認する必要があります。</a:t>
            </a:r>
            <a:br>
              <a:rPr lang="ja-JP" altLang="en-US" dirty="0" smtClean="0">
                <a:latin typeface="+mn-lt"/>
              </a:rPr>
            </a:b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様式は、事務の手引きＨＰの給与諸手当にあります。</a:t>
            </a:r>
            <a:endParaRPr kumimoji="1" lang="ja-JP"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（２）</a:t>
            </a:r>
            <a:r>
              <a:rPr kumimoji="1" lang="ja-JP" altLang="ja-JP" sz="1200" kern="1200" dirty="0" smtClean="0">
                <a:solidFill>
                  <a:schemeClr val="tx1"/>
                </a:solidFill>
                <a:effectLst/>
                <a:latin typeface="+mn-lt"/>
                <a:ea typeface="+mn-ea"/>
                <a:cs typeface="+mn-cs"/>
              </a:rPr>
              <a:t>出勤簿</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離職日の翌日１７時までに小中学校課へＦＡＸします。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今年度からデータで管理していますので、該当の際には該当の先生分を印刷し、</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学校名と職員番号を</a:t>
            </a:r>
            <a:r>
              <a:rPr kumimoji="1" lang="ja-JP" altLang="en-US" sz="1200" kern="1200" dirty="0" smtClean="0">
                <a:solidFill>
                  <a:schemeClr val="tx1"/>
                </a:solidFill>
                <a:effectLst/>
                <a:latin typeface="+mn-lt"/>
                <a:ea typeface="+mn-ea"/>
                <a:cs typeface="+mn-cs"/>
              </a:rPr>
              <a:t>右上の</a:t>
            </a:r>
            <a:r>
              <a:rPr kumimoji="1" lang="ja-JP" altLang="ja-JP" sz="1200" kern="1200" dirty="0" smtClean="0">
                <a:solidFill>
                  <a:schemeClr val="tx1"/>
                </a:solidFill>
                <a:effectLst/>
                <a:latin typeface="+mn-lt"/>
                <a:ea typeface="+mn-ea"/>
                <a:cs typeface="+mn-cs"/>
              </a:rPr>
              <a:t>欄外に記載</a:t>
            </a:r>
            <a:r>
              <a:rPr kumimoji="1" lang="ja-JP" altLang="en-US" sz="1200" kern="1200" dirty="0" smtClean="0">
                <a:solidFill>
                  <a:schemeClr val="tx1"/>
                </a:solidFill>
                <a:effectLst/>
                <a:latin typeface="+mn-lt"/>
                <a:ea typeface="+mn-ea"/>
                <a:cs typeface="+mn-cs"/>
              </a:rPr>
              <a:t>します。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（３）</a:t>
            </a:r>
            <a:r>
              <a:rPr kumimoji="1" lang="en-US" altLang="ja-JP"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保険証</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離職後２日以内に　</a:t>
            </a:r>
            <a:r>
              <a:rPr kumimoji="1" lang="ja-JP" altLang="en-US" sz="1200" kern="1200" dirty="0" smtClean="0">
                <a:solidFill>
                  <a:schemeClr val="tx1"/>
                </a:solidFill>
                <a:effectLst/>
                <a:latin typeface="+mn-lt"/>
                <a:ea typeface="+mn-ea"/>
                <a:cs typeface="+mn-cs"/>
              </a:rPr>
              <a:t>共済組合</a:t>
            </a:r>
            <a:r>
              <a:rPr kumimoji="1" lang="ja-JP" altLang="ja-JP" sz="1200" kern="1200" dirty="0" smtClean="0">
                <a:solidFill>
                  <a:schemeClr val="tx1"/>
                </a:solidFill>
                <a:effectLst/>
                <a:latin typeface="+mn-lt"/>
                <a:ea typeface="+mn-ea"/>
                <a:cs typeface="+mn-cs"/>
              </a:rPr>
              <a:t>へ返却します。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ただし、離職後、２週間以内に任用される予定の場合は</a:t>
            </a:r>
            <a:r>
              <a:rPr kumimoji="1" lang="ja-JP" altLang="ja-JP" sz="1200" kern="1200" dirty="0" smtClean="0">
                <a:solidFill>
                  <a:schemeClr val="tx1"/>
                </a:solidFill>
                <a:effectLst/>
                <a:latin typeface="+mn-lt"/>
                <a:ea typeface="+mn-ea"/>
                <a:cs typeface="+mn-cs"/>
              </a:rPr>
              <a:t>返却不要ですので、</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本人に</a:t>
            </a:r>
            <a:r>
              <a:rPr kumimoji="1" lang="ja-JP" altLang="en-US" sz="1200" kern="1200" dirty="0" smtClean="0">
                <a:solidFill>
                  <a:schemeClr val="tx1"/>
                </a:solidFill>
                <a:effectLst/>
                <a:latin typeface="+mn-lt"/>
                <a:ea typeface="+mn-ea"/>
                <a:cs typeface="+mn-cs"/>
              </a:rPr>
              <a:t>離職日以降の勤務等について</a:t>
            </a:r>
            <a:r>
              <a:rPr kumimoji="1" lang="ja-JP" altLang="ja-JP" sz="1200" kern="1200" dirty="0" smtClean="0">
                <a:solidFill>
                  <a:schemeClr val="tx1"/>
                </a:solidFill>
                <a:effectLst/>
                <a:latin typeface="+mn-lt"/>
                <a:ea typeface="+mn-ea"/>
                <a:cs typeface="+mn-cs"/>
              </a:rPr>
              <a:t>確認し</a:t>
            </a:r>
            <a:r>
              <a:rPr kumimoji="1" lang="ja-JP" altLang="en-US" sz="1200" kern="1200" dirty="0" smtClean="0">
                <a:solidFill>
                  <a:schemeClr val="tx1"/>
                </a:solidFill>
                <a:effectLst/>
                <a:latin typeface="+mn-lt"/>
                <a:ea typeface="+mn-ea"/>
                <a:cs typeface="+mn-cs"/>
              </a:rPr>
              <a:t>、保険証の返却の有無を伝え</a:t>
            </a:r>
            <a:r>
              <a:rPr kumimoji="1" lang="ja-JP" altLang="ja-JP" sz="1200" kern="1200" dirty="0" smtClean="0">
                <a:solidFill>
                  <a:schemeClr val="tx1"/>
                </a:solidFill>
                <a:effectLst/>
                <a:latin typeface="+mn-lt"/>
                <a:ea typeface="+mn-ea"/>
                <a:cs typeface="+mn-cs"/>
              </a:rPr>
              <a:t>ましょう。</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（４）雇用保険被保険者証と離職票は、離職後、公共職業安定所で手続き後に、</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自宅に送付されます。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離職前に必要な場合は、小中学校課まで連絡するよう伝えましょう。●</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latin typeface="+mn-lt"/>
            </a:endParaRPr>
          </a:p>
        </p:txBody>
      </p:sp>
      <p:sp>
        <p:nvSpPr>
          <p:cNvPr id="1409" name="スライド番号プレースホルダー 3"/>
          <p:cNvSpPr>
            <a:spLocks noGrp="1"/>
          </p:cNvSpPr>
          <p:nvPr>
            <p:ph type="sldNum" sz="quarter" idx="10"/>
          </p:nvPr>
        </p:nvSpPr>
        <p:spPr/>
        <p:txBody>
          <a:bodyPr/>
          <a:lstStyle/>
          <a:p>
            <a:fld id="{F3288E7B-451C-4242-A703-0EA5380C50CD}" type="slidenum">
              <a:rPr kumimoji="1" lang="ja-JP" altLang="en-US" smtClean="0"/>
              <a:t>30</a:t>
            </a:fld>
            <a:endParaRPr kumimoji="1" lang="ja-JP" altLang="en-US"/>
          </a:p>
        </p:txBody>
      </p:sp>
    </p:spTree>
    <p:extLst>
      <p:ext uri="{BB962C8B-B14F-4D97-AF65-F5344CB8AC3E}">
        <p14:creationId xmlns:p14="http://schemas.microsoft.com/office/powerpoint/2010/main" val="2665957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 name="スライド イメージ プレースホルダー 1"/>
          <p:cNvSpPr>
            <a:spLocks noGrp="1" noRot="1" noChangeAspect="1"/>
          </p:cNvSpPr>
          <p:nvPr>
            <p:ph type="sldImg"/>
          </p:nvPr>
        </p:nvSpPr>
        <p:spPr/>
      </p:sp>
      <p:sp>
        <p:nvSpPr>
          <p:cNvPr id="1416" name="ノート プレースホルダー 2"/>
          <p:cNvSpPr>
            <a:spLocks noGrp="1"/>
          </p:cNvSpPr>
          <p:nvPr>
            <p:ph type="body" idx="1"/>
          </p:nvPr>
        </p:nvSpPr>
        <p:spPr/>
        <p:txBody>
          <a:bodyPr/>
          <a:lstStyle/>
          <a:p>
            <a:pPr marL="0" indent="0">
              <a:buNone/>
            </a:pPr>
            <a:r>
              <a:rPr lang="ja-JP" altLang="en-US" sz="1100" dirty="0" smtClean="0">
                <a:solidFill>
                  <a:schemeClr val="tx1"/>
                </a:solidFill>
                <a:latin typeface="+mn-lt"/>
                <a:ea typeface="HG丸ｺﾞｼｯｸM-PRO" panose="020F0600000000000000" pitchFamily="50" charset="-128"/>
              </a:rPr>
              <a:t>着任する学校へ持参するもの。</a:t>
            </a:r>
            <a:endParaRPr lang="en-US" altLang="ja-JP" sz="1100" dirty="0" smtClean="0">
              <a:solidFill>
                <a:schemeClr val="tx1"/>
              </a:solidFill>
              <a:latin typeface="+mn-lt"/>
              <a:ea typeface="HG丸ｺﾞｼｯｸM-PRO" panose="020F0600000000000000" pitchFamily="50" charset="-128"/>
            </a:endParaRPr>
          </a:p>
          <a:p>
            <a:pPr marL="0" indent="0">
              <a:buNone/>
            </a:pPr>
            <a:r>
              <a:rPr lang="ja-JP" altLang="en-US" sz="1100" dirty="0" smtClean="0">
                <a:solidFill>
                  <a:schemeClr val="accent2">
                    <a:lumMod val="75000"/>
                  </a:schemeClr>
                </a:solidFill>
                <a:latin typeface="+mn-lt"/>
                <a:ea typeface="HG丸ｺﾞｼｯｸM-PRO" panose="020F0600000000000000" pitchFamily="50" charset="-128"/>
              </a:rPr>
              <a:t>４月から新規採用の方や臨時的任用教職員として勤務する方</a:t>
            </a:r>
            <a:endParaRPr lang="en-US" altLang="ja-JP" sz="1100" dirty="0" smtClean="0">
              <a:solidFill>
                <a:schemeClr val="accent2">
                  <a:lumMod val="75000"/>
                </a:schemeClr>
              </a:solidFill>
              <a:latin typeface="+mn-lt"/>
              <a:ea typeface="HG丸ｺﾞｼｯｸM-PRO" panose="020F0600000000000000" pitchFamily="50" charset="-128"/>
            </a:endParaRPr>
          </a:p>
          <a:p>
            <a:pPr marL="0" indent="0">
              <a:buNone/>
            </a:pPr>
            <a:r>
              <a:rPr lang="ja-JP" altLang="en-US" sz="1100" dirty="0" smtClean="0">
                <a:solidFill>
                  <a:schemeClr val="accent2">
                    <a:lumMod val="75000"/>
                  </a:schemeClr>
                </a:solidFill>
                <a:latin typeface="+mn-lt"/>
                <a:ea typeface="HG丸ｺﾞｼｯｸM-PRO" panose="020F0600000000000000" pitchFamily="50" charset="-128"/>
              </a:rPr>
              <a:t>（</a:t>
            </a:r>
            <a:r>
              <a:rPr lang="ja-JP" altLang="ja-JP" sz="1100" dirty="0" smtClean="0">
                <a:solidFill>
                  <a:schemeClr val="accent2">
                    <a:lumMod val="75000"/>
                  </a:schemeClr>
                </a:solidFill>
                <a:latin typeface="+mn-lt"/>
                <a:ea typeface="HG丸ｺﾞｼｯｸM-PRO" panose="020F0600000000000000" pitchFamily="50" charset="-128"/>
              </a:rPr>
              <a:t>任期終了期間から次の任用までの期間</a:t>
            </a:r>
            <a:r>
              <a:rPr lang="en-US" altLang="ja-JP" sz="1100" dirty="0" smtClean="0">
                <a:solidFill>
                  <a:srgbClr val="FF0000"/>
                </a:solidFill>
                <a:latin typeface="+mn-lt"/>
                <a:ea typeface="HG丸ｺﾞｼｯｸM-PRO" panose="020F0600000000000000" pitchFamily="50" charset="-128"/>
              </a:rPr>
              <a:t>2</a:t>
            </a:r>
            <a:r>
              <a:rPr lang="ja-JP" altLang="ja-JP" sz="1100" dirty="0" smtClean="0">
                <a:solidFill>
                  <a:srgbClr val="FF0000"/>
                </a:solidFill>
                <a:latin typeface="+mn-lt"/>
                <a:ea typeface="HG丸ｺﾞｼｯｸM-PRO" panose="020F0600000000000000" pitchFamily="50" charset="-128"/>
              </a:rPr>
              <a:t>週間以内</a:t>
            </a:r>
            <a:r>
              <a:rPr lang="ja-JP" altLang="ja-JP" sz="1100" dirty="0" smtClean="0">
                <a:solidFill>
                  <a:schemeClr val="accent2">
                    <a:lumMod val="75000"/>
                  </a:schemeClr>
                </a:solidFill>
                <a:latin typeface="+mn-lt"/>
                <a:ea typeface="HG丸ｺﾞｼｯｸM-PRO" panose="020F0600000000000000" pitchFamily="50" charset="-128"/>
              </a:rPr>
              <a:t>である場合</a:t>
            </a:r>
            <a:r>
              <a:rPr lang="ja-JP" altLang="en-US" sz="1100" dirty="0" smtClean="0">
                <a:solidFill>
                  <a:schemeClr val="accent2">
                    <a:lumMod val="75000"/>
                  </a:schemeClr>
                </a:solidFill>
                <a:latin typeface="+mn-lt"/>
                <a:ea typeface="HG丸ｺﾞｼｯｸM-PRO" panose="020F0600000000000000" pitchFamily="50" charset="-128"/>
              </a:rPr>
              <a:t>）は、</a:t>
            </a:r>
            <a:endParaRPr lang="en-US" altLang="ja-JP" sz="1100" dirty="0" smtClean="0">
              <a:solidFill>
                <a:schemeClr val="accent2">
                  <a:lumMod val="75000"/>
                </a:schemeClr>
              </a:solidFill>
              <a:latin typeface="+mn-lt"/>
              <a:ea typeface="HG丸ｺﾞｼｯｸM-PRO" panose="020F0600000000000000" pitchFamily="50" charset="-128"/>
            </a:endParaRPr>
          </a:p>
          <a:p>
            <a:pPr marL="0" indent="0">
              <a:buNone/>
            </a:pPr>
            <a:r>
              <a:rPr lang="ja-JP" altLang="en-US" sz="1100" dirty="0" smtClean="0">
                <a:solidFill>
                  <a:schemeClr val="tx1"/>
                </a:solidFill>
                <a:latin typeface="+mn-lt"/>
                <a:ea typeface="HG丸ｺﾞｼｯｸM-PRO" panose="020F0600000000000000" pitchFamily="50" charset="-128"/>
              </a:rPr>
              <a:t>年休残日数を引き継ぐことができますので、</a:t>
            </a:r>
            <a:endParaRPr lang="en-US" altLang="ja-JP" sz="1100" dirty="0" smtClean="0">
              <a:solidFill>
                <a:schemeClr val="tx1"/>
              </a:solidFill>
              <a:latin typeface="+mn-lt"/>
              <a:ea typeface="HG丸ｺﾞｼｯｸM-PRO" panose="020F0600000000000000" pitchFamily="50" charset="-128"/>
            </a:endParaRPr>
          </a:p>
          <a:p>
            <a:pPr marL="0" indent="0">
              <a:buNone/>
            </a:pPr>
            <a:r>
              <a:rPr lang="ja-JP" altLang="en-US" sz="1100" dirty="0" smtClean="0">
                <a:solidFill>
                  <a:schemeClr val="tx1"/>
                </a:solidFill>
                <a:latin typeface="+mn-lt"/>
                <a:ea typeface="HG丸ｺﾞｼｯｸM-PRO" panose="020F0600000000000000" pitchFamily="50" charset="-128"/>
              </a:rPr>
              <a:t>学校長原本証明付きの休暇簿の写しを持参してもらいます。</a:t>
            </a:r>
            <a:endParaRPr lang="en-US" altLang="ja-JP" sz="1100" dirty="0" smtClean="0">
              <a:solidFill>
                <a:schemeClr val="tx1"/>
              </a:solidFill>
              <a:latin typeface="+mn-lt"/>
              <a:ea typeface="HG丸ｺﾞｼｯｸM-PRO" panose="020F0600000000000000" pitchFamily="50" charset="-128"/>
            </a:endParaRPr>
          </a:p>
          <a:p>
            <a:pPr marL="0" indent="0">
              <a:buNone/>
            </a:pPr>
            <a:r>
              <a:rPr lang="ja-JP" altLang="en-US" sz="1100" dirty="0" smtClean="0">
                <a:solidFill>
                  <a:schemeClr val="tx1"/>
                </a:solidFill>
                <a:latin typeface="+mn-lt"/>
                <a:ea typeface="HG丸ｺﾞｼｯｸM-PRO" panose="020F0600000000000000" pitchFamily="50" charset="-128"/>
              </a:rPr>
              <a:t>着任校へ郵送しても構いません。</a:t>
            </a:r>
            <a:r>
              <a:rPr lang="ja-JP" altLang="en-US" sz="800" dirty="0" smtClean="0">
                <a:solidFill>
                  <a:schemeClr val="accent2">
                    <a:lumMod val="75000"/>
                  </a:schemeClr>
                </a:solidFill>
                <a:latin typeface="+mn-lt"/>
                <a:ea typeface="HG丸ｺﾞｼｯｸM-PRO" panose="020F0600000000000000" pitchFamily="50" charset="-128"/>
              </a:rPr>
              <a:t>　</a:t>
            </a:r>
            <a:r>
              <a:rPr lang="ja-JP" altLang="en-US" sz="800" dirty="0" smtClean="0">
                <a:solidFill>
                  <a:schemeClr val="tx1"/>
                </a:solidFill>
                <a:latin typeface="+mn-lt"/>
                <a:ea typeface="HG丸ｺﾞｼｯｸM-PRO" panose="020F0600000000000000" pitchFamily="50" charset="-128"/>
              </a:rPr>
              <a:t>　　</a:t>
            </a:r>
            <a:endParaRPr lang="en-US" altLang="ja-JP" sz="800" dirty="0" smtClean="0">
              <a:solidFill>
                <a:schemeClr val="tx1"/>
              </a:solidFill>
              <a:latin typeface="+mn-lt"/>
              <a:ea typeface="HG丸ｺﾞｼｯｸM-PRO" panose="020F0600000000000000" pitchFamily="50" charset="-128"/>
            </a:endParaRPr>
          </a:p>
          <a:p>
            <a:pPr marL="0" indent="0">
              <a:buNone/>
            </a:pPr>
            <a:endParaRPr lang="en-US" altLang="ja-JP" sz="800" dirty="0" smtClean="0">
              <a:solidFill>
                <a:schemeClr val="tx1"/>
              </a:solidFill>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dirty="0" smtClean="0">
                <a:latin typeface="+mn-lt"/>
                <a:ea typeface="HG丸ｺﾞｼｯｸM-PRO" panose="020F0600000000000000" pitchFamily="50" charset="-128"/>
              </a:rPr>
              <a:t>また、期限付講師から引き続き新規採用となった教員の年休の引継ぎについてですが、</a:t>
            </a:r>
            <a:endParaRPr lang="en-US" altLang="ja-JP" sz="80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dirty="0" smtClean="0">
                <a:latin typeface="+mn-lt"/>
                <a:ea typeface="HG丸ｺﾞｼｯｸM-PRO" panose="020F0600000000000000" pitchFamily="50" charset="-128"/>
              </a:rPr>
              <a:t>昨年度の９月８日付　教職員福利課から</a:t>
            </a:r>
            <a:endParaRPr lang="en-US" altLang="ja-JP" sz="80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dirty="0" smtClean="0">
                <a:latin typeface="+mn-lt"/>
                <a:ea typeface="HG丸ｺﾞｼｯｸM-PRO" panose="020F0600000000000000" pitchFamily="50" charset="-128"/>
              </a:rPr>
              <a:t>「異なる任用形態の教職員として任用される場合における休暇の取扱いについて」という</a:t>
            </a:r>
            <a:endParaRPr lang="en-US" altLang="ja-JP" sz="80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dirty="0" smtClean="0">
                <a:latin typeface="+mn-lt"/>
                <a:ea typeface="HG丸ｺﾞｼｯｸM-PRO" panose="020F0600000000000000" pitchFamily="50" charset="-128"/>
              </a:rPr>
              <a:t>通知文書が届いていました。</a:t>
            </a:r>
            <a:endParaRPr lang="en-US" altLang="ja-JP" sz="80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dirty="0" smtClean="0">
                <a:latin typeface="+mn-lt"/>
                <a:ea typeface="HG丸ｺﾞｼｯｸM-PRO" panose="020F0600000000000000" pitchFamily="50" charset="-128"/>
              </a:rPr>
              <a:t>この中に詳しい計算方法が載っていましたが、不明な点が多く、</a:t>
            </a:r>
            <a:endParaRPr lang="en-US" altLang="ja-JP" sz="80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dirty="0" smtClean="0">
                <a:latin typeface="+mn-lt"/>
                <a:ea typeface="HG丸ｺﾞｼｯｸM-PRO" panose="020F0600000000000000" pitchFamily="50" charset="-128"/>
              </a:rPr>
              <a:t>問い合わせをしていますが、回答を得られていないので現状の規則で運用します。</a:t>
            </a:r>
            <a:endParaRPr lang="en-US" altLang="ja-JP" sz="80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n-lt"/>
              </a:rPr>
              <a:t>事務の手引き</a:t>
            </a:r>
            <a:r>
              <a:rPr kumimoji="1" lang="en-US" altLang="ja-JP" sz="800" dirty="0" smtClean="0">
                <a:latin typeface="+mn-lt"/>
              </a:rPr>
              <a:t>4-3-2-1</a:t>
            </a:r>
            <a:r>
              <a:rPr kumimoji="1" lang="ja-JP" altLang="en-US" sz="800" dirty="0" smtClean="0">
                <a:latin typeface="+mn-lt"/>
              </a:rPr>
              <a:t>に載っています。</a:t>
            </a:r>
            <a:endParaRPr kumimoji="1" lang="en-US" altLang="ja-JP" sz="8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n-lt"/>
              </a:rPr>
              <a:t>こちらの内容は通知文書が届き次第検討します。</a:t>
            </a:r>
            <a:endParaRPr lang="en-US" altLang="ja-JP" sz="800" b="1" dirty="0" smtClean="0">
              <a:solidFill>
                <a:srgbClr val="FF0000"/>
              </a:solidFill>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80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dirty="0" smtClean="0">
                <a:latin typeface="+mn-lt"/>
                <a:ea typeface="HG丸ｺﾞｼｯｸM-PRO" panose="020F0600000000000000" pitchFamily="50" charset="-128"/>
              </a:rPr>
              <a:t>また新たな通知が届く等、詳細が分かり次第、手引きなどに反映する予定です。</a:t>
            </a:r>
            <a:endParaRPr lang="en-US" altLang="ja-JP" sz="80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800" dirty="0" smtClean="0">
                <a:latin typeface="+mn-lt"/>
                <a:ea typeface="HG丸ｺﾞｼｯｸM-PRO" panose="020F0600000000000000" pitchFamily="50" charset="-128"/>
              </a:rPr>
              <a:t>年度末年度初めまでには、何かお知らせがくると良いのですが</a:t>
            </a:r>
            <a:r>
              <a:rPr lang="en-US" altLang="ja-JP" sz="800" dirty="0" smtClean="0">
                <a:latin typeface="+mn-lt"/>
                <a:ea typeface="HG丸ｺﾞｼｯｸM-PRO" panose="020F0600000000000000" pitchFamily="50" charset="-128"/>
              </a:rPr>
              <a:t>…</a:t>
            </a:r>
            <a:r>
              <a:rPr lang="ja-JP" altLang="en-US" sz="800" dirty="0" err="1" smtClean="0">
                <a:latin typeface="+mn-lt"/>
                <a:ea typeface="HG丸ｺﾞｼｯｸM-PRO" panose="020F0600000000000000" pitchFamily="50" charset="-128"/>
              </a:rPr>
              <a:t>。</a:t>
            </a:r>
            <a:r>
              <a:rPr lang="ja-JP" altLang="en-US" sz="800" dirty="0" smtClean="0">
                <a:latin typeface="+mn-lt"/>
                <a:ea typeface="HG丸ｺﾞｼｯｸM-PRO" panose="020F0600000000000000" pitchFamily="50" charset="-128"/>
              </a:rPr>
              <a:t>●</a:t>
            </a:r>
            <a:endParaRPr kumimoji="1" lang="ja-JP" altLang="en-US" sz="800" dirty="0" smtClean="0">
              <a:latin typeface="+mn-lt"/>
            </a:endParaRPr>
          </a:p>
          <a:p>
            <a:pPr marL="0" indent="0">
              <a:buNone/>
            </a:pPr>
            <a:endParaRPr lang="en-US" altLang="ja-JP" sz="800" dirty="0" smtClean="0">
              <a:solidFill>
                <a:schemeClr val="tx1"/>
              </a:solidFill>
              <a:latin typeface="+mn-lt"/>
              <a:ea typeface="HG丸ｺﾞｼｯｸM-PRO" panose="020F0600000000000000" pitchFamily="50" charset="-128"/>
            </a:endParaRPr>
          </a:p>
          <a:p>
            <a:endParaRPr kumimoji="1" lang="ja-JP" altLang="en-US" dirty="0">
              <a:latin typeface="+mn-lt"/>
            </a:endParaRPr>
          </a:p>
        </p:txBody>
      </p:sp>
      <p:sp>
        <p:nvSpPr>
          <p:cNvPr id="1417" name="スライド番号プレースホルダー 3"/>
          <p:cNvSpPr>
            <a:spLocks noGrp="1"/>
          </p:cNvSpPr>
          <p:nvPr>
            <p:ph type="sldNum" sz="quarter" idx="10"/>
          </p:nvPr>
        </p:nvSpPr>
        <p:spPr/>
        <p:txBody>
          <a:bodyPr/>
          <a:lstStyle/>
          <a:p>
            <a:fld id="{F3288E7B-451C-4242-A703-0EA5380C50CD}" type="slidenum">
              <a:rPr kumimoji="1" lang="ja-JP" altLang="en-US" smtClean="0"/>
              <a:t>31</a:t>
            </a:fld>
            <a:endParaRPr kumimoji="1" lang="ja-JP" altLang="en-US"/>
          </a:p>
        </p:txBody>
      </p:sp>
    </p:spTree>
    <p:extLst>
      <p:ext uri="{BB962C8B-B14F-4D97-AF65-F5344CB8AC3E}">
        <p14:creationId xmlns:p14="http://schemas.microsoft.com/office/powerpoint/2010/main" val="592603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1" name="スライド イメージ プレースホルダー 1"/>
          <p:cNvSpPr>
            <a:spLocks noGrp="1" noRot="1" noChangeAspect="1"/>
          </p:cNvSpPr>
          <p:nvPr>
            <p:ph type="sldImg"/>
          </p:nvPr>
        </p:nvSpPr>
        <p:spPr/>
      </p:sp>
      <p:sp>
        <p:nvSpPr>
          <p:cNvPr id="1432"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lt"/>
              </a:rPr>
              <a:t>次年度も引き続き、</a:t>
            </a:r>
            <a:r>
              <a:rPr lang="ja-JP" altLang="en-US" sz="1200" dirty="0" smtClean="0">
                <a:solidFill>
                  <a:schemeClr val="accent2">
                    <a:lumMod val="75000"/>
                  </a:schemeClr>
                </a:solidFill>
                <a:latin typeface="+mn-lt"/>
                <a:ea typeface="HG丸ｺﾞｼｯｸM-PRO" panose="020F0600000000000000" pitchFamily="50" charset="-128"/>
              </a:rPr>
              <a:t>臨時的任用教職員として勤務する方の年休の引継ぎについては、</a:t>
            </a:r>
            <a:endParaRPr lang="en-US" altLang="ja-JP" sz="1200" dirty="0" smtClean="0">
              <a:solidFill>
                <a:schemeClr val="accent2">
                  <a:lumMod val="75000"/>
                </a:schemeClr>
              </a:solidFill>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accent2">
                    <a:lumMod val="75000"/>
                  </a:schemeClr>
                </a:solidFill>
                <a:latin typeface="+mn-lt"/>
                <a:ea typeface="HG丸ｺﾞｼｯｸM-PRO" panose="020F0600000000000000" pitchFamily="50" charset="-128"/>
              </a:rPr>
              <a:t>お手元の資料「取扱要綱」の３～４</a:t>
            </a:r>
            <a:r>
              <a:rPr lang="en-US" altLang="ja-JP" sz="1200" dirty="0" smtClean="0">
                <a:solidFill>
                  <a:schemeClr val="accent2">
                    <a:lumMod val="75000"/>
                  </a:schemeClr>
                </a:solidFill>
                <a:latin typeface="+mn-lt"/>
                <a:ea typeface="HG丸ｺﾞｼｯｸM-PRO" panose="020F0600000000000000" pitchFamily="50" charset="-128"/>
              </a:rPr>
              <a:t>P</a:t>
            </a:r>
            <a:r>
              <a:rPr lang="ja-JP" altLang="en-US" sz="1200" dirty="0" smtClean="0">
                <a:solidFill>
                  <a:schemeClr val="accent2">
                    <a:lumMod val="75000"/>
                  </a:schemeClr>
                </a:solidFill>
                <a:latin typeface="+mn-lt"/>
                <a:ea typeface="HG丸ｺﾞｼｯｸM-PRO" panose="020F0600000000000000" pitchFamily="50" charset="-128"/>
              </a:rPr>
              <a:t>　第</a:t>
            </a:r>
            <a:r>
              <a:rPr lang="en-US" altLang="ja-JP" sz="1200" dirty="0" smtClean="0">
                <a:solidFill>
                  <a:schemeClr val="accent2">
                    <a:lumMod val="75000"/>
                  </a:schemeClr>
                </a:solidFill>
                <a:latin typeface="+mn-lt"/>
                <a:ea typeface="HG丸ｺﾞｼｯｸM-PRO" panose="020F0600000000000000" pitchFamily="50" charset="-128"/>
              </a:rPr>
              <a:t>8</a:t>
            </a:r>
            <a:r>
              <a:rPr lang="ja-JP" altLang="en-US" sz="1200" baseline="0" dirty="0" smtClean="0">
                <a:solidFill>
                  <a:schemeClr val="accent2">
                    <a:lumMod val="75000"/>
                  </a:schemeClr>
                </a:solidFill>
                <a:latin typeface="+mn-lt"/>
                <a:ea typeface="HG丸ｺﾞｼｯｸM-PRO" panose="020F0600000000000000" pitchFamily="50" charset="-128"/>
              </a:rPr>
              <a:t> </a:t>
            </a:r>
            <a:r>
              <a:rPr lang="ja-JP" altLang="en-US" sz="1200" dirty="0" smtClean="0">
                <a:solidFill>
                  <a:schemeClr val="accent2">
                    <a:lumMod val="75000"/>
                  </a:schemeClr>
                </a:solidFill>
                <a:latin typeface="+mn-lt"/>
                <a:ea typeface="HG丸ｺﾞｼｯｸM-PRO" panose="020F0600000000000000" pitchFamily="50" charset="-128"/>
              </a:rPr>
              <a:t>服務の５　</a:t>
            </a:r>
            <a:r>
              <a:rPr lang="en-US" altLang="ja-JP" sz="1200" dirty="0" smtClean="0">
                <a:solidFill>
                  <a:schemeClr val="accent2">
                    <a:lumMod val="75000"/>
                  </a:schemeClr>
                </a:solidFill>
                <a:latin typeface="+mn-lt"/>
                <a:ea typeface="HG丸ｺﾞｼｯｸM-PRO" panose="020F0600000000000000" pitchFamily="50" charset="-128"/>
              </a:rPr>
              <a:t>(1)</a:t>
            </a:r>
            <a:r>
              <a:rPr lang="ja-JP" altLang="en-US" sz="1200" dirty="0" smtClean="0">
                <a:solidFill>
                  <a:schemeClr val="accent2">
                    <a:lumMod val="75000"/>
                  </a:schemeClr>
                </a:solidFill>
                <a:latin typeface="+mn-lt"/>
                <a:ea typeface="HG丸ｺﾞｼｯｸM-PRO" panose="020F0600000000000000" pitchFamily="50" charset="-128"/>
              </a:rPr>
              <a:t>年次有給休暇のウ、エに記載されています。</a:t>
            </a:r>
            <a:endParaRPr lang="en-US" altLang="ja-JP" sz="1200" dirty="0" smtClean="0">
              <a:solidFill>
                <a:schemeClr val="accent2">
                  <a:lumMod val="75000"/>
                </a:schemeClr>
              </a:solidFill>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n-lt"/>
              </a:rPr>
              <a:t>○○さん読んでみてください。</a:t>
            </a:r>
            <a:endParaRPr lang="en-US" altLang="ja-JP" sz="1200" dirty="0" smtClean="0">
              <a:solidFill>
                <a:schemeClr val="accent2">
                  <a:lumMod val="75000"/>
                </a:schemeClr>
              </a:solidFill>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n-lt"/>
                <a:ea typeface="HG丸ｺﾞｼｯｸM-PRO" panose="020F0600000000000000" pitchFamily="50" charset="-128"/>
              </a:rPr>
              <a:t>このように臨時的任用教職員も引継ぎや繰り越しができますので、休暇承認簿の写しで確認をします。●</a:t>
            </a:r>
            <a:endParaRPr lang="en-US" altLang="ja-JP" sz="1200" dirty="0" smtClean="0">
              <a:latin typeface="+mn-lt"/>
              <a:ea typeface="HG丸ｺﾞｼｯｸM-PRO" panose="020F0600000000000000" pitchFamily="50" charset="-128"/>
            </a:endParaRPr>
          </a:p>
        </p:txBody>
      </p:sp>
      <p:sp>
        <p:nvSpPr>
          <p:cNvPr id="1433" name="スライド番号プレースホルダー 3"/>
          <p:cNvSpPr>
            <a:spLocks noGrp="1"/>
          </p:cNvSpPr>
          <p:nvPr>
            <p:ph type="sldNum" sz="quarter" idx="10"/>
          </p:nvPr>
        </p:nvSpPr>
        <p:spPr/>
        <p:txBody>
          <a:bodyPr/>
          <a:lstStyle/>
          <a:p>
            <a:fld id="{F3288E7B-451C-4242-A703-0EA5380C50CD}" type="slidenum">
              <a:rPr kumimoji="1" lang="ja-JP" altLang="en-US" smtClean="0"/>
              <a:t>32</a:t>
            </a:fld>
            <a:endParaRPr kumimoji="1" lang="ja-JP" altLang="en-US"/>
          </a:p>
        </p:txBody>
      </p:sp>
    </p:spTree>
    <p:extLst>
      <p:ext uri="{BB962C8B-B14F-4D97-AF65-F5344CB8AC3E}">
        <p14:creationId xmlns:p14="http://schemas.microsoft.com/office/powerpoint/2010/main" val="2194117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 name="スライド イメージ プレースホルダー 1"/>
          <p:cNvSpPr>
            <a:spLocks noGrp="1" noRot="1" noChangeAspect="1"/>
          </p:cNvSpPr>
          <p:nvPr>
            <p:ph type="sldImg"/>
          </p:nvPr>
        </p:nvSpPr>
        <p:spPr/>
      </p:sp>
      <p:sp>
        <p:nvSpPr>
          <p:cNvPr id="1440"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最後の問題です。休暇承認簿の写しのほかに、持参したらよいと思われるものは？●</a:t>
            </a:r>
            <a:endParaRPr kumimoji="1" lang="en-US" altLang="ja-JP" sz="1200" kern="1200" dirty="0" smtClean="0">
              <a:solidFill>
                <a:schemeClr val="tx1"/>
              </a:solidFill>
              <a:effectLst/>
              <a:latin typeface="+mn-lt"/>
              <a:ea typeface="+mn-ea"/>
              <a:cs typeface="+mn-cs"/>
            </a:endParaRPr>
          </a:p>
        </p:txBody>
      </p:sp>
      <p:sp>
        <p:nvSpPr>
          <p:cNvPr id="1441" name="スライド番号プレースホルダー 3"/>
          <p:cNvSpPr>
            <a:spLocks noGrp="1"/>
          </p:cNvSpPr>
          <p:nvPr>
            <p:ph type="sldNum" sz="quarter" idx="10"/>
          </p:nvPr>
        </p:nvSpPr>
        <p:spPr/>
        <p:txBody>
          <a:bodyPr/>
          <a:lstStyle/>
          <a:p>
            <a:fld id="{F3288E7B-451C-4242-A703-0EA5380C50CD}" type="slidenum">
              <a:rPr kumimoji="1" lang="ja-JP" altLang="en-US" smtClean="0"/>
              <a:t>33</a:t>
            </a:fld>
            <a:endParaRPr kumimoji="1" lang="ja-JP" altLang="en-US"/>
          </a:p>
        </p:txBody>
      </p:sp>
    </p:spTree>
    <p:extLst>
      <p:ext uri="{BB962C8B-B14F-4D97-AF65-F5344CB8AC3E}">
        <p14:creationId xmlns:p14="http://schemas.microsoft.com/office/powerpoint/2010/main" val="2507513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 name="スライド イメージ プレースホルダー 1"/>
          <p:cNvSpPr>
            <a:spLocks noGrp="1" noRot="1" noChangeAspect="1"/>
          </p:cNvSpPr>
          <p:nvPr>
            <p:ph type="sldImg"/>
          </p:nvPr>
        </p:nvSpPr>
        <p:spPr/>
      </p:sp>
      <p:sp>
        <p:nvSpPr>
          <p:cNvPr id="1448" name="ノート プレースホルダー 2"/>
          <p:cNvSpPr>
            <a:spLocks noGrp="1"/>
          </p:cNvSpPr>
          <p:nvPr>
            <p:ph type="body" idx="1"/>
          </p:nvPr>
        </p:nvSpPr>
        <p:spPr/>
        <p:txBody>
          <a:bodyPr/>
          <a:lstStyle/>
          <a:p>
            <a:pPr marL="0" indent="0">
              <a:buNone/>
            </a:pPr>
            <a:r>
              <a:rPr kumimoji="1" lang="ja-JP" altLang="en-US" sz="1200" kern="1200" dirty="0" smtClean="0">
                <a:solidFill>
                  <a:schemeClr val="tx1"/>
                </a:solidFill>
                <a:effectLst/>
                <a:latin typeface="+mn-lt"/>
                <a:ea typeface="+mn-ea"/>
                <a:cs typeface="+mn-cs"/>
              </a:rPr>
              <a:t>休暇承認簿の写しのほかに持参したらよいものとして、</a:t>
            </a:r>
            <a:endParaRPr kumimoji="1" lang="en-US" altLang="ja-JP" sz="1200" kern="1200" dirty="0" smtClean="0">
              <a:solidFill>
                <a:schemeClr val="tx1"/>
              </a:solidFill>
              <a:effectLst/>
              <a:latin typeface="+mn-lt"/>
              <a:ea typeface="+mn-ea"/>
              <a:cs typeface="+mn-cs"/>
            </a:endParaRPr>
          </a:p>
          <a:p>
            <a:pPr marL="0" indent="0">
              <a:buNone/>
            </a:pPr>
            <a:r>
              <a:rPr kumimoji="1" lang="ja-JP" altLang="ja-JP" sz="1200" kern="1200" dirty="0" smtClean="0">
                <a:solidFill>
                  <a:schemeClr val="tx1"/>
                </a:solidFill>
                <a:effectLst/>
                <a:latin typeface="+mn-lt"/>
                <a:ea typeface="+mn-ea"/>
                <a:cs typeface="+mn-cs"/>
              </a:rPr>
              <a:t>履歴書（原本）や</a:t>
            </a:r>
            <a:r>
              <a:rPr kumimoji="1" lang="ja-JP" altLang="en-US" sz="1200" kern="1200" dirty="0" smtClean="0">
                <a:solidFill>
                  <a:schemeClr val="tx1"/>
                </a:solidFill>
                <a:effectLst/>
                <a:latin typeface="+mn-lt"/>
                <a:ea typeface="+mn-ea"/>
                <a:cs typeface="+mn-cs"/>
              </a:rPr>
              <a:t>年末調整関係書類の写しがあります</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a:t>
            </a:r>
            <a:endParaRPr kumimoji="1" lang="ja-JP" altLang="en-US" dirty="0">
              <a:latin typeface="+mn-lt"/>
            </a:endParaRPr>
          </a:p>
        </p:txBody>
      </p:sp>
      <p:sp>
        <p:nvSpPr>
          <p:cNvPr id="1449" name="スライド番号プレースホルダー 3"/>
          <p:cNvSpPr>
            <a:spLocks noGrp="1"/>
          </p:cNvSpPr>
          <p:nvPr>
            <p:ph type="sldNum" sz="quarter" idx="10"/>
          </p:nvPr>
        </p:nvSpPr>
        <p:spPr/>
        <p:txBody>
          <a:bodyPr/>
          <a:lstStyle/>
          <a:p>
            <a:fld id="{F3288E7B-451C-4242-A703-0EA5380C50CD}" type="slidenum">
              <a:rPr kumimoji="1" lang="ja-JP" altLang="en-US" smtClean="0"/>
              <a:t>34</a:t>
            </a:fld>
            <a:endParaRPr kumimoji="1" lang="ja-JP" altLang="en-US"/>
          </a:p>
        </p:txBody>
      </p:sp>
    </p:spTree>
    <p:extLst>
      <p:ext uri="{BB962C8B-B14F-4D97-AF65-F5344CB8AC3E}">
        <p14:creationId xmlns:p14="http://schemas.microsoft.com/office/powerpoint/2010/main" val="2667522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 name="スライド イメージ プレースホルダー 1"/>
          <p:cNvSpPr>
            <a:spLocks noGrp="1" noRot="1" noChangeAspect="1"/>
          </p:cNvSpPr>
          <p:nvPr>
            <p:ph type="sldImg"/>
          </p:nvPr>
        </p:nvSpPr>
        <p:spPr/>
      </p:sp>
      <p:sp>
        <p:nvSpPr>
          <p:cNvPr id="1461"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n-lt"/>
              </a:rPr>
              <a:t>余談ですが、臨時的任用教職員が着任することになったら、どんな準備が必要でしょうか？</a:t>
            </a:r>
            <a:endParaRPr kumimoji="1" lang="en-US" altLang="ja-JP" sz="1100" b="1"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n-lt"/>
                <a:ea typeface="HG丸ｺﾞｼｯｸM-PRO" panose="020F0600000000000000" pitchFamily="50" charset="-128"/>
              </a:rPr>
              <a:t>●四万十町学校事務の手引き</a:t>
            </a:r>
            <a:r>
              <a:rPr kumimoji="1" lang="en-US" altLang="ja-JP" sz="1100" b="0" dirty="0" smtClean="0">
                <a:latin typeface="+mn-lt"/>
                <a:ea typeface="HG丸ｺﾞｼｯｸM-PRO" panose="020F0600000000000000" pitchFamily="50" charset="-128"/>
              </a:rPr>
              <a:t>HP</a:t>
            </a:r>
            <a:r>
              <a:rPr kumimoji="1" lang="ja-JP" altLang="en-US" sz="1100" b="0" dirty="0" smtClean="0">
                <a:latin typeface="+mn-lt"/>
                <a:ea typeface="HG丸ｺﾞｼｯｸM-PRO" panose="020F0600000000000000" pitchFamily="50" charset="-128"/>
              </a:rPr>
              <a:t>のいたれりつくせりにある「転入教職員への鑑文書　講師向け」を適宜変更し、印刷します。各種様式、記入例、マニュアル等必要と思われる資料を準備し、袋詰めします。引継ぎでおいでた時や、着任日に渡し、詳しく説明をします。</a:t>
            </a:r>
            <a:endParaRPr kumimoji="1" lang="en-US" altLang="ja-JP" sz="1100" b="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n-lt"/>
                <a:ea typeface="HG丸ｺﾞｼｯｸM-PRO" panose="020F0600000000000000" pitchFamily="50" charset="-128"/>
              </a:rPr>
              <a:t>●給食の担当者に、食数に変更があることを伝えます。以前四万十町に給食費の債権者登録をしているかどうかを確認します。登録済みでない方のみ、所定の用紙を金融機関に提出してもらいます。</a:t>
            </a:r>
            <a:endParaRPr kumimoji="1" lang="en-US" altLang="ja-JP" sz="1100" b="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n-lt"/>
                <a:ea typeface="HG丸ｺﾞｼｯｸM-PRO" panose="020F0600000000000000" pitchFamily="50" charset="-128"/>
              </a:rPr>
              <a:t>●出勤簿、休暇簿等を作成します。出勤簿はデータ管理のため押印不要であること、</a:t>
            </a:r>
            <a:endParaRPr kumimoji="1" lang="en-US" altLang="ja-JP" sz="1100" b="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n-lt"/>
                <a:ea typeface="HG丸ｺﾞｼｯｸM-PRO" panose="020F0600000000000000" pitchFamily="50" charset="-128"/>
              </a:rPr>
              <a:t>休暇簿は、どこに保管しているか、どういう流れで処理をするのかの説明も加えましょう。</a:t>
            </a:r>
            <a:endParaRPr kumimoji="1" lang="en-US" altLang="ja-JP" sz="1100" b="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n-lt"/>
                <a:ea typeface="HG丸ｺﾞｼｯｸM-PRO" panose="020F0600000000000000" pitchFamily="50" charset="-128"/>
              </a:rPr>
              <a:t>●</a:t>
            </a:r>
            <a:r>
              <a:rPr kumimoji="1" lang="en-US" altLang="ja-JP" sz="1100" b="0" dirty="0" smtClean="0">
                <a:latin typeface="+mn-lt"/>
                <a:ea typeface="HG丸ｺﾞｼｯｸM-PRO" panose="020F0600000000000000" pitchFamily="50" charset="-128"/>
              </a:rPr>
              <a:t>PC</a:t>
            </a:r>
            <a:r>
              <a:rPr kumimoji="1" lang="ja-JP" altLang="en-US" sz="1100" b="0" dirty="0" smtClean="0">
                <a:latin typeface="+mn-lt"/>
                <a:ea typeface="HG丸ｺﾞｼｯｸM-PRO" panose="020F0600000000000000" pitchFamily="50" charset="-128"/>
              </a:rPr>
              <a:t>やプリンター使用に必要なシステム利用者カード作成依頼を地教委へします。</a:t>
            </a:r>
            <a:endParaRPr kumimoji="1" lang="en-US" altLang="ja-JP" sz="1100" b="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n-lt"/>
                <a:ea typeface="HG丸ｺﾞｼｯｸM-PRO" panose="020F0600000000000000" pitchFamily="50" charset="-128"/>
              </a:rPr>
              <a:t>机、ロッカー、靴箱等の確認をし、名前を貼ったり、掃除をしておきます。</a:t>
            </a:r>
            <a:endParaRPr kumimoji="1" lang="en-US" altLang="ja-JP" sz="1100" b="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n-lt"/>
                <a:ea typeface="HG丸ｺﾞｼｯｸM-PRO" panose="020F0600000000000000" pitchFamily="50" charset="-128"/>
              </a:rPr>
              <a:t>●共済組合、互助会の加入状況等を確認し、必要な手続きを行います。</a:t>
            </a:r>
            <a:endParaRPr kumimoji="1" lang="en-US" altLang="ja-JP" sz="1100" b="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n-lt"/>
                <a:ea typeface="HG丸ｺﾞｼｯｸM-PRO" panose="020F0600000000000000" pitchFamily="50" charset="-128"/>
              </a:rPr>
              <a:t>●先ほどの説明と重なりますが、旅費システム債権者登録状況を確認します。</a:t>
            </a:r>
            <a:endParaRPr kumimoji="1" lang="en-US" altLang="ja-JP" sz="1100" b="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n-lt"/>
                <a:ea typeface="HG丸ｺﾞｼｯｸM-PRO" panose="020F0600000000000000" pitchFamily="50" charset="-128"/>
              </a:rPr>
              <a:t>未登録の場合は登録をし、既に登録をしている場合は所属所変更等の手続きをします。</a:t>
            </a:r>
            <a:endParaRPr kumimoji="1" lang="en-US" altLang="ja-JP" sz="1100" b="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n-lt"/>
                <a:ea typeface="HG丸ｺﾞｼｯｸM-PRO" panose="020F0600000000000000" pitchFamily="50" charset="-128"/>
              </a:rPr>
              <a:t>以前と住所が変更になっている場合は、住所変更も必要です。</a:t>
            </a:r>
            <a:endParaRPr kumimoji="1" lang="en-US" altLang="ja-JP" sz="1100" b="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n-lt"/>
                <a:ea typeface="HG丸ｺﾞｼｯｸM-PRO" panose="020F0600000000000000" pitchFamily="50" charset="-128"/>
              </a:rPr>
              <a:t>そのほか、文具の保管場所、駐車場の場所、職員会計等のこと、システム利用者カードのこと、</a:t>
            </a:r>
            <a:endParaRPr kumimoji="1" lang="en-US" altLang="ja-JP" sz="1100" b="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n-lt"/>
                <a:ea typeface="HG丸ｺﾞｼｯｸM-PRO" panose="020F0600000000000000" pitchFamily="50" charset="-128"/>
              </a:rPr>
              <a:t>複合機の設定、プリンターの使用方法等様々なことをお伝えしましょう。</a:t>
            </a:r>
            <a:endParaRPr kumimoji="1" lang="en-US" altLang="ja-JP" sz="1100" b="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n-lt"/>
                <a:ea typeface="HG丸ｺﾞｼｯｸM-PRO" panose="020F0600000000000000" pitchFamily="50" charset="-128"/>
              </a:rPr>
              <a:t>ベテランの方でも、着任するにあたって不安がたくさんあるはずです。</a:t>
            </a:r>
            <a:endParaRPr kumimoji="1" lang="en-US" altLang="ja-JP" sz="1100" b="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smtClean="0">
                <a:latin typeface="+mn-lt"/>
                <a:ea typeface="HG丸ｺﾞｼｯｸM-PRO" panose="020F0600000000000000" pitchFamily="50" charset="-128"/>
              </a:rPr>
              <a:t>既に心掛けられていると思いますが、気持ちよく仕事に取り掛かれるよう、早く慣れるよう、職場全体で歓迎しましょう！●</a:t>
            </a:r>
            <a:endParaRPr kumimoji="1" lang="en-US" altLang="ja-JP" sz="1100" b="0" dirty="0" smtClean="0">
              <a:latin typeface="+mn-lt"/>
              <a:ea typeface="HG丸ｺﾞｼｯｸM-PRO" panose="020F06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b="0" dirty="0" smtClean="0">
              <a:latin typeface="+mn-lt"/>
              <a:ea typeface="HG丸ｺﾞｼｯｸM-PRO" panose="020F0600000000000000" pitchFamily="50" charset="-128"/>
            </a:endParaRPr>
          </a:p>
          <a:p>
            <a:endParaRPr kumimoji="1" lang="en-US" altLang="ja-JP" dirty="0" smtClean="0">
              <a:latin typeface="+mn-lt"/>
              <a:ea typeface="HG丸ｺﾞｼｯｸM-PRO" panose="020F0600000000000000" pitchFamily="50" charset="-128"/>
            </a:endParaRPr>
          </a:p>
          <a:p>
            <a:endParaRPr kumimoji="1" lang="ja-JP" altLang="en-US" dirty="0">
              <a:latin typeface="+mn-lt"/>
            </a:endParaRPr>
          </a:p>
        </p:txBody>
      </p:sp>
      <p:sp>
        <p:nvSpPr>
          <p:cNvPr id="1462" name="スライド番号プレースホルダー 3"/>
          <p:cNvSpPr>
            <a:spLocks noGrp="1"/>
          </p:cNvSpPr>
          <p:nvPr>
            <p:ph type="sldNum" sz="quarter" idx="10"/>
          </p:nvPr>
        </p:nvSpPr>
        <p:spPr/>
        <p:txBody>
          <a:bodyPr/>
          <a:lstStyle/>
          <a:p>
            <a:fld id="{F3288E7B-451C-4242-A703-0EA5380C50CD}" type="slidenum">
              <a:rPr kumimoji="1" lang="ja-JP" altLang="en-US" smtClean="0"/>
              <a:t>35</a:t>
            </a:fld>
            <a:endParaRPr kumimoji="1" lang="ja-JP" altLang="en-US"/>
          </a:p>
        </p:txBody>
      </p:sp>
    </p:spTree>
    <p:extLst>
      <p:ext uri="{BB962C8B-B14F-4D97-AF65-F5344CB8AC3E}">
        <p14:creationId xmlns:p14="http://schemas.microsoft.com/office/powerpoint/2010/main" val="26936094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 name="スライド イメージ プレースホルダー 1"/>
          <p:cNvSpPr>
            <a:spLocks noGrp="1" noRot="1" noChangeAspect="1"/>
          </p:cNvSpPr>
          <p:nvPr>
            <p:ph type="sldImg"/>
          </p:nvPr>
        </p:nvSpPr>
        <p:spPr/>
      </p:sp>
      <p:sp>
        <p:nvSpPr>
          <p:cNvPr id="1468"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以上で、『期限付講師の事務処理』についての研修を終わります。</a:t>
            </a:r>
            <a:r>
              <a:rPr kumimoji="1" lang="ja-JP" altLang="en-US" sz="1200" kern="1200" dirty="0" smtClean="0">
                <a:solidFill>
                  <a:schemeClr val="tx1"/>
                </a:solidFill>
                <a:effectLst/>
                <a:latin typeface="+mn-lt"/>
                <a:ea typeface="+mn-ea"/>
                <a:cs typeface="+mn-cs"/>
              </a:rPr>
              <a:t>お疲れ様でした。●</a:t>
            </a:r>
            <a:endParaRPr kumimoji="1" lang="ja-JP" altLang="ja-JP" sz="1200" kern="1200" dirty="0" smtClean="0">
              <a:solidFill>
                <a:schemeClr val="tx1"/>
              </a:solidFill>
              <a:effectLst/>
              <a:latin typeface="+mn-lt"/>
              <a:ea typeface="+mn-ea"/>
              <a:cs typeface="+mn-cs"/>
            </a:endParaRPr>
          </a:p>
          <a:p>
            <a:endParaRPr kumimoji="1" lang="ja-JP" altLang="en-US" dirty="0" smtClean="0">
              <a:latin typeface="+mn-lt"/>
            </a:endParaRPr>
          </a:p>
          <a:p>
            <a:endParaRPr kumimoji="1" lang="ja-JP" altLang="en-US" dirty="0">
              <a:latin typeface="+mn-lt"/>
            </a:endParaRPr>
          </a:p>
        </p:txBody>
      </p:sp>
      <p:sp>
        <p:nvSpPr>
          <p:cNvPr id="1469" name="スライド番号プレースホルダー 3"/>
          <p:cNvSpPr>
            <a:spLocks noGrp="1"/>
          </p:cNvSpPr>
          <p:nvPr>
            <p:ph type="sldNum" sz="quarter" idx="10"/>
          </p:nvPr>
        </p:nvSpPr>
        <p:spPr/>
        <p:txBody>
          <a:bodyPr/>
          <a:lstStyle/>
          <a:p>
            <a:fld id="{F3288E7B-451C-4242-A703-0EA5380C50CD}" type="slidenum">
              <a:rPr kumimoji="1" lang="ja-JP" altLang="en-US" smtClean="0"/>
              <a:t>36</a:t>
            </a:fld>
            <a:endParaRPr kumimoji="1" lang="ja-JP" altLang="en-US"/>
          </a:p>
        </p:txBody>
      </p:sp>
    </p:spTree>
    <p:extLst>
      <p:ext uri="{BB962C8B-B14F-4D97-AF65-F5344CB8AC3E}">
        <p14:creationId xmlns:p14="http://schemas.microsoft.com/office/powerpoint/2010/main" val="88510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 name="スライド イメージ プレースホルダー 1"/>
          <p:cNvSpPr>
            <a:spLocks noGrp="1" noRot="1" noChangeAspect="1"/>
          </p:cNvSpPr>
          <p:nvPr>
            <p:ph type="sldImg"/>
          </p:nvPr>
        </p:nvSpPr>
        <p:spPr/>
      </p:sp>
      <p:sp>
        <p:nvSpPr>
          <p:cNvPr id="1162"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これは、着任する際に学校で必要な手続きをまとめたものです。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四万十町学校事務の手引き</a:t>
            </a:r>
            <a:r>
              <a:rPr kumimoji="1" lang="en-US" altLang="ja-JP" sz="1200" kern="1200" dirty="0" smtClean="0">
                <a:solidFill>
                  <a:schemeClr val="tx1"/>
                </a:solidFill>
                <a:effectLst/>
                <a:latin typeface="+mn-lt"/>
                <a:ea typeface="+mn-ea"/>
                <a:cs typeface="+mn-cs"/>
              </a:rPr>
              <a:t>HP</a:t>
            </a:r>
            <a:r>
              <a:rPr kumimoji="1" lang="ja-JP" altLang="ja-JP" sz="1200" kern="1200" dirty="0" smtClean="0">
                <a:solidFill>
                  <a:schemeClr val="tx1"/>
                </a:solidFill>
                <a:effectLst/>
                <a:latin typeface="+mn-lt"/>
                <a:ea typeface="+mn-ea"/>
                <a:cs typeface="+mn-cs"/>
              </a:rPr>
              <a:t>のいたれりつくせりにあります。</a:t>
            </a:r>
          </a:p>
          <a:p>
            <a:r>
              <a:rPr kumimoji="1" lang="ja-JP" altLang="ja-JP" sz="1200" kern="1200" dirty="0" smtClean="0">
                <a:solidFill>
                  <a:schemeClr val="tx1"/>
                </a:solidFill>
                <a:effectLst/>
                <a:latin typeface="+mn-lt"/>
                <a:ea typeface="+mn-ea"/>
                <a:cs typeface="+mn-cs"/>
              </a:rPr>
              <a:t>学校での手続きとして、正規職員と同じように履歴書や宣誓書、赴任届、各種手当に関する届の提出などがあります。書類や記入例、マニュアル等講師の立場に立って必要と思われる関係書類を事前に準備して、余裕をもって気持ちよく講師をお迎えしましょう！</a:t>
            </a: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手当関係の書類については、あとで説明します。</a:t>
            </a: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1163" name="スライド番号プレースホルダー 3"/>
          <p:cNvSpPr>
            <a:spLocks noGrp="1"/>
          </p:cNvSpPr>
          <p:nvPr>
            <p:ph type="sldNum" sz="quarter" idx="10"/>
          </p:nvPr>
        </p:nvSpPr>
        <p:spPr/>
        <p:txBody>
          <a:bodyPr/>
          <a:lstStyle/>
          <a:p>
            <a:fld id="{F3288E7B-451C-4242-A703-0EA5380C50CD}" type="slidenum">
              <a:rPr kumimoji="1" lang="ja-JP" altLang="en-US" smtClean="0"/>
              <a:t>4</a:t>
            </a:fld>
            <a:endParaRPr kumimoji="1" lang="ja-JP" altLang="en-US"/>
          </a:p>
        </p:txBody>
      </p:sp>
    </p:spTree>
    <p:extLst>
      <p:ext uri="{BB962C8B-B14F-4D97-AF65-F5344CB8AC3E}">
        <p14:creationId xmlns:p14="http://schemas.microsoft.com/office/powerpoint/2010/main" val="1274813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 name="スライド イメージ プレースホルダー 1"/>
          <p:cNvSpPr>
            <a:spLocks noGrp="1" noRot="1" noChangeAspect="1"/>
          </p:cNvSpPr>
          <p:nvPr>
            <p:ph type="sldImg"/>
          </p:nvPr>
        </p:nvSpPr>
        <p:spPr/>
      </p:sp>
      <p:sp>
        <p:nvSpPr>
          <p:cNvPr id="1171"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では、臨時的任用教職員の服務について確認をしましょう。●これは、</a:t>
            </a:r>
            <a:r>
              <a:rPr kumimoji="1" lang="ja-JP" altLang="ja-JP" sz="1200" kern="1200" dirty="0" smtClean="0">
                <a:solidFill>
                  <a:schemeClr val="tx1"/>
                </a:solidFill>
                <a:effectLst/>
                <a:latin typeface="+mn-lt"/>
                <a:ea typeface="+mn-ea"/>
                <a:cs typeface="+mn-cs"/>
              </a:rPr>
              <a:t>本人あての人事異動通知書についてくる「勤務条件説明書」</a:t>
            </a:r>
            <a:r>
              <a:rPr kumimoji="1" lang="ja-JP" altLang="en-US" sz="1200" kern="1200" dirty="0" smtClean="0">
                <a:solidFill>
                  <a:schemeClr val="tx1"/>
                </a:solidFill>
                <a:effectLst/>
                <a:latin typeface="+mn-lt"/>
                <a:ea typeface="+mn-ea"/>
                <a:cs typeface="+mn-cs"/>
              </a:rPr>
              <a:t>の見本です。休暇のところに、「公立学校臨時的任用教職員取扱要綱」に定めるとおりとあります。●</a:t>
            </a:r>
            <a:endParaRPr kumimoji="1" lang="ja-JP" altLang="en-US" dirty="0"/>
          </a:p>
        </p:txBody>
      </p:sp>
      <p:sp>
        <p:nvSpPr>
          <p:cNvPr id="1172" name="スライド番号プレースホルダー 3"/>
          <p:cNvSpPr>
            <a:spLocks noGrp="1"/>
          </p:cNvSpPr>
          <p:nvPr>
            <p:ph type="sldNum" sz="quarter" idx="10"/>
          </p:nvPr>
        </p:nvSpPr>
        <p:spPr/>
        <p:txBody>
          <a:bodyPr/>
          <a:lstStyle/>
          <a:p>
            <a:fld id="{F3288E7B-451C-4242-A703-0EA5380C50CD}" type="slidenum">
              <a:rPr kumimoji="1" lang="ja-JP" altLang="en-US" smtClean="0"/>
              <a:t>5</a:t>
            </a:fld>
            <a:endParaRPr kumimoji="1" lang="ja-JP" altLang="en-US"/>
          </a:p>
        </p:txBody>
      </p:sp>
    </p:spTree>
    <p:extLst>
      <p:ext uri="{BB962C8B-B14F-4D97-AF65-F5344CB8AC3E}">
        <p14:creationId xmlns:p14="http://schemas.microsoft.com/office/powerpoint/2010/main" val="188805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 name="スライド イメージ プレースホルダー 1"/>
          <p:cNvSpPr>
            <a:spLocks noGrp="1" noRot="1" noChangeAspect="1"/>
          </p:cNvSpPr>
          <p:nvPr>
            <p:ph type="sldImg"/>
          </p:nvPr>
        </p:nvSpPr>
        <p:spPr/>
      </p:sp>
      <p:sp>
        <p:nvSpPr>
          <p:cNvPr id="1180"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資料①</a:t>
            </a:r>
            <a:r>
              <a:rPr kumimoji="1" lang="ja-JP" altLang="en-US" sz="1200" kern="1200" dirty="0" smtClean="0">
                <a:solidFill>
                  <a:schemeClr val="tx1"/>
                </a:solidFill>
                <a:effectLst/>
                <a:latin typeface="+mn-lt"/>
                <a:ea typeface="+mn-ea"/>
                <a:cs typeface="+mn-cs"/>
              </a:rPr>
              <a:t>をご覧ください。目的から始まって、給与や旅費、服務について等、様々なことが記載されています。</a:t>
            </a:r>
            <a:r>
              <a:rPr kumimoji="1" lang="ja-JP"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３</a:t>
            </a:r>
            <a:r>
              <a:rPr kumimoji="1" lang="en-US" altLang="ja-JP" sz="1200" kern="1200" dirty="0" smtClean="0">
                <a:solidFill>
                  <a:schemeClr val="tx1"/>
                </a:solidFill>
                <a:effectLst/>
                <a:latin typeface="+mn-lt"/>
                <a:ea typeface="+mn-ea"/>
                <a:cs typeface="+mn-cs"/>
              </a:rPr>
              <a:t>P</a:t>
            </a:r>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第８服務</a:t>
            </a:r>
            <a:r>
              <a:rPr kumimoji="1" lang="ja-JP" altLang="en-US"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5</a:t>
            </a:r>
            <a:r>
              <a:rPr kumimoji="1" lang="ja-JP" altLang="en-US" sz="1200" kern="1200" dirty="0" smtClean="0">
                <a:solidFill>
                  <a:schemeClr val="tx1"/>
                </a:solidFill>
                <a:effectLst/>
                <a:latin typeface="+mn-lt"/>
                <a:ea typeface="+mn-ea"/>
                <a:cs typeface="+mn-cs"/>
              </a:rPr>
              <a:t>を見てみましょう。</a:t>
            </a:r>
            <a:r>
              <a:rPr kumimoji="1" lang="ja-JP" altLang="ja-JP" sz="1200" kern="1200" dirty="0" smtClean="0">
                <a:solidFill>
                  <a:schemeClr val="tx1"/>
                </a:solidFill>
                <a:effectLst/>
                <a:latin typeface="+mn-lt"/>
                <a:ea typeface="+mn-ea"/>
                <a:cs typeface="+mn-cs"/>
              </a:rPr>
              <a:t>臨時的任用教職員の休暇</a:t>
            </a:r>
            <a:r>
              <a:rPr kumimoji="1" lang="ja-JP" altLang="en-US" sz="1200" kern="1200" dirty="0" smtClean="0">
                <a:solidFill>
                  <a:schemeClr val="tx1"/>
                </a:solidFill>
                <a:effectLst/>
                <a:latin typeface="+mn-lt"/>
                <a:ea typeface="+mn-ea"/>
                <a:cs typeface="+mn-cs"/>
              </a:rPr>
              <a:t>について記載されています。</a:t>
            </a:r>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まずは、</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年休</a:t>
            </a:r>
            <a:r>
              <a:rPr kumimoji="1" lang="ja-JP" altLang="en-US" sz="1200" kern="1200" dirty="0" smtClean="0">
                <a:solidFill>
                  <a:schemeClr val="tx1"/>
                </a:solidFill>
                <a:effectLst/>
                <a:latin typeface="+mn-lt"/>
                <a:ea typeface="+mn-ea"/>
                <a:cs typeface="+mn-cs"/>
              </a:rPr>
              <a:t>について</a:t>
            </a:r>
            <a:r>
              <a:rPr kumimoji="1" lang="ja-JP"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臨時的任用期間の月数</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１月に満たない日数は、１５日以上を１月として取り扱う</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に</a:t>
            </a:r>
            <a:r>
              <a:rPr kumimoji="1" lang="en-US" altLang="ja-JP" sz="1200" kern="1200" dirty="0" smtClean="0">
                <a:solidFill>
                  <a:schemeClr val="tx1"/>
                </a:solidFill>
                <a:effectLst/>
                <a:latin typeface="+mn-lt"/>
                <a:ea typeface="+mn-ea"/>
                <a:cs typeface="+mn-cs"/>
              </a:rPr>
              <a:t>1.6</a:t>
            </a:r>
            <a:r>
              <a:rPr kumimoji="1" lang="ja-JP" altLang="en-US" sz="1200" kern="1200" dirty="0" smtClean="0">
                <a:solidFill>
                  <a:schemeClr val="tx1"/>
                </a:solidFill>
                <a:effectLst/>
                <a:latin typeface="+mn-lt"/>
                <a:ea typeface="+mn-ea"/>
                <a:cs typeface="+mn-cs"/>
              </a:rPr>
              <a:t>を乗じて得た数</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未満の端数は</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に切り上げる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に相当する日数とするとありますね。</a:t>
            </a:r>
            <a:r>
              <a:rPr kumimoji="1" lang="ja-JP" altLang="ja-JP" sz="1200" kern="1200" dirty="0" smtClean="0">
                <a:solidFill>
                  <a:schemeClr val="tx1"/>
                </a:solidFill>
                <a:effectLst/>
                <a:latin typeface="+mn-lt"/>
                <a:ea typeface="+mn-ea"/>
                <a:cs typeface="+mn-cs"/>
              </a:rPr>
              <a:t>付与日数は、任用期間によって変わりますので、任用期間を人事異動通知書で確認</a:t>
            </a:r>
            <a:r>
              <a:rPr kumimoji="1" lang="ja-JP" altLang="en-US" sz="1200" kern="1200" dirty="0" smtClean="0">
                <a:solidFill>
                  <a:schemeClr val="tx1"/>
                </a:solidFill>
                <a:effectLst/>
                <a:latin typeface="+mn-lt"/>
                <a:ea typeface="+mn-ea"/>
                <a:cs typeface="+mn-cs"/>
              </a:rPr>
              <a:t>する必要があります。●</a:t>
            </a:r>
            <a:endParaRPr kumimoji="1" lang="ja-JP" altLang="en-US" dirty="0">
              <a:latin typeface="+mn-lt"/>
            </a:endParaRPr>
          </a:p>
        </p:txBody>
      </p:sp>
      <p:sp>
        <p:nvSpPr>
          <p:cNvPr id="1181" name="スライド番号プレースホルダー 3"/>
          <p:cNvSpPr>
            <a:spLocks noGrp="1"/>
          </p:cNvSpPr>
          <p:nvPr>
            <p:ph type="sldNum" sz="quarter" idx="10"/>
          </p:nvPr>
        </p:nvSpPr>
        <p:spPr/>
        <p:txBody>
          <a:bodyPr/>
          <a:lstStyle/>
          <a:p>
            <a:fld id="{F3288E7B-451C-4242-A703-0EA5380C50CD}" type="slidenum">
              <a:rPr kumimoji="1" lang="ja-JP" altLang="en-US" smtClean="0"/>
              <a:t>6</a:t>
            </a:fld>
            <a:endParaRPr kumimoji="1" lang="ja-JP" altLang="en-US"/>
          </a:p>
        </p:txBody>
      </p:sp>
    </p:spTree>
    <p:extLst>
      <p:ext uri="{BB962C8B-B14F-4D97-AF65-F5344CB8AC3E}">
        <p14:creationId xmlns:p14="http://schemas.microsoft.com/office/powerpoint/2010/main" val="49185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 name="スライド イメージ プレースホルダー 1"/>
          <p:cNvSpPr>
            <a:spLocks noGrp="1" noRot="1" noChangeAspect="1"/>
          </p:cNvSpPr>
          <p:nvPr>
            <p:ph type="sldImg"/>
          </p:nvPr>
        </p:nvSpPr>
        <p:spPr/>
      </p:sp>
      <p:sp>
        <p:nvSpPr>
          <p:cNvPr id="1188"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問題です。任用期間が、４月１日から６月５日までの辞令が出ました。取得可能日数は、何日でしょうか？●　</a:t>
            </a:r>
            <a:r>
              <a:rPr kumimoji="1" lang="ja-JP" altLang="ja-JP" sz="1200" kern="1200" dirty="0" smtClean="0">
                <a:solidFill>
                  <a:schemeClr val="tx1"/>
                </a:solidFill>
                <a:effectLst/>
                <a:latin typeface="+mn-lt"/>
                <a:ea typeface="+mn-ea"/>
                <a:cs typeface="+mn-cs"/>
              </a:rPr>
              <a:t>　</a:t>
            </a:r>
            <a:endParaRPr kumimoji="1" lang="ja-JP" altLang="en-US" dirty="0">
              <a:latin typeface="+mn-lt"/>
            </a:endParaRPr>
          </a:p>
        </p:txBody>
      </p:sp>
      <p:sp>
        <p:nvSpPr>
          <p:cNvPr id="1189" name="スライド番号プレースホルダー 3"/>
          <p:cNvSpPr>
            <a:spLocks noGrp="1"/>
          </p:cNvSpPr>
          <p:nvPr>
            <p:ph type="sldNum" sz="quarter" idx="10"/>
          </p:nvPr>
        </p:nvSpPr>
        <p:spPr/>
        <p:txBody>
          <a:bodyPr/>
          <a:lstStyle/>
          <a:p>
            <a:fld id="{F3288E7B-451C-4242-A703-0EA5380C50CD}" type="slidenum">
              <a:rPr kumimoji="1" lang="ja-JP" altLang="en-US" smtClean="0"/>
              <a:t>7</a:t>
            </a:fld>
            <a:endParaRPr kumimoji="1" lang="ja-JP" altLang="en-US"/>
          </a:p>
        </p:txBody>
      </p:sp>
    </p:spTree>
    <p:extLst>
      <p:ext uri="{BB962C8B-B14F-4D97-AF65-F5344CB8AC3E}">
        <p14:creationId xmlns:p14="http://schemas.microsoft.com/office/powerpoint/2010/main" val="1150552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 name="スライド イメージ プレースホルダー 1"/>
          <p:cNvSpPr>
            <a:spLocks noGrp="1" noRot="1" noChangeAspect="1"/>
          </p:cNvSpPr>
          <p:nvPr>
            <p:ph type="sldImg"/>
          </p:nvPr>
        </p:nvSpPr>
        <p:spPr/>
      </p:sp>
      <p:sp>
        <p:nvSpPr>
          <p:cNvPr id="1197"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この任用期間ですと、</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月ですね。</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１．６＝３．２　　</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未満の端数は切り上げますので、●取得可能日数は</a:t>
            </a:r>
            <a:r>
              <a:rPr kumimoji="1" lang="en-US" altLang="ja-JP" sz="1200" kern="1200" dirty="0" smtClean="0">
                <a:solidFill>
                  <a:schemeClr val="tx1"/>
                </a:solidFill>
                <a:effectLst/>
                <a:latin typeface="+mn-lt"/>
                <a:ea typeface="+mn-ea"/>
                <a:cs typeface="+mn-cs"/>
              </a:rPr>
              <a:t>4</a:t>
            </a:r>
            <a:r>
              <a:rPr kumimoji="1" lang="ja-JP" altLang="en-US" sz="1200" kern="1200" dirty="0" smtClean="0">
                <a:solidFill>
                  <a:schemeClr val="tx1"/>
                </a:solidFill>
                <a:effectLst/>
                <a:latin typeface="+mn-lt"/>
                <a:ea typeface="+mn-ea"/>
                <a:cs typeface="+mn-cs"/>
              </a:rPr>
              <a:t>日となります。正解していましたか？●</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1198" name="スライド番号プレースホルダー 3"/>
          <p:cNvSpPr>
            <a:spLocks noGrp="1"/>
          </p:cNvSpPr>
          <p:nvPr>
            <p:ph type="sldNum" sz="quarter" idx="10"/>
          </p:nvPr>
        </p:nvSpPr>
        <p:spPr/>
        <p:txBody>
          <a:bodyPr/>
          <a:lstStyle/>
          <a:p>
            <a:fld id="{F3288E7B-451C-4242-A703-0EA5380C50CD}" type="slidenum">
              <a:rPr kumimoji="1" lang="ja-JP" altLang="en-US" smtClean="0"/>
              <a:t>8</a:t>
            </a:fld>
            <a:endParaRPr kumimoji="1" lang="ja-JP" altLang="en-US"/>
          </a:p>
        </p:txBody>
      </p:sp>
    </p:spTree>
    <p:extLst>
      <p:ext uri="{BB962C8B-B14F-4D97-AF65-F5344CB8AC3E}">
        <p14:creationId xmlns:p14="http://schemas.microsoft.com/office/powerpoint/2010/main" val="949847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5" name="スライド イメージ プレースホルダー 1"/>
          <p:cNvSpPr>
            <a:spLocks noGrp="1" noRot="1" noChangeAspect="1"/>
          </p:cNvSpPr>
          <p:nvPr>
            <p:ph type="sldImg"/>
          </p:nvPr>
        </p:nvSpPr>
        <p:spPr/>
      </p:sp>
      <p:sp>
        <p:nvSpPr>
          <p:cNvPr id="1206"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（１）の※２にあるように、任用期間</a:t>
            </a:r>
            <a:r>
              <a:rPr kumimoji="1" lang="ja-JP" altLang="en-US"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延長</a:t>
            </a:r>
            <a:r>
              <a:rPr kumimoji="1" lang="ja-JP" altLang="en-US" sz="1200" kern="1200" dirty="0" smtClean="0">
                <a:solidFill>
                  <a:schemeClr val="tx1"/>
                </a:solidFill>
                <a:effectLst/>
                <a:latin typeface="+mn-lt"/>
                <a:ea typeface="+mn-ea"/>
                <a:cs typeface="+mn-cs"/>
              </a:rPr>
              <a:t>があった場合は、</a:t>
            </a:r>
            <a:r>
              <a:rPr kumimoji="1" lang="ja-JP" altLang="ja-JP" sz="1200" kern="1200" dirty="0" smtClean="0">
                <a:solidFill>
                  <a:schemeClr val="tx1"/>
                </a:solidFill>
                <a:effectLst/>
                <a:latin typeface="+mn-lt"/>
                <a:ea typeface="+mn-ea"/>
                <a:cs typeface="+mn-cs"/>
              </a:rPr>
              <a:t>そのつど付与日数を再計算する必要があります。</a:t>
            </a:r>
            <a:r>
              <a:rPr lang="ja-JP" altLang="en-US" sz="1200" dirty="0" smtClean="0">
                <a:latin typeface="+mn-lt"/>
                <a:ea typeface="HG丸ｺﾞｼｯｸM-PRO" panose="020F0600000000000000" pitchFamily="50" charset="-128"/>
              </a:rPr>
              <a:t>延長された期間を含む総期間で、日数を算出しなおします。</a:t>
            </a:r>
            <a:r>
              <a:rPr kumimoji="1" lang="ja-JP" altLang="ja-JP" sz="1200" kern="1200" dirty="0" smtClean="0">
                <a:solidFill>
                  <a:schemeClr val="tx1"/>
                </a:solidFill>
                <a:effectLst/>
                <a:latin typeface="+mn-lt"/>
                <a:ea typeface="+mn-ea"/>
                <a:cs typeface="+mn-cs"/>
              </a:rPr>
              <a:t>詳しくは、四万十町学校事務の手引き</a:t>
            </a:r>
            <a:r>
              <a:rPr kumimoji="1" lang="en-US" altLang="ja-JP" sz="1200" kern="1200" dirty="0" smtClean="0">
                <a:solidFill>
                  <a:schemeClr val="tx1"/>
                </a:solidFill>
                <a:effectLst/>
                <a:latin typeface="+mn-lt"/>
                <a:ea typeface="+mn-ea"/>
                <a:cs typeface="+mn-cs"/>
              </a:rPr>
              <a:t>HP</a:t>
            </a:r>
            <a:r>
              <a:rPr kumimoji="1" lang="ja-JP" altLang="ja-JP" sz="1200" kern="1200" dirty="0" smtClean="0">
                <a:solidFill>
                  <a:schemeClr val="tx1"/>
                </a:solidFill>
                <a:effectLst/>
                <a:latin typeface="+mn-lt"/>
                <a:ea typeface="+mn-ea"/>
                <a:cs typeface="+mn-cs"/>
              </a:rPr>
              <a:t>の服務の休暇をご覧になってください。</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●このように、休暇承認簿に追記をします。●</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a:t>
            </a:r>
            <a:endParaRPr kumimoji="1" lang="ja-JP" altLang="en-US" dirty="0">
              <a:latin typeface="+mn-lt"/>
            </a:endParaRPr>
          </a:p>
        </p:txBody>
      </p:sp>
      <p:sp>
        <p:nvSpPr>
          <p:cNvPr id="1207" name="スライド番号プレースホルダー 3"/>
          <p:cNvSpPr>
            <a:spLocks noGrp="1"/>
          </p:cNvSpPr>
          <p:nvPr>
            <p:ph type="sldNum" sz="quarter" idx="10"/>
          </p:nvPr>
        </p:nvSpPr>
        <p:spPr/>
        <p:txBody>
          <a:bodyPr/>
          <a:lstStyle/>
          <a:p>
            <a:fld id="{F3288E7B-451C-4242-A703-0EA5380C50CD}" type="slidenum">
              <a:rPr kumimoji="1" lang="ja-JP" altLang="en-US" smtClean="0"/>
              <a:t>9</a:t>
            </a:fld>
            <a:endParaRPr kumimoji="1" lang="ja-JP" altLang="en-US"/>
          </a:p>
        </p:txBody>
      </p:sp>
    </p:spTree>
    <p:extLst>
      <p:ext uri="{BB962C8B-B14F-4D97-AF65-F5344CB8AC3E}">
        <p14:creationId xmlns:p14="http://schemas.microsoft.com/office/powerpoint/2010/main" val="3709283295"/>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34"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5"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6"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1037"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1038" name="Date Placeholder 3"/>
          <p:cNvSpPr>
            <a:spLocks noGrp="1"/>
          </p:cNvSpPr>
          <p:nvPr>
            <p:ph type="dt" sz="half" idx="10"/>
          </p:nvPr>
        </p:nvSpPr>
        <p:spPr/>
        <p:txBody>
          <a:bodyPr/>
          <a:lstStyle/>
          <a:p>
            <a:fld id="{A79BFAE5-3E4A-40A8-AD92-E5DC5CD3DD18}" type="datetimeFigureOut">
              <a:rPr kumimoji="1" lang="ja-JP" altLang="en-US" smtClean="0"/>
              <a:t>2022/12/8</a:t>
            </a:fld>
            <a:endParaRPr kumimoji="1" lang="ja-JP" altLang="en-US"/>
          </a:p>
        </p:txBody>
      </p:sp>
      <p:sp>
        <p:nvSpPr>
          <p:cNvPr id="1039" name="Footer Placeholder 4"/>
          <p:cNvSpPr>
            <a:spLocks noGrp="1"/>
          </p:cNvSpPr>
          <p:nvPr>
            <p:ph type="ftr" sz="quarter" idx="11"/>
          </p:nvPr>
        </p:nvSpPr>
        <p:spPr/>
        <p:txBody>
          <a:bodyPr/>
          <a:lstStyle/>
          <a:p>
            <a:endParaRPr kumimoji="1" lang="ja-JP" altLang="en-US"/>
          </a:p>
        </p:txBody>
      </p:sp>
      <p:sp>
        <p:nvSpPr>
          <p:cNvPr id="1040" name="Slide Number Placeholder 5"/>
          <p:cNvSpPr>
            <a:spLocks noGrp="1"/>
          </p:cNvSpPr>
          <p:nvPr>
            <p:ph type="sldNum" sz="quarter" idx="12"/>
          </p:nvPr>
        </p:nvSpPr>
        <p:spPr/>
        <p:txBody>
          <a:bodyPr/>
          <a:lstStyle/>
          <a:p>
            <a:fld id="{15A4B1D4-A41A-4594-A1EC-7AA3AB72BF66}" type="slidenum">
              <a:rPr kumimoji="1" lang="ja-JP" altLang="en-US" smtClean="0"/>
              <a:t>‹#›</a:t>
            </a:fld>
            <a:endParaRPr kumimoji="1" lang="ja-JP" altLang="en-US"/>
          </a:p>
        </p:txBody>
      </p:sp>
      <p:cxnSp>
        <p:nvCxnSpPr>
          <p:cNvPr id="1041"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923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103" name="Title 1"/>
          <p:cNvSpPr>
            <a:spLocks noGrp="1"/>
          </p:cNvSpPr>
          <p:nvPr>
            <p:ph type="title"/>
          </p:nvPr>
        </p:nvSpPr>
        <p:spPr/>
        <p:txBody>
          <a:bodyPr/>
          <a:lstStyle/>
          <a:p>
            <a:r>
              <a:rPr lang="ja-JP" altLang="en-US" smtClean="0"/>
              <a:t>マスター タイトルの書式設定</a:t>
            </a:r>
            <a:endParaRPr lang="en-US" dirty="0"/>
          </a:p>
        </p:txBody>
      </p:sp>
      <p:sp>
        <p:nvSpPr>
          <p:cNvPr id="1104" name="Vertical Text Placeholder 2"/>
          <p:cNvSpPr>
            <a:spLocks noGrp="1"/>
          </p:cNvSpPr>
          <p:nvPr>
            <p:ph type="body" orient="vert" idx="1"/>
          </p:nvPr>
        </p:nvSpPr>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05" name="Date Placeholder 3"/>
          <p:cNvSpPr>
            <a:spLocks noGrp="1"/>
          </p:cNvSpPr>
          <p:nvPr>
            <p:ph type="dt" sz="half" idx="10"/>
          </p:nvPr>
        </p:nvSpPr>
        <p:spPr/>
        <p:txBody>
          <a:bodyPr/>
          <a:lstStyle/>
          <a:p>
            <a:fld id="{A79BFAE5-3E4A-40A8-AD92-E5DC5CD3DD18}" type="datetimeFigureOut">
              <a:rPr kumimoji="1" lang="ja-JP" altLang="en-US" smtClean="0"/>
              <a:t>2022/12/8</a:t>
            </a:fld>
            <a:endParaRPr kumimoji="1" lang="ja-JP" altLang="en-US"/>
          </a:p>
        </p:txBody>
      </p:sp>
      <p:sp>
        <p:nvSpPr>
          <p:cNvPr id="1106" name="Footer Placeholder 4"/>
          <p:cNvSpPr>
            <a:spLocks noGrp="1"/>
          </p:cNvSpPr>
          <p:nvPr>
            <p:ph type="ftr" sz="quarter" idx="11"/>
          </p:nvPr>
        </p:nvSpPr>
        <p:spPr/>
        <p:txBody>
          <a:bodyPr/>
          <a:lstStyle/>
          <a:p>
            <a:endParaRPr kumimoji="1" lang="ja-JP" altLang="en-US"/>
          </a:p>
        </p:txBody>
      </p:sp>
      <p:sp>
        <p:nvSpPr>
          <p:cNvPr id="1107" name="Slide Number Placeholder 5"/>
          <p:cNvSpPr>
            <a:spLocks noGrp="1"/>
          </p:cNvSpPr>
          <p:nvPr>
            <p:ph type="sldNum" sz="quarter" idx="12"/>
          </p:nvPr>
        </p:nvSpPr>
        <p:spPr/>
        <p:txBody>
          <a:bodyPr/>
          <a:lstStyle/>
          <a:p>
            <a:fld id="{15A4B1D4-A41A-4594-A1EC-7AA3AB72BF66}" type="slidenum">
              <a:rPr kumimoji="1" lang="ja-JP" altLang="en-US" smtClean="0"/>
              <a:t>‹#›</a:t>
            </a:fld>
            <a:endParaRPr kumimoji="1" lang="ja-JP" altLang="en-US"/>
          </a:p>
        </p:txBody>
      </p:sp>
    </p:spTree>
    <p:extLst>
      <p:ext uri="{BB962C8B-B14F-4D97-AF65-F5344CB8AC3E}">
        <p14:creationId xmlns:p14="http://schemas.microsoft.com/office/powerpoint/2010/main" val="220392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1109"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0"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1" name="Vertical Title 1"/>
          <p:cNvSpPr>
            <a:spLocks noGrp="1"/>
          </p:cNvSpPr>
          <p:nvPr>
            <p:ph type="title" orient="vert"/>
          </p:nvPr>
        </p:nvSpPr>
        <p:spPr>
          <a:xfrm>
            <a:off x="8724900" y="412302"/>
            <a:ext cx="2628900" cy="5759898"/>
          </a:xfrm>
        </p:spPr>
        <p:txBody>
          <a:bodyPr vert="eaVert"/>
          <a:lstStyle/>
          <a:p>
            <a:r>
              <a:rPr lang="ja-JP" altLang="en-US" smtClean="0"/>
              <a:t>マスター タイトルの書式設定</a:t>
            </a:r>
            <a:endParaRPr lang="en-US" dirty="0"/>
          </a:p>
        </p:txBody>
      </p:sp>
      <p:sp>
        <p:nvSpPr>
          <p:cNvPr id="1112"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113" name="Date Placeholder 3"/>
          <p:cNvSpPr>
            <a:spLocks noGrp="1"/>
          </p:cNvSpPr>
          <p:nvPr>
            <p:ph type="dt" sz="half" idx="10"/>
          </p:nvPr>
        </p:nvSpPr>
        <p:spPr/>
        <p:txBody>
          <a:bodyPr/>
          <a:lstStyle/>
          <a:p>
            <a:fld id="{A79BFAE5-3E4A-40A8-AD92-E5DC5CD3DD18}" type="datetimeFigureOut">
              <a:rPr kumimoji="1" lang="ja-JP" altLang="en-US" smtClean="0"/>
              <a:t>2022/12/8</a:t>
            </a:fld>
            <a:endParaRPr kumimoji="1" lang="ja-JP" altLang="en-US"/>
          </a:p>
        </p:txBody>
      </p:sp>
      <p:sp>
        <p:nvSpPr>
          <p:cNvPr id="1114" name="Footer Placeholder 4"/>
          <p:cNvSpPr>
            <a:spLocks noGrp="1"/>
          </p:cNvSpPr>
          <p:nvPr>
            <p:ph type="ftr" sz="quarter" idx="11"/>
          </p:nvPr>
        </p:nvSpPr>
        <p:spPr/>
        <p:txBody>
          <a:bodyPr/>
          <a:lstStyle/>
          <a:p>
            <a:endParaRPr kumimoji="1" lang="ja-JP" altLang="en-US"/>
          </a:p>
        </p:txBody>
      </p:sp>
      <p:sp>
        <p:nvSpPr>
          <p:cNvPr id="1115" name="Slide Number Placeholder 5"/>
          <p:cNvSpPr>
            <a:spLocks noGrp="1"/>
          </p:cNvSpPr>
          <p:nvPr>
            <p:ph type="sldNum" sz="quarter" idx="12"/>
          </p:nvPr>
        </p:nvSpPr>
        <p:spPr/>
        <p:txBody>
          <a:bodyPr/>
          <a:lstStyle/>
          <a:p>
            <a:fld id="{15A4B1D4-A41A-4594-A1EC-7AA3AB72BF66}" type="slidenum">
              <a:rPr kumimoji="1" lang="ja-JP" altLang="en-US" smtClean="0"/>
              <a:t>‹#›</a:t>
            </a:fld>
            <a:endParaRPr kumimoji="1" lang="ja-JP" altLang="en-US"/>
          </a:p>
        </p:txBody>
      </p:sp>
    </p:spTree>
    <p:extLst>
      <p:ext uri="{BB962C8B-B14F-4D97-AF65-F5344CB8AC3E}">
        <p14:creationId xmlns:p14="http://schemas.microsoft.com/office/powerpoint/2010/main" val="4076134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43" name="Title 1"/>
          <p:cNvSpPr>
            <a:spLocks noGrp="1"/>
          </p:cNvSpPr>
          <p:nvPr>
            <p:ph type="title"/>
          </p:nvPr>
        </p:nvSpPr>
        <p:spPr/>
        <p:txBody>
          <a:bodyPr/>
          <a:lstStyle/>
          <a:p>
            <a:r>
              <a:rPr lang="ja-JP" altLang="en-US" smtClean="0"/>
              <a:t>マスター タイトルの書式設定</a:t>
            </a:r>
            <a:endParaRPr lang="en-US" dirty="0"/>
          </a:p>
        </p:txBody>
      </p:sp>
      <p:sp>
        <p:nvSpPr>
          <p:cNvPr id="1044"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45" name="Date Placeholder 3"/>
          <p:cNvSpPr>
            <a:spLocks noGrp="1"/>
          </p:cNvSpPr>
          <p:nvPr>
            <p:ph type="dt" sz="half" idx="10"/>
          </p:nvPr>
        </p:nvSpPr>
        <p:spPr/>
        <p:txBody>
          <a:bodyPr/>
          <a:lstStyle/>
          <a:p>
            <a:fld id="{A79BFAE5-3E4A-40A8-AD92-E5DC5CD3DD18}" type="datetimeFigureOut">
              <a:rPr kumimoji="1" lang="ja-JP" altLang="en-US" smtClean="0"/>
              <a:t>2022/12/8</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15A4B1D4-A41A-4594-A1EC-7AA3AB72BF66}" type="slidenum">
              <a:rPr kumimoji="1" lang="ja-JP" altLang="en-US" smtClean="0"/>
              <a:t>‹#›</a:t>
            </a:fld>
            <a:endParaRPr kumimoji="1" lang="ja-JP" altLang="en-US"/>
          </a:p>
        </p:txBody>
      </p:sp>
    </p:spTree>
    <p:extLst>
      <p:ext uri="{BB962C8B-B14F-4D97-AF65-F5344CB8AC3E}">
        <p14:creationId xmlns:p14="http://schemas.microsoft.com/office/powerpoint/2010/main" val="217485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1049"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0"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1"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smtClean="0"/>
              <a:t>マスター タイトルの書式設定</a:t>
            </a:r>
            <a:endParaRPr lang="en-US" dirty="0"/>
          </a:p>
        </p:txBody>
      </p:sp>
      <p:sp>
        <p:nvSpPr>
          <p:cNvPr id="1052"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1053" name="Date Placeholder 3"/>
          <p:cNvSpPr>
            <a:spLocks noGrp="1"/>
          </p:cNvSpPr>
          <p:nvPr>
            <p:ph type="dt" sz="half" idx="10"/>
          </p:nvPr>
        </p:nvSpPr>
        <p:spPr/>
        <p:txBody>
          <a:bodyPr/>
          <a:lstStyle/>
          <a:p>
            <a:fld id="{A79BFAE5-3E4A-40A8-AD92-E5DC5CD3DD18}" type="datetimeFigureOut">
              <a:rPr kumimoji="1" lang="ja-JP" altLang="en-US" smtClean="0"/>
              <a:t>2022/12/8</a:t>
            </a:fld>
            <a:endParaRPr kumimoji="1" lang="ja-JP" altLang="en-US"/>
          </a:p>
        </p:txBody>
      </p:sp>
      <p:sp>
        <p:nvSpPr>
          <p:cNvPr id="1054" name="Footer Placeholder 4"/>
          <p:cNvSpPr>
            <a:spLocks noGrp="1"/>
          </p:cNvSpPr>
          <p:nvPr>
            <p:ph type="ftr" sz="quarter" idx="11"/>
          </p:nvPr>
        </p:nvSpPr>
        <p:spPr/>
        <p:txBody>
          <a:bodyPr/>
          <a:lstStyle/>
          <a:p>
            <a:endParaRPr kumimoji="1" lang="ja-JP" altLang="en-US"/>
          </a:p>
        </p:txBody>
      </p:sp>
      <p:sp>
        <p:nvSpPr>
          <p:cNvPr id="1055" name="Slide Number Placeholder 5"/>
          <p:cNvSpPr>
            <a:spLocks noGrp="1"/>
          </p:cNvSpPr>
          <p:nvPr>
            <p:ph type="sldNum" sz="quarter" idx="12"/>
          </p:nvPr>
        </p:nvSpPr>
        <p:spPr/>
        <p:txBody>
          <a:bodyPr/>
          <a:lstStyle/>
          <a:p>
            <a:fld id="{15A4B1D4-A41A-4594-A1EC-7AA3AB72BF66}" type="slidenum">
              <a:rPr kumimoji="1" lang="ja-JP" altLang="en-US" smtClean="0"/>
              <a:t>‹#›</a:t>
            </a:fld>
            <a:endParaRPr kumimoji="1" lang="ja-JP" altLang="en-US"/>
          </a:p>
        </p:txBody>
      </p:sp>
      <p:cxnSp>
        <p:nvCxnSpPr>
          <p:cNvPr id="1056"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453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58" name="Title 7"/>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1059" name="Content Placeholder 2"/>
          <p:cNvSpPr>
            <a:spLocks noGrp="1"/>
          </p:cNvSpPr>
          <p:nvPr>
            <p:ph sz="half" idx="1"/>
          </p:nvPr>
        </p:nvSpPr>
        <p:spPr>
          <a:xfrm>
            <a:off x="1097280" y="1845734"/>
            <a:ext cx="493776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60" name="Content Placeholder 3"/>
          <p:cNvSpPr>
            <a:spLocks noGrp="1"/>
          </p:cNvSpPr>
          <p:nvPr>
            <p:ph sz="half" idx="2"/>
          </p:nvPr>
        </p:nvSpPr>
        <p:spPr>
          <a:xfrm>
            <a:off x="6217920" y="1845735"/>
            <a:ext cx="49377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61" name="Date Placeholder 4"/>
          <p:cNvSpPr>
            <a:spLocks noGrp="1"/>
          </p:cNvSpPr>
          <p:nvPr>
            <p:ph type="dt" sz="half" idx="10"/>
          </p:nvPr>
        </p:nvSpPr>
        <p:spPr/>
        <p:txBody>
          <a:bodyPr/>
          <a:lstStyle/>
          <a:p>
            <a:fld id="{A79BFAE5-3E4A-40A8-AD92-E5DC5CD3DD18}" type="datetimeFigureOut">
              <a:rPr kumimoji="1" lang="ja-JP" altLang="en-US" smtClean="0"/>
              <a:t>2022/12/8</a:t>
            </a:fld>
            <a:endParaRPr kumimoji="1" lang="ja-JP" altLang="en-US"/>
          </a:p>
        </p:txBody>
      </p:sp>
      <p:sp>
        <p:nvSpPr>
          <p:cNvPr id="1062" name="Footer Placeholder 5"/>
          <p:cNvSpPr>
            <a:spLocks noGrp="1"/>
          </p:cNvSpPr>
          <p:nvPr>
            <p:ph type="ftr" sz="quarter" idx="11"/>
          </p:nvPr>
        </p:nvSpPr>
        <p:spPr/>
        <p:txBody>
          <a:bodyPr/>
          <a:lstStyle/>
          <a:p>
            <a:endParaRPr kumimoji="1" lang="ja-JP" altLang="en-US"/>
          </a:p>
        </p:txBody>
      </p:sp>
      <p:sp>
        <p:nvSpPr>
          <p:cNvPr id="1063" name="Slide Number Placeholder 6"/>
          <p:cNvSpPr>
            <a:spLocks noGrp="1"/>
          </p:cNvSpPr>
          <p:nvPr>
            <p:ph type="sldNum" sz="quarter" idx="12"/>
          </p:nvPr>
        </p:nvSpPr>
        <p:spPr/>
        <p:txBody>
          <a:bodyPr/>
          <a:lstStyle/>
          <a:p>
            <a:fld id="{15A4B1D4-A41A-4594-A1EC-7AA3AB72BF66}" type="slidenum">
              <a:rPr kumimoji="1" lang="ja-JP" altLang="en-US" smtClean="0"/>
              <a:t>‹#›</a:t>
            </a:fld>
            <a:endParaRPr kumimoji="1" lang="ja-JP" altLang="en-US"/>
          </a:p>
        </p:txBody>
      </p:sp>
    </p:spTree>
    <p:extLst>
      <p:ext uri="{BB962C8B-B14F-4D97-AF65-F5344CB8AC3E}">
        <p14:creationId xmlns:p14="http://schemas.microsoft.com/office/powerpoint/2010/main" val="207426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65" name="Title 9"/>
          <p:cNvSpPr>
            <a:spLocks noGrp="1"/>
          </p:cNvSpPr>
          <p:nvPr>
            <p:ph type="title"/>
          </p:nvPr>
        </p:nvSpPr>
        <p:spPr>
          <a:xfrm>
            <a:off x="1097280" y="286603"/>
            <a:ext cx="10058400" cy="1450757"/>
          </a:xfrm>
        </p:spPr>
        <p:txBody>
          <a:bodyPr/>
          <a:lstStyle/>
          <a:p>
            <a:r>
              <a:rPr lang="ja-JP" altLang="en-US" smtClean="0"/>
              <a:t>マスター タイトルの書式設定</a:t>
            </a:r>
            <a:endParaRPr lang="en-US" dirty="0"/>
          </a:p>
        </p:txBody>
      </p:sp>
      <p:sp>
        <p:nvSpPr>
          <p:cNvPr id="1066"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67" name="Content Placeholder 3"/>
          <p:cNvSpPr>
            <a:spLocks noGrp="1"/>
          </p:cNvSpPr>
          <p:nvPr>
            <p:ph sz="half" idx="2"/>
          </p:nvPr>
        </p:nvSpPr>
        <p:spPr>
          <a:xfrm>
            <a:off x="1097280" y="2582335"/>
            <a:ext cx="493776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68"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69" name="Content Placeholder 5"/>
          <p:cNvSpPr>
            <a:spLocks noGrp="1"/>
          </p:cNvSpPr>
          <p:nvPr>
            <p:ph sz="quarter" idx="4"/>
          </p:nvPr>
        </p:nvSpPr>
        <p:spPr>
          <a:xfrm>
            <a:off x="6217920" y="2582334"/>
            <a:ext cx="493776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70" name="Date Placeholder 6"/>
          <p:cNvSpPr>
            <a:spLocks noGrp="1"/>
          </p:cNvSpPr>
          <p:nvPr>
            <p:ph type="dt" sz="half" idx="10"/>
          </p:nvPr>
        </p:nvSpPr>
        <p:spPr/>
        <p:txBody>
          <a:bodyPr/>
          <a:lstStyle/>
          <a:p>
            <a:fld id="{A79BFAE5-3E4A-40A8-AD92-E5DC5CD3DD18}" type="datetimeFigureOut">
              <a:rPr kumimoji="1" lang="ja-JP" altLang="en-US" smtClean="0"/>
              <a:t>2022/12/8</a:t>
            </a:fld>
            <a:endParaRPr kumimoji="1" lang="ja-JP" altLang="en-US"/>
          </a:p>
        </p:txBody>
      </p:sp>
      <p:sp>
        <p:nvSpPr>
          <p:cNvPr id="1071" name="Footer Placeholder 7"/>
          <p:cNvSpPr>
            <a:spLocks noGrp="1"/>
          </p:cNvSpPr>
          <p:nvPr>
            <p:ph type="ftr" sz="quarter" idx="11"/>
          </p:nvPr>
        </p:nvSpPr>
        <p:spPr/>
        <p:txBody>
          <a:bodyPr/>
          <a:lstStyle/>
          <a:p>
            <a:endParaRPr kumimoji="1" lang="ja-JP" altLang="en-US"/>
          </a:p>
        </p:txBody>
      </p:sp>
      <p:sp>
        <p:nvSpPr>
          <p:cNvPr id="1072" name="Slide Number Placeholder 8"/>
          <p:cNvSpPr>
            <a:spLocks noGrp="1"/>
          </p:cNvSpPr>
          <p:nvPr>
            <p:ph type="sldNum" sz="quarter" idx="12"/>
          </p:nvPr>
        </p:nvSpPr>
        <p:spPr/>
        <p:txBody>
          <a:bodyPr/>
          <a:lstStyle/>
          <a:p>
            <a:fld id="{15A4B1D4-A41A-4594-A1EC-7AA3AB72BF66}" type="slidenum">
              <a:rPr kumimoji="1" lang="ja-JP" altLang="en-US" smtClean="0"/>
              <a:t>‹#›</a:t>
            </a:fld>
            <a:endParaRPr kumimoji="1" lang="ja-JP" altLang="en-US"/>
          </a:p>
        </p:txBody>
      </p:sp>
    </p:spTree>
    <p:extLst>
      <p:ext uri="{BB962C8B-B14F-4D97-AF65-F5344CB8AC3E}">
        <p14:creationId xmlns:p14="http://schemas.microsoft.com/office/powerpoint/2010/main" val="39529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74" name="Title 1"/>
          <p:cNvSpPr>
            <a:spLocks noGrp="1"/>
          </p:cNvSpPr>
          <p:nvPr>
            <p:ph type="title"/>
          </p:nvPr>
        </p:nvSpPr>
        <p:spPr/>
        <p:txBody>
          <a:bodyPr/>
          <a:lstStyle/>
          <a:p>
            <a:r>
              <a:rPr lang="ja-JP" altLang="en-US" smtClean="0"/>
              <a:t>マスター タイトルの書式設定</a:t>
            </a:r>
            <a:endParaRPr lang="en-US" dirty="0"/>
          </a:p>
        </p:txBody>
      </p:sp>
      <p:sp>
        <p:nvSpPr>
          <p:cNvPr id="1075" name="Date Placeholder 2"/>
          <p:cNvSpPr>
            <a:spLocks noGrp="1"/>
          </p:cNvSpPr>
          <p:nvPr>
            <p:ph type="dt" sz="half" idx="10"/>
          </p:nvPr>
        </p:nvSpPr>
        <p:spPr/>
        <p:txBody>
          <a:bodyPr/>
          <a:lstStyle/>
          <a:p>
            <a:fld id="{A79BFAE5-3E4A-40A8-AD92-E5DC5CD3DD18}" type="datetimeFigureOut">
              <a:rPr kumimoji="1" lang="ja-JP" altLang="en-US" smtClean="0"/>
              <a:t>2022/12/8</a:t>
            </a:fld>
            <a:endParaRPr kumimoji="1" lang="ja-JP" altLang="en-US"/>
          </a:p>
        </p:txBody>
      </p:sp>
      <p:sp>
        <p:nvSpPr>
          <p:cNvPr id="1076" name="Footer Placeholder 3"/>
          <p:cNvSpPr>
            <a:spLocks noGrp="1"/>
          </p:cNvSpPr>
          <p:nvPr>
            <p:ph type="ftr" sz="quarter" idx="11"/>
          </p:nvPr>
        </p:nvSpPr>
        <p:spPr/>
        <p:txBody>
          <a:bodyPr/>
          <a:lstStyle/>
          <a:p>
            <a:endParaRPr kumimoji="1" lang="ja-JP" altLang="en-US"/>
          </a:p>
        </p:txBody>
      </p:sp>
      <p:sp>
        <p:nvSpPr>
          <p:cNvPr id="1077" name="Slide Number Placeholder 4"/>
          <p:cNvSpPr>
            <a:spLocks noGrp="1"/>
          </p:cNvSpPr>
          <p:nvPr>
            <p:ph type="sldNum" sz="quarter" idx="12"/>
          </p:nvPr>
        </p:nvSpPr>
        <p:spPr/>
        <p:txBody>
          <a:bodyPr/>
          <a:lstStyle/>
          <a:p>
            <a:fld id="{15A4B1D4-A41A-4594-A1EC-7AA3AB72BF66}" type="slidenum">
              <a:rPr kumimoji="1" lang="ja-JP" altLang="en-US" smtClean="0"/>
              <a:t>‹#›</a:t>
            </a:fld>
            <a:endParaRPr kumimoji="1" lang="ja-JP" altLang="en-US"/>
          </a:p>
        </p:txBody>
      </p:sp>
    </p:spTree>
    <p:extLst>
      <p:ext uri="{BB962C8B-B14F-4D97-AF65-F5344CB8AC3E}">
        <p14:creationId xmlns:p14="http://schemas.microsoft.com/office/powerpoint/2010/main" val="382305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079"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0"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1" name="Date Placeholder 6"/>
          <p:cNvSpPr>
            <a:spLocks noGrp="1"/>
          </p:cNvSpPr>
          <p:nvPr>
            <p:ph type="dt" sz="half" idx="10"/>
          </p:nvPr>
        </p:nvSpPr>
        <p:spPr/>
        <p:txBody>
          <a:bodyPr/>
          <a:lstStyle/>
          <a:p>
            <a:fld id="{A79BFAE5-3E4A-40A8-AD92-E5DC5CD3DD18}" type="datetimeFigureOut">
              <a:rPr kumimoji="1" lang="ja-JP" altLang="en-US" smtClean="0"/>
              <a:t>2022/12/8</a:t>
            </a:fld>
            <a:endParaRPr kumimoji="1" lang="ja-JP" altLang="en-US"/>
          </a:p>
        </p:txBody>
      </p:sp>
      <p:sp>
        <p:nvSpPr>
          <p:cNvPr id="1082"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1083" name="Slide Number Placeholder 8"/>
          <p:cNvSpPr>
            <a:spLocks noGrp="1"/>
          </p:cNvSpPr>
          <p:nvPr>
            <p:ph type="sldNum" sz="quarter" idx="12"/>
          </p:nvPr>
        </p:nvSpPr>
        <p:spPr/>
        <p:txBody>
          <a:bodyPr/>
          <a:lstStyle/>
          <a:p>
            <a:fld id="{15A4B1D4-A41A-4594-A1EC-7AA3AB72BF66}" type="slidenum">
              <a:rPr kumimoji="1" lang="ja-JP" altLang="en-US" smtClean="0"/>
              <a:t>‹#›</a:t>
            </a:fld>
            <a:endParaRPr kumimoji="1" lang="ja-JP" altLang="en-US"/>
          </a:p>
        </p:txBody>
      </p:sp>
    </p:spTree>
    <p:extLst>
      <p:ext uri="{BB962C8B-B14F-4D97-AF65-F5344CB8AC3E}">
        <p14:creationId xmlns:p14="http://schemas.microsoft.com/office/powerpoint/2010/main" val="2306170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085"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6"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7"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smtClean="0"/>
              <a:t>マスター タイトルの書式設定</a:t>
            </a:r>
            <a:endParaRPr lang="en-US" dirty="0"/>
          </a:p>
        </p:txBody>
      </p:sp>
      <p:sp>
        <p:nvSpPr>
          <p:cNvPr id="1088" name="Content Placeholder 2"/>
          <p:cNvSpPr>
            <a:spLocks noGrp="1"/>
          </p:cNvSpPr>
          <p:nvPr>
            <p:ph idx="1"/>
          </p:nvPr>
        </p:nvSpPr>
        <p:spPr>
          <a:xfrm>
            <a:off x="4800600" y="731520"/>
            <a:ext cx="6492240" cy="5257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89"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090" name="Date Placeholder 4"/>
          <p:cNvSpPr>
            <a:spLocks noGrp="1"/>
          </p:cNvSpPr>
          <p:nvPr>
            <p:ph type="dt" sz="half" idx="10"/>
          </p:nvPr>
        </p:nvSpPr>
        <p:spPr>
          <a:xfrm>
            <a:off x="465512" y="6459785"/>
            <a:ext cx="2618510" cy="365125"/>
          </a:xfrm>
        </p:spPr>
        <p:txBody>
          <a:bodyPr/>
          <a:lstStyle>
            <a:lvl1pPr algn="l">
              <a:defRPr/>
            </a:lvl1pPr>
          </a:lstStyle>
          <a:p>
            <a:fld id="{A79BFAE5-3E4A-40A8-AD92-E5DC5CD3DD18}" type="datetimeFigureOut">
              <a:rPr kumimoji="1" lang="ja-JP" altLang="en-US" smtClean="0"/>
              <a:t>2022/12/8</a:t>
            </a:fld>
            <a:endParaRPr kumimoji="1" lang="ja-JP" altLang="en-US"/>
          </a:p>
        </p:txBody>
      </p:sp>
      <p:sp>
        <p:nvSpPr>
          <p:cNvPr id="1091"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1092" name="Slide Number Placeholder 6"/>
          <p:cNvSpPr>
            <a:spLocks noGrp="1"/>
          </p:cNvSpPr>
          <p:nvPr>
            <p:ph type="sldNum" sz="quarter" idx="12"/>
          </p:nvPr>
        </p:nvSpPr>
        <p:spPr/>
        <p:txBody>
          <a:bodyPr/>
          <a:lstStyle>
            <a:lvl1pPr>
              <a:defRPr>
                <a:solidFill>
                  <a:schemeClr val="tx2"/>
                </a:solidFill>
              </a:defRPr>
            </a:lvl1pPr>
          </a:lstStyle>
          <a:p>
            <a:fld id="{15A4B1D4-A41A-4594-A1EC-7AA3AB72BF66}" type="slidenum">
              <a:rPr kumimoji="1" lang="ja-JP" altLang="en-US" smtClean="0"/>
              <a:t>‹#›</a:t>
            </a:fld>
            <a:endParaRPr kumimoji="1" lang="ja-JP" altLang="en-US"/>
          </a:p>
        </p:txBody>
      </p:sp>
    </p:spTree>
    <p:extLst>
      <p:ext uri="{BB962C8B-B14F-4D97-AF65-F5344CB8AC3E}">
        <p14:creationId xmlns:p14="http://schemas.microsoft.com/office/powerpoint/2010/main" val="2299353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094"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95"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96"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smtClean="0"/>
              <a:t>マスター タイトルの書式設定</a:t>
            </a:r>
            <a:endParaRPr lang="en-US" dirty="0"/>
          </a:p>
        </p:txBody>
      </p:sp>
      <p:sp>
        <p:nvSpPr>
          <p:cNvPr id="1097"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1098"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099" name="Date Placeholder 4"/>
          <p:cNvSpPr>
            <a:spLocks noGrp="1"/>
          </p:cNvSpPr>
          <p:nvPr>
            <p:ph type="dt" sz="half" idx="10"/>
          </p:nvPr>
        </p:nvSpPr>
        <p:spPr/>
        <p:txBody>
          <a:bodyPr/>
          <a:lstStyle/>
          <a:p>
            <a:fld id="{A79BFAE5-3E4A-40A8-AD92-E5DC5CD3DD18}" type="datetimeFigureOut">
              <a:rPr kumimoji="1" lang="ja-JP" altLang="en-US" smtClean="0"/>
              <a:t>2022/12/8</a:t>
            </a:fld>
            <a:endParaRPr kumimoji="1" lang="ja-JP" altLang="en-US"/>
          </a:p>
        </p:txBody>
      </p:sp>
      <p:sp>
        <p:nvSpPr>
          <p:cNvPr id="1100" name="Footer Placeholder 5"/>
          <p:cNvSpPr>
            <a:spLocks noGrp="1"/>
          </p:cNvSpPr>
          <p:nvPr>
            <p:ph type="ftr" sz="quarter" idx="11"/>
          </p:nvPr>
        </p:nvSpPr>
        <p:spPr/>
        <p:txBody>
          <a:bodyPr/>
          <a:lstStyle/>
          <a:p>
            <a:endParaRPr kumimoji="1" lang="ja-JP" altLang="en-US"/>
          </a:p>
        </p:txBody>
      </p:sp>
      <p:sp>
        <p:nvSpPr>
          <p:cNvPr id="1101" name="Slide Number Placeholder 6"/>
          <p:cNvSpPr>
            <a:spLocks noGrp="1"/>
          </p:cNvSpPr>
          <p:nvPr>
            <p:ph type="sldNum" sz="quarter" idx="12"/>
          </p:nvPr>
        </p:nvSpPr>
        <p:spPr/>
        <p:txBody>
          <a:bodyPr/>
          <a:lstStyle/>
          <a:p>
            <a:fld id="{15A4B1D4-A41A-4594-A1EC-7AA3AB72BF66}" type="slidenum">
              <a:rPr kumimoji="1" lang="ja-JP" altLang="en-US" smtClean="0"/>
              <a:t>‹#›</a:t>
            </a:fld>
            <a:endParaRPr kumimoji="1" lang="ja-JP" altLang="en-US"/>
          </a:p>
        </p:txBody>
      </p:sp>
    </p:spTree>
    <p:extLst>
      <p:ext uri="{BB962C8B-B14F-4D97-AF65-F5344CB8AC3E}">
        <p14:creationId xmlns:p14="http://schemas.microsoft.com/office/powerpoint/2010/main" val="3089421969"/>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6"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1028"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29"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79BFAE5-3E4A-40A8-AD92-E5DC5CD3DD18}" type="datetimeFigureOut">
              <a:rPr kumimoji="1" lang="ja-JP" altLang="en-US" smtClean="0"/>
              <a:t>2022/12/8</a:t>
            </a:fld>
            <a:endParaRPr kumimoji="1" lang="ja-JP" altLang="en-US"/>
          </a:p>
        </p:txBody>
      </p:sp>
      <p:sp>
        <p:nvSpPr>
          <p:cNvPr id="1030"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1031"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5A4B1D4-A41A-4594-A1EC-7AA3AB72BF66}" type="slidenum">
              <a:rPr kumimoji="1" lang="ja-JP" altLang="en-US" smtClean="0"/>
              <a:t>‹#›</a:t>
            </a:fld>
            <a:endParaRPr kumimoji="1" lang="ja-JP" altLang="en-US"/>
          </a:p>
        </p:txBody>
      </p:sp>
      <p:cxnSp>
        <p:nvCxnSpPr>
          <p:cNvPr id="1032"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0639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notesSlide" Target="../notesSlides/notesSlide1.xml" />
  <Relationship Id="rId1" Type="http://schemas.openxmlformats.org/officeDocument/2006/relationships/slideLayout" Target="../slideLayouts/slideLayout1.xml" />
  <Relationship Id="rId4" Type="http://schemas.openxmlformats.org/officeDocument/2006/relationships/image" Target="../media/image2.png"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2" Type="http://schemas.openxmlformats.org/officeDocument/2006/relationships/notesSlide" Target="../notesSlides/notesSlide11.xml" />
  <Relationship Id="rId1" Type="http://schemas.openxmlformats.org/officeDocument/2006/relationships/slideLayout" Target="../slideLayouts/slideLayout2.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10.png" />
  <Relationship Id="rId2" Type="http://schemas.openxmlformats.org/officeDocument/2006/relationships/notesSlide" Target="../notesSlides/notesSlide12.xml" />
  <Relationship Id="rId1" Type="http://schemas.openxmlformats.org/officeDocument/2006/relationships/slideLayout" Target="../slideLayouts/slideLayout2.xml" />
  <Relationship Id="rId4" Type="http://schemas.openxmlformats.org/officeDocument/2006/relationships/image" Target="../media/image11.png"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12.png" />
  <Relationship Id="rId2" Type="http://schemas.openxmlformats.org/officeDocument/2006/relationships/notesSlide" Target="../notesSlides/notesSlide13.xml" />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13.png" />
  <Relationship Id="rId2" Type="http://schemas.openxmlformats.org/officeDocument/2006/relationships/notesSlide" Target="../notesSlides/notesSlide14.xml" />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2" Type="http://schemas.openxmlformats.org/officeDocument/2006/relationships/notesSlide" Target="../notesSlides/notesSlide15.xml"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2" Type="http://schemas.openxmlformats.org/officeDocument/2006/relationships/notesSlide" Target="../notesSlides/notesSlide16.xml" />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3" Type="http://schemas.openxmlformats.org/officeDocument/2006/relationships/image" Target="../media/image14.png" />
  <Relationship Id="rId2" Type="http://schemas.openxmlformats.org/officeDocument/2006/relationships/notesSlide" Target="../notesSlides/notesSlide17.xml" />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15.png" />
  <Relationship Id="rId2" Type="http://schemas.openxmlformats.org/officeDocument/2006/relationships/notesSlide" Target="../notesSlides/notesSlide18.xml" />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16.png" />
  <Relationship Id="rId2" Type="http://schemas.openxmlformats.org/officeDocument/2006/relationships/notesSlide" Target="../notesSlides/notesSlide19.xml"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notesSlide" Target="../notesSlides/notesSlide2.xml" />
  <Relationship Id="rId1" Type="http://schemas.openxmlformats.org/officeDocument/2006/relationships/slideLayout" Target="../slideLayouts/slideLayout2.xml" />
  <Relationship Id="rId4" Type="http://schemas.openxmlformats.org/officeDocument/2006/relationships/image" Target="../media/image4.png" />
</Relationships>
</file>

<file path=ppt/slides/_rels/slide20.xml.rels>&#65279;<?xml version="1.0" encoding="utf-8" standalone="yes"?>
<Relationships xmlns="http://schemas.openxmlformats.org/package/2006/relationships">
  <Relationship Id="rId2" Type="http://schemas.openxmlformats.org/officeDocument/2006/relationships/notesSlide" Target="../notesSlides/notesSlide20.xml" />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3" Type="http://schemas.openxmlformats.org/officeDocument/2006/relationships/image" Target="../media/image17.png" />
  <Relationship Id="rId2" Type="http://schemas.openxmlformats.org/officeDocument/2006/relationships/notesSlide" Target="../notesSlides/notesSlide21.xml" />
  <Relationship Id="rId1" Type="http://schemas.openxmlformats.org/officeDocument/2006/relationships/slideLayout" Target="../slideLayouts/slideLayout7.xml" />
</Relationships>
</file>

<file path=ppt/slides/_rels/slide22.xml.rels>&#65279;<?xml version="1.0" encoding="utf-8" standalone="yes"?>
<Relationships xmlns="http://schemas.openxmlformats.org/package/2006/relationships">
  <Relationship Id="rId2" Type="http://schemas.openxmlformats.org/officeDocument/2006/relationships/notesSlide" Target="../notesSlides/notesSlide22.xml" />
  <Relationship Id="rId1" Type="http://schemas.openxmlformats.org/officeDocument/2006/relationships/slideLayout" Target="../slideLayouts/slideLayout10.xml" />
</Relationships>
</file>

<file path=ppt/slides/_rels/slide23.xml.rels>&#65279;<?xml version="1.0" encoding="utf-8" standalone="yes"?>
<Relationships xmlns="http://schemas.openxmlformats.org/package/2006/relationships">
  <Relationship Id="rId3" Type="http://schemas.openxmlformats.org/officeDocument/2006/relationships/image" Target="../media/image18.png" />
  <Relationship Id="rId2" Type="http://schemas.openxmlformats.org/officeDocument/2006/relationships/notesSlide" Target="../notesSlides/notesSlide23.xml" />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3" Type="http://schemas.openxmlformats.org/officeDocument/2006/relationships/image" Target="../media/image19.png" />
  <Relationship Id="rId2" Type="http://schemas.openxmlformats.org/officeDocument/2006/relationships/notesSlide" Target="../notesSlides/notesSlide24.xml" />
  <Relationship Id="rId1" Type="http://schemas.openxmlformats.org/officeDocument/2006/relationships/slideLayout" Target="../slideLayouts/slideLayout2.xml" />
  <Relationship Id="rId4" Type="http://schemas.openxmlformats.org/officeDocument/2006/relationships/image" Target="../media/image20.png" />
</Relationships>
</file>

<file path=ppt/slides/_rels/slide25.xml.rels>&#65279;<?xml version="1.0" encoding="utf-8" standalone="yes"?>
<Relationships xmlns="http://schemas.openxmlformats.org/package/2006/relationships">
  <Relationship Id="rId3" Type="http://schemas.openxmlformats.org/officeDocument/2006/relationships/image" Target="../media/image21.png" />
  <Relationship Id="rId2" Type="http://schemas.openxmlformats.org/officeDocument/2006/relationships/notesSlide" Target="../notesSlides/notesSlide25.xml" />
  <Relationship Id="rId1" Type="http://schemas.openxmlformats.org/officeDocument/2006/relationships/slideLayout" Target="../slideLayouts/slideLayout10.xml" />
</Relationships>
</file>

<file path=ppt/slides/_rels/slide26.xml.rels>&#65279;<?xml version="1.0" encoding="utf-8" standalone="yes"?>
<Relationships xmlns="http://schemas.openxmlformats.org/package/2006/relationships">
  <Relationship Id="rId3" Type="http://schemas.openxmlformats.org/officeDocument/2006/relationships/image" Target="../media/image22.png" />
  <Relationship Id="rId2" Type="http://schemas.openxmlformats.org/officeDocument/2006/relationships/notesSlide" Target="../notesSlides/notesSlide26.xml" />
  <Relationship Id="rId1" Type="http://schemas.openxmlformats.org/officeDocument/2006/relationships/slideLayout" Target="../slideLayouts/slideLayout2.xml" />
  <Relationship Id="rId4" Type="http://schemas.openxmlformats.org/officeDocument/2006/relationships/image" Target="../media/image23.png" />
</Relationships>
</file>

<file path=ppt/slides/_rels/slide27.xml.rels>&#65279;<?xml version="1.0" encoding="utf-8" standalone="yes"?>
<Relationships xmlns="http://schemas.openxmlformats.org/package/2006/relationships">
  <Relationship Id="rId3" Type="http://schemas.openxmlformats.org/officeDocument/2006/relationships/image" Target="../media/image24.png" />
  <Relationship Id="rId2" Type="http://schemas.openxmlformats.org/officeDocument/2006/relationships/notesSlide" Target="../notesSlides/notesSlide27.xml" />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3" Type="http://schemas.openxmlformats.org/officeDocument/2006/relationships/image" Target="../media/image25.png" />
  <Relationship Id="rId2" Type="http://schemas.openxmlformats.org/officeDocument/2006/relationships/notesSlide" Target="../notesSlides/notesSlide28.xml" />
  <Relationship Id="rId1" Type="http://schemas.openxmlformats.org/officeDocument/2006/relationships/slideLayout" Target="../slideLayouts/slideLayout2.xml" />
  <Relationship Id="rId4" Type="http://schemas.openxmlformats.org/officeDocument/2006/relationships/image" Target="../media/image26.png" />
</Relationships>
</file>

<file path=ppt/slides/_rels/slide29.xml.rels>&#65279;<?xml version="1.0" encoding="utf-8" standalone="yes"?>
<Relationships xmlns="http://schemas.openxmlformats.org/package/2006/relationships">
  <Relationship Id="rId3" Type="http://schemas.openxmlformats.org/officeDocument/2006/relationships/image" Target="../media/image27.png" />
  <Relationship Id="rId2" Type="http://schemas.openxmlformats.org/officeDocument/2006/relationships/notesSlide" Target="../notesSlides/notesSlide29.xml"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30.xml.rels>&#65279;<?xml version="1.0" encoding="utf-8" standalone="yes"?>
<Relationships xmlns="http://schemas.openxmlformats.org/package/2006/relationships">
  <Relationship Id="rId3" Type="http://schemas.openxmlformats.org/officeDocument/2006/relationships/image" Target="../media/image28.png" />
  <Relationship Id="rId2" Type="http://schemas.openxmlformats.org/officeDocument/2006/relationships/notesSlide" Target="../notesSlides/notesSlide30.xml" />
  <Relationship Id="rId1" Type="http://schemas.openxmlformats.org/officeDocument/2006/relationships/slideLayout" Target="../slideLayouts/slideLayout2.xml" />
</Relationships>
</file>

<file path=ppt/slides/_rels/slide31.xml.rels>&#65279;<?xml version="1.0" encoding="utf-8" standalone="yes"?>
<Relationships xmlns="http://schemas.openxmlformats.org/package/2006/relationships">
  <Relationship Id="rId3" Type="http://schemas.openxmlformats.org/officeDocument/2006/relationships/image" Target="../media/image29.png" />
  <Relationship Id="rId2" Type="http://schemas.openxmlformats.org/officeDocument/2006/relationships/notesSlide" Target="../notesSlides/notesSlide31.xml" />
  <Relationship Id="rId1" Type="http://schemas.openxmlformats.org/officeDocument/2006/relationships/slideLayout" Target="../slideLayouts/slideLayout2.xml" />
</Relationships>
</file>

<file path=ppt/slides/_rels/slide32.xml.rels>&#65279;<?xml version="1.0" encoding="utf-8" standalone="yes"?>
<Relationships xmlns="http://schemas.openxmlformats.org/package/2006/relationships">
  <Relationship Id="rId3" Type="http://schemas.openxmlformats.org/officeDocument/2006/relationships/image" Target="../media/image30.PNG" />
  <Relationship Id="rId2" Type="http://schemas.openxmlformats.org/officeDocument/2006/relationships/notesSlide" Target="../notesSlides/notesSlide32.xml" />
  <Relationship Id="rId1" Type="http://schemas.openxmlformats.org/officeDocument/2006/relationships/slideLayout" Target="../slideLayouts/slideLayout2.xml" />
</Relationships>
</file>

<file path=ppt/slides/_rels/slide33.xml.rels>&#65279;<?xml version="1.0" encoding="utf-8" standalone="yes"?>
<Relationships xmlns="http://schemas.openxmlformats.org/package/2006/relationships">
  <Relationship Id="rId3" Type="http://schemas.openxmlformats.org/officeDocument/2006/relationships/image" Target="../media/image31.png" />
  <Relationship Id="rId2" Type="http://schemas.openxmlformats.org/officeDocument/2006/relationships/notesSlide" Target="../notesSlides/notesSlide33.xml" />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3" Type="http://schemas.openxmlformats.org/officeDocument/2006/relationships/image" Target="../media/image32.png" />
  <Relationship Id="rId2" Type="http://schemas.openxmlformats.org/officeDocument/2006/relationships/notesSlide" Target="../notesSlides/notesSlide34.xml" />
  <Relationship Id="rId1" Type="http://schemas.openxmlformats.org/officeDocument/2006/relationships/slideLayout" Target="../slideLayouts/slideLayout2.xml" />
</Relationships>
</file>

<file path=ppt/slides/_rels/slide35.xml.rels>&#65279;<?xml version="1.0" encoding="utf-8" standalone="yes"?>
<Relationships xmlns="http://schemas.openxmlformats.org/package/2006/relationships">
  <Relationship Id="rId3" Type="http://schemas.openxmlformats.org/officeDocument/2006/relationships/image" Target="../media/image33.png" />
  <Relationship Id="rId2" Type="http://schemas.openxmlformats.org/officeDocument/2006/relationships/notesSlide" Target="../notesSlides/notesSlide35.xml" />
  <Relationship Id="rId1" Type="http://schemas.openxmlformats.org/officeDocument/2006/relationships/slideLayout" Target="../slideLayouts/slideLayout7.xml" />
</Relationships>
</file>

<file path=ppt/slides/_rels/slide36.xml.rels>&#65279;<?xml version="1.0" encoding="utf-8" standalone="yes"?>
<Relationships xmlns="http://schemas.openxmlformats.org/package/2006/relationships">
  <Relationship Id="rId3" Type="http://schemas.openxmlformats.org/officeDocument/2006/relationships/image" Target="../media/image34.png" />
  <Relationship Id="rId2" Type="http://schemas.openxmlformats.org/officeDocument/2006/relationships/notesSlide" Target="../notesSlides/notesSlide36.xml" />
  <Relationship Id="rId1" Type="http://schemas.openxmlformats.org/officeDocument/2006/relationships/slideLayout" Target="../slideLayouts/slideLayout7.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notesSlide" Target="../notesSlides/notesSlide4.xml" />
  <Relationship Id="rId1" Type="http://schemas.openxmlformats.org/officeDocument/2006/relationships/slideLayout" Target="../slideLayouts/slideLayout7.xml"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7.png" />
  <Relationship Id="rId2" Type="http://schemas.openxmlformats.org/officeDocument/2006/relationships/notesSlide" Target="../notesSlides/notesSlide5.xml"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7.xml" />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2" Type="http://schemas.openxmlformats.org/officeDocument/2006/relationships/notesSlide" Target="../notesSlides/notesSlide8.xml"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9.png" />
  <Relationship Id="rId2" Type="http://schemas.openxmlformats.org/officeDocument/2006/relationships/notesSlide" Target="../notesSlides/notesSlide9.xml"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 name="タイトル 1"/>
          <p:cNvSpPr>
            <a:spLocks noGrp="1"/>
          </p:cNvSpPr>
          <p:nvPr>
            <p:ph type="ctrTitle"/>
          </p:nvPr>
        </p:nvSpPr>
        <p:spPr>
          <a:xfrm>
            <a:off x="990600" y="1284639"/>
            <a:ext cx="11201400" cy="1981200"/>
          </a:xfrm>
        </p:spPr>
        <p:txBody>
          <a:bodyPr>
            <a:normAutofit/>
          </a:bodyPr>
          <a:lstStyle/>
          <a:p>
            <a:r>
              <a:rPr lang="ja-JP" altLang="en-US" sz="6000" dirty="0" smtClean="0">
                <a:solidFill>
                  <a:schemeClr val="tx2">
                    <a:lumMod val="60000"/>
                    <a:lumOff val="40000"/>
                  </a:schemeClr>
                </a:solidFill>
                <a:latin typeface="HG丸ｺﾞｼｯｸM-PRO" panose="020F0600000000000000" pitchFamily="50" charset="-128"/>
                <a:ea typeface="HG丸ｺﾞｼｯｸM-PRO" panose="020F0600000000000000" pitchFamily="50" charset="-128"/>
              </a:rPr>
              <a:t>臨時的任用</a:t>
            </a:r>
            <a:r>
              <a:rPr lang="ja-JP" altLang="en-US" sz="6000" dirty="0">
                <a:solidFill>
                  <a:schemeClr val="tx2">
                    <a:lumMod val="60000"/>
                    <a:lumOff val="40000"/>
                  </a:schemeClr>
                </a:solidFill>
                <a:latin typeface="HG丸ｺﾞｼｯｸM-PRO" panose="020F0600000000000000" pitchFamily="50" charset="-128"/>
                <a:ea typeface="HG丸ｺﾞｼｯｸM-PRO" panose="020F0600000000000000" pitchFamily="50" charset="-128"/>
              </a:rPr>
              <a:t>教職員</a:t>
            </a:r>
            <a:r>
              <a:rPr kumimoji="1" lang="ja-JP" altLang="en-US" sz="6000" dirty="0" smtClean="0">
                <a:solidFill>
                  <a:schemeClr val="tx2">
                    <a:lumMod val="60000"/>
                    <a:lumOff val="40000"/>
                  </a:schemeClr>
                </a:solidFill>
                <a:latin typeface="HG丸ｺﾞｼｯｸM-PRO" panose="020F0600000000000000" pitchFamily="50" charset="-128"/>
                <a:ea typeface="HG丸ｺﾞｼｯｸM-PRO" panose="020F0600000000000000" pitchFamily="50" charset="-128"/>
              </a:rPr>
              <a:t>の事務処理</a:t>
            </a:r>
            <a:endParaRPr kumimoji="1" lang="ja-JP" altLang="en-US" sz="6000" dirty="0">
              <a:solidFill>
                <a:schemeClr val="tx2">
                  <a:lumMod val="60000"/>
                  <a:lumOff val="40000"/>
                </a:schemeClr>
              </a:solidFill>
              <a:latin typeface="HG丸ｺﾞｼｯｸM-PRO" panose="020F0600000000000000" pitchFamily="50" charset="-128"/>
              <a:ea typeface="HG丸ｺﾞｼｯｸM-PRO" panose="020F0600000000000000" pitchFamily="50" charset="-128"/>
            </a:endParaRPr>
          </a:p>
        </p:txBody>
      </p:sp>
      <p:sp>
        <p:nvSpPr>
          <p:cNvPr id="1130" name="サブタイトル 2"/>
          <p:cNvSpPr>
            <a:spLocks noGrp="1"/>
          </p:cNvSpPr>
          <p:nvPr>
            <p:ph type="subTitle" idx="1"/>
          </p:nvPr>
        </p:nvSpPr>
        <p:spPr>
          <a:xfrm>
            <a:off x="-252230" y="4532894"/>
            <a:ext cx="10058400" cy="1143000"/>
          </a:xfrm>
        </p:spPr>
        <p:txBody>
          <a:bodyPr>
            <a:normAutofit/>
          </a:bodyPr>
          <a:lstStyle/>
          <a:p>
            <a:r>
              <a:rPr kumimoji="1" lang="ja-JP" altLang="en-US" dirty="0" smtClean="0"/>
              <a:t>　　　　　　　　　　　　　　　　　四万十町採用</a:t>
            </a:r>
            <a:r>
              <a:rPr lang="ja-JP" altLang="en-US" dirty="0"/>
              <a:t>２</a:t>
            </a:r>
            <a:r>
              <a:rPr kumimoji="1" lang="ja-JP" altLang="en-US" dirty="0" smtClean="0"/>
              <a:t>年次事務職員研修</a:t>
            </a:r>
            <a:endParaRPr kumimoji="1" lang="en-US" altLang="ja-JP" dirty="0" smtClean="0"/>
          </a:p>
          <a:p>
            <a:r>
              <a:rPr lang="ja-JP" altLang="en-US" dirty="0"/>
              <a:t>　</a:t>
            </a:r>
            <a:r>
              <a:rPr lang="ja-JP" altLang="en-US" dirty="0" smtClean="0"/>
              <a:t>　　　　　　　　　　　　　　　　　　　　　　　Ｒ４</a:t>
            </a:r>
            <a:r>
              <a:rPr lang="en-US" altLang="ja-JP" dirty="0" smtClean="0"/>
              <a:t>.</a:t>
            </a:r>
            <a:r>
              <a:rPr lang="ja-JP" altLang="en-US" dirty="0" smtClean="0"/>
              <a:t>１２</a:t>
            </a:r>
            <a:r>
              <a:rPr lang="en-US" altLang="ja-JP" dirty="0" smtClean="0"/>
              <a:t>.</a:t>
            </a:r>
            <a:r>
              <a:rPr lang="ja-JP" altLang="en-US" dirty="0" smtClean="0"/>
              <a:t>９　</a:t>
            </a:r>
            <a:r>
              <a:rPr lang="ja-JP" altLang="en-US" dirty="0"/>
              <a:t>昭和</a:t>
            </a:r>
            <a:r>
              <a:rPr lang="ja-JP" altLang="en-US" dirty="0" smtClean="0"/>
              <a:t>小学校　　　　</a:t>
            </a:r>
            <a:endParaRPr kumimoji="1" lang="ja-JP" altLang="en-US" dirty="0"/>
          </a:p>
        </p:txBody>
      </p:sp>
      <p:pic>
        <p:nvPicPr>
          <p:cNvPr id="1131" name="図 4"/>
          <p:cNvPicPr>
            <a:picLocks noChangeAspect="1"/>
          </p:cNvPicPr>
          <p:nvPr/>
        </p:nvPicPr>
        <p:blipFill>
          <a:blip r:embed="rId3"/>
          <a:stretch>
            <a:fillRect/>
          </a:stretch>
        </p:blipFill>
        <p:spPr>
          <a:xfrm>
            <a:off x="1215961" y="619398"/>
            <a:ext cx="2319713" cy="1617172"/>
          </a:xfrm>
          <a:prstGeom prst="rect">
            <a:avLst/>
          </a:prstGeom>
        </p:spPr>
      </p:pic>
      <p:pic>
        <p:nvPicPr>
          <p:cNvPr id="1132" name="図 5"/>
          <p:cNvPicPr>
            <a:picLocks noChangeAspect="1"/>
          </p:cNvPicPr>
          <p:nvPr/>
        </p:nvPicPr>
        <p:blipFill>
          <a:blip r:embed="rId4"/>
          <a:stretch>
            <a:fillRect/>
          </a:stretch>
        </p:blipFill>
        <p:spPr>
          <a:xfrm>
            <a:off x="9022825" y="4571107"/>
            <a:ext cx="1767069" cy="1231900"/>
          </a:xfrm>
          <a:prstGeom prst="rect">
            <a:avLst/>
          </a:prstGeom>
        </p:spPr>
      </p:pic>
    </p:spTree>
    <p:extLst>
      <p:ext uri="{BB962C8B-B14F-4D97-AF65-F5344CB8AC3E}">
        <p14:creationId xmlns:p14="http://schemas.microsoft.com/office/powerpoint/2010/main" val="2800147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 name="タイトル 1"/>
          <p:cNvSpPr>
            <a:spLocks noGrp="1"/>
          </p:cNvSpPr>
          <p:nvPr>
            <p:ph type="title"/>
          </p:nvPr>
        </p:nvSpPr>
        <p:spPr>
          <a:xfrm>
            <a:off x="1097280" y="286603"/>
            <a:ext cx="10058400" cy="1377097"/>
          </a:xfrm>
        </p:spPr>
        <p:txBody>
          <a:bodyPr/>
          <a:lstStyle/>
          <a:p>
            <a:r>
              <a:rPr lang="ja-JP" altLang="en-US" b="1" dirty="0" smtClean="0">
                <a:solidFill>
                  <a:schemeClr val="tx1"/>
                </a:solidFill>
                <a:latin typeface="HG丸ｺﾞｼｯｸM-PRO" panose="020F0600000000000000" pitchFamily="50" charset="-128"/>
                <a:ea typeface="HG丸ｺﾞｼｯｸM-PRO" panose="020F0600000000000000" pitchFamily="50" charset="-128"/>
              </a:rPr>
              <a:t>問題②</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10" name="コンテンツ プレースホルダー 2"/>
          <p:cNvSpPr>
            <a:spLocks noGrp="1"/>
          </p:cNvSpPr>
          <p:nvPr>
            <p:ph idx="1"/>
          </p:nvPr>
        </p:nvSpPr>
        <p:spPr>
          <a:xfrm>
            <a:off x="787400" y="2019300"/>
            <a:ext cx="10744200" cy="4660900"/>
          </a:xfrm>
        </p:spPr>
        <p:txBody>
          <a:bodyPr>
            <a:normAutofit fontScale="92500" lnSpcReduction="10000"/>
          </a:bodyPr>
          <a:lstStyle/>
          <a:p>
            <a:r>
              <a:rPr lang="ja-JP" altLang="en-US" sz="3600" dirty="0" smtClean="0">
                <a:latin typeface="HG丸ｺﾞｼｯｸM-PRO" panose="020F0600000000000000" pitchFamily="50" charset="-128"/>
                <a:ea typeface="HG丸ｺﾞｼｯｸM-PRO" panose="020F0600000000000000" pitchFamily="50" charset="-128"/>
              </a:rPr>
              <a:t>臨時的任用教職員の年次有給休暇を算出してみましょう</a:t>
            </a:r>
            <a:r>
              <a:rPr lang="ja-JP" altLang="en-US" sz="3000" dirty="0">
                <a:latin typeface="HG丸ｺﾞｼｯｸM-PRO" panose="020F0600000000000000" pitchFamily="50" charset="-128"/>
                <a:ea typeface="HG丸ｺﾞｼｯｸM-PRO" panose="020F0600000000000000" pitchFamily="50" charset="-128"/>
              </a:rPr>
              <a:t>（</a:t>
            </a:r>
            <a:r>
              <a:rPr lang="ja-JP" altLang="en-US" sz="3000" dirty="0" smtClean="0">
                <a:latin typeface="HG丸ｺﾞｼｯｸM-PRO" panose="020F0600000000000000" pitchFamily="50" charset="-128"/>
                <a:ea typeface="HG丸ｺﾞｼｯｸM-PRO" panose="020F0600000000000000" pitchFamily="50" charset="-128"/>
              </a:rPr>
              <a:t>延長になった場合）</a:t>
            </a:r>
            <a:endParaRPr lang="en-US" altLang="ja-JP" sz="3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6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3600" dirty="0" smtClean="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sz="3600" dirty="0">
                <a:solidFill>
                  <a:schemeClr val="tx1"/>
                </a:solidFill>
                <a:latin typeface="HG丸ｺﾞｼｯｸM-PRO" panose="020F0600000000000000" pitchFamily="50" charset="-128"/>
                <a:ea typeface="HG丸ｺﾞｼｯｸM-PRO" panose="020F0600000000000000" pitchFamily="50" charset="-128"/>
              </a:rPr>
              <a:t>　　</a:t>
            </a: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任用</a:t>
            </a:r>
            <a:r>
              <a:rPr lang="ja-JP" altLang="en-US" sz="4000" dirty="0">
                <a:solidFill>
                  <a:schemeClr val="tx1"/>
                </a:solidFill>
                <a:latin typeface="HG丸ｺﾞｼｯｸM-PRO" panose="020F0600000000000000" pitchFamily="50" charset="-128"/>
                <a:ea typeface="HG丸ｺﾞｼｯｸM-PRO" panose="020F0600000000000000" pitchFamily="50" charset="-128"/>
              </a:rPr>
              <a:t>期間　　</a:t>
            </a:r>
            <a:r>
              <a:rPr lang="en-US" altLang="ja-JP" sz="4000" dirty="0">
                <a:solidFill>
                  <a:schemeClr val="tx1"/>
                </a:solidFill>
                <a:latin typeface="HG丸ｺﾞｼｯｸM-PRO" panose="020F0600000000000000" pitchFamily="50" charset="-128"/>
                <a:ea typeface="HG丸ｺﾞｼｯｸM-PRO" panose="020F0600000000000000" pitchFamily="50" charset="-128"/>
              </a:rPr>
              <a:t>4</a:t>
            </a:r>
            <a:r>
              <a:rPr lang="ja-JP" altLang="en-US" sz="4000" dirty="0">
                <a:solidFill>
                  <a:schemeClr val="tx1"/>
                </a:solidFill>
                <a:latin typeface="HG丸ｺﾞｼｯｸM-PRO" panose="020F0600000000000000" pitchFamily="50" charset="-128"/>
                <a:ea typeface="HG丸ｺﾞｼｯｸM-PRO" panose="020F0600000000000000" pitchFamily="50" charset="-128"/>
              </a:rPr>
              <a:t>月</a:t>
            </a:r>
            <a:r>
              <a:rPr lang="en-US" altLang="ja-JP" sz="4000" dirty="0">
                <a:solidFill>
                  <a:schemeClr val="tx1"/>
                </a:solidFill>
                <a:latin typeface="HG丸ｺﾞｼｯｸM-PRO" panose="020F0600000000000000" pitchFamily="50" charset="-128"/>
                <a:ea typeface="HG丸ｺﾞｼｯｸM-PRO" panose="020F0600000000000000" pitchFamily="50" charset="-128"/>
              </a:rPr>
              <a:t>1</a:t>
            </a: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日 ～ </a:t>
            </a:r>
            <a:r>
              <a:rPr lang="en-US" altLang="ja-JP" sz="4000" dirty="0" smtClean="0">
                <a:solidFill>
                  <a:schemeClr val="tx1"/>
                </a:solidFill>
                <a:latin typeface="HG丸ｺﾞｼｯｸM-PRO" panose="020F0600000000000000" pitchFamily="50" charset="-128"/>
                <a:ea typeface="HG丸ｺﾞｼｯｸM-PRO" panose="020F0600000000000000" pitchFamily="50" charset="-128"/>
              </a:rPr>
              <a:t>6</a:t>
            </a:r>
            <a:r>
              <a:rPr lang="ja-JP" altLang="en-US" sz="4000" dirty="0">
                <a:solidFill>
                  <a:schemeClr val="tx1"/>
                </a:solidFill>
                <a:latin typeface="HG丸ｺﾞｼｯｸM-PRO" panose="020F0600000000000000" pitchFamily="50" charset="-128"/>
                <a:ea typeface="HG丸ｺﾞｼｯｸM-PRO" panose="020F0600000000000000" pitchFamily="50" charset="-128"/>
              </a:rPr>
              <a:t>月</a:t>
            </a:r>
            <a:r>
              <a:rPr lang="en-US" altLang="ja-JP" sz="4000" dirty="0">
                <a:solidFill>
                  <a:schemeClr val="tx1"/>
                </a:solidFill>
                <a:latin typeface="HG丸ｺﾞｼｯｸM-PRO" panose="020F0600000000000000" pitchFamily="50" charset="-128"/>
                <a:ea typeface="HG丸ｺﾞｼｯｸM-PRO" panose="020F0600000000000000" pitchFamily="50" charset="-128"/>
              </a:rPr>
              <a:t>5</a:t>
            </a: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日</a:t>
            </a:r>
            <a:endParaRPr lang="en-US" altLang="ja-JP" sz="4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　　　　　　　　   </a:t>
            </a:r>
            <a:r>
              <a:rPr lang="en-US" altLang="ja-JP" sz="3600" dirty="0">
                <a:latin typeface="HG丸ｺﾞｼｯｸM-PRO" panose="020F0600000000000000" pitchFamily="50" charset="-128"/>
                <a:ea typeface="HG丸ｺﾞｼｯｸM-PRO" panose="020F0600000000000000" pitchFamily="50" charset="-128"/>
              </a:rPr>
              <a:t>1</a:t>
            </a:r>
            <a:r>
              <a:rPr lang="ja-JP" altLang="en-US" sz="3600" dirty="0" smtClean="0">
                <a:latin typeface="HG丸ｺﾞｼｯｸM-PRO" panose="020F0600000000000000" pitchFamily="50" charset="-128"/>
                <a:ea typeface="HG丸ｺﾞｼｯｸM-PRO" panose="020F0600000000000000" pitchFamily="50" charset="-128"/>
              </a:rPr>
              <a:t>日</a:t>
            </a:r>
            <a:r>
              <a:rPr lang="en-US" altLang="ja-JP" sz="3600" dirty="0">
                <a:latin typeface="HG丸ｺﾞｼｯｸM-PRO" panose="020F0600000000000000" pitchFamily="50" charset="-128"/>
                <a:ea typeface="HG丸ｺﾞｼｯｸM-PRO" panose="020F0600000000000000" pitchFamily="50" charset="-128"/>
              </a:rPr>
              <a:t>4</a:t>
            </a:r>
            <a:r>
              <a:rPr lang="ja-JP" altLang="en-US" sz="3600" dirty="0" smtClean="0">
                <a:latin typeface="HG丸ｺﾞｼｯｸM-PRO" panose="020F0600000000000000" pitchFamily="50" charset="-128"/>
                <a:ea typeface="HG丸ｺﾞｼｯｸM-PRO" panose="020F0600000000000000" pitchFamily="50" charset="-128"/>
              </a:rPr>
              <a:t>時間取得済</a:t>
            </a:r>
            <a:r>
              <a:rPr lang="ja-JP" altLang="en-US" sz="3600" dirty="0">
                <a:latin typeface="HG丸ｺﾞｼｯｸM-PRO" panose="020F0600000000000000" pitchFamily="50" charset="-128"/>
                <a:ea typeface="HG丸ｺﾞｼｯｸM-PRO" panose="020F0600000000000000" pitchFamily="50" charset="-128"/>
              </a:rPr>
              <a:t>（</a:t>
            </a:r>
            <a:r>
              <a:rPr lang="en-US" altLang="ja-JP" sz="3600" dirty="0" smtClean="0">
                <a:latin typeface="HG丸ｺﾞｼｯｸM-PRO" panose="020F0600000000000000" pitchFamily="50" charset="-128"/>
                <a:ea typeface="HG丸ｺﾞｼｯｸM-PRO" panose="020F0600000000000000" pitchFamily="50" charset="-128"/>
              </a:rPr>
              <a:t>6</a:t>
            </a:r>
            <a:r>
              <a:rPr lang="ja-JP" altLang="en-US" sz="3600" dirty="0" smtClean="0">
                <a:latin typeface="HG丸ｺﾞｼｯｸM-PRO" panose="020F0600000000000000" pitchFamily="50" charset="-128"/>
                <a:ea typeface="HG丸ｺﾞｼｯｸM-PRO" panose="020F0600000000000000" pitchFamily="50" charset="-128"/>
              </a:rPr>
              <a:t>月</a:t>
            </a:r>
            <a:r>
              <a:rPr lang="en-US" altLang="ja-JP" sz="3600" dirty="0" smtClean="0">
                <a:latin typeface="HG丸ｺﾞｼｯｸM-PRO" panose="020F0600000000000000" pitchFamily="50" charset="-128"/>
                <a:ea typeface="HG丸ｺﾞｼｯｸM-PRO" panose="020F0600000000000000" pitchFamily="50" charset="-128"/>
              </a:rPr>
              <a:t>5</a:t>
            </a:r>
            <a:r>
              <a:rPr lang="ja-JP" altLang="en-US" sz="3600" dirty="0" smtClean="0">
                <a:latin typeface="HG丸ｺﾞｼｯｸM-PRO" panose="020F0600000000000000" pitchFamily="50" charset="-128"/>
                <a:ea typeface="HG丸ｺﾞｼｯｸM-PRO" panose="020F0600000000000000" pitchFamily="50" charset="-128"/>
              </a:rPr>
              <a:t>日時点）</a:t>
            </a:r>
            <a:endParaRPr lang="en-US" altLang="ja-JP" sz="3600" dirty="0" smtClean="0">
              <a:latin typeface="HG丸ｺﾞｼｯｸM-PRO" panose="020F0600000000000000" pitchFamily="50" charset="-128"/>
              <a:ea typeface="HG丸ｺﾞｼｯｸM-PRO" panose="020F0600000000000000" pitchFamily="50" charset="-128"/>
            </a:endParaRPr>
          </a:p>
          <a:p>
            <a:r>
              <a:rPr lang="en-US" altLang="ja-JP" sz="3600" dirty="0">
                <a:latin typeface="HG丸ｺﾞｼｯｸM-PRO" panose="020F0600000000000000" pitchFamily="50" charset="-128"/>
                <a:ea typeface="HG丸ｺﾞｼｯｸM-PRO" panose="020F0600000000000000" pitchFamily="50" charset="-128"/>
              </a:rPr>
              <a:t> </a:t>
            </a:r>
            <a:r>
              <a:rPr lang="ja-JP" altLang="en-US" sz="3600" dirty="0" smtClean="0">
                <a:latin typeface="HG丸ｺﾞｼｯｸM-PRO" panose="020F0600000000000000" pitchFamily="50" charset="-128"/>
                <a:ea typeface="HG丸ｺﾞｼｯｸM-PRO" panose="020F0600000000000000" pitchFamily="50" charset="-128"/>
              </a:rPr>
              <a:t>　</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　</a:t>
            </a:r>
            <a:r>
              <a:rPr lang="en-US" altLang="ja-JP" sz="3600" dirty="0" smtClean="0">
                <a:latin typeface="HG丸ｺﾞｼｯｸM-PRO" panose="020F0600000000000000" pitchFamily="50" charset="-128"/>
                <a:ea typeface="HG丸ｺﾞｼｯｸM-PRO" panose="020F0600000000000000" pitchFamily="50" charset="-128"/>
              </a:rPr>
              <a:t>7</a:t>
            </a:r>
            <a:r>
              <a:rPr lang="ja-JP" altLang="en-US" sz="3600" dirty="0" smtClean="0">
                <a:latin typeface="HG丸ｺﾞｼｯｸM-PRO" panose="020F0600000000000000" pitchFamily="50" charset="-128"/>
                <a:ea typeface="HG丸ｺﾞｼｯｸM-PRO" panose="020F0600000000000000" pitchFamily="50" charset="-128"/>
              </a:rPr>
              <a:t>月</a:t>
            </a:r>
            <a:r>
              <a:rPr lang="en-US" altLang="ja-JP" sz="3600" dirty="0" smtClean="0">
                <a:latin typeface="HG丸ｺﾞｼｯｸM-PRO" panose="020F0600000000000000" pitchFamily="50" charset="-128"/>
                <a:ea typeface="HG丸ｺﾞｼｯｸM-PRO" panose="020F0600000000000000" pitchFamily="50" charset="-128"/>
              </a:rPr>
              <a:t>25</a:t>
            </a:r>
            <a:r>
              <a:rPr lang="ja-JP" altLang="en-US" sz="3600" dirty="0" smtClean="0">
                <a:latin typeface="HG丸ｺﾞｼｯｸM-PRO" panose="020F0600000000000000" pitchFamily="50" charset="-128"/>
                <a:ea typeface="HG丸ｺﾞｼｯｸM-PRO" panose="020F0600000000000000" pitchFamily="50" charset="-128"/>
              </a:rPr>
              <a:t>日まで延長されました。あと何日取得可能？</a:t>
            </a:r>
            <a:endParaRPr lang="en-US" altLang="ja-JP" sz="3600" dirty="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　　　</a:t>
            </a:r>
            <a:r>
              <a:rPr lang="ja-JP" altLang="en-US" sz="800" dirty="0" smtClean="0">
                <a:latin typeface="HG丸ｺﾞｼｯｸM-PRO" panose="020F0600000000000000" pitchFamily="50" charset="-128"/>
                <a:ea typeface="HG丸ｺﾞｼｯｸM-PRO" panose="020F0600000000000000" pitchFamily="50" charset="-128"/>
              </a:rPr>
              <a:t>　</a:t>
            </a:r>
            <a:endParaRPr lang="en-US" altLang="ja-JP" sz="800" dirty="0" smtClean="0">
              <a:latin typeface="HG丸ｺﾞｼｯｸM-PRO" panose="020F0600000000000000" pitchFamily="50" charset="-128"/>
              <a:ea typeface="HG丸ｺﾞｼｯｸM-PRO" panose="020F0600000000000000" pitchFamily="50" charset="-128"/>
            </a:endParaRPr>
          </a:p>
          <a:p>
            <a:endParaRPr lang="en-US" altLang="ja-JP" sz="32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183884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答え</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17" name="コンテンツ プレースホルダー 2"/>
          <p:cNvSpPr>
            <a:spLocks noGrp="1"/>
          </p:cNvSpPr>
          <p:nvPr>
            <p:ph idx="1"/>
          </p:nvPr>
        </p:nvSpPr>
        <p:spPr>
          <a:xfrm>
            <a:off x="139700" y="2095500"/>
            <a:ext cx="11214100" cy="4064000"/>
          </a:xfrm>
        </p:spPr>
        <p:txBody>
          <a:bodyPr>
            <a:normAutofit lnSpcReduction="10000"/>
          </a:bodyPr>
          <a:lstStyle/>
          <a:p>
            <a:pPr marL="1471400" lvl="8" indent="0">
              <a:buNone/>
            </a:pP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任用</a:t>
            </a:r>
            <a:r>
              <a:rPr lang="ja-JP" altLang="en-US" sz="3200" dirty="0">
                <a:solidFill>
                  <a:schemeClr val="tx1"/>
                </a:solidFill>
                <a:latin typeface="HG丸ｺﾞｼｯｸM-PRO" panose="020F0600000000000000" pitchFamily="50" charset="-128"/>
                <a:ea typeface="HG丸ｺﾞｼｯｸM-PRO" panose="020F0600000000000000" pitchFamily="50" charset="-128"/>
              </a:rPr>
              <a:t>期間　</a:t>
            </a:r>
            <a:r>
              <a:rPr lang="en-US" altLang="ja-JP" sz="3200" dirty="0" smtClean="0">
                <a:solidFill>
                  <a:schemeClr val="tx1"/>
                </a:solidFill>
                <a:latin typeface="HG丸ｺﾞｼｯｸM-PRO" panose="020F0600000000000000" pitchFamily="50" charset="-128"/>
                <a:ea typeface="HG丸ｺﾞｼｯｸM-PRO" panose="020F0600000000000000" pitchFamily="50" charset="-128"/>
              </a:rPr>
              <a:t>4</a:t>
            </a:r>
            <a:r>
              <a:rPr lang="ja-JP" altLang="en-US" sz="3200" dirty="0">
                <a:solidFill>
                  <a:schemeClr val="tx1"/>
                </a:solidFill>
                <a:latin typeface="HG丸ｺﾞｼｯｸM-PRO" panose="020F0600000000000000" pitchFamily="50" charset="-128"/>
                <a:ea typeface="HG丸ｺﾞｼｯｸM-PRO" panose="020F0600000000000000" pitchFamily="50" charset="-128"/>
              </a:rPr>
              <a:t>月</a:t>
            </a:r>
            <a:r>
              <a:rPr lang="en-US" altLang="ja-JP" sz="3200" dirty="0">
                <a:solidFill>
                  <a:schemeClr val="tx1"/>
                </a:solidFill>
                <a:latin typeface="HG丸ｺﾞｼｯｸM-PRO" panose="020F0600000000000000" pitchFamily="50" charset="-128"/>
                <a:ea typeface="HG丸ｺﾞｼｯｸM-PRO" panose="020F0600000000000000" pitchFamily="50" charset="-128"/>
              </a:rPr>
              <a:t>1</a:t>
            </a:r>
            <a:r>
              <a:rPr lang="ja-JP" altLang="en-US" sz="3200" dirty="0">
                <a:solidFill>
                  <a:schemeClr val="tx1"/>
                </a:solidFill>
                <a:latin typeface="HG丸ｺﾞｼｯｸM-PRO" panose="020F0600000000000000" pitchFamily="50" charset="-128"/>
                <a:ea typeface="HG丸ｺﾞｼｯｸM-PRO" panose="020F0600000000000000" pitchFamily="50" charset="-128"/>
              </a:rPr>
              <a:t>日 ～ </a:t>
            </a:r>
            <a:r>
              <a:rPr lang="en-US" altLang="ja-JP" sz="3200" dirty="0">
                <a:solidFill>
                  <a:schemeClr val="tx1"/>
                </a:solidFill>
                <a:latin typeface="HG丸ｺﾞｼｯｸM-PRO" panose="020F0600000000000000" pitchFamily="50" charset="-128"/>
                <a:ea typeface="HG丸ｺﾞｼｯｸM-PRO" panose="020F0600000000000000" pitchFamily="50" charset="-128"/>
              </a:rPr>
              <a:t>6</a:t>
            </a:r>
            <a:r>
              <a:rPr lang="ja-JP" altLang="en-US" sz="3200" dirty="0">
                <a:solidFill>
                  <a:schemeClr val="tx1"/>
                </a:solidFill>
                <a:latin typeface="HG丸ｺﾞｼｯｸM-PRO" panose="020F0600000000000000" pitchFamily="50" charset="-128"/>
                <a:ea typeface="HG丸ｺﾞｼｯｸM-PRO" panose="020F0600000000000000" pitchFamily="50" charset="-128"/>
              </a:rPr>
              <a:t>月</a:t>
            </a:r>
            <a:r>
              <a:rPr lang="en-US" altLang="ja-JP" sz="3200" dirty="0">
                <a:solidFill>
                  <a:schemeClr val="tx1"/>
                </a:solidFill>
                <a:latin typeface="HG丸ｺﾞｼｯｸM-PRO" panose="020F0600000000000000" pitchFamily="50" charset="-128"/>
                <a:ea typeface="HG丸ｺﾞｼｯｸM-PRO" panose="020F0600000000000000" pitchFamily="50" charset="-128"/>
              </a:rPr>
              <a:t>5</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日</a:t>
            </a:r>
            <a:endParaRPr lang="en-US" altLang="ja-JP" sz="3200" dirty="0" smtClean="0">
              <a:solidFill>
                <a:schemeClr val="tx1"/>
              </a:solidFill>
              <a:latin typeface="HG丸ｺﾞｼｯｸM-PRO" panose="020F0600000000000000" pitchFamily="50" charset="-128"/>
              <a:ea typeface="HG丸ｺﾞｼｯｸM-PRO" panose="020F0600000000000000" pitchFamily="50" charset="-128"/>
            </a:endParaRPr>
          </a:p>
          <a:p>
            <a:pPr marL="1471400" lvl="8" indent="0">
              <a:buNone/>
            </a:pPr>
            <a:r>
              <a:rPr lang="ja-JP" altLang="en-US" sz="3200" dirty="0">
                <a:solidFill>
                  <a:schemeClr val="tx1"/>
                </a:solidFill>
                <a:latin typeface="HG丸ｺﾞｼｯｸM-PRO" panose="020F0600000000000000" pitchFamily="50" charset="-128"/>
                <a:ea typeface="HG丸ｺﾞｼｯｸM-PRO" panose="020F0600000000000000" pitchFamily="50" charset="-128"/>
              </a:rPr>
              <a:t>　</a:t>
            </a:r>
            <a:r>
              <a:rPr lang="en-US" altLang="ja-JP" sz="4000" dirty="0" smtClean="0">
                <a:solidFill>
                  <a:schemeClr val="tx1"/>
                </a:solidFill>
                <a:latin typeface="HG丸ｺﾞｼｯｸM-PRO" panose="020F0600000000000000" pitchFamily="50" charset="-128"/>
                <a:ea typeface="HG丸ｺﾞｼｯｸM-PRO" panose="020F0600000000000000" pitchFamily="50" charset="-128"/>
              </a:rPr>
              <a:t>2</a:t>
            </a: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 月 </a:t>
            </a:r>
            <a:r>
              <a:rPr lang="en-US" altLang="ja-JP" sz="4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１．６ ＝ ３．２</a:t>
            </a:r>
            <a:r>
              <a:rPr lang="ja-JP" altLang="en-US" sz="4000" dirty="0">
                <a:solidFill>
                  <a:schemeClr val="tx1"/>
                </a:solidFill>
                <a:latin typeface="HG丸ｺﾞｼｯｸM-PRO" panose="020F0600000000000000" pitchFamily="50" charset="-128"/>
                <a:ea typeface="HG丸ｺﾞｼｯｸM-PRO" panose="020F0600000000000000" pitchFamily="50" charset="-128"/>
              </a:rPr>
              <a:t>　⇒　</a:t>
            </a:r>
            <a:r>
              <a:rPr lang="ja-JP" altLang="en-US" sz="4000" dirty="0">
                <a:solidFill>
                  <a:srgbClr val="FF0000"/>
                </a:solidFill>
                <a:latin typeface="HG丸ｺﾞｼｯｸM-PRO" panose="020F0600000000000000" pitchFamily="50" charset="-128"/>
                <a:ea typeface="HG丸ｺﾞｼｯｸM-PRO" panose="020F0600000000000000" pitchFamily="50" charset="-128"/>
              </a:rPr>
              <a:t>４</a:t>
            </a: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日</a:t>
            </a:r>
            <a:endParaRPr lang="en-US" altLang="ja-JP" sz="4000" dirty="0">
              <a:solidFill>
                <a:srgbClr val="FF0000"/>
              </a:solidFill>
              <a:latin typeface="HG丸ｺﾞｼｯｸM-PRO" panose="020F0600000000000000" pitchFamily="50" charset="-128"/>
              <a:ea typeface="HG丸ｺﾞｼｯｸM-PRO" panose="020F0600000000000000" pitchFamily="50" charset="-128"/>
            </a:endParaRPr>
          </a:p>
          <a:p>
            <a:pPr marL="91440" lvl="8" indent="-91440">
              <a:spcBef>
                <a:spcPts val="1200"/>
              </a:spcBef>
              <a:spcAft>
                <a:spcPts val="200"/>
              </a:spcAft>
              <a:buSzPct val="100000"/>
              <a:buFont typeface="Calibri" panose="020F0502020204030204" pitchFamily="34" charset="0"/>
              <a:buChar char=" "/>
            </a:pP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任用</a:t>
            </a:r>
            <a:r>
              <a:rPr lang="ja-JP" altLang="en-US" sz="3200" dirty="0">
                <a:solidFill>
                  <a:schemeClr val="tx1"/>
                </a:solidFill>
                <a:latin typeface="HG丸ｺﾞｼｯｸM-PRO" panose="020F0600000000000000" pitchFamily="50" charset="-128"/>
                <a:ea typeface="HG丸ｺﾞｼｯｸM-PRO" panose="020F0600000000000000" pitchFamily="50" charset="-128"/>
              </a:rPr>
              <a:t>期間　</a:t>
            </a:r>
            <a:r>
              <a:rPr lang="en-US" altLang="ja-JP" sz="3200" dirty="0">
                <a:solidFill>
                  <a:schemeClr val="tx1"/>
                </a:solidFill>
                <a:latin typeface="HG丸ｺﾞｼｯｸM-PRO" panose="020F0600000000000000" pitchFamily="50" charset="-128"/>
                <a:ea typeface="HG丸ｺﾞｼｯｸM-PRO" panose="020F0600000000000000" pitchFamily="50" charset="-128"/>
              </a:rPr>
              <a:t>4</a:t>
            </a:r>
            <a:r>
              <a:rPr lang="ja-JP" altLang="en-US" sz="3200" dirty="0">
                <a:solidFill>
                  <a:schemeClr val="tx1"/>
                </a:solidFill>
                <a:latin typeface="HG丸ｺﾞｼｯｸM-PRO" panose="020F0600000000000000" pitchFamily="50" charset="-128"/>
                <a:ea typeface="HG丸ｺﾞｼｯｸM-PRO" panose="020F0600000000000000" pitchFamily="50" charset="-128"/>
              </a:rPr>
              <a:t>月</a:t>
            </a:r>
            <a:r>
              <a:rPr lang="en-US" altLang="ja-JP" sz="3200" dirty="0">
                <a:solidFill>
                  <a:schemeClr val="tx1"/>
                </a:solidFill>
                <a:latin typeface="HG丸ｺﾞｼｯｸM-PRO" panose="020F0600000000000000" pitchFamily="50" charset="-128"/>
                <a:ea typeface="HG丸ｺﾞｼｯｸM-PRO" panose="020F0600000000000000" pitchFamily="50" charset="-128"/>
              </a:rPr>
              <a:t>1</a:t>
            </a:r>
            <a:r>
              <a:rPr lang="ja-JP" altLang="en-US" sz="3200" dirty="0">
                <a:solidFill>
                  <a:schemeClr val="tx1"/>
                </a:solidFill>
                <a:latin typeface="HG丸ｺﾞｼｯｸM-PRO" panose="020F0600000000000000" pitchFamily="50" charset="-128"/>
                <a:ea typeface="HG丸ｺﾞｼｯｸM-PRO" panose="020F0600000000000000" pitchFamily="50" charset="-128"/>
              </a:rPr>
              <a:t>日 ～ </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７月２</a:t>
            </a:r>
            <a:r>
              <a:rPr lang="en-US" altLang="ja-JP" sz="3200" dirty="0" smtClean="0">
                <a:solidFill>
                  <a:schemeClr val="tx1"/>
                </a:solidFill>
                <a:latin typeface="HG丸ｺﾞｼｯｸM-PRO" panose="020F0600000000000000" pitchFamily="50" charset="-128"/>
                <a:ea typeface="HG丸ｺﾞｼｯｸM-PRO" panose="020F0600000000000000" pitchFamily="50" charset="-128"/>
              </a:rPr>
              <a:t>5</a:t>
            </a:r>
            <a:r>
              <a:rPr lang="ja-JP" altLang="en-US" sz="3200" dirty="0">
                <a:solidFill>
                  <a:schemeClr val="tx1"/>
                </a:solidFill>
                <a:latin typeface="HG丸ｺﾞｼｯｸM-PRO" panose="020F0600000000000000" pitchFamily="50" charset="-128"/>
                <a:ea typeface="HG丸ｺﾞｼｯｸM-PRO" panose="020F0600000000000000" pitchFamily="50" charset="-128"/>
              </a:rPr>
              <a:t>日</a:t>
            </a:r>
            <a:endParaRPr lang="en-US" altLang="ja-JP" sz="3200" dirty="0">
              <a:solidFill>
                <a:schemeClr val="tx1"/>
              </a:solidFill>
              <a:latin typeface="HG丸ｺﾞｼｯｸM-PRO" panose="020F0600000000000000" pitchFamily="50" charset="-128"/>
              <a:ea typeface="HG丸ｺﾞｼｯｸM-PRO" panose="020F0600000000000000" pitchFamily="50" charset="-128"/>
            </a:endParaRPr>
          </a:p>
          <a:p>
            <a:r>
              <a:rPr lang="en-US" altLang="ja-JP" sz="32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4000" dirty="0" smtClean="0">
                <a:solidFill>
                  <a:schemeClr val="tx1"/>
                </a:solidFill>
                <a:latin typeface="HG丸ｺﾞｼｯｸM-PRO" panose="020F0600000000000000" pitchFamily="50" charset="-128"/>
                <a:ea typeface="HG丸ｺﾞｼｯｸM-PRO" panose="020F0600000000000000" pitchFamily="50" charset="-128"/>
              </a:rPr>
              <a:t>4</a:t>
            </a: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4000" dirty="0">
                <a:solidFill>
                  <a:schemeClr val="tx1"/>
                </a:solidFill>
                <a:latin typeface="HG丸ｺﾞｼｯｸM-PRO" panose="020F0600000000000000" pitchFamily="50" charset="-128"/>
                <a:ea typeface="HG丸ｺﾞｼｯｸM-PRO" panose="020F0600000000000000" pitchFamily="50" charset="-128"/>
              </a:rPr>
              <a:t>月 </a:t>
            </a:r>
            <a:r>
              <a:rPr lang="en-US" altLang="ja-JP" sz="4000" dirty="0">
                <a:solidFill>
                  <a:schemeClr val="tx1"/>
                </a:solidFill>
                <a:latin typeface="HG丸ｺﾞｼｯｸM-PRO" panose="020F0600000000000000" pitchFamily="50" charset="-128"/>
                <a:ea typeface="HG丸ｺﾞｼｯｸM-PRO" panose="020F0600000000000000" pitchFamily="50" charset="-128"/>
              </a:rPr>
              <a:t>× </a:t>
            </a:r>
            <a:r>
              <a:rPr lang="ja-JP" altLang="en-US" sz="4000" dirty="0">
                <a:solidFill>
                  <a:schemeClr val="tx1"/>
                </a:solidFill>
                <a:latin typeface="HG丸ｺﾞｼｯｸM-PRO" panose="020F0600000000000000" pitchFamily="50" charset="-128"/>
                <a:ea typeface="HG丸ｺﾞｼｯｸM-PRO" panose="020F0600000000000000" pitchFamily="50" charset="-128"/>
              </a:rPr>
              <a:t>１．６ ＝ </a:t>
            </a: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4000" dirty="0" smtClean="0">
                <a:solidFill>
                  <a:schemeClr val="tx1"/>
                </a:solidFill>
                <a:latin typeface="HG丸ｺﾞｼｯｸM-PRO" panose="020F0600000000000000" pitchFamily="50" charset="-128"/>
                <a:ea typeface="HG丸ｺﾞｼｯｸM-PRO" panose="020F0600000000000000" pitchFamily="50" charset="-128"/>
              </a:rPr>
              <a:t>6</a:t>
            </a:r>
            <a:r>
              <a:rPr lang="ja-JP" altLang="en-US" sz="4000" dirty="0" err="1" smtClean="0">
                <a:solidFill>
                  <a:schemeClr val="tx1"/>
                </a:solidFill>
                <a:latin typeface="HG丸ｺﾞｼｯｸM-PRO" panose="020F0600000000000000" pitchFamily="50" charset="-128"/>
                <a:ea typeface="HG丸ｺﾞｼｯｸM-PRO" panose="020F0600000000000000" pitchFamily="50" charset="-128"/>
              </a:rPr>
              <a:t>．</a:t>
            </a:r>
            <a:r>
              <a:rPr lang="en-US" altLang="ja-JP" sz="4000" dirty="0" smtClean="0">
                <a:solidFill>
                  <a:schemeClr val="tx1"/>
                </a:solidFill>
                <a:latin typeface="HG丸ｺﾞｼｯｸM-PRO" panose="020F0600000000000000" pitchFamily="50" charset="-128"/>
                <a:ea typeface="HG丸ｺﾞｼｯｸM-PRO" panose="020F0600000000000000" pitchFamily="50" charset="-128"/>
              </a:rPr>
              <a:t>4</a:t>
            </a:r>
            <a:r>
              <a:rPr lang="ja-JP" altLang="en-US" sz="4000" dirty="0">
                <a:solidFill>
                  <a:schemeClr val="tx1"/>
                </a:solidFill>
                <a:latin typeface="HG丸ｺﾞｼｯｸM-PRO" panose="020F0600000000000000" pitchFamily="50" charset="-128"/>
                <a:ea typeface="HG丸ｺﾞｼｯｸM-PRO" panose="020F0600000000000000" pitchFamily="50" charset="-128"/>
              </a:rPr>
              <a:t>　</a:t>
            </a: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4000" dirty="0">
                <a:solidFill>
                  <a:schemeClr val="tx1"/>
                </a:solidFill>
                <a:latin typeface="HG丸ｺﾞｼｯｸM-PRO" panose="020F0600000000000000" pitchFamily="50" charset="-128"/>
                <a:ea typeface="HG丸ｺﾞｼｯｸM-PRO" panose="020F0600000000000000" pitchFamily="50" charset="-128"/>
              </a:rPr>
              <a:t>　</a:t>
            </a:r>
            <a:r>
              <a:rPr lang="en-US" altLang="ja-JP" sz="4000" dirty="0" smtClean="0">
                <a:solidFill>
                  <a:srgbClr val="FF0000"/>
                </a:solidFill>
                <a:latin typeface="HG丸ｺﾞｼｯｸM-PRO" panose="020F0600000000000000" pitchFamily="50" charset="-128"/>
                <a:ea typeface="HG丸ｺﾞｼｯｸM-PRO" panose="020F0600000000000000" pitchFamily="50" charset="-128"/>
              </a:rPr>
              <a:t>7</a:t>
            </a: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日</a:t>
            </a:r>
            <a:endParaRPr lang="en-US" altLang="ja-JP" sz="4000" dirty="0" smtClean="0">
              <a:solidFill>
                <a:srgbClr val="FF0000"/>
              </a:solidFill>
              <a:latin typeface="HG丸ｺﾞｼｯｸM-PRO" panose="020F0600000000000000" pitchFamily="50" charset="-128"/>
              <a:ea typeface="HG丸ｺﾞｼｯｸM-PRO" panose="020F0600000000000000" pitchFamily="50" charset="-128"/>
            </a:endParaRPr>
          </a:p>
          <a:p>
            <a:r>
              <a:rPr kumimoji="1" lang="en-US" altLang="ja-JP" sz="4000"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4000" dirty="0" smtClean="0">
                <a:solidFill>
                  <a:srgbClr val="FF0000"/>
                </a:solidFill>
                <a:latin typeface="HG丸ｺﾞｼｯｸM-PRO" panose="020F0600000000000000" pitchFamily="50" charset="-128"/>
                <a:ea typeface="HG丸ｺﾞｼｯｸM-PRO" panose="020F0600000000000000" pitchFamily="50" charset="-128"/>
              </a:rPr>
              <a:t>        </a:t>
            </a:r>
          </a:p>
          <a:p>
            <a:r>
              <a:rPr lang="ja-JP" altLang="en-US" sz="4000" dirty="0">
                <a:solidFill>
                  <a:srgbClr val="FF0000"/>
                </a:solidFill>
                <a:latin typeface="HG丸ｺﾞｼｯｸM-PRO" panose="020F0600000000000000" pitchFamily="50" charset="-128"/>
                <a:ea typeface="HG丸ｺﾞｼｯｸM-PRO" panose="020F0600000000000000" pitchFamily="50" charset="-128"/>
              </a:rPr>
              <a:t>　</a:t>
            </a: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　　</a:t>
            </a:r>
            <a:r>
              <a:rPr kumimoji="1" lang="en-US" altLang="ja-JP" sz="4000" dirty="0" smtClean="0">
                <a:solidFill>
                  <a:schemeClr val="tx1"/>
                </a:solidFill>
                <a:latin typeface="HG丸ｺﾞｼｯｸM-PRO" panose="020F0600000000000000" pitchFamily="50" charset="-128"/>
                <a:ea typeface="HG丸ｺﾞｼｯｸM-PRO" panose="020F0600000000000000" pitchFamily="50" charset="-128"/>
              </a:rPr>
              <a:t>7</a:t>
            </a:r>
            <a:r>
              <a:rPr kumimoji="1" lang="ja-JP" altLang="en-US" sz="4000" dirty="0" smtClean="0">
                <a:solidFill>
                  <a:schemeClr val="tx1"/>
                </a:solidFill>
                <a:latin typeface="HG丸ｺﾞｼｯｸM-PRO" panose="020F0600000000000000" pitchFamily="50" charset="-128"/>
                <a:ea typeface="HG丸ｺﾞｼｯｸM-PRO" panose="020F0600000000000000" pitchFamily="50" charset="-128"/>
              </a:rPr>
              <a:t>日　</a:t>
            </a:r>
            <a:r>
              <a:rPr kumimoji="1" lang="en-US" altLang="ja-JP" sz="400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4000" dirty="0" smtClean="0">
                <a:solidFill>
                  <a:schemeClr val="tx1"/>
                </a:solidFill>
                <a:latin typeface="HG丸ｺﾞｼｯｸM-PRO" panose="020F0600000000000000" pitchFamily="50" charset="-128"/>
                <a:ea typeface="HG丸ｺﾞｼｯｸM-PRO" panose="020F0600000000000000" pitchFamily="50" charset="-128"/>
              </a:rPr>
              <a:t>　</a:t>
            </a:r>
            <a:r>
              <a:rPr kumimoji="1" lang="en-US" altLang="ja-JP" sz="4000" dirty="0" smtClean="0">
                <a:solidFill>
                  <a:schemeClr val="tx1"/>
                </a:solidFill>
                <a:latin typeface="HG丸ｺﾞｼｯｸM-PRO" panose="020F0600000000000000" pitchFamily="50" charset="-128"/>
                <a:ea typeface="HG丸ｺﾞｼｯｸM-PRO" panose="020F0600000000000000" pitchFamily="50" charset="-128"/>
              </a:rPr>
              <a:t>1</a:t>
            </a:r>
            <a:r>
              <a:rPr kumimoji="1" lang="ja-JP" altLang="en-US" sz="4000" dirty="0" smtClean="0">
                <a:solidFill>
                  <a:schemeClr val="tx1"/>
                </a:solidFill>
                <a:latin typeface="HG丸ｺﾞｼｯｸM-PRO" panose="020F0600000000000000" pitchFamily="50" charset="-128"/>
                <a:ea typeface="HG丸ｺﾞｼｯｸM-PRO" panose="020F0600000000000000" pitchFamily="50" charset="-128"/>
              </a:rPr>
              <a:t>日</a:t>
            </a:r>
            <a:r>
              <a:rPr kumimoji="1" lang="en-US" altLang="ja-JP" sz="4000" dirty="0" smtClean="0">
                <a:solidFill>
                  <a:schemeClr val="tx1"/>
                </a:solidFill>
                <a:latin typeface="HG丸ｺﾞｼｯｸM-PRO" panose="020F0600000000000000" pitchFamily="50" charset="-128"/>
                <a:ea typeface="HG丸ｺﾞｼｯｸM-PRO" panose="020F0600000000000000" pitchFamily="50" charset="-128"/>
              </a:rPr>
              <a:t>4</a:t>
            </a:r>
            <a:r>
              <a:rPr kumimoji="1" lang="ja-JP" altLang="en-US" sz="4000" dirty="0" smtClean="0">
                <a:solidFill>
                  <a:schemeClr val="tx1"/>
                </a:solidFill>
                <a:latin typeface="HG丸ｺﾞｼｯｸM-PRO" panose="020F0600000000000000" pitchFamily="50" charset="-128"/>
                <a:ea typeface="HG丸ｺﾞｼｯｸM-PRO" panose="020F0600000000000000" pitchFamily="50" charset="-128"/>
              </a:rPr>
              <a:t>時間　＝</a:t>
            </a:r>
            <a:r>
              <a:rPr kumimoji="1" lang="ja-JP" altLang="en-US" sz="4000" dirty="0" smtClean="0">
                <a:solidFill>
                  <a:srgbClr val="FF0000"/>
                </a:solidFill>
                <a:latin typeface="HG丸ｺﾞｼｯｸM-PRO" panose="020F0600000000000000" pitchFamily="50" charset="-128"/>
                <a:ea typeface="HG丸ｺﾞｼｯｸM-PRO" panose="020F0600000000000000" pitchFamily="50" charset="-128"/>
              </a:rPr>
              <a:t>　</a:t>
            </a:r>
            <a:r>
              <a:rPr kumimoji="1" lang="en-US" altLang="ja-JP" sz="4000" dirty="0" smtClean="0">
                <a:solidFill>
                  <a:srgbClr val="FF0000"/>
                </a:solidFill>
                <a:latin typeface="HG丸ｺﾞｼｯｸM-PRO" panose="020F0600000000000000" pitchFamily="50" charset="-128"/>
                <a:ea typeface="HG丸ｺﾞｼｯｸM-PRO" panose="020F0600000000000000" pitchFamily="50" charset="-128"/>
              </a:rPr>
              <a:t>5</a:t>
            </a:r>
            <a:r>
              <a:rPr kumimoji="1" lang="ja-JP" altLang="en-US" sz="4000" dirty="0" smtClean="0">
                <a:solidFill>
                  <a:srgbClr val="FF0000"/>
                </a:solidFill>
                <a:latin typeface="HG丸ｺﾞｼｯｸM-PRO" panose="020F0600000000000000" pitchFamily="50" charset="-128"/>
                <a:ea typeface="HG丸ｺﾞｼｯｸM-PRO" panose="020F0600000000000000" pitchFamily="50" charset="-128"/>
              </a:rPr>
              <a:t>日</a:t>
            </a:r>
            <a:r>
              <a:rPr kumimoji="1" lang="en-US" altLang="ja-JP" sz="4000" dirty="0" smtClean="0">
                <a:solidFill>
                  <a:srgbClr val="FF0000"/>
                </a:solidFill>
                <a:latin typeface="HG丸ｺﾞｼｯｸM-PRO" panose="020F0600000000000000" pitchFamily="50" charset="-128"/>
                <a:ea typeface="HG丸ｺﾞｼｯｸM-PRO" panose="020F0600000000000000" pitchFamily="50" charset="-128"/>
              </a:rPr>
              <a:t>3</a:t>
            </a:r>
            <a:r>
              <a:rPr kumimoji="1" lang="ja-JP" altLang="en-US" sz="4000" dirty="0" smtClean="0">
                <a:solidFill>
                  <a:srgbClr val="FF0000"/>
                </a:solidFill>
                <a:latin typeface="HG丸ｺﾞｼｯｸM-PRO" panose="020F0600000000000000" pitchFamily="50" charset="-128"/>
                <a:ea typeface="HG丸ｺﾞｼｯｸM-PRO" panose="020F0600000000000000" pitchFamily="50" charset="-128"/>
              </a:rPr>
              <a:t>時間</a:t>
            </a:r>
            <a:r>
              <a:rPr kumimoji="1" lang="en-US" altLang="ja-JP" sz="4000" dirty="0" smtClean="0">
                <a:solidFill>
                  <a:srgbClr val="FF0000"/>
                </a:solidFill>
                <a:latin typeface="HG丸ｺﾞｼｯｸM-PRO" panose="020F0600000000000000" pitchFamily="50" charset="-128"/>
                <a:ea typeface="HG丸ｺﾞｼｯｸM-PRO" panose="020F0600000000000000" pitchFamily="50" charset="-128"/>
              </a:rPr>
              <a:t>45</a:t>
            </a:r>
            <a:r>
              <a:rPr kumimoji="1" lang="ja-JP" altLang="en-US" sz="4000" dirty="0" smtClean="0">
                <a:solidFill>
                  <a:srgbClr val="FF0000"/>
                </a:solidFill>
                <a:latin typeface="HG丸ｺﾞｼｯｸM-PRO" panose="020F0600000000000000" pitchFamily="50" charset="-128"/>
                <a:ea typeface="HG丸ｺﾞｼｯｸM-PRO" panose="020F0600000000000000" pitchFamily="50" charset="-128"/>
              </a:rPr>
              <a:t>分</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7604760" y="5052845"/>
            <a:ext cx="3840480" cy="84612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113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 name="タイトル 1"/>
          <p:cNvSpPr>
            <a:spLocks noGrp="1"/>
          </p:cNvSpPr>
          <p:nvPr>
            <p:ph type="title"/>
          </p:nvPr>
        </p:nvSpPr>
        <p:spPr>
          <a:xfrm>
            <a:off x="1097280" y="286603"/>
            <a:ext cx="10058400" cy="1377097"/>
          </a:xfrm>
        </p:spPr>
        <p:txBody>
          <a:bodyPr/>
          <a:lstStyle/>
          <a:p>
            <a:r>
              <a:rPr lang="ja-JP" altLang="en-US" b="1" dirty="0">
                <a:solidFill>
                  <a:srgbClr val="0070C0"/>
                </a:solidFill>
                <a:latin typeface="HG丸ｺﾞｼｯｸM-PRO" panose="020F0600000000000000" pitchFamily="50" charset="-128"/>
                <a:ea typeface="HG丸ｺﾞｼｯｸM-PRO" panose="020F0600000000000000" pitchFamily="50" charset="-128"/>
              </a:rPr>
              <a:t>３</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a:t>
            </a:r>
            <a:r>
              <a:rPr lang="ja-JP" altLang="en-US" b="1" dirty="0" smtClean="0">
                <a:solidFill>
                  <a:srgbClr val="0070C0"/>
                </a:solidFill>
                <a:latin typeface="HG丸ｺﾞｼｯｸM-PRO" panose="020F0600000000000000" pitchFamily="50" charset="-128"/>
                <a:ea typeface="HG丸ｺﾞｼｯｸM-PRO" panose="020F0600000000000000" pitchFamily="50" charset="-128"/>
              </a:rPr>
              <a:t>臨時的任用</a:t>
            </a:r>
            <a:r>
              <a:rPr lang="ja-JP" altLang="en-US" b="1" dirty="0">
                <a:solidFill>
                  <a:srgbClr val="0070C0"/>
                </a:solidFill>
                <a:latin typeface="HG丸ｺﾞｼｯｸM-PRO" panose="020F0600000000000000" pitchFamily="50" charset="-128"/>
                <a:ea typeface="HG丸ｺﾞｼｯｸM-PRO" panose="020F0600000000000000" pitchFamily="50" charset="-128"/>
              </a:rPr>
              <a:t>教職員</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の服務関係</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225" name="コンテンツ プレースホルダー 2"/>
          <p:cNvSpPr>
            <a:spLocks noGrp="1"/>
          </p:cNvSpPr>
          <p:nvPr>
            <p:ph idx="1"/>
          </p:nvPr>
        </p:nvSpPr>
        <p:spPr>
          <a:xfrm>
            <a:off x="830580" y="1917700"/>
            <a:ext cx="10744200" cy="1143000"/>
          </a:xfrm>
        </p:spPr>
        <p:txBody>
          <a:bodyPr>
            <a:normAutofit lnSpcReduction="10000"/>
          </a:bodyPr>
          <a:lstStyle/>
          <a:p>
            <a:r>
              <a:rPr lang="ja-JP" altLang="en-US" sz="3200" dirty="0" smtClean="0">
                <a:latin typeface="HG丸ｺﾞｼｯｸM-PRO" panose="020F0600000000000000" pitchFamily="50" charset="-128"/>
                <a:ea typeface="HG丸ｺﾞｼｯｸM-PRO" panose="020F0600000000000000" pitchFamily="50" charset="-128"/>
              </a:rPr>
              <a:t>臨時的</a:t>
            </a:r>
            <a:r>
              <a:rPr lang="ja-JP" altLang="en-US" sz="3200" dirty="0">
                <a:latin typeface="HG丸ｺﾞｼｯｸM-PRO" panose="020F0600000000000000" pitchFamily="50" charset="-128"/>
                <a:ea typeface="HG丸ｺﾞｼｯｸM-PRO" panose="020F0600000000000000" pitchFamily="50" charset="-128"/>
              </a:rPr>
              <a:t>任用教職員</a:t>
            </a:r>
            <a:r>
              <a:rPr lang="ja-JP" altLang="en-US" sz="3200" dirty="0" smtClean="0">
                <a:latin typeface="HG丸ｺﾞｼｯｸM-PRO" panose="020F0600000000000000" pitchFamily="50" charset="-128"/>
                <a:ea typeface="HG丸ｺﾞｼｯｸM-PRO" panose="020F0600000000000000" pitchFamily="50" charset="-128"/>
              </a:rPr>
              <a:t>の</a:t>
            </a:r>
            <a:r>
              <a:rPr lang="ja-JP" altLang="en-US" sz="3600" dirty="0" smtClean="0">
                <a:latin typeface="HG丸ｺﾞｼｯｸM-PRO" panose="020F0600000000000000" pitchFamily="50" charset="-128"/>
                <a:ea typeface="HG丸ｺﾞｼｯｸM-PRO" panose="020F0600000000000000" pitchFamily="50" charset="-128"/>
              </a:rPr>
              <a:t>病気</a:t>
            </a:r>
            <a:r>
              <a:rPr lang="ja-JP" altLang="en-US" sz="3200" dirty="0" smtClean="0">
                <a:latin typeface="HG丸ｺﾞｼｯｸM-PRO" panose="020F0600000000000000" pitchFamily="50" charset="-128"/>
                <a:ea typeface="HG丸ｺﾞｼｯｸM-PRO" panose="020F0600000000000000" pitchFamily="50" charset="-128"/>
              </a:rPr>
              <a:t>休暇</a:t>
            </a:r>
            <a:endParaRPr lang="en-US" altLang="ja-JP" sz="3600" dirty="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　　</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226" name="テキスト ボックス 3"/>
          <p:cNvSpPr txBox="1"/>
          <p:nvPr/>
        </p:nvSpPr>
        <p:spPr>
          <a:xfrm>
            <a:off x="830580" y="3314700"/>
            <a:ext cx="10802620" cy="523220"/>
          </a:xfrm>
          <a:prstGeom prst="rect">
            <a:avLst/>
          </a:prstGeom>
          <a:noFill/>
        </p:spPr>
        <p:txBody>
          <a:bodyPr wrap="square" rtlCol="0">
            <a:spAutoFit/>
          </a:bodyPr>
          <a:lstStyle/>
          <a:p>
            <a:endParaRPr kumimoji="1" lang="ja-JP" altLang="en-US" sz="2800" dirty="0">
              <a:latin typeface="HGS創英角ﾎﾟｯﾌﾟ体" panose="040B0A00000000000000" pitchFamily="50" charset="-128"/>
              <a:ea typeface="HGS創英角ﾎﾟｯﾌﾟ体" panose="040B0A00000000000000" pitchFamily="50" charset="-128"/>
            </a:endParaRPr>
          </a:p>
        </p:txBody>
      </p:sp>
      <p:sp>
        <p:nvSpPr>
          <p:cNvPr id="1227" name="正方形/長方形 4"/>
          <p:cNvSpPr/>
          <p:nvPr/>
        </p:nvSpPr>
        <p:spPr>
          <a:xfrm>
            <a:off x="1663700" y="5687000"/>
            <a:ext cx="8226504" cy="461665"/>
          </a:xfrm>
          <a:prstGeom prst="rect">
            <a:avLst/>
          </a:prstGeom>
        </p:spPr>
        <p:txBody>
          <a:bodyPr wrap="square">
            <a:spAutoFit/>
          </a:bodyPr>
          <a:lstStyle/>
          <a:p>
            <a:r>
              <a:rPr lang="ja-JP" altLang="en-US" sz="2400" dirty="0">
                <a:solidFill>
                  <a:srgbClr val="009900"/>
                </a:solidFill>
                <a:latin typeface="HGS創英角ﾎﾟｯﾌﾟ体" panose="040B0A00000000000000" pitchFamily="50" charset="-128"/>
                <a:ea typeface="HGS創英角ﾎﾟｯﾌﾟ体" panose="040B0A00000000000000" pitchFamily="50" charset="-128"/>
              </a:rPr>
              <a:t>◎ 雇用期間が延長されたら、付与日数を再計算すること。</a:t>
            </a:r>
            <a:endParaRPr lang="en-US" altLang="ja-JP" sz="2400" dirty="0">
              <a:solidFill>
                <a:srgbClr val="009900"/>
              </a:solidFill>
              <a:latin typeface="HGS創英角ﾎﾟｯﾌﾟ体" panose="040B0A00000000000000" pitchFamily="50" charset="-128"/>
              <a:ea typeface="HGS創英角ﾎﾟｯﾌﾟ体" panose="040B0A00000000000000" pitchFamily="50" charset="-128"/>
            </a:endParaRPr>
          </a:p>
        </p:txBody>
      </p:sp>
      <p:pic>
        <p:nvPicPr>
          <p:cNvPr id="1228" name="図 5"/>
          <p:cNvPicPr>
            <a:picLocks noChangeAspect="1"/>
          </p:cNvPicPr>
          <p:nvPr/>
        </p:nvPicPr>
        <p:blipFill>
          <a:blip r:embed="rId3"/>
          <a:stretch>
            <a:fillRect/>
          </a:stretch>
        </p:blipFill>
        <p:spPr>
          <a:xfrm>
            <a:off x="970962" y="2537137"/>
            <a:ext cx="10046144" cy="2945937"/>
          </a:xfrm>
          <a:prstGeom prst="rect">
            <a:avLst/>
          </a:prstGeom>
        </p:spPr>
      </p:pic>
      <p:sp>
        <p:nvSpPr>
          <p:cNvPr id="1229" name="正方形/長方形 6"/>
          <p:cNvSpPr/>
          <p:nvPr/>
        </p:nvSpPr>
        <p:spPr>
          <a:xfrm>
            <a:off x="9051739" y="3655979"/>
            <a:ext cx="850900" cy="84612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30" name="直線コネクタ 9"/>
          <p:cNvCxnSpPr/>
          <p:nvPr/>
        </p:nvCxnSpPr>
        <p:spPr>
          <a:xfrm flipV="1">
            <a:off x="9169846" y="5134071"/>
            <a:ext cx="678543" cy="16329"/>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31" name="図 8"/>
          <p:cNvPicPr>
            <a:picLocks noChangeAspect="1"/>
          </p:cNvPicPr>
          <p:nvPr/>
        </p:nvPicPr>
        <p:blipFill>
          <a:blip r:embed="rId4"/>
          <a:stretch>
            <a:fillRect/>
          </a:stretch>
        </p:blipFill>
        <p:spPr>
          <a:xfrm>
            <a:off x="10281389" y="1494263"/>
            <a:ext cx="1400175" cy="1152525"/>
          </a:xfrm>
          <a:prstGeom prst="rect">
            <a:avLst/>
          </a:prstGeom>
        </p:spPr>
      </p:pic>
    </p:spTree>
    <p:extLst>
      <p:ext uri="{BB962C8B-B14F-4D97-AF65-F5344CB8AC3E}">
        <p14:creationId xmlns:p14="http://schemas.microsoft.com/office/powerpoint/2010/main" val="25576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29"/>
                                        </p:tgtEl>
                                        <p:attrNameLst>
                                          <p:attrName>style.visibility</p:attrName>
                                        </p:attrNameLst>
                                      </p:cBhvr>
                                      <p:to>
                                        <p:strVal val="visible"/>
                                      </p:to>
                                    </p:set>
                                    <p:anim calcmode="lin" valueType="num">
                                      <p:cBhvr>
                                        <p:cTn id="7" dur="1500" fill="hold"/>
                                        <p:tgtEl>
                                          <p:spTgt spid="1229"/>
                                        </p:tgtEl>
                                        <p:attrNameLst>
                                          <p:attrName>ppt_w</p:attrName>
                                        </p:attrNameLst>
                                      </p:cBhvr>
                                      <p:tavLst>
                                        <p:tav tm="0">
                                          <p:val>
                                            <p:fltVal val="0"/>
                                          </p:val>
                                        </p:tav>
                                        <p:tav tm="100000">
                                          <p:val>
                                            <p:strVal val="#ppt_w"/>
                                          </p:val>
                                        </p:tav>
                                      </p:tavLst>
                                    </p:anim>
                                    <p:anim calcmode="lin" valueType="num">
                                      <p:cBhvr>
                                        <p:cTn id="8" dur="1500" fill="hold"/>
                                        <p:tgtEl>
                                          <p:spTgt spid="1229"/>
                                        </p:tgtEl>
                                        <p:attrNameLst>
                                          <p:attrName>ppt_h</p:attrName>
                                        </p:attrNameLst>
                                      </p:cBhvr>
                                      <p:tavLst>
                                        <p:tav tm="0">
                                          <p:val>
                                            <p:fltVal val="0"/>
                                          </p:val>
                                        </p:tav>
                                        <p:tav tm="100000">
                                          <p:val>
                                            <p:strVal val="#ppt_h"/>
                                          </p:val>
                                        </p:tav>
                                      </p:tavLst>
                                    </p:anim>
                                    <p:animEffect transition="in" filter="fade">
                                      <p:cBhvr>
                                        <p:cTn id="9" dur="1500"/>
                                        <p:tgtEl>
                                          <p:spTgt spid="12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30"/>
                                        </p:tgtEl>
                                        <p:attrNameLst>
                                          <p:attrName>style.visibility</p:attrName>
                                        </p:attrNameLst>
                                      </p:cBhvr>
                                      <p:to>
                                        <p:strVal val="visible"/>
                                      </p:to>
                                    </p:set>
                                    <p:anim calcmode="lin" valueType="num">
                                      <p:cBhvr>
                                        <p:cTn id="14" dur="1500" fill="hold"/>
                                        <p:tgtEl>
                                          <p:spTgt spid="1230"/>
                                        </p:tgtEl>
                                        <p:attrNameLst>
                                          <p:attrName>ppt_w</p:attrName>
                                        </p:attrNameLst>
                                      </p:cBhvr>
                                      <p:tavLst>
                                        <p:tav tm="0">
                                          <p:val>
                                            <p:fltVal val="0"/>
                                          </p:val>
                                        </p:tav>
                                        <p:tav tm="100000">
                                          <p:val>
                                            <p:strVal val="#ppt_w"/>
                                          </p:val>
                                        </p:tav>
                                      </p:tavLst>
                                    </p:anim>
                                    <p:anim calcmode="lin" valueType="num">
                                      <p:cBhvr>
                                        <p:cTn id="15" dur="1500" fill="hold"/>
                                        <p:tgtEl>
                                          <p:spTgt spid="1230"/>
                                        </p:tgtEl>
                                        <p:attrNameLst>
                                          <p:attrName>ppt_h</p:attrName>
                                        </p:attrNameLst>
                                      </p:cBhvr>
                                      <p:tavLst>
                                        <p:tav tm="0">
                                          <p:val>
                                            <p:fltVal val="0"/>
                                          </p:val>
                                        </p:tav>
                                        <p:tav tm="100000">
                                          <p:val>
                                            <p:strVal val="#ppt_h"/>
                                          </p:val>
                                        </p:tav>
                                      </p:tavLst>
                                    </p:anim>
                                    <p:animEffect transition="in" filter="fade">
                                      <p:cBhvr>
                                        <p:cTn id="16" dur="1500"/>
                                        <p:tgtEl>
                                          <p:spTgt spid="123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27"/>
                                        </p:tgtEl>
                                        <p:attrNameLst>
                                          <p:attrName>style.visibility</p:attrName>
                                        </p:attrNameLst>
                                      </p:cBhvr>
                                      <p:to>
                                        <p:strVal val="visible"/>
                                      </p:to>
                                    </p:set>
                                    <p:anim calcmode="lin" valueType="num">
                                      <p:cBhvr additive="base">
                                        <p:cTn id="21" dur="1000" fill="hold"/>
                                        <p:tgtEl>
                                          <p:spTgt spid="1227"/>
                                        </p:tgtEl>
                                        <p:attrNameLst>
                                          <p:attrName>ppt_x</p:attrName>
                                        </p:attrNameLst>
                                      </p:cBhvr>
                                      <p:tavLst>
                                        <p:tav tm="0">
                                          <p:val>
                                            <p:strVal val="#ppt_x"/>
                                          </p:val>
                                        </p:tav>
                                        <p:tav tm="100000">
                                          <p:val>
                                            <p:strVal val="#ppt_x"/>
                                          </p:val>
                                        </p:tav>
                                      </p:tavLst>
                                    </p:anim>
                                    <p:anim calcmode="lin" valueType="num">
                                      <p:cBhvr additive="base">
                                        <p:cTn id="22" dur="1000" fill="hold"/>
                                        <p:tgtEl>
                                          <p:spTgt spid="1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7" grpId="0"/>
      <p:bldP spid="12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7" name="タイトル 1"/>
          <p:cNvSpPr>
            <a:spLocks noGrp="1"/>
          </p:cNvSpPr>
          <p:nvPr>
            <p:ph type="title"/>
          </p:nvPr>
        </p:nvSpPr>
        <p:spPr>
          <a:xfrm>
            <a:off x="1097280" y="286603"/>
            <a:ext cx="10058400" cy="1377097"/>
          </a:xfrm>
        </p:spPr>
        <p:txBody>
          <a:bodyPr/>
          <a:lstStyle/>
          <a:p>
            <a:r>
              <a:rPr lang="ja-JP" altLang="en-US" b="1" dirty="0">
                <a:solidFill>
                  <a:srgbClr val="0070C0"/>
                </a:solidFill>
                <a:latin typeface="HG丸ｺﾞｼｯｸM-PRO" panose="020F0600000000000000" pitchFamily="50" charset="-128"/>
                <a:ea typeface="HG丸ｺﾞｼｯｸM-PRO" panose="020F0600000000000000" pitchFamily="50" charset="-128"/>
              </a:rPr>
              <a:t>３</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a:t>
            </a:r>
            <a:r>
              <a:rPr lang="ja-JP" altLang="en-US" b="1" dirty="0" smtClean="0">
                <a:solidFill>
                  <a:srgbClr val="0070C0"/>
                </a:solidFill>
                <a:latin typeface="HG丸ｺﾞｼｯｸM-PRO" panose="020F0600000000000000" pitchFamily="50" charset="-128"/>
                <a:ea typeface="HG丸ｺﾞｼｯｸM-PRO" panose="020F0600000000000000" pitchFamily="50" charset="-128"/>
              </a:rPr>
              <a:t>臨時的任用</a:t>
            </a:r>
            <a:r>
              <a:rPr lang="ja-JP" altLang="en-US" b="1" dirty="0">
                <a:solidFill>
                  <a:srgbClr val="0070C0"/>
                </a:solidFill>
                <a:latin typeface="HG丸ｺﾞｼｯｸM-PRO" panose="020F0600000000000000" pitchFamily="50" charset="-128"/>
                <a:ea typeface="HG丸ｺﾞｼｯｸM-PRO" panose="020F0600000000000000" pitchFamily="50" charset="-128"/>
              </a:rPr>
              <a:t>教職員</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の服務関係</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238" name="コンテンツ プレースホルダー 2"/>
          <p:cNvSpPr>
            <a:spLocks noGrp="1"/>
          </p:cNvSpPr>
          <p:nvPr>
            <p:ph idx="1"/>
          </p:nvPr>
        </p:nvSpPr>
        <p:spPr>
          <a:xfrm>
            <a:off x="902595" y="2158776"/>
            <a:ext cx="10744200" cy="1419226"/>
          </a:xfrm>
        </p:spPr>
        <p:txBody>
          <a:bodyPr>
            <a:normAutofit fontScale="85000" lnSpcReduction="20000"/>
          </a:bodyPr>
          <a:lstStyle/>
          <a:p>
            <a:r>
              <a:rPr lang="ja-JP" altLang="en-US" sz="3600" dirty="0" smtClean="0">
                <a:latin typeface="HG丸ｺﾞｼｯｸM-PRO" panose="020F0600000000000000" pitchFamily="50" charset="-128"/>
                <a:ea typeface="HG丸ｺﾞｼｯｸM-PRO" panose="020F0600000000000000" pitchFamily="50" charset="-128"/>
              </a:rPr>
              <a:t>臨時的</a:t>
            </a:r>
            <a:r>
              <a:rPr lang="ja-JP" altLang="en-US" sz="3600" dirty="0">
                <a:latin typeface="HG丸ｺﾞｼｯｸM-PRO" panose="020F0600000000000000" pitchFamily="50" charset="-128"/>
                <a:ea typeface="HG丸ｺﾞｼｯｸM-PRO" panose="020F0600000000000000" pitchFamily="50" charset="-128"/>
              </a:rPr>
              <a:t>任用教職員</a:t>
            </a:r>
            <a:r>
              <a:rPr lang="ja-JP" altLang="en-US" sz="3600" dirty="0" smtClean="0">
                <a:latin typeface="HG丸ｺﾞｼｯｸM-PRO" panose="020F0600000000000000" pitchFamily="50" charset="-128"/>
                <a:ea typeface="HG丸ｺﾞｼｯｸM-PRO" panose="020F0600000000000000" pitchFamily="50" charset="-128"/>
              </a:rPr>
              <a:t>の特別休暇</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　　夏期特別休暇・結婚休暇・忌引　　等</a:t>
            </a:r>
            <a:endParaRPr lang="en-US" altLang="ja-JP" sz="3600" dirty="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　　</a:t>
            </a:r>
            <a:endParaRPr lang="en-US" altLang="ja-JP" sz="3200" dirty="0" smtClean="0">
              <a:latin typeface="HG丸ｺﾞｼｯｸM-PRO" panose="020F0600000000000000" pitchFamily="50" charset="-128"/>
              <a:ea typeface="HG丸ｺﾞｼｯｸM-PRO" panose="020F0600000000000000" pitchFamily="50" charset="-128"/>
            </a:endParaRPr>
          </a:p>
        </p:txBody>
      </p:sp>
      <p:pic>
        <p:nvPicPr>
          <p:cNvPr id="1239" name="図 4"/>
          <p:cNvPicPr>
            <a:picLocks noChangeAspect="1"/>
          </p:cNvPicPr>
          <p:nvPr/>
        </p:nvPicPr>
        <p:blipFill>
          <a:blip r:embed="rId3"/>
          <a:stretch>
            <a:fillRect/>
          </a:stretch>
        </p:blipFill>
        <p:spPr>
          <a:xfrm>
            <a:off x="1634185" y="3026537"/>
            <a:ext cx="8649708" cy="3220612"/>
          </a:xfrm>
          <a:prstGeom prst="rect">
            <a:avLst/>
          </a:prstGeom>
        </p:spPr>
      </p:pic>
      <p:sp>
        <p:nvSpPr>
          <p:cNvPr id="1240" name="正方形/長方形 5"/>
          <p:cNvSpPr/>
          <p:nvPr/>
        </p:nvSpPr>
        <p:spPr>
          <a:xfrm>
            <a:off x="5070200" y="4601862"/>
            <a:ext cx="543379" cy="73024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41" name="直線コネクタ 6"/>
          <p:cNvCxnSpPr/>
          <p:nvPr/>
        </p:nvCxnSpPr>
        <p:spPr>
          <a:xfrm flipV="1">
            <a:off x="5044442" y="5859887"/>
            <a:ext cx="622262" cy="5191"/>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2" name="直線コネクタ 10"/>
          <p:cNvCxnSpPr/>
          <p:nvPr/>
        </p:nvCxnSpPr>
        <p:spPr>
          <a:xfrm>
            <a:off x="4883955" y="4196953"/>
            <a:ext cx="2341093" cy="156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1243" name="雲形吹き出し 13"/>
          <p:cNvSpPr/>
          <p:nvPr/>
        </p:nvSpPr>
        <p:spPr>
          <a:xfrm>
            <a:off x="276852" y="2246376"/>
            <a:ext cx="3736347" cy="1349248"/>
          </a:xfrm>
          <a:prstGeom prst="cloudCallout">
            <a:avLst>
              <a:gd name="adj1" fmla="val 14484"/>
              <a:gd name="adj2" fmla="val 64651"/>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latin typeface="HGP創英角ﾎﾟｯﾌﾟ体" panose="040B0A00000000000000" pitchFamily="50" charset="-128"/>
                <a:ea typeface="HGP創英角ﾎﾟｯﾌﾟ体" panose="040B0A00000000000000" pitchFamily="50" charset="-128"/>
              </a:rPr>
              <a:t>正　　</a:t>
            </a:r>
            <a:r>
              <a:rPr lang="ja-JP" altLang="en-US" b="1" dirty="0" smtClean="0">
                <a:solidFill>
                  <a:schemeClr val="tx1"/>
                </a:solidFill>
                <a:latin typeface="HGP創英角ﾎﾟｯﾌﾟ体" panose="040B0A00000000000000" pitchFamily="50" charset="-128"/>
                <a:ea typeface="HGP創英角ﾎﾟｯﾌﾟ体" panose="040B0A00000000000000" pitchFamily="50" charset="-128"/>
              </a:rPr>
              <a:t>夏</a:t>
            </a:r>
            <a:r>
              <a:rPr lang="ja-JP" altLang="en-US" b="1" dirty="0" smtClean="0">
                <a:solidFill>
                  <a:srgbClr val="FF0000"/>
                </a:solidFill>
                <a:latin typeface="HGP創英角ﾎﾟｯﾌﾟ体" panose="040B0A00000000000000" pitchFamily="50" charset="-128"/>
                <a:ea typeface="HGP創英角ﾎﾟｯﾌﾟ体" panose="040B0A00000000000000" pitchFamily="50" charset="-128"/>
              </a:rPr>
              <a:t>期</a:t>
            </a:r>
            <a:r>
              <a:rPr lang="ja-JP" altLang="en-US" b="1" dirty="0" smtClean="0">
                <a:latin typeface="HGP創英角ﾎﾟｯﾌﾟ体" panose="040B0A00000000000000" pitchFamily="50" charset="-128"/>
                <a:ea typeface="HGP創英角ﾎﾟｯﾌﾟ体" panose="040B0A00000000000000" pitchFamily="50" charset="-128"/>
              </a:rPr>
              <a:t>特別休暇</a:t>
            </a:r>
            <a:endParaRPr lang="en-US" altLang="ja-JP" b="1" dirty="0" smtClean="0">
              <a:latin typeface="HGP創英角ﾎﾟｯﾌﾟ体" panose="040B0A00000000000000" pitchFamily="50" charset="-128"/>
              <a:ea typeface="HGP創英角ﾎﾟｯﾌﾟ体" panose="040B0A00000000000000" pitchFamily="50" charset="-128"/>
            </a:endParaRPr>
          </a:p>
          <a:p>
            <a:pPr algn="ctr"/>
            <a:r>
              <a:rPr kumimoji="1" lang="ja-JP" altLang="en-US" b="1" dirty="0" smtClean="0">
                <a:latin typeface="HGP創英角ﾎﾟｯﾌﾟ体" panose="040B0A00000000000000" pitchFamily="50" charset="-128"/>
                <a:ea typeface="HGP創英角ﾎﾟｯﾌﾟ体" panose="040B0A00000000000000" pitchFamily="50" charset="-128"/>
              </a:rPr>
              <a:t>誤　　夏</a:t>
            </a:r>
            <a:r>
              <a:rPr kumimoji="1" lang="ja-JP" altLang="en-US" b="1" dirty="0" smtClean="0">
                <a:solidFill>
                  <a:srgbClr val="FF0000"/>
                </a:solidFill>
                <a:latin typeface="HGP創英角ﾎﾟｯﾌﾟ体" panose="040B0A00000000000000" pitchFamily="50" charset="-128"/>
                <a:ea typeface="HGP創英角ﾎﾟｯﾌﾟ体" panose="040B0A00000000000000" pitchFamily="50" charset="-128"/>
              </a:rPr>
              <a:t>季</a:t>
            </a:r>
            <a:r>
              <a:rPr kumimoji="1" lang="ja-JP" altLang="en-US" b="1" dirty="0" smtClean="0">
                <a:latin typeface="HGP創英角ﾎﾟｯﾌﾟ体" panose="040B0A00000000000000" pitchFamily="50" charset="-128"/>
                <a:ea typeface="HGP創英角ﾎﾟｯﾌﾟ体" panose="040B0A00000000000000" pitchFamily="50" charset="-128"/>
              </a:rPr>
              <a:t>特別休暇</a:t>
            </a:r>
            <a:endParaRPr kumimoji="1" lang="ja-JP" altLang="en-US" b="1"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498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42"/>
                                        </p:tgtEl>
                                        <p:attrNameLst>
                                          <p:attrName>style.visibility</p:attrName>
                                        </p:attrNameLst>
                                      </p:cBhvr>
                                      <p:to>
                                        <p:strVal val="visible"/>
                                      </p:to>
                                    </p:set>
                                    <p:anim calcmode="lin" valueType="num">
                                      <p:cBhvr>
                                        <p:cTn id="7" dur="1500" fill="hold"/>
                                        <p:tgtEl>
                                          <p:spTgt spid="1242"/>
                                        </p:tgtEl>
                                        <p:attrNameLst>
                                          <p:attrName>ppt_w</p:attrName>
                                        </p:attrNameLst>
                                      </p:cBhvr>
                                      <p:tavLst>
                                        <p:tav tm="0">
                                          <p:val>
                                            <p:fltVal val="0"/>
                                          </p:val>
                                        </p:tav>
                                        <p:tav tm="100000">
                                          <p:val>
                                            <p:strVal val="#ppt_w"/>
                                          </p:val>
                                        </p:tav>
                                      </p:tavLst>
                                    </p:anim>
                                    <p:anim calcmode="lin" valueType="num">
                                      <p:cBhvr>
                                        <p:cTn id="8" dur="1500" fill="hold"/>
                                        <p:tgtEl>
                                          <p:spTgt spid="1242"/>
                                        </p:tgtEl>
                                        <p:attrNameLst>
                                          <p:attrName>ppt_h</p:attrName>
                                        </p:attrNameLst>
                                      </p:cBhvr>
                                      <p:tavLst>
                                        <p:tav tm="0">
                                          <p:val>
                                            <p:fltVal val="0"/>
                                          </p:val>
                                        </p:tav>
                                        <p:tav tm="100000">
                                          <p:val>
                                            <p:strVal val="#ppt_h"/>
                                          </p:val>
                                        </p:tav>
                                      </p:tavLst>
                                    </p:anim>
                                    <p:animEffect transition="in" filter="fade">
                                      <p:cBhvr>
                                        <p:cTn id="9" dur="1500"/>
                                        <p:tgtEl>
                                          <p:spTgt spid="12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40"/>
                                        </p:tgtEl>
                                        <p:attrNameLst>
                                          <p:attrName>style.visibility</p:attrName>
                                        </p:attrNameLst>
                                      </p:cBhvr>
                                      <p:to>
                                        <p:strVal val="visible"/>
                                      </p:to>
                                    </p:set>
                                    <p:anim calcmode="lin" valueType="num">
                                      <p:cBhvr>
                                        <p:cTn id="14" dur="1500" fill="hold"/>
                                        <p:tgtEl>
                                          <p:spTgt spid="1240"/>
                                        </p:tgtEl>
                                        <p:attrNameLst>
                                          <p:attrName>ppt_w</p:attrName>
                                        </p:attrNameLst>
                                      </p:cBhvr>
                                      <p:tavLst>
                                        <p:tav tm="0">
                                          <p:val>
                                            <p:fltVal val="0"/>
                                          </p:val>
                                        </p:tav>
                                        <p:tav tm="100000">
                                          <p:val>
                                            <p:strVal val="#ppt_w"/>
                                          </p:val>
                                        </p:tav>
                                      </p:tavLst>
                                    </p:anim>
                                    <p:anim calcmode="lin" valueType="num">
                                      <p:cBhvr>
                                        <p:cTn id="15" dur="1500" fill="hold"/>
                                        <p:tgtEl>
                                          <p:spTgt spid="1240"/>
                                        </p:tgtEl>
                                        <p:attrNameLst>
                                          <p:attrName>ppt_h</p:attrName>
                                        </p:attrNameLst>
                                      </p:cBhvr>
                                      <p:tavLst>
                                        <p:tav tm="0">
                                          <p:val>
                                            <p:fltVal val="0"/>
                                          </p:val>
                                        </p:tav>
                                        <p:tav tm="100000">
                                          <p:val>
                                            <p:strVal val="#ppt_h"/>
                                          </p:val>
                                        </p:tav>
                                      </p:tavLst>
                                    </p:anim>
                                    <p:animEffect transition="in" filter="fade">
                                      <p:cBhvr>
                                        <p:cTn id="16" dur="1500"/>
                                        <p:tgtEl>
                                          <p:spTgt spid="124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41"/>
                                        </p:tgtEl>
                                        <p:attrNameLst>
                                          <p:attrName>style.visibility</p:attrName>
                                        </p:attrNameLst>
                                      </p:cBhvr>
                                      <p:to>
                                        <p:strVal val="visible"/>
                                      </p:to>
                                    </p:set>
                                    <p:anim calcmode="lin" valueType="num">
                                      <p:cBhvr>
                                        <p:cTn id="21" dur="1500" fill="hold"/>
                                        <p:tgtEl>
                                          <p:spTgt spid="1241"/>
                                        </p:tgtEl>
                                        <p:attrNameLst>
                                          <p:attrName>ppt_w</p:attrName>
                                        </p:attrNameLst>
                                      </p:cBhvr>
                                      <p:tavLst>
                                        <p:tav tm="0">
                                          <p:val>
                                            <p:fltVal val="0"/>
                                          </p:val>
                                        </p:tav>
                                        <p:tav tm="100000">
                                          <p:val>
                                            <p:strVal val="#ppt_w"/>
                                          </p:val>
                                        </p:tav>
                                      </p:tavLst>
                                    </p:anim>
                                    <p:anim calcmode="lin" valueType="num">
                                      <p:cBhvr>
                                        <p:cTn id="22" dur="1500" fill="hold"/>
                                        <p:tgtEl>
                                          <p:spTgt spid="1241"/>
                                        </p:tgtEl>
                                        <p:attrNameLst>
                                          <p:attrName>ppt_h</p:attrName>
                                        </p:attrNameLst>
                                      </p:cBhvr>
                                      <p:tavLst>
                                        <p:tav tm="0">
                                          <p:val>
                                            <p:fltVal val="0"/>
                                          </p:val>
                                        </p:tav>
                                        <p:tav tm="100000">
                                          <p:val>
                                            <p:strVal val="#ppt_h"/>
                                          </p:val>
                                        </p:tav>
                                      </p:tavLst>
                                    </p:anim>
                                    <p:animEffect transition="in" filter="fade">
                                      <p:cBhvr>
                                        <p:cTn id="23" dur="1500"/>
                                        <p:tgtEl>
                                          <p:spTgt spid="124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43"/>
                                        </p:tgtEl>
                                        <p:attrNameLst>
                                          <p:attrName>style.visibility</p:attrName>
                                        </p:attrNameLst>
                                      </p:cBhvr>
                                      <p:to>
                                        <p:strVal val="visible"/>
                                      </p:to>
                                    </p:set>
                                    <p:animEffect transition="in" filter="wipe(down)">
                                      <p:cBhvr>
                                        <p:cTn id="28" dur="1500"/>
                                        <p:tgtEl>
                                          <p:spTgt spid="1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 grpId="0" animBg="1"/>
      <p:bldP spid="12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 name="タイトル 1"/>
          <p:cNvSpPr>
            <a:spLocks noGrp="1"/>
          </p:cNvSpPr>
          <p:nvPr>
            <p:ph type="title"/>
          </p:nvPr>
        </p:nvSpPr>
        <p:spPr>
          <a:xfrm>
            <a:off x="1097280" y="286603"/>
            <a:ext cx="10058400" cy="1377097"/>
          </a:xfrm>
        </p:spPr>
        <p:txBody>
          <a:bodyPr/>
          <a:lstStyle/>
          <a:p>
            <a:r>
              <a:rPr lang="ja-JP" altLang="en-US" b="1" dirty="0" smtClean="0">
                <a:solidFill>
                  <a:schemeClr val="tx1"/>
                </a:solidFill>
                <a:latin typeface="HG丸ｺﾞｼｯｸM-PRO" panose="020F0600000000000000" pitchFamily="50" charset="-128"/>
                <a:ea typeface="HG丸ｺﾞｼｯｸM-PRO" panose="020F0600000000000000" pitchFamily="50" charset="-128"/>
              </a:rPr>
              <a:t>問題</a:t>
            </a:r>
            <a:r>
              <a:rPr lang="ja-JP" altLang="en-US" b="1" dirty="0">
                <a:solidFill>
                  <a:schemeClr val="tx1"/>
                </a:solidFill>
                <a:latin typeface="HG丸ｺﾞｼｯｸM-PRO" panose="020F0600000000000000" pitchFamily="50" charset="-128"/>
                <a:ea typeface="HG丸ｺﾞｼｯｸM-PRO" panose="020F0600000000000000" pitchFamily="50" charset="-128"/>
              </a:rPr>
              <a:t>③</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50" name="コンテンツ プレースホルダー 2"/>
          <p:cNvSpPr>
            <a:spLocks noGrp="1"/>
          </p:cNvSpPr>
          <p:nvPr>
            <p:ph idx="1"/>
          </p:nvPr>
        </p:nvSpPr>
        <p:spPr>
          <a:xfrm>
            <a:off x="1333500" y="2692400"/>
            <a:ext cx="9525000" cy="3378200"/>
          </a:xfrm>
        </p:spPr>
        <p:txBody>
          <a:bodyPr>
            <a:normAutofit/>
          </a:bodyPr>
          <a:lstStyle/>
          <a:p>
            <a:r>
              <a:rPr lang="ja-JP" altLang="en-US" sz="3600" dirty="0" smtClean="0">
                <a:latin typeface="HG丸ｺﾞｼｯｸM-PRO" panose="020F0600000000000000" pitchFamily="50" charset="-128"/>
                <a:ea typeface="HG丸ｺﾞｼｯｸM-PRO" panose="020F0600000000000000" pitchFamily="50" charset="-128"/>
              </a:rPr>
              <a:t>夏期特別休暇が、</a:t>
            </a:r>
            <a:r>
              <a:rPr lang="ja-JP" altLang="en-US" sz="3600" dirty="0">
                <a:latin typeface="HG丸ｺﾞｼｯｸM-PRO" panose="020F0600000000000000" pitchFamily="50" charset="-128"/>
                <a:ea typeface="HG丸ｺﾞｼｯｸM-PRO" panose="020F0600000000000000" pitchFamily="50" charset="-128"/>
              </a:rPr>
              <a:t>２</a:t>
            </a:r>
            <a:r>
              <a:rPr lang="ja-JP" altLang="en-US" sz="3600" dirty="0" smtClean="0">
                <a:latin typeface="HG丸ｺﾞｼｯｸM-PRO" panose="020F0600000000000000" pitchFamily="50" charset="-128"/>
                <a:ea typeface="HG丸ｺﾞｼｯｸM-PRO" panose="020F0600000000000000" pitchFamily="50" charset="-128"/>
              </a:rPr>
              <a:t>時間</a:t>
            </a:r>
            <a:r>
              <a:rPr lang="en-US" altLang="ja-JP" sz="3600" dirty="0" smtClean="0">
                <a:latin typeface="HG丸ｺﾞｼｯｸM-PRO" panose="020F0600000000000000" pitchFamily="50" charset="-128"/>
                <a:ea typeface="HG丸ｺﾞｼｯｸM-PRO" panose="020F0600000000000000" pitchFamily="50" charset="-128"/>
              </a:rPr>
              <a:t>45</a:t>
            </a:r>
            <a:r>
              <a:rPr lang="ja-JP" altLang="en-US" sz="3600" dirty="0" smtClean="0">
                <a:latin typeface="HG丸ｺﾞｼｯｸM-PRO" panose="020F0600000000000000" pitchFamily="50" charset="-128"/>
                <a:ea typeface="HG丸ｺﾞｼｯｸM-PRO" panose="020F0600000000000000" pitchFamily="50" charset="-128"/>
              </a:rPr>
              <a:t>分</a:t>
            </a:r>
            <a:r>
              <a:rPr lang="ja-JP" altLang="en-US" sz="3600" dirty="0">
                <a:latin typeface="HG丸ｺﾞｼｯｸM-PRO" panose="020F0600000000000000" pitchFamily="50" charset="-128"/>
                <a:ea typeface="HG丸ｺﾞｼｯｸM-PRO" panose="020F0600000000000000" pitchFamily="50" charset="-128"/>
              </a:rPr>
              <a:t>残</a:t>
            </a:r>
            <a:r>
              <a:rPr lang="ja-JP" altLang="en-US" sz="3600" dirty="0" smtClean="0">
                <a:latin typeface="HG丸ｺﾞｼｯｸM-PRO" panose="020F0600000000000000" pitchFamily="50" charset="-128"/>
                <a:ea typeface="HG丸ｺﾞｼｯｸM-PRO" panose="020F0600000000000000" pitchFamily="50" charset="-128"/>
              </a:rPr>
              <a:t>っています。</a:t>
            </a:r>
            <a:endParaRPr lang="en-US" altLang="ja-JP" sz="3600" dirty="0" smtClean="0">
              <a:latin typeface="HG丸ｺﾞｼｯｸM-PRO" panose="020F0600000000000000" pitchFamily="50" charset="-128"/>
              <a:ea typeface="HG丸ｺﾞｼｯｸM-PRO" panose="020F0600000000000000" pitchFamily="50" charset="-128"/>
            </a:endParaRPr>
          </a:p>
          <a:p>
            <a:r>
              <a:rPr lang="en-US" altLang="ja-JP" sz="3600" dirty="0" smtClean="0">
                <a:latin typeface="HG丸ｺﾞｼｯｸM-PRO" panose="020F0600000000000000" pitchFamily="50" charset="-128"/>
                <a:ea typeface="HG丸ｺﾞｼｯｸM-PRO" panose="020F0600000000000000" pitchFamily="50" charset="-128"/>
              </a:rPr>
              <a:t>9</a:t>
            </a:r>
            <a:r>
              <a:rPr lang="ja-JP" altLang="en-US" sz="3600" dirty="0" smtClean="0">
                <a:latin typeface="HG丸ｺﾞｼｯｸM-PRO" panose="020F0600000000000000" pitchFamily="50" charset="-128"/>
                <a:ea typeface="HG丸ｺﾞｼｯｸM-PRO" panose="020F0600000000000000" pitchFamily="50" charset="-128"/>
              </a:rPr>
              <a:t>時</a:t>
            </a:r>
            <a:r>
              <a:rPr lang="en-US" altLang="ja-JP" sz="3600" dirty="0" smtClean="0">
                <a:latin typeface="HG丸ｺﾞｼｯｸM-PRO" panose="020F0600000000000000" pitchFamily="50" charset="-128"/>
                <a:ea typeface="HG丸ｺﾞｼｯｸM-PRO" panose="020F0600000000000000" pitchFamily="50" charset="-128"/>
              </a:rPr>
              <a:t>15</a:t>
            </a:r>
            <a:r>
              <a:rPr lang="ja-JP" altLang="en-US" sz="3600" dirty="0" smtClean="0">
                <a:latin typeface="HG丸ｺﾞｼｯｸM-PRO" panose="020F0600000000000000" pitchFamily="50" charset="-128"/>
                <a:ea typeface="HG丸ｺﾞｼｯｸM-PRO" panose="020F0600000000000000" pitchFamily="50" charset="-128"/>
              </a:rPr>
              <a:t>分～</a:t>
            </a:r>
            <a:r>
              <a:rPr lang="en-US" altLang="ja-JP" sz="3600" dirty="0" smtClean="0">
                <a:latin typeface="HG丸ｺﾞｼｯｸM-PRO" panose="020F0600000000000000" pitchFamily="50" charset="-128"/>
                <a:ea typeface="HG丸ｺﾞｼｯｸM-PRO" panose="020F0600000000000000" pitchFamily="50" charset="-128"/>
              </a:rPr>
              <a:t>12</a:t>
            </a:r>
            <a:r>
              <a:rPr lang="ja-JP" altLang="en-US" sz="3600" dirty="0" smtClean="0">
                <a:latin typeface="HG丸ｺﾞｼｯｸM-PRO" panose="020F0600000000000000" pitchFamily="50" charset="-128"/>
                <a:ea typeface="HG丸ｺﾞｼｯｸM-PRO" panose="020F0600000000000000" pitchFamily="50" charset="-128"/>
              </a:rPr>
              <a:t>時まで、夏期特別休暇を取得</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できるでしょうか？</a:t>
            </a:r>
            <a:endParaRPr lang="en-US" altLang="ja-JP" sz="3600" dirty="0" smtClean="0">
              <a:latin typeface="HG丸ｺﾞｼｯｸM-PRO" panose="020F0600000000000000" pitchFamily="50" charset="-128"/>
              <a:ea typeface="HG丸ｺﾞｼｯｸM-PRO" panose="020F0600000000000000" pitchFamily="50" charset="-128"/>
            </a:endParaRPr>
          </a:p>
        </p:txBody>
      </p:sp>
      <p:pic>
        <p:nvPicPr>
          <p:cNvPr id="1251" name="図 3"/>
          <p:cNvPicPr>
            <a:picLocks noChangeAspect="1"/>
          </p:cNvPicPr>
          <p:nvPr/>
        </p:nvPicPr>
        <p:blipFill>
          <a:blip r:embed="rId3"/>
          <a:stretch>
            <a:fillRect/>
          </a:stretch>
        </p:blipFill>
        <p:spPr>
          <a:xfrm rot="990025">
            <a:off x="7964487" y="4450241"/>
            <a:ext cx="1941513" cy="1620360"/>
          </a:xfrm>
          <a:prstGeom prst="rect">
            <a:avLst/>
          </a:prstGeom>
        </p:spPr>
      </p:pic>
    </p:spTree>
    <p:extLst>
      <p:ext uri="{BB962C8B-B14F-4D97-AF65-F5344CB8AC3E}">
        <p14:creationId xmlns:p14="http://schemas.microsoft.com/office/powerpoint/2010/main" val="559772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答え</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58" name="コンテンツ プレースホルダー 2"/>
          <p:cNvSpPr>
            <a:spLocks noGrp="1"/>
          </p:cNvSpPr>
          <p:nvPr>
            <p:ph idx="1"/>
          </p:nvPr>
        </p:nvSpPr>
        <p:spPr>
          <a:xfrm>
            <a:off x="1097280" y="1903390"/>
            <a:ext cx="10058400" cy="4292600"/>
          </a:xfrm>
        </p:spPr>
        <p:txBody>
          <a:bodyPr>
            <a:normAutofit fontScale="25000" lnSpcReduction="20000"/>
          </a:bodyPr>
          <a:lstStyle/>
          <a:p>
            <a:pPr marL="1471400" lvl="8" indent="0">
              <a:buNone/>
            </a:pPr>
            <a:endParaRPr lang="en-US" altLang="ja-JP" sz="4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4000" dirty="0" smtClean="0">
                <a:latin typeface="HG丸ｺﾞｼｯｸM-PRO" panose="020F0600000000000000" pitchFamily="50" charset="-128"/>
                <a:ea typeface="HG丸ｺﾞｼｯｸM-PRO" panose="020F0600000000000000" pitchFamily="50" charset="-128"/>
              </a:rPr>
              <a:t>　</a:t>
            </a:r>
            <a:r>
              <a:rPr lang="ja-JP" altLang="en-US" sz="14400" dirty="0" smtClean="0">
                <a:latin typeface="HG丸ｺﾞｼｯｸM-PRO" panose="020F0600000000000000" pitchFamily="50" charset="-128"/>
                <a:ea typeface="HG丸ｺﾞｼｯｸM-PRO" panose="020F0600000000000000" pitchFamily="50" charset="-128"/>
              </a:rPr>
              <a:t>できません</a:t>
            </a:r>
            <a:endParaRPr lang="en-US" altLang="ja-JP" sz="14400" dirty="0" smtClean="0">
              <a:latin typeface="HG丸ｺﾞｼｯｸM-PRO" panose="020F0600000000000000" pitchFamily="50" charset="-128"/>
              <a:ea typeface="HG丸ｺﾞｼｯｸM-PRO" panose="020F0600000000000000" pitchFamily="50" charset="-128"/>
            </a:endParaRPr>
          </a:p>
          <a:p>
            <a:r>
              <a:rPr lang="ja-JP" altLang="en-US" sz="5900" dirty="0" smtClean="0">
                <a:latin typeface="HG丸ｺﾞｼｯｸM-PRO" panose="020F0600000000000000" pitchFamily="50" charset="-128"/>
                <a:ea typeface="HG丸ｺﾞｼｯｸM-PRO" panose="020F0600000000000000" pitchFamily="50" charset="-128"/>
              </a:rPr>
              <a:t>　　</a:t>
            </a:r>
            <a:endParaRPr lang="en-US" altLang="ja-JP" sz="5900" dirty="0" smtClean="0">
              <a:latin typeface="HG丸ｺﾞｼｯｸM-PRO" panose="020F0600000000000000" pitchFamily="50" charset="-128"/>
              <a:ea typeface="HG丸ｺﾞｼｯｸM-PRO" panose="020F0600000000000000" pitchFamily="50" charset="-128"/>
            </a:endParaRPr>
          </a:p>
          <a:p>
            <a:r>
              <a:rPr lang="ja-JP" altLang="en-US" sz="5900" dirty="0">
                <a:latin typeface="HG丸ｺﾞｼｯｸM-PRO" panose="020F0600000000000000" pitchFamily="50" charset="-128"/>
                <a:ea typeface="HG丸ｺﾞｼｯｸM-PRO" panose="020F0600000000000000" pitchFamily="50" charset="-128"/>
              </a:rPr>
              <a:t>　</a:t>
            </a:r>
            <a:r>
              <a:rPr lang="ja-JP" altLang="en-US" sz="5900" dirty="0" smtClean="0">
                <a:latin typeface="HG丸ｺﾞｼｯｸM-PRO" panose="020F0600000000000000" pitchFamily="50" charset="-128"/>
                <a:ea typeface="HG丸ｺﾞｼｯｸM-PRO" panose="020F0600000000000000" pitchFamily="50" charset="-128"/>
              </a:rPr>
              <a:t>　　</a:t>
            </a:r>
            <a:r>
              <a:rPr lang="ja-JP" altLang="en-US" sz="11200" dirty="0" smtClean="0">
                <a:latin typeface="HG丸ｺﾞｼｯｸM-PRO" panose="020F0600000000000000" pitchFamily="50" charset="-128"/>
                <a:ea typeface="HG丸ｺﾞｼｯｸM-PRO" panose="020F0600000000000000" pitchFamily="50" charset="-128"/>
              </a:rPr>
              <a:t>・休暇</a:t>
            </a:r>
            <a:r>
              <a:rPr lang="ja-JP" altLang="en-US" sz="11200" dirty="0">
                <a:latin typeface="HG丸ｺﾞｼｯｸM-PRO" panose="020F0600000000000000" pitchFamily="50" charset="-128"/>
                <a:ea typeface="HG丸ｺﾞｼｯｸM-PRO" panose="020F0600000000000000" pitchFamily="50" charset="-128"/>
              </a:rPr>
              <a:t>の残日数のすべてを使用しよう</a:t>
            </a:r>
            <a:r>
              <a:rPr lang="ja-JP" altLang="en-US" sz="11200" dirty="0" smtClean="0">
                <a:latin typeface="HG丸ｺﾞｼｯｸM-PRO" panose="020F0600000000000000" pitchFamily="50" charset="-128"/>
                <a:ea typeface="HG丸ｺﾞｼｯｸM-PRO" panose="020F0600000000000000" pitchFamily="50" charset="-128"/>
              </a:rPr>
              <a:t>とする</a:t>
            </a:r>
            <a:r>
              <a:rPr lang="ja-JP" altLang="en-US" sz="11200" dirty="0">
                <a:latin typeface="HG丸ｺﾞｼｯｸM-PRO" panose="020F0600000000000000" pitchFamily="50" charset="-128"/>
                <a:ea typeface="HG丸ｺﾞｼｯｸM-PRO" panose="020F0600000000000000" pitchFamily="50" charset="-128"/>
              </a:rPr>
              <a:t>場合に</a:t>
            </a:r>
            <a:r>
              <a:rPr lang="ja-JP" altLang="en-US" sz="11200" dirty="0" smtClean="0">
                <a:latin typeface="HG丸ｺﾞｼｯｸM-PRO" panose="020F0600000000000000" pitchFamily="50" charset="-128"/>
                <a:ea typeface="HG丸ｺﾞｼｯｸM-PRO" panose="020F0600000000000000" pitchFamily="50" charset="-128"/>
              </a:rPr>
              <a:t>おい</a:t>
            </a:r>
            <a:endParaRPr lang="en-US" altLang="ja-JP" sz="11200" dirty="0" smtClean="0">
              <a:latin typeface="HG丸ｺﾞｼｯｸM-PRO" panose="020F0600000000000000" pitchFamily="50" charset="-128"/>
              <a:ea typeface="HG丸ｺﾞｼｯｸM-PRO" panose="020F0600000000000000" pitchFamily="50" charset="-128"/>
            </a:endParaRPr>
          </a:p>
          <a:p>
            <a:r>
              <a:rPr lang="ja-JP" altLang="en-US" sz="11200" dirty="0">
                <a:latin typeface="HG丸ｺﾞｼｯｸM-PRO" panose="020F0600000000000000" pitchFamily="50" charset="-128"/>
                <a:ea typeface="HG丸ｺﾞｼｯｸM-PRO" panose="020F0600000000000000" pitchFamily="50" charset="-128"/>
              </a:rPr>
              <a:t>　</a:t>
            </a:r>
            <a:r>
              <a:rPr lang="ja-JP" altLang="en-US" sz="11200" dirty="0" smtClean="0">
                <a:latin typeface="HG丸ｺﾞｼｯｸM-PRO" panose="020F0600000000000000" pitchFamily="50" charset="-128"/>
                <a:ea typeface="HG丸ｺﾞｼｯｸM-PRO" panose="020F0600000000000000" pitchFamily="50" charset="-128"/>
              </a:rPr>
              <a:t>　  て</a:t>
            </a:r>
            <a:r>
              <a:rPr lang="ja-JP" altLang="en-US" sz="11200" dirty="0">
                <a:latin typeface="HG丸ｺﾞｼｯｸM-PRO" panose="020F0600000000000000" pitchFamily="50" charset="-128"/>
                <a:ea typeface="HG丸ｺﾞｼｯｸM-PRO" panose="020F0600000000000000" pitchFamily="50" charset="-128"/>
              </a:rPr>
              <a:t>、当該残日数に</a:t>
            </a:r>
            <a:r>
              <a:rPr lang="ja-JP" altLang="en-US" sz="11200" dirty="0" smtClean="0">
                <a:latin typeface="HG丸ｺﾞｼｯｸM-PRO" panose="020F0600000000000000" pitchFamily="50" charset="-128"/>
                <a:ea typeface="HG丸ｺﾞｼｯｸM-PRO" panose="020F0600000000000000" pitchFamily="50" charset="-128"/>
              </a:rPr>
              <a:t>４時間</a:t>
            </a:r>
            <a:r>
              <a:rPr lang="ja-JP" altLang="en-US" sz="11200" dirty="0">
                <a:latin typeface="HG丸ｺﾞｼｯｸM-PRO" panose="020F0600000000000000" pitchFamily="50" charset="-128"/>
                <a:ea typeface="HG丸ｺﾞｼｯｸM-PRO" panose="020F0600000000000000" pitchFamily="50" charset="-128"/>
              </a:rPr>
              <a:t>未満の端数があるときは、</a:t>
            </a:r>
            <a:r>
              <a:rPr lang="ja-JP" altLang="en-US" sz="11200" dirty="0" smtClean="0">
                <a:solidFill>
                  <a:srgbClr val="FF0000"/>
                </a:solidFill>
                <a:latin typeface="HG丸ｺﾞｼｯｸM-PRO" panose="020F0600000000000000" pitchFamily="50" charset="-128"/>
                <a:ea typeface="HG丸ｺﾞｼｯｸM-PRO" panose="020F0600000000000000" pitchFamily="50" charset="-128"/>
              </a:rPr>
              <a:t>当</a:t>
            </a:r>
            <a:endParaRPr lang="en-US" altLang="ja-JP" sz="11200"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11200" dirty="0">
                <a:solidFill>
                  <a:srgbClr val="FF0000"/>
                </a:solidFill>
                <a:latin typeface="HG丸ｺﾞｼｯｸM-PRO" panose="020F0600000000000000" pitchFamily="50" charset="-128"/>
                <a:ea typeface="HG丸ｺﾞｼｯｸM-PRO" panose="020F0600000000000000" pitchFamily="50" charset="-128"/>
              </a:rPr>
              <a:t>　</a:t>
            </a:r>
            <a:r>
              <a:rPr lang="ja-JP" altLang="en-US" sz="11200" dirty="0" smtClean="0">
                <a:solidFill>
                  <a:srgbClr val="FF0000"/>
                </a:solidFill>
                <a:latin typeface="HG丸ｺﾞｼｯｸM-PRO" panose="020F0600000000000000" pitchFamily="50" charset="-128"/>
                <a:ea typeface="HG丸ｺﾞｼｯｸM-PRO" panose="020F0600000000000000" pitchFamily="50" charset="-128"/>
              </a:rPr>
              <a:t>　  該残日数</a:t>
            </a:r>
            <a:r>
              <a:rPr lang="ja-JP" altLang="en-US" sz="11200" dirty="0">
                <a:solidFill>
                  <a:srgbClr val="FF0000"/>
                </a:solidFill>
                <a:latin typeface="HG丸ｺﾞｼｯｸM-PRO" panose="020F0600000000000000" pitchFamily="50" charset="-128"/>
                <a:ea typeface="HG丸ｺﾞｼｯｸM-PRO" panose="020F0600000000000000" pitchFamily="50" charset="-128"/>
              </a:rPr>
              <a:t>のすべてを使用することが</a:t>
            </a:r>
            <a:r>
              <a:rPr lang="ja-JP" altLang="en-US" sz="11200" dirty="0" smtClean="0">
                <a:solidFill>
                  <a:srgbClr val="FF0000"/>
                </a:solidFill>
                <a:latin typeface="HG丸ｺﾞｼｯｸM-PRO" panose="020F0600000000000000" pitchFamily="50" charset="-128"/>
                <a:ea typeface="HG丸ｺﾞｼｯｸM-PRO" panose="020F0600000000000000" pitchFamily="50" charset="-128"/>
              </a:rPr>
              <a:t>できる</a:t>
            </a:r>
            <a:endParaRPr lang="en-US" altLang="ja-JP" sz="11200"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1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1200" dirty="0" smtClean="0">
                <a:latin typeface="HG丸ｺﾞｼｯｸM-PRO" panose="020F0600000000000000" pitchFamily="50" charset="-128"/>
                <a:ea typeface="HG丸ｺﾞｼｯｸM-PRO" panose="020F0600000000000000" pitchFamily="50" charset="-128"/>
              </a:rPr>
              <a:t>　  ・</a:t>
            </a:r>
            <a:r>
              <a:rPr lang="ja-JP" altLang="en-US" sz="11200" dirty="0" smtClean="0">
                <a:solidFill>
                  <a:srgbClr val="FF0000"/>
                </a:solidFill>
                <a:latin typeface="HG丸ｺﾞｼｯｸM-PRO" panose="020F0600000000000000" pitchFamily="50" charset="-128"/>
                <a:ea typeface="HG丸ｺﾞｼｯｸM-PRO" panose="020F0600000000000000" pitchFamily="50" charset="-128"/>
              </a:rPr>
              <a:t>始業</a:t>
            </a:r>
            <a:r>
              <a:rPr lang="ja-JP" altLang="en-US" sz="11200" dirty="0">
                <a:solidFill>
                  <a:srgbClr val="FF0000"/>
                </a:solidFill>
                <a:latin typeface="HG丸ｺﾞｼｯｸM-PRO" panose="020F0600000000000000" pitchFamily="50" charset="-128"/>
                <a:ea typeface="HG丸ｺﾞｼｯｸM-PRO" panose="020F0600000000000000" pitchFamily="50" charset="-128"/>
              </a:rPr>
              <a:t>の時刻</a:t>
            </a:r>
            <a:r>
              <a:rPr lang="ja-JP" altLang="en-US" sz="11200" dirty="0">
                <a:latin typeface="HG丸ｺﾞｼｯｸM-PRO" panose="020F0600000000000000" pitchFamily="50" charset="-128"/>
                <a:ea typeface="HG丸ｺﾞｼｯｸM-PRO" panose="020F0600000000000000" pitchFamily="50" charset="-128"/>
              </a:rPr>
              <a:t>から引き続き若しくは</a:t>
            </a:r>
            <a:r>
              <a:rPr lang="ja-JP" altLang="en-US" sz="11200" dirty="0">
                <a:solidFill>
                  <a:srgbClr val="FF0000"/>
                </a:solidFill>
                <a:latin typeface="HG丸ｺﾞｼｯｸM-PRO" panose="020F0600000000000000" pitchFamily="50" charset="-128"/>
                <a:ea typeface="HG丸ｺﾞｼｯｸM-PRO" panose="020F0600000000000000" pitchFamily="50" charset="-128"/>
              </a:rPr>
              <a:t>終業</a:t>
            </a:r>
            <a:r>
              <a:rPr lang="ja-JP" altLang="en-US" sz="11200" dirty="0" smtClean="0">
                <a:solidFill>
                  <a:srgbClr val="FF0000"/>
                </a:solidFill>
                <a:latin typeface="HG丸ｺﾞｼｯｸM-PRO" panose="020F0600000000000000" pitchFamily="50" charset="-128"/>
                <a:ea typeface="HG丸ｺﾞｼｯｸM-PRO" panose="020F0600000000000000" pitchFamily="50" charset="-128"/>
              </a:rPr>
              <a:t>の時刻</a:t>
            </a:r>
            <a:r>
              <a:rPr lang="ja-JP" altLang="en-US" sz="11200" dirty="0">
                <a:latin typeface="HG丸ｺﾞｼｯｸM-PRO" panose="020F0600000000000000" pitchFamily="50" charset="-128"/>
                <a:ea typeface="HG丸ｺﾞｼｯｸM-PRO" panose="020F0600000000000000" pitchFamily="50" charset="-128"/>
              </a:rPr>
              <a:t>まで</a:t>
            </a:r>
            <a:r>
              <a:rPr lang="ja-JP" altLang="en-US" sz="11200" dirty="0" smtClean="0">
                <a:latin typeface="HG丸ｺﾞｼｯｸM-PRO" panose="020F0600000000000000" pitchFamily="50" charset="-128"/>
                <a:ea typeface="HG丸ｺﾞｼｯｸM-PRO" panose="020F0600000000000000" pitchFamily="50" charset="-128"/>
              </a:rPr>
              <a:t>引き</a:t>
            </a:r>
            <a:endParaRPr lang="en-US" altLang="ja-JP" sz="11200" dirty="0" smtClean="0">
              <a:latin typeface="HG丸ｺﾞｼｯｸM-PRO" panose="020F0600000000000000" pitchFamily="50" charset="-128"/>
              <a:ea typeface="HG丸ｺﾞｼｯｸM-PRO" panose="020F0600000000000000" pitchFamily="50" charset="-128"/>
            </a:endParaRPr>
          </a:p>
          <a:p>
            <a:r>
              <a:rPr lang="ja-JP" altLang="en-US" sz="11200" dirty="0">
                <a:latin typeface="HG丸ｺﾞｼｯｸM-PRO" panose="020F0600000000000000" pitchFamily="50" charset="-128"/>
                <a:ea typeface="HG丸ｺﾞｼｯｸM-PRO" panose="020F0600000000000000" pitchFamily="50" charset="-128"/>
              </a:rPr>
              <a:t>　</a:t>
            </a:r>
            <a:r>
              <a:rPr lang="ja-JP" altLang="en-US" sz="11200" dirty="0" smtClean="0">
                <a:latin typeface="HG丸ｺﾞｼｯｸM-PRO" panose="020F0600000000000000" pitchFamily="50" charset="-128"/>
                <a:ea typeface="HG丸ｺﾞｼｯｸM-PRO" panose="020F0600000000000000" pitchFamily="50" charset="-128"/>
              </a:rPr>
              <a:t>　  続く４時間</a:t>
            </a:r>
            <a:endParaRPr kumimoji="1" lang="en-US" altLang="ja-JP" sz="11200" dirty="0" smtClean="0">
              <a:latin typeface="HG丸ｺﾞｼｯｸM-PRO" panose="020F0600000000000000" pitchFamily="50" charset="-128"/>
              <a:ea typeface="HG丸ｺﾞｼｯｸM-PRO" panose="020F0600000000000000" pitchFamily="50" charset="-128"/>
            </a:endParaRPr>
          </a:p>
          <a:p>
            <a:endParaRPr lang="en-US" altLang="ja-JP" sz="4000" dirty="0">
              <a:latin typeface="HG丸ｺﾞｼｯｸM-PRO" panose="020F0600000000000000" pitchFamily="50" charset="-128"/>
              <a:ea typeface="HG丸ｺﾞｼｯｸM-PRO" panose="020F0600000000000000" pitchFamily="50" charset="-128"/>
            </a:endParaRPr>
          </a:p>
          <a:p>
            <a:r>
              <a:rPr kumimoji="1" lang="ja-JP" altLang="en-US" sz="4000" dirty="0" smtClean="0">
                <a:latin typeface="HG丸ｺﾞｼｯｸM-PRO" panose="020F0600000000000000" pitchFamily="50" charset="-128"/>
                <a:ea typeface="HG丸ｺﾞｼｯｸM-PRO" panose="020F0600000000000000" pitchFamily="50" charset="-128"/>
              </a:rPr>
              <a:t>　　</a:t>
            </a:r>
            <a:endParaRPr kumimoji="1" lang="ja-JP" altLang="en-US" sz="4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494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58">
                                            <p:txEl>
                                              <p:pRg st="3" end="3"/>
                                            </p:txEl>
                                          </p:spTgt>
                                        </p:tgtEl>
                                        <p:attrNameLst>
                                          <p:attrName>style.visibility</p:attrName>
                                        </p:attrNameLst>
                                      </p:cBhvr>
                                      <p:to>
                                        <p:strVal val="visible"/>
                                      </p:to>
                                    </p:set>
                                    <p:animEffect transition="in" filter="fade">
                                      <p:cBhvr>
                                        <p:cTn id="7" dur="1000"/>
                                        <p:tgtEl>
                                          <p:spTgt spid="1258">
                                            <p:txEl>
                                              <p:pRg st="3" end="3"/>
                                            </p:txEl>
                                          </p:spTgt>
                                        </p:tgtEl>
                                      </p:cBhvr>
                                    </p:animEffect>
                                    <p:anim calcmode="lin" valueType="num">
                                      <p:cBhvr>
                                        <p:cTn id="8" dur="1000" fill="hold"/>
                                        <p:tgtEl>
                                          <p:spTgt spid="125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258">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58">
                                            <p:txEl>
                                              <p:pRg st="4" end="4"/>
                                            </p:txEl>
                                          </p:spTgt>
                                        </p:tgtEl>
                                        <p:attrNameLst>
                                          <p:attrName>style.visibility</p:attrName>
                                        </p:attrNameLst>
                                      </p:cBhvr>
                                      <p:to>
                                        <p:strVal val="visible"/>
                                      </p:to>
                                    </p:set>
                                    <p:animEffect transition="in" filter="fade">
                                      <p:cBhvr>
                                        <p:cTn id="12" dur="1000"/>
                                        <p:tgtEl>
                                          <p:spTgt spid="1258">
                                            <p:txEl>
                                              <p:pRg st="4" end="4"/>
                                            </p:txEl>
                                          </p:spTgt>
                                        </p:tgtEl>
                                      </p:cBhvr>
                                    </p:animEffect>
                                    <p:anim calcmode="lin" valueType="num">
                                      <p:cBhvr>
                                        <p:cTn id="13" dur="1000" fill="hold"/>
                                        <p:tgtEl>
                                          <p:spTgt spid="1258">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1258">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58">
                                            <p:txEl>
                                              <p:pRg st="5" end="5"/>
                                            </p:txEl>
                                          </p:spTgt>
                                        </p:tgtEl>
                                        <p:attrNameLst>
                                          <p:attrName>style.visibility</p:attrName>
                                        </p:attrNameLst>
                                      </p:cBhvr>
                                      <p:to>
                                        <p:strVal val="visible"/>
                                      </p:to>
                                    </p:set>
                                    <p:animEffect transition="in" filter="fade">
                                      <p:cBhvr>
                                        <p:cTn id="17" dur="1000"/>
                                        <p:tgtEl>
                                          <p:spTgt spid="1258">
                                            <p:txEl>
                                              <p:pRg st="5" end="5"/>
                                            </p:txEl>
                                          </p:spTgt>
                                        </p:tgtEl>
                                      </p:cBhvr>
                                    </p:animEffect>
                                    <p:anim calcmode="lin" valueType="num">
                                      <p:cBhvr>
                                        <p:cTn id="18" dur="1000" fill="hold"/>
                                        <p:tgtEl>
                                          <p:spTgt spid="1258">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125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58">
                                            <p:txEl>
                                              <p:pRg st="7" end="7"/>
                                            </p:txEl>
                                          </p:spTgt>
                                        </p:tgtEl>
                                        <p:attrNameLst>
                                          <p:attrName>style.visibility</p:attrName>
                                        </p:attrNameLst>
                                      </p:cBhvr>
                                      <p:to>
                                        <p:strVal val="visible"/>
                                      </p:to>
                                    </p:set>
                                    <p:animEffect transition="in" filter="fade">
                                      <p:cBhvr>
                                        <p:cTn id="24" dur="1000"/>
                                        <p:tgtEl>
                                          <p:spTgt spid="1258">
                                            <p:txEl>
                                              <p:pRg st="7" end="7"/>
                                            </p:txEl>
                                          </p:spTgt>
                                        </p:tgtEl>
                                      </p:cBhvr>
                                    </p:animEffect>
                                    <p:anim calcmode="lin" valueType="num">
                                      <p:cBhvr>
                                        <p:cTn id="25" dur="1000" fill="hold"/>
                                        <p:tgtEl>
                                          <p:spTgt spid="1258">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1258">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58">
                                            <p:txEl>
                                              <p:pRg st="8" end="8"/>
                                            </p:txEl>
                                          </p:spTgt>
                                        </p:tgtEl>
                                        <p:attrNameLst>
                                          <p:attrName>style.visibility</p:attrName>
                                        </p:attrNameLst>
                                      </p:cBhvr>
                                      <p:to>
                                        <p:strVal val="visible"/>
                                      </p:to>
                                    </p:set>
                                    <p:animEffect transition="in" filter="fade">
                                      <p:cBhvr>
                                        <p:cTn id="29" dur="1000"/>
                                        <p:tgtEl>
                                          <p:spTgt spid="1258">
                                            <p:txEl>
                                              <p:pRg st="8" end="8"/>
                                            </p:txEl>
                                          </p:spTgt>
                                        </p:tgtEl>
                                      </p:cBhvr>
                                    </p:animEffect>
                                    <p:anim calcmode="lin" valueType="num">
                                      <p:cBhvr>
                                        <p:cTn id="30" dur="1000" fill="hold"/>
                                        <p:tgtEl>
                                          <p:spTgt spid="1258">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125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 name="タイトル 1"/>
          <p:cNvSpPr>
            <a:spLocks noGrp="1"/>
          </p:cNvSpPr>
          <p:nvPr>
            <p:ph type="title"/>
          </p:nvPr>
        </p:nvSpPr>
        <p:spPr>
          <a:xfrm>
            <a:off x="1097280" y="286603"/>
            <a:ext cx="10058400" cy="1377097"/>
          </a:xfrm>
        </p:spPr>
        <p:txBody>
          <a:bodyPr/>
          <a:lstStyle/>
          <a:p>
            <a:r>
              <a:rPr lang="ja-JP" altLang="en-US" b="1" dirty="0" smtClean="0">
                <a:solidFill>
                  <a:schemeClr val="tx1"/>
                </a:solidFill>
                <a:latin typeface="HG丸ｺﾞｼｯｸM-PRO" panose="020F0600000000000000" pitchFamily="50" charset="-128"/>
                <a:ea typeface="HG丸ｺﾞｼｯｸM-PRO" panose="020F0600000000000000" pitchFamily="50" charset="-128"/>
              </a:rPr>
              <a:t>問題</a:t>
            </a:r>
            <a:r>
              <a:rPr lang="ja-JP" altLang="en-US" b="1" dirty="0">
                <a:solidFill>
                  <a:schemeClr val="tx1"/>
                </a:solidFill>
                <a:latin typeface="HG丸ｺﾞｼｯｸM-PRO" panose="020F0600000000000000" pitchFamily="50" charset="-128"/>
                <a:ea typeface="HG丸ｺﾞｼｯｸM-PRO" panose="020F0600000000000000" pitchFamily="50" charset="-128"/>
              </a:rPr>
              <a:t>④</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265" name="コンテンツ プレースホルダー 2"/>
          <p:cNvSpPr>
            <a:spLocks noGrp="1"/>
          </p:cNvSpPr>
          <p:nvPr>
            <p:ph idx="1"/>
          </p:nvPr>
        </p:nvSpPr>
        <p:spPr>
          <a:xfrm>
            <a:off x="952500" y="2451100"/>
            <a:ext cx="10388600" cy="3619500"/>
          </a:xfrm>
        </p:spPr>
        <p:txBody>
          <a:bodyPr>
            <a:normAutofit/>
          </a:bodyPr>
          <a:lstStyle/>
          <a:p>
            <a:r>
              <a:rPr lang="ja-JP" altLang="en-US" sz="3600" dirty="0" smtClean="0">
                <a:latin typeface="HG丸ｺﾞｼｯｸM-PRO" panose="020F0600000000000000" pitchFamily="50" charset="-128"/>
                <a:ea typeface="HG丸ｺﾞｼｯｸM-PRO" panose="020F0600000000000000" pitchFamily="50" charset="-128"/>
              </a:rPr>
              <a:t>実姉が死亡したときは、忌引休暇が</a:t>
            </a:r>
            <a:r>
              <a:rPr lang="en-US" altLang="ja-JP" sz="3600" dirty="0" smtClean="0">
                <a:latin typeface="HG丸ｺﾞｼｯｸM-PRO" panose="020F0600000000000000" pitchFamily="50" charset="-128"/>
                <a:ea typeface="HG丸ｺﾞｼｯｸM-PRO" panose="020F0600000000000000" pitchFamily="50" charset="-128"/>
              </a:rPr>
              <a:t>3</a:t>
            </a:r>
            <a:r>
              <a:rPr lang="ja-JP" altLang="en-US" sz="3600" dirty="0" smtClean="0">
                <a:latin typeface="HG丸ｺﾞｼｯｸM-PRO" panose="020F0600000000000000" pitchFamily="50" charset="-128"/>
                <a:ea typeface="HG丸ｺﾞｼｯｸM-PRO" panose="020F0600000000000000" pitchFamily="50" charset="-128"/>
              </a:rPr>
              <a:t>日取得でき</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ます。</a:t>
            </a:r>
            <a:endParaRPr lang="en-US" altLang="ja-JP" sz="3600" dirty="0" smtClean="0">
              <a:latin typeface="HG丸ｺﾞｼｯｸM-PRO" panose="020F0600000000000000" pitchFamily="50" charset="-128"/>
              <a:ea typeface="HG丸ｺﾞｼｯｸM-PRO" panose="020F0600000000000000" pitchFamily="50" charset="-128"/>
            </a:endParaRPr>
          </a:p>
          <a:p>
            <a:r>
              <a:rPr lang="en-US" altLang="ja-JP" sz="3600" dirty="0" smtClean="0">
                <a:latin typeface="HG丸ｺﾞｼｯｸM-PRO" panose="020F0600000000000000" pitchFamily="50" charset="-128"/>
                <a:ea typeface="HG丸ｺﾞｼｯｸM-PRO" panose="020F0600000000000000" pitchFamily="50" charset="-128"/>
              </a:rPr>
              <a:t>12</a:t>
            </a:r>
            <a:r>
              <a:rPr lang="ja-JP" altLang="en-US" sz="3600" dirty="0" smtClean="0">
                <a:latin typeface="HG丸ｺﾞｼｯｸM-PRO" panose="020F0600000000000000" pitchFamily="50" charset="-128"/>
                <a:ea typeface="HG丸ｺﾞｼｯｸM-PRO" panose="020F0600000000000000" pitchFamily="50" charset="-128"/>
              </a:rPr>
              <a:t>月３日</a:t>
            </a:r>
            <a:r>
              <a:rPr lang="ja-JP" altLang="en-US" sz="3600" dirty="0">
                <a:latin typeface="HG丸ｺﾞｼｯｸM-PRO" panose="020F0600000000000000" pitchFamily="50" charset="-128"/>
                <a:ea typeface="HG丸ｺﾞｼｯｸM-PRO" panose="020F0600000000000000" pitchFamily="50" charset="-128"/>
              </a:rPr>
              <a:t>木</a:t>
            </a:r>
            <a:r>
              <a:rPr lang="ja-JP" altLang="en-US" sz="3600" dirty="0" smtClean="0">
                <a:latin typeface="HG丸ｺﾞｼｯｸM-PRO" panose="020F0600000000000000" pitchFamily="50" charset="-128"/>
                <a:ea typeface="HG丸ｺﾞｼｯｸM-PRO" panose="020F0600000000000000" pitchFamily="50" charset="-128"/>
              </a:rPr>
              <a:t>曜日から取り始めた場合、</a:t>
            </a:r>
            <a:endParaRPr lang="en-US" altLang="ja-JP" sz="3600" dirty="0" smtClean="0">
              <a:latin typeface="HG丸ｺﾞｼｯｸM-PRO" panose="020F0600000000000000" pitchFamily="50" charset="-128"/>
              <a:ea typeface="HG丸ｺﾞｼｯｸM-PRO" panose="020F0600000000000000" pitchFamily="50" charset="-128"/>
            </a:endParaRPr>
          </a:p>
          <a:p>
            <a:r>
              <a:rPr lang="en-US" altLang="ja-JP" sz="3600" dirty="0">
                <a:latin typeface="HG丸ｺﾞｼｯｸM-PRO" panose="020F0600000000000000" pitchFamily="50" charset="-128"/>
                <a:ea typeface="HG丸ｺﾞｼｯｸM-PRO" panose="020F0600000000000000" pitchFamily="50" charset="-128"/>
              </a:rPr>
              <a:t>12</a:t>
            </a:r>
            <a:r>
              <a:rPr lang="ja-JP" altLang="en-US" sz="3600" dirty="0" smtClean="0">
                <a:latin typeface="HG丸ｺﾞｼｯｸM-PRO" panose="020F0600000000000000" pitchFamily="50" charset="-128"/>
                <a:ea typeface="HG丸ｺﾞｼｯｸM-PRO" panose="020F0600000000000000" pitchFamily="50" charset="-128"/>
              </a:rPr>
              <a:t>月</a:t>
            </a:r>
            <a:r>
              <a:rPr lang="en-US" altLang="ja-JP" sz="3600" dirty="0">
                <a:latin typeface="HG丸ｺﾞｼｯｸM-PRO" panose="020F0600000000000000" pitchFamily="50" charset="-128"/>
                <a:ea typeface="HG丸ｺﾞｼｯｸM-PRO" panose="020F0600000000000000" pitchFamily="50" charset="-128"/>
              </a:rPr>
              <a:t>7</a:t>
            </a:r>
            <a:r>
              <a:rPr lang="ja-JP" altLang="en-US" sz="3600" dirty="0" smtClean="0">
                <a:latin typeface="HG丸ｺﾞｼｯｸM-PRO" panose="020F0600000000000000" pitchFamily="50" charset="-128"/>
                <a:ea typeface="HG丸ｺﾞｼｯｸM-PRO" panose="020F0600000000000000" pitchFamily="50" charset="-128"/>
              </a:rPr>
              <a:t>日月曜日も忌引休暇を取得できますか？　　　</a:t>
            </a:r>
            <a:r>
              <a:rPr lang="ja-JP" altLang="en-US" sz="800" dirty="0" smtClean="0">
                <a:latin typeface="HG丸ｺﾞｼｯｸM-PRO" panose="020F0600000000000000" pitchFamily="50" charset="-128"/>
                <a:ea typeface="HG丸ｺﾞｼｯｸM-PRO" panose="020F0600000000000000" pitchFamily="50" charset="-128"/>
              </a:rPr>
              <a:t>　</a:t>
            </a:r>
            <a:endParaRPr lang="en-US" altLang="ja-JP" sz="800" dirty="0" smtClean="0">
              <a:latin typeface="HG丸ｺﾞｼｯｸM-PRO" panose="020F0600000000000000" pitchFamily="50" charset="-128"/>
              <a:ea typeface="HG丸ｺﾞｼｯｸM-PRO" panose="020F0600000000000000" pitchFamily="50" charset="-128"/>
            </a:endParaRPr>
          </a:p>
          <a:p>
            <a:endParaRPr lang="en-US" altLang="ja-JP" sz="32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96608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答え</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272" name="コンテンツ プレースホルダー 2"/>
          <p:cNvSpPr>
            <a:spLocks noGrp="1"/>
          </p:cNvSpPr>
          <p:nvPr>
            <p:ph idx="1"/>
          </p:nvPr>
        </p:nvSpPr>
        <p:spPr>
          <a:xfrm>
            <a:off x="1097280" y="2019300"/>
            <a:ext cx="10058400" cy="4292600"/>
          </a:xfrm>
        </p:spPr>
        <p:txBody>
          <a:bodyPr>
            <a:normAutofit fontScale="92500" lnSpcReduction="20000"/>
          </a:bodyPr>
          <a:lstStyle/>
          <a:p>
            <a:pPr marL="1471400" lvl="8" indent="0">
              <a:buNone/>
            </a:pPr>
            <a:endParaRPr lang="en-US" altLang="ja-JP" sz="4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4000" dirty="0" smtClean="0">
                <a:latin typeface="HG丸ｺﾞｼｯｸM-PRO" panose="020F0600000000000000" pitchFamily="50" charset="-128"/>
                <a:ea typeface="HG丸ｺﾞｼｯｸM-PRO" panose="020F0600000000000000" pitchFamily="50" charset="-128"/>
              </a:rPr>
              <a:t>　できません</a:t>
            </a:r>
            <a:endParaRPr kumimoji="1" lang="en-US" altLang="ja-JP" sz="4000" dirty="0" smtClean="0">
              <a:latin typeface="HG丸ｺﾞｼｯｸM-PRO" panose="020F0600000000000000" pitchFamily="50" charset="-128"/>
              <a:ea typeface="HG丸ｺﾞｼｯｸM-PRO" panose="020F0600000000000000" pitchFamily="50" charset="-128"/>
            </a:endParaRPr>
          </a:p>
          <a:p>
            <a:endParaRPr lang="en-US" altLang="ja-JP" sz="4000" dirty="0">
              <a:latin typeface="HG丸ｺﾞｼｯｸM-PRO" panose="020F0600000000000000" pitchFamily="50" charset="-128"/>
              <a:ea typeface="HG丸ｺﾞｼｯｸM-PRO" panose="020F0600000000000000" pitchFamily="50" charset="-128"/>
            </a:endParaRPr>
          </a:p>
          <a:p>
            <a:r>
              <a:rPr kumimoji="1" lang="ja-JP" altLang="en-US" sz="4000" dirty="0" smtClean="0">
                <a:latin typeface="HG丸ｺﾞｼｯｸM-PRO" panose="020F0600000000000000" pitchFamily="50" charset="-128"/>
                <a:ea typeface="HG丸ｺﾞｼｯｸM-PRO" panose="020F0600000000000000" pitchFamily="50" charset="-128"/>
              </a:rPr>
              <a:t>　　 木　　　金　　　土　　　日　　　月</a:t>
            </a:r>
            <a:endParaRPr kumimoji="1" lang="en-US" altLang="ja-JP" sz="4000" dirty="0" smtClean="0">
              <a:latin typeface="HG丸ｺﾞｼｯｸM-PRO" panose="020F0600000000000000" pitchFamily="50" charset="-128"/>
              <a:ea typeface="HG丸ｺﾞｼｯｸM-PRO" panose="020F0600000000000000" pitchFamily="50" charset="-128"/>
            </a:endParaRPr>
          </a:p>
          <a:p>
            <a:endParaRPr lang="en-US" altLang="ja-JP" sz="4000" dirty="0">
              <a:latin typeface="HG丸ｺﾞｼｯｸM-PRO" panose="020F0600000000000000" pitchFamily="50" charset="-128"/>
              <a:ea typeface="HG丸ｺﾞｼｯｸM-PRO" panose="020F0600000000000000" pitchFamily="50" charset="-128"/>
            </a:endParaRPr>
          </a:p>
          <a:p>
            <a:r>
              <a:rPr kumimoji="1" lang="ja-JP" altLang="en-US" sz="4000" dirty="0" smtClean="0">
                <a:latin typeface="HG丸ｺﾞｼｯｸM-PRO" panose="020F0600000000000000" pitchFamily="50" charset="-128"/>
                <a:ea typeface="HG丸ｺﾞｼｯｸM-PRO" panose="020F0600000000000000" pitchFamily="50" charset="-128"/>
              </a:rPr>
              <a:t>　　</a:t>
            </a:r>
            <a:r>
              <a:rPr kumimoji="1" lang="en-US" altLang="ja-JP" sz="3000" dirty="0" smtClean="0">
                <a:solidFill>
                  <a:srgbClr val="FF0000"/>
                </a:solidFill>
                <a:latin typeface="HG丸ｺﾞｼｯｸM-PRO" panose="020F0600000000000000" pitchFamily="50" charset="-128"/>
                <a:ea typeface="HG丸ｺﾞｼｯｸM-PRO" panose="020F0600000000000000" pitchFamily="50" charset="-128"/>
              </a:rPr>
              <a:t>1</a:t>
            </a:r>
            <a:r>
              <a:rPr kumimoji="1" lang="ja-JP" altLang="en-US" sz="3000" dirty="0" smtClean="0">
                <a:solidFill>
                  <a:srgbClr val="FF0000"/>
                </a:solidFill>
                <a:latin typeface="HG丸ｺﾞｼｯｸM-PRO" panose="020F0600000000000000" pitchFamily="50" charset="-128"/>
                <a:ea typeface="HG丸ｺﾞｼｯｸM-PRO" panose="020F0600000000000000" pitchFamily="50" charset="-128"/>
              </a:rPr>
              <a:t>日目       </a:t>
            </a:r>
            <a:r>
              <a:rPr lang="en-US" altLang="ja-JP" sz="3000" dirty="0">
                <a:solidFill>
                  <a:srgbClr val="FF0000"/>
                </a:solidFill>
                <a:latin typeface="HG丸ｺﾞｼｯｸM-PRO" panose="020F0600000000000000" pitchFamily="50" charset="-128"/>
                <a:ea typeface="HG丸ｺﾞｼｯｸM-PRO" panose="020F0600000000000000" pitchFamily="50" charset="-128"/>
              </a:rPr>
              <a:t>2</a:t>
            </a:r>
            <a:r>
              <a:rPr lang="ja-JP" altLang="en-US" sz="3000" dirty="0" smtClean="0">
                <a:solidFill>
                  <a:srgbClr val="FF0000"/>
                </a:solidFill>
                <a:latin typeface="HG丸ｺﾞｼｯｸM-PRO" panose="020F0600000000000000" pitchFamily="50" charset="-128"/>
                <a:ea typeface="HG丸ｺﾞｼｯｸM-PRO" panose="020F0600000000000000" pitchFamily="50" charset="-128"/>
              </a:rPr>
              <a:t>日目　　  </a:t>
            </a:r>
            <a:r>
              <a:rPr lang="en-US" altLang="ja-JP" sz="3000" dirty="0" smtClean="0">
                <a:solidFill>
                  <a:srgbClr val="FF0000"/>
                </a:solidFill>
                <a:latin typeface="HG丸ｺﾞｼｯｸM-PRO" panose="020F0600000000000000" pitchFamily="50" charset="-128"/>
                <a:ea typeface="HG丸ｺﾞｼｯｸM-PRO" panose="020F0600000000000000" pitchFamily="50" charset="-128"/>
              </a:rPr>
              <a:t>3</a:t>
            </a:r>
            <a:r>
              <a:rPr lang="ja-JP" altLang="en-US" sz="3000" dirty="0" smtClean="0">
                <a:solidFill>
                  <a:srgbClr val="FF0000"/>
                </a:solidFill>
                <a:latin typeface="HG丸ｺﾞｼｯｸM-PRO" panose="020F0600000000000000" pitchFamily="50" charset="-128"/>
                <a:ea typeface="HG丸ｺﾞｼｯｸM-PRO" panose="020F0600000000000000" pitchFamily="50" charset="-128"/>
              </a:rPr>
              <a:t>日目</a:t>
            </a:r>
            <a:r>
              <a:rPr lang="ja-JP" altLang="en-US" sz="3000" dirty="0" smtClean="0">
                <a:latin typeface="HG丸ｺﾞｼｯｸM-PRO" panose="020F0600000000000000" pitchFamily="50" charset="-128"/>
                <a:ea typeface="HG丸ｺﾞｼｯｸM-PRO" panose="020F0600000000000000" pitchFamily="50" charset="-128"/>
              </a:rPr>
              <a:t>　 　</a:t>
            </a:r>
            <a:r>
              <a:rPr lang="en-US" altLang="ja-JP" sz="3000" dirty="0" smtClean="0">
                <a:latin typeface="HG丸ｺﾞｼｯｸM-PRO" panose="020F0600000000000000" pitchFamily="50" charset="-128"/>
                <a:ea typeface="HG丸ｺﾞｼｯｸM-PRO" panose="020F0600000000000000" pitchFamily="50" charset="-128"/>
              </a:rPr>
              <a:t>4</a:t>
            </a:r>
            <a:r>
              <a:rPr lang="ja-JP" altLang="en-US" sz="3000" dirty="0" smtClean="0">
                <a:latin typeface="HG丸ｺﾞｼｯｸM-PRO" panose="020F0600000000000000" pitchFamily="50" charset="-128"/>
                <a:ea typeface="HG丸ｺﾞｼｯｸM-PRO" panose="020F0600000000000000" pitchFamily="50" charset="-128"/>
              </a:rPr>
              <a:t>日目　  　</a:t>
            </a:r>
            <a:r>
              <a:rPr lang="en-US" altLang="ja-JP" sz="3000" dirty="0" smtClean="0">
                <a:latin typeface="HG丸ｺﾞｼｯｸM-PRO" panose="020F0600000000000000" pitchFamily="50" charset="-128"/>
                <a:ea typeface="HG丸ｺﾞｼｯｸM-PRO" panose="020F0600000000000000" pitchFamily="50" charset="-128"/>
              </a:rPr>
              <a:t>5</a:t>
            </a:r>
            <a:r>
              <a:rPr lang="ja-JP" altLang="en-US" sz="3000" dirty="0" smtClean="0">
                <a:latin typeface="HG丸ｺﾞｼｯｸM-PRO" panose="020F0600000000000000" pitchFamily="50" charset="-128"/>
                <a:ea typeface="HG丸ｺﾞｼｯｸM-PRO" panose="020F0600000000000000" pitchFamily="50" charset="-128"/>
              </a:rPr>
              <a:t>日目</a:t>
            </a:r>
            <a:endParaRPr kumimoji="1" lang="en-US" altLang="ja-JP" sz="3000" dirty="0" smtClean="0">
              <a:latin typeface="HG丸ｺﾞｼｯｸM-PRO" panose="020F0600000000000000" pitchFamily="50" charset="-128"/>
              <a:ea typeface="HG丸ｺﾞｼｯｸM-PRO" panose="020F0600000000000000" pitchFamily="50" charset="-128"/>
            </a:endParaRPr>
          </a:p>
          <a:p>
            <a:r>
              <a:rPr lang="ja-JP" altLang="en-US" sz="4000" dirty="0">
                <a:latin typeface="HG丸ｺﾞｼｯｸM-PRO" panose="020F0600000000000000" pitchFamily="50" charset="-128"/>
                <a:ea typeface="HG丸ｺﾞｼｯｸM-PRO" panose="020F0600000000000000" pitchFamily="50" charset="-128"/>
              </a:rPr>
              <a:t>　</a:t>
            </a:r>
            <a:endParaRPr kumimoji="1" lang="ja-JP" altLang="en-US" sz="4000" dirty="0">
              <a:latin typeface="HG丸ｺﾞｼｯｸM-PRO" panose="020F0600000000000000" pitchFamily="50" charset="-128"/>
              <a:ea typeface="HG丸ｺﾞｼｯｸM-PRO" panose="020F0600000000000000" pitchFamily="50" charset="-128"/>
            </a:endParaRPr>
          </a:p>
        </p:txBody>
      </p:sp>
      <p:pic>
        <p:nvPicPr>
          <p:cNvPr id="1273" name="図 3"/>
          <p:cNvPicPr>
            <a:picLocks noChangeAspect="1"/>
          </p:cNvPicPr>
          <p:nvPr/>
        </p:nvPicPr>
        <p:blipFill>
          <a:blip r:embed="rId3"/>
          <a:stretch>
            <a:fillRect/>
          </a:stretch>
        </p:blipFill>
        <p:spPr>
          <a:xfrm rot="766164">
            <a:off x="8802686" y="1952676"/>
            <a:ext cx="1738313" cy="1434983"/>
          </a:xfrm>
          <a:prstGeom prst="rect">
            <a:avLst/>
          </a:prstGeom>
        </p:spPr>
      </p:pic>
      <p:sp>
        <p:nvSpPr>
          <p:cNvPr id="1274" name="乗算 4"/>
          <p:cNvSpPr/>
          <p:nvPr/>
        </p:nvSpPr>
        <p:spPr>
          <a:xfrm>
            <a:off x="9291178" y="3803009"/>
            <a:ext cx="1656222" cy="151797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1725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72">
                                            <p:txEl>
                                              <p:pRg st="3" end="3"/>
                                            </p:txEl>
                                          </p:spTgt>
                                        </p:tgtEl>
                                        <p:attrNameLst>
                                          <p:attrName>style.visibility</p:attrName>
                                        </p:attrNameLst>
                                      </p:cBhvr>
                                      <p:to>
                                        <p:strVal val="visible"/>
                                      </p:to>
                                    </p:set>
                                    <p:animEffect transition="in" filter="fade">
                                      <p:cBhvr>
                                        <p:cTn id="7" dur="1000"/>
                                        <p:tgtEl>
                                          <p:spTgt spid="1272">
                                            <p:txEl>
                                              <p:pRg st="3" end="3"/>
                                            </p:txEl>
                                          </p:spTgt>
                                        </p:tgtEl>
                                      </p:cBhvr>
                                    </p:animEffect>
                                    <p:anim calcmode="lin" valueType="num">
                                      <p:cBhvr>
                                        <p:cTn id="8" dur="1000" fill="hold"/>
                                        <p:tgtEl>
                                          <p:spTgt spid="127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27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72">
                                            <p:txEl>
                                              <p:pRg st="5" end="5"/>
                                            </p:txEl>
                                          </p:spTgt>
                                        </p:tgtEl>
                                        <p:attrNameLst>
                                          <p:attrName>style.visibility</p:attrName>
                                        </p:attrNameLst>
                                      </p:cBhvr>
                                      <p:to>
                                        <p:strVal val="visible"/>
                                      </p:to>
                                    </p:set>
                                    <p:animEffect transition="in" filter="fade">
                                      <p:cBhvr>
                                        <p:cTn id="12" dur="1000"/>
                                        <p:tgtEl>
                                          <p:spTgt spid="1272">
                                            <p:txEl>
                                              <p:pRg st="5" end="5"/>
                                            </p:txEl>
                                          </p:spTgt>
                                        </p:tgtEl>
                                      </p:cBhvr>
                                    </p:animEffect>
                                    <p:anim calcmode="lin" valueType="num">
                                      <p:cBhvr>
                                        <p:cTn id="13" dur="1000" fill="hold"/>
                                        <p:tgtEl>
                                          <p:spTgt spid="127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27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74"/>
                                        </p:tgtEl>
                                        <p:attrNameLst>
                                          <p:attrName>style.visibility</p:attrName>
                                        </p:attrNameLst>
                                      </p:cBhvr>
                                      <p:to>
                                        <p:strVal val="visible"/>
                                      </p:to>
                                    </p:set>
                                    <p:anim calcmode="lin" valueType="num">
                                      <p:cBhvr>
                                        <p:cTn id="19" dur="500" fill="hold"/>
                                        <p:tgtEl>
                                          <p:spTgt spid="1274"/>
                                        </p:tgtEl>
                                        <p:attrNameLst>
                                          <p:attrName>ppt_w</p:attrName>
                                        </p:attrNameLst>
                                      </p:cBhvr>
                                      <p:tavLst>
                                        <p:tav tm="0">
                                          <p:val>
                                            <p:fltVal val="0"/>
                                          </p:val>
                                        </p:tav>
                                        <p:tav tm="100000">
                                          <p:val>
                                            <p:strVal val="#ppt_w"/>
                                          </p:val>
                                        </p:tav>
                                      </p:tavLst>
                                    </p:anim>
                                    <p:anim calcmode="lin" valueType="num">
                                      <p:cBhvr>
                                        <p:cTn id="20" dur="500" fill="hold"/>
                                        <p:tgtEl>
                                          <p:spTgt spid="1274"/>
                                        </p:tgtEl>
                                        <p:attrNameLst>
                                          <p:attrName>ppt_h</p:attrName>
                                        </p:attrNameLst>
                                      </p:cBhvr>
                                      <p:tavLst>
                                        <p:tav tm="0">
                                          <p:val>
                                            <p:fltVal val="0"/>
                                          </p:val>
                                        </p:tav>
                                        <p:tav tm="100000">
                                          <p:val>
                                            <p:strVal val="#ppt_h"/>
                                          </p:val>
                                        </p:tav>
                                      </p:tavLst>
                                    </p:anim>
                                    <p:animEffect transition="in" filter="fade">
                                      <p:cBhvr>
                                        <p:cTn id="21" dur="500"/>
                                        <p:tgtEl>
                                          <p:spTgt spid="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 name="タイトル 1"/>
          <p:cNvSpPr>
            <a:spLocks noGrp="1"/>
          </p:cNvSpPr>
          <p:nvPr>
            <p:ph type="title"/>
          </p:nvPr>
        </p:nvSpPr>
        <p:spPr>
          <a:xfrm>
            <a:off x="1097280" y="286603"/>
            <a:ext cx="10058400" cy="1377097"/>
          </a:xfrm>
        </p:spPr>
        <p:txBody>
          <a:bodyPr/>
          <a:lstStyle/>
          <a:p>
            <a:r>
              <a:rPr lang="ja-JP" altLang="en-US" b="1" dirty="0">
                <a:solidFill>
                  <a:srgbClr val="0070C0"/>
                </a:solidFill>
                <a:latin typeface="HG丸ｺﾞｼｯｸM-PRO" panose="020F0600000000000000" pitchFamily="50" charset="-128"/>
                <a:ea typeface="HG丸ｺﾞｼｯｸM-PRO" panose="020F0600000000000000" pitchFamily="50" charset="-128"/>
              </a:rPr>
              <a:t>３</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a:t>
            </a:r>
            <a:r>
              <a:rPr lang="ja-JP" altLang="en-US" b="1" dirty="0" smtClean="0">
                <a:solidFill>
                  <a:srgbClr val="0070C0"/>
                </a:solidFill>
                <a:latin typeface="HG丸ｺﾞｼｯｸM-PRO" panose="020F0600000000000000" pitchFamily="50" charset="-128"/>
                <a:ea typeface="HG丸ｺﾞｼｯｸM-PRO" panose="020F0600000000000000" pitchFamily="50" charset="-128"/>
              </a:rPr>
              <a:t>臨時的任用</a:t>
            </a:r>
            <a:r>
              <a:rPr lang="ja-JP" altLang="en-US" b="1" dirty="0">
                <a:solidFill>
                  <a:srgbClr val="0070C0"/>
                </a:solidFill>
                <a:latin typeface="HG丸ｺﾞｼｯｸM-PRO" panose="020F0600000000000000" pitchFamily="50" charset="-128"/>
                <a:ea typeface="HG丸ｺﾞｼｯｸM-PRO" panose="020F0600000000000000" pitchFamily="50" charset="-128"/>
              </a:rPr>
              <a:t>教職員</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の服務関係</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281" name="コンテンツ プレースホルダー 2"/>
          <p:cNvSpPr>
            <a:spLocks noGrp="1"/>
          </p:cNvSpPr>
          <p:nvPr>
            <p:ph idx="1"/>
          </p:nvPr>
        </p:nvSpPr>
        <p:spPr>
          <a:xfrm>
            <a:off x="838200" y="2403474"/>
            <a:ext cx="10744200" cy="1152525"/>
          </a:xfrm>
        </p:spPr>
        <p:txBody>
          <a:bodyPr>
            <a:normAutofit lnSpcReduction="10000"/>
          </a:bodyPr>
          <a:lstStyle/>
          <a:p>
            <a:r>
              <a:rPr lang="ja-JP" altLang="en-US" sz="3600" dirty="0" smtClean="0">
                <a:latin typeface="HG丸ｺﾞｼｯｸM-PRO" panose="020F0600000000000000" pitchFamily="50" charset="-128"/>
                <a:ea typeface="HG丸ｺﾞｼｯｸM-PRO" panose="020F0600000000000000" pitchFamily="50" charset="-128"/>
              </a:rPr>
              <a:t>臨時的</a:t>
            </a:r>
            <a:r>
              <a:rPr lang="ja-JP" altLang="en-US" sz="3600" dirty="0">
                <a:latin typeface="HG丸ｺﾞｼｯｸM-PRO" panose="020F0600000000000000" pitchFamily="50" charset="-128"/>
                <a:ea typeface="HG丸ｺﾞｼｯｸM-PRO" panose="020F0600000000000000" pitchFamily="50" charset="-128"/>
              </a:rPr>
              <a:t>任用教職員</a:t>
            </a:r>
            <a:r>
              <a:rPr lang="ja-JP" altLang="en-US" sz="3600" dirty="0" smtClean="0">
                <a:latin typeface="HG丸ｺﾞｼｯｸM-PRO" panose="020F0600000000000000" pitchFamily="50" charset="-128"/>
                <a:ea typeface="HG丸ｺﾞｼｯｸM-PRO" panose="020F0600000000000000" pitchFamily="50" charset="-128"/>
              </a:rPr>
              <a:t>の</a:t>
            </a:r>
            <a:r>
              <a:rPr lang="ja-JP" altLang="en-US" sz="3600" dirty="0">
                <a:latin typeface="HG丸ｺﾞｼｯｸM-PRO" panose="020F0600000000000000" pitchFamily="50" charset="-128"/>
                <a:ea typeface="HG丸ｺﾞｼｯｸM-PRO" panose="020F0600000000000000" pitchFamily="50" charset="-128"/>
              </a:rPr>
              <a:t>無給</a:t>
            </a:r>
            <a:r>
              <a:rPr lang="ja-JP" altLang="en-US" sz="3600" dirty="0" smtClean="0">
                <a:latin typeface="HG丸ｺﾞｼｯｸM-PRO" panose="020F0600000000000000" pitchFamily="50" charset="-128"/>
                <a:ea typeface="HG丸ｺﾞｼｯｸM-PRO" panose="020F0600000000000000" pitchFamily="50" charset="-128"/>
              </a:rPr>
              <a:t>休暇</a:t>
            </a:r>
            <a:endParaRPr lang="en-US" altLang="ja-JP" sz="3600" dirty="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　　</a:t>
            </a:r>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282" name="テキスト ボックス 3"/>
          <p:cNvSpPr txBox="1"/>
          <p:nvPr/>
        </p:nvSpPr>
        <p:spPr>
          <a:xfrm>
            <a:off x="725170" y="3302000"/>
            <a:ext cx="10802620" cy="2492990"/>
          </a:xfrm>
          <a:prstGeom prst="rect">
            <a:avLst/>
          </a:prstGeom>
          <a:noFill/>
        </p:spPr>
        <p:txBody>
          <a:bodyPr wrap="square" rtlCol="0">
            <a:spAutoFit/>
          </a:bodyPr>
          <a:lstStyle/>
          <a:p>
            <a:r>
              <a:rPr lang="ja-JP" altLang="en-US" sz="3200" dirty="0" smtClean="0">
                <a:latin typeface="HG丸ｺﾞｼｯｸM-PRO" panose="020F0600000000000000" pitchFamily="50" charset="-128"/>
                <a:ea typeface="HG丸ｺﾞｼｯｸM-PRO" panose="020F0600000000000000" pitchFamily="50" charset="-128"/>
              </a:rPr>
              <a:t>　</a:t>
            </a:r>
            <a:r>
              <a:rPr lang="ja-JP" altLang="en-US" sz="3600" dirty="0" smtClean="0">
                <a:latin typeface="HG丸ｺﾞｼｯｸM-PRO" panose="020F0600000000000000" pitchFamily="50" charset="-128"/>
                <a:ea typeface="HG丸ｺﾞｼｯｸM-PRO" panose="020F0600000000000000" pitchFamily="50" charset="-128"/>
              </a:rPr>
              <a:t>妊産疾病休暇・</a:t>
            </a:r>
            <a:r>
              <a:rPr lang="ja-JP" altLang="en-US" sz="4000" dirty="0" smtClean="0">
                <a:latin typeface="HG丸ｺﾞｼｯｸM-PRO" panose="020F0600000000000000" pitchFamily="50" charset="-128"/>
                <a:ea typeface="HG丸ｺﾞｼｯｸM-PRO" panose="020F0600000000000000" pitchFamily="50" charset="-128"/>
              </a:rPr>
              <a:t>育児</a:t>
            </a:r>
            <a:r>
              <a:rPr lang="ja-JP" altLang="en-US" sz="4000" dirty="0">
                <a:latin typeface="HG丸ｺﾞｼｯｸM-PRO" panose="020F0600000000000000" pitchFamily="50" charset="-128"/>
                <a:ea typeface="HG丸ｺﾞｼｯｸM-PRO" panose="020F0600000000000000" pitchFamily="50" charset="-128"/>
              </a:rPr>
              <a:t>時間</a:t>
            </a:r>
            <a:r>
              <a:rPr lang="ja-JP" altLang="en-US" sz="4000" dirty="0" smtClean="0">
                <a:latin typeface="HG丸ｺﾞｼｯｸM-PRO" panose="020F0600000000000000" pitchFamily="50" charset="-128"/>
                <a:ea typeface="HG丸ｺﾞｼｯｸM-PRO" panose="020F0600000000000000" pitchFamily="50" charset="-128"/>
              </a:rPr>
              <a:t>　等</a:t>
            </a:r>
            <a:endParaRPr lang="en-US" altLang="ja-JP" sz="4000" dirty="0" smtClean="0">
              <a:latin typeface="HG丸ｺﾞｼｯｸM-PRO" panose="020F0600000000000000" pitchFamily="50" charset="-128"/>
              <a:ea typeface="HG丸ｺﾞｼｯｸM-PRO" panose="020F0600000000000000" pitchFamily="50" charset="-128"/>
            </a:endParaRPr>
          </a:p>
          <a:p>
            <a:r>
              <a:rPr lang="ja-JP" altLang="en-US" sz="3200" dirty="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ja-JP" altLang="en-US" sz="32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kumimoji="1" lang="ja-JP" altLang="en-US" sz="3200" dirty="0">
                <a:solidFill>
                  <a:schemeClr val="accent2">
                    <a:lumMod val="75000"/>
                  </a:schemeClr>
                </a:solidFill>
                <a:latin typeface="HG丸ｺﾞｼｯｸM-PRO" panose="020F0600000000000000" pitchFamily="50" charset="-128"/>
                <a:ea typeface="HG丸ｺﾞｼｯｸM-PRO" panose="020F0600000000000000" pitchFamily="50" charset="-128"/>
              </a:rPr>
              <a:t>　</a:t>
            </a:r>
            <a:r>
              <a:rPr kumimoji="1" lang="ja-JP" altLang="en-US" sz="3200" dirty="0" smtClean="0">
                <a:latin typeface="HG丸ｺﾞｼｯｸM-PRO" panose="020F0600000000000000" pitchFamily="50" charset="-128"/>
                <a:ea typeface="HG丸ｺﾞｼｯｸM-PRO" panose="020F0600000000000000" pitchFamily="50" charset="-128"/>
              </a:rPr>
              <a:t>　 </a:t>
            </a:r>
            <a:endParaRPr kumimoji="1" lang="en-US" altLang="ja-JP" sz="3200" dirty="0" smtClean="0">
              <a:latin typeface="HG丸ｺﾞｼｯｸM-PRO" panose="020F0600000000000000" pitchFamily="50" charset="-128"/>
              <a:ea typeface="HG丸ｺﾞｼｯｸM-PRO" panose="020F0600000000000000" pitchFamily="50" charset="-128"/>
            </a:endParaRPr>
          </a:p>
          <a:p>
            <a:endParaRPr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取得した場合は、速やかに小中学校課へ電話連絡</a:t>
            </a:r>
            <a:endParaRPr kumimoji="1"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2800" dirty="0" smtClean="0">
                <a:solidFill>
                  <a:srgbClr val="FF0000"/>
                </a:solidFill>
                <a:latin typeface="HG丸ｺﾞｼｯｸM-PRO" panose="020F0600000000000000" pitchFamily="50" charset="-128"/>
                <a:ea typeface="HG丸ｺﾞｼｯｸM-PRO" panose="020F0600000000000000" pitchFamily="50" charset="-128"/>
              </a:rPr>
              <a:t>「無給休暇取得の報告について」</a:t>
            </a:r>
            <a:r>
              <a:rPr lang="ja-JP" altLang="en-US" sz="2800" dirty="0" smtClean="0">
                <a:latin typeface="HG丸ｺﾞｼｯｸM-PRO" panose="020F0600000000000000" pitchFamily="50" charset="-128"/>
                <a:ea typeface="HG丸ｺﾞｼｯｸM-PRO" panose="020F0600000000000000" pitchFamily="50" charset="-128"/>
              </a:rPr>
              <a:t>を地教委経由で提出</a:t>
            </a:r>
            <a:endParaRPr kumimoji="1" lang="ja-JP" altLang="en-US" sz="2800" dirty="0">
              <a:latin typeface="HGS創英角ﾎﾟｯﾌﾟ体" panose="040B0A00000000000000" pitchFamily="50" charset="-128"/>
              <a:ea typeface="HGS創英角ﾎﾟｯﾌﾟ体" panose="040B0A00000000000000" pitchFamily="50" charset="-128"/>
            </a:endParaRPr>
          </a:p>
        </p:txBody>
      </p:sp>
      <p:pic>
        <p:nvPicPr>
          <p:cNvPr id="1283" name="図 4"/>
          <p:cNvPicPr>
            <a:picLocks noChangeAspect="1"/>
          </p:cNvPicPr>
          <p:nvPr/>
        </p:nvPicPr>
        <p:blipFill>
          <a:blip r:embed="rId3"/>
          <a:stretch>
            <a:fillRect/>
          </a:stretch>
        </p:blipFill>
        <p:spPr>
          <a:xfrm>
            <a:off x="10069195" y="4454525"/>
            <a:ext cx="1638994" cy="1475095"/>
          </a:xfrm>
          <a:prstGeom prst="rect">
            <a:avLst/>
          </a:prstGeom>
        </p:spPr>
      </p:pic>
    </p:spTree>
    <p:extLst>
      <p:ext uri="{BB962C8B-B14F-4D97-AF65-F5344CB8AC3E}">
        <p14:creationId xmlns:p14="http://schemas.microsoft.com/office/powerpoint/2010/main" val="2173228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9" name="タイトル 1"/>
          <p:cNvSpPr>
            <a:spLocks noGrp="1"/>
          </p:cNvSpPr>
          <p:nvPr>
            <p:ph type="title"/>
          </p:nvPr>
        </p:nvSpPr>
        <p:spPr>
          <a:xfrm>
            <a:off x="636813" y="286603"/>
            <a:ext cx="11217729" cy="1377097"/>
          </a:xfrm>
        </p:spPr>
        <p:txBody>
          <a:bodyPr/>
          <a:lstStyle/>
          <a:p>
            <a:r>
              <a:rPr lang="ja-JP" altLang="en-US" b="1" dirty="0" smtClean="0">
                <a:solidFill>
                  <a:srgbClr val="0070C0"/>
                </a:solidFill>
                <a:latin typeface="HG丸ｺﾞｼｯｸM-PRO" panose="020F0600000000000000" pitchFamily="50" charset="-128"/>
                <a:ea typeface="HG丸ｺﾞｼｯｸM-PRO" panose="020F0600000000000000" pitchFamily="50" charset="-128"/>
              </a:rPr>
              <a:t>４</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a:t>
            </a:r>
            <a:r>
              <a:rPr lang="ja-JP" altLang="en-US" b="1" dirty="0" smtClean="0">
                <a:solidFill>
                  <a:srgbClr val="0070C0"/>
                </a:solidFill>
                <a:latin typeface="HG丸ｺﾞｼｯｸM-PRO" panose="020F0600000000000000" pitchFamily="50" charset="-128"/>
                <a:ea typeface="HG丸ｺﾞｼｯｸM-PRO" panose="020F0600000000000000" pitchFamily="50" charset="-128"/>
              </a:rPr>
              <a:t>臨時的任用</a:t>
            </a:r>
            <a:r>
              <a:rPr lang="ja-JP" altLang="en-US" b="1" dirty="0">
                <a:solidFill>
                  <a:srgbClr val="0070C0"/>
                </a:solidFill>
                <a:latin typeface="HG丸ｺﾞｼｯｸM-PRO" panose="020F0600000000000000" pitchFamily="50" charset="-128"/>
                <a:ea typeface="HG丸ｺﾞｼｯｸM-PRO" panose="020F0600000000000000" pitchFamily="50" charset="-128"/>
              </a:rPr>
              <a:t>教職員</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の給与・手当関係</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290" name="コンテンツ プレースホルダー 2"/>
          <p:cNvSpPr>
            <a:spLocks noGrp="1"/>
          </p:cNvSpPr>
          <p:nvPr>
            <p:ph idx="1"/>
          </p:nvPr>
        </p:nvSpPr>
        <p:spPr>
          <a:xfrm>
            <a:off x="636813" y="1816100"/>
            <a:ext cx="10693400" cy="4396014"/>
          </a:xfrm>
        </p:spPr>
        <p:txBody>
          <a:bodyPr>
            <a:normAutofit/>
          </a:bodyPr>
          <a:lstStyle/>
          <a:p>
            <a:endParaRPr kumimoji="1" lang="en-US" altLang="ja-JP" dirty="0" smtClean="0"/>
          </a:p>
          <a:p>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a:t>
            </a:r>
            <a:endParaRPr lang="en-US" altLang="ja-JP" sz="3200" dirty="0">
              <a:latin typeface="HG丸ｺﾞｼｯｸM-PRO" panose="020F0600000000000000" pitchFamily="50" charset="-128"/>
              <a:ea typeface="HG丸ｺﾞｼｯｸM-PRO" panose="020F0600000000000000" pitchFamily="50" charset="-128"/>
            </a:endParaRPr>
          </a:p>
          <a:p>
            <a:endParaRPr lang="en-US" altLang="ja-JP" sz="3200" dirty="0" smtClean="0">
              <a:latin typeface="HG丸ｺﾞｼｯｸM-PRO" panose="020F0600000000000000" pitchFamily="50" charset="-128"/>
              <a:ea typeface="HG丸ｺﾞｼｯｸM-PRO" panose="020F0600000000000000" pitchFamily="50" charset="-128"/>
            </a:endParaRPr>
          </a:p>
        </p:txBody>
      </p:sp>
      <p:pic>
        <p:nvPicPr>
          <p:cNvPr id="1291" name="図 3"/>
          <p:cNvPicPr>
            <a:picLocks noChangeAspect="1"/>
          </p:cNvPicPr>
          <p:nvPr/>
        </p:nvPicPr>
        <p:blipFill>
          <a:blip r:embed="rId3"/>
          <a:stretch>
            <a:fillRect/>
          </a:stretch>
        </p:blipFill>
        <p:spPr>
          <a:xfrm>
            <a:off x="1789537" y="2003423"/>
            <a:ext cx="8387950" cy="4208691"/>
          </a:xfrm>
          <a:prstGeom prst="rect">
            <a:avLst/>
          </a:prstGeom>
        </p:spPr>
      </p:pic>
      <p:sp>
        <p:nvSpPr>
          <p:cNvPr id="1292" name="正方形/長方形 4"/>
          <p:cNvSpPr/>
          <p:nvPr/>
        </p:nvSpPr>
        <p:spPr>
          <a:xfrm>
            <a:off x="1879600" y="2117724"/>
            <a:ext cx="8297887" cy="247967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5498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92"/>
                                        </p:tgtEl>
                                        <p:attrNameLst>
                                          <p:attrName>style.visibility</p:attrName>
                                        </p:attrNameLst>
                                      </p:cBhvr>
                                      <p:to>
                                        <p:strVal val="visible"/>
                                      </p:to>
                                    </p:set>
                                    <p:anim calcmode="lin" valueType="num">
                                      <p:cBhvr>
                                        <p:cTn id="7" dur="1500" fill="hold"/>
                                        <p:tgtEl>
                                          <p:spTgt spid="1292"/>
                                        </p:tgtEl>
                                        <p:attrNameLst>
                                          <p:attrName>ppt_w</p:attrName>
                                        </p:attrNameLst>
                                      </p:cBhvr>
                                      <p:tavLst>
                                        <p:tav tm="0">
                                          <p:val>
                                            <p:fltVal val="0"/>
                                          </p:val>
                                        </p:tav>
                                        <p:tav tm="100000">
                                          <p:val>
                                            <p:strVal val="#ppt_w"/>
                                          </p:val>
                                        </p:tav>
                                      </p:tavLst>
                                    </p:anim>
                                    <p:anim calcmode="lin" valueType="num">
                                      <p:cBhvr>
                                        <p:cTn id="8" dur="1500" fill="hold"/>
                                        <p:tgtEl>
                                          <p:spTgt spid="1292"/>
                                        </p:tgtEl>
                                        <p:attrNameLst>
                                          <p:attrName>ppt_h</p:attrName>
                                        </p:attrNameLst>
                                      </p:cBhvr>
                                      <p:tavLst>
                                        <p:tav tm="0">
                                          <p:val>
                                            <p:fltVal val="0"/>
                                          </p:val>
                                        </p:tav>
                                        <p:tav tm="100000">
                                          <p:val>
                                            <p:strVal val="#ppt_h"/>
                                          </p:val>
                                        </p:tav>
                                      </p:tavLst>
                                    </p:anim>
                                    <p:animEffect transition="in" filter="fade">
                                      <p:cBhvr>
                                        <p:cTn id="9" dur="1500"/>
                                        <p:tgtEl>
                                          <p:spTgt spid="1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 name="タイトル 1"/>
          <p:cNvSpPr>
            <a:spLocks noGrp="1"/>
          </p:cNvSpPr>
          <p:nvPr>
            <p:ph type="title"/>
          </p:nvPr>
        </p:nvSpPr>
        <p:spPr>
          <a:xfrm>
            <a:off x="1097280" y="286603"/>
            <a:ext cx="10058400" cy="1351697"/>
          </a:xfrm>
        </p:spPr>
        <p:txBody>
          <a:bodyPr/>
          <a:lstStyle/>
          <a:p>
            <a:r>
              <a:rPr lang="ja-JP" altLang="en-US" b="1" dirty="0" smtClean="0">
                <a:solidFill>
                  <a:srgbClr val="0070C0"/>
                </a:solidFill>
                <a:latin typeface="HG丸ｺﾞｼｯｸM-PRO" panose="020F0600000000000000" pitchFamily="50" charset="-128"/>
                <a:ea typeface="HG丸ｺﾞｼｯｸM-PRO" panose="020F0600000000000000" pitchFamily="50" charset="-128"/>
              </a:rPr>
              <a:t>１</a:t>
            </a:r>
            <a:r>
              <a:rPr lang="ja-JP" altLang="en-US" b="1" dirty="0">
                <a:solidFill>
                  <a:srgbClr val="0070C0"/>
                </a:solidFill>
                <a:latin typeface="HG丸ｺﾞｼｯｸM-PRO" panose="020F0600000000000000" pitchFamily="50" charset="-128"/>
                <a:ea typeface="HG丸ｺﾞｼｯｸM-PRO" panose="020F0600000000000000" pitchFamily="50" charset="-128"/>
              </a:rPr>
              <a:t>．</a:t>
            </a:r>
            <a:r>
              <a:rPr lang="ja-JP" altLang="en-US" b="1" dirty="0" smtClean="0">
                <a:solidFill>
                  <a:srgbClr val="0070C0"/>
                </a:solidFill>
                <a:latin typeface="HG丸ｺﾞｼｯｸM-PRO" panose="020F0600000000000000" pitchFamily="50" charset="-128"/>
                <a:ea typeface="HG丸ｺﾞｼｯｸM-PRO" panose="020F0600000000000000" pitchFamily="50" charset="-128"/>
              </a:rPr>
              <a:t>臨時的任用教職員等</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の種類</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139" name="コンテンツ プレースホルダー 2"/>
          <p:cNvSpPr>
            <a:spLocks noGrp="1"/>
          </p:cNvSpPr>
          <p:nvPr>
            <p:ph idx="1"/>
          </p:nvPr>
        </p:nvSpPr>
        <p:spPr>
          <a:xfrm>
            <a:off x="1676400" y="2286000"/>
            <a:ext cx="9893300" cy="3886200"/>
          </a:xfrm>
        </p:spPr>
        <p:txBody>
          <a:bodyPr>
            <a:normAutofit fontScale="92500" lnSpcReduction="10000"/>
          </a:bodyPr>
          <a:lstStyle/>
          <a:p>
            <a:r>
              <a:rPr lang="ja-JP" altLang="en-US" sz="3600" dirty="0" smtClean="0">
                <a:latin typeface="HG丸ｺﾞｼｯｸM-PRO" panose="020F0600000000000000" pitchFamily="50" charset="-128"/>
                <a:ea typeface="HG丸ｺﾞｼｯｸM-PRO" panose="020F0600000000000000" pitchFamily="50" charset="-128"/>
              </a:rPr>
              <a:t>・臨時的任用教職員　</a:t>
            </a:r>
            <a:r>
              <a:rPr lang="ja-JP" altLang="en-US" sz="3200" dirty="0" smtClean="0">
                <a:latin typeface="HG丸ｺﾞｼｯｸM-PRO" panose="020F0600000000000000" pitchFamily="50" charset="-128"/>
                <a:ea typeface="HG丸ｺﾞｼｯｸM-PRO" panose="020F0600000000000000" pitchFamily="50" charset="-128"/>
              </a:rPr>
              <a:t>　　　</a:t>
            </a:r>
            <a:endParaRPr lang="en-US" altLang="ja-JP" sz="3200" dirty="0" smtClean="0">
              <a:latin typeface="HG丸ｺﾞｼｯｸM-PRO" panose="020F0600000000000000" pitchFamily="50" charset="-128"/>
              <a:ea typeface="HG丸ｺﾞｼｯｸM-PRO" panose="020F0600000000000000" pitchFamily="50" charset="-128"/>
            </a:endParaRPr>
          </a:p>
          <a:p>
            <a:r>
              <a:rPr lang="en-US" altLang="ja-JP" sz="3200" dirty="0">
                <a:solidFill>
                  <a:srgbClr val="FC0462"/>
                </a:solidFill>
                <a:latin typeface="HG丸ｺﾞｼｯｸM-PRO" panose="020F0600000000000000" pitchFamily="50" charset="-128"/>
                <a:ea typeface="HG丸ｺﾞｼｯｸM-PRO" panose="020F0600000000000000" pitchFamily="50" charset="-128"/>
              </a:rPr>
              <a:t> </a:t>
            </a:r>
            <a:r>
              <a:rPr lang="en-US" altLang="ja-JP" sz="3200" dirty="0" smtClean="0">
                <a:solidFill>
                  <a:srgbClr val="FC0462"/>
                </a:solidFill>
                <a:latin typeface="HG丸ｺﾞｼｯｸM-PRO" panose="020F0600000000000000" pitchFamily="50" charset="-128"/>
                <a:ea typeface="HG丸ｺﾞｼｯｸM-PRO" panose="020F0600000000000000" pitchFamily="50" charset="-128"/>
              </a:rPr>
              <a:t>       </a:t>
            </a:r>
            <a:r>
              <a:rPr lang="ja-JP" altLang="en-US" sz="3200" dirty="0" smtClean="0">
                <a:solidFill>
                  <a:srgbClr val="FC0462"/>
                </a:solidFill>
                <a:latin typeface="HG丸ｺﾞｼｯｸM-PRO" panose="020F0600000000000000" pitchFamily="50" charset="-128"/>
                <a:ea typeface="HG丸ｺﾞｼｯｸM-PRO" panose="020F0600000000000000" pitchFamily="50" charset="-128"/>
              </a:rPr>
              <a:t>講師</a:t>
            </a:r>
            <a:r>
              <a:rPr lang="ja-JP" altLang="en-US" sz="3200" dirty="0">
                <a:solidFill>
                  <a:srgbClr val="FC0462"/>
                </a:solidFill>
                <a:latin typeface="HG丸ｺﾞｼｯｸM-PRO" panose="020F0600000000000000" pitchFamily="50" charset="-128"/>
                <a:ea typeface="HG丸ｺﾞｼｯｸM-PRO" panose="020F0600000000000000" pitchFamily="50" charset="-128"/>
              </a:rPr>
              <a:t>（</a:t>
            </a:r>
            <a:r>
              <a:rPr lang="ja-JP" altLang="en-US" sz="3200" dirty="0" smtClean="0">
                <a:solidFill>
                  <a:srgbClr val="FC0462"/>
                </a:solidFill>
                <a:latin typeface="HG丸ｺﾞｼｯｸM-PRO" panose="020F0600000000000000" pitchFamily="50" charset="-128"/>
                <a:ea typeface="HG丸ｺﾞｼｯｸM-PRO" panose="020F0600000000000000" pitchFamily="50" charset="-128"/>
              </a:rPr>
              <a:t>教員）　⇒　　　　　</a:t>
            </a:r>
            <a:endParaRPr lang="en-US" altLang="ja-JP" sz="3200" dirty="0" smtClean="0">
              <a:solidFill>
                <a:srgbClr val="FC0462"/>
              </a:solidFill>
              <a:latin typeface="HG丸ｺﾞｼｯｸM-PRO" panose="020F0600000000000000" pitchFamily="50" charset="-128"/>
              <a:ea typeface="HG丸ｺﾞｼｯｸM-PRO" panose="020F0600000000000000" pitchFamily="50" charset="-128"/>
            </a:endParaRPr>
          </a:p>
          <a:p>
            <a:pPr marL="0" indent="0">
              <a:buNone/>
            </a:pPr>
            <a:r>
              <a:rPr lang="ja-JP" altLang="en-US" sz="3200" dirty="0" smtClean="0">
                <a:latin typeface="HG丸ｺﾞｼｯｸM-PRO" panose="020F0600000000000000" pitchFamily="50" charset="-128"/>
                <a:ea typeface="HG丸ｺﾞｼｯｸM-PRO" panose="020F0600000000000000" pitchFamily="50" charset="-128"/>
              </a:rPr>
              <a:t>　　　技師（学校栄養職員）</a:t>
            </a:r>
            <a:endParaRPr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　　主事（事務職員）</a:t>
            </a:r>
            <a:endParaRPr lang="en-US" altLang="ja-JP" sz="3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　   </a:t>
            </a:r>
            <a:endParaRPr lang="en-US" altLang="ja-JP" sz="3200" dirty="0">
              <a:latin typeface="HG丸ｺﾞｼｯｸM-PRO" panose="020F0600000000000000" pitchFamily="50" charset="-128"/>
              <a:ea typeface="HG丸ｺﾞｼｯｸM-PRO" panose="020F0600000000000000" pitchFamily="50" charset="-128"/>
            </a:endParaRPr>
          </a:p>
          <a:p>
            <a:pPr marL="0" indent="0">
              <a:buNone/>
            </a:pPr>
            <a:r>
              <a:rPr lang="ja-JP" altLang="en-US" sz="3600" dirty="0">
                <a:latin typeface="HG丸ｺﾞｼｯｸM-PRO" panose="020F0600000000000000" pitchFamily="50" charset="-128"/>
                <a:ea typeface="HG丸ｺﾞｼｯｸM-PRO" panose="020F0600000000000000" pitchFamily="50" charset="-128"/>
              </a:rPr>
              <a:t> </a:t>
            </a:r>
            <a:r>
              <a:rPr kumimoji="1" lang="ja-JP" altLang="en-US" sz="3600" dirty="0" smtClean="0">
                <a:latin typeface="HG丸ｺﾞｼｯｸM-PRO" panose="020F0600000000000000" pitchFamily="50" charset="-128"/>
                <a:ea typeface="HG丸ｺﾞｼｯｸM-PRO" panose="020F0600000000000000" pitchFamily="50" charset="-128"/>
              </a:rPr>
              <a:t>・非常勤教職員</a:t>
            </a:r>
            <a:endParaRPr kumimoji="1" lang="en-US" altLang="ja-JP" sz="3600" dirty="0" smtClean="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     時間講師</a:t>
            </a:r>
            <a:endParaRPr kumimoji="1" lang="ja-JP" altLang="en-US" sz="3200" dirty="0">
              <a:latin typeface="HG丸ｺﾞｼｯｸM-PRO" panose="020F0600000000000000" pitchFamily="50" charset="-128"/>
              <a:ea typeface="HG丸ｺﾞｼｯｸM-PRO" panose="020F0600000000000000" pitchFamily="50" charset="-128"/>
            </a:endParaRPr>
          </a:p>
        </p:txBody>
      </p:sp>
      <p:pic>
        <p:nvPicPr>
          <p:cNvPr id="1140" name="図 3"/>
          <p:cNvPicPr>
            <a:picLocks noChangeAspect="1"/>
          </p:cNvPicPr>
          <p:nvPr/>
        </p:nvPicPr>
        <p:blipFill>
          <a:blip r:embed="rId3"/>
          <a:stretch>
            <a:fillRect/>
          </a:stretch>
        </p:blipFill>
        <p:spPr>
          <a:xfrm>
            <a:off x="9483724" y="3995501"/>
            <a:ext cx="1425575" cy="1895711"/>
          </a:xfrm>
          <a:prstGeom prst="rect">
            <a:avLst/>
          </a:prstGeom>
        </p:spPr>
      </p:pic>
      <p:pic>
        <p:nvPicPr>
          <p:cNvPr id="1141" name="図 4"/>
          <p:cNvPicPr>
            <a:picLocks noChangeAspect="1"/>
          </p:cNvPicPr>
          <p:nvPr/>
        </p:nvPicPr>
        <p:blipFill>
          <a:blip r:embed="rId4"/>
          <a:stretch>
            <a:fillRect/>
          </a:stretch>
        </p:blipFill>
        <p:spPr>
          <a:xfrm>
            <a:off x="7412037" y="4098925"/>
            <a:ext cx="1863092" cy="1893887"/>
          </a:xfrm>
          <a:prstGeom prst="rect">
            <a:avLst/>
          </a:prstGeom>
        </p:spPr>
      </p:pic>
      <p:sp>
        <p:nvSpPr>
          <p:cNvPr id="1142" name="タイトル 1"/>
          <p:cNvSpPr txBox="1"/>
          <p:nvPr/>
        </p:nvSpPr>
        <p:spPr>
          <a:xfrm>
            <a:off x="6012180" y="2806700"/>
            <a:ext cx="2222500" cy="55519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smtClean="0">
                <a:solidFill>
                  <a:srgbClr val="FC0462"/>
                </a:solidFill>
                <a:latin typeface="HG丸ｺﾞｼｯｸM-PRO" panose="020F0600000000000000" pitchFamily="50" charset="-128"/>
                <a:ea typeface="HG丸ｺﾞｼｯｸM-PRO" panose="020F0600000000000000" pitchFamily="50" charset="-128"/>
              </a:rPr>
              <a:t>加配</a:t>
            </a:r>
            <a:r>
              <a:rPr lang="ja-JP" altLang="en-US" sz="3200" dirty="0">
                <a:solidFill>
                  <a:srgbClr val="FC0462"/>
                </a:solidFill>
                <a:latin typeface="HG丸ｺﾞｼｯｸM-PRO" panose="020F0600000000000000" pitchFamily="50" charset="-128"/>
                <a:ea typeface="HG丸ｺﾞｼｯｸM-PRO" panose="020F0600000000000000" pitchFamily="50" charset="-128"/>
              </a:rPr>
              <a:t>教員</a:t>
            </a:r>
          </a:p>
        </p:txBody>
      </p:sp>
      <p:sp>
        <p:nvSpPr>
          <p:cNvPr id="1143" name="タイトル 1"/>
          <p:cNvSpPr txBox="1"/>
          <p:nvPr/>
        </p:nvSpPr>
        <p:spPr>
          <a:xfrm>
            <a:off x="8234680" y="2806700"/>
            <a:ext cx="2222500" cy="55519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smtClean="0">
                <a:solidFill>
                  <a:srgbClr val="FC0462"/>
                </a:solidFill>
                <a:latin typeface="HG丸ｺﾞｼｯｸM-PRO" panose="020F0600000000000000" pitchFamily="50" charset="-128"/>
                <a:ea typeface="HG丸ｺﾞｼｯｸM-PRO" panose="020F0600000000000000" pitchFamily="50" charset="-128"/>
              </a:rPr>
              <a:t>代替</a:t>
            </a:r>
            <a:r>
              <a:rPr lang="ja-JP" altLang="en-US" sz="3200" dirty="0">
                <a:solidFill>
                  <a:srgbClr val="FC0462"/>
                </a:solidFill>
                <a:latin typeface="HG丸ｺﾞｼｯｸM-PRO" panose="020F0600000000000000" pitchFamily="50" charset="-128"/>
                <a:ea typeface="HG丸ｺﾞｼｯｸM-PRO" panose="020F0600000000000000" pitchFamily="50" charset="-128"/>
              </a:rPr>
              <a:t>講師</a:t>
            </a:r>
          </a:p>
        </p:txBody>
      </p:sp>
    </p:spTree>
    <p:extLst>
      <p:ext uri="{BB962C8B-B14F-4D97-AF65-F5344CB8AC3E}">
        <p14:creationId xmlns:p14="http://schemas.microsoft.com/office/powerpoint/2010/main" val="327834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42">
                                            <p:txEl>
                                              <p:pRg st="0" end="0"/>
                                            </p:txEl>
                                          </p:spTgt>
                                        </p:tgtEl>
                                        <p:attrNameLst>
                                          <p:attrName>style.visibility</p:attrName>
                                        </p:attrNameLst>
                                      </p:cBhvr>
                                      <p:to>
                                        <p:strVal val="visible"/>
                                      </p:to>
                                    </p:set>
                                    <p:animEffect transition="in" filter="circle(in)">
                                      <p:cBhvr>
                                        <p:cTn id="7" dur="1500"/>
                                        <p:tgtEl>
                                          <p:spTgt spid="1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43">
                                            <p:txEl>
                                              <p:pRg st="0" end="0"/>
                                            </p:txEl>
                                          </p:spTgt>
                                        </p:tgtEl>
                                        <p:attrNameLst>
                                          <p:attrName>style.visibility</p:attrName>
                                        </p:attrNameLst>
                                      </p:cBhvr>
                                      <p:to>
                                        <p:strVal val="visible"/>
                                      </p:to>
                                    </p:set>
                                    <p:animEffect transition="in" filter="circle(in)">
                                      <p:cBhvr>
                                        <p:cTn id="12" dur="1500"/>
                                        <p:tgtEl>
                                          <p:spTgt spid="11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 name="タイトル 1"/>
          <p:cNvSpPr>
            <a:spLocks noGrp="1"/>
          </p:cNvSpPr>
          <p:nvPr>
            <p:ph type="title"/>
          </p:nvPr>
        </p:nvSpPr>
        <p:spPr>
          <a:xfrm>
            <a:off x="636813" y="286603"/>
            <a:ext cx="11217729" cy="1377097"/>
          </a:xfrm>
        </p:spPr>
        <p:txBody>
          <a:bodyPr/>
          <a:lstStyle/>
          <a:p>
            <a:r>
              <a:rPr lang="ja-JP" altLang="en-US" b="1" dirty="0" smtClean="0">
                <a:solidFill>
                  <a:srgbClr val="0070C0"/>
                </a:solidFill>
                <a:latin typeface="HG丸ｺﾞｼｯｸM-PRO" panose="020F0600000000000000" pitchFamily="50" charset="-128"/>
                <a:ea typeface="HG丸ｺﾞｼｯｸM-PRO" panose="020F0600000000000000" pitchFamily="50" charset="-128"/>
              </a:rPr>
              <a:t>４</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a:t>
            </a:r>
            <a:r>
              <a:rPr lang="ja-JP" altLang="en-US" b="1" dirty="0" smtClean="0">
                <a:solidFill>
                  <a:srgbClr val="0070C0"/>
                </a:solidFill>
                <a:latin typeface="HG丸ｺﾞｼｯｸM-PRO" panose="020F0600000000000000" pitchFamily="50" charset="-128"/>
                <a:ea typeface="HG丸ｺﾞｼｯｸM-PRO" panose="020F0600000000000000" pitchFamily="50" charset="-128"/>
              </a:rPr>
              <a:t>臨時的任用</a:t>
            </a:r>
            <a:r>
              <a:rPr lang="ja-JP" altLang="en-US" b="1" dirty="0">
                <a:solidFill>
                  <a:srgbClr val="0070C0"/>
                </a:solidFill>
                <a:latin typeface="HG丸ｺﾞｼｯｸM-PRO" panose="020F0600000000000000" pitchFamily="50" charset="-128"/>
                <a:ea typeface="HG丸ｺﾞｼｯｸM-PRO" panose="020F0600000000000000" pitchFamily="50" charset="-128"/>
              </a:rPr>
              <a:t>教職員</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の給与・手当関係</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299" name="コンテンツ プレースホルダー 2"/>
          <p:cNvSpPr>
            <a:spLocks noGrp="1"/>
          </p:cNvSpPr>
          <p:nvPr>
            <p:ph idx="1"/>
          </p:nvPr>
        </p:nvSpPr>
        <p:spPr>
          <a:xfrm>
            <a:off x="1381576" y="1854200"/>
            <a:ext cx="9728201" cy="4396014"/>
          </a:xfrm>
        </p:spPr>
        <p:txBody>
          <a:bodyPr>
            <a:normAutofit fontScale="62500" lnSpcReduction="20000"/>
          </a:bodyPr>
          <a:lstStyle/>
          <a:p>
            <a:endParaRPr kumimoji="1" lang="en-US" altLang="ja-JP" dirty="0" smtClean="0"/>
          </a:p>
          <a:p>
            <a:r>
              <a:rPr lang="ja-JP" altLang="en-US" sz="5100" dirty="0" smtClean="0">
                <a:latin typeface="HG丸ｺﾞｼｯｸM-PRO" panose="020F0600000000000000" pitchFamily="50" charset="-128"/>
                <a:ea typeface="HG丸ｺﾞｼｯｸM-PRO" panose="020F0600000000000000" pitchFamily="50" charset="-128"/>
              </a:rPr>
              <a:t>　</a:t>
            </a:r>
            <a:r>
              <a:rPr lang="ja-JP" altLang="en-US" sz="5100" u="sng" dirty="0" smtClean="0">
                <a:latin typeface="HG丸ｺﾞｼｯｸM-PRO" panose="020F0600000000000000" pitchFamily="50" charset="-128"/>
                <a:ea typeface="HG丸ｺﾞｼｯｸM-PRO" panose="020F0600000000000000" pitchFamily="50" charset="-128"/>
              </a:rPr>
              <a:t>支給される</a:t>
            </a:r>
            <a:r>
              <a:rPr lang="ja-JP" altLang="en-US" sz="5100" u="sng" dirty="0">
                <a:latin typeface="HG丸ｺﾞｼｯｸM-PRO" panose="020F0600000000000000" pitchFamily="50" charset="-128"/>
                <a:ea typeface="HG丸ｺﾞｼｯｸM-PRO" panose="020F0600000000000000" pitchFamily="50" charset="-128"/>
              </a:rPr>
              <a:t>手当</a:t>
            </a:r>
            <a:endParaRPr lang="en-US" altLang="ja-JP" sz="5100" u="sng" dirty="0" smtClean="0">
              <a:latin typeface="HG丸ｺﾞｼｯｸM-PRO" panose="020F0600000000000000" pitchFamily="50" charset="-128"/>
              <a:ea typeface="HG丸ｺﾞｼｯｸM-PRO" panose="020F0600000000000000" pitchFamily="50" charset="-128"/>
            </a:endParaRPr>
          </a:p>
          <a:p>
            <a:r>
              <a:rPr lang="ja-JP" altLang="en-US" sz="5100" dirty="0" smtClean="0">
                <a:latin typeface="HG丸ｺﾞｼｯｸM-PRO" panose="020F0600000000000000" pitchFamily="50" charset="-128"/>
                <a:ea typeface="HG丸ｺﾞｼｯｸM-PRO" panose="020F0600000000000000" pitchFamily="50" charset="-128"/>
              </a:rPr>
              <a:t>　　</a:t>
            </a:r>
            <a:r>
              <a:rPr lang="ja-JP" altLang="en-US" sz="5100" dirty="0" smtClean="0">
                <a:solidFill>
                  <a:schemeClr val="tx1"/>
                </a:solidFill>
                <a:latin typeface="HG丸ｺﾞｼｯｸM-PRO" panose="020F0600000000000000" pitchFamily="50" charset="-128"/>
                <a:ea typeface="HG丸ｺﾞｼｯｸM-PRO" panose="020F0600000000000000" pitchFamily="50" charset="-128"/>
              </a:rPr>
              <a:t>扶養手当・住居手当・通勤手当・児童手当・</a:t>
            </a:r>
            <a:endParaRPr lang="en-US" altLang="ja-JP" sz="51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5100" dirty="0">
                <a:solidFill>
                  <a:schemeClr val="tx1"/>
                </a:solidFill>
                <a:latin typeface="HG丸ｺﾞｼｯｸM-PRO" panose="020F0600000000000000" pitchFamily="50" charset="-128"/>
                <a:ea typeface="HG丸ｺﾞｼｯｸM-PRO" panose="020F0600000000000000" pitchFamily="50" charset="-128"/>
              </a:rPr>
              <a:t>　</a:t>
            </a:r>
            <a:r>
              <a:rPr lang="ja-JP" altLang="en-US" sz="5100" dirty="0" smtClean="0">
                <a:solidFill>
                  <a:schemeClr val="tx1"/>
                </a:solidFill>
                <a:latin typeface="HG丸ｺﾞｼｯｸM-PRO" panose="020F0600000000000000" pitchFamily="50" charset="-128"/>
                <a:ea typeface="HG丸ｺﾞｼｯｸM-PRO" panose="020F0600000000000000" pitchFamily="50" charset="-128"/>
              </a:rPr>
              <a:t>　特殊勤務手当・時間外勤務手当・へき地手当・</a:t>
            </a:r>
            <a:endParaRPr lang="en-US" altLang="ja-JP" sz="51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5100" dirty="0">
                <a:solidFill>
                  <a:schemeClr val="tx1"/>
                </a:solidFill>
                <a:latin typeface="HG丸ｺﾞｼｯｸM-PRO" panose="020F0600000000000000" pitchFamily="50" charset="-128"/>
                <a:ea typeface="HG丸ｺﾞｼｯｸM-PRO" panose="020F0600000000000000" pitchFamily="50" charset="-128"/>
              </a:rPr>
              <a:t>　</a:t>
            </a:r>
            <a:r>
              <a:rPr lang="ja-JP" altLang="en-US" sz="5100" dirty="0" smtClean="0">
                <a:solidFill>
                  <a:schemeClr val="tx1"/>
                </a:solidFill>
                <a:latin typeface="HG丸ｺﾞｼｯｸM-PRO" panose="020F0600000000000000" pitchFamily="50" charset="-128"/>
                <a:ea typeface="HG丸ｺﾞｼｯｸM-PRO" panose="020F0600000000000000" pitchFamily="50" charset="-128"/>
              </a:rPr>
              <a:t>　期末勤勉手当</a:t>
            </a:r>
            <a:endParaRPr lang="en-US" altLang="ja-JP" sz="51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51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5100" dirty="0" smtClean="0">
                <a:latin typeface="HG丸ｺﾞｼｯｸM-PRO" panose="020F0600000000000000" pitchFamily="50" charset="-128"/>
                <a:ea typeface="HG丸ｺﾞｼｯｸM-PRO" panose="020F0600000000000000" pitchFamily="50" charset="-128"/>
              </a:rPr>
              <a:t>　</a:t>
            </a:r>
            <a:r>
              <a:rPr lang="ja-JP" altLang="en-US" sz="5100" u="sng" dirty="0" smtClean="0">
                <a:latin typeface="HG丸ｺﾞｼｯｸM-PRO" panose="020F0600000000000000" pitchFamily="50" charset="-128"/>
                <a:ea typeface="HG丸ｺﾞｼｯｸM-PRO" panose="020F0600000000000000" pitchFamily="50" charset="-128"/>
              </a:rPr>
              <a:t>支給されない手当</a:t>
            </a:r>
            <a:endParaRPr lang="en-US" altLang="ja-JP" sz="5100" u="sng" dirty="0">
              <a:latin typeface="HG丸ｺﾞｼｯｸM-PRO" panose="020F0600000000000000" pitchFamily="50" charset="-128"/>
              <a:ea typeface="HG丸ｺﾞｼｯｸM-PRO" panose="020F0600000000000000" pitchFamily="50" charset="-128"/>
            </a:endParaRPr>
          </a:p>
          <a:p>
            <a:r>
              <a:rPr lang="ja-JP" altLang="en-US" sz="4400" dirty="0">
                <a:latin typeface="HG丸ｺﾞｼｯｸM-PRO" panose="020F0600000000000000" pitchFamily="50" charset="-128"/>
                <a:ea typeface="HG丸ｺﾞｼｯｸM-PRO" panose="020F0600000000000000" pitchFamily="50" charset="-128"/>
              </a:rPr>
              <a:t>　</a:t>
            </a:r>
            <a:r>
              <a:rPr lang="ja-JP" altLang="en-US" sz="4400" dirty="0" smtClean="0">
                <a:latin typeface="HG丸ｺﾞｼｯｸM-PRO" panose="020F0600000000000000" pitchFamily="50" charset="-128"/>
                <a:ea typeface="HG丸ｺﾞｼｯｸM-PRO" panose="020F0600000000000000" pitchFamily="50" charset="-128"/>
              </a:rPr>
              <a:t>　 </a:t>
            </a:r>
            <a:r>
              <a:rPr lang="ja-JP" altLang="en-US" sz="5100" dirty="0" smtClean="0">
                <a:solidFill>
                  <a:schemeClr val="tx1"/>
                </a:solidFill>
                <a:latin typeface="HG丸ｺﾞｼｯｸM-PRO" panose="020F0600000000000000" pitchFamily="50" charset="-128"/>
                <a:ea typeface="HG丸ｺﾞｼｯｸM-PRO" panose="020F0600000000000000" pitchFamily="50" charset="-128"/>
              </a:rPr>
              <a:t>へき地手当に準ずる手当や単身赴任手当</a:t>
            </a:r>
            <a:endParaRPr lang="en-US" altLang="ja-JP" sz="5100" dirty="0" smtClean="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a:t>
            </a:r>
            <a:endParaRPr lang="en-US" altLang="ja-JP" sz="3200" dirty="0">
              <a:latin typeface="HG丸ｺﾞｼｯｸM-PRO" panose="020F0600000000000000" pitchFamily="50" charset="-128"/>
              <a:ea typeface="HG丸ｺﾞｼｯｸM-PRO" panose="020F0600000000000000" pitchFamily="50" charset="-128"/>
            </a:endParaRPr>
          </a:p>
          <a:p>
            <a:endParaRPr lang="en-US" altLang="ja-JP" sz="3200" dirty="0" smtClean="0">
              <a:latin typeface="HG丸ｺﾞｼｯｸM-PRO" panose="020F0600000000000000" pitchFamily="50" charset="-128"/>
              <a:ea typeface="HG丸ｺﾞｼｯｸM-PRO" panose="020F0600000000000000" pitchFamily="50" charset="-128"/>
            </a:endParaRPr>
          </a:p>
        </p:txBody>
      </p:sp>
      <p:cxnSp>
        <p:nvCxnSpPr>
          <p:cNvPr id="1300" name="直線コネクタ 4"/>
          <p:cNvCxnSpPr/>
          <p:nvPr/>
        </p:nvCxnSpPr>
        <p:spPr>
          <a:xfrm flipV="1">
            <a:off x="2387600" y="3060701"/>
            <a:ext cx="1591583" cy="12699"/>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01" name="直線コネクタ 6"/>
          <p:cNvCxnSpPr/>
          <p:nvPr/>
        </p:nvCxnSpPr>
        <p:spPr>
          <a:xfrm flipV="1">
            <a:off x="4394200" y="3073400"/>
            <a:ext cx="1591583" cy="12699"/>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02" name="直線コネクタ 7"/>
          <p:cNvCxnSpPr/>
          <p:nvPr/>
        </p:nvCxnSpPr>
        <p:spPr>
          <a:xfrm flipV="1">
            <a:off x="8432800" y="3581400"/>
            <a:ext cx="2133600" cy="25401"/>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1303" name="雲形吹き出し 9"/>
          <p:cNvSpPr/>
          <p:nvPr/>
        </p:nvSpPr>
        <p:spPr>
          <a:xfrm>
            <a:off x="7631426" y="3797301"/>
            <a:ext cx="3736347" cy="1223586"/>
          </a:xfrm>
          <a:prstGeom prst="cloudCallout">
            <a:avLst>
              <a:gd name="adj1" fmla="val -60975"/>
              <a:gd name="adj2" fmla="val -34182"/>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latin typeface="HGP創英角ﾎﾟｯﾌﾟ体" panose="040B0A00000000000000" pitchFamily="50" charset="-128"/>
                <a:ea typeface="HGP創英角ﾎﾟｯﾌﾟ体" panose="040B0A00000000000000" pitchFamily="50" charset="-128"/>
              </a:rPr>
              <a:t>対象外　</a:t>
            </a:r>
            <a:r>
              <a:rPr lang="en-US" altLang="ja-JP" b="1" dirty="0" smtClean="0">
                <a:latin typeface="HGP創英角ﾎﾟｯﾌﾟ体" panose="040B0A00000000000000" pitchFamily="50" charset="-128"/>
                <a:ea typeface="HGP創英角ﾎﾟｯﾌﾟ体" panose="040B0A00000000000000" pitchFamily="50" charset="-128"/>
              </a:rPr>
              <a:t>60</a:t>
            </a:r>
            <a:r>
              <a:rPr lang="ja-JP" altLang="en-US" b="1" dirty="0">
                <a:latin typeface="HGP創英角ﾎﾟｯﾌﾟ体" panose="040B0A00000000000000" pitchFamily="50" charset="-128"/>
                <a:ea typeface="HGP創英角ﾎﾟｯﾌﾟ体" panose="040B0A00000000000000" pitchFamily="50" charset="-128"/>
              </a:rPr>
              <a:t>歳</a:t>
            </a:r>
            <a:r>
              <a:rPr lang="ja-JP" altLang="en-US" b="1" dirty="0" smtClean="0">
                <a:latin typeface="HGP創英角ﾎﾟｯﾌﾟ体" panose="040B0A00000000000000" pitchFamily="50" charset="-128"/>
                <a:ea typeface="HGP創英角ﾎﾟｯﾌﾟ体" panose="040B0A00000000000000" pitchFamily="50" charset="-128"/>
              </a:rPr>
              <a:t>を</a:t>
            </a:r>
            <a:r>
              <a:rPr lang="ja-JP" altLang="en-US" b="1" dirty="0">
                <a:latin typeface="HGP創英角ﾎﾟｯﾌﾟ体" panose="040B0A00000000000000" pitchFamily="50" charset="-128"/>
                <a:ea typeface="HGP創英角ﾎﾟｯﾌﾟ体" panose="040B0A00000000000000" pitchFamily="50" charset="-128"/>
              </a:rPr>
              <a:t>超</a:t>
            </a:r>
            <a:r>
              <a:rPr lang="ja-JP" altLang="en-US" b="1" dirty="0" smtClean="0">
                <a:latin typeface="HGP創英角ﾎﾟｯﾌﾟ体" panose="040B0A00000000000000" pitchFamily="50" charset="-128"/>
                <a:ea typeface="HGP創英角ﾎﾟｯﾌﾟ体" panose="040B0A00000000000000" pitchFamily="50" charset="-128"/>
              </a:rPr>
              <a:t>える</a:t>
            </a:r>
            <a:endParaRPr lang="en-US" altLang="ja-JP" b="1" dirty="0" smtClean="0">
              <a:latin typeface="HGP創英角ﾎﾟｯﾌﾟ体" panose="040B0A00000000000000" pitchFamily="50" charset="-128"/>
              <a:ea typeface="HGP創英角ﾎﾟｯﾌﾟ体" panose="040B0A00000000000000" pitchFamily="50" charset="-128"/>
            </a:endParaRPr>
          </a:p>
        </p:txBody>
      </p:sp>
      <p:cxnSp>
        <p:nvCxnSpPr>
          <p:cNvPr id="1304" name="直線コネクタ 13"/>
          <p:cNvCxnSpPr/>
          <p:nvPr/>
        </p:nvCxnSpPr>
        <p:spPr>
          <a:xfrm flipV="1">
            <a:off x="8432800" y="3086099"/>
            <a:ext cx="1591583" cy="12699"/>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088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00"/>
                                        </p:tgtEl>
                                        <p:attrNameLst>
                                          <p:attrName>style.visibility</p:attrName>
                                        </p:attrNameLst>
                                      </p:cBhvr>
                                      <p:to>
                                        <p:strVal val="visible"/>
                                      </p:to>
                                    </p:set>
                                    <p:anim calcmode="lin" valueType="num">
                                      <p:cBhvr>
                                        <p:cTn id="7" dur="1500" fill="hold"/>
                                        <p:tgtEl>
                                          <p:spTgt spid="1300"/>
                                        </p:tgtEl>
                                        <p:attrNameLst>
                                          <p:attrName>ppt_w</p:attrName>
                                        </p:attrNameLst>
                                      </p:cBhvr>
                                      <p:tavLst>
                                        <p:tav tm="0">
                                          <p:val>
                                            <p:fltVal val="0"/>
                                          </p:val>
                                        </p:tav>
                                        <p:tav tm="100000">
                                          <p:val>
                                            <p:strVal val="#ppt_w"/>
                                          </p:val>
                                        </p:tav>
                                      </p:tavLst>
                                    </p:anim>
                                    <p:anim calcmode="lin" valueType="num">
                                      <p:cBhvr>
                                        <p:cTn id="8" dur="1500" fill="hold"/>
                                        <p:tgtEl>
                                          <p:spTgt spid="1300"/>
                                        </p:tgtEl>
                                        <p:attrNameLst>
                                          <p:attrName>ppt_h</p:attrName>
                                        </p:attrNameLst>
                                      </p:cBhvr>
                                      <p:tavLst>
                                        <p:tav tm="0">
                                          <p:val>
                                            <p:fltVal val="0"/>
                                          </p:val>
                                        </p:tav>
                                        <p:tav tm="100000">
                                          <p:val>
                                            <p:strVal val="#ppt_h"/>
                                          </p:val>
                                        </p:tav>
                                      </p:tavLst>
                                    </p:anim>
                                    <p:animEffect transition="in" filter="fade">
                                      <p:cBhvr>
                                        <p:cTn id="9" dur="1500"/>
                                        <p:tgtEl>
                                          <p:spTgt spid="130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01"/>
                                        </p:tgtEl>
                                        <p:attrNameLst>
                                          <p:attrName>style.visibility</p:attrName>
                                        </p:attrNameLst>
                                      </p:cBhvr>
                                      <p:to>
                                        <p:strVal val="visible"/>
                                      </p:to>
                                    </p:set>
                                    <p:anim calcmode="lin" valueType="num">
                                      <p:cBhvr>
                                        <p:cTn id="14" dur="1500" fill="hold"/>
                                        <p:tgtEl>
                                          <p:spTgt spid="1301"/>
                                        </p:tgtEl>
                                        <p:attrNameLst>
                                          <p:attrName>ppt_w</p:attrName>
                                        </p:attrNameLst>
                                      </p:cBhvr>
                                      <p:tavLst>
                                        <p:tav tm="0">
                                          <p:val>
                                            <p:fltVal val="0"/>
                                          </p:val>
                                        </p:tav>
                                        <p:tav tm="100000">
                                          <p:val>
                                            <p:strVal val="#ppt_w"/>
                                          </p:val>
                                        </p:tav>
                                      </p:tavLst>
                                    </p:anim>
                                    <p:anim calcmode="lin" valueType="num">
                                      <p:cBhvr>
                                        <p:cTn id="15" dur="1500" fill="hold"/>
                                        <p:tgtEl>
                                          <p:spTgt spid="1301"/>
                                        </p:tgtEl>
                                        <p:attrNameLst>
                                          <p:attrName>ppt_h</p:attrName>
                                        </p:attrNameLst>
                                      </p:cBhvr>
                                      <p:tavLst>
                                        <p:tav tm="0">
                                          <p:val>
                                            <p:fltVal val="0"/>
                                          </p:val>
                                        </p:tav>
                                        <p:tav tm="100000">
                                          <p:val>
                                            <p:strVal val="#ppt_h"/>
                                          </p:val>
                                        </p:tav>
                                      </p:tavLst>
                                    </p:anim>
                                    <p:animEffect transition="in" filter="fade">
                                      <p:cBhvr>
                                        <p:cTn id="16" dur="1500"/>
                                        <p:tgtEl>
                                          <p:spTgt spid="130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02"/>
                                        </p:tgtEl>
                                        <p:attrNameLst>
                                          <p:attrName>style.visibility</p:attrName>
                                        </p:attrNameLst>
                                      </p:cBhvr>
                                      <p:to>
                                        <p:strVal val="visible"/>
                                      </p:to>
                                    </p:set>
                                    <p:anim calcmode="lin" valueType="num">
                                      <p:cBhvr>
                                        <p:cTn id="21" dur="1500" fill="hold"/>
                                        <p:tgtEl>
                                          <p:spTgt spid="1302"/>
                                        </p:tgtEl>
                                        <p:attrNameLst>
                                          <p:attrName>ppt_w</p:attrName>
                                        </p:attrNameLst>
                                      </p:cBhvr>
                                      <p:tavLst>
                                        <p:tav tm="0">
                                          <p:val>
                                            <p:fltVal val="0"/>
                                          </p:val>
                                        </p:tav>
                                        <p:tav tm="100000">
                                          <p:val>
                                            <p:strVal val="#ppt_w"/>
                                          </p:val>
                                        </p:tav>
                                      </p:tavLst>
                                    </p:anim>
                                    <p:anim calcmode="lin" valueType="num">
                                      <p:cBhvr>
                                        <p:cTn id="22" dur="1500" fill="hold"/>
                                        <p:tgtEl>
                                          <p:spTgt spid="1302"/>
                                        </p:tgtEl>
                                        <p:attrNameLst>
                                          <p:attrName>ppt_h</p:attrName>
                                        </p:attrNameLst>
                                      </p:cBhvr>
                                      <p:tavLst>
                                        <p:tav tm="0">
                                          <p:val>
                                            <p:fltVal val="0"/>
                                          </p:val>
                                        </p:tav>
                                        <p:tav tm="100000">
                                          <p:val>
                                            <p:strVal val="#ppt_h"/>
                                          </p:val>
                                        </p:tav>
                                      </p:tavLst>
                                    </p:anim>
                                    <p:animEffect transition="in" filter="fade">
                                      <p:cBhvr>
                                        <p:cTn id="23" dur="1500"/>
                                        <p:tgtEl>
                                          <p:spTgt spid="130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03"/>
                                        </p:tgtEl>
                                        <p:attrNameLst>
                                          <p:attrName>style.visibility</p:attrName>
                                        </p:attrNameLst>
                                      </p:cBhvr>
                                      <p:to>
                                        <p:strVal val="visible"/>
                                      </p:to>
                                    </p:set>
                                    <p:animEffect transition="in" filter="wipe(down)">
                                      <p:cBhvr>
                                        <p:cTn id="28" dur="1500"/>
                                        <p:tgtEl>
                                          <p:spTgt spid="130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304"/>
                                        </p:tgtEl>
                                        <p:attrNameLst>
                                          <p:attrName>style.visibility</p:attrName>
                                        </p:attrNameLst>
                                      </p:cBhvr>
                                      <p:to>
                                        <p:strVal val="visible"/>
                                      </p:to>
                                    </p:set>
                                    <p:anim calcmode="lin" valueType="num">
                                      <p:cBhvr>
                                        <p:cTn id="33" dur="1500" fill="hold"/>
                                        <p:tgtEl>
                                          <p:spTgt spid="1304"/>
                                        </p:tgtEl>
                                        <p:attrNameLst>
                                          <p:attrName>ppt_w</p:attrName>
                                        </p:attrNameLst>
                                      </p:cBhvr>
                                      <p:tavLst>
                                        <p:tav tm="0">
                                          <p:val>
                                            <p:fltVal val="0"/>
                                          </p:val>
                                        </p:tav>
                                        <p:tav tm="100000">
                                          <p:val>
                                            <p:strVal val="#ppt_w"/>
                                          </p:val>
                                        </p:tav>
                                      </p:tavLst>
                                    </p:anim>
                                    <p:anim calcmode="lin" valueType="num">
                                      <p:cBhvr>
                                        <p:cTn id="34" dur="1500" fill="hold"/>
                                        <p:tgtEl>
                                          <p:spTgt spid="1304"/>
                                        </p:tgtEl>
                                        <p:attrNameLst>
                                          <p:attrName>ppt_h</p:attrName>
                                        </p:attrNameLst>
                                      </p:cBhvr>
                                      <p:tavLst>
                                        <p:tav tm="0">
                                          <p:val>
                                            <p:fltVal val="0"/>
                                          </p:val>
                                        </p:tav>
                                        <p:tav tm="100000">
                                          <p:val>
                                            <p:strVal val="#ppt_h"/>
                                          </p:val>
                                        </p:tav>
                                      </p:tavLst>
                                    </p:anim>
                                    <p:animEffect transition="in" filter="fade">
                                      <p:cBhvr>
                                        <p:cTn id="35" dur="1500"/>
                                        <p:tgtEl>
                                          <p:spTgt spid="1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 name="コンテンツ プレースホルダー 2"/>
          <p:cNvSpPr txBox="1"/>
          <p:nvPr/>
        </p:nvSpPr>
        <p:spPr>
          <a:xfrm>
            <a:off x="652780" y="1016000"/>
            <a:ext cx="10472420" cy="14351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3600"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通勤手当・住居手当・扶養手当</a:t>
            </a:r>
            <a:endParaRPr lang="en-US" altLang="ja-JP" sz="3600" dirty="0" smtClean="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　　</a:t>
            </a:r>
            <a:r>
              <a:rPr lang="ja-JP" altLang="en-US" sz="3200" dirty="0" smtClean="0">
                <a:solidFill>
                  <a:srgbClr val="C00000"/>
                </a:solidFill>
                <a:latin typeface="HG丸ｺﾞｼｯｸM-PRO" panose="020F0600000000000000" pitchFamily="50" charset="-128"/>
                <a:ea typeface="HG丸ｺﾞｼｯｸM-PRO" panose="020F0600000000000000" pitchFamily="50" charset="-128"/>
              </a:rPr>
              <a:t>事実発生日＝発令日　</a:t>
            </a:r>
            <a:r>
              <a:rPr lang="ja-JP" altLang="en-US" sz="3200" dirty="0" smtClean="0">
                <a:latin typeface="HG丸ｺﾞｼｯｸM-PRO" panose="020F0600000000000000" pitchFamily="50" charset="-128"/>
                <a:ea typeface="HG丸ｺﾞｼｯｸM-PRO" panose="020F0600000000000000" pitchFamily="50" charset="-128"/>
              </a:rPr>
              <a:t>　＊ </a:t>
            </a:r>
            <a:r>
              <a:rPr lang="ja-JP" altLang="en-US" sz="3200" dirty="0">
                <a:latin typeface="HG丸ｺﾞｼｯｸM-PRO" panose="020F0600000000000000" pitchFamily="50" charset="-128"/>
                <a:ea typeface="HG丸ｺﾞｼｯｸM-PRO" panose="020F0600000000000000" pitchFamily="50" charset="-128"/>
              </a:rPr>
              <a:t>任用</a:t>
            </a:r>
            <a:r>
              <a:rPr lang="ja-JP" altLang="en-US" sz="3200" dirty="0" smtClean="0">
                <a:latin typeface="HG丸ｺﾞｼｯｸM-PRO" panose="020F0600000000000000" pitchFamily="50" charset="-128"/>
                <a:ea typeface="HG丸ｺﾞｼｯｸM-PRO" panose="020F0600000000000000" pitchFamily="50" charset="-128"/>
              </a:rPr>
              <a:t>期間を確認する。</a:t>
            </a:r>
            <a:r>
              <a:rPr lang="ja-JP" altLang="en-US" sz="2800" dirty="0" smtClean="0">
                <a:latin typeface="HG丸ｺﾞｼｯｸM-PRO" panose="020F0600000000000000" pitchFamily="50" charset="-128"/>
                <a:ea typeface="HG丸ｺﾞｼｯｸM-PRO" panose="020F0600000000000000" pitchFamily="50" charset="-128"/>
              </a:rPr>
              <a:t>　　</a:t>
            </a:r>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1311" name="コンテンツ プレースホルダー 2"/>
          <p:cNvSpPr txBox="1"/>
          <p:nvPr/>
        </p:nvSpPr>
        <p:spPr>
          <a:xfrm>
            <a:off x="792480" y="2921000"/>
            <a:ext cx="10472420" cy="29464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2800" dirty="0" smtClean="0">
                <a:latin typeface="HG丸ｺﾞｼｯｸM-PRO" panose="020F0600000000000000" pitchFamily="50" charset="-128"/>
                <a:ea typeface="HG丸ｺﾞｼｯｸM-PRO" panose="020F0600000000000000" pitchFamily="50" charset="-128"/>
              </a:rPr>
              <a:t>　同じ年度内に扶養手当・住居手当を再度届け出る場合・・・</a:t>
            </a:r>
            <a:endParaRPr lang="en-US" altLang="ja-JP" sz="2800" dirty="0" smtClean="0">
              <a:latin typeface="HG丸ｺﾞｼｯｸM-PRO" panose="020F0600000000000000" pitchFamily="50" charset="-128"/>
              <a:ea typeface="HG丸ｺﾞｼｯｸM-PRO" panose="020F0600000000000000" pitchFamily="50" charset="-128"/>
            </a:endParaRPr>
          </a:p>
          <a:p>
            <a:endParaRPr lang="en-US" altLang="ja-JP" sz="2800" dirty="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　前回の認定書の写しを</a:t>
            </a:r>
            <a:r>
              <a:rPr lang="ja-JP" altLang="en-US" sz="2800" dirty="0" smtClean="0">
                <a:solidFill>
                  <a:schemeClr val="accent2"/>
                </a:solidFill>
                <a:latin typeface="HG丸ｺﾞｼｯｸM-PRO" panose="020F0600000000000000" pitchFamily="50" charset="-128"/>
                <a:ea typeface="HG丸ｺﾞｼｯｸM-PRO" panose="020F0600000000000000" pitchFamily="50" charset="-128"/>
              </a:rPr>
              <a:t>添付書類に代える</a:t>
            </a:r>
            <a:r>
              <a:rPr lang="ja-JP" altLang="en-US" sz="2800" dirty="0" smtClean="0">
                <a:latin typeface="HG丸ｺﾞｼｯｸM-PRO" panose="020F0600000000000000" pitchFamily="50" charset="-128"/>
                <a:ea typeface="HG丸ｺﾞｼｯｸM-PRO" panose="020F0600000000000000" pitchFamily="50" charset="-128"/>
              </a:rPr>
              <a:t>ことができる。　</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　（前回の認定時と状況が同じ場合）</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写しの余白に状況に変更がない旨の記載と押印</a:t>
            </a:r>
            <a:r>
              <a:rPr lang="ja-JP" altLang="en-US" sz="3200" dirty="0" smtClean="0">
                <a:latin typeface="HG丸ｺﾞｼｯｸM-PRO" panose="020F0600000000000000" pitchFamily="50" charset="-128"/>
                <a:ea typeface="HG丸ｺﾞｼｯｸM-PRO" panose="020F0600000000000000" pitchFamily="50" charset="-128"/>
              </a:rPr>
              <a:t>　</a:t>
            </a:r>
            <a:endParaRPr lang="en-US" altLang="ja-JP" sz="3200" dirty="0" smtClean="0">
              <a:latin typeface="HG丸ｺﾞｼｯｸM-PRO" panose="020F0600000000000000" pitchFamily="50" charset="-128"/>
              <a:ea typeface="HG丸ｺﾞｼｯｸM-PRO" panose="020F0600000000000000" pitchFamily="50" charset="-128"/>
            </a:endParaRPr>
          </a:p>
          <a:p>
            <a:endParaRPr lang="en-US" altLang="ja-JP" sz="3200" dirty="0" smtClean="0">
              <a:latin typeface="HG丸ｺﾞｼｯｸM-PRO" panose="020F0600000000000000" pitchFamily="50" charset="-128"/>
              <a:ea typeface="HG丸ｺﾞｼｯｸM-PRO" panose="020F0600000000000000" pitchFamily="50" charset="-128"/>
            </a:endParaRPr>
          </a:p>
          <a:p>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312" name="下矢印 4"/>
          <p:cNvSpPr/>
          <p:nvPr/>
        </p:nvSpPr>
        <p:spPr>
          <a:xfrm>
            <a:off x="5076190" y="3505200"/>
            <a:ext cx="952500" cy="495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13" name="図 2"/>
          <p:cNvPicPr>
            <a:picLocks noChangeAspect="1"/>
          </p:cNvPicPr>
          <p:nvPr/>
        </p:nvPicPr>
        <p:blipFill>
          <a:blip r:embed="rId3"/>
          <a:stretch>
            <a:fillRect/>
          </a:stretch>
        </p:blipFill>
        <p:spPr>
          <a:xfrm>
            <a:off x="9798050" y="4403766"/>
            <a:ext cx="1657350" cy="1463634"/>
          </a:xfrm>
          <a:prstGeom prst="rect">
            <a:avLst/>
          </a:prstGeom>
        </p:spPr>
      </p:pic>
    </p:spTree>
    <p:extLst>
      <p:ext uri="{BB962C8B-B14F-4D97-AF65-F5344CB8AC3E}">
        <p14:creationId xmlns:p14="http://schemas.microsoft.com/office/powerpoint/2010/main" val="3644464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 name="コンテンツ プレースホルダー 2"/>
          <p:cNvSpPr txBox="1"/>
          <p:nvPr/>
        </p:nvSpPr>
        <p:spPr>
          <a:xfrm>
            <a:off x="712470" y="2520244"/>
            <a:ext cx="10828020" cy="3270956"/>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36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支給</a:t>
            </a:r>
            <a:r>
              <a:rPr lang="ja-JP" altLang="en-US" sz="3600" dirty="0">
                <a:solidFill>
                  <a:schemeClr val="accent2">
                    <a:lumMod val="75000"/>
                  </a:schemeClr>
                </a:solidFill>
                <a:latin typeface="HG丸ｺﾞｼｯｸM-PRO" panose="020F0600000000000000" pitchFamily="50" charset="-128"/>
                <a:ea typeface="HG丸ｺﾞｼｯｸM-PRO" panose="020F0600000000000000" pitchFamily="50" charset="-128"/>
              </a:rPr>
              <a:t>できる特殊勤務手当は？</a:t>
            </a:r>
            <a:r>
              <a:rPr lang="ja-JP" altLang="en-US" sz="36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a:t>
            </a:r>
            <a:endParaRPr lang="en-US" altLang="ja-JP" sz="3600" dirty="0" smtClean="0">
              <a:latin typeface="HG丸ｺﾞｼｯｸM-PRO" panose="020F0600000000000000" pitchFamily="50" charset="-128"/>
              <a:ea typeface="HG丸ｺﾞｼｯｸM-PRO" panose="020F0600000000000000" pitchFamily="50" charset="-128"/>
            </a:endParaRPr>
          </a:p>
          <a:p>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・多学年学級担任手当　　→　</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・教員特殊業務手当　　　→　</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・教育業務連絡指導手当　→　</a:t>
            </a:r>
            <a:endParaRPr lang="en-US" altLang="ja-JP" sz="3600" dirty="0" smtClean="0">
              <a:latin typeface="HG丸ｺﾞｼｯｸM-PRO" panose="020F0600000000000000" pitchFamily="50" charset="-128"/>
              <a:ea typeface="HG丸ｺﾞｼｯｸM-PRO" panose="020F0600000000000000" pitchFamily="50" charset="-128"/>
            </a:endParaRPr>
          </a:p>
        </p:txBody>
      </p:sp>
      <p:sp>
        <p:nvSpPr>
          <p:cNvPr id="1320" name="ドーナツ 6"/>
          <p:cNvSpPr/>
          <p:nvPr/>
        </p:nvSpPr>
        <p:spPr>
          <a:xfrm>
            <a:off x="7308850" y="3678133"/>
            <a:ext cx="520700" cy="533400"/>
          </a:xfrm>
          <a:prstGeom prst="donut">
            <a:avLst>
              <a:gd name="adj" fmla="val 1768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21" name="ドーナツ 8"/>
          <p:cNvSpPr/>
          <p:nvPr/>
        </p:nvSpPr>
        <p:spPr>
          <a:xfrm>
            <a:off x="7302500" y="4381908"/>
            <a:ext cx="520700" cy="533400"/>
          </a:xfrm>
          <a:prstGeom prst="donut">
            <a:avLst>
              <a:gd name="adj" fmla="val 1768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22" name="乗算 9"/>
          <p:cNvSpPr/>
          <p:nvPr/>
        </p:nvSpPr>
        <p:spPr>
          <a:xfrm>
            <a:off x="7162800" y="4915308"/>
            <a:ext cx="800100" cy="749300"/>
          </a:xfrm>
          <a:prstGeom prst="mathMultiply">
            <a:avLst>
              <a:gd name="adj1" fmla="val 1335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3" name="テキスト ボックス 10"/>
          <p:cNvSpPr txBox="1"/>
          <p:nvPr/>
        </p:nvSpPr>
        <p:spPr>
          <a:xfrm>
            <a:off x="8063230" y="5059125"/>
            <a:ext cx="3376930" cy="461665"/>
          </a:xfrm>
          <a:prstGeom prst="rect">
            <a:avLst/>
          </a:prstGeom>
          <a:noFill/>
        </p:spPr>
        <p:txBody>
          <a:bodyPr wrap="square" rtlCol="0">
            <a:spAutoFit/>
          </a:bodyPr>
          <a:lstStyle/>
          <a:p>
            <a:r>
              <a:rPr kumimoji="1" lang="ja-JP" altLang="en-US" sz="2400" b="1" dirty="0" smtClean="0">
                <a:solidFill>
                  <a:srgbClr val="C00000"/>
                </a:solidFill>
                <a:latin typeface="HG丸ｺﾞｼｯｸM-PRO" panose="020F0600000000000000" pitchFamily="50" charset="-128"/>
                <a:ea typeface="HG丸ｺﾞｼｯｸM-PRO" panose="020F0600000000000000" pitchFamily="50" charset="-128"/>
              </a:rPr>
              <a:t>対象は“教諭”のみ</a:t>
            </a:r>
            <a:endParaRPr kumimoji="1" lang="ja-JP" altLang="en-US" sz="2400" b="1" dirty="0">
              <a:solidFill>
                <a:srgbClr val="C00000"/>
              </a:solidFill>
              <a:latin typeface="HG丸ｺﾞｼｯｸM-PRO" panose="020F0600000000000000" pitchFamily="50" charset="-128"/>
              <a:ea typeface="HG丸ｺﾞｼｯｸM-PRO" panose="020F0600000000000000" pitchFamily="50" charset="-128"/>
            </a:endParaRPr>
          </a:p>
        </p:txBody>
      </p:sp>
      <p:sp>
        <p:nvSpPr>
          <p:cNvPr id="1324" name="タイトル 1"/>
          <p:cNvSpPr>
            <a:spLocks noGrp="1"/>
          </p:cNvSpPr>
          <p:nvPr>
            <p:ph type="title"/>
          </p:nvPr>
        </p:nvSpPr>
        <p:spPr>
          <a:xfrm>
            <a:off x="457199" y="244475"/>
            <a:ext cx="11326969" cy="1449388"/>
          </a:xfrm>
        </p:spPr>
        <p:txBody>
          <a:bodyPr/>
          <a:lstStyle/>
          <a:p>
            <a:r>
              <a:rPr lang="ja-JP" altLang="en-US" b="1" dirty="0" smtClean="0">
                <a:solidFill>
                  <a:srgbClr val="0070C0"/>
                </a:solidFill>
                <a:latin typeface="HG丸ｺﾞｼｯｸM-PRO" panose="020F0600000000000000" pitchFamily="50" charset="-128"/>
                <a:ea typeface="HG丸ｺﾞｼｯｸM-PRO" panose="020F0600000000000000" pitchFamily="50" charset="-128"/>
              </a:rPr>
              <a:t>４</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a:t>
            </a:r>
            <a:r>
              <a:rPr lang="ja-JP" altLang="en-US" b="1" dirty="0" smtClean="0">
                <a:solidFill>
                  <a:srgbClr val="0070C0"/>
                </a:solidFill>
                <a:latin typeface="HG丸ｺﾞｼｯｸM-PRO" panose="020F0600000000000000" pitchFamily="50" charset="-128"/>
                <a:ea typeface="HG丸ｺﾞｼｯｸM-PRO" panose="020F0600000000000000" pitchFamily="50" charset="-128"/>
              </a:rPr>
              <a:t>臨時的任用</a:t>
            </a:r>
            <a:r>
              <a:rPr lang="ja-JP" altLang="en-US" b="1" dirty="0">
                <a:solidFill>
                  <a:srgbClr val="0070C0"/>
                </a:solidFill>
                <a:latin typeface="HG丸ｺﾞｼｯｸM-PRO" panose="020F0600000000000000" pitchFamily="50" charset="-128"/>
                <a:ea typeface="HG丸ｺﾞｼｯｸM-PRO" panose="020F0600000000000000" pitchFamily="50" charset="-128"/>
              </a:rPr>
              <a:t>教職員</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の給与・手当関係</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432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9">
                                            <p:txEl>
                                              <p:pRg st="2" end="2"/>
                                            </p:txEl>
                                          </p:spTgt>
                                        </p:tgtEl>
                                        <p:attrNameLst>
                                          <p:attrName>style.visibility</p:attrName>
                                        </p:attrNameLst>
                                      </p:cBhvr>
                                      <p:to>
                                        <p:strVal val="visible"/>
                                      </p:to>
                                    </p:set>
                                    <p:anim calcmode="lin" valueType="num">
                                      <p:cBhvr additive="base">
                                        <p:cTn id="7" dur="500" fill="hold"/>
                                        <p:tgtEl>
                                          <p:spTgt spid="131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19">
                                            <p:txEl>
                                              <p:pRg st="3" end="3"/>
                                            </p:txEl>
                                          </p:spTgt>
                                        </p:tgtEl>
                                        <p:attrNameLst>
                                          <p:attrName>style.visibility</p:attrName>
                                        </p:attrNameLst>
                                      </p:cBhvr>
                                      <p:to>
                                        <p:strVal val="visible"/>
                                      </p:to>
                                    </p:set>
                                    <p:anim calcmode="lin" valueType="num">
                                      <p:cBhvr additive="base">
                                        <p:cTn id="17" dur="500" fill="hold"/>
                                        <p:tgtEl>
                                          <p:spTgt spid="131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19">
                                            <p:txEl>
                                              <p:pRg st="4" end="4"/>
                                            </p:txEl>
                                          </p:spTgt>
                                        </p:tgtEl>
                                        <p:attrNameLst>
                                          <p:attrName>style.visibility</p:attrName>
                                        </p:attrNameLst>
                                      </p:cBhvr>
                                      <p:to>
                                        <p:strVal val="visible"/>
                                      </p:to>
                                    </p:set>
                                    <p:anim calcmode="lin" valueType="num">
                                      <p:cBhvr additive="base">
                                        <p:cTn id="27" dur="500" fill="hold"/>
                                        <p:tgtEl>
                                          <p:spTgt spid="131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23">
                                            <p:txEl>
                                              <p:pRg st="0" end="0"/>
                                            </p:txEl>
                                          </p:spTgt>
                                        </p:tgtEl>
                                        <p:attrNameLst>
                                          <p:attrName>style.visibility</p:attrName>
                                        </p:attrNameLst>
                                      </p:cBhvr>
                                      <p:to>
                                        <p:strVal val="visible"/>
                                      </p:to>
                                    </p:set>
                                    <p:animEffect transition="in" filter="barn(inVertical)">
                                      <p:cBhvr>
                                        <p:cTn id="37" dur="500"/>
                                        <p:tgtEl>
                                          <p:spTgt spid="1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 grpId="0" animBg="1"/>
      <p:bldP spid="1321" grpId="0" animBg="1"/>
      <p:bldP spid="13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0" name="タイトル 1"/>
          <p:cNvSpPr>
            <a:spLocks noGrp="1"/>
          </p:cNvSpPr>
          <p:nvPr>
            <p:ph type="title"/>
          </p:nvPr>
        </p:nvSpPr>
        <p:spPr>
          <a:xfrm>
            <a:off x="1097280" y="286603"/>
            <a:ext cx="10058400" cy="1377097"/>
          </a:xfrm>
        </p:spPr>
        <p:txBody>
          <a:bodyPr/>
          <a:lstStyle/>
          <a:p>
            <a:r>
              <a:rPr lang="ja-JP" altLang="en-US" b="1" dirty="0" smtClean="0">
                <a:solidFill>
                  <a:schemeClr val="tx1"/>
                </a:solidFill>
                <a:latin typeface="HG丸ｺﾞｼｯｸM-PRO" panose="020F0600000000000000" pitchFamily="50" charset="-128"/>
                <a:ea typeface="HG丸ｺﾞｼｯｸM-PRO" panose="020F0600000000000000" pitchFamily="50" charset="-128"/>
              </a:rPr>
              <a:t>問題</a:t>
            </a:r>
            <a:r>
              <a:rPr lang="ja-JP" altLang="en-US" b="1" dirty="0">
                <a:solidFill>
                  <a:schemeClr val="tx1"/>
                </a:solidFill>
                <a:latin typeface="HG丸ｺﾞｼｯｸM-PRO" panose="020F0600000000000000" pitchFamily="50" charset="-128"/>
                <a:ea typeface="HG丸ｺﾞｼｯｸM-PRO" panose="020F0600000000000000" pitchFamily="50" charset="-128"/>
              </a:rPr>
              <a:t>⑤</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331" name="コンテンツ プレースホルダー 2"/>
          <p:cNvSpPr>
            <a:spLocks noGrp="1"/>
          </p:cNvSpPr>
          <p:nvPr>
            <p:ph idx="1"/>
          </p:nvPr>
        </p:nvSpPr>
        <p:spPr>
          <a:xfrm>
            <a:off x="952500" y="2882900"/>
            <a:ext cx="10388600" cy="3187700"/>
          </a:xfrm>
        </p:spPr>
        <p:txBody>
          <a:bodyPr>
            <a:normAutofit/>
          </a:bodyPr>
          <a:lstStyle/>
          <a:p>
            <a:r>
              <a:rPr lang="ja-JP" altLang="en-US" sz="3600" dirty="0" smtClean="0">
                <a:latin typeface="HG丸ｺﾞｼｯｸM-PRO" panose="020F0600000000000000" pitchFamily="50" charset="-128"/>
                <a:ea typeface="HG丸ｺﾞｼｯｸM-PRO" panose="020F0600000000000000" pitchFamily="50" charset="-128"/>
              </a:rPr>
              <a:t>夏季休業中</a:t>
            </a:r>
            <a:r>
              <a:rPr lang="ja-JP" altLang="en-US" sz="3600" dirty="0">
                <a:latin typeface="HG丸ｺﾞｼｯｸM-PRO" panose="020F0600000000000000" pitchFamily="50" charset="-128"/>
                <a:ea typeface="HG丸ｺﾞｼｯｸM-PRO" panose="020F0600000000000000" pitchFamily="50" charset="-128"/>
              </a:rPr>
              <a:t>に</a:t>
            </a:r>
            <a:r>
              <a:rPr lang="ja-JP" altLang="en-US" sz="3600" dirty="0" smtClean="0">
                <a:latin typeface="HG丸ｺﾞｼｯｸM-PRO" panose="020F0600000000000000" pitchFamily="50" charset="-128"/>
                <a:ea typeface="HG丸ｺﾞｼｯｸM-PRO" panose="020F0600000000000000" pitchFamily="50" charset="-128"/>
              </a:rPr>
              <a:t>、児童生徒の登校日がありました。</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登校日は、多学年学級担当手当の対象となります</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か？</a:t>
            </a:r>
            <a:endParaRPr lang="en-US" altLang="ja-JP" sz="3600" dirty="0" smtClean="0">
              <a:latin typeface="HG丸ｺﾞｼｯｸM-PRO" panose="020F0600000000000000" pitchFamily="50" charset="-128"/>
              <a:ea typeface="HG丸ｺﾞｼｯｸM-PRO" panose="020F0600000000000000" pitchFamily="50" charset="-128"/>
            </a:endParaRPr>
          </a:p>
        </p:txBody>
      </p:sp>
      <p:pic>
        <p:nvPicPr>
          <p:cNvPr id="1332" name="図 3"/>
          <p:cNvPicPr>
            <a:picLocks noChangeAspect="1"/>
          </p:cNvPicPr>
          <p:nvPr/>
        </p:nvPicPr>
        <p:blipFill>
          <a:blip r:embed="rId3"/>
          <a:stretch>
            <a:fillRect/>
          </a:stretch>
        </p:blipFill>
        <p:spPr>
          <a:xfrm>
            <a:off x="8450262" y="518850"/>
            <a:ext cx="1633538" cy="2030028"/>
          </a:xfrm>
          <a:prstGeom prst="rect">
            <a:avLst/>
          </a:prstGeom>
        </p:spPr>
      </p:pic>
    </p:spTree>
    <p:extLst>
      <p:ext uri="{BB962C8B-B14F-4D97-AF65-F5344CB8AC3E}">
        <p14:creationId xmlns:p14="http://schemas.microsoft.com/office/powerpoint/2010/main" val="2846343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答え</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339" name="コンテンツ プレースホルダー 2"/>
          <p:cNvSpPr>
            <a:spLocks noGrp="1"/>
          </p:cNvSpPr>
          <p:nvPr>
            <p:ph idx="1"/>
          </p:nvPr>
        </p:nvSpPr>
        <p:spPr>
          <a:xfrm>
            <a:off x="1097280" y="1333500"/>
            <a:ext cx="10058400" cy="4978400"/>
          </a:xfrm>
        </p:spPr>
        <p:txBody>
          <a:bodyPr>
            <a:normAutofit/>
          </a:bodyPr>
          <a:lstStyle/>
          <a:p>
            <a:pPr marL="1471400" lvl="8" indent="0">
              <a:buNone/>
            </a:pPr>
            <a:endParaRPr lang="en-US" altLang="ja-JP" sz="4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4000" dirty="0" smtClean="0">
                <a:latin typeface="HG丸ｺﾞｼｯｸM-PRO" panose="020F0600000000000000" pitchFamily="50" charset="-128"/>
                <a:ea typeface="HG丸ｺﾞｼｯｸM-PRO" panose="020F0600000000000000" pitchFamily="50" charset="-128"/>
              </a:rPr>
              <a:t>　対象です</a:t>
            </a:r>
            <a:endParaRPr kumimoji="1" lang="en-US" altLang="ja-JP" sz="4000" dirty="0" smtClean="0">
              <a:latin typeface="HG丸ｺﾞｼｯｸM-PRO" panose="020F0600000000000000" pitchFamily="50" charset="-128"/>
              <a:ea typeface="HG丸ｺﾞｼｯｸM-PRO" panose="020F0600000000000000" pitchFamily="50" charset="-128"/>
            </a:endParaRPr>
          </a:p>
          <a:p>
            <a:endParaRPr lang="en-US" altLang="ja-JP" sz="4000" dirty="0">
              <a:latin typeface="HG丸ｺﾞｼｯｸM-PRO" panose="020F0600000000000000" pitchFamily="50" charset="-128"/>
              <a:ea typeface="HG丸ｺﾞｼｯｸM-PRO" panose="020F0600000000000000" pitchFamily="50" charset="-128"/>
            </a:endParaRPr>
          </a:p>
          <a:p>
            <a:r>
              <a:rPr kumimoji="1" lang="ja-JP" altLang="en-US" sz="4000" dirty="0" smtClean="0">
                <a:latin typeface="HG丸ｺﾞｼｯｸM-PRO" panose="020F0600000000000000" pitchFamily="50" charset="-128"/>
                <a:ea typeface="HG丸ｺﾞｼｯｸM-PRO" panose="020F0600000000000000" pitchFamily="50" charset="-128"/>
              </a:rPr>
              <a:t>　　</a:t>
            </a:r>
            <a:r>
              <a:rPr lang="ja-JP" altLang="en-US" sz="4000" dirty="0">
                <a:latin typeface="HG丸ｺﾞｼｯｸM-PRO" panose="020F0600000000000000" pitchFamily="50" charset="-128"/>
                <a:ea typeface="HG丸ｺﾞｼｯｸM-PRO" panose="020F0600000000000000" pitchFamily="50" charset="-128"/>
              </a:rPr>
              <a:t>　</a:t>
            </a:r>
            <a:endParaRPr kumimoji="1" lang="ja-JP" altLang="en-US" sz="4000" dirty="0">
              <a:latin typeface="HG丸ｺﾞｼｯｸM-PRO" panose="020F0600000000000000" pitchFamily="50" charset="-128"/>
              <a:ea typeface="HG丸ｺﾞｼｯｸM-PRO" panose="020F0600000000000000" pitchFamily="50" charset="-128"/>
            </a:endParaRPr>
          </a:p>
        </p:txBody>
      </p:sp>
      <p:pic>
        <p:nvPicPr>
          <p:cNvPr id="1340" name="図 4"/>
          <p:cNvPicPr>
            <a:picLocks noChangeAspect="1"/>
          </p:cNvPicPr>
          <p:nvPr/>
        </p:nvPicPr>
        <p:blipFill>
          <a:blip r:embed="rId3"/>
          <a:stretch>
            <a:fillRect/>
          </a:stretch>
        </p:blipFill>
        <p:spPr>
          <a:xfrm>
            <a:off x="3272394" y="3005787"/>
            <a:ext cx="7883286" cy="2760013"/>
          </a:xfrm>
          <a:prstGeom prst="rect">
            <a:avLst/>
          </a:prstGeom>
        </p:spPr>
      </p:pic>
      <p:cxnSp>
        <p:nvCxnSpPr>
          <p:cNvPr id="1341" name="直線コネクタ 5"/>
          <p:cNvCxnSpPr/>
          <p:nvPr/>
        </p:nvCxnSpPr>
        <p:spPr>
          <a:xfrm flipV="1">
            <a:off x="5219700" y="4635500"/>
            <a:ext cx="2222500" cy="1"/>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
        <p:nvSpPr>
          <p:cNvPr id="1342" name="正方形/長方形 6"/>
          <p:cNvSpPr/>
          <p:nvPr/>
        </p:nvSpPr>
        <p:spPr>
          <a:xfrm>
            <a:off x="3625850" y="4965700"/>
            <a:ext cx="7632700" cy="71669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43" name="図 7"/>
          <p:cNvPicPr>
            <a:picLocks noChangeAspect="1"/>
          </p:cNvPicPr>
          <p:nvPr/>
        </p:nvPicPr>
        <p:blipFill>
          <a:blip r:embed="rId4"/>
          <a:stretch>
            <a:fillRect/>
          </a:stretch>
        </p:blipFill>
        <p:spPr>
          <a:xfrm>
            <a:off x="994410" y="3839779"/>
            <a:ext cx="1455420" cy="1591441"/>
          </a:xfrm>
          <a:prstGeom prst="rect">
            <a:avLst/>
          </a:prstGeom>
        </p:spPr>
      </p:pic>
    </p:spTree>
    <p:extLst>
      <p:ext uri="{BB962C8B-B14F-4D97-AF65-F5344CB8AC3E}">
        <p14:creationId xmlns:p14="http://schemas.microsoft.com/office/powerpoint/2010/main" val="24085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41"/>
                                        </p:tgtEl>
                                        <p:attrNameLst>
                                          <p:attrName>style.visibility</p:attrName>
                                        </p:attrNameLst>
                                      </p:cBhvr>
                                      <p:to>
                                        <p:strVal val="visible"/>
                                      </p:to>
                                    </p:set>
                                    <p:anim calcmode="lin" valueType="num">
                                      <p:cBhvr>
                                        <p:cTn id="7" dur="1500" fill="hold"/>
                                        <p:tgtEl>
                                          <p:spTgt spid="1341"/>
                                        </p:tgtEl>
                                        <p:attrNameLst>
                                          <p:attrName>ppt_w</p:attrName>
                                        </p:attrNameLst>
                                      </p:cBhvr>
                                      <p:tavLst>
                                        <p:tav tm="0">
                                          <p:val>
                                            <p:fltVal val="0"/>
                                          </p:val>
                                        </p:tav>
                                        <p:tav tm="100000">
                                          <p:val>
                                            <p:strVal val="#ppt_w"/>
                                          </p:val>
                                        </p:tav>
                                      </p:tavLst>
                                    </p:anim>
                                    <p:anim calcmode="lin" valueType="num">
                                      <p:cBhvr>
                                        <p:cTn id="8" dur="1500" fill="hold"/>
                                        <p:tgtEl>
                                          <p:spTgt spid="1341"/>
                                        </p:tgtEl>
                                        <p:attrNameLst>
                                          <p:attrName>ppt_h</p:attrName>
                                        </p:attrNameLst>
                                      </p:cBhvr>
                                      <p:tavLst>
                                        <p:tav tm="0">
                                          <p:val>
                                            <p:fltVal val="0"/>
                                          </p:val>
                                        </p:tav>
                                        <p:tav tm="100000">
                                          <p:val>
                                            <p:strVal val="#ppt_h"/>
                                          </p:val>
                                        </p:tav>
                                      </p:tavLst>
                                    </p:anim>
                                    <p:animEffect transition="in" filter="fade">
                                      <p:cBhvr>
                                        <p:cTn id="9" dur="1500"/>
                                        <p:tgtEl>
                                          <p:spTgt spid="134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42"/>
                                        </p:tgtEl>
                                        <p:attrNameLst>
                                          <p:attrName>style.visibility</p:attrName>
                                        </p:attrNameLst>
                                      </p:cBhvr>
                                      <p:to>
                                        <p:strVal val="visible"/>
                                      </p:to>
                                    </p:set>
                                    <p:anim calcmode="lin" valueType="num">
                                      <p:cBhvr>
                                        <p:cTn id="14" dur="1500" fill="hold"/>
                                        <p:tgtEl>
                                          <p:spTgt spid="1342"/>
                                        </p:tgtEl>
                                        <p:attrNameLst>
                                          <p:attrName>ppt_w</p:attrName>
                                        </p:attrNameLst>
                                      </p:cBhvr>
                                      <p:tavLst>
                                        <p:tav tm="0">
                                          <p:val>
                                            <p:fltVal val="0"/>
                                          </p:val>
                                        </p:tav>
                                        <p:tav tm="100000">
                                          <p:val>
                                            <p:strVal val="#ppt_w"/>
                                          </p:val>
                                        </p:tav>
                                      </p:tavLst>
                                    </p:anim>
                                    <p:anim calcmode="lin" valueType="num">
                                      <p:cBhvr>
                                        <p:cTn id="15" dur="1500" fill="hold"/>
                                        <p:tgtEl>
                                          <p:spTgt spid="1342"/>
                                        </p:tgtEl>
                                        <p:attrNameLst>
                                          <p:attrName>ppt_h</p:attrName>
                                        </p:attrNameLst>
                                      </p:cBhvr>
                                      <p:tavLst>
                                        <p:tav tm="0">
                                          <p:val>
                                            <p:fltVal val="0"/>
                                          </p:val>
                                        </p:tav>
                                        <p:tav tm="100000">
                                          <p:val>
                                            <p:strVal val="#ppt_h"/>
                                          </p:val>
                                        </p:tav>
                                      </p:tavLst>
                                    </p:anim>
                                    <p:animEffect transition="in" filter="fade">
                                      <p:cBhvr>
                                        <p:cTn id="16" dur="1500"/>
                                        <p:tgtEl>
                                          <p:spTgt spid="1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 name="コンテンツ プレースホルダー 2"/>
          <p:cNvSpPr txBox="1"/>
          <p:nvPr/>
        </p:nvSpPr>
        <p:spPr>
          <a:xfrm>
            <a:off x="1071880" y="2324099"/>
            <a:ext cx="10472420" cy="512903"/>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3900" dirty="0" smtClean="0">
                <a:solidFill>
                  <a:srgbClr val="FC046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月例報告の仕方</a:t>
            </a:r>
            <a:endParaRPr lang="en-US" altLang="ja-JP" sz="3900" dirty="0" smtClean="0">
              <a:solidFill>
                <a:srgbClr val="FC046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lang="en-US" altLang="ja-JP" sz="2800" dirty="0" smtClean="0">
              <a:latin typeface="HG丸ｺﾞｼｯｸM-PRO" panose="020F0600000000000000" pitchFamily="50" charset="-128"/>
              <a:ea typeface="HG丸ｺﾞｼｯｸM-PRO" panose="020F0600000000000000" pitchFamily="50" charset="-128"/>
            </a:endParaRPr>
          </a:p>
        </p:txBody>
      </p:sp>
      <p:sp>
        <p:nvSpPr>
          <p:cNvPr id="1350" name="コンテンツ プレースホルダー 2"/>
          <p:cNvSpPr txBox="1"/>
          <p:nvPr/>
        </p:nvSpPr>
        <p:spPr>
          <a:xfrm>
            <a:off x="716280" y="3307258"/>
            <a:ext cx="10828020" cy="992900"/>
          </a:xfrm>
          <a:prstGeom prst="rect">
            <a:avLst/>
          </a:prstGeom>
        </p:spPr>
        <p:txBody>
          <a:bodyPr>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3500" dirty="0" smtClean="0">
                <a:latin typeface="HG丸ｺﾞｼｯｸM-PRO" panose="020F0600000000000000" pitchFamily="50" charset="-128"/>
                <a:ea typeface="HG丸ｺﾞｼｯｸM-PRO" panose="020F0600000000000000" pitchFamily="50" charset="-128"/>
              </a:rPr>
              <a:t>小中学校課へ　ＦＡＸ　翌月２日必着</a:t>
            </a:r>
            <a:endParaRPr lang="en-US" altLang="ja-JP" sz="3500" dirty="0" smtClean="0">
              <a:latin typeface="HG丸ｺﾞｼｯｸM-PRO" panose="020F0600000000000000" pitchFamily="50" charset="-128"/>
              <a:ea typeface="HG丸ｺﾞｼｯｸM-PRO" panose="020F0600000000000000" pitchFamily="50" charset="-128"/>
            </a:endParaRPr>
          </a:p>
          <a:p>
            <a:r>
              <a:rPr lang="ja-JP" altLang="en-US" sz="3500" dirty="0" smtClean="0">
                <a:latin typeface="HG丸ｺﾞｼｯｸM-PRO" panose="020F0600000000000000" pitchFamily="50" charset="-128"/>
                <a:ea typeface="HG丸ｺﾞｼｯｸM-PRO" panose="020F0600000000000000" pitchFamily="50" charset="-128"/>
              </a:rPr>
              <a:t>　　　　　　　</a:t>
            </a:r>
            <a:endParaRPr lang="en-US" altLang="ja-JP" sz="3500" u="sng" dirty="0">
              <a:latin typeface="HG丸ｺﾞｼｯｸM-PRO" panose="020F0600000000000000" pitchFamily="50" charset="-128"/>
              <a:ea typeface="HG丸ｺﾞｼｯｸM-PRO" panose="020F0600000000000000" pitchFamily="50" charset="-128"/>
            </a:endParaRPr>
          </a:p>
        </p:txBody>
      </p:sp>
      <p:sp>
        <p:nvSpPr>
          <p:cNvPr id="1351" name="タイトル 1"/>
          <p:cNvSpPr>
            <a:spLocks noGrp="1"/>
          </p:cNvSpPr>
          <p:nvPr>
            <p:ph type="title"/>
          </p:nvPr>
        </p:nvSpPr>
        <p:spPr>
          <a:xfrm>
            <a:off x="474980" y="286603"/>
            <a:ext cx="11206158" cy="1450757"/>
          </a:xfrm>
        </p:spPr>
        <p:txBody>
          <a:bodyPr/>
          <a:lstStyle/>
          <a:p>
            <a:r>
              <a:rPr lang="ja-JP" altLang="en-US" b="1" dirty="0" smtClean="0">
                <a:solidFill>
                  <a:srgbClr val="0070C0"/>
                </a:solidFill>
                <a:latin typeface="HG丸ｺﾞｼｯｸM-PRO" panose="020F0600000000000000" pitchFamily="50" charset="-128"/>
                <a:ea typeface="HG丸ｺﾞｼｯｸM-PRO" panose="020F0600000000000000" pitchFamily="50" charset="-128"/>
              </a:rPr>
              <a:t>４</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a:t>
            </a:r>
            <a:r>
              <a:rPr lang="ja-JP" altLang="en-US" b="1" dirty="0" smtClean="0">
                <a:solidFill>
                  <a:srgbClr val="0070C0"/>
                </a:solidFill>
                <a:latin typeface="HG丸ｺﾞｼｯｸM-PRO" panose="020F0600000000000000" pitchFamily="50" charset="-128"/>
                <a:ea typeface="HG丸ｺﾞｼｯｸM-PRO" panose="020F0600000000000000" pitchFamily="50" charset="-128"/>
              </a:rPr>
              <a:t>臨時的任用</a:t>
            </a:r>
            <a:r>
              <a:rPr lang="ja-JP" altLang="en-US" b="1" dirty="0">
                <a:solidFill>
                  <a:srgbClr val="0070C0"/>
                </a:solidFill>
                <a:latin typeface="HG丸ｺﾞｼｯｸM-PRO" panose="020F0600000000000000" pitchFamily="50" charset="-128"/>
                <a:ea typeface="HG丸ｺﾞｼｯｸM-PRO" panose="020F0600000000000000" pitchFamily="50" charset="-128"/>
              </a:rPr>
              <a:t>教職員</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の給与・手当関係</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352" name="コンテンツ プレースホルダー 2"/>
          <p:cNvSpPr txBox="1"/>
          <p:nvPr/>
        </p:nvSpPr>
        <p:spPr>
          <a:xfrm>
            <a:off x="1071880" y="4406900"/>
            <a:ext cx="10472420" cy="1651000"/>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3600" dirty="0" smtClean="0">
                <a:solidFill>
                  <a:srgbClr val="FC046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給与支給日</a:t>
            </a:r>
            <a:endParaRPr lang="en-US" altLang="ja-JP" sz="3600" dirty="0" smtClean="0">
              <a:solidFill>
                <a:srgbClr val="FC046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3200" dirty="0" smtClean="0">
                <a:solidFill>
                  <a:schemeClr val="tx1"/>
                </a:solidFill>
                <a:latin typeface="HG丸ｺﾞｼｯｸM-PRO" panose="020F0600000000000000" pitchFamily="50" charset="-128"/>
                <a:ea typeface="HG丸ｺﾞｼｯｸM-PRO" panose="020F0600000000000000" pitchFamily="50" charset="-128"/>
              </a:rPr>
              <a:t>16</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日（正規教職員と同じ）　　</a:t>
            </a:r>
            <a:r>
              <a:rPr lang="en-US" altLang="ja-JP" sz="3200" dirty="0" smtClean="0">
                <a:solidFill>
                  <a:schemeClr val="tx1"/>
                </a:solidFill>
                <a:latin typeface="HG丸ｺﾞｼｯｸM-PRO" panose="020F0600000000000000" pitchFamily="50" charset="-128"/>
                <a:ea typeface="HG丸ｺﾞｼｯｸM-PRO" panose="020F0600000000000000" pitchFamily="50" charset="-128"/>
              </a:rPr>
              <a:t>4</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月のみ、</a:t>
            </a:r>
            <a:r>
              <a:rPr lang="en-US" altLang="ja-JP" sz="3200" dirty="0" smtClean="0">
                <a:solidFill>
                  <a:schemeClr val="tx1"/>
                </a:solidFill>
                <a:latin typeface="HG丸ｺﾞｼｯｸM-PRO" panose="020F0600000000000000" pitchFamily="50" charset="-128"/>
                <a:ea typeface="HG丸ｺﾞｼｯｸM-PRO" panose="020F0600000000000000" pitchFamily="50" charset="-128"/>
              </a:rPr>
              <a:t>25</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日</a:t>
            </a:r>
            <a:endParaRPr lang="en-US" altLang="ja-JP" sz="3200"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sz="4000" dirty="0">
              <a:solidFill>
                <a:srgbClr val="FC0462"/>
              </a:solidFill>
              <a:latin typeface="HG丸ｺﾞｼｯｸM-PRO" panose="020F0600000000000000" pitchFamily="50" charset="-128"/>
              <a:ea typeface="HG丸ｺﾞｼｯｸM-PRO" panose="020F0600000000000000" pitchFamily="50" charset="-128"/>
            </a:endParaRPr>
          </a:p>
          <a:p>
            <a:pPr marL="0" indent="0">
              <a:buNone/>
            </a:pPr>
            <a:endParaRPr lang="en-US" altLang="ja-JP" sz="3600" dirty="0" smtClean="0">
              <a:solidFill>
                <a:srgbClr val="FC0462"/>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lang="en-US" altLang="ja-JP" sz="2800" dirty="0" smtClean="0">
              <a:latin typeface="HG丸ｺﾞｼｯｸM-PRO" panose="020F0600000000000000" pitchFamily="50" charset="-128"/>
              <a:ea typeface="HG丸ｺﾞｼｯｸM-PRO" panose="020F0600000000000000" pitchFamily="50" charset="-128"/>
            </a:endParaRPr>
          </a:p>
        </p:txBody>
      </p:sp>
      <p:pic>
        <p:nvPicPr>
          <p:cNvPr id="1353" name="図 9"/>
          <p:cNvPicPr>
            <a:picLocks noChangeAspect="1"/>
          </p:cNvPicPr>
          <p:nvPr/>
        </p:nvPicPr>
        <p:blipFill>
          <a:blip r:embed="rId3"/>
          <a:stretch>
            <a:fillRect/>
          </a:stretch>
        </p:blipFill>
        <p:spPr>
          <a:xfrm rot="929957">
            <a:off x="9628830" y="3276564"/>
            <a:ext cx="1587788" cy="1730764"/>
          </a:xfrm>
          <a:prstGeom prst="rect">
            <a:avLst/>
          </a:prstGeom>
        </p:spPr>
      </p:pic>
    </p:spTree>
    <p:extLst>
      <p:ext uri="{BB962C8B-B14F-4D97-AF65-F5344CB8AC3E}">
        <p14:creationId xmlns:p14="http://schemas.microsoft.com/office/powerpoint/2010/main" val="291990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9"/>
                                        </p:tgtEl>
                                        <p:attrNameLst>
                                          <p:attrName>style.visibility</p:attrName>
                                        </p:attrNameLst>
                                      </p:cBhvr>
                                      <p:to>
                                        <p:strVal val="visible"/>
                                      </p:to>
                                    </p:set>
                                    <p:animEffect transition="in" filter="fade">
                                      <p:cBhvr>
                                        <p:cTn id="7" dur="500"/>
                                        <p:tgtEl>
                                          <p:spTgt spid="13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50"/>
                                        </p:tgtEl>
                                        <p:attrNameLst>
                                          <p:attrName>style.visibility</p:attrName>
                                        </p:attrNameLst>
                                      </p:cBhvr>
                                      <p:to>
                                        <p:strVal val="visible"/>
                                      </p:to>
                                    </p:set>
                                    <p:animEffect transition="in" filter="fade">
                                      <p:cBhvr>
                                        <p:cTn id="10" dur="500"/>
                                        <p:tgtEl>
                                          <p:spTgt spid="13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52"/>
                                        </p:tgtEl>
                                        <p:attrNameLst>
                                          <p:attrName>style.visibility</p:attrName>
                                        </p:attrNameLst>
                                      </p:cBhvr>
                                      <p:to>
                                        <p:strVal val="visible"/>
                                      </p:to>
                                    </p:set>
                                    <p:animEffect transition="in" filter="fade">
                                      <p:cBhvr>
                                        <p:cTn id="15" dur="500"/>
                                        <p:tgtEl>
                                          <p:spTgt spid="1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9" grpId="0"/>
      <p:bldP spid="1350" grpId="0"/>
      <p:bldP spid="13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 name="コンテンツ プレースホルダー 2"/>
          <p:cNvSpPr txBox="1"/>
          <p:nvPr/>
        </p:nvSpPr>
        <p:spPr>
          <a:xfrm>
            <a:off x="716280" y="2044700"/>
            <a:ext cx="10828020" cy="41021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2800" dirty="0" smtClean="0">
                <a:latin typeface="HG丸ｺﾞｼｯｸM-PRO" panose="020F0600000000000000" pitchFamily="50" charset="-128"/>
                <a:ea typeface="HG丸ｺﾞｼｯｸM-PRO" panose="020F0600000000000000" pitchFamily="50" charset="-128"/>
              </a:rPr>
              <a:t>　</a:t>
            </a:r>
            <a:endParaRPr lang="en-US" altLang="ja-JP" sz="2800" u="sng" dirty="0">
              <a:latin typeface="HG丸ｺﾞｼｯｸM-PRO" panose="020F0600000000000000" pitchFamily="50" charset="-128"/>
              <a:ea typeface="HG丸ｺﾞｼｯｸM-PRO" panose="020F0600000000000000" pitchFamily="50" charset="-128"/>
            </a:endParaRPr>
          </a:p>
        </p:txBody>
      </p:sp>
      <p:sp>
        <p:nvSpPr>
          <p:cNvPr id="1360" name="タイトル 1"/>
          <p:cNvSpPr>
            <a:spLocks noGrp="1"/>
          </p:cNvSpPr>
          <p:nvPr>
            <p:ph type="title"/>
          </p:nvPr>
        </p:nvSpPr>
        <p:spPr>
          <a:xfrm>
            <a:off x="825500" y="286603"/>
            <a:ext cx="10718800" cy="1450757"/>
          </a:xfrm>
        </p:spPr>
        <p:txBody>
          <a:bodyPr/>
          <a:lstStyle/>
          <a:p>
            <a:r>
              <a:rPr lang="ja-JP" altLang="en-US" b="1" dirty="0">
                <a:solidFill>
                  <a:srgbClr val="0070C0"/>
                </a:solidFill>
                <a:latin typeface="HG丸ｺﾞｼｯｸM-PRO" panose="020F0600000000000000" pitchFamily="50" charset="-128"/>
                <a:ea typeface="HG丸ｺﾞｼｯｸM-PRO" panose="020F0600000000000000" pitchFamily="50" charset="-128"/>
              </a:rPr>
              <a:t>５</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a:t>
            </a:r>
            <a:r>
              <a:rPr lang="ja-JP" altLang="en-US" b="1" dirty="0" smtClean="0">
                <a:solidFill>
                  <a:srgbClr val="0070C0"/>
                </a:solidFill>
                <a:latin typeface="HG丸ｺﾞｼｯｸM-PRO" panose="020F0600000000000000" pitchFamily="50" charset="-128"/>
                <a:ea typeface="HG丸ｺﾞｼｯｸM-PRO" panose="020F0600000000000000" pitchFamily="50" charset="-128"/>
              </a:rPr>
              <a:t>臨時的任用</a:t>
            </a:r>
            <a:r>
              <a:rPr lang="ja-JP" altLang="en-US" b="1" dirty="0">
                <a:solidFill>
                  <a:srgbClr val="0070C0"/>
                </a:solidFill>
                <a:latin typeface="HG丸ｺﾞｼｯｸM-PRO" panose="020F0600000000000000" pitchFamily="50" charset="-128"/>
                <a:ea typeface="HG丸ｺﾞｼｯｸM-PRO" panose="020F0600000000000000" pitchFamily="50" charset="-128"/>
              </a:rPr>
              <a:t>教職員</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の福利厚生関係</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361" name="コンテンツ プレースホルダー 3"/>
          <p:cNvSpPr>
            <a:spLocks noGrp="1"/>
          </p:cNvSpPr>
          <p:nvPr>
            <p:ph idx="1"/>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共済組合</a:t>
            </a:r>
            <a:endParaRPr kumimoji="1" lang="ja-JP" altLang="en-US" sz="3200" dirty="0">
              <a:latin typeface="HG丸ｺﾞｼｯｸM-PRO" panose="020F0600000000000000" pitchFamily="50" charset="-128"/>
              <a:ea typeface="HG丸ｺﾞｼｯｸM-PRO" panose="020F0600000000000000" pitchFamily="50" charset="-128"/>
            </a:endParaRPr>
          </a:p>
        </p:txBody>
      </p:sp>
      <p:pic>
        <p:nvPicPr>
          <p:cNvPr id="1362" name="図 4"/>
          <p:cNvPicPr>
            <a:picLocks noChangeAspect="1"/>
          </p:cNvPicPr>
          <p:nvPr/>
        </p:nvPicPr>
        <p:blipFill>
          <a:blip r:embed="rId3"/>
          <a:stretch>
            <a:fillRect/>
          </a:stretch>
        </p:blipFill>
        <p:spPr>
          <a:xfrm>
            <a:off x="530225" y="4921810"/>
            <a:ext cx="1793875" cy="1341366"/>
          </a:xfrm>
          <a:prstGeom prst="rect">
            <a:avLst/>
          </a:prstGeom>
        </p:spPr>
      </p:pic>
      <p:pic>
        <p:nvPicPr>
          <p:cNvPr id="2" name="図 1"/>
          <p:cNvPicPr>
            <a:picLocks noChangeAspect="1"/>
          </p:cNvPicPr>
          <p:nvPr/>
        </p:nvPicPr>
        <p:blipFill>
          <a:blip r:embed="rId4"/>
          <a:stretch>
            <a:fillRect/>
          </a:stretch>
        </p:blipFill>
        <p:spPr>
          <a:xfrm>
            <a:off x="613704" y="2560324"/>
            <a:ext cx="11232538" cy="2377439"/>
          </a:xfrm>
          <a:prstGeom prst="rect">
            <a:avLst/>
          </a:prstGeom>
          <a:ln>
            <a:solidFill>
              <a:schemeClr val="tx1"/>
            </a:solidFill>
          </a:ln>
        </p:spPr>
      </p:pic>
      <p:cxnSp>
        <p:nvCxnSpPr>
          <p:cNvPr id="1364" name="直線コネクタ 6"/>
          <p:cNvCxnSpPr/>
          <p:nvPr/>
        </p:nvCxnSpPr>
        <p:spPr>
          <a:xfrm rot="60000" flipV="1">
            <a:off x="3807232" y="3576244"/>
            <a:ext cx="2610194" cy="41869"/>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65" name="直線コネクタ 7"/>
          <p:cNvCxnSpPr/>
          <p:nvPr/>
        </p:nvCxnSpPr>
        <p:spPr>
          <a:xfrm flipV="1">
            <a:off x="3807231" y="4224950"/>
            <a:ext cx="4176000" cy="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74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9"/>
                                        </p:tgtEl>
                                        <p:attrNameLst>
                                          <p:attrName>style.visibility</p:attrName>
                                        </p:attrNameLst>
                                      </p:cBhvr>
                                      <p:to>
                                        <p:strVal val="visible"/>
                                      </p:to>
                                    </p:set>
                                    <p:animEffect transition="in" filter="fade">
                                      <p:cBhvr>
                                        <p:cTn id="7" dur="500"/>
                                        <p:tgtEl>
                                          <p:spTgt spid="135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64"/>
                                        </p:tgtEl>
                                        <p:attrNameLst>
                                          <p:attrName>style.visibility</p:attrName>
                                        </p:attrNameLst>
                                      </p:cBhvr>
                                      <p:to>
                                        <p:strVal val="visible"/>
                                      </p:to>
                                    </p:set>
                                    <p:anim calcmode="lin" valueType="num">
                                      <p:cBhvr>
                                        <p:cTn id="12" dur="1500" fill="hold"/>
                                        <p:tgtEl>
                                          <p:spTgt spid="1364"/>
                                        </p:tgtEl>
                                        <p:attrNameLst>
                                          <p:attrName>ppt_w</p:attrName>
                                        </p:attrNameLst>
                                      </p:cBhvr>
                                      <p:tavLst>
                                        <p:tav tm="0">
                                          <p:val>
                                            <p:fltVal val="0"/>
                                          </p:val>
                                        </p:tav>
                                        <p:tav tm="100000">
                                          <p:val>
                                            <p:strVal val="#ppt_w"/>
                                          </p:val>
                                        </p:tav>
                                      </p:tavLst>
                                    </p:anim>
                                    <p:anim calcmode="lin" valueType="num">
                                      <p:cBhvr>
                                        <p:cTn id="13" dur="1500" fill="hold"/>
                                        <p:tgtEl>
                                          <p:spTgt spid="1364"/>
                                        </p:tgtEl>
                                        <p:attrNameLst>
                                          <p:attrName>ppt_h</p:attrName>
                                        </p:attrNameLst>
                                      </p:cBhvr>
                                      <p:tavLst>
                                        <p:tav tm="0">
                                          <p:val>
                                            <p:fltVal val="0"/>
                                          </p:val>
                                        </p:tav>
                                        <p:tav tm="100000">
                                          <p:val>
                                            <p:strVal val="#ppt_h"/>
                                          </p:val>
                                        </p:tav>
                                      </p:tavLst>
                                    </p:anim>
                                    <p:animEffect transition="in" filter="fade">
                                      <p:cBhvr>
                                        <p:cTn id="14" dur="1500"/>
                                        <p:tgtEl>
                                          <p:spTgt spid="136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65"/>
                                        </p:tgtEl>
                                        <p:attrNameLst>
                                          <p:attrName>style.visibility</p:attrName>
                                        </p:attrNameLst>
                                      </p:cBhvr>
                                      <p:to>
                                        <p:strVal val="visible"/>
                                      </p:to>
                                    </p:set>
                                    <p:anim calcmode="lin" valueType="num">
                                      <p:cBhvr>
                                        <p:cTn id="19" dur="1500" fill="hold"/>
                                        <p:tgtEl>
                                          <p:spTgt spid="1365"/>
                                        </p:tgtEl>
                                        <p:attrNameLst>
                                          <p:attrName>ppt_w</p:attrName>
                                        </p:attrNameLst>
                                      </p:cBhvr>
                                      <p:tavLst>
                                        <p:tav tm="0">
                                          <p:val>
                                            <p:fltVal val="0"/>
                                          </p:val>
                                        </p:tav>
                                        <p:tav tm="100000">
                                          <p:val>
                                            <p:strVal val="#ppt_w"/>
                                          </p:val>
                                        </p:tav>
                                      </p:tavLst>
                                    </p:anim>
                                    <p:anim calcmode="lin" valueType="num">
                                      <p:cBhvr>
                                        <p:cTn id="20" dur="1500" fill="hold"/>
                                        <p:tgtEl>
                                          <p:spTgt spid="1365"/>
                                        </p:tgtEl>
                                        <p:attrNameLst>
                                          <p:attrName>ppt_h</p:attrName>
                                        </p:attrNameLst>
                                      </p:cBhvr>
                                      <p:tavLst>
                                        <p:tav tm="0">
                                          <p:val>
                                            <p:fltVal val="0"/>
                                          </p:val>
                                        </p:tav>
                                        <p:tav tm="100000">
                                          <p:val>
                                            <p:strVal val="#ppt_h"/>
                                          </p:val>
                                        </p:tav>
                                      </p:tavLst>
                                    </p:anim>
                                    <p:animEffect transition="in" filter="fade">
                                      <p:cBhvr>
                                        <p:cTn id="21" dur="1500"/>
                                        <p:tgtEl>
                                          <p:spTgt spid="1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 name="コンテンツ プレースホルダー 2"/>
          <p:cNvSpPr txBox="1"/>
          <p:nvPr/>
        </p:nvSpPr>
        <p:spPr>
          <a:xfrm>
            <a:off x="716280" y="2044700"/>
            <a:ext cx="10828020" cy="410210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r>
              <a:rPr lang="ja-JP" altLang="en-US" sz="2800" dirty="0" smtClean="0">
                <a:latin typeface="HG丸ｺﾞｼｯｸM-PRO" panose="020F0600000000000000" pitchFamily="50" charset="-128"/>
                <a:ea typeface="HG丸ｺﾞｼｯｸM-PRO" panose="020F0600000000000000" pitchFamily="50" charset="-128"/>
              </a:rPr>
              <a:t>　</a:t>
            </a:r>
            <a:endParaRPr lang="en-US" altLang="ja-JP" sz="2800" u="sng" dirty="0">
              <a:latin typeface="HG丸ｺﾞｼｯｸM-PRO" panose="020F0600000000000000" pitchFamily="50" charset="-128"/>
              <a:ea typeface="HG丸ｺﾞｼｯｸM-PRO" panose="020F0600000000000000" pitchFamily="50" charset="-128"/>
            </a:endParaRPr>
          </a:p>
        </p:txBody>
      </p:sp>
      <p:sp>
        <p:nvSpPr>
          <p:cNvPr id="1372" name="タイトル 1"/>
          <p:cNvSpPr>
            <a:spLocks noGrp="1"/>
          </p:cNvSpPr>
          <p:nvPr>
            <p:ph type="title"/>
          </p:nvPr>
        </p:nvSpPr>
        <p:spPr>
          <a:xfrm>
            <a:off x="825500" y="286603"/>
            <a:ext cx="10718800" cy="1450757"/>
          </a:xfrm>
        </p:spPr>
        <p:txBody>
          <a:bodyPr/>
          <a:lstStyle/>
          <a:p>
            <a:r>
              <a:rPr lang="ja-JP" altLang="en-US" b="1" dirty="0">
                <a:solidFill>
                  <a:srgbClr val="0070C0"/>
                </a:solidFill>
                <a:latin typeface="HG丸ｺﾞｼｯｸM-PRO" panose="020F0600000000000000" pitchFamily="50" charset="-128"/>
                <a:ea typeface="HG丸ｺﾞｼｯｸM-PRO" panose="020F0600000000000000" pitchFamily="50" charset="-128"/>
              </a:rPr>
              <a:t>５</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a:t>
            </a:r>
            <a:r>
              <a:rPr lang="ja-JP" altLang="en-US" b="1" dirty="0" smtClean="0">
                <a:solidFill>
                  <a:srgbClr val="0070C0"/>
                </a:solidFill>
                <a:latin typeface="HG丸ｺﾞｼｯｸM-PRO" panose="020F0600000000000000" pitchFamily="50" charset="-128"/>
                <a:ea typeface="HG丸ｺﾞｼｯｸM-PRO" panose="020F0600000000000000" pitchFamily="50" charset="-128"/>
              </a:rPr>
              <a:t>臨時的任用</a:t>
            </a:r>
            <a:r>
              <a:rPr lang="ja-JP" altLang="en-US" b="1" dirty="0">
                <a:solidFill>
                  <a:srgbClr val="0070C0"/>
                </a:solidFill>
                <a:latin typeface="HG丸ｺﾞｼｯｸM-PRO" panose="020F0600000000000000" pitchFamily="50" charset="-128"/>
                <a:ea typeface="HG丸ｺﾞｼｯｸM-PRO" panose="020F0600000000000000" pitchFamily="50" charset="-128"/>
              </a:rPr>
              <a:t>教職員</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の福利厚生関係</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373" name="コンテンツ プレースホルダー 3"/>
          <p:cNvSpPr>
            <a:spLocks noGrp="1"/>
          </p:cNvSpPr>
          <p:nvPr>
            <p:ph idx="1"/>
          </p:nvPr>
        </p:nvSpPr>
        <p:spPr/>
        <p:txBody>
          <a:bodyPr>
            <a:normAutofit/>
          </a:bodyPr>
          <a:lstStyle/>
          <a:p>
            <a:r>
              <a:rPr lang="ja-JP" altLang="en-US" sz="3200" dirty="0">
                <a:latin typeface="HG丸ｺﾞｼｯｸM-PRO" panose="020F0600000000000000" pitchFamily="50" charset="-128"/>
                <a:ea typeface="HG丸ｺﾞｼｯｸM-PRO" panose="020F0600000000000000" pitchFamily="50" charset="-128"/>
              </a:rPr>
              <a:t>互助会</a:t>
            </a:r>
            <a:endParaRPr kumimoji="1" lang="ja-JP" altLang="en-US" sz="3200" dirty="0">
              <a:latin typeface="HG丸ｺﾞｼｯｸM-PRO" panose="020F0600000000000000" pitchFamily="50" charset="-128"/>
              <a:ea typeface="HG丸ｺﾞｼｯｸM-PRO" panose="020F0600000000000000" pitchFamily="50" charset="-128"/>
            </a:endParaRPr>
          </a:p>
        </p:txBody>
      </p:sp>
      <p:pic>
        <p:nvPicPr>
          <p:cNvPr id="1374" name="図 4"/>
          <p:cNvPicPr>
            <a:picLocks noChangeAspect="1"/>
          </p:cNvPicPr>
          <p:nvPr/>
        </p:nvPicPr>
        <p:blipFill>
          <a:blip r:embed="rId3"/>
          <a:stretch>
            <a:fillRect/>
          </a:stretch>
        </p:blipFill>
        <p:spPr>
          <a:xfrm>
            <a:off x="2781301" y="1845734"/>
            <a:ext cx="6126162" cy="4416782"/>
          </a:xfrm>
          <a:prstGeom prst="rect">
            <a:avLst/>
          </a:prstGeom>
        </p:spPr>
      </p:pic>
      <p:sp>
        <p:nvSpPr>
          <p:cNvPr id="1375" name="正方形/長方形 6"/>
          <p:cNvSpPr/>
          <p:nvPr/>
        </p:nvSpPr>
        <p:spPr>
          <a:xfrm>
            <a:off x="7608332" y="4991100"/>
            <a:ext cx="1180068" cy="41119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6" name="正方形/長方形 7"/>
          <p:cNvSpPr/>
          <p:nvPr/>
        </p:nvSpPr>
        <p:spPr>
          <a:xfrm>
            <a:off x="7608332" y="5402290"/>
            <a:ext cx="1180068" cy="41119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4433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75"/>
                                        </p:tgtEl>
                                        <p:attrNameLst>
                                          <p:attrName>style.visibility</p:attrName>
                                        </p:attrNameLst>
                                      </p:cBhvr>
                                      <p:to>
                                        <p:strVal val="visible"/>
                                      </p:to>
                                    </p:set>
                                    <p:anim calcmode="lin" valueType="num">
                                      <p:cBhvr>
                                        <p:cTn id="7" dur="1000" fill="hold"/>
                                        <p:tgtEl>
                                          <p:spTgt spid="1375"/>
                                        </p:tgtEl>
                                        <p:attrNameLst>
                                          <p:attrName>ppt_w</p:attrName>
                                        </p:attrNameLst>
                                      </p:cBhvr>
                                      <p:tavLst>
                                        <p:tav tm="0">
                                          <p:val>
                                            <p:fltVal val="0"/>
                                          </p:val>
                                        </p:tav>
                                        <p:tav tm="100000">
                                          <p:val>
                                            <p:strVal val="#ppt_w"/>
                                          </p:val>
                                        </p:tav>
                                      </p:tavLst>
                                    </p:anim>
                                    <p:anim calcmode="lin" valueType="num">
                                      <p:cBhvr>
                                        <p:cTn id="8" dur="1000" fill="hold"/>
                                        <p:tgtEl>
                                          <p:spTgt spid="1375"/>
                                        </p:tgtEl>
                                        <p:attrNameLst>
                                          <p:attrName>ppt_h</p:attrName>
                                        </p:attrNameLst>
                                      </p:cBhvr>
                                      <p:tavLst>
                                        <p:tav tm="0">
                                          <p:val>
                                            <p:fltVal val="0"/>
                                          </p:val>
                                        </p:tav>
                                        <p:tav tm="100000">
                                          <p:val>
                                            <p:strVal val="#ppt_h"/>
                                          </p:val>
                                        </p:tav>
                                      </p:tavLst>
                                    </p:anim>
                                    <p:animEffect transition="in" filter="fade">
                                      <p:cBhvr>
                                        <p:cTn id="9" dur="1000"/>
                                        <p:tgtEl>
                                          <p:spTgt spid="137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371"/>
                                        </p:tgtEl>
                                        <p:attrNameLst>
                                          <p:attrName>style.visibility</p:attrName>
                                        </p:attrNameLst>
                                      </p:cBhvr>
                                      <p:to>
                                        <p:strVal val="visible"/>
                                      </p:to>
                                    </p:set>
                                    <p:animEffect transition="in" filter="fade">
                                      <p:cBhvr>
                                        <p:cTn id="12" dur="500"/>
                                        <p:tgtEl>
                                          <p:spTgt spid="137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76"/>
                                        </p:tgtEl>
                                        <p:attrNameLst>
                                          <p:attrName>style.visibility</p:attrName>
                                        </p:attrNameLst>
                                      </p:cBhvr>
                                      <p:to>
                                        <p:strVal val="visible"/>
                                      </p:to>
                                    </p:set>
                                    <p:anim calcmode="lin" valueType="num">
                                      <p:cBhvr>
                                        <p:cTn id="17" dur="1000" fill="hold"/>
                                        <p:tgtEl>
                                          <p:spTgt spid="1376"/>
                                        </p:tgtEl>
                                        <p:attrNameLst>
                                          <p:attrName>ppt_w</p:attrName>
                                        </p:attrNameLst>
                                      </p:cBhvr>
                                      <p:tavLst>
                                        <p:tav tm="0">
                                          <p:val>
                                            <p:fltVal val="0"/>
                                          </p:val>
                                        </p:tav>
                                        <p:tav tm="100000">
                                          <p:val>
                                            <p:strVal val="#ppt_w"/>
                                          </p:val>
                                        </p:tav>
                                      </p:tavLst>
                                    </p:anim>
                                    <p:anim calcmode="lin" valueType="num">
                                      <p:cBhvr>
                                        <p:cTn id="18" dur="1000" fill="hold"/>
                                        <p:tgtEl>
                                          <p:spTgt spid="1376"/>
                                        </p:tgtEl>
                                        <p:attrNameLst>
                                          <p:attrName>ppt_h</p:attrName>
                                        </p:attrNameLst>
                                      </p:cBhvr>
                                      <p:tavLst>
                                        <p:tav tm="0">
                                          <p:val>
                                            <p:fltVal val="0"/>
                                          </p:val>
                                        </p:tav>
                                        <p:tav tm="100000">
                                          <p:val>
                                            <p:strVal val="#ppt_h"/>
                                          </p:val>
                                        </p:tav>
                                      </p:tavLst>
                                    </p:anim>
                                    <p:animEffect transition="in" filter="fade">
                                      <p:cBhvr>
                                        <p:cTn id="19" dur="1000"/>
                                        <p:tgtEl>
                                          <p:spTgt spid="1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1" grpId="0"/>
      <p:bldP spid="1375" grpId="0" animBg="1"/>
      <p:bldP spid="13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 name="タイトル 1"/>
          <p:cNvSpPr>
            <a:spLocks noGrp="1"/>
          </p:cNvSpPr>
          <p:nvPr>
            <p:ph type="title"/>
          </p:nvPr>
        </p:nvSpPr>
        <p:spPr>
          <a:xfrm>
            <a:off x="1097280" y="286603"/>
            <a:ext cx="10058400" cy="1377097"/>
          </a:xfrm>
        </p:spPr>
        <p:txBody>
          <a:bodyPr/>
          <a:lstStyle/>
          <a:p>
            <a:r>
              <a:rPr lang="ja-JP" altLang="en-US" b="1" dirty="0">
                <a:solidFill>
                  <a:srgbClr val="0070C0"/>
                </a:solidFill>
                <a:latin typeface="HG丸ｺﾞｼｯｸM-PRO" panose="020F0600000000000000" pitchFamily="50" charset="-128"/>
                <a:ea typeface="HG丸ｺﾞｼｯｸM-PRO" panose="020F0600000000000000" pitchFamily="50" charset="-128"/>
              </a:rPr>
              <a:t>６</a:t>
            </a:r>
            <a:r>
              <a:rPr lang="ja-JP" altLang="en-US" b="1" dirty="0" smtClean="0">
                <a:solidFill>
                  <a:srgbClr val="0070C0"/>
                </a:solidFill>
                <a:latin typeface="HG丸ｺﾞｼｯｸM-PRO" panose="020F0600000000000000" pitchFamily="50" charset="-128"/>
                <a:ea typeface="HG丸ｺﾞｼｯｸM-PRO" panose="020F0600000000000000" pitchFamily="50" charset="-128"/>
              </a:rPr>
              <a:t>．臨時的任用</a:t>
            </a:r>
            <a:r>
              <a:rPr lang="ja-JP" altLang="en-US" b="1" dirty="0">
                <a:solidFill>
                  <a:srgbClr val="0070C0"/>
                </a:solidFill>
                <a:latin typeface="HG丸ｺﾞｼｯｸM-PRO" panose="020F0600000000000000" pitchFamily="50" charset="-128"/>
                <a:ea typeface="HG丸ｺﾞｼｯｸM-PRO" panose="020F0600000000000000" pitchFamily="50" charset="-128"/>
              </a:rPr>
              <a:t>教</a:t>
            </a:r>
            <a:r>
              <a:rPr lang="ja-JP" altLang="en-US" b="1" dirty="0" smtClean="0">
                <a:solidFill>
                  <a:srgbClr val="0070C0"/>
                </a:solidFill>
                <a:latin typeface="HG丸ｺﾞｼｯｸM-PRO" panose="020F0600000000000000" pitchFamily="50" charset="-128"/>
                <a:ea typeface="HG丸ｺﾞｼｯｸM-PRO" panose="020F0600000000000000" pitchFamily="50" charset="-128"/>
              </a:rPr>
              <a:t>職員</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の旅費</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383" name="コンテンツ プレースホルダー 2"/>
          <p:cNvSpPr>
            <a:spLocks noGrp="1"/>
          </p:cNvSpPr>
          <p:nvPr>
            <p:ph idx="1"/>
          </p:nvPr>
        </p:nvSpPr>
        <p:spPr>
          <a:xfrm>
            <a:off x="914400" y="1930400"/>
            <a:ext cx="10680700" cy="4633686"/>
          </a:xfrm>
        </p:spPr>
        <p:txBody>
          <a:bodyPr>
            <a:normAutofit lnSpcReduction="10000"/>
          </a:bodyPr>
          <a:lstStyle/>
          <a:p>
            <a:r>
              <a:rPr lang="ja-JP" altLang="en-US" sz="3600" dirty="0" smtClean="0">
                <a:latin typeface="HG丸ｺﾞｼｯｸM-PRO" panose="020F0600000000000000" pitchFamily="50" charset="-128"/>
                <a:ea typeface="HG丸ｺﾞｼｯｸM-PRO" panose="020F0600000000000000" pitchFamily="50" charset="-128"/>
              </a:rPr>
              <a:t>旅費システムの旅費債権者情報の確認を</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　　　　　　　　　　　　　　しましょう</a:t>
            </a:r>
            <a:r>
              <a:rPr lang="ja-JP" altLang="en-US" sz="3600" dirty="0">
                <a:latin typeface="HG丸ｺﾞｼｯｸM-PRO" panose="020F0600000000000000" pitchFamily="50" charset="-128"/>
                <a:ea typeface="HG丸ｺﾞｼｯｸM-PRO" panose="020F0600000000000000" pitchFamily="50" charset="-128"/>
              </a:rPr>
              <a:t>！</a:t>
            </a:r>
            <a:endParaRPr lang="en-US" altLang="ja-JP" sz="36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　 </a:t>
            </a:r>
            <a:endParaRPr lang="en-US" altLang="ja-JP" sz="2800" dirty="0" smtClean="0">
              <a:latin typeface="HG丸ｺﾞｼｯｸM-PRO" panose="020F0600000000000000" pitchFamily="50" charset="-128"/>
              <a:ea typeface="HG丸ｺﾞｼｯｸM-PRO" panose="020F0600000000000000" pitchFamily="50" charset="-128"/>
            </a:endParaRPr>
          </a:p>
          <a:p>
            <a:endParaRPr lang="en-US" altLang="ja-JP" sz="2800" dirty="0">
              <a:latin typeface="HG丸ｺﾞｼｯｸM-PRO" panose="020F0600000000000000" pitchFamily="50" charset="-128"/>
              <a:ea typeface="HG丸ｺﾞｼｯｸM-PRO" panose="020F0600000000000000" pitchFamily="50" charset="-128"/>
            </a:endParaRPr>
          </a:p>
          <a:p>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債権者コード　３〇〇〇〇〇〇</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　　　　</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　　　　　　　　　　　 </a:t>
            </a:r>
            <a:r>
              <a:rPr lang="ja-JP" altLang="en-US" sz="3200" dirty="0" smtClean="0">
                <a:solidFill>
                  <a:srgbClr val="FF0000"/>
                </a:solidFill>
                <a:latin typeface="HG丸ｺﾞｼｯｸM-PRO" panose="020F0600000000000000" pitchFamily="50" charset="-128"/>
                <a:ea typeface="HG丸ｺﾞｼｯｸM-PRO" panose="020F0600000000000000" pitchFamily="50" charset="-128"/>
              </a:rPr>
              <a:t>職員番号</a:t>
            </a:r>
            <a:endParaRPr lang="en-US" altLang="ja-JP" sz="3200" dirty="0" smtClean="0">
              <a:solidFill>
                <a:srgbClr val="FF0000"/>
              </a:solidFill>
              <a:latin typeface="HG丸ｺﾞｼｯｸM-PRO" panose="020F0600000000000000" pitchFamily="50" charset="-128"/>
              <a:ea typeface="HG丸ｺﾞｼｯｸM-PRO" panose="020F0600000000000000" pitchFamily="50" charset="-128"/>
            </a:endParaRPr>
          </a:p>
          <a:p>
            <a:endParaRPr lang="en-US" altLang="ja-JP" sz="3200" dirty="0">
              <a:latin typeface="HG丸ｺﾞｼｯｸM-PRO" panose="020F0600000000000000" pitchFamily="50" charset="-128"/>
              <a:ea typeface="HG丸ｺﾞｼｯｸM-PRO" panose="020F0600000000000000" pitchFamily="50" charset="-128"/>
            </a:endParaRPr>
          </a:p>
          <a:p>
            <a:pPr marL="0" indent="0">
              <a:buNone/>
            </a:pPr>
            <a:endParaRPr lang="en-US" altLang="ja-JP" sz="3200" dirty="0" smtClean="0">
              <a:latin typeface="HG丸ｺﾞｼｯｸM-PRO" panose="020F0600000000000000" pitchFamily="50" charset="-128"/>
              <a:ea typeface="HG丸ｺﾞｼｯｸM-PRO" panose="020F0600000000000000" pitchFamily="50" charset="-128"/>
            </a:endParaRPr>
          </a:p>
        </p:txBody>
      </p:sp>
      <p:pic>
        <p:nvPicPr>
          <p:cNvPr id="1384" name="図 3"/>
          <p:cNvPicPr>
            <a:picLocks noChangeAspect="1"/>
          </p:cNvPicPr>
          <p:nvPr/>
        </p:nvPicPr>
        <p:blipFill>
          <a:blip r:embed="rId3"/>
          <a:stretch>
            <a:fillRect/>
          </a:stretch>
        </p:blipFill>
        <p:spPr>
          <a:xfrm rot="538961">
            <a:off x="9803130" y="775823"/>
            <a:ext cx="1449070" cy="1164007"/>
          </a:xfrm>
          <a:prstGeom prst="rect">
            <a:avLst/>
          </a:prstGeom>
        </p:spPr>
      </p:pic>
      <p:pic>
        <p:nvPicPr>
          <p:cNvPr id="1385" name="図 6"/>
          <p:cNvPicPr>
            <a:picLocks noChangeAspect="1"/>
          </p:cNvPicPr>
          <p:nvPr/>
        </p:nvPicPr>
        <p:blipFill>
          <a:blip r:embed="rId4"/>
          <a:stretch>
            <a:fillRect/>
          </a:stretch>
        </p:blipFill>
        <p:spPr>
          <a:xfrm>
            <a:off x="1907134" y="3057070"/>
            <a:ext cx="8695232" cy="1446369"/>
          </a:xfrm>
          <a:prstGeom prst="rect">
            <a:avLst/>
          </a:prstGeom>
        </p:spPr>
      </p:pic>
      <p:sp>
        <p:nvSpPr>
          <p:cNvPr id="1386" name="右中かっこ 7"/>
          <p:cNvSpPr/>
          <p:nvPr/>
        </p:nvSpPr>
        <p:spPr>
          <a:xfrm rot="5400000">
            <a:off x="6644060" y="4301136"/>
            <a:ext cx="433324" cy="2349500"/>
          </a:xfrm>
          <a:prstGeom prst="rightBrace">
            <a:avLst>
              <a:gd name="adj1" fmla="val 0"/>
              <a:gd name="adj2" fmla="val 50000"/>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87" name="雲形吹き出し 8"/>
          <p:cNvSpPr/>
          <p:nvPr/>
        </p:nvSpPr>
        <p:spPr>
          <a:xfrm>
            <a:off x="622300" y="3695155"/>
            <a:ext cx="4229100" cy="1349248"/>
          </a:xfrm>
          <a:prstGeom prst="cloudCallout">
            <a:avLst>
              <a:gd name="adj1" fmla="val 56727"/>
              <a:gd name="adj2" fmla="val 99478"/>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t>自家用車登録簿を</a:t>
            </a:r>
            <a:endParaRPr lang="en-US" altLang="ja-JP" b="1" dirty="0" smtClean="0"/>
          </a:p>
          <a:p>
            <a:pPr algn="ctr"/>
            <a:r>
              <a:rPr kumimoji="1" lang="ja-JP" altLang="en-US" b="1" dirty="0"/>
              <a:t>提出</a:t>
            </a:r>
            <a:r>
              <a:rPr kumimoji="1" lang="ja-JP" altLang="en-US" b="1" dirty="0" smtClean="0"/>
              <a:t>してもらいましょう</a:t>
            </a:r>
            <a:r>
              <a:rPr kumimoji="1" lang="ja-JP" altLang="en-US" b="1" dirty="0"/>
              <a:t>！</a:t>
            </a:r>
          </a:p>
        </p:txBody>
      </p:sp>
      <p:sp>
        <p:nvSpPr>
          <p:cNvPr id="1388" name="雲形吹き出し 9"/>
          <p:cNvSpPr/>
          <p:nvPr/>
        </p:nvSpPr>
        <p:spPr>
          <a:xfrm>
            <a:off x="7806684" y="3306385"/>
            <a:ext cx="3527502" cy="1484469"/>
          </a:xfrm>
          <a:prstGeom prst="cloudCallout">
            <a:avLst>
              <a:gd name="adj1" fmla="val -11629"/>
              <a:gd name="adj2" fmla="val 107949"/>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t>赴任</a:t>
            </a:r>
            <a:r>
              <a:rPr lang="ja-JP" altLang="en-US" b="1" dirty="0"/>
              <a:t>旅費</a:t>
            </a:r>
            <a:r>
              <a:rPr lang="ja-JP" altLang="en-US" b="1" dirty="0" smtClean="0"/>
              <a:t>は、支給</a:t>
            </a:r>
            <a:endParaRPr lang="en-US" altLang="ja-JP" b="1" dirty="0" smtClean="0"/>
          </a:p>
          <a:p>
            <a:pPr algn="ctr"/>
            <a:r>
              <a:rPr lang="ja-JP" altLang="en-US" b="1" dirty="0" smtClean="0"/>
              <a:t>対象外です！</a:t>
            </a:r>
            <a:endParaRPr kumimoji="1" lang="ja-JP" altLang="en-US" b="1" dirty="0"/>
          </a:p>
        </p:txBody>
      </p:sp>
    </p:spTree>
    <p:extLst>
      <p:ext uri="{BB962C8B-B14F-4D97-AF65-F5344CB8AC3E}">
        <p14:creationId xmlns:p14="http://schemas.microsoft.com/office/powerpoint/2010/main" val="128252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87"/>
                                        </p:tgtEl>
                                        <p:attrNameLst>
                                          <p:attrName>style.visibility</p:attrName>
                                        </p:attrNameLst>
                                      </p:cBhvr>
                                      <p:to>
                                        <p:strVal val="visible"/>
                                      </p:to>
                                    </p:set>
                                    <p:animEffect transition="in" filter="wipe(down)">
                                      <p:cBhvr>
                                        <p:cTn id="7" dur="1500"/>
                                        <p:tgtEl>
                                          <p:spTgt spid="13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88"/>
                                        </p:tgtEl>
                                        <p:attrNameLst>
                                          <p:attrName>style.visibility</p:attrName>
                                        </p:attrNameLst>
                                      </p:cBhvr>
                                      <p:to>
                                        <p:strVal val="visible"/>
                                      </p:to>
                                    </p:set>
                                    <p:animEffect transition="in" filter="wipe(down)">
                                      <p:cBhvr>
                                        <p:cTn id="12" dur="1500"/>
                                        <p:tgtEl>
                                          <p:spTgt spid="1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 grpId="0" animBg="1"/>
      <p:bldP spid="138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 name="タイトル 1"/>
          <p:cNvSpPr>
            <a:spLocks noGrp="1"/>
          </p:cNvSpPr>
          <p:nvPr>
            <p:ph type="title"/>
          </p:nvPr>
        </p:nvSpPr>
        <p:spPr>
          <a:xfrm>
            <a:off x="1135380" y="368300"/>
            <a:ext cx="10058400" cy="1267460"/>
          </a:xfrm>
        </p:spPr>
        <p:txBody>
          <a:bodyPr>
            <a:normAutofit/>
          </a:bodyPr>
          <a:lstStyle/>
          <a:p>
            <a:r>
              <a:rPr lang="ja-JP" altLang="en-US" b="1" dirty="0">
                <a:solidFill>
                  <a:srgbClr val="0070C0"/>
                </a:solidFill>
                <a:latin typeface="HG丸ｺﾞｼｯｸM-PRO" panose="020F0600000000000000" pitchFamily="50" charset="-128"/>
                <a:ea typeface="HG丸ｺﾞｼｯｸM-PRO" panose="020F0600000000000000" pitchFamily="50" charset="-128"/>
              </a:rPr>
              <a:t>７</a:t>
            </a:r>
            <a:r>
              <a:rPr lang="ja-JP" altLang="en-US" b="1" dirty="0" smtClean="0">
                <a:solidFill>
                  <a:srgbClr val="0070C0"/>
                </a:solidFill>
                <a:latin typeface="HG丸ｺﾞｼｯｸM-PRO" panose="020F0600000000000000" pitchFamily="50" charset="-128"/>
                <a:ea typeface="HG丸ｺﾞｼｯｸM-PRO" panose="020F0600000000000000" pitchFamily="50" charset="-128"/>
              </a:rPr>
              <a:t>．臨時的任用</a:t>
            </a:r>
            <a:r>
              <a:rPr lang="ja-JP" altLang="en-US" b="1" dirty="0">
                <a:solidFill>
                  <a:srgbClr val="0070C0"/>
                </a:solidFill>
                <a:latin typeface="HG丸ｺﾞｼｯｸM-PRO" panose="020F0600000000000000" pitchFamily="50" charset="-128"/>
                <a:ea typeface="HG丸ｺﾞｼｯｸM-PRO" panose="020F0600000000000000" pitchFamily="50" charset="-128"/>
              </a:rPr>
              <a:t>教職員</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の年末調整</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395" name="コンテンツ プレースホルダー 2"/>
          <p:cNvSpPr>
            <a:spLocks noGrp="1"/>
          </p:cNvSpPr>
          <p:nvPr>
            <p:ph idx="1"/>
          </p:nvPr>
        </p:nvSpPr>
        <p:spPr>
          <a:xfrm>
            <a:off x="608330" y="2173291"/>
            <a:ext cx="11112500" cy="3746498"/>
          </a:xfrm>
        </p:spPr>
        <p:txBody>
          <a:bodyPr>
            <a:normAutofit fontScale="85000" lnSpcReduction="10000"/>
          </a:bodyPr>
          <a:lstStyle/>
          <a:p>
            <a:r>
              <a:rPr lang="ja-JP" altLang="en-US" sz="3200" dirty="0">
                <a:solidFill>
                  <a:srgbClr val="C00000"/>
                </a:solidFill>
                <a:latin typeface="HG丸ｺﾞｼｯｸM-PRO" panose="020F0600000000000000" pitchFamily="50" charset="-128"/>
                <a:ea typeface="HG丸ｺﾞｼｯｸM-PRO" panose="020F0600000000000000" pitchFamily="50" charset="-128"/>
              </a:rPr>
              <a:t> </a:t>
            </a:r>
            <a:r>
              <a:rPr lang="ja-JP" altLang="en-US" sz="3200" dirty="0" smtClean="0">
                <a:solidFill>
                  <a:srgbClr val="C00000"/>
                </a:solidFill>
                <a:latin typeface="HG丸ｺﾞｼｯｸM-PRO" panose="020F0600000000000000" pitchFamily="50" charset="-128"/>
                <a:ea typeface="HG丸ｺﾞｼｯｸM-PRO" panose="020F0600000000000000" pitchFamily="50" charset="-128"/>
              </a:rPr>
              <a:t>　</a:t>
            </a:r>
            <a:r>
              <a:rPr lang="ja-JP" altLang="en-US" sz="4600" dirty="0" smtClean="0">
                <a:solidFill>
                  <a:srgbClr val="C00000"/>
                </a:solidFill>
                <a:latin typeface="HG丸ｺﾞｼｯｸM-PRO" panose="020F0600000000000000" pitchFamily="50" charset="-128"/>
                <a:ea typeface="HG丸ｺﾞｼｯｸM-PRO" panose="020F0600000000000000" pitchFamily="50" charset="-128"/>
              </a:rPr>
              <a:t>担当：小中学校課</a:t>
            </a:r>
            <a:r>
              <a:rPr lang="ja-JP" altLang="en-US" sz="4500" dirty="0" smtClean="0">
                <a:solidFill>
                  <a:srgbClr val="C00000"/>
                </a:solidFill>
                <a:latin typeface="HG丸ｺﾞｼｯｸM-PRO" panose="020F0600000000000000" pitchFamily="50" charset="-128"/>
                <a:ea typeface="HG丸ｺﾞｼｯｸM-PRO" panose="020F0600000000000000" pitchFamily="50" charset="-128"/>
              </a:rPr>
              <a:t>　  </a:t>
            </a:r>
            <a:r>
              <a:rPr lang="ja-JP" altLang="en-US" sz="3800" dirty="0" smtClean="0">
                <a:solidFill>
                  <a:srgbClr val="C00000"/>
                </a:solidFill>
                <a:latin typeface="HG丸ｺﾞｼｯｸM-PRO" panose="020F0600000000000000" pitchFamily="50" charset="-128"/>
                <a:ea typeface="HG丸ｺﾞｼｯｸM-PRO" panose="020F0600000000000000" pitchFamily="50" charset="-128"/>
              </a:rPr>
              <a:t>　</a:t>
            </a:r>
            <a:endParaRPr lang="en-US" altLang="ja-JP" sz="3800" dirty="0" smtClean="0">
              <a:solidFill>
                <a:srgbClr val="C00000"/>
              </a:solidFill>
              <a:latin typeface="HG丸ｺﾞｼｯｸM-PRO" panose="020F0600000000000000" pitchFamily="50" charset="-128"/>
              <a:ea typeface="HG丸ｺﾞｼｯｸM-PRO" panose="020F0600000000000000" pitchFamily="50" charset="-128"/>
            </a:endParaRPr>
          </a:p>
          <a:p>
            <a:endParaRPr lang="en-US" altLang="ja-JP" sz="3800" dirty="0" smtClean="0">
              <a:solidFill>
                <a:srgbClr val="C00000"/>
              </a:solidFill>
              <a:latin typeface="HG丸ｺﾞｼｯｸM-PRO" panose="020F0600000000000000" pitchFamily="50" charset="-128"/>
              <a:ea typeface="HG丸ｺﾞｼｯｸM-PRO" panose="020F0600000000000000" pitchFamily="50" charset="-128"/>
            </a:endParaRPr>
          </a:p>
          <a:p>
            <a:r>
              <a:rPr lang="ja-JP" altLang="en-US" sz="3800" dirty="0">
                <a:latin typeface="HG丸ｺﾞｼｯｸM-PRO" panose="020F0600000000000000" pitchFamily="50" charset="-128"/>
                <a:ea typeface="HG丸ｺﾞｼｯｸM-PRO" panose="020F0600000000000000" pitchFamily="50" charset="-128"/>
              </a:rPr>
              <a:t>　 </a:t>
            </a:r>
            <a:r>
              <a:rPr lang="ja-JP" altLang="en-US" sz="3800" dirty="0" smtClean="0">
                <a:latin typeface="HG丸ｺﾞｼｯｸM-PRO" panose="020F0600000000000000" pitchFamily="50" charset="-128"/>
                <a:ea typeface="HG丸ｺﾞｼｯｸM-PRO" panose="020F0600000000000000" pitchFamily="50" charset="-128"/>
              </a:rPr>
              <a:t>・</a:t>
            </a:r>
            <a:r>
              <a:rPr lang="en-US" altLang="ja-JP" sz="3800" dirty="0" smtClean="0">
                <a:latin typeface="HG丸ｺﾞｼｯｸM-PRO" panose="020F0600000000000000" pitchFamily="50" charset="-128"/>
                <a:ea typeface="HG丸ｺﾞｼｯｸM-PRO" panose="020F0600000000000000" pitchFamily="50" charset="-128"/>
              </a:rPr>
              <a:t>1</a:t>
            </a:r>
            <a:r>
              <a:rPr lang="en-US" altLang="ja-JP" sz="3800" dirty="0">
                <a:latin typeface="HG丸ｺﾞｼｯｸM-PRO" panose="020F0600000000000000" pitchFamily="50" charset="-128"/>
                <a:ea typeface="HG丸ｺﾞｼｯｸM-PRO" panose="020F0600000000000000" pitchFamily="50" charset="-128"/>
              </a:rPr>
              <a:t>0</a:t>
            </a:r>
            <a:r>
              <a:rPr lang="ja-JP" altLang="en-US" sz="3800" dirty="0" smtClean="0">
                <a:latin typeface="HG丸ｺﾞｼｯｸM-PRO" panose="020F0600000000000000" pitchFamily="50" charset="-128"/>
                <a:ea typeface="HG丸ｺﾞｼｯｸM-PRO" panose="020F0600000000000000" pitchFamily="50" charset="-128"/>
              </a:rPr>
              <a:t>月頃に、</a:t>
            </a:r>
            <a:endParaRPr lang="en-US" altLang="ja-JP" sz="3800" dirty="0" smtClean="0">
              <a:latin typeface="HG丸ｺﾞｼｯｸM-PRO" panose="020F0600000000000000" pitchFamily="50" charset="-128"/>
              <a:ea typeface="HG丸ｺﾞｼｯｸM-PRO" panose="020F0600000000000000" pitchFamily="50" charset="-128"/>
            </a:endParaRPr>
          </a:p>
          <a:p>
            <a:r>
              <a:rPr lang="ja-JP" altLang="en-US" sz="3800" dirty="0">
                <a:latin typeface="HG丸ｺﾞｼｯｸM-PRO" panose="020F0600000000000000" pitchFamily="50" charset="-128"/>
                <a:ea typeface="HG丸ｺﾞｼｯｸM-PRO" panose="020F0600000000000000" pitchFamily="50" charset="-128"/>
              </a:rPr>
              <a:t>　</a:t>
            </a:r>
            <a:r>
              <a:rPr lang="ja-JP" altLang="en-US" sz="3800" dirty="0" smtClean="0">
                <a:latin typeface="HG丸ｺﾞｼｯｸM-PRO" panose="020F0600000000000000" pitchFamily="50" charset="-128"/>
                <a:ea typeface="HG丸ｺﾞｼｯｸM-PRO" panose="020F0600000000000000" pitchFamily="50" charset="-128"/>
              </a:rPr>
              <a:t>　　　扶養控除（異動）</a:t>
            </a:r>
            <a:r>
              <a:rPr lang="ja-JP" altLang="en-US" sz="3800" dirty="0">
                <a:latin typeface="HG丸ｺﾞｼｯｸM-PRO" panose="020F0600000000000000" pitchFamily="50" charset="-128"/>
                <a:ea typeface="HG丸ｺﾞｼｯｸM-PRO" panose="020F0600000000000000" pitchFamily="50" charset="-128"/>
              </a:rPr>
              <a:t>等</a:t>
            </a:r>
            <a:r>
              <a:rPr lang="ja-JP" altLang="en-US" sz="3800" dirty="0" smtClean="0">
                <a:latin typeface="HG丸ｺﾞｼｯｸM-PRO" panose="020F0600000000000000" pitchFamily="50" charset="-128"/>
                <a:ea typeface="HG丸ｺﾞｼｯｸM-PRO" panose="020F0600000000000000" pitchFamily="50" charset="-128"/>
              </a:rPr>
              <a:t>申告書、保険料控除申告書、</a:t>
            </a:r>
            <a:endParaRPr lang="en-US" altLang="ja-JP" sz="3800" dirty="0" smtClean="0">
              <a:latin typeface="HG丸ｺﾞｼｯｸM-PRO" panose="020F0600000000000000" pitchFamily="50" charset="-128"/>
              <a:ea typeface="HG丸ｺﾞｼｯｸM-PRO" panose="020F0600000000000000" pitchFamily="50" charset="-128"/>
            </a:endParaRPr>
          </a:p>
          <a:p>
            <a:r>
              <a:rPr lang="ja-JP" altLang="en-US" sz="3800" dirty="0">
                <a:latin typeface="HG丸ｺﾞｼｯｸM-PRO" panose="020F0600000000000000" pitchFamily="50" charset="-128"/>
                <a:ea typeface="HG丸ｺﾞｼｯｸM-PRO" panose="020F0600000000000000" pitchFamily="50" charset="-128"/>
              </a:rPr>
              <a:t>　</a:t>
            </a:r>
            <a:r>
              <a:rPr lang="ja-JP" altLang="en-US" sz="3800" dirty="0" smtClean="0">
                <a:latin typeface="HG丸ｺﾞｼｯｸM-PRO" panose="020F0600000000000000" pitchFamily="50" charset="-128"/>
                <a:ea typeface="HG丸ｺﾞｼｯｸM-PRO" panose="020F0600000000000000" pitchFamily="50" charset="-128"/>
              </a:rPr>
              <a:t>　 　  基礎控除申告書、前歴調べ等提出</a:t>
            </a:r>
            <a:r>
              <a:rPr lang="ja-JP" altLang="en-US" sz="3800" dirty="0">
                <a:latin typeface="HG丸ｺﾞｼｯｸM-PRO" panose="020F0600000000000000" pitchFamily="50" charset="-128"/>
                <a:ea typeface="HG丸ｺﾞｼｯｸM-PRO" panose="020F0600000000000000" pitchFamily="50" charset="-128"/>
              </a:rPr>
              <a:t>依頼</a:t>
            </a:r>
            <a:endParaRPr lang="en-US" altLang="ja-JP" sz="3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4500" dirty="0">
                <a:latin typeface="HG丸ｺﾞｼｯｸM-PRO" panose="020F0600000000000000" pitchFamily="50" charset="-128"/>
                <a:ea typeface="HG丸ｺﾞｼｯｸM-PRO" panose="020F0600000000000000" pitchFamily="50" charset="-128"/>
              </a:rPr>
              <a:t>　</a:t>
            </a:r>
            <a:r>
              <a:rPr lang="ja-JP" altLang="en-US" sz="4500" dirty="0" smtClean="0">
                <a:latin typeface="HG丸ｺﾞｼｯｸM-PRO" panose="020F0600000000000000" pitchFamily="50" charset="-128"/>
                <a:ea typeface="HG丸ｺﾞｼｯｸM-PRO" panose="020F0600000000000000" pitchFamily="50" charset="-128"/>
              </a:rPr>
              <a:t>　　</a:t>
            </a:r>
            <a:endParaRPr lang="en-US" altLang="ja-JP" sz="4500" dirty="0" smtClean="0">
              <a:latin typeface="HG丸ｺﾞｼｯｸM-PRO" panose="020F0600000000000000" pitchFamily="50" charset="-128"/>
              <a:ea typeface="HG丸ｺﾞｼｯｸM-PRO" panose="020F0600000000000000" pitchFamily="50" charset="-128"/>
            </a:endParaRPr>
          </a:p>
        </p:txBody>
      </p:sp>
      <p:sp>
        <p:nvSpPr>
          <p:cNvPr id="1396" name="テキスト ボックス 4"/>
          <p:cNvSpPr txBox="1"/>
          <p:nvPr/>
        </p:nvSpPr>
        <p:spPr>
          <a:xfrm>
            <a:off x="1802130" y="5286568"/>
            <a:ext cx="9918700" cy="584775"/>
          </a:xfrm>
          <a:prstGeom prst="rect">
            <a:avLst/>
          </a:prstGeom>
          <a:noFill/>
        </p:spPr>
        <p:txBody>
          <a:bodyPr wrap="square" rtlCol="0">
            <a:spAutoFit/>
          </a:bodyPr>
          <a:lstStyle/>
          <a:p>
            <a:r>
              <a:rPr kumimoji="1" lang="ja-JP" altLang="en-US" sz="3200" dirty="0" smtClean="0">
                <a:solidFill>
                  <a:srgbClr val="009900"/>
                </a:solidFill>
                <a:latin typeface="HGS創英角ﾎﾟｯﾌﾟ体" panose="040B0A00000000000000" pitchFamily="50" charset="-128"/>
                <a:ea typeface="HGS創英角ﾎﾟｯﾌﾟ体" panose="040B0A00000000000000" pitchFamily="50" charset="-128"/>
              </a:rPr>
              <a:t>◎ 前歴によっては、源泉徴収票の提出が必要</a:t>
            </a:r>
            <a:endParaRPr kumimoji="1" lang="ja-JP" altLang="en-US" sz="3600" dirty="0">
              <a:solidFill>
                <a:srgbClr val="009900"/>
              </a:solidFill>
              <a:latin typeface="HGS創英角ﾎﾟｯﾌﾟ体" panose="040B0A00000000000000" pitchFamily="50" charset="-128"/>
              <a:ea typeface="HGS創英角ﾎﾟｯﾌﾟ体" panose="040B0A00000000000000" pitchFamily="50" charset="-128"/>
            </a:endParaRPr>
          </a:p>
        </p:txBody>
      </p:sp>
      <p:pic>
        <p:nvPicPr>
          <p:cNvPr id="1397" name="図 3"/>
          <p:cNvPicPr>
            <a:picLocks noChangeAspect="1"/>
          </p:cNvPicPr>
          <p:nvPr/>
        </p:nvPicPr>
        <p:blipFill>
          <a:blip r:embed="rId3"/>
          <a:stretch>
            <a:fillRect/>
          </a:stretch>
        </p:blipFill>
        <p:spPr>
          <a:xfrm rot="21385963">
            <a:off x="9760379" y="2398763"/>
            <a:ext cx="1213486" cy="1228284"/>
          </a:xfrm>
          <a:prstGeom prst="rect">
            <a:avLst/>
          </a:prstGeom>
        </p:spPr>
      </p:pic>
    </p:spTree>
    <p:extLst>
      <p:ext uri="{BB962C8B-B14F-4D97-AF65-F5344CB8AC3E}">
        <p14:creationId xmlns:p14="http://schemas.microsoft.com/office/powerpoint/2010/main" val="3666503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 name="タイトル 1"/>
          <p:cNvSpPr>
            <a:spLocks noGrp="1"/>
          </p:cNvSpPr>
          <p:nvPr>
            <p:ph type="title"/>
          </p:nvPr>
        </p:nvSpPr>
        <p:spPr>
          <a:xfrm>
            <a:off x="751113" y="286603"/>
            <a:ext cx="10695215" cy="1351697"/>
          </a:xfrm>
        </p:spPr>
        <p:txBody>
          <a:bodyPr/>
          <a:lstStyle/>
          <a:p>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２．</a:t>
            </a:r>
            <a:r>
              <a:rPr lang="ja-JP" altLang="en-US" b="1" dirty="0" smtClean="0">
                <a:solidFill>
                  <a:srgbClr val="0070C0"/>
                </a:solidFill>
                <a:latin typeface="HG丸ｺﾞｼｯｸM-PRO" panose="020F0600000000000000" pitchFamily="50" charset="-128"/>
                <a:ea typeface="HG丸ｺﾞｼｯｸM-PRO" panose="020F0600000000000000" pitchFamily="50" charset="-128"/>
              </a:rPr>
              <a:t>臨時的任用</a:t>
            </a:r>
            <a:r>
              <a:rPr lang="ja-JP" altLang="en-US" b="1" dirty="0">
                <a:solidFill>
                  <a:srgbClr val="0070C0"/>
                </a:solidFill>
                <a:latin typeface="HG丸ｺﾞｼｯｸM-PRO" panose="020F0600000000000000" pitchFamily="50" charset="-128"/>
                <a:ea typeface="HG丸ｺﾞｼｯｸM-PRO" panose="020F0600000000000000" pitchFamily="50" charset="-128"/>
              </a:rPr>
              <a:t>教職員</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着任時の手続き</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150" name="コンテンツ プレースホルダー 2"/>
          <p:cNvSpPr>
            <a:spLocks noGrp="1"/>
          </p:cNvSpPr>
          <p:nvPr>
            <p:ph idx="1"/>
          </p:nvPr>
        </p:nvSpPr>
        <p:spPr>
          <a:xfrm>
            <a:off x="751113" y="2278743"/>
            <a:ext cx="10376807" cy="3644900"/>
          </a:xfrm>
        </p:spPr>
        <p:txBody>
          <a:bodyPr>
            <a:normAutofit/>
          </a:bodyPr>
          <a:lstStyle/>
          <a:p>
            <a:r>
              <a:rPr lang="ja-JP" altLang="en-US" sz="3200" dirty="0" smtClean="0">
                <a:latin typeface="HG丸ｺﾞｼｯｸM-PRO" panose="020F0600000000000000" pitchFamily="50" charset="-128"/>
                <a:ea typeface="HG丸ｺﾞｼｯｸM-PRO" panose="020F0600000000000000" pitchFamily="50" charset="-128"/>
              </a:rPr>
              <a:t>職員番号・・・</a:t>
            </a:r>
            <a:r>
              <a:rPr lang="ja-JP" altLang="en-US" sz="2800" dirty="0" smtClean="0">
                <a:solidFill>
                  <a:srgbClr val="F35747"/>
                </a:solidFill>
                <a:latin typeface="HG丸ｺﾞｼｯｸM-PRO" panose="020F0600000000000000" pitchFamily="50" charset="-128"/>
                <a:ea typeface="HG丸ｺﾞｼｯｸM-PRO" panose="020F0600000000000000" pitchFamily="50" charset="-128"/>
              </a:rPr>
              <a:t>８</a:t>
            </a:r>
            <a:r>
              <a:rPr lang="ja-JP" altLang="en-US" sz="2800" dirty="0" smtClean="0">
                <a:latin typeface="HG丸ｺﾞｼｯｸM-PRO" panose="020F0600000000000000" pitchFamily="50" charset="-128"/>
                <a:ea typeface="HG丸ｺﾞｼｯｸM-PRO" panose="020F0600000000000000" pitchFamily="50" charset="-128"/>
              </a:rPr>
              <a:t>で始まる６桁の番号</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　　　　　　人事異動通知書に記載</a:t>
            </a:r>
            <a:endParaRPr lang="en-US" altLang="ja-JP" sz="3200" dirty="0" smtClean="0">
              <a:latin typeface="HG丸ｺﾞｼｯｸM-PRO" panose="020F0600000000000000" pitchFamily="50" charset="-128"/>
              <a:ea typeface="HG丸ｺﾞｼｯｸM-PRO" panose="020F0600000000000000" pitchFamily="50" charset="-128"/>
            </a:endParaRPr>
          </a:p>
          <a:p>
            <a:endParaRPr kumimoji="1" lang="en-US" altLang="ja-JP" sz="3200" dirty="0" smtClean="0">
              <a:latin typeface="HG丸ｺﾞｼｯｸM-PRO" panose="020F0600000000000000" pitchFamily="50" charset="-128"/>
              <a:ea typeface="HG丸ｺﾞｼｯｸM-PRO" panose="020F0600000000000000" pitchFamily="50" charset="-128"/>
            </a:endParaRPr>
          </a:p>
          <a:p>
            <a:r>
              <a:rPr kumimoji="1" lang="ja-JP" altLang="en-US" sz="3200" dirty="0" smtClean="0">
                <a:latin typeface="HG丸ｺﾞｼｯｸM-PRO" panose="020F0600000000000000" pitchFamily="50" charset="-128"/>
                <a:ea typeface="HG丸ｺﾞｼｯｸM-PRO" panose="020F0600000000000000" pitchFamily="50" charset="-128"/>
              </a:rPr>
              <a:t>給与口座登録・・・県で手続き</a:t>
            </a:r>
            <a:endParaRPr kumimoji="1"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　</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「雇用保険被保険者証」が送付されるので</a:t>
            </a:r>
            <a:r>
              <a:rPr lang="ja-JP" altLang="en-US" sz="3200" dirty="0">
                <a:latin typeface="HG丸ｺﾞｼｯｸM-PRO" panose="020F0600000000000000" pitchFamily="50" charset="-128"/>
                <a:ea typeface="HG丸ｺﾞｼｯｸM-PRO" panose="020F0600000000000000" pitchFamily="50" charset="-128"/>
              </a:rPr>
              <a:t>、</a:t>
            </a:r>
            <a:r>
              <a:rPr kumimoji="1" lang="ja-JP" altLang="en-US" sz="3200" dirty="0" smtClean="0">
                <a:latin typeface="HG丸ｺﾞｼｯｸM-PRO" panose="020F0600000000000000" pitchFamily="50" charset="-128"/>
                <a:ea typeface="HG丸ｺﾞｼｯｸM-PRO" panose="020F0600000000000000" pitchFamily="50" charset="-128"/>
              </a:rPr>
              <a:t>本人へ交付</a:t>
            </a:r>
            <a:endParaRPr kumimoji="1" lang="en-US" altLang="ja-JP" sz="3200" dirty="0" smtClean="0">
              <a:latin typeface="HG丸ｺﾞｼｯｸM-PRO" panose="020F0600000000000000" pitchFamily="50" charset="-128"/>
              <a:ea typeface="HG丸ｺﾞｼｯｸM-PRO" panose="020F0600000000000000" pitchFamily="50" charset="-128"/>
            </a:endParaRPr>
          </a:p>
        </p:txBody>
      </p:sp>
      <p:pic>
        <p:nvPicPr>
          <p:cNvPr id="1151" name="図 4"/>
          <p:cNvPicPr>
            <a:picLocks noChangeAspect="1"/>
          </p:cNvPicPr>
          <p:nvPr/>
        </p:nvPicPr>
        <p:blipFill>
          <a:blip r:embed="rId3"/>
          <a:stretch>
            <a:fillRect/>
          </a:stretch>
        </p:blipFill>
        <p:spPr>
          <a:xfrm>
            <a:off x="9045574" y="2551649"/>
            <a:ext cx="2393282" cy="2219855"/>
          </a:xfrm>
          <a:prstGeom prst="rect">
            <a:avLst/>
          </a:prstGeom>
        </p:spPr>
      </p:pic>
    </p:spTree>
    <p:extLst>
      <p:ext uri="{BB962C8B-B14F-4D97-AF65-F5344CB8AC3E}">
        <p14:creationId xmlns:p14="http://schemas.microsoft.com/office/powerpoint/2010/main" val="2778377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 name="タイトル 1"/>
          <p:cNvSpPr>
            <a:spLocks noGrp="1"/>
          </p:cNvSpPr>
          <p:nvPr>
            <p:ph type="title"/>
          </p:nvPr>
        </p:nvSpPr>
        <p:spPr>
          <a:xfrm>
            <a:off x="1135380" y="368300"/>
            <a:ext cx="10058400" cy="1267460"/>
          </a:xfrm>
        </p:spPr>
        <p:txBody>
          <a:bodyPr>
            <a:normAutofit/>
          </a:bodyPr>
          <a:lstStyle/>
          <a:p>
            <a:r>
              <a:rPr lang="ja-JP" altLang="en-US" b="1" dirty="0">
                <a:solidFill>
                  <a:srgbClr val="0070C0"/>
                </a:solidFill>
                <a:latin typeface="HG丸ｺﾞｼｯｸM-PRO" panose="020F0600000000000000" pitchFamily="50" charset="-128"/>
                <a:ea typeface="HG丸ｺﾞｼｯｸM-PRO" panose="020F0600000000000000" pitchFamily="50" charset="-128"/>
              </a:rPr>
              <a:t>８</a:t>
            </a:r>
            <a:r>
              <a:rPr lang="ja-JP" altLang="en-US" b="1" dirty="0" smtClean="0">
                <a:solidFill>
                  <a:srgbClr val="0070C0"/>
                </a:solidFill>
                <a:latin typeface="HG丸ｺﾞｼｯｸM-PRO" panose="020F0600000000000000" pitchFamily="50" charset="-128"/>
                <a:ea typeface="HG丸ｺﾞｼｯｸM-PRO" panose="020F0600000000000000" pitchFamily="50" charset="-128"/>
              </a:rPr>
              <a:t>．</a:t>
            </a:r>
            <a:r>
              <a:rPr lang="ja-JP" altLang="en-US" b="1" dirty="0">
                <a:solidFill>
                  <a:srgbClr val="0070C0"/>
                </a:solidFill>
                <a:latin typeface="HG丸ｺﾞｼｯｸM-PRO" panose="020F0600000000000000" pitchFamily="50" charset="-128"/>
                <a:ea typeface="HG丸ｺﾞｼｯｸM-PRO" panose="020F0600000000000000" pitchFamily="50" charset="-128"/>
              </a:rPr>
              <a:t>臨時</a:t>
            </a:r>
            <a:r>
              <a:rPr lang="ja-JP" altLang="en-US" b="1" dirty="0" smtClean="0">
                <a:solidFill>
                  <a:srgbClr val="0070C0"/>
                </a:solidFill>
                <a:latin typeface="HG丸ｺﾞｼｯｸM-PRO" panose="020F0600000000000000" pitchFamily="50" charset="-128"/>
                <a:ea typeface="HG丸ｺﾞｼｯｸM-PRO" panose="020F0600000000000000" pitchFamily="50" charset="-128"/>
              </a:rPr>
              <a:t>的任用</a:t>
            </a:r>
            <a:r>
              <a:rPr lang="ja-JP" altLang="en-US" b="1" dirty="0">
                <a:solidFill>
                  <a:srgbClr val="0070C0"/>
                </a:solidFill>
                <a:latin typeface="HG丸ｺﾞｼｯｸM-PRO" panose="020F0600000000000000" pitchFamily="50" charset="-128"/>
                <a:ea typeface="HG丸ｺﾞｼｯｸM-PRO" panose="020F0600000000000000" pitchFamily="50" charset="-128"/>
              </a:rPr>
              <a:t>教職員</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の離職手続き</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404" name="コンテンツ プレースホルダー 2"/>
          <p:cNvSpPr>
            <a:spLocks noGrp="1"/>
          </p:cNvSpPr>
          <p:nvPr>
            <p:ph idx="1"/>
          </p:nvPr>
        </p:nvSpPr>
        <p:spPr>
          <a:xfrm>
            <a:off x="533400" y="2057400"/>
            <a:ext cx="11036300" cy="4152900"/>
          </a:xfrm>
        </p:spPr>
        <p:txBody>
          <a:bodyPr>
            <a:normAutofit lnSpcReduction="10000"/>
          </a:bodyPr>
          <a:lstStyle/>
          <a:p>
            <a:r>
              <a:rPr lang="ja-JP" altLang="en-US" sz="3200" dirty="0" smtClean="0">
                <a:latin typeface="HG丸ｺﾞｼｯｸM-PRO" panose="020F0600000000000000" pitchFamily="50" charset="-128"/>
                <a:ea typeface="HG丸ｺﾞｼｯｸM-PRO" panose="020F0600000000000000" pitchFamily="50" charset="-128"/>
              </a:rPr>
              <a:t>　</a:t>
            </a:r>
            <a:r>
              <a:rPr lang="ja-JP" altLang="en-US" sz="3200" dirty="0" smtClean="0">
                <a:solidFill>
                  <a:srgbClr val="C00000"/>
                </a:solidFill>
                <a:latin typeface="HG丸ｺﾞｼｯｸM-PRO" panose="020F0600000000000000" pitchFamily="50" charset="-128"/>
                <a:ea typeface="HG丸ｺﾞｼｯｸM-PRO" panose="020F0600000000000000" pitchFamily="50" charset="-128"/>
              </a:rPr>
              <a:t>担当：小中学校課</a:t>
            </a:r>
            <a:r>
              <a:rPr lang="ja-JP" altLang="en-US" sz="3200" dirty="0" smtClean="0">
                <a:latin typeface="HG丸ｺﾞｼｯｸM-PRO" panose="020F0600000000000000" pitchFamily="50" charset="-128"/>
                <a:ea typeface="HG丸ｺﾞｼｯｸM-PRO" panose="020F0600000000000000" pitchFamily="50" charset="-128"/>
              </a:rPr>
              <a:t>　</a:t>
            </a:r>
            <a:r>
              <a:rPr lang="ja-JP" altLang="en-US" sz="2600" dirty="0" smtClean="0">
                <a:solidFill>
                  <a:srgbClr val="C00000"/>
                </a:solidFill>
                <a:latin typeface="HG丸ｺﾞｼｯｸM-PRO" panose="020F0600000000000000" pitchFamily="50" charset="-128"/>
                <a:ea typeface="HG丸ｺﾞｼｯｸM-PRO" panose="020F0600000000000000" pitchFamily="50" charset="-128"/>
              </a:rPr>
              <a:t>　</a:t>
            </a:r>
            <a:endParaRPr lang="en-US" altLang="ja-JP" sz="2600" dirty="0" smtClean="0">
              <a:solidFill>
                <a:srgbClr val="C00000"/>
              </a:solidFill>
              <a:latin typeface="HG丸ｺﾞｼｯｸM-PRO" panose="020F0600000000000000" pitchFamily="50" charset="-128"/>
              <a:ea typeface="HG丸ｺﾞｼｯｸM-PRO" panose="020F0600000000000000" pitchFamily="50" charset="-128"/>
            </a:endParaRPr>
          </a:p>
          <a:p>
            <a:pPr marL="0" indent="0">
              <a:buNone/>
            </a:pPr>
            <a:r>
              <a:rPr lang="ja-JP" altLang="en-US" sz="3200" dirty="0" smtClean="0">
                <a:latin typeface="HG丸ｺﾞｼｯｸM-PRO" panose="020F0600000000000000" pitchFamily="50" charset="-128"/>
                <a:ea typeface="HG丸ｺﾞｼｯｸM-PRO" panose="020F0600000000000000" pitchFamily="50" charset="-128"/>
              </a:rPr>
              <a:t>　（１）退職手当　　</a:t>
            </a:r>
            <a:r>
              <a:rPr lang="ja-JP" altLang="en-US" sz="2800" dirty="0" smtClean="0">
                <a:latin typeface="HG丸ｺﾞｼｯｸM-PRO" panose="020F0600000000000000" pitchFamily="50" charset="-128"/>
                <a:ea typeface="HG丸ｺﾞｼｯｸM-PRO" panose="020F0600000000000000" pitchFamily="50" charset="-128"/>
              </a:rPr>
              <a:t>雇用期間が６月を超える場合</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200" dirty="0" smtClean="0">
                <a:latin typeface="HG丸ｺﾞｼｯｸM-PRO" panose="020F0600000000000000" pitchFamily="50" charset="-128"/>
                <a:ea typeface="HG丸ｺﾞｼｯｸM-PRO" panose="020F0600000000000000" pitchFamily="50" charset="-128"/>
              </a:rPr>
              <a:t>　（２）出勤簿の送付　</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　　　　　</a:t>
            </a:r>
            <a:r>
              <a:rPr lang="ja-JP" altLang="en-US" sz="2800" dirty="0" smtClean="0">
                <a:latin typeface="HG丸ｺﾞｼｯｸM-PRO" panose="020F0600000000000000" pitchFamily="50" charset="-128"/>
                <a:ea typeface="HG丸ｺﾞｼｯｸM-PRO" panose="020F0600000000000000" pitchFamily="50" charset="-128"/>
              </a:rPr>
              <a:t>離職日の翌日</a:t>
            </a:r>
            <a:r>
              <a:rPr lang="en-US" altLang="ja-JP" sz="2800" dirty="0" smtClean="0">
                <a:latin typeface="HG丸ｺﾞｼｯｸM-PRO" panose="020F0600000000000000" pitchFamily="50" charset="-128"/>
                <a:ea typeface="HG丸ｺﾞｼｯｸM-PRO" panose="020F0600000000000000" pitchFamily="50" charset="-128"/>
              </a:rPr>
              <a:t>17</a:t>
            </a:r>
            <a:r>
              <a:rPr lang="ja-JP" altLang="en-US" sz="2800" dirty="0" smtClean="0">
                <a:latin typeface="HG丸ｺﾞｼｯｸM-PRO" panose="020F0600000000000000" pitchFamily="50" charset="-128"/>
                <a:ea typeface="HG丸ｺﾞｼｯｸM-PRO" panose="020F0600000000000000" pitchFamily="50" charset="-128"/>
              </a:rPr>
              <a:t>時までに小中学校課へＦＡＸ</a:t>
            </a:r>
            <a:endParaRPr lang="en-US" altLang="ja-JP" sz="28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200" dirty="0" smtClean="0">
                <a:latin typeface="HG丸ｺﾞｼｯｸM-PRO" panose="020F0600000000000000" pitchFamily="50" charset="-128"/>
                <a:ea typeface="HG丸ｺﾞｼｯｸM-PRO" panose="020F0600000000000000" pitchFamily="50" charset="-128"/>
              </a:rPr>
              <a:t>　（３）保険証の返却　　</a:t>
            </a:r>
            <a:r>
              <a:rPr lang="ja-JP" altLang="en-US" sz="2800" dirty="0" smtClean="0">
                <a:latin typeface="HG丸ｺﾞｼｯｸM-PRO" panose="020F0600000000000000" pitchFamily="50" charset="-128"/>
                <a:ea typeface="HG丸ｺﾞｼｯｸM-PRO" panose="020F0600000000000000" pitchFamily="50" charset="-128"/>
              </a:rPr>
              <a:t>離職後２日以内　共済組合へ</a:t>
            </a:r>
            <a:endParaRPr lang="en-US" altLang="ja-JP" sz="2800" dirty="0" smtClean="0">
              <a:latin typeface="HG丸ｺﾞｼｯｸM-PRO" panose="020F0600000000000000" pitchFamily="50" charset="-128"/>
              <a:ea typeface="HG丸ｺﾞｼｯｸM-PRO" panose="020F0600000000000000" pitchFamily="50" charset="-128"/>
            </a:endParaRPr>
          </a:p>
          <a:p>
            <a:r>
              <a:rPr lang="ja-JP" altLang="en-US" sz="2800" dirty="0" smtClean="0">
                <a:latin typeface="HG丸ｺﾞｼｯｸM-PRO" panose="020F0600000000000000" pitchFamily="50" charset="-128"/>
                <a:ea typeface="HG丸ｺﾞｼｯｸM-PRO" panose="020F0600000000000000" pitchFamily="50" charset="-128"/>
              </a:rPr>
              <a:t>　　　　</a:t>
            </a:r>
            <a:r>
              <a:rPr lang="en-US" altLang="ja-JP" sz="24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ja-JP" altLang="en-US" sz="24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離職後、２週間以内に任用される予定の場合は継続使用</a:t>
            </a:r>
            <a:endParaRPr lang="en-US" altLang="ja-JP" sz="2400"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r>
              <a:rPr lang="ja-JP" altLang="en-US" sz="24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（４）雇用保険被保険者証・離職票　　自宅へ送付</a:t>
            </a:r>
            <a:endParaRPr lang="en-US" altLang="ja-JP" sz="2800"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1405" name="図 4"/>
          <p:cNvPicPr>
            <a:picLocks noChangeAspect="1"/>
          </p:cNvPicPr>
          <p:nvPr/>
        </p:nvPicPr>
        <p:blipFill>
          <a:blip r:embed="rId3"/>
          <a:stretch>
            <a:fillRect/>
          </a:stretch>
        </p:blipFill>
        <p:spPr>
          <a:xfrm>
            <a:off x="9798050" y="1967302"/>
            <a:ext cx="1885950" cy="1779198"/>
          </a:xfrm>
          <a:prstGeom prst="rect">
            <a:avLst/>
          </a:prstGeom>
        </p:spPr>
      </p:pic>
    </p:spTree>
    <p:extLst>
      <p:ext uri="{BB962C8B-B14F-4D97-AF65-F5344CB8AC3E}">
        <p14:creationId xmlns:p14="http://schemas.microsoft.com/office/powerpoint/2010/main" val="12762062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 name="タイトル 1"/>
          <p:cNvSpPr>
            <a:spLocks noGrp="1"/>
          </p:cNvSpPr>
          <p:nvPr>
            <p:ph type="title"/>
          </p:nvPr>
        </p:nvSpPr>
        <p:spPr>
          <a:xfrm>
            <a:off x="711200" y="368300"/>
            <a:ext cx="10482580" cy="1267460"/>
          </a:xfrm>
        </p:spPr>
        <p:txBody>
          <a:bodyPr>
            <a:normAutofit/>
          </a:bodyPr>
          <a:lstStyle/>
          <a:p>
            <a:r>
              <a:rPr lang="ja-JP" altLang="en-US" sz="4400" b="1" dirty="0" smtClean="0">
                <a:solidFill>
                  <a:srgbClr val="0070C0"/>
                </a:solidFill>
                <a:latin typeface="HG丸ｺﾞｼｯｸM-PRO" panose="020F0600000000000000" pitchFamily="50" charset="-128"/>
                <a:ea typeface="HG丸ｺﾞｼｯｸM-PRO" panose="020F0600000000000000" pitchFamily="50" charset="-128"/>
              </a:rPr>
              <a:t>◆着任する学校へ持参するもの</a:t>
            </a:r>
            <a:endParaRPr kumimoji="1" lang="ja-JP" altLang="en-US" sz="4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412" name="コンテンツ プレースホルダー 2"/>
          <p:cNvSpPr>
            <a:spLocks noGrp="1"/>
          </p:cNvSpPr>
          <p:nvPr>
            <p:ph idx="1"/>
          </p:nvPr>
        </p:nvSpPr>
        <p:spPr>
          <a:xfrm>
            <a:off x="711200" y="2006600"/>
            <a:ext cx="11012714" cy="4411304"/>
          </a:xfrm>
        </p:spPr>
        <p:txBody>
          <a:bodyPr>
            <a:normAutofit fontScale="25000" lnSpcReduction="20000"/>
          </a:bodyPr>
          <a:lstStyle/>
          <a:p>
            <a:pPr marL="0" indent="0">
              <a:buNone/>
            </a:pPr>
            <a:r>
              <a:rPr lang="ja-JP" altLang="en-US" sz="3200" dirty="0" smtClean="0">
                <a:latin typeface="HG丸ｺﾞｼｯｸM-PRO" panose="020F0600000000000000" pitchFamily="50" charset="-128"/>
                <a:ea typeface="HG丸ｺﾞｼｯｸM-PRO" panose="020F0600000000000000" pitchFamily="50" charset="-128"/>
              </a:rPr>
              <a:t>　</a:t>
            </a:r>
            <a:endParaRPr lang="en-US" altLang="ja-JP" sz="112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4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ja-JP" altLang="en-US" sz="4000" dirty="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ja-JP" altLang="en-US" sz="40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ja-JP" altLang="en-US" sz="112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４月から新規採用の方や</a:t>
            </a:r>
            <a:endParaRPr lang="en-US" altLang="ja-JP" sz="11200"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112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　　臨時的任用教職員として勤務する方</a:t>
            </a:r>
            <a:endParaRPr lang="en-US" altLang="ja-JP" sz="11200"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en-US" altLang="ja-JP" sz="11200" dirty="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en-US" altLang="ja-JP" sz="112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ja-JP" altLang="en-US" sz="112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ja-JP" altLang="en-US" sz="96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a:t>
            </a:r>
            <a:r>
              <a:rPr lang="ja-JP" altLang="ja-JP" sz="96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任期</a:t>
            </a:r>
            <a:r>
              <a:rPr lang="ja-JP" altLang="ja-JP" sz="9600" dirty="0">
                <a:solidFill>
                  <a:schemeClr val="accent2">
                    <a:lumMod val="75000"/>
                  </a:schemeClr>
                </a:solidFill>
                <a:latin typeface="HG丸ｺﾞｼｯｸM-PRO" panose="020F0600000000000000" pitchFamily="50" charset="-128"/>
                <a:ea typeface="HG丸ｺﾞｼｯｸM-PRO" panose="020F0600000000000000" pitchFamily="50" charset="-128"/>
              </a:rPr>
              <a:t>終了期間から次</a:t>
            </a:r>
            <a:r>
              <a:rPr lang="ja-JP" altLang="ja-JP" sz="96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の任用までの</a:t>
            </a:r>
            <a:r>
              <a:rPr lang="ja-JP" altLang="ja-JP" sz="9600" dirty="0">
                <a:solidFill>
                  <a:schemeClr val="accent2">
                    <a:lumMod val="75000"/>
                  </a:schemeClr>
                </a:solidFill>
                <a:latin typeface="HG丸ｺﾞｼｯｸM-PRO" panose="020F0600000000000000" pitchFamily="50" charset="-128"/>
                <a:ea typeface="HG丸ｺﾞｼｯｸM-PRO" panose="020F0600000000000000" pitchFamily="50" charset="-128"/>
              </a:rPr>
              <a:t>期間</a:t>
            </a:r>
            <a:r>
              <a:rPr lang="en-US" altLang="ja-JP" sz="9600" dirty="0" smtClean="0">
                <a:solidFill>
                  <a:srgbClr val="FF0000"/>
                </a:solidFill>
                <a:latin typeface="HG丸ｺﾞｼｯｸM-PRO" panose="020F0600000000000000" pitchFamily="50" charset="-128"/>
                <a:ea typeface="HG丸ｺﾞｼｯｸM-PRO" panose="020F0600000000000000" pitchFamily="50" charset="-128"/>
              </a:rPr>
              <a:t>2</a:t>
            </a:r>
            <a:r>
              <a:rPr lang="ja-JP" altLang="ja-JP" sz="9600" dirty="0" smtClean="0">
                <a:solidFill>
                  <a:srgbClr val="FF0000"/>
                </a:solidFill>
                <a:latin typeface="HG丸ｺﾞｼｯｸM-PRO" panose="020F0600000000000000" pitchFamily="50" charset="-128"/>
                <a:ea typeface="HG丸ｺﾞｼｯｸM-PRO" panose="020F0600000000000000" pitchFamily="50" charset="-128"/>
              </a:rPr>
              <a:t>週間</a:t>
            </a:r>
            <a:r>
              <a:rPr lang="ja-JP" altLang="ja-JP" sz="9600" dirty="0">
                <a:solidFill>
                  <a:srgbClr val="FF0000"/>
                </a:solidFill>
                <a:latin typeface="HG丸ｺﾞｼｯｸM-PRO" panose="020F0600000000000000" pitchFamily="50" charset="-128"/>
                <a:ea typeface="HG丸ｺﾞｼｯｸM-PRO" panose="020F0600000000000000" pitchFamily="50" charset="-128"/>
              </a:rPr>
              <a:t>以内</a:t>
            </a:r>
            <a:r>
              <a:rPr lang="ja-JP" altLang="ja-JP" sz="9600" dirty="0">
                <a:solidFill>
                  <a:schemeClr val="accent2">
                    <a:lumMod val="75000"/>
                  </a:schemeClr>
                </a:solidFill>
                <a:latin typeface="HG丸ｺﾞｼｯｸM-PRO" panose="020F0600000000000000" pitchFamily="50" charset="-128"/>
                <a:ea typeface="HG丸ｺﾞｼｯｸM-PRO" panose="020F0600000000000000" pitchFamily="50" charset="-128"/>
              </a:rPr>
              <a:t>である</a:t>
            </a:r>
            <a:r>
              <a:rPr lang="ja-JP" altLang="ja-JP" sz="96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場合</a:t>
            </a:r>
            <a:r>
              <a:rPr lang="ja-JP" altLang="en-US" sz="9600" dirty="0" smtClean="0">
                <a:solidFill>
                  <a:schemeClr val="accent2">
                    <a:lumMod val="75000"/>
                  </a:schemeClr>
                </a:solidFill>
                <a:latin typeface="HG丸ｺﾞｼｯｸM-PRO" panose="020F0600000000000000" pitchFamily="50" charset="-128"/>
                <a:ea typeface="HG丸ｺﾞｼｯｸM-PRO" panose="020F0600000000000000" pitchFamily="50" charset="-128"/>
              </a:rPr>
              <a:t>）</a:t>
            </a:r>
            <a:endParaRPr lang="en-US" altLang="ja-JP" sz="9600" dirty="0" smtClean="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3200" dirty="0">
                <a:solidFill>
                  <a:schemeClr val="accent2">
                    <a:lumMod val="75000"/>
                  </a:schemeClr>
                </a:solidFill>
                <a:latin typeface="HG丸ｺﾞｼｯｸM-PRO" panose="020F0600000000000000" pitchFamily="50" charset="-128"/>
                <a:ea typeface="HG丸ｺﾞｼｯｸM-PRO" panose="020F0600000000000000" pitchFamily="50" charset="-128"/>
              </a:rPr>
              <a:t>　</a:t>
            </a:r>
            <a:r>
              <a:rPr lang="ja-JP" altLang="en-US" sz="3200" dirty="0">
                <a:solidFill>
                  <a:schemeClr val="tx1"/>
                </a:solidFill>
                <a:latin typeface="HG丸ｺﾞｼｯｸM-PRO" panose="020F0600000000000000" pitchFamily="50" charset="-128"/>
                <a:ea typeface="HG丸ｺﾞｼｯｸM-PRO" panose="020F0600000000000000" pitchFamily="50" charset="-128"/>
              </a:rPr>
              <a:t>　</a:t>
            </a:r>
            <a:r>
              <a:rPr lang="ja-JP" altLang="en-US" sz="3200" dirty="0" smtClean="0">
                <a:solidFill>
                  <a:schemeClr val="tx1"/>
                </a:solidFill>
                <a:latin typeface="HG丸ｺﾞｼｯｸM-PRO" panose="020F0600000000000000" pitchFamily="50" charset="-128"/>
                <a:ea typeface="HG丸ｺﾞｼｯｸM-PRO" panose="020F0600000000000000" pitchFamily="50" charset="-128"/>
              </a:rPr>
              <a:t>　</a:t>
            </a:r>
            <a:endParaRPr lang="en-US" altLang="ja-JP" sz="3200" dirty="0" smtClean="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sz="11200" dirty="0" smtClean="0">
                <a:latin typeface="HG丸ｺﾞｼｯｸM-PRO" panose="020F0600000000000000" pitchFamily="50" charset="-128"/>
                <a:ea typeface="HG丸ｺﾞｼｯｸM-PRO" panose="020F0600000000000000" pitchFamily="50" charset="-128"/>
              </a:rPr>
              <a:t>　</a:t>
            </a:r>
            <a:endParaRPr lang="en-US" altLang="ja-JP" sz="11200" dirty="0">
              <a:latin typeface="HG丸ｺﾞｼｯｸM-PRO" panose="020F0600000000000000" pitchFamily="50" charset="-128"/>
              <a:ea typeface="HG丸ｺﾞｼｯｸM-PRO" panose="020F0600000000000000" pitchFamily="50" charset="-128"/>
            </a:endParaRPr>
          </a:p>
          <a:p>
            <a:pPr marL="0" indent="0">
              <a:buNone/>
            </a:pPr>
            <a:r>
              <a:rPr lang="ja-JP" altLang="en-US" sz="14400" dirty="0">
                <a:solidFill>
                  <a:schemeClr val="tx1"/>
                </a:solidFill>
                <a:latin typeface="HG丸ｺﾞｼｯｸM-PRO" panose="020F0600000000000000" pitchFamily="50" charset="-128"/>
                <a:ea typeface="HG丸ｺﾞｼｯｸM-PRO" panose="020F0600000000000000" pitchFamily="50" charset="-128"/>
              </a:rPr>
              <a:t>　・休暇簿の写し（原本証明有り）  </a:t>
            </a:r>
            <a:endParaRPr lang="en-US" altLang="ja-JP" sz="14400" dirty="0" smtClean="0">
              <a:solidFill>
                <a:schemeClr val="tx1"/>
              </a:solidFill>
              <a:latin typeface="HG丸ｺﾞｼｯｸM-PRO" panose="020F0600000000000000" pitchFamily="50" charset="-128"/>
              <a:ea typeface="HG丸ｺﾞｼｯｸM-PRO" panose="020F0600000000000000" pitchFamily="50" charset="-128"/>
            </a:endParaRPr>
          </a:p>
          <a:p>
            <a:pPr marL="0" indent="0">
              <a:buNone/>
            </a:pPr>
            <a:endParaRPr lang="en-US" altLang="ja-JP" sz="14400" dirty="0" smtClean="0">
              <a:solidFill>
                <a:schemeClr val="tx1"/>
              </a:solidFill>
              <a:latin typeface="HG丸ｺﾞｼｯｸM-PRO" panose="020F0600000000000000" pitchFamily="50" charset="-128"/>
              <a:ea typeface="HG丸ｺﾞｼｯｸM-PRO" panose="020F0600000000000000" pitchFamily="50" charset="-128"/>
            </a:endParaRPr>
          </a:p>
          <a:p>
            <a:pPr marL="0" indent="0">
              <a:buNone/>
            </a:pPr>
            <a:r>
              <a:rPr lang="ja-JP" altLang="en-US" sz="14400" dirty="0">
                <a:solidFill>
                  <a:schemeClr val="tx1"/>
                </a:solidFill>
                <a:latin typeface="HG丸ｺﾞｼｯｸM-PRO" panose="020F0600000000000000" pitchFamily="50" charset="-128"/>
                <a:ea typeface="HG丸ｺﾞｼｯｸM-PRO" panose="020F0600000000000000" pitchFamily="50" charset="-128"/>
              </a:rPr>
              <a:t>　</a:t>
            </a:r>
            <a:r>
              <a:rPr lang="ja-JP" altLang="en-US" sz="14400" dirty="0" smtClean="0">
                <a:solidFill>
                  <a:schemeClr val="tx1"/>
                </a:solidFill>
                <a:latin typeface="HG丸ｺﾞｼｯｸM-PRO" panose="020F0600000000000000" pitchFamily="50" charset="-128"/>
                <a:ea typeface="HG丸ｺﾞｼｯｸM-PRO" panose="020F0600000000000000" pitchFamily="50" charset="-128"/>
              </a:rPr>
              <a:t>　　年休残</a:t>
            </a:r>
            <a:r>
              <a:rPr lang="ja-JP" altLang="en-US" sz="14400" dirty="0">
                <a:solidFill>
                  <a:schemeClr val="tx1"/>
                </a:solidFill>
                <a:latin typeface="HG丸ｺﾞｼｯｸM-PRO" panose="020F0600000000000000" pitchFamily="50" charset="-128"/>
                <a:ea typeface="HG丸ｺﾞｼｯｸM-PRO" panose="020F0600000000000000" pitchFamily="50" charset="-128"/>
              </a:rPr>
              <a:t>日数を</a:t>
            </a:r>
            <a:r>
              <a:rPr lang="ja-JP" altLang="en-US" sz="14400" dirty="0" smtClean="0">
                <a:solidFill>
                  <a:schemeClr val="tx1"/>
                </a:solidFill>
                <a:latin typeface="HG丸ｺﾞｼｯｸM-PRO" panose="020F0600000000000000" pitchFamily="50" charset="-128"/>
                <a:ea typeface="HG丸ｺﾞｼｯｸM-PRO" panose="020F0600000000000000" pitchFamily="50" charset="-128"/>
              </a:rPr>
              <a:t>引き継ぐ</a:t>
            </a:r>
            <a:r>
              <a:rPr lang="ja-JP" altLang="en-US" sz="14400" dirty="0">
                <a:solidFill>
                  <a:schemeClr val="tx1"/>
                </a:solidFill>
                <a:latin typeface="HG丸ｺﾞｼｯｸM-PRO" panose="020F0600000000000000" pitchFamily="50" charset="-128"/>
                <a:ea typeface="HG丸ｺﾞｼｯｸM-PRO" panose="020F0600000000000000" pitchFamily="50" charset="-128"/>
              </a:rPr>
              <a:t>ことが</a:t>
            </a:r>
            <a:r>
              <a:rPr lang="ja-JP" altLang="en-US" sz="14400" dirty="0" smtClean="0">
                <a:solidFill>
                  <a:schemeClr val="tx1"/>
                </a:solidFill>
                <a:latin typeface="HG丸ｺﾞｼｯｸM-PRO" panose="020F0600000000000000" pitchFamily="50" charset="-128"/>
                <a:ea typeface="HG丸ｺﾞｼｯｸM-PRO" panose="020F0600000000000000" pitchFamily="50" charset="-128"/>
              </a:rPr>
              <a:t>できる</a:t>
            </a:r>
            <a:endParaRPr lang="en-US" altLang="ja-JP" sz="14400" dirty="0">
              <a:latin typeface="HG丸ｺﾞｼｯｸM-PRO" panose="020F0600000000000000" pitchFamily="50" charset="-128"/>
              <a:ea typeface="HG丸ｺﾞｼｯｸM-PRO" panose="020F0600000000000000" pitchFamily="50" charset="-128"/>
            </a:endParaRPr>
          </a:p>
          <a:p>
            <a:pPr marL="0" indent="0">
              <a:buNone/>
            </a:pPr>
            <a:endParaRPr lang="en-US" altLang="ja-JP" sz="14400" dirty="0" smtClean="0">
              <a:latin typeface="HG丸ｺﾞｼｯｸM-PRO" panose="020F0600000000000000" pitchFamily="50" charset="-128"/>
              <a:ea typeface="HG丸ｺﾞｼｯｸM-PRO" panose="020F0600000000000000" pitchFamily="50" charset="-128"/>
            </a:endParaRPr>
          </a:p>
        </p:txBody>
      </p:sp>
      <p:pic>
        <p:nvPicPr>
          <p:cNvPr id="1413" name="図 6"/>
          <p:cNvPicPr>
            <a:picLocks noChangeAspect="1"/>
          </p:cNvPicPr>
          <p:nvPr/>
        </p:nvPicPr>
        <p:blipFill>
          <a:blip r:embed="rId3"/>
          <a:stretch>
            <a:fillRect/>
          </a:stretch>
        </p:blipFill>
        <p:spPr>
          <a:xfrm>
            <a:off x="9432472" y="3906113"/>
            <a:ext cx="2024742" cy="1483092"/>
          </a:xfrm>
          <a:prstGeom prst="rect">
            <a:avLst/>
          </a:prstGeom>
        </p:spPr>
      </p:pic>
    </p:spTree>
    <p:extLst>
      <p:ext uri="{BB962C8B-B14F-4D97-AF65-F5344CB8AC3E}">
        <p14:creationId xmlns:p14="http://schemas.microsoft.com/office/powerpoint/2010/main" val="36009146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 name="タイトル 1"/>
          <p:cNvSpPr>
            <a:spLocks noGrp="1"/>
          </p:cNvSpPr>
          <p:nvPr>
            <p:ph type="title"/>
          </p:nvPr>
        </p:nvSpPr>
        <p:spPr/>
        <p:txBody>
          <a:bodyPr>
            <a:normAutofit/>
          </a:bodyPr>
          <a:lstStyle/>
          <a:p>
            <a:r>
              <a:rPr lang="ja-JP" altLang="en-US" sz="4400" b="1" dirty="0" smtClean="0">
                <a:solidFill>
                  <a:srgbClr val="0070C0"/>
                </a:solidFill>
                <a:latin typeface="HG丸ｺﾞｼｯｸM-PRO" panose="020F0600000000000000" pitchFamily="50" charset="-128"/>
                <a:ea typeface="HG丸ｺﾞｼｯｸM-PRO" panose="020F0600000000000000" pitchFamily="50" charset="-128"/>
              </a:rPr>
              <a:t>◆着任する学校へ持参するもの</a:t>
            </a:r>
            <a:endParaRPr kumimoji="1" lang="ja-JP" altLang="en-US" sz="4400" b="1" dirty="0">
              <a:solidFill>
                <a:srgbClr val="0070C0"/>
              </a:solidFill>
              <a:latin typeface="HG丸ｺﾞｼｯｸM-PRO" panose="020F0600000000000000" pitchFamily="50" charset="-128"/>
              <a:ea typeface="HG丸ｺﾞｼｯｸM-PRO" panose="020F0600000000000000" pitchFamily="50" charset="-128"/>
            </a:endParaRPr>
          </a:p>
        </p:txBody>
      </p:sp>
      <p:pic>
        <p:nvPicPr>
          <p:cNvPr id="3" name="コンテンツ プレースホルダー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5451" y="1737360"/>
            <a:ext cx="10370229" cy="4090003"/>
          </a:xfrm>
        </p:spPr>
      </p:pic>
      <p:cxnSp>
        <p:nvCxnSpPr>
          <p:cNvPr id="1429" name="直線コネクタ 4"/>
          <p:cNvCxnSpPr/>
          <p:nvPr/>
        </p:nvCxnSpPr>
        <p:spPr>
          <a:xfrm flipV="1">
            <a:off x="2597688" y="5687879"/>
            <a:ext cx="1164956" cy="4522"/>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2424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 name="タイトル 1"/>
          <p:cNvSpPr>
            <a:spLocks noGrp="1"/>
          </p:cNvSpPr>
          <p:nvPr>
            <p:ph type="title"/>
          </p:nvPr>
        </p:nvSpPr>
        <p:spPr>
          <a:xfrm>
            <a:off x="1097280" y="286603"/>
            <a:ext cx="10058400" cy="1377097"/>
          </a:xfrm>
        </p:spPr>
        <p:txBody>
          <a:bodyPr/>
          <a:lstStyle/>
          <a:p>
            <a:r>
              <a:rPr lang="ja-JP" altLang="en-US" b="1" dirty="0" smtClean="0">
                <a:solidFill>
                  <a:schemeClr val="tx1"/>
                </a:solidFill>
                <a:latin typeface="HG丸ｺﾞｼｯｸM-PRO" panose="020F0600000000000000" pitchFamily="50" charset="-128"/>
                <a:ea typeface="HG丸ｺﾞｼｯｸM-PRO" panose="020F0600000000000000" pitchFamily="50" charset="-128"/>
              </a:rPr>
              <a:t>問題</a:t>
            </a:r>
            <a:r>
              <a:rPr lang="ja-JP" altLang="en-US" b="1" dirty="0">
                <a:solidFill>
                  <a:schemeClr val="tx1"/>
                </a:solidFill>
                <a:latin typeface="HG丸ｺﾞｼｯｸM-PRO" panose="020F0600000000000000" pitchFamily="50" charset="-128"/>
                <a:ea typeface="HG丸ｺﾞｼｯｸM-PRO" panose="020F0600000000000000" pitchFamily="50" charset="-128"/>
              </a:rPr>
              <a:t>⑥</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436" name="コンテンツ プレースホルダー 2"/>
          <p:cNvSpPr>
            <a:spLocks noGrp="1"/>
          </p:cNvSpPr>
          <p:nvPr>
            <p:ph idx="1"/>
          </p:nvPr>
        </p:nvSpPr>
        <p:spPr>
          <a:xfrm>
            <a:off x="1097280" y="2882900"/>
            <a:ext cx="10058400" cy="3187700"/>
          </a:xfrm>
        </p:spPr>
        <p:txBody>
          <a:bodyPr>
            <a:normAutofit/>
          </a:bodyPr>
          <a:lstStyle/>
          <a:p>
            <a:r>
              <a:rPr lang="ja-JP" altLang="en-US" sz="3600" dirty="0">
                <a:solidFill>
                  <a:schemeClr val="tx1"/>
                </a:solidFill>
                <a:latin typeface="HG丸ｺﾞｼｯｸM-PRO" panose="020F0600000000000000" pitchFamily="50" charset="-128"/>
                <a:ea typeface="HG丸ｺﾞｼｯｸM-PRO" panose="020F0600000000000000" pitchFamily="50" charset="-128"/>
              </a:rPr>
              <a:t>休暇承認簿の写しのほかに、持参したらよい</a:t>
            </a:r>
            <a:r>
              <a:rPr lang="ja-JP" altLang="en-US" sz="3600" dirty="0" smtClean="0">
                <a:solidFill>
                  <a:schemeClr val="tx1"/>
                </a:solidFill>
                <a:latin typeface="HG丸ｺﾞｼｯｸM-PRO" panose="020F0600000000000000" pitchFamily="50" charset="-128"/>
                <a:ea typeface="HG丸ｺﾞｼｯｸM-PRO" panose="020F0600000000000000" pitchFamily="50" charset="-128"/>
              </a:rPr>
              <a:t>と</a:t>
            </a:r>
            <a:endParaRPr lang="en-US" altLang="ja-JP" sz="36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3600" dirty="0" smtClean="0">
                <a:solidFill>
                  <a:schemeClr val="tx1"/>
                </a:solidFill>
                <a:latin typeface="HG丸ｺﾞｼｯｸM-PRO" panose="020F0600000000000000" pitchFamily="50" charset="-128"/>
                <a:ea typeface="HG丸ｺﾞｼｯｸM-PRO" panose="020F0600000000000000" pitchFamily="50" charset="-128"/>
              </a:rPr>
              <a:t>思われる</a:t>
            </a:r>
            <a:r>
              <a:rPr lang="ja-JP" altLang="en-US" sz="3600" dirty="0">
                <a:solidFill>
                  <a:schemeClr val="tx1"/>
                </a:solidFill>
                <a:latin typeface="HG丸ｺﾞｼｯｸM-PRO" panose="020F0600000000000000" pitchFamily="50" charset="-128"/>
                <a:ea typeface="HG丸ｺﾞｼｯｸM-PRO" panose="020F0600000000000000" pitchFamily="50" charset="-128"/>
              </a:rPr>
              <a:t>ものは？</a:t>
            </a:r>
            <a:endParaRPr lang="ja-JP" altLang="en-US" sz="3600" dirty="0">
              <a:latin typeface="HG丸ｺﾞｼｯｸM-PRO" panose="020F0600000000000000" pitchFamily="50" charset="-128"/>
              <a:ea typeface="HG丸ｺﾞｼｯｸM-PRO" panose="020F0600000000000000" pitchFamily="50" charset="-128"/>
            </a:endParaRPr>
          </a:p>
          <a:p>
            <a:endParaRPr lang="en-US" altLang="ja-JP" sz="3600" dirty="0" smtClean="0">
              <a:latin typeface="HG丸ｺﾞｼｯｸM-PRO" panose="020F0600000000000000" pitchFamily="50" charset="-128"/>
              <a:ea typeface="HG丸ｺﾞｼｯｸM-PRO" panose="020F0600000000000000" pitchFamily="50" charset="-128"/>
            </a:endParaRPr>
          </a:p>
        </p:txBody>
      </p:sp>
      <p:pic>
        <p:nvPicPr>
          <p:cNvPr id="1437" name="図 4"/>
          <p:cNvPicPr>
            <a:picLocks noChangeAspect="1"/>
          </p:cNvPicPr>
          <p:nvPr/>
        </p:nvPicPr>
        <p:blipFill>
          <a:blip r:embed="rId3"/>
          <a:stretch>
            <a:fillRect/>
          </a:stretch>
        </p:blipFill>
        <p:spPr>
          <a:xfrm rot="1656700">
            <a:off x="6434137" y="4028089"/>
            <a:ext cx="2214563" cy="1786923"/>
          </a:xfrm>
          <a:prstGeom prst="rect">
            <a:avLst/>
          </a:prstGeom>
        </p:spPr>
      </p:pic>
    </p:spTree>
    <p:extLst>
      <p:ext uri="{BB962C8B-B14F-4D97-AF65-F5344CB8AC3E}">
        <p14:creationId xmlns:p14="http://schemas.microsoft.com/office/powerpoint/2010/main" val="302326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 name="コンテンツ プレースホルダー 2"/>
          <p:cNvSpPr>
            <a:spLocks noGrp="1"/>
          </p:cNvSpPr>
          <p:nvPr>
            <p:ph idx="1"/>
          </p:nvPr>
        </p:nvSpPr>
        <p:spPr>
          <a:xfrm>
            <a:off x="711200" y="2654300"/>
            <a:ext cx="11012714" cy="3801704"/>
          </a:xfrm>
        </p:spPr>
        <p:txBody>
          <a:bodyPr>
            <a:normAutofit fontScale="32500" lnSpcReduction="20000"/>
          </a:bodyPr>
          <a:lstStyle/>
          <a:p>
            <a:pPr marL="0" indent="0">
              <a:buNone/>
            </a:pPr>
            <a:r>
              <a:rPr lang="ja-JP" altLang="en-US" sz="3200" dirty="0" smtClean="0">
                <a:latin typeface="HG丸ｺﾞｼｯｸM-PRO" panose="020F0600000000000000" pitchFamily="50" charset="-128"/>
                <a:ea typeface="HG丸ｺﾞｼｯｸM-PRO" panose="020F0600000000000000" pitchFamily="50" charset="-128"/>
              </a:rPr>
              <a:t>　</a:t>
            </a:r>
            <a:r>
              <a:rPr lang="ja-JP" altLang="en-US" sz="11200" dirty="0" smtClean="0">
                <a:latin typeface="HG丸ｺﾞｼｯｸM-PRO" panose="020F0600000000000000" pitchFamily="50" charset="-128"/>
                <a:ea typeface="HG丸ｺﾞｼｯｸM-PRO" panose="020F0600000000000000" pitchFamily="50" charset="-128"/>
              </a:rPr>
              <a:t> </a:t>
            </a:r>
            <a:r>
              <a:rPr lang="ja-JP" altLang="en-US" sz="12300" dirty="0" smtClean="0">
                <a:latin typeface="HG丸ｺﾞｼｯｸM-PRO" panose="020F0600000000000000" pitchFamily="50" charset="-128"/>
                <a:ea typeface="HG丸ｺﾞｼｯｸM-PRO" panose="020F0600000000000000" pitchFamily="50" charset="-128"/>
              </a:rPr>
              <a:t>・</a:t>
            </a:r>
            <a:r>
              <a:rPr lang="ja-JP" altLang="en-US" sz="12300" dirty="0">
                <a:latin typeface="HG丸ｺﾞｼｯｸM-PRO" panose="020F0600000000000000" pitchFamily="50" charset="-128"/>
                <a:ea typeface="HG丸ｺﾞｼｯｸM-PRO" panose="020F0600000000000000" pitchFamily="50" charset="-128"/>
              </a:rPr>
              <a:t>履歴書（原本）</a:t>
            </a:r>
            <a:r>
              <a:rPr lang="ja-JP" altLang="en-US" sz="14800" dirty="0">
                <a:latin typeface="HG丸ｺﾞｼｯｸM-PRO" panose="020F0600000000000000" pitchFamily="50" charset="-128"/>
                <a:ea typeface="HG丸ｺﾞｼｯｸM-PRO" panose="020F0600000000000000" pitchFamily="50" charset="-128"/>
              </a:rPr>
              <a:t>　</a:t>
            </a:r>
            <a:r>
              <a:rPr lang="ja-JP" altLang="en-US" sz="12300" dirty="0" smtClean="0">
                <a:latin typeface="HG丸ｺﾞｼｯｸM-PRO" panose="020F0600000000000000" pitchFamily="50" charset="-128"/>
                <a:ea typeface="HG丸ｺﾞｼｯｸM-PRO" panose="020F0600000000000000" pitchFamily="50" charset="-128"/>
              </a:rPr>
              <a:t>学校</a:t>
            </a:r>
            <a:r>
              <a:rPr lang="ja-JP" altLang="en-US" sz="12300" dirty="0">
                <a:latin typeface="HG丸ｺﾞｼｯｸM-PRO" panose="020F0600000000000000" pitchFamily="50" charset="-128"/>
                <a:ea typeface="HG丸ｺﾞｼｯｸM-PRO" panose="020F0600000000000000" pitchFamily="50" charset="-128"/>
              </a:rPr>
              <a:t>には</a:t>
            </a:r>
            <a:r>
              <a:rPr lang="ja-JP" altLang="en-US" sz="12300" dirty="0" smtClean="0">
                <a:latin typeface="HG丸ｺﾞｼｯｸM-PRO" panose="020F0600000000000000" pitchFamily="50" charset="-128"/>
                <a:ea typeface="HG丸ｺﾞｼｯｸM-PRO" panose="020F0600000000000000" pitchFamily="50" charset="-128"/>
              </a:rPr>
              <a:t>写しを残す</a:t>
            </a:r>
            <a:endParaRPr lang="en-US" altLang="ja-JP" sz="123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2300" dirty="0">
              <a:latin typeface="HG丸ｺﾞｼｯｸM-PRO" panose="020F0600000000000000" pitchFamily="50" charset="-128"/>
              <a:ea typeface="HG丸ｺﾞｼｯｸM-PRO" panose="020F0600000000000000" pitchFamily="50" charset="-128"/>
            </a:endParaRPr>
          </a:p>
          <a:p>
            <a:pPr marL="0" indent="0">
              <a:buNone/>
            </a:pPr>
            <a:r>
              <a:rPr lang="ja-JP" altLang="en-US" sz="12300" dirty="0" smtClean="0">
                <a:latin typeface="HG丸ｺﾞｼｯｸM-PRO" panose="020F0600000000000000" pitchFamily="50" charset="-128"/>
                <a:ea typeface="HG丸ｺﾞｼｯｸM-PRO" panose="020F0600000000000000" pitchFamily="50" charset="-128"/>
              </a:rPr>
              <a:t>  ・年末</a:t>
            </a:r>
            <a:r>
              <a:rPr lang="ja-JP" altLang="en-US" sz="12300" dirty="0">
                <a:latin typeface="HG丸ｺﾞｼｯｸM-PRO" panose="020F0600000000000000" pitchFamily="50" charset="-128"/>
                <a:ea typeface="HG丸ｺﾞｼｯｸM-PRO" panose="020F0600000000000000" pitchFamily="50" charset="-128"/>
              </a:rPr>
              <a:t>調整関係の書類（写し</a:t>
            </a:r>
            <a:r>
              <a:rPr lang="ja-JP" altLang="en-US" sz="12300" dirty="0" smtClean="0">
                <a:latin typeface="HG丸ｺﾞｼｯｸM-PRO" panose="020F0600000000000000" pitchFamily="50" charset="-128"/>
                <a:ea typeface="HG丸ｺﾞｼｯｸM-PRO" panose="020F0600000000000000" pitchFamily="50" charset="-128"/>
              </a:rPr>
              <a:t>）</a:t>
            </a:r>
            <a:endParaRPr lang="en-US" altLang="ja-JP" sz="123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12300" dirty="0" smtClean="0">
                <a:latin typeface="HG丸ｺﾞｼｯｸM-PRO" panose="020F0600000000000000" pitchFamily="50" charset="-128"/>
                <a:ea typeface="HG丸ｺﾞｼｯｸM-PRO" panose="020F0600000000000000" pitchFamily="50" charset="-128"/>
              </a:rPr>
              <a:t> 　</a:t>
            </a:r>
            <a:endParaRPr lang="en-US" altLang="ja-JP" sz="12300" dirty="0">
              <a:latin typeface="HG丸ｺﾞｼｯｸM-PRO" panose="020F0600000000000000" pitchFamily="50" charset="-128"/>
              <a:ea typeface="HG丸ｺﾞｼｯｸM-PRO" panose="020F0600000000000000" pitchFamily="50" charset="-128"/>
            </a:endParaRPr>
          </a:p>
          <a:p>
            <a:pPr marL="0" indent="0">
              <a:buNone/>
            </a:pPr>
            <a:r>
              <a:rPr lang="ja-JP" altLang="en-US" sz="14400" dirty="0">
                <a:solidFill>
                  <a:schemeClr val="tx1"/>
                </a:solidFill>
                <a:latin typeface="HG丸ｺﾞｼｯｸM-PRO" panose="020F0600000000000000" pitchFamily="50" charset="-128"/>
                <a:ea typeface="HG丸ｺﾞｼｯｸM-PRO" panose="020F0600000000000000" pitchFamily="50" charset="-128"/>
              </a:rPr>
              <a:t>　</a:t>
            </a:r>
            <a:endParaRPr lang="en-US" altLang="ja-JP" sz="14400" dirty="0" smtClean="0">
              <a:latin typeface="HG丸ｺﾞｼｯｸM-PRO" panose="020F0600000000000000" pitchFamily="50" charset="-128"/>
              <a:ea typeface="HG丸ｺﾞｼｯｸM-PRO" panose="020F0600000000000000" pitchFamily="50" charset="-128"/>
            </a:endParaRPr>
          </a:p>
        </p:txBody>
      </p:sp>
      <p:sp>
        <p:nvSpPr>
          <p:cNvPr id="1444" name="タイトル 1"/>
          <p:cNvSpPr>
            <a:spLocks noGrp="1"/>
          </p:cNvSpPr>
          <p:nvPr>
            <p:ph type="title"/>
          </p:nvPr>
        </p:nvSpPr>
        <p:spPr>
          <a:xfrm>
            <a:off x="1241651" y="469900"/>
            <a:ext cx="10482263" cy="1266825"/>
          </a:xfrm>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答え</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445" name="図 3"/>
          <p:cNvPicPr>
            <a:picLocks noChangeAspect="1"/>
          </p:cNvPicPr>
          <p:nvPr/>
        </p:nvPicPr>
        <p:blipFill>
          <a:blip r:embed="rId3"/>
          <a:stretch>
            <a:fillRect/>
          </a:stretch>
        </p:blipFill>
        <p:spPr>
          <a:xfrm rot="617292">
            <a:off x="8688387" y="3921237"/>
            <a:ext cx="2132013" cy="1784238"/>
          </a:xfrm>
          <a:prstGeom prst="rect">
            <a:avLst/>
          </a:prstGeom>
        </p:spPr>
      </p:pic>
    </p:spTree>
    <p:extLst>
      <p:ext uri="{BB962C8B-B14F-4D97-AF65-F5344CB8AC3E}">
        <p14:creationId xmlns:p14="http://schemas.microsoft.com/office/powerpoint/2010/main" val="2911003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 name="タイトル 1"/>
          <p:cNvSpPr>
            <a:spLocks noGrp="1"/>
          </p:cNvSpPr>
          <p:nvPr>
            <p:ph type="title" idx="4294967295"/>
          </p:nvPr>
        </p:nvSpPr>
        <p:spPr>
          <a:xfrm>
            <a:off x="673100" y="249238"/>
            <a:ext cx="10668000" cy="792162"/>
          </a:xfrm>
        </p:spPr>
        <p:txBody>
          <a:bodyPr>
            <a:normAutofit fontScale="90000"/>
          </a:bodyPr>
          <a:lstStyle/>
          <a:p>
            <a:r>
              <a:rPr kumimoji="1" lang="ja-JP" altLang="en-US" sz="3600" b="1" dirty="0" smtClean="0">
                <a:latin typeface="HG丸ｺﾞｼｯｸM-PRO" panose="020F0600000000000000" pitchFamily="50" charset="-128"/>
                <a:ea typeface="HG丸ｺﾞｼｯｸM-PRO" panose="020F0600000000000000" pitchFamily="50" charset="-128"/>
              </a:rPr>
              <a:t>余談ですが・・・臨時的任用教職員が着任するとなったら</a:t>
            </a:r>
            <a:endParaRPr kumimoji="1" lang="ja-JP" altLang="en-US" sz="3600" b="1" dirty="0">
              <a:latin typeface="HG丸ｺﾞｼｯｸM-PRO" panose="020F0600000000000000" pitchFamily="50" charset="-128"/>
              <a:ea typeface="HG丸ｺﾞｼｯｸM-PRO" panose="020F0600000000000000" pitchFamily="50" charset="-128"/>
            </a:endParaRPr>
          </a:p>
        </p:txBody>
      </p:sp>
      <p:pic>
        <p:nvPicPr>
          <p:cNvPr id="1452" name="図 3"/>
          <p:cNvPicPr>
            <a:picLocks noChangeAspect="1"/>
          </p:cNvPicPr>
          <p:nvPr/>
        </p:nvPicPr>
        <p:blipFill>
          <a:blip r:embed="rId3"/>
          <a:stretch>
            <a:fillRect/>
          </a:stretch>
        </p:blipFill>
        <p:spPr>
          <a:xfrm>
            <a:off x="4751387" y="3898900"/>
            <a:ext cx="2262993" cy="2035175"/>
          </a:xfrm>
          <a:prstGeom prst="rect">
            <a:avLst/>
          </a:prstGeom>
        </p:spPr>
      </p:pic>
      <p:sp>
        <p:nvSpPr>
          <p:cNvPr id="1453" name="雲形吹き出し 4"/>
          <p:cNvSpPr/>
          <p:nvPr/>
        </p:nvSpPr>
        <p:spPr>
          <a:xfrm>
            <a:off x="6268357" y="1364851"/>
            <a:ext cx="3962400" cy="1349248"/>
          </a:xfrm>
          <a:prstGeom prst="cloudCallout">
            <a:avLst>
              <a:gd name="adj1" fmla="val -57070"/>
              <a:gd name="adj2" fmla="val 125968"/>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t>手引き</a:t>
            </a:r>
            <a:r>
              <a:rPr lang="en-US" altLang="ja-JP" b="1" dirty="0" smtClean="0"/>
              <a:t>HP</a:t>
            </a:r>
            <a:r>
              <a:rPr lang="ja-JP" altLang="en-US" b="1" dirty="0" smtClean="0"/>
              <a:t>の「転入教職員への鑑文書」を参考に提出文書等の準備</a:t>
            </a:r>
            <a:endParaRPr kumimoji="1" lang="ja-JP" altLang="en-US" b="1" dirty="0"/>
          </a:p>
        </p:txBody>
      </p:sp>
      <p:sp>
        <p:nvSpPr>
          <p:cNvPr id="1454" name="雲形吹き出し 5"/>
          <p:cNvSpPr/>
          <p:nvPr/>
        </p:nvSpPr>
        <p:spPr>
          <a:xfrm>
            <a:off x="7378700" y="2714099"/>
            <a:ext cx="3962400" cy="1349248"/>
          </a:xfrm>
          <a:prstGeom prst="cloudCallout">
            <a:avLst>
              <a:gd name="adj1" fmla="val -65312"/>
              <a:gd name="adj2" fmla="val 77560"/>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t>システム利用者カード、机、ロッカー、靴箱等の準備</a:t>
            </a:r>
            <a:endParaRPr kumimoji="1" lang="ja-JP" altLang="en-US" b="1" dirty="0"/>
          </a:p>
        </p:txBody>
      </p:sp>
      <p:sp>
        <p:nvSpPr>
          <p:cNvPr id="1455" name="雲形吹き出し 6"/>
          <p:cNvSpPr/>
          <p:nvPr/>
        </p:nvSpPr>
        <p:spPr>
          <a:xfrm>
            <a:off x="1721881" y="1153619"/>
            <a:ext cx="4009923" cy="1771713"/>
          </a:xfrm>
          <a:prstGeom prst="cloudCallout">
            <a:avLst>
              <a:gd name="adj1" fmla="val 42848"/>
              <a:gd name="adj2" fmla="val 97388"/>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t>給食</a:t>
            </a:r>
            <a:r>
              <a:rPr lang="ja-JP" altLang="en-US" b="1" dirty="0" smtClean="0"/>
              <a:t>の</a:t>
            </a:r>
            <a:r>
              <a:rPr lang="ja-JP" altLang="en-US" b="1" dirty="0"/>
              <a:t>食数</a:t>
            </a:r>
            <a:r>
              <a:rPr lang="ja-JP" altLang="en-US" b="1" dirty="0" smtClean="0"/>
              <a:t>の確認、給食費引き落としのための債権者登録状況の確認</a:t>
            </a:r>
            <a:endParaRPr kumimoji="1" lang="ja-JP" altLang="en-US" b="1" dirty="0"/>
          </a:p>
        </p:txBody>
      </p:sp>
      <p:sp>
        <p:nvSpPr>
          <p:cNvPr id="1456" name="雲形吹き出し 7"/>
          <p:cNvSpPr/>
          <p:nvPr/>
        </p:nvSpPr>
        <p:spPr>
          <a:xfrm>
            <a:off x="673100" y="3060155"/>
            <a:ext cx="3307092" cy="1349248"/>
          </a:xfrm>
          <a:prstGeom prst="cloudCallout">
            <a:avLst>
              <a:gd name="adj1" fmla="val 88217"/>
              <a:gd name="adj2" fmla="val 36413"/>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t>出勤簿、休暇簿等の作成</a:t>
            </a:r>
            <a:endParaRPr kumimoji="1" lang="ja-JP" altLang="en-US" b="1" dirty="0"/>
          </a:p>
        </p:txBody>
      </p:sp>
      <p:sp>
        <p:nvSpPr>
          <p:cNvPr id="1457" name="雲形吹き出し 8"/>
          <p:cNvSpPr/>
          <p:nvPr/>
        </p:nvSpPr>
        <p:spPr>
          <a:xfrm>
            <a:off x="1129228" y="4584827"/>
            <a:ext cx="3236562" cy="1349248"/>
          </a:xfrm>
          <a:prstGeom prst="cloudCallout">
            <a:avLst>
              <a:gd name="adj1" fmla="val 65854"/>
              <a:gd name="adj2" fmla="val 3365"/>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smtClean="0"/>
              <a:t>共済組合、互助会関係の確認</a:t>
            </a:r>
            <a:endParaRPr kumimoji="1" lang="ja-JP" altLang="en-US" b="1" dirty="0"/>
          </a:p>
        </p:txBody>
      </p:sp>
      <p:sp>
        <p:nvSpPr>
          <p:cNvPr id="1458" name="雲形吹き出し 9"/>
          <p:cNvSpPr/>
          <p:nvPr/>
        </p:nvSpPr>
        <p:spPr>
          <a:xfrm>
            <a:off x="7965189" y="4386798"/>
            <a:ext cx="3236562" cy="1349248"/>
          </a:xfrm>
          <a:prstGeom prst="cloudCallout">
            <a:avLst>
              <a:gd name="adj1" fmla="val -81461"/>
              <a:gd name="adj2" fmla="val -1475"/>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smtClean="0"/>
              <a:t>旅費システム債権者登録状況確認</a:t>
            </a:r>
            <a:endParaRPr kumimoji="1" lang="ja-JP" altLang="en-US" b="1" dirty="0"/>
          </a:p>
        </p:txBody>
      </p:sp>
    </p:spTree>
    <p:extLst>
      <p:ext uri="{BB962C8B-B14F-4D97-AF65-F5344CB8AC3E}">
        <p14:creationId xmlns:p14="http://schemas.microsoft.com/office/powerpoint/2010/main" val="143734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53"/>
                                        </p:tgtEl>
                                        <p:attrNameLst>
                                          <p:attrName>style.visibility</p:attrName>
                                        </p:attrNameLst>
                                      </p:cBhvr>
                                      <p:to>
                                        <p:strVal val="visible"/>
                                      </p:to>
                                    </p:set>
                                    <p:animEffect transition="in" filter="wipe(down)">
                                      <p:cBhvr>
                                        <p:cTn id="7" dur="1500"/>
                                        <p:tgtEl>
                                          <p:spTgt spid="14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55"/>
                                        </p:tgtEl>
                                        <p:attrNameLst>
                                          <p:attrName>style.visibility</p:attrName>
                                        </p:attrNameLst>
                                      </p:cBhvr>
                                      <p:to>
                                        <p:strVal val="visible"/>
                                      </p:to>
                                    </p:set>
                                    <p:animEffect transition="in" filter="wipe(down)">
                                      <p:cBhvr>
                                        <p:cTn id="12" dur="1500"/>
                                        <p:tgtEl>
                                          <p:spTgt spid="14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56"/>
                                        </p:tgtEl>
                                        <p:attrNameLst>
                                          <p:attrName>style.visibility</p:attrName>
                                        </p:attrNameLst>
                                      </p:cBhvr>
                                      <p:to>
                                        <p:strVal val="visible"/>
                                      </p:to>
                                    </p:set>
                                    <p:animEffect transition="in" filter="wipe(down)">
                                      <p:cBhvr>
                                        <p:cTn id="17" dur="1500"/>
                                        <p:tgtEl>
                                          <p:spTgt spid="14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54"/>
                                        </p:tgtEl>
                                        <p:attrNameLst>
                                          <p:attrName>style.visibility</p:attrName>
                                        </p:attrNameLst>
                                      </p:cBhvr>
                                      <p:to>
                                        <p:strVal val="visible"/>
                                      </p:to>
                                    </p:set>
                                    <p:animEffect transition="in" filter="wipe(down)">
                                      <p:cBhvr>
                                        <p:cTn id="22" dur="1500"/>
                                        <p:tgtEl>
                                          <p:spTgt spid="14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57"/>
                                        </p:tgtEl>
                                        <p:attrNameLst>
                                          <p:attrName>style.visibility</p:attrName>
                                        </p:attrNameLst>
                                      </p:cBhvr>
                                      <p:to>
                                        <p:strVal val="visible"/>
                                      </p:to>
                                    </p:set>
                                    <p:animEffect transition="in" filter="wipe(down)">
                                      <p:cBhvr>
                                        <p:cTn id="27" dur="1500"/>
                                        <p:tgtEl>
                                          <p:spTgt spid="14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58"/>
                                        </p:tgtEl>
                                        <p:attrNameLst>
                                          <p:attrName>style.visibility</p:attrName>
                                        </p:attrNameLst>
                                      </p:cBhvr>
                                      <p:to>
                                        <p:strVal val="visible"/>
                                      </p:to>
                                    </p:set>
                                    <p:animEffect transition="in" filter="wipe(down)">
                                      <p:cBhvr>
                                        <p:cTn id="32" dur="1500"/>
                                        <p:tgtEl>
                                          <p:spTgt spid="1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3" grpId="0" animBg="1"/>
      <p:bldP spid="1454" grpId="0" animBg="1"/>
      <p:bldP spid="1455" grpId="0" animBg="1"/>
      <p:bldP spid="1456" grpId="0" animBg="1"/>
      <p:bldP spid="1457" grpId="0" animBg="1"/>
      <p:bldP spid="145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 name="正方形/長方形 1"/>
          <p:cNvSpPr/>
          <p:nvPr/>
        </p:nvSpPr>
        <p:spPr>
          <a:xfrm>
            <a:off x="2819400" y="1892300"/>
            <a:ext cx="5016500" cy="15950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ja-JP" altLang="en-US" sz="9600" b="1" dirty="0" smtClean="0">
                <a:ln/>
                <a:solidFill>
                  <a:schemeClr val="accent4"/>
                </a:solidFill>
              </a:rPr>
              <a:t>おしまい</a:t>
            </a:r>
            <a:endParaRPr lang="ja-JP" altLang="en-US" sz="9600" b="1" cap="none" spc="0" dirty="0">
              <a:ln/>
              <a:solidFill>
                <a:schemeClr val="accent4"/>
              </a:solidFill>
              <a:effectLst/>
            </a:endParaRPr>
          </a:p>
        </p:txBody>
      </p:sp>
      <p:pic>
        <p:nvPicPr>
          <p:cNvPr id="1465" name="図 3"/>
          <p:cNvPicPr>
            <a:picLocks noChangeAspect="1"/>
          </p:cNvPicPr>
          <p:nvPr/>
        </p:nvPicPr>
        <p:blipFill>
          <a:blip r:embed="rId3"/>
          <a:stretch>
            <a:fillRect/>
          </a:stretch>
        </p:blipFill>
        <p:spPr>
          <a:xfrm>
            <a:off x="8058149" y="3340101"/>
            <a:ext cx="2287331" cy="2179146"/>
          </a:xfrm>
          <a:prstGeom prst="rect">
            <a:avLst/>
          </a:prstGeom>
        </p:spPr>
      </p:pic>
    </p:spTree>
    <p:extLst>
      <p:ext uri="{BB962C8B-B14F-4D97-AF65-F5344CB8AC3E}">
        <p14:creationId xmlns:p14="http://schemas.microsoft.com/office/powerpoint/2010/main" val="436282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 name="正方形/長方形 7"/>
          <p:cNvSpPr/>
          <p:nvPr/>
        </p:nvSpPr>
        <p:spPr>
          <a:xfrm>
            <a:off x="1397000" y="241300"/>
            <a:ext cx="8763000" cy="51689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58" name="図 5"/>
          <p:cNvPicPr>
            <a:picLocks noChangeAspect="1"/>
          </p:cNvPicPr>
          <p:nvPr/>
        </p:nvPicPr>
        <p:blipFill>
          <a:blip r:embed="rId3"/>
          <a:stretch>
            <a:fillRect/>
          </a:stretch>
        </p:blipFill>
        <p:spPr>
          <a:xfrm>
            <a:off x="2285999" y="370417"/>
            <a:ext cx="7077333" cy="4849284"/>
          </a:xfrm>
          <a:prstGeom prst="rect">
            <a:avLst/>
          </a:prstGeom>
        </p:spPr>
      </p:pic>
      <p:sp>
        <p:nvSpPr>
          <p:cNvPr id="1159" name="正方形/長方形 6"/>
          <p:cNvSpPr/>
          <p:nvPr/>
        </p:nvSpPr>
        <p:spPr>
          <a:xfrm>
            <a:off x="1943100" y="5511800"/>
            <a:ext cx="8305800" cy="523220"/>
          </a:xfrm>
          <a:prstGeom prst="rect">
            <a:avLst/>
          </a:prstGeom>
        </p:spPr>
        <p:txBody>
          <a:bodyPr wrap="square">
            <a:spAutoFit/>
          </a:bodyPr>
          <a:lstStyle/>
          <a:p>
            <a:r>
              <a:rPr lang="ja-JP" altLang="en-US" sz="28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履歴書・宣誓書・赴任届・各種手当の届　等</a:t>
            </a:r>
            <a:endParaRPr lang="en-US" altLang="ja-JP" sz="2800" b="1"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76840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5" name="図 3"/>
          <p:cNvPicPr>
            <a:picLocks noChangeAspect="1"/>
          </p:cNvPicPr>
          <p:nvPr/>
        </p:nvPicPr>
        <p:blipFill>
          <a:blip r:embed="rId3"/>
          <a:stretch>
            <a:fillRect/>
          </a:stretch>
        </p:blipFill>
        <p:spPr>
          <a:xfrm>
            <a:off x="1562100" y="1244600"/>
            <a:ext cx="9067799" cy="4772025"/>
          </a:xfrm>
          <a:prstGeom prst="rect">
            <a:avLst/>
          </a:prstGeom>
        </p:spPr>
      </p:pic>
      <p:sp>
        <p:nvSpPr>
          <p:cNvPr id="1166" name="タイトル 1"/>
          <p:cNvSpPr>
            <a:spLocks noGrp="1"/>
          </p:cNvSpPr>
          <p:nvPr>
            <p:ph type="title"/>
          </p:nvPr>
        </p:nvSpPr>
        <p:spPr>
          <a:xfrm>
            <a:off x="1130300" y="-221397"/>
            <a:ext cx="10058400" cy="1377097"/>
          </a:xfrm>
        </p:spPr>
        <p:txBody>
          <a:bodyPr/>
          <a:lstStyle/>
          <a:p>
            <a:r>
              <a:rPr lang="ja-JP" altLang="en-US" b="1" dirty="0" smtClean="0">
                <a:solidFill>
                  <a:srgbClr val="0070C0"/>
                </a:solidFill>
                <a:latin typeface="HG丸ｺﾞｼｯｸM-PRO" panose="020F0600000000000000" pitchFamily="50" charset="-128"/>
                <a:ea typeface="HG丸ｺﾞｼｯｸM-PRO" panose="020F0600000000000000" pitchFamily="50" charset="-128"/>
              </a:rPr>
              <a:t>３</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．臨時的任用教職員の服務関係</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cxnSp>
        <p:nvCxnSpPr>
          <p:cNvPr id="1168" name="直線コネクタ 4"/>
          <p:cNvCxnSpPr/>
          <p:nvPr/>
        </p:nvCxnSpPr>
        <p:spPr>
          <a:xfrm>
            <a:off x="4495800" y="5715000"/>
            <a:ext cx="4737100" cy="25400"/>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0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68"/>
                                        </p:tgtEl>
                                        <p:attrNameLst>
                                          <p:attrName>style.visibility</p:attrName>
                                        </p:attrNameLst>
                                      </p:cBhvr>
                                      <p:to>
                                        <p:strVal val="visible"/>
                                      </p:to>
                                    </p:set>
                                    <p:anim calcmode="lin" valueType="num">
                                      <p:cBhvr>
                                        <p:cTn id="7" dur="1000" fill="hold"/>
                                        <p:tgtEl>
                                          <p:spTgt spid="1168"/>
                                        </p:tgtEl>
                                        <p:attrNameLst>
                                          <p:attrName>ppt_w</p:attrName>
                                        </p:attrNameLst>
                                      </p:cBhvr>
                                      <p:tavLst>
                                        <p:tav tm="0">
                                          <p:val>
                                            <p:fltVal val="0"/>
                                          </p:val>
                                        </p:tav>
                                        <p:tav tm="100000">
                                          <p:val>
                                            <p:strVal val="#ppt_w"/>
                                          </p:val>
                                        </p:tav>
                                      </p:tavLst>
                                    </p:anim>
                                    <p:anim calcmode="lin" valueType="num">
                                      <p:cBhvr>
                                        <p:cTn id="8" dur="1000" fill="hold"/>
                                        <p:tgtEl>
                                          <p:spTgt spid="1168"/>
                                        </p:tgtEl>
                                        <p:attrNameLst>
                                          <p:attrName>ppt_h</p:attrName>
                                        </p:attrNameLst>
                                      </p:cBhvr>
                                      <p:tavLst>
                                        <p:tav tm="0">
                                          <p:val>
                                            <p:fltVal val="0"/>
                                          </p:val>
                                        </p:tav>
                                        <p:tav tm="100000">
                                          <p:val>
                                            <p:strVal val="#ppt_h"/>
                                          </p:val>
                                        </p:tav>
                                      </p:tavLst>
                                    </p:anim>
                                    <p:animEffect transition="in" filter="fade">
                                      <p:cBhvr>
                                        <p:cTn id="9" dur="1000"/>
                                        <p:tgtEl>
                                          <p:spTgt spid="1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 name="タイトル 1"/>
          <p:cNvSpPr>
            <a:spLocks noGrp="1"/>
          </p:cNvSpPr>
          <p:nvPr>
            <p:ph type="title"/>
          </p:nvPr>
        </p:nvSpPr>
        <p:spPr>
          <a:xfrm>
            <a:off x="1097280" y="286603"/>
            <a:ext cx="10058400" cy="1377097"/>
          </a:xfrm>
        </p:spPr>
        <p:txBody>
          <a:bodyPr/>
          <a:lstStyle/>
          <a:p>
            <a:r>
              <a:rPr lang="ja-JP" altLang="en-US" b="1" dirty="0" smtClean="0">
                <a:solidFill>
                  <a:srgbClr val="0070C0"/>
                </a:solidFill>
                <a:latin typeface="HG丸ｺﾞｼｯｸM-PRO" panose="020F0600000000000000" pitchFamily="50" charset="-128"/>
                <a:ea typeface="HG丸ｺﾞｼｯｸM-PRO" panose="020F0600000000000000" pitchFamily="50" charset="-128"/>
              </a:rPr>
              <a:t>３</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．臨時的任用教職員の服務関係</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175" name="コンテンツ プレースホルダー 2"/>
          <p:cNvSpPr>
            <a:spLocks noGrp="1"/>
          </p:cNvSpPr>
          <p:nvPr>
            <p:ph idx="1"/>
          </p:nvPr>
        </p:nvSpPr>
        <p:spPr>
          <a:xfrm>
            <a:off x="787400" y="2222500"/>
            <a:ext cx="10744200" cy="3848100"/>
          </a:xfrm>
        </p:spPr>
        <p:txBody>
          <a:bodyPr>
            <a:normAutofit/>
          </a:bodyPr>
          <a:lstStyle/>
          <a:p>
            <a:r>
              <a:rPr lang="ja-JP" altLang="en-US" sz="3600" dirty="0" smtClean="0">
                <a:latin typeface="HG丸ｺﾞｼｯｸM-PRO" panose="020F0600000000000000" pitchFamily="50" charset="-128"/>
                <a:ea typeface="HG丸ｺﾞｼｯｸM-PRO" panose="020F0600000000000000" pitchFamily="50" charset="-128"/>
              </a:rPr>
              <a:t>　臨時的任用教職員の年次有給休暇</a:t>
            </a:r>
            <a:endParaRPr lang="en-US" altLang="ja-JP" sz="3600" dirty="0" smtClean="0">
              <a:latin typeface="HG丸ｺﾞｼｯｸM-PRO" panose="020F0600000000000000" pitchFamily="50" charset="-128"/>
              <a:ea typeface="HG丸ｺﾞｼｯｸM-PRO" panose="020F0600000000000000" pitchFamily="50" charset="-128"/>
            </a:endParaRPr>
          </a:p>
          <a:p>
            <a:endParaRPr lang="en-US" altLang="ja-JP" sz="3600" dirty="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　　　</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任用期間の月数　</a:t>
            </a:r>
            <a:r>
              <a:rPr lang="en-US" altLang="ja-JP" sz="4000" b="1" dirty="0" smtClean="0">
                <a:solidFill>
                  <a:srgbClr val="FF0000"/>
                </a:solidFill>
                <a:latin typeface="HG丸ｺﾞｼｯｸM-PRO" panose="020F0600000000000000" pitchFamily="50" charset="-128"/>
                <a:ea typeface="HG丸ｺﾞｼｯｸM-PRO" panose="020F0600000000000000" pitchFamily="50" charset="-128"/>
              </a:rPr>
              <a:t>×</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　１．６</a:t>
            </a:r>
            <a:endParaRPr lang="en-US" altLang="ja-JP" sz="40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3200" b="1" dirty="0" smtClean="0">
                <a:solidFill>
                  <a:srgbClr val="FF0000"/>
                </a:solidFill>
                <a:latin typeface="HG丸ｺﾞｼｯｸM-PRO" panose="020F0600000000000000" pitchFamily="50" charset="-128"/>
                <a:ea typeface="HG丸ｺﾞｼｯｸM-PRO" panose="020F0600000000000000" pitchFamily="50" charset="-128"/>
              </a:rPr>
              <a:t>　   　　　　　</a:t>
            </a:r>
            <a:endParaRPr lang="en-US" altLang="ja-JP" sz="3200" b="1" dirty="0" smtClean="0">
              <a:solidFill>
                <a:srgbClr val="FF0000"/>
              </a:solidFill>
              <a:latin typeface="HG丸ｺﾞｼｯｸM-PRO" panose="020F0600000000000000" pitchFamily="50" charset="-128"/>
              <a:ea typeface="HG丸ｺﾞｼｯｸM-PRO" panose="020F0600000000000000" pitchFamily="50" charset="-128"/>
            </a:endParaRPr>
          </a:p>
          <a:p>
            <a:r>
              <a:rPr lang="ja-JP" altLang="en-US" sz="3200" dirty="0">
                <a:solidFill>
                  <a:srgbClr val="C00000"/>
                </a:solidFill>
                <a:latin typeface="HG丸ｺﾞｼｯｸM-PRO" panose="020F0600000000000000" pitchFamily="50" charset="-128"/>
                <a:ea typeface="HG丸ｺﾞｼｯｸM-PRO" panose="020F0600000000000000" pitchFamily="50" charset="-128"/>
              </a:rPr>
              <a:t>　</a:t>
            </a:r>
            <a:r>
              <a:rPr lang="ja-JP" altLang="en-US" sz="3200" dirty="0" smtClean="0">
                <a:latin typeface="HG丸ｺﾞｼｯｸM-PRO" panose="020F0600000000000000" pitchFamily="50" charset="-128"/>
                <a:ea typeface="HG丸ｺﾞｼｯｸM-PRO" panose="020F0600000000000000" pitchFamily="50" charset="-128"/>
              </a:rPr>
              <a:t>１５日以上を一月とする　　　１未満の端数切り上げ</a:t>
            </a:r>
            <a:endParaRPr lang="en-US" altLang="ja-JP" sz="2800" dirty="0" smtClean="0">
              <a:solidFill>
                <a:srgbClr val="009900"/>
              </a:solidFill>
              <a:latin typeface="HGS創英角ﾎﾟｯﾌﾟ体" panose="040B0A00000000000000" pitchFamily="50" charset="-128"/>
              <a:ea typeface="HGS創英角ﾎﾟｯﾌﾟ体" panose="040B0A00000000000000" pitchFamily="50" charset="-128"/>
            </a:endParaRPr>
          </a:p>
          <a:p>
            <a:r>
              <a:rPr lang="ja-JP" altLang="en-US" sz="800" dirty="0" smtClean="0">
                <a:latin typeface="HG丸ｺﾞｼｯｸM-PRO" panose="020F0600000000000000" pitchFamily="50" charset="-128"/>
                <a:ea typeface="HG丸ｺﾞｼｯｸM-PRO" panose="020F0600000000000000" pitchFamily="50" charset="-128"/>
              </a:rPr>
              <a:t>　</a:t>
            </a:r>
            <a:endParaRPr lang="en-US" altLang="ja-JP" sz="800" dirty="0" smtClean="0">
              <a:latin typeface="HG丸ｺﾞｼｯｸM-PRO" panose="020F0600000000000000" pitchFamily="50" charset="-128"/>
              <a:ea typeface="HG丸ｺﾞｼｯｸM-PRO" panose="020F0600000000000000" pitchFamily="50" charset="-128"/>
            </a:endParaRPr>
          </a:p>
          <a:p>
            <a:endParaRPr lang="en-US" altLang="ja-JP" sz="3200" dirty="0" smtClean="0">
              <a:latin typeface="HG丸ｺﾞｼｯｸM-PRO" panose="020F0600000000000000" pitchFamily="50" charset="-128"/>
              <a:ea typeface="HG丸ｺﾞｼｯｸM-PRO" panose="020F0600000000000000" pitchFamily="50" charset="-128"/>
            </a:endParaRPr>
          </a:p>
        </p:txBody>
      </p:sp>
      <p:sp>
        <p:nvSpPr>
          <p:cNvPr id="1176" name="下矢印 3"/>
          <p:cNvSpPr/>
          <p:nvPr/>
        </p:nvSpPr>
        <p:spPr>
          <a:xfrm>
            <a:off x="3594100" y="4311650"/>
            <a:ext cx="279400" cy="501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7" name="下矢印 4"/>
          <p:cNvSpPr/>
          <p:nvPr/>
        </p:nvSpPr>
        <p:spPr>
          <a:xfrm>
            <a:off x="8096250" y="4311650"/>
            <a:ext cx="279400" cy="501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0247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 name="タイトル 1"/>
          <p:cNvSpPr>
            <a:spLocks noGrp="1"/>
          </p:cNvSpPr>
          <p:nvPr>
            <p:ph type="title"/>
          </p:nvPr>
        </p:nvSpPr>
        <p:spPr>
          <a:xfrm>
            <a:off x="1097280" y="286603"/>
            <a:ext cx="10058400" cy="1377097"/>
          </a:xfrm>
        </p:spPr>
        <p:txBody>
          <a:bodyPr/>
          <a:lstStyle/>
          <a:p>
            <a:r>
              <a:rPr lang="ja-JP" altLang="en-US" b="1" dirty="0" smtClean="0">
                <a:solidFill>
                  <a:schemeClr val="tx1"/>
                </a:solidFill>
                <a:latin typeface="HG丸ｺﾞｼｯｸM-PRO" panose="020F0600000000000000" pitchFamily="50" charset="-128"/>
                <a:ea typeface="HG丸ｺﾞｼｯｸM-PRO" panose="020F0600000000000000" pitchFamily="50" charset="-128"/>
              </a:rPr>
              <a:t>問題</a:t>
            </a:r>
            <a:r>
              <a:rPr lang="ja-JP" altLang="en-US" b="1" dirty="0">
                <a:solidFill>
                  <a:schemeClr val="tx1"/>
                </a:solidFill>
                <a:latin typeface="HG丸ｺﾞｼｯｸM-PRO" panose="020F0600000000000000" pitchFamily="50" charset="-128"/>
                <a:ea typeface="HG丸ｺﾞｼｯｸM-PRO" panose="020F0600000000000000" pitchFamily="50" charset="-128"/>
              </a:rPr>
              <a:t>①</a:t>
            </a:r>
            <a:endParaRPr kumimoji="1" lang="ja-JP" altLang="en-US"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184" name="コンテンツ プレースホルダー 2"/>
          <p:cNvSpPr>
            <a:spLocks noGrp="1"/>
          </p:cNvSpPr>
          <p:nvPr>
            <p:ph idx="1"/>
          </p:nvPr>
        </p:nvSpPr>
        <p:spPr>
          <a:xfrm>
            <a:off x="787400" y="2222500"/>
            <a:ext cx="10744200" cy="3848100"/>
          </a:xfrm>
        </p:spPr>
        <p:txBody>
          <a:bodyPr>
            <a:normAutofit/>
          </a:bodyPr>
          <a:lstStyle/>
          <a:p>
            <a:r>
              <a:rPr lang="ja-JP" altLang="en-US" sz="3600" dirty="0" smtClean="0">
                <a:latin typeface="HG丸ｺﾞｼｯｸM-PRO" panose="020F0600000000000000" pitchFamily="50" charset="-128"/>
                <a:ea typeface="HG丸ｺﾞｼｯｸM-PRO" panose="020F0600000000000000" pitchFamily="50" charset="-128"/>
              </a:rPr>
              <a:t>臨時的任用教職員の年次有給休暇を算出してみましょう</a:t>
            </a:r>
            <a:endParaRPr lang="en-US" altLang="ja-JP" sz="3600" dirty="0" smtClean="0">
              <a:latin typeface="HG丸ｺﾞｼｯｸM-PRO" panose="020F0600000000000000" pitchFamily="50" charset="-128"/>
              <a:ea typeface="HG丸ｺﾞｼｯｸM-PRO" panose="020F0600000000000000" pitchFamily="50" charset="-128"/>
            </a:endParaRPr>
          </a:p>
          <a:p>
            <a:endParaRPr lang="en-US" altLang="ja-JP" sz="36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3600" dirty="0">
                <a:solidFill>
                  <a:schemeClr val="tx1"/>
                </a:solidFill>
                <a:latin typeface="HG丸ｺﾞｼｯｸM-PRO" panose="020F0600000000000000" pitchFamily="50" charset="-128"/>
                <a:ea typeface="HG丸ｺﾞｼｯｸM-PRO" panose="020F0600000000000000" pitchFamily="50" charset="-128"/>
              </a:rPr>
              <a:t>　</a:t>
            </a:r>
            <a:r>
              <a:rPr lang="ja-JP" altLang="en-US" sz="36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任用</a:t>
            </a:r>
            <a:r>
              <a:rPr lang="ja-JP" altLang="en-US" sz="4000" dirty="0">
                <a:solidFill>
                  <a:schemeClr val="tx1"/>
                </a:solidFill>
                <a:latin typeface="HG丸ｺﾞｼｯｸM-PRO" panose="020F0600000000000000" pitchFamily="50" charset="-128"/>
                <a:ea typeface="HG丸ｺﾞｼｯｸM-PRO" panose="020F0600000000000000" pitchFamily="50" charset="-128"/>
              </a:rPr>
              <a:t>期間　　</a:t>
            </a:r>
            <a:r>
              <a:rPr lang="en-US" altLang="ja-JP" sz="4000" dirty="0">
                <a:solidFill>
                  <a:schemeClr val="tx1"/>
                </a:solidFill>
                <a:latin typeface="HG丸ｺﾞｼｯｸM-PRO" panose="020F0600000000000000" pitchFamily="50" charset="-128"/>
                <a:ea typeface="HG丸ｺﾞｼｯｸM-PRO" panose="020F0600000000000000" pitchFamily="50" charset="-128"/>
              </a:rPr>
              <a:t>4</a:t>
            </a:r>
            <a:r>
              <a:rPr lang="ja-JP" altLang="en-US" sz="4000" dirty="0">
                <a:solidFill>
                  <a:schemeClr val="tx1"/>
                </a:solidFill>
                <a:latin typeface="HG丸ｺﾞｼｯｸM-PRO" panose="020F0600000000000000" pitchFamily="50" charset="-128"/>
                <a:ea typeface="HG丸ｺﾞｼｯｸM-PRO" panose="020F0600000000000000" pitchFamily="50" charset="-128"/>
              </a:rPr>
              <a:t>月</a:t>
            </a:r>
            <a:r>
              <a:rPr lang="en-US" altLang="ja-JP" sz="4000" dirty="0">
                <a:solidFill>
                  <a:schemeClr val="tx1"/>
                </a:solidFill>
                <a:latin typeface="HG丸ｺﾞｼｯｸM-PRO" panose="020F0600000000000000" pitchFamily="50" charset="-128"/>
                <a:ea typeface="HG丸ｺﾞｼｯｸM-PRO" panose="020F0600000000000000" pitchFamily="50" charset="-128"/>
              </a:rPr>
              <a:t>1</a:t>
            </a: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日 ～ </a:t>
            </a:r>
            <a:r>
              <a:rPr lang="en-US" altLang="ja-JP" sz="4000" dirty="0" smtClean="0">
                <a:solidFill>
                  <a:schemeClr val="tx1"/>
                </a:solidFill>
                <a:latin typeface="HG丸ｺﾞｼｯｸM-PRO" panose="020F0600000000000000" pitchFamily="50" charset="-128"/>
                <a:ea typeface="HG丸ｺﾞｼｯｸM-PRO" panose="020F0600000000000000" pitchFamily="50" charset="-128"/>
              </a:rPr>
              <a:t>6</a:t>
            </a:r>
            <a:r>
              <a:rPr lang="ja-JP" altLang="en-US" sz="4000" dirty="0">
                <a:solidFill>
                  <a:schemeClr val="tx1"/>
                </a:solidFill>
                <a:latin typeface="HG丸ｺﾞｼｯｸM-PRO" panose="020F0600000000000000" pitchFamily="50" charset="-128"/>
                <a:ea typeface="HG丸ｺﾞｼｯｸM-PRO" panose="020F0600000000000000" pitchFamily="50" charset="-128"/>
              </a:rPr>
              <a:t>月</a:t>
            </a:r>
            <a:r>
              <a:rPr lang="en-US" altLang="ja-JP" sz="4000" dirty="0">
                <a:solidFill>
                  <a:schemeClr val="tx1"/>
                </a:solidFill>
                <a:latin typeface="HG丸ｺﾞｼｯｸM-PRO" panose="020F0600000000000000" pitchFamily="50" charset="-128"/>
                <a:ea typeface="HG丸ｺﾞｼｯｸM-PRO" panose="020F0600000000000000" pitchFamily="50" charset="-128"/>
              </a:rPr>
              <a:t>5</a:t>
            </a:r>
            <a:r>
              <a:rPr lang="ja-JP" altLang="en-US" sz="4000" dirty="0">
                <a:solidFill>
                  <a:schemeClr val="tx1"/>
                </a:solidFill>
                <a:latin typeface="HG丸ｺﾞｼｯｸM-PRO" panose="020F0600000000000000" pitchFamily="50" charset="-128"/>
                <a:ea typeface="HG丸ｺﾞｼｯｸM-PRO" panose="020F0600000000000000" pitchFamily="50" charset="-128"/>
              </a:rPr>
              <a:t>日</a:t>
            </a:r>
            <a:endParaRPr lang="en-US" altLang="ja-JP" sz="40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3600" dirty="0">
              <a:latin typeface="HG丸ｺﾞｼｯｸM-PRO" panose="020F0600000000000000" pitchFamily="50" charset="-128"/>
              <a:ea typeface="HG丸ｺﾞｼｯｸM-PRO" panose="020F0600000000000000" pitchFamily="50" charset="-128"/>
            </a:endParaRPr>
          </a:p>
          <a:p>
            <a:r>
              <a:rPr lang="ja-JP" altLang="en-US" sz="3600" dirty="0" smtClean="0">
                <a:latin typeface="HG丸ｺﾞｼｯｸM-PRO" panose="020F0600000000000000" pitchFamily="50" charset="-128"/>
                <a:ea typeface="HG丸ｺﾞｼｯｸM-PRO" panose="020F0600000000000000" pitchFamily="50" charset="-128"/>
              </a:rPr>
              <a:t>　　　</a:t>
            </a:r>
            <a:r>
              <a:rPr lang="ja-JP" altLang="en-US" sz="800" dirty="0" smtClean="0">
                <a:latin typeface="HG丸ｺﾞｼｯｸM-PRO" panose="020F0600000000000000" pitchFamily="50" charset="-128"/>
                <a:ea typeface="HG丸ｺﾞｼｯｸM-PRO" panose="020F0600000000000000" pitchFamily="50" charset="-128"/>
              </a:rPr>
              <a:t>　</a:t>
            </a:r>
            <a:endParaRPr lang="en-US" altLang="ja-JP" sz="800" dirty="0" smtClean="0">
              <a:latin typeface="HG丸ｺﾞｼｯｸM-PRO" panose="020F0600000000000000" pitchFamily="50" charset="-128"/>
              <a:ea typeface="HG丸ｺﾞｼｯｸM-PRO" panose="020F0600000000000000" pitchFamily="50" charset="-128"/>
            </a:endParaRPr>
          </a:p>
          <a:p>
            <a:endParaRPr lang="en-US" altLang="ja-JP" sz="3200" dirty="0" smtClean="0">
              <a:latin typeface="HG丸ｺﾞｼｯｸM-PRO" panose="020F0600000000000000" pitchFamily="50" charset="-128"/>
              <a:ea typeface="HG丸ｺﾞｼｯｸM-PRO" panose="020F0600000000000000" pitchFamily="50" charset="-128"/>
            </a:endParaRPr>
          </a:p>
        </p:txBody>
      </p:sp>
      <p:pic>
        <p:nvPicPr>
          <p:cNvPr id="1185" name="図 5"/>
          <p:cNvPicPr>
            <a:picLocks noChangeAspect="1"/>
          </p:cNvPicPr>
          <p:nvPr/>
        </p:nvPicPr>
        <p:blipFill>
          <a:blip r:embed="rId3"/>
          <a:stretch>
            <a:fillRect/>
          </a:stretch>
        </p:blipFill>
        <p:spPr>
          <a:xfrm>
            <a:off x="9812337" y="3860800"/>
            <a:ext cx="1784577" cy="1743075"/>
          </a:xfrm>
          <a:prstGeom prst="rect">
            <a:avLst/>
          </a:prstGeom>
        </p:spPr>
      </p:pic>
    </p:spTree>
    <p:extLst>
      <p:ext uri="{BB962C8B-B14F-4D97-AF65-F5344CB8AC3E}">
        <p14:creationId xmlns:p14="http://schemas.microsoft.com/office/powerpoint/2010/main" val="1750328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答え</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192" name="コンテンツ プレースホルダー 2"/>
          <p:cNvSpPr>
            <a:spLocks noGrp="1"/>
          </p:cNvSpPr>
          <p:nvPr>
            <p:ph idx="1"/>
          </p:nvPr>
        </p:nvSpPr>
        <p:spPr>
          <a:xfrm>
            <a:off x="1097280" y="2198308"/>
            <a:ext cx="10058400" cy="3544994"/>
          </a:xfrm>
        </p:spPr>
        <p:txBody>
          <a:bodyPr>
            <a:normAutofit/>
          </a:bodyPr>
          <a:lstStyle/>
          <a:p>
            <a:pPr marL="1471400" lvl="8" indent="0">
              <a:buNone/>
            </a:pPr>
            <a:r>
              <a:rPr lang="ja-JP" altLang="en-US" sz="4000" dirty="0">
                <a:solidFill>
                  <a:schemeClr val="tx1"/>
                </a:solidFill>
                <a:latin typeface="HG丸ｺﾞｼｯｸM-PRO" panose="020F0600000000000000" pitchFamily="50" charset="-128"/>
                <a:ea typeface="HG丸ｺﾞｼｯｸM-PRO" panose="020F0600000000000000" pitchFamily="50" charset="-128"/>
              </a:rPr>
              <a:t>任用期間　　</a:t>
            </a:r>
            <a:r>
              <a:rPr lang="en-US" altLang="ja-JP" sz="4000" dirty="0">
                <a:solidFill>
                  <a:schemeClr val="tx1"/>
                </a:solidFill>
                <a:latin typeface="HG丸ｺﾞｼｯｸM-PRO" panose="020F0600000000000000" pitchFamily="50" charset="-128"/>
                <a:ea typeface="HG丸ｺﾞｼｯｸM-PRO" panose="020F0600000000000000" pitchFamily="50" charset="-128"/>
              </a:rPr>
              <a:t>4</a:t>
            </a:r>
            <a:r>
              <a:rPr lang="ja-JP" altLang="en-US" sz="4000" dirty="0">
                <a:solidFill>
                  <a:schemeClr val="tx1"/>
                </a:solidFill>
                <a:latin typeface="HG丸ｺﾞｼｯｸM-PRO" panose="020F0600000000000000" pitchFamily="50" charset="-128"/>
                <a:ea typeface="HG丸ｺﾞｼｯｸM-PRO" panose="020F0600000000000000" pitchFamily="50" charset="-128"/>
              </a:rPr>
              <a:t>月</a:t>
            </a:r>
            <a:r>
              <a:rPr lang="en-US" altLang="ja-JP" sz="4000" dirty="0">
                <a:solidFill>
                  <a:schemeClr val="tx1"/>
                </a:solidFill>
                <a:latin typeface="HG丸ｺﾞｼｯｸM-PRO" panose="020F0600000000000000" pitchFamily="50" charset="-128"/>
                <a:ea typeface="HG丸ｺﾞｼｯｸM-PRO" panose="020F0600000000000000" pitchFamily="50" charset="-128"/>
              </a:rPr>
              <a:t>1</a:t>
            </a:r>
            <a:r>
              <a:rPr lang="ja-JP" altLang="en-US" sz="4000" dirty="0">
                <a:solidFill>
                  <a:schemeClr val="tx1"/>
                </a:solidFill>
                <a:latin typeface="HG丸ｺﾞｼｯｸM-PRO" panose="020F0600000000000000" pitchFamily="50" charset="-128"/>
                <a:ea typeface="HG丸ｺﾞｼｯｸM-PRO" panose="020F0600000000000000" pitchFamily="50" charset="-128"/>
              </a:rPr>
              <a:t>日 ～ </a:t>
            </a:r>
            <a:r>
              <a:rPr lang="en-US" altLang="ja-JP" sz="4000" dirty="0">
                <a:solidFill>
                  <a:schemeClr val="tx1"/>
                </a:solidFill>
                <a:latin typeface="HG丸ｺﾞｼｯｸM-PRO" panose="020F0600000000000000" pitchFamily="50" charset="-128"/>
                <a:ea typeface="HG丸ｺﾞｼｯｸM-PRO" panose="020F0600000000000000" pitchFamily="50" charset="-128"/>
              </a:rPr>
              <a:t>6</a:t>
            </a:r>
            <a:r>
              <a:rPr lang="ja-JP" altLang="en-US" sz="4000" dirty="0">
                <a:solidFill>
                  <a:schemeClr val="tx1"/>
                </a:solidFill>
                <a:latin typeface="HG丸ｺﾞｼｯｸM-PRO" panose="020F0600000000000000" pitchFamily="50" charset="-128"/>
                <a:ea typeface="HG丸ｺﾞｼｯｸM-PRO" panose="020F0600000000000000" pitchFamily="50" charset="-128"/>
              </a:rPr>
              <a:t>月</a:t>
            </a:r>
            <a:r>
              <a:rPr lang="en-US" altLang="ja-JP" sz="4000" dirty="0">
                <a:solidFill>
                  <a:schemeClr val="tx1"/>
                </a:solidFill>
                <a:latin typeface="HG丸ｺﾞｼｯｸM-PRO" panose="020F0600000000000000" pitchFamily="50" charset="-128"/>
                <a:ea typeface="HG丸ｺﾞｼｯｸM-PRO" panose="020F0600000000000000" pitchFamily="50" charset="-128"/>
              </a:rPr>
              <a:t>5</a:t>
            </a: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日</a:t>
            </a:r>
            <a:endParaRPr lang="en-US" altLang="ja-JP" sz="4000" dirty="0" smtClean="0">
              <a:solidFill>
                <a:schemeClr val="tx1"/>
              </a:solidFill>
              <a:latin typeface="HG丸ｺﾞｼｯｸM-PRO" panose="020F0600000000000000" pitchFamily="50" charset="-128"/>
              <a:ea typeface="HG丸ｺﾞｼｯｸM-PRO" panose="020F0600000000000000" pitchFamily="50" charset="-128"/>
            </a:endParaRPr>
          </a:p>
          <a:p>
            <a:pPr marL="1471400" lvl="8" indent="0">
              <a:buNone/>
            </a:pPr>
            <a:endParaRPr lang="en-US" altLang="ja-JP" sz="4000" dirty="0">
              <a:solidFill>
                <a:schemeClr val="tx1"/>
              </a:solidFill>
              <a:latin typeface="HG丸ｺﾞｼｯｸM-PRO" panose="020F0600000000000000" pitchFamily="50" charset="-128"/>
              <a:ea typeface="HG丸ｺﾞｼｯｸM-PRO" panose="020F0600000000000000" pitchFamily="50" charset="-128"/>
            </a:endParaRPr>
          </a:p>
          <a:p>
            <a:pPr marL="1471400" lvl="8" indent="0">
              <a:buNone/>
            </a:pP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4000" b="1" dirty="0" smtClean="0">
                <a:solidFill>
                  <a:srgbClr val="FF0000"/>
                </a:solidFill>
                <a:latin typeface="HG丸ｺﾞｼｯｸM-PRO" panose="020F0600000000000000" pitchFamily="50" charset="-128"/>
                <a:ea typeface="HG丸ｺﾞｼｯｸM-PRO" panose="020F0600000000000000" pitchFamily="50" charset="-128"/>
              </a:rPr>
              <a:t>２　月</a:t>
            </a:r>
            <a:endParaRPr lang="en-US" altLang="ja-JP" sz="4000" b="1" dirty="0">
              <a:solidFill>
                <a:srgbClr val="FF0000"/>
              </a:solidFill>
              <a:latin typeface="HG丸ｺﾞｼｯｸM-PRO" panose="020F0600000000000000" pitchFamily="50" charset="-128"/>
              <a:ea typeface="HG丸ｺﾞｼｯｸM-PRO" panose="020F0600000000000000" pitchFamily="50" charset="-128"/>
            </a:endParaRPr>
          </a:p>
          <a:p>
            <a:endParaRPr kumimoji="1" lang="en-US" altLang="ja-JP" dirty="0" smtClean="0"/>
          </a:p>
          <a:p>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4000" dirty="0" smtClean="0">
                <a:solidFill>
                  <a:schemeClr val="tx1"/>
                </a:solidFill>
                <a:latin typeface="HG丸ｺﾞｼｯｸM-PRO" panose="020F0600000000000000" pitchFamily="50" charset="-128"/>
                <a:ea typeface="HG丸ｺﾞｼｯｸM-PRO" panose="020F0600000000000000" pitchFamily="50" charset="-128"/>
              </a:rPr>
              <a:t>2</a:t>
            </a:r>
            <a:r>
              <a:rPr lang="ja-JP" altLang="en-US" sz="4000" dirty="0">
                <a:solidFill>
                  <a:schemeClr val="tx1"/>
                </a:solidFill>
                <a:latin typeface="HG丸ｺﾞｼｯｸM-PRO" panose="020F0600000000000000" pitchFamily="50" charset="-128"/>
                <a:ea typeface="HG丸ｺﾞｼｯｸM-PRO" panose="020F0600000000000000" pitchFamily="50" charset="-128"/>
              </a:rPr>
              <a:t> </a:t>
            </a: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 月 </a:t>
            </a:r>
            <a:r>
              <a:rPr lang="en-US" altLang="ja-JP" sz="4000"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sz="4000" dirty="0" smtClean="0">
                <a:solidFill>
                  <a:schemeClr val="tx1"/>
                </a:solidFill>
                <a:latin typeface="HG丸ｺﾞｼｯｸM-PRO" panose="020F0600000000000000" pitchFamily="50" charset="-128"/>
                <a:ea typeface="HG丸ｺﾞｼｯｸM-PRO" panose="020F0600000000000000" pitchFamily="50" charset="-128"/>
              </a:rPr>
              <a:t>１．６ ＝ ３．２</a:t>
            </a:r>
            <a:r>
              <a:rPr lang="ja-JP" altLang="en-US" sz="4000" dirty="0">
                <a:solidFill>
                  <a:schemeClr val="tx1"/>
                </a:solidFill>
                <a:latin typeface="HG丸ｺﾞｼｯｸM-PRO" panose="020F0600000000000000" pitchFamily="50" charset="-128"/>
                <a:ea typeface="HG丸ｺﾞｼｯｸM-PRO" panose="020F0600000000000000" pitchFamily="50" charset="-128"/>
              </a:rPr>
              <a:t>　⇒　</a:t>
            </a:r>
            <a:r>
              <a:rPr lang="en-US" altLang="ja-JP" sz="4000" dirty="0" smtClean="0">
                <a:solidFill>
                  <a:srgbClr val="FF0000"/>
                </a:solidFill>
                <a:latin typeface="HG丸ｺﾞｼｯｸM-PRO" panose="020F0600000000000000" pitchFamily="50" charset="-128"/>
                <a:ea typeface="HG丸ｺﾞｼｯｸM-PRO" panose="020F0600000000000000" pitchFamily="50" charset="-128"/>
              </a:rPr>
              <a:t>4  </a:t>
            </a:r>
            <a:r>
              <a:rPr lang="ja-JP" altLang="en-US" sz="4000" dirty="0" smtClean="0">
                <a:solidFill>
                  <a:srgbClr val="FF0000"/>
                </a:solidFill>
                <a:latin typeface="HG丸ｺﾞｼｯｸM-PRO" panose="020F0600000000000000" pitchFamily="50" charset="-128"/>
                <a:ea typeface="HG丸ｺﾞｼｯｸM-PRO" panose="020F0600000000000000" pitchFamily="50" charset="-128"/>
              </a:rPr>
              <a:t>日</a:t>
            </a:r>
            <a:endParaRPr lang="en-US" altLang="ja-JP" sz="4000" dirty="0">
              <a:solidFill>
                <a:srgbClr val="FF0000"/>
              </a:solidFill>
              <a:latin typeface="HG丸ｺﾞｼｯｸM-PRO" panose="020F0600000000000000" pitchFamily="50" charset="-128"/>
              <a:ea typeface="HG丸ｺﾞｼｯｸM-PRO" panose="020F0600000000000000" pitchFamily="50" charset="-128"/>
            </a:endParaRPr>
          </a:p>
          <a:p>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1193" name="下矢印 3"/>
          <p:cNvSpPr/>
          <p:nvPr/>
        </p:nvSpPr>
        <p:spPr>
          <a:xfrm>
            <a:off x="7797800" y="2965450"/>
            <a:ext cx="279400" cy="501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4" name="正方形/長方形 4"/>
          <p:cNvSpPr/>
          <p:nvPr/>
        </p:nvSpPr>
        <p:spPr>
          <a:xfrm>
            <a:off x="9067800" y="4534685"/>
            <a:ext cx="1569720" cy="84612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525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94"/>
                                        </p:tgtEl>
                                        <p:attrNameLst>
                                          <p:attrName>style.visibility</p:attrName>
                                        </p:attrNameLst>
                                      </p:cBhvr>
                                      <p:to>
                                        <p:strVal val="visible"/>
                                      </p:to>
                                    </p:set>
                                    <p:anim calcmode="lin" valueType="num">
                                      <p:cBhvr>
                                        <p:cTn id="7" dur="1500" fill="hold"/>
                                        <p:tgtEl>
                                          <p:spTgt spid="1194"/>
                                        </p:tgtEl>
                                        <p:attrNameLst>
                                          <p:attrName>ppt_w</p:attrName>
                                        </p:attrNameLst>
                                      </p:cBhvr>
                                      <p:tavLst>
                                        <p:tav tm="0">
                                          <p:val>
                                            <p:fltVal val="0"/>
                                          </p:val>
                                        </p:tav>
                                        <p:tav tm="100000">
                                          <p:val>
                                            <p:strVal val="#ppt_w"/>
                                          </p:val>
                                        </p:tav>
                                      </p:tavLst>
                                    </p:anim>
                                    <p:anim calcmode="lin" valueType="num">
                                      <p:cBhvr>
                                        <p:cTn id="8" dur="1500" fill="hold"/>
                                        <p:tgtEl>
                                          <p:spTgt spid="1194"/>
                                        </p:tgtEl>
                                        <p:attrNameLst>
                                          <p:attrName>ppt_h</p:attrName>
                                        </p:attrNameLst>
                                      </p:cBhvr>
                                      <p:tavLst>
                                        <p:tav tm="0">
                                          <p:val>
                                            <p:fltVal val="0"/>
                                          </p:val>
                                        </p:tav>
                                        <p:tav tm="100000">
                                          <p:val>
                                            <p:strVal val="#ppt_h"/>
                                          </p:val>
                                        </p:tav>
                                      </p:tavLst>
                                    </p:anim>
                                    <p:animEffect transition="in" filter="fade">
                                      <p:cBhvr>
                                        <p:cTn id="9" dur="1500"/>
                                        <p:tgtEl>
                                          <p:spTgt spid="1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 name="タイトル 1"/>
          <p:cNvSpPr>
            <a:spLocks noGrp="1"/>
          </p:cNvSpPr>
          <p:nvPr>
            <p:ph type="title"/>
          </p:nvPr>
        </p:nvSpPr>
        <p:spPr>
          <a:xfrm>
            <a:off x="1097280" y="286603"/>
            <a:ext cx="10058400" cy="1377097"/>
          </a:xfrm>
        </p:spPr>
        <p:txBody>
          <a:bodyPr/>
          <a:lstStyle/>
          <a:p>
            <a:r>
              <a:rPr lang="ja-JP" altLang="en-US" b="1" dirty="0" smtClean="0">
                <a:solidFill>
                  <a:srgbClr val="0070C0"/>
                </a:solidFill>
                <a:latin typeface="HG丸ｺﾞｼｯｸM-PRO" panose="020F0600000000000000" pitchFamily="50" charset="-128"/>
                <a:ea typeface="HG丸ｺﾞｼｯｸM-PRO" panose="020F0600000000000000" pitchFamily="50" charset="-128"/>
              </a:rPr>
              <a:t>３</a:t>
            </a:r>
            <a:r>
              <a:rPr kumimoji="1" lang="ja-JP" altLang="en-US" b="1" dirty="0" smtClean="0">
                <a:solidFill>
                  <a:srgbClr val="0070C0"/>
                </a:solidFill>
                <a:latin typeface="HG丸ｺﾞｼｯｸM-PRO" panose="020F0600000000000000" pitchFamily="50" charset="-128"/>
                <a:ea typeface="HG丸ｺﾞｼｯｸM-PRO" panose="020F0600000000000000" pitchFamily="50" charset="-128"/>
              </a:rPr>
              <a:t>．臨時的任用教職員の服務関係</a:t>
            </a:r>
            <a:endParaRPr kumimoji="1" lang="ja-JP" altLang="en-US" b="1" dirty="0">
              <a:solidFill>
                <a:srgbClr val="0070C0"/>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stretch>
            <a:fillRect/>
          </a:stretch>
        </p:blipFill>
        <p:spPr>
          <a:xfrm>
            <a:off x="-106680" y="1965960"/>
            <a:ext cx="12752895" cy="3581399"/>
          </a:xfrm>
          <a:prstGeom prst="rect">
            <a:avLst/>
          </a:prstGeom>
        </p:spPr>
      </p:pic>
      <p:sp>
        <p:nvSpPr>
          <p:cNvPr id="1203" name="正方形/長方形 4"/>
          <p:cNvSpPr/>
          <p:nvPr/>
        </p:nvSpPr>
        <p:spPr>
          <a:xfrm>
            <a:off x="4770120" y="4632960"/>
            <a:ext cx="4145280" cy="7315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4"/>
          <p:cNvCxnSpPr/>
          <p:nvPr/>
        </p:nvCxnSpPr>
        <p:spPr>
          <a:xfrm flipV="1">
            <a:off x="4163291" y="3275215"/>
            <a:ext cx="4132811" cy="12469"/>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00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03"/>
                                        </p:tgtEl>
                                        <p:attrNameLst>
                                          <p:attrName>style.visibility</p:attrName>
                                        </p:attrNameLst>
                                      </p:cBhvr>
                                      <p:to>
                                        <p:strVal val="visible"/>
                                      </p:to>
                                    </p:set>
                                    <p:anim calcmode="lin" valueType="num">
                                      <p:cBhvr>
                                        <p:cTn id="7" dur="1000" fill="hold"/>
                                        <p:tgtEl>
                                          <p:spTgt spid="1203"/>
                                        </p:tgtEl>
                                        <p:attrNameLst>
                                          <p:attrName>ppt_w</p:attrName>
                                        </p:attrNameLst>
                                      </p:cBhvr>
                                      <p:tavLst>
                                        <p:tav tm="0">
                                          <p:val>
                                            <p:fltVal val="0"/>
                                          </p:val>
                                        </p:tav>
                                        <p:tav tm="100000">
                                          <p:val>
                                            <p:strVal val="#ppt_w"/>
                                          </p:val>
                                        </p:tav>
                                      </p:tavLst>
                                    </p:anim>
                                    <p:anim calcmode="lin" valueType="num">
                                      <p:cBhvr>
                                        <p:cTn id="8" dur="1000" fill="hold"/>
                                        <p:tgtEl>
                                          <p:spTgt spid="1203"/>
                                        </p:tgtEl>
                                        <p:attrNameLst>
                                          <p:attrName>ppt_h</p:attrName>
                                        </p:attrNameLst>
                                      </p:cBhvr>
                                      <p:tavLst>
                                        <p:tav tm="0">
                                          <p:val>
                                            <p:fltVal val="0"/>
                                          </p:val>
                                        </p:tav>
                                        <p:tav tm="100000">
                                          <p:val>
                                            <p:strVal val="#ppt_h"/>
                                          </p:val>
                                        </p:tav>
                                      </p:tavLst>
                                    </p:anim>
                                    <p:animEffect transition="in" filter="fade">
                                      <p:cBhvr>
                                        <p:cTn id="9" dur="1000"/>
                                        <p:tgtEl>
                                          <p:spTgt spid="120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 grpId="0" animBg="1"/>
    </p:bld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tileRect/>
        </a:gradFill>
        <a:gradFill rotWithShape="1">
          <a:gsLst>
            <a:gs pos="0">
              <a:schemeClr val="phClr">
                <a:shade val="85000"/>
                <a:satMod val="130000"/>
              </a:schemeClr>
            </a:gs>
            <a:gs pos="34000">
              <a:schemeClr val="phClr">
                <a:shade val="87000"/>
                <a:satMod val="125000"/>
              </a:schemeClr>
            </a:gs>
            <a:gs pos="70000">
              <a:schemeClr val="phClr">
                <a:shade val="90000"/>
                <a:satMod val="130000"/>
              </a:schemeClr>
            </a:gs>
            <a:gs pos="100000">
              <a:schemeClr val="phClr">
                <a:satMod val="110000"/>
              </a:schemeClr>
            </a:gs>
          </a:gsLst>
          <a:path path="circle">
            <a:fillToRect l="100000" t="100000" r="100000" b="100000"/>
          </a:path>
          <a:tileRect/>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shade val="80000"/>
                <a:satMod val="130000"/>
              </a:schemeClr>
            </a:gs>
            <a:gs pos="100000">
              <a:schemeClr val="phClr">
                <a:shade val="48000"/>
                <a:satMod val="120000"/>
              </a:schemeClr>
            </a:gs>
          </a:gsLst>
          <a:lin ang="162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