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2" Type="http://schemas.openxmlformats.org/package/2006/relationships/metadata/thumbnail" Target="docProps/thumbnail.jpeg" />
  <Relationship Id="rId1" Type="http://schemas.openxmlformats.org/officeDocument/2006/relationships/officeDocument" Target="ppt/presentation.xml"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70" r:id="rId11"/>
    <p:sldId id="269" r:id="rId12"/>
    <p:sldId id="273" r:id="rId13"/>
    <p:sldId id="271" r:id="rId14"/>
    <p:sldId id="277" r:id="rId15"/>
    <p:sldId id="274" r:id="rId16"/>
    <p:sldId id="275" r:id="rId17"/>
    <p:sldId id="276" r:id="rId18"/>
    <p:sldId id="272" r:id="rId19"/>
    <p:sldId id="265" r:id="rId20"/>
    <p:sldId id="267" r:id="rId21"/>
    <p:sldId id="266" r:id="rId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1BF"/>
    <a:srgbClr val="E7FFFF"/>
    <a:srgbClr val="CCFFFF"/>
    <a:srgbClr val="FF99FF"/>
    <a:srgbClr val="FFF7FF"/>
    <a:srgbClr val="FFCCFF"/>
    <a:srgbClr val="FF3300"/>
    <a:srgbClr val="FFFE00"/>
    <a:srgbClr val="00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60" d="100"/>
          <a:sy n="60" d="100"/>
        </p:scale>
        <p:origin x="78" y="1002"/>
      </p:cViewPr>
      <p:guideLst/>
    </p:cSldViewPr>
  </p:slideViewPr>
  <p:notesTextViewPr>
    <p:cViewPr>
      <p:scale>
        <a:sx n="1" d="1"/>
        <a:sy n="1" d="1"/>
      </p:scale>
      <p:origin x="0" y="0"/>
    </p:cViewPr>
  </p:notesTextViewPr>
  <p:gridSpacing cx="72008" cy="72008"/>
</p:viewPr>
</file>

<file path=ppt/_rels/presentation.xml.rels>&#65279;<?xml version="1.0" encoding="utf-8" standalone="yes"?>
<Relationships xmlns="http://schemas.openxmlformats.org/package/2006/relationships">
  <Relationship Id="rId8" Type="http://schemas.openxmlformats.org/officeDocument/2006/relationships/slide" Target="slides/slide7.xml" />
  <Relationship Id="rId13" Type="http://schemas.openxmlformats.org/officeDocument/2006/relationships/slide" Target="slides/slide12.xml" />
  <Relationship Id="rId18" Type="http://schemas.openxmlformats.org/officeDocument/2006/relationships/slide" Target="slides/slide17.xml" />
  <Relationship Id="rId26" Type="http://schemas.openxmlformats.org/officeDocument/2006/relationships/theme" Target="theme/theme1.xml" />
  <Relationship Id="rId3" Type="http://schemas.openxmlformats.org/officeDocument/2006/relationships/slide" Target="slides/slide2.xml" />
  <Relationship Id="rId21" Type="http://schemas.openxmlformats.org/officeDocument/2006/relationships/slide" Target="slides/slide20.xml" />
  <Relationship Id="rId7" Type="http://schemas.openxmlformats.org/officeDocument/2006/relationships/slide" Target="slides/slide6.xml" />
  <Relationship Id="rId12" Type="http://schemas.openxmlformats.org/officeDocument/2006/relationships/slide" Target="slides/slide11.xml" />
  <Relationship Id="rId17" Type="http://schemas.openxmlformats.org/officeDocument/2006/relationships/slide" Target="slides/slide16.xml" />
  <Relationship Id="rId25" Type="http://schemas.openxmlformats.org/officeDocument/2006/relationships/viewProps" Target="viewProps.xml" />
  <Relationship Id="rId2" Type="http://schemas.openxmlformats.org/officeDocument/2006/relationships/slide" Target="slides/slide1.xml" />
  <Relationship Id="rId16" Type="http://schemas.openxmlformats.org/officeDocument/2006/relationships/slide" Target="slides/slide15.xml" />
  <Relationship Id="rId20" Type="http://schemas.openxmlformats.org/officeDocument/2006/relationships/slide" Target="slides/slide19.xml" />
  <Relationship Id="rId1" Type="http://schemas.openxmlformats.org/officeDocument/2006/relationships/slideMaster" Target="slideMasters/slideMaster1.xml" />
  <Relationship Id="rId6" Type="http://schemas.openxmlformats.org/officeDocument/2006/relationships/slide" Target="slides/slide5.xml" />
  <Relationship Id="rId11" Type="http://schemas.openxmlformats.org/officeDocument/2006/relationships/slide" Target="slides/slide10.xml" />
  <Relationship Id="rId24" Type="http://schemas.openxmlformats.org/officeDocument/2006/relationships/presProps" Target="presProps.xml" />
  <Relationship Id="rId5" Type="http://schemas.openxmlformats.org/officeDocument/2006/relationships/slide" Target="slides/slide4.xml" />
  <Relationship Id="rId15" Type="http://schemas.openxmlformats.org/officeDocument/2006/relationships/slide" Target="slides/slide14.xml" />
  <Relationship Id="rId23" Type="http://schemas.openxmlformats.org/officeDocument/2006/relationships/notesMaster" Target="notesMasters/notesMaster1.xml" />
  <Relationship Id="rId10" Type="http://schemas.openxmlformats.org/officeDocument/2006/relationships/slide" Target="slides/slide9.xml" />
  <Relationship Id="rId19" Type="http://schemas.openxmlformats.org/officeDocument/2006/relationships/slide" Target="slides/slide18.xml" />
  <Relationship Id="rId4" Type="http://schemas.openxmlformats.org/officeDocument/2006/relationships/slide" Target="slides/slide3.xml" />
  <Relationship Id="rId9" Type="http://schemas.openxmlformats.org/officeDocument/2006/relationships/slide" Target="slides/slide8.xml" />
  <Relationship Id="rId14" Type="http://schemas.openxmlformats.org/officeDocument/2006/relationships/slide" Target="slides/slide13.xml" />
  <Relationship Id="rId22" Type="http://schemas.openxmlformats.org/officeDocument/2006/relationships/slide" Target="slides/slide21.xml" />
  <Relationship Id="rId27" Type="http://schemas.openxmlformats.org/officeDocument/2006/relationships/tableStyles" Target="tableStyles.xml" />
</Relationships>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9CD4E-3C64-48AB-9D8D-905E03EC958A}" type="datetimeFigureOut">
              <a:rPr kumimoji="1" lang="ja-JP" altLang="en-US" smtClean="0"/>
              <a:t>2020/10/1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E0EA8-FB90-433F-B21A-89534FE10C1D}" type="slidenum">
              <a:rPr kumimoji="1" lang="ja-JP" altLang="en-US" smtClean="0"/>
              <a:t>‹#›</a:t>
            </a:fld>
            <a:endParaRPr kumimoji="1" lang="ja-JP" altLang="en-US"/>
          </a:p>
        </p:txBody>
      </p:sp>
    </p:spTree>
    <p:extLst>
      <p:ext uri="{BB962C8B-B14F-4D97-AF65-F5344CB8AC3E}">
        <p14:creationId xmlns:p14="http://schemas.microsoft.com/office/powerpoint/2010/main" val="22317791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17.xml" />
  <Relationship Id="rId1" Type="http://schemas.openxmlformats.org/officeDocument/2006/relationships/notesMaster" Target="../notesMasters/notesMaster1.xml" />
</Relationships>
</file>

<file path=ppt/notesSlides/_rels/notesSlide18.xml.rels>&#65279;<?xml version="1.0" encoding="utf-8" standalone="yes"?>
<Relationships xmlns="http://schemas.openxmlformats.org/package/2006/relationships">
  <Relationship Id="rId2" Type="http://schemas.openxmlformats.org/officeDocument/2006/relationships/slide" Target="../slides/slide18.xml" />
  <Relationship Id="rId1" Type="http://schemas.openxmlformats.org/officeDocument/2006/relationships/notesMaster" Target="../notesMasters/notesMaster1.xml" />
</Relationships>
</file>

<file path=ppt/notesSlides/_rels/notesSlide19.xml.rels>&#65279;<?xml version="1.0" encoding="utf-8" standalone="yes"?>
<Relationships xmlns="http://schemas.openxmlformats.org/package/2006/relationships">
  <Relationship Id="rId2" Type="http://schemas.openxmlformats.org/officeDocument/2006/relationships/slide" Target="../slides/slide19.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20.xml.rels>&#65279;<?xml version="1.0" encoding="utf-8" standalone="yes"?>
<Relationships xmlns="http://schemas.openxmlformats.org/package/2006/relationships">
  <Relationship Id="rId2" Type="http://schemas.openxmlformats.org/officeDocument/2006/relationships/slide" Target="../slides/slide20.xml" />
  <Relationship Id="rId1" Type="http://schemas.openxmlformats.org/officeDocument/2006/relationships/notesMaster" Target="../notesMasters/notesMaster1.xml" />
</Relationships>
</file>

<file path=ppt/notesSlides/_rels/notesSlide21.xml.rels>&#65279;<?xml version="1.0" encoding="utf-8" standalone="yes"?>
<Relationships xmlns="http://schemas.openxmlformats.org/package/2006/relationships">
  <Relationship Id="rId2" Type="http://schemas.openxmlformats.org/officeDocument/2006/relationships/slide" Target="../slides/slide21.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それでは今からＢグループの担当で、年末調整についての研修を行いたいと思います。</a:t>
            </a:r>
          </a:p>
          <a:p>
            <a:r>
              <a:rPr kumimoji="1" lang="ja-JP" altLang="ja-JP" sz="1200" kern="1200" dirty="0" smtClean="0">
                <a:solidFill>
                  <a:schemeClr val="tx1"/>
                </a:solidFill>
                <a:effectLst/>
                <a:latin typeface="+mn-lt"/>
                <a:ea typeface="+mn-ea"/>
                <a:cs typeface="+mn-cs"/>
              </a:rPr>
              <a:t>前段は一昨年の事務部会で研修した内容を手直ししたものなので、</a:t>
            </a:r>
            <a:r>
              <a:rPr kumimoji="1" lang="ja-JP" altLang="en-US" sz="1200" kern="1200" dirty="0" smtClean="0">
                <a:solidFill>
                  <a:schemeClr val="tx1"/>
                </a:solidFill>
                <a:effectLst/>
                <a:latin typeface="+mn-lt"/>
                <a:ea typeface="+mn-ea"/>
                <a:cs typeface="+mn-cs"/>
              </a:rPr>
              <a:t>見覚え・聞き覚えのある個所がたくさんだと思います</a:t>
            </a:r>
            <a:r>
              <a:rPr kumimoji="1" lang="ja-JP" altLang="ja-JP" sz="1200" kern="1200" dirty="0" smtClean="0">
                <a:solidFill>
                  <a:schemeClr val="tx1"/>
                </a:solidFill>
                <a:effectLst/>
                <a:latin typeface="+mn-lt"/>
                <a:ea typeface="+mn-ea"/>
                <a:cs typeface="+mn-cs"/>
              </a:rPr>
              <a:t>がどう</a:t>
            </a:r>
            <a:r>
              <a:rPr kumimoji="1" lang="ja-JP" altLang="en-US" sz="1200" kern="1200" dirty="0" smtClean="0">
                <a:solidFill>
                  <a:schemeClr val="tx1"/>
                </a:solidFill>
                <a:effectLst/>
                <a:latin typeface="+mn-lt"/>
                <a:ea typeface="+mn-ea"/>
                <a:cs typeface="+mn-cs"/>
              </a:rPr>
              <a:t>か</a:t>
            </a:r>
            <a:r>
              <a:rPr kumimoji="1" lang="ja-JP" altLang="ja-JP" sz="1200" kern="1200" dirty="0" smtClean="0">
                <a:solidFill>
                  <a:schemeClr val="tx1"/>
                </a:solidFill>
                <a:effectLst/>
                <a:latin typeface="+mn-lt"/>
                <a:ea typeface="+mn-ea"/>
                <a:cs typeface="+mn-cs"/>
              </a:rPr>
              <a:t>ご容赦ください、一緒に復習しましょう。どうぞよろしくお願いいたします。</a:t>
            </a:r>
            <a:r>
              <a:rPr kumimoji="1" lang="ja-JP" altLang="en-US" sz="1200" kern="1200" dirty="0" smtClean="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a:t>
            </a:fld>
            <a:endParaRPr kumimoji="1" lang="ja-JP" altLang="en-US"/>
          </a:p>
        </p:txBody>
      </p:sp>
    </p:spTree>
    <p:extLst>
      <p:ext uri="{BB962C8B-B14F-4D97-AF65-F5344CB8AC3E}">
        <p14:creationId xmlns:p14="http://schemas.microsoft.com/office/powerpoint/2010/main" val="3510210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こちらは今回の通知文書の別添、寡婦控除区分の表です。昨年まではカフ控除には、●カフのフが「夫」の寡夫控除もありました。今回カフ制度の見直しが行われ、「夫」の方の寡夫控除は●⑩の「ひとり親控除」に変わっています。また「婦」の方の寡婦については</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所得が</a:t>
            </a:r>
            <a:r>
              <a:rPr kumimoji="1" lang="en-US" altLang="ja-JP" sz="1200" kern="1200" dirty="0" smtClean="0">
                <a:solidFill>
                  <a:schemeClr val="tx1"/>
                </a:solidFill>
                <a:effectLst/>
                <a:latin typeface="+mn-lt"/>
                <a:ea typeface="+mn-ea"/>
                <a:cs typeface="+mn-cs"/>
              </a:rPr>
              <a:t>500</a:t>
            </a:r>
            <a:r>
              <a:rPr kumimoji="1" lang="ja-JP" altLang="en-US" sz="1200" kern="1200" dirty="0" smtClean="0">
                <a:solidFill>
                  <a:schemeClr val="tx1"/>
                </a:solidFill>
                <a:effectLst/>
                <a:latin typeface="+mn-lt"/>
                <a:ea typeface="+mn-ea"/>
                <a:cs typeface="+mn-cs"/>
              </a:rPr>
              <a:t>万以下で同一生計の子がある●特別の寡婦に該当していた方は</a:t>
            </a:r>
            <a:r>
              <a:rPr kumimoji="1" lang="ja-JP"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ひとり親控除」に</a:t>
            </a:r>
            <a:r>
              <a:rPr kumimoji="1" lang="ja-JP" altLang="ja-JP" sz="1200" kern="1200" dirty="0" smtClean="0">
                <a:solidFill>
                  <a:schemeClr val="tx1"/>
                </a:solidFill>
                <a:effectLst/>
                <a:latin typeface="+mn-lt"/>
                <a:ea typeface="+mn-ea"/>
                <a:cs typeface="+mn-cs"/>
              </a:rPr>
              <a:t>変わ</a:t>
            </a:r>
            <a:r>
              <a:rPr kumimoji="1" lang="ja-JP" altLang="en-US" sz="1200" kern="1200" dirty="0" smtClean="0">
                <a:solidFill>
                  <a:schemeClr val="tx1"/>
                </a:solidFill>
                <a:effectLst/>
                <a:latin typeface="+mn-lt"/>
                <a:ea typeface="+mn-ea"/>
                <a:cs typeface="+mn-cs"/>
              </a:rPr>
              <a:t>ります。</a:t>
            </a:r>
            <a:r>
              <a:rPr kumimoji="1" lang="ja-JP" altLang="ja-JP" sz="1200" kern="1200" dirty="0" smtClean="0">
                <a:solidFill>
                  <a:schemeClr val="tx1"/>
                </a:solidFill>
                <a:effectLst/>
                <a:latin typeface="+mn-lt"/>
                <a:ea typeface="+mn-ea"/>
                <a:cs typeface="+mn-cs"/>
              </a:rPr>
              <a:t>そして</a:t>
            </a:r>
            <a:r>
              <a:rPr kumimoji="1" lang="ja-JP" altLang="en-US" sz="1200" kern="1200" dirty="0" smtClean="0">
                <a:solidFill>
                  <a:schemeClr val="tx1"/>
                </a:solidFill>
                <a:effectLst/>
                <a:latin typeface="+mn-lt"/>
                <a:ea typeface="+mn-ea"/>
                <a:cs typeface="+mn-cs"/>
              </a:rPr>
              <a:t>昨年までは寡婦控除を受けられていた方でも</a:t>
            </a:r>
            <a:r>
              <a:rPr kumimoji="1" lang="ja-JP"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所得が</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万円を超える場合は今年から控除対象外となります。該当される方がいらっしゃる場合はしっかり確認して、訂正等の処理を行いましょう。</a:t>
            </a:r>
          </a:p>
          <a:p>
            <a:r>
              <a:rPr kumimoji="1" lang="ja-JP" altLang="ja-JP" sz="1200" kern="1200" dirty="0" smtClean="0">
                <a:solidFill>
                  <a:schemeClr val="tx1"/>
                </a:solidFill>
                <a:effectLst/>
                <a:latin typeface="+mn-lt"/>
                <a:ea typeface="+mn-ea"/>
                <a:cs typeface="+mn-cs"/>
              </a:rPr>
              <a:t>合わせて、●今回新設された未婚のひとり親に対する控除に該当される方がいらっしゃる場合も、抜かりなく申告できるよう、気をつけておきましょう。●</a:t>
            </a:r>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10</a:t>
            </a:fld>
            <a:endParaRPr kumimoji="1" lang="ja-JP" altLang="en-US"/>
          </a:p>
        </p:txBody>
      </p:sp>
    </p:spTree>
    <p:extLst>
      <p:ext uri="{BB962C8B-B14F-4D97-AF65-F5344CB8AC3E}">
        <p14:creationId xmlns:p14="http://schemas.microsoft.com/office/powerpoint/2010/main" val="126998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次に●⑮の基礎控除に関して</a:t>
            </a:r>
            <a:r>
              <a:rPr kumimoji="1" lang="ja-JP" altLang="ja-JP" sz="1200" kern="1200" dirty="0" err="1" smtClean="0">
                <a:solidFill>
                  <a:schemeClr val="tx1"/>
                </a:solidFill>
                <a:effectLst/>
                <a:latin typeface="+mn-lt"/>
                <a:ea typeface="+mn-ea"/>
                <a:cs typeface="+mn-cs"/>
              </a:rPr>
              <a:t>です</a:t>
            </a:r>
            <a:r>
              <a:rPr kumimoji="1" lang="ja-JP" altLang="ja-JP" sz="1200" kern="1200" dirty="0" smtClean="0">
                <a:solidFill>
                  <a:schemeClr val="tx1"/>
                </a:solidFill>
                <a:effectLst/>
                <a:latin typeface="+mn-lt"/>
                <a:ea typeface="+mn-ea"/>
                <a:cs typeface="+mn-cs"/>
              </a:rPr>
              <a:t>。基礎控除の額は、昨年までは所得金額にかかわらず一律</a:t>
            </a:r>
            <a:r>
              <a:rPr kumimoji="1" lang="en-US" altLang="ja-JP" sz="1200" kern="1200" dirty="0" smtClean="0">
                <a:solidFill>
                  <a:schemeClr val="tx1"/>
                </a:solidFill>
                <a:effectLst/>
                <a:latin typeface="+mn-lt"/>
                <a:ea typeface="+mn-ea"/>
                <a:cs typeface="+mn-cs"/>
              </a:rPr>
              <a:t>38</a:t>
            </a:r>
            <a:r>
              <a:rPr kumimoji="1" lang="ja-JP" altLang="ja-JP" sz="1200" kern="1200" dirty="0" smtClean="0">
                <a:solidFill>
                  <a:schemeClr val="tx1"/>
                </a:solidFill>
                <a:effectLst/>
                <a:latin typeface="+mn-lt"/>
                <a:ea typeface="+mn-ea"/>
                <a:cs typeface="+mn-cs"/>
              </a:rPr>
              <a:t>万円でしたが、今年からは所得金額によって控除の額が違っています。●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11</a:t>
            </a:fld>
            <a:endParaRPr kumimoji="1" lang="ja-JP" altLang="en-US"/>
          </a:p>
        </p:txBody>
      </p:sp>
    </p:spTree>
    <p:extLst>
      <p:ext uri="{BB962C8B-B14F-4D97-AF65-F5344CB8AC3E}">
        <p14:creationId xmlns:p14="http://schemas.microsoft.com/office/powerpoint/2010/main" val="2054424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所得が</a:t>
            </a:r>
            <a:r>
              <a:rPr kumimoji="1" lang="en-US" altLang="ja-JP" sz="1200" kern="1200" dirty="0" smtClean="0">
                <a:solidFill>
                  <a:schemeClr val="tx1"/>
                </a:solidFill>
                <a:effectLst/>
                <a:latin typeface="+mn-lt"/>
                <a:ea typeface="+mn-ea"/>
                <a:cs typeface="+mn-cs"/>
              </a:rPr>
              <a:t>2400</a:t>
            </a:r>
            <a:r>
              <a:rPr kumimoji="1" lang="ja-JP" altLang="ja-JP" sz="1200" kern="1200" dirty="0" smtClean="0">
                <a:solidFill>
                  <a:schemeClr val="tx1"/>
                </a:solidFill>
                <a:effectLst/>
                <a:latin typeface="+mn-lt"/>
                <a:ea typeface="+mn-ea"/>
                <a:cs typeface="+mn-cs"/>
              </a:rPr>
              <a:t>万円以下の場合は</a:t>
            </a:r>
            <a:r>
              <a:rPr kumimoji="1" lang="en-US" altLang="ja-JP" sz="1200" kern="1200" dirty="0" smtClean="0">
                <a:solidFill>
                  <a:schemeClr val="tx1"/>
                </a:solidFill>
                <a:effectLst/>
                <a:latin typeface="+mn-lt"/>
                <a:ea typeface="+mn-ea"/>
                <a:cs typeface="+mn-cs"/>
              </a:rPr>
              <a:t>48</a:t>
            </a:r>
            <a:r>
              <a:rPr kumimoji="1" lang="ja-JP" altLang="ja-JP" sz="1200" kern="1200" dirty="0" smtClean="0">
                <a:solidFill>
                  <a:schemeClr val="tx1"/>
                </a:solidFill>
                <a:effectLst/>
                <a:latin typeface="+mn-lt"/>
                <a:ea typeface="+mn-ea"/>
                <a:cs typeface="+mn-cs"/>
              </a:rPr>
              <a:t>万円なので、教職員に関しては大部分が</a:t>
            </a:r>
            <a:r>
              <a:rPr kumimoji="1" lang="en-US" altLang="ja-JP" sz="1200" kern="1200" dirty="0" smtClean="0">
                <a:solidFill>
                  <a:schemeClr val="tx1"/>
                </a:solidFill>
                <a:effectLst/>
                <a:latin typeface="+mn-lt"/>
                <a:ea typeface="+mn-ea"/>
                <a:cs typeface="+mn-cs"/>
              </a:rPr>
              <a:t>48</a:t>
            </a:r>
            <a:r>
              <a:rPr kumimoji="1" lang="ja-JP" altLang="ja-JP" sz="1200" kern="1200" dirty="0" smtClean="0">
                <a:solidFill>
                  <a:schemeClr val="tx1"/>
                </a:solidFill>
                <a:effectLst/>
                <a:latin typeface="+mn-lt"/>
                <a:ea typeface="+mn-ea"/>
                <a:cs typeface="+mn-cs"/>
              </a:rPr>
              <a:t>万円の控除だと思いますが、その控除額を判定するために、新様式の中に●</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12</a:t>
            </a:fld>
            <a:endParaRPr kumimoji="1" lang="ja-JP" altLang="en-US"/>
          </a:p>
        </p:txBody>
      </p:sp>
    </p:spTree>
    <p:extLst>
      <p:ext uri="{BB962C8B-B14F-4D97-AF65-F5344CB8AC3E}">
        <p14:creationId xmlns:p14="http://schemas.microsoft.com/office/powerpoint/2010/main" val="205632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「基礎控除申告書」が新設されました。この申告は全員行う必要がありますので、抜からないようにしましょう。</a:t>
            </a:r>
          </a:p>
          <a:p>
            <a:r>
              <a:rPr kumimoji="1" lang="ja-JP" altLang="ja-JP" sz="1200" kern="1200" dirty="0" smtClean="0">
                <a:solidFill>
                  <a:schemeClr val="tx1"/>
                </a:solidFill>
                <a:effectLst/>
                <a:latin typeface="+mn-lt"/>
                <a:ea typeface="+mn-ea"/>
                <a:cs typeface="+mn-cs"/>
              </a:rPr>
              <a:t>こちらの新様式を見たついでに、所得控除の改正とは少し違いますが、●「所得金額調整控除」についても確認しておきましょう。まずこの「所得金額調整控除」の制度ができた経緯です</a:t>
            </a:r>
            <a:r>
              <a:rPr kumimoji="1" lang="ja-JP" altLang="en-US" sz="1200" kern="1200" dirty="0" smtClean="0">
                <a:solidFill>
                  <a:schemeClr val="tx1"/>
                </a:solidFill>
                <a:effectLst/>
                <a:latin typeface="+mn-lt"/>
                <a:ea typeface="+mn-ea"/>
                <a:cs typeface="+mn-cs"/>
              </a:rPr>
              <a:t>が、</a:t>
            </a:r>
            <a:r>
              <a:rPr kumimoji="1" lang="ja-JP" altLang="ja-JP" sz="1200" kern="1200" dirty="0" smtClean="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13</a:t>
            </a:fld>
            <a:endParaRPr kumimoji="1" lang="ja-JP" altLang="en-US"/>
          </a:p>
        </p:txBody>
      </p:sp>
    </p:spTree>
    <p:extLst>
      <p:ext uri="{BB962C8B-B14F-4D97-AF65-F5344CB8AC3E}">
        <p14:creationId xmlns:p14="http://schemas.microsoft.com/office/powerpoint/2010/main" val="421126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平成</a:t>
            </a:r>
            <a:r>
              <a:rPr kumimoji="1" lang="en-US" altLang="ja-JP" sz="1200" kern="1200" dirty="0" smtClean="0">
                <a:solidFill>
                  <a:schemeClr val="tx1"/>
                </a:solidFill>
                <a:effectLst/>
                <a:latin typeface="+mn-lt"/>
                <a:ea typeface="+mn-ea"/>
                <a:cs typeface="+mn-cs"/>
              </a:rPr>
              <a:t>30</a:t>
            </a:r>
            <a:r>
              <a:rPr kumimoji="1" lang="ja-JP" altLang="ja-JP" sz="1200" kern="1200" dirty="0" smtClean="0">
                <a:solidFill>
                  <a:schemeClr val="tx1"/>
                </a:solidFill>
                <a:effectLst/>
                <a:latin typeface="+mn-lt"/>
                <a:ea typeface="+mn-ea"/>
                <a:cs typeface="+mn-cs"/>
              </a:rPr>
              <a:t>年度税制改正によって給与所得控除の見直しが行われ、</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その結果給与収入が</a:t>
            </a:r>
            <a:r>
              <a:rPr kumimoji="1" lang="en-US" altLang="ja-JP" sz="1200" kern="1200" dirty="0" smtClean="0">
                <a:solidFill>
                  <a:schemeClr val="tx1"/>
                </a:solidFill>
                <a:effectLst/>
                <a:latin typeface="+mn-lt"/>
                <a:ea typeface="+mn-ea"/>
                <a:cs typeface="+mn-cs"/>
              </a:rPr>
              <a:t>850</a:t>
            </a:r>
            <a:r>
              <a:rPr kumimoji="1" lang="ja-JP" altLang="ja-JP" sz="1200" kern="1200" dirty="0" smtClean="0">
                <a:solidFill>
                  <a:schemeClr val="tx1"/>
                </a:solidFill>
                <a:effectLst/>
                <a:latin typeface="+mn-lt"/>
                <a:ea typeface="+mn-ea"/>
                <a:cs typeface="+mn-cs"/>
              </a:rPr>
              <a:t>万円を超える人の税負担が増えてしまいました。</a:t>
            </a:r>
            <a:r>
              <a:rPr kumimoji="1" lang="ja-JP" altLang="en-US" sz="1200" kern="1200" dirty="0" smtClean="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14</a:t>
            </a:fld>
            <a:endParaRPr kumimoji="1" lang="ja-JP" altLang="en-US"/>
          </a:p>
        </p:txBody>
      </p:sp>
    </p:spTree>
    <p:extLst>
      <p:ext uri="{BB962C8B-B14F-4D97-AF65-F5344CB8AC3E}">
        <p14:creationId xmlns:p14="http://schemas.microsoft.com/office/powerpoint/2010/main" val="1102286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この負担増について、子育てや介護世帯などの一定の方については「所得金額調整控除」を行い、実質的に影響を受けないようにしようという</a:t>
            </a:r>
            <a:r>
              <a:rPr kumimoji="1" lang="ja-JP" altLang="en-US" sz="1200" kern="1200" dirty="0" smtClean="0">
                <a:solidFill>
                  <a:schemeClr val="tx1"/>
                </a:solidFill>
                <a:effectLst/>
                <a:latin typeface="+mn-lt"/>
                <a:ea typeface="+mn-ea"/>
                <a:cs typeface="+mn-cs"/>
              </a:rPr>
              <a:t>のが、この制度が創設された趣旨です。</a:t>
            </a:r>
            <a:r>
              <a:rPr kumimoji="1" lang="ja-JP" altLang="ja-JP" sz="1200" kern="1200" dirty="0" smtClean="0">
                <a:solidFill>
                  <a:schemeClr val="tx1"/>
                </a:solidFill>
                <a:effectLst/>
                <a:latin typeface="+mn-lt"/>
                <a:ea typeface="+mn-ea"/>
                <a:cs typeface="+mn-cs"/>
              </a:rPr>
              <a:t>そしてこの制度は、令和</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年分以降の所得税について適用されることとなったため、今回初お目見えの新たな申告書が届いているというわけです。●</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15</a:t>
            </a:fld>
            <a:endParaRPr kumimoji="1" lang="ja-JP" altLang="en-US"/>
          </a:p>
        </p:txBody>
      </p:sp>
    </p:spTree>
    <p:extLst>
      <p:ext uri="{BB962C8B-B14F-4D97-AF65-F5344CB8AC3E}">
        <p14:creationId xmlns:p14="http://schemas.microsoft.com/office/powerpoint/2010/main" val="4202414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新様式の下の方が「所得金額調整控除申告書」になっています。この控除を受けられるのは先ほどお話ししたように、給与収入が</a:t>
            </a:r>
            <a:r>
              <a:rPr kumimoji="1" lang="en-US" altLang="ja-JP" sz="1200" kern="1200" dirty="0" smtClean="0">
                <a:solidFill>
                  <a:schemeClr val="tx1"/>
                </a:solidFill>
                <a:effectLst/>
                <a:latin typeface="+mn-lt"/>
                <a:ea typeface="+mn-ea"/>
                <a:cs typeface="+mn-cs"/>
              </a:rPr>
              <a:t>850</a:t>
            </a:r>
            <a:r>
              <a:rPr kumimoji="1" lang="ja-JP" altLang="ja-JP" sz="1200" kern="1200" dirty="0" smtClean="0">
                <a:solidFill>
                  <a:schemeClr val="tx1"/>
                </a:solidFill>
                <a:effectLst/>
                <a:latin typeface="+mn-lt"/>
                <a:ea typeface="+mn-ea"/>
                <a:cs typeface="+mn-cs"/>
              </a:rPr>
              <a:t>万円を超える人で、負担</a:t>
            </a:r>
            <a:r>
              <a:rPr kumimoji="1" lang="ja-JP" altLang="en-US" sz="1200" kern="1200" dirty="0" smtClean="0">
                <a:solidFill>
                  <a:schemeClr val="tx1"/>
                </a:solidFill>
                <a:effectLst/>
                <a:latin typeface="+mn-lt"/>
                <a:ea typeface="+mn-ea"/>
                <a:cs typeface="+mn-cs"/>
              </a:rPr>
              <a:t>増</a:t>
            </a:r>
            <a:r>
              <a:rPr kumimoji="1" lang="ja-JP" altLang="ja-JP" sz="1200" kern="1200" dirty="0" smtClean="0">
                <a:solidFill>
                  <a:schemeClr val="tx1"/>
                </a:solidFill>
                <a:effectLst/>
                <a:latin typeface="+mn-lt"/>
                <a:ea typeface="+mn-ea"/>
                <a:cs typeface="+mn-cs"/>
              </a:rPr>
              <a:t>とならないよう考慮される●そちらの要件のいずれかに該当する人です。</a:t>
            </a:r>
          </a:p>
          <a:p>
            <a:r>
              <a:rPr kumimoji="1" lang="ja-JP" altLang="ja-JP" sz="1200" kern="1200" dirty="0" smtClean="0">
                <a:solidFill>
                  <a:schemeClr val="tx1"/>
                </a:solidFill>
                <a:effectLst/>
                <a:latin typeface="+mn-lt"/>
                <a:ea typeface="+mn-ea"/>
                <a:cs typeface="+mn-cs"/>
              </a:rPr>
              <a:t>なおこの控除に関しては、例えば、共働きの世帯で</a:t>
            </a:r>
            <a:r>
              <a:rPr kumimoji="1" lang="en-US" altLang="ja-JP" sz="1200" kern="1200" dirty="0" smtClean="0">
                <a:solidFill>
                  <a:schemeClr val="tx1"/>
                </a:solidFill>
                <a:effectLst/>
                <a:latin typeface="+mn-lt"/>
                <a:ea typeface="+mn-ea"/>
                <a:cs typeface="+mn-cs"/>
              </a:rPr>
              <a:t>23</a:t>
            </a:r>
            <a:r>
              <a:rPr kumimoji="1" lang="ja-JP" altLang="ja-JP" sz="1200" kern="1200" dirty="0" smtClean="0">
                <a:solidFill>
                  <a:schemeClr val="tx1"/>
                </a:solidFill>
                <a:effectLst/>
                <a:latin typeface="+mn-lt"/>
                <a:ea typeface="+mn-ea"/>
                <a:cs typeface="+mn-cs"/>
              </a:rPr>
              <a:t>歳未満の子が</a:t>
            </a:r>
            <a:r>
              <a:rPr kumimoji="1" lang="ja-JP" altLang="en-US" sz="1200" kern="1200" dirty="0" smtClean="0">
                <a:solidFill>
                  <a:schemeClr val="tx1"/>
                </a:solidFill>
                <a:effectLst/>
                <a:latin typeface="+mn-lt"/>
                <a:ea typeface="+mn-ea"/>
                <a:cs typeface="+mn-cs"/>
              </a:rPr>
              <a:t>一人</a:t>
            </a:r>
            <a:r>
              <a:rPr kumimoji="1" lang="ja-JP" altLang="ja-JP" sz="1200" kern="1200" dirty="0" smtClean="0">
                <a:solidFill>
                  <a:schemeClr val="tx1"/>
                </a:solidFill>
                <a:effectLst/>
                <a:latin typeface="+mn-lt"/>
                <a:ea typeface="+mn-ea"/>
                <a:cs typeface="+mn-cs"/>
              </a:rPr>
              <a:t>いる場合、他の要件を満たせば夫婦の双方で所得金額調整控除の適用を受けることができます。どちらか一方で申告する扶養控除とは取り扱いが違っていますので、その点</a:t>
            </a:r>
            <a:r>
              <a:rPr kumimoji="1" lang="ja-JP" altLang="en-US" sz="1200" kern="1200" dirty="0" smtClean="0">
                <a:solidFill>
                  <a:schemeClr val="tx1"/>
                </a:solidFill>
                <a:effectLst/>
                <a:latin typeface="+mn-lt"/>
                <a:ea typeface="+mn-ea"/>
                <a:cs typeface="+mn-cs"/>
              </a:rPr>
              <a:t>にも気をつけてください</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　申告していなければ控除は受けられませんので、要件には該当するが収入が</a:t>
            </a:r>
            <a:r>
              <a:rPr kumimoji="1" lang="en-US" altLang="ja-JP" sz="1200" kern="1200" dirty="0" smtClean="0">
                <a:solidFill>
                  <a:schemeClr val="tx1"/>
                </a:solidFill>
                <a:effectLst/>
                <a:latin typeface="+mn-lt"/>
                <a:ea typeface="+mn-ea"/>
                <a:cs typeface="+mn-cs"/>
              </a:rPr>
              <a:t>850</a:t>
            </a:r>
            <a:r>
              <a:rPr kumimoji="1" lang="ja-JP" altLang="ja-JP" sz="1200" kern="1200" dirty="0" smtClean="0">
                <a:solidFill>
                  <a:schemeClr val="tx1"/>
                </a:solidFill>
                <a:effectLst/>
                <a:latin typeface="+mn-lt"/>
                <a:ea typeface="+mn-ea"/>
                <a:cs typeface="+mn-cs"/>
              </a:rPr>
              <a:t>万を超えるかどうか？という人も、必ず記入しておくようお知らせしましょう。●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16</a:t>
            </a:fld>
            <a:endParaRPr kumimoji="1" lang="ja-JP" altLang="en-US"/>
          </a:p>
        </p:txBody>
      </p:sp>
    </p:spTree>
    <p:extLst>
      <p:ext uri="{BB962C8B-B14F-4D97-AF65-F5344CB8AC3E}">
        <p14:creationId xmlns:p14="http://schemas.microsoft.com/office/powerpoint/2010/main" val="2109450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では、元の</a:t>
            </a:r>
            <a:r>
              <a:rPr kumimoji="1" lang="en-US" altLang="ja-JP" sz="1200" kern="1200" dirty="0" smtClean="0">
                <a:solidFill>
                  <a:schemeClr val="tx1"/>
                </a:solidFill>
                <a:effectLst/>
                <a:latin typeface="+mn-lt"/>
                <a:ea typeface="+mn-ea"/>
                <a:cs typeface="+mn-cs"/>
              </a:rPr>
              <a:t>A</a:t>
            </a:r>
            <a:r>
              <a:rPr kumimoji="1" lang="ja-JP" altLang="ja-JP" sz="1200" kern="1200" dirty="0" err="1" smtClean="0">
                <a:solidFill>
                  <a:schemeClr val="tx1"/>
                </a:solidFill>
                <a:effectLst/>
                <a:latin typeface="+mn-lt"/>
                <a:ea typeface="+mn-ea"/>
                <a:cs typeface="+mn-cs"/>
              </a:rPr>
              <a:t>さんの</a:t>
            </a:r>
            <a:r>
              <a:rPr kumimoji="1" lang="ja-JP" altLang="ja-JP" sz="1200" kern="1200" dirty="0" smtClean="0">
                <a:solidFill>
                  <a:schemeClr val="tx1"/>
                </a:solidFill>
                <a:effectLst/>
                <a:latin typeface="+mn-lt"/>
                <a:ea typeface="+mn-ea"/>
                <a:cs typeface="+mn-cs"/>
              </a:rPr>
              <a:t>所得控除の説明に戻ります。</a:t>
            </a:r>
          </a:p>
          <a:p>
            <a:r>
              <a:rPr kumimoji="1" lang="ja-JP" altLang="ja-JP" sz="1200" kern="1200" dirty="0" smtClean="0">
                <a:solidFill>
                  <a:schemeClr val="tx1"/>
                </a:solidFill>
                <a:effectLst/>
                <a:latin typeface="+mn-lt"/>
                <a:ea typeface="+mn-ea"/>
                <a:cs typeface="+mn-cs"/>
              </a:rPr>
              <a:t>先ほどの</a:t>
            </a:r>
            <a:r>
              <a:rPr kumimoji="1" lang="en-US" altLang="ja-JP" sz="1200" kern="1200" dirty="0" smtClean="0">
                <a:solidFill>
                  <a:schemeClr val="tx1"/>
                </a:solidFill>
                <a:effectLst/>
                <a:latin typeface="+mn-lt"/>
                <a:ea typeface="+mn-ea"/>
                <a:cs typeface="+mn-cs"/>
              </a:rPr>
              <a:t>A</a:t>
            </a:r>
            <a:r>
              <a:rPr kumimoji="1" lang="ja-JP" altLang="ja-JP" sz="1200" kern="1200" dirty="0" err="1" smtClean="0">
                <a:solidFill>
                  <a:schemeClr val="tx1"/>
                </a:solidFill>
                <a:effectLst/>
                <a:latin typeface="+mn-lt"/>
                <a:ea typeface="+mn-ea"/>
                <a:cs typeface="+mn-cs"/>
              </a:rPr>
              <a:t>さんの</a:t>
            </a:r>
            <a:r>
              <a:rPr kumimoji="1" lang="ja-JP" altLang="ja-JP" sz="1200" kern="1200" dirty="0" smtClean="0">
                <a:solidFill>
                  <a:schemeClr val="tx1"/>
                </a:solidFill>
                <a:effectLst/>
                <a:latin typeface="+mn-lt"/>
                <a:ea typeface="+mn-ea"/>
                <a:cs typeface="+mn-cs"/>
              </a:rPr>
              <a:t>場合も、年末調整に係る申告書を提出することで、給与所得の３５６万円からさらに●</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17</a:t>
            </a:fld>
            <a:endParaRPr kumimoji="1" lang="ja-JP" altLang="en-US"/>
          </a:p>
        </p:txBody>
      </p:sp>
    </p:spTree>
    <p:extLst>
      <p:ext uri="{BB962C8B-B14F-4D97-AF65-F5344CB8AC3E}">
        <p14:creationId xmlns:p14="http://schemas.microsoft.com/office/powerpoint/2010/main" val="3741830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基礎控除の４８万円、扶養親族等が居ればその分の控除額、支払った社会保険料や生命保険料の控除など、該当の所得控除を差し引いた課税所得金額に対して税金がかけられます。</a:t>
            </a:r>
            <a:r>
              <a:rPr kumimoji="1" lang="en-US" altLang="ja-JP" sz="1200" kern="1200" dirty="0" smtClean="0">
                <a:solidFill>
                  <a:schemeClr val="tx1"/>
                </a:solidFill>
                <a:effectLst/>
                <a:latin typeface="+mn-lt"/>
                <a:ea typeface="+mn-ea"/>
                <a:cs typeface="+mn-cs"/>
                <a:sym typeface="Segoe UI Emoji" panose="020B0502040204020203" pitchFamily="34" charset="0"/>
              </a:rPr>
              <a:t>●</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18</a:t>
            </a:fld>
            <a:endParaRPr kumimoji="1" lang="ja-JP" altLang="en-US"/>
          </a:p>
        </p:txBody>
      </p:sp>
    </p:spTree>
    <p:extLst>
      <p:ext uri="{BB962C8B-B14F-4D97-AF65-F5344CB8AC3E}">
        <p14:creationId xmlns:p14="http://schemas.microsoft.com/office/powerpoint/2010/main" val="1255667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図で示すと前のようになります。この時期に提出する申告書は、この</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「所得控除額」を算出するためのものだったのですね。</a:t>
            </a:r>
          </a:p>
          <a:p>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所得控除額が大きいほど課税所得金額が減り、税金が安くなります。面倒な手続きと思っている方が多いかもしれませんが、大切な申告だということがお分かりかと思います。</a:t>
            </a:r>
          </a:p>
          <a:p>
            <a:r>
              <a:rPr kumimoji="1" lang="ja-JP" altLang="ja-JP" sz="1200" kern="1200" dirty="0" smtClean="0">
                <a:solidFill>
                  <a:schemeClr val="tx1"/>
                </a:solidFill>
                <a:effectLst/>
                <a:latin typeface="+mn-lt"/>
                <a:ea typeface="+mn-ea"/>
                <a:cs typeface="+mn-cs"/>
              </a:rPr>
              <a:t>最後にもうひとつ、</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住宅借入金等特別控除申告書についての説明がまだでしたね。住宅借入金等特別控除とは、</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住宅ローンを組んで住宅の新築や購入等をして一定の要件に該当される方が受けられる控除です。こちらの控除は１年目については確定申告を行う必要があり、２年目からは年末調整で手続きができます。先ほどの１５種類の所得控除の中に、住宅借入金等特別控除はなかったですよね？それは、住宅借入金等特別控除は、所得控除ではなく税額控除だからです。つまり、こつこつと積み重ねる</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こちらの所得控除額ではなく、こちらの</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所得税額から、直接、がっぽりと引いてくれる、大変ありがたい控除なのです。最初の年の確定申告は少し面倒かもしれませんが、控除対象となられる方は抜かりなく手続きをされるよう、事務担当者からも声掛けができたら良いと思います。</a:t>
            </a:r>
          </a:p>
          <a:p>
            <a:r>
              <a:rPr kumimoji="1" lang="ja-JP" altLang="ja-JP" sz="1200" kern="1200" dirty="0" smtClean="0">
                <a:solidFill>
                  <a:schemeClr val="tx1"/>
                </a:solidFill>
                <a:effectLst/>
                <a:latin typeface="+mn-lt"/>
                <a:ea typeface="+mn-ea"/>
                <a:cs typeface="+mn-cs"/>
              </a:rPr>
              <a:t>なお、</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平成</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年から、所得税の</a:t>
            </a:r>
            <a:r>
              <a:rPr kumimoji="1" lang="en-US" altLang="ja-JP" sz="1200" kern="1200" dirty="0" smtClean="0">
                <a:solidFill>
                  <a:schemeClr val="tx1"/>
                </a:solidFill>
                <a:effectLst/>
                <a:latin typeface="+mn-lt"/>
                <a:ea typeface="+mn-ea"/>
                <a:cs typeface="+mn-cs"/>
              </a:rPr>
              <a:t>2.1</a:t>
            </a:r>
            <a:r>
              <a:rPr kumimoji="1" lang="ja-JP" altLang="ja-JP" sz="1200" kern="1200" dirty="0" smtClean="0">
                <a:solidFill>
                  <a:schemeClr val="tx1"/>
                </a:solidFill>
                <a:effectLst/>
                <a:latin typeface="+mn-lt"/>
                <a:ea typeface="+mn-ea"/>
                <a:cs typeface="+mn-cs"/>
              </a:rPr>
              <a:t>％相当額を復興特別所得税として徴収することとなっていますので、そちらを含めたものが最終的な所得税額となります。</a:t>
            </a:r>
            <a:r>
              <a:rPr kumimoji="1" lang="en-US" altLang="ja-JP" sz="1200" kern="1200" dirty="0" smtClean="0">
                <a:solidFill>
                  <a:schemeClr val="tx1"/>
                </a:solidFill>
                <a:effectLst/>
                <a:latin typeface="+mn-lt"/>
                <a:ea typeface="+mn-ea"/>
                <a:cs typeface="+mn-cs"/>
                <a:sym typeface="Segoe UI Emoji" panose="020B0502040204020203" pitchFamily="34" charset="0"/>
              </a:rPr>
              <a:t>●</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19</a:t>
            </a:fld>
            <a:endParaRPr kumimoji="1" lang="ja-JP" altLang="en-US"/>
          </a:p>
        </p:txBody>
      </p:sp>
    </p:spTree>
    <p:extLst>
      <p:ext uri="{BB962C8B-B14F-4D97-AF65-F5344CB8AC3E}">
        <p14:creationId xmlns:p14="http://schemas.microsoft.com/office/powerpoint/2010/main" val="3794737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さて、先だって総務事務センターから</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年末調整に関する書類が各校に届いたことと思います。扶養控除等申告書などは締め切りが来週に迫っていますので、すでに提出された学校もあるかもしれませんね。</a:t>
            </a:r>
          </a:p>
          <a:p>
            <a:r>
              <a:rPr kumimoji="1" lang="ja-JP" altLang="ja-JP" sz="1200" kern="1200" dirty="0" smtClean="0">
                <a:solidFill>
                  <a:schemeClr val="tx1"/>
                </a:solidFill>
                <a:effectLst/>
                <a:latin typeface="+mn-lt"/>
                <a:ea typeface="+mn-ea"/>
                <a:cs typeface="+mn-cs"/>
              </a:rPr>
              <a:t>ところで、これらの書類は何のために提出しているのでしょう？これを出すと何か変わるのでしょうか？そもそも、</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「年末調整」ってなんのことでしょう？●</a:t>
            </a:r>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2</a:t>
            </a:fld>
            <a:endParaRPr kumimoji="1" lang="ja-JP" altLang="en-US"/>
          </a:p>
        </p:txBody>
      </p:sp>
    </p:spTree>
    <p:extLst>
      <p:ext uri="{BB962C8B-B14F-4D97-AF65-F5344CB8AC3E}">
        <p14:creationId xmlns:p14="http://schemas.microsoft.com/office/powerpoint/2010/main" val="67485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１年間の収入が確定し、こうして算出した本来納めるべき税額と、１年間源泉徴収されてきた所得税の合計額を比較して、その過不足を精算するのが「年末調整」ということです。</a:t>
            </a:r>
          </a:p>
          <a:p>
            <a:r>
              <a:rPr kumimoji="1" lang="ja-JP" altLang="ja-JP" sz="1200" kern="1200" dirty="0" smtClean="0">
                <a:solidFill>
                  <a:schemeClr val="tx1"/>
                </a:solidFill>
                <a:effectLst/>
                <a:latin typeface="+mn-lt"/>
                <a:ea typeface="+mn-ea"/>
                <a:cs typeface="+mn-cs"/>
              </a:rPr>
              <a:t>なお、給与所得者であっても、年収が２０００万円を超える人や給与所得以外の所得が２０万円を超える人などは確定申告しないといけません。また、先ほど説明しました住宅借入金等特別控除を受ける最初の年や、多額の医療費を払った場合の医療費控除などの、年末調整で手続きができない残り３種類の所得控除を受けたい時などは、確定申告により所得税の還付を受けることになります。</a:t>
            </a:r>
            <a:r>
              <a:rPr kumimoji="1" lang="ja-JP" altLang="en-US" sz="1200" kern="1200" dirty="0" smtClean="0">
                <a:solidFill>
                  <a:schemeClr val="tx1"/>
                </a:solidFill>
                <a:effectLst/>
                <a:latin typeface="+mn-lt"/>
                <a:ea typeface="+mn-ea"/>
                <a:cs typeface="+mn-cs"/>
              </a:rPr>
              <a:t>●</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20</a:t>
            </a:fld>
            <a:endParaRPr kumimoji="1" lang="ja-JP" altLang="en-US"/>
          </a:p>
        </p:txBody>
      </p:sp>
    </p:spTree>
    <p:extLst>
      <p:ext uri="{BB962C8B-B14F-4D97-AF65-F5344CB8AC3E}">
        <p14:creationId xmlns:p14="http://schemas.microsoft.com/office/powerpoint/2010/main" val="73798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大まかな部分の説明だけになりましたが、以上で年末調整についての説明は終わります。</a:t>
            </a:r>
          </a:p>
          <a:p>
            <a:r>
              <a:rPr kumimoji="1" lang="ja-JP" altLang="ja-JP" sz="1200" kern="1200" dirty="0" smtClean="0">
                <a:solidFill>
                  <a:schemeClr val="tx1"/>
                </a:solidFill>
                <a:effectLst/>
                <a:latin typeface="+mn-lt"/>
                <a:ea typeface="+mn-ea"/>
                <a:cs typeface="+mn-cs"/>
              </a:rPr>
              <a:t>　続いて、実際の申告手続き</a:t>
            </a:r>
            <a:r>
              <a:rPr kumimoji="1" lang="ja-JP" altLang="en-US" sz="1200" kern="1200" dirty="0" smtClean="0">
                <a:solidFill>
                  <a:schemeClr val="tx1"/>
                </a:solidFill>
                <a:effectLst/>
                <a:latin typeface="+mn-lt"/>
                <a:ea typeface="+mn-ea"/>
                <a:cs typeface="+mn-cs"/>
              </a:rPr>
              <a:t>で気をつける点などを</a:t>
            </a:r>
            <a:r>
              <a:rPr kumimoji="1" lang="ja-JP" altLang="ja-JP" sz="1200" kern="1200" dirty="0" smtClean="0">
                <a:solidFill>
                  <a:schemeClr val="tx1"/>
                </a:solidFill>
                <a:effectLst/>
                <a:latin typeface="+mn-lt"/>
                <a:ea typeface="+mn-ea"/>
                <a:cs typeface="+mn-cs"/>
              </a:rPr>
              <a:t>見ていきましょう。</a:t>
            </a:r>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21</a:t>
            </a:fld>
            <a:endParaRPr kumimoji="1" lang="ja-JP" altLang="en-US"/>
          </a:p>
        </p:txBody>
      </p:sp>
    </p:spTree>
    <p:extLst>
      <p:ext uri="{BB962C8B-B14F-4D97-AF65-F5344CB8AC3E}">
        <p14:creationId xmlns:p14="http://schemas.microsoft.com/office/powerpoint/2010/main" val="354377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私たちがお給料やボーナスを受け取る時、</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すでに所得税が天引きされていますね。給与所得者の所得税は勤め先が算出し、お給料等を渡す前にあらかじめ差し引いて国に納付しています。これを</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「源泉徴収制度」と言います。ただし、こうして天引きされている所得税の額は、</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年間の所得等が確定しないうちに「だいたい」で引いています。そのため、</a:t>
            </a:r>
            <a:r>
              <a:rPr kumimoji="1" lang="en-US" altLang="ja-JP" sz="1200" kern="1200" dirty="0" smtClean="0">
                <a:solidFill>
                  <a:schemeClr val="tx1"/>
                </a:solidFill>
                <a:effectLst/>
                <a:latin typeface="+mn-lt"/>
                <a:ea typeface="+mn-ea"/>
                <a:cs typeface="+mn-cs"/>
                <a:sym typeface="Segoe UI Emoji" panose="020B0502040204020203" pitchFamily="34" charset="0"/>
              </a:rPr>
              <a:t>●</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3</a:t>
            </a:fld>
            <a:endParaRPr kumimoji="1" lang="ja-JP" altLang="en-US"/>
          </a:p>
        </p:txBody>
      </p:sp>
    </p:spTree>
    <p:extLst>
      <p:ext uri="{BB962C8B-B14F-4D97-AF65-F5344CB8AC3E}">
        <p14:creationId xmlns:p14="http://schemas.microsoft.com/office/powerpoint/2010/main" val="391652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年間に源泉徴収された所得税の合計額と、</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年間の給与等</a:t>
            </a:r>
            <a:r>
              <a:rPr kumimoji="1" lang="ja-JP" altLang="en-US" sz="1200" kern="1200" dirty="0" smtClean="0">
                <a:solidFill>
                  <a:schemeClr val="tx1"/>
                </a:solidFill>
                <a:effectLst/>
                <a:latin typeface="+mn-lt"/>
                <a:ea typeface="+mn-ea"/>
                <a:cs typeface="+mn-cs"/>
              </a:rPr>
              <a:t>の</a:t>
            </a:r>
            <a:r>
              <a:rPr kumimoji="1" lang="ja-JP" altLang="ja-JP" sz="1200" kern="1200" dirty="0" smtClean="0">
                <a:solidFill>
                  <a:schemeClr val="tx1"/>
                </a:solidFill>
                <a:effectLst/>
                <a:latin typeface="+mn-lt"/>
                <a:ea typeface="+mn-ea"/>
                <a:cs typeface="+mn-cs"/>
              </a:rPr>
              <a:t>総額に対する正しい所得税額は、ほとんどの場合一致しません。</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そこを正しく計算し直して、過不足の精算を行うのが「年末調整」です。</a:t>
            </a:r>
          </a:p>
          <a:p>
            <a:r>
              <a:rPr kumimoji="1" lang="ja-JP" altLang="ja-JP" sz="1200" kern="1200" dirty="0" smtClean="0">
                <a:solidFill>
                  <a:schemeClr val="tx1"/>
                </a:solidFill>
                <a:effectLst/>
                <a:latin typeface="+mn-lt"/>
                <a:ea typeface="+mn-ea"/>
                <a:cs typeface="+mn-cs"/>
              </a:rPr>
              <a:t>では、所得税額はどうやって算出されるのでしょうか？</a:t>
            </a:r>
            <a:r>
              <a:rPr kumimoji="1" lang="en-US" altLang="ja-JP" sz="1200" kern="1200" dirty="0" smtClean="0">
                <a:solidFill>
                  <a:schemeClr val="tx1"/>
                </a:solidFill>
                <a:effectLst/>
                <a:latin typeface="+mn-lt"/>
                <a:ea typeface="+mn-ea"/>
                <a:cs typeface="+mn-cs"/>
                <a:sym typeface="Segoe UI Emoji" panose="020B0502040204020203" pitchFamily="34" charset="0"/>
              </a:rPr>
              <a:t>●</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4</a:t>
            </a:fld>
            <a:endParaRPr kumimoji="1" lang="ja-JP" altLang="en-US"/>
          </a:p>
        </p:txBody>
      </p:sp>
    </p:spTree>
    <p:extLst>
      <p:ext uri="{BB962C8B-B14F-4D97-AF65-F5344CB8AC3E}">
        <p14:creationId xmlns:p14="http://schemas.microsoft.com/office/powerpoint/2010/main" val="2997946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例えば、</a:t>
            </a:r>
            <a:r>
              <a:rPr kumimoji="1" lang="en-US" altLang="ja-JP" sz="1200" kern="1200" dirty="0" smtClean="0">
                <a:solidFill>
                  <a:schemeClr val="tx1"/>
                </a:solidFill>
                <a:effectLst/>
                <a:latin typeface="+mn-lt"/>
                <a:ea typeface="+mn-ea"/>
                <a:cs typeface="+mn-cs"/>
              </a:rPr>
              <a:t>A</a:t>
            </a:r>
            <a:r>
              <a:rPr kumimoji="1" lang="ja-JP" altLang="ja-JP" sz="1200" kern="1200" dirty="0" err="1" smtClean="0">
                <a:solidFill>
                  <a:schemeClr val="tx1"/>
                </a:solidFill>
                <a:effectLst/>
                <a:latin typeface="+mn-lt"/>
                <a:ea typeface="+mn-ea"/>
                <a:cs typeface="+mn-cs"/>
              </a:rPr>
              <a:t>さんの</a:t>
            </a:r>
            <a:r>
              <a:rPr kumimoji="1" lang="ja-JP" altLang="ja-JP" sz="1200" kern="1200" dirty="0" smtClean="0">
                <a:solidFill>
                  <a:schemeClr val="tx1"/>
                </a:solidFill>
                <a:effectLst/>
                <a:latin typeface="+mn-lt"/>
                <a:ea typeface="+mn-ea"/>
                <a:cs typeface="+mn-cs"/>
              </a:rPr>
              <a:t>給与収入は</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年間５００万円でしたが、それにそのまま税金がかけられるかというと…そうではありません。商業や農業等の事業所得であれば、その収入を得るためにかかった必要経費が認められますよね。私たち給与所得者には、必要経費の代わりに</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「給与所得控除額」というものが定められています。</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前の表が給与所得控除額を求める表です。年収６６０万円未満の場合は実際はこちらの表は使わないので、この計算とは若干異なる場合がありますが、仕組みを説明するために今回はこちらを使います。</a:t>
            </a:r>
            <a:r>
              <a:rPr kumimoji="1" lang="en-US" altLang="ja-JP" sz="1200" kern="1200" dirty="0" smtClean="0">
                <a:solidFill>
                  <a:schemeClr val="tx1"/>
                </a:solidFill>
                <a:effectLst/>
                <a:latin typeface="+mn-lt"/>
                <a:ea typeface="+mn-ea"/>
                <a:cs typeface="+mn-cs"/>
              </a:rPr>
              <a:t>A</a:t>
            </a:r>
            <a:r>
              <a:rPr kumimoji="1" lang="ja-JP" altLang="ja-JP" sz="1200" kern="1200" dirty="0" err="1" smtClean="0">
                <a:solidFill>
                  <a:schemeClr val="tx1"/>
                </a:solidFill>
                <a:effectLst/>
                <a:latin typeface="+mn-lt"/>
                <a:ea typeface="+mn-ea"/>
                <a:cs typeface="+mn-cs"/>
              </a:rPr>
              <a:t>さんの</a:t>
            </a:r>
            <a:r>
              <a:rPr kumimoji="1" lang="ja-JP" altLang="ja-JP" sz="1200" kern="1200" dirty="0" smtClean="0">
                <a:solidFill>
                  <a:schemeClr val="tx1"/>
                </a:solidFill>
                <a:effectLst/>
                <a:latin typeface="+mn-lt"/>
                <a:ea typeface="+mn-ea"/>
                <a:cs typeface="+mn-cs"/>
              </a:rPr>
              <a:t>給与収入は５００万円なので、</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この部分に該当しますね。</a:t>
            </a:r>
            <a:r>
              <a:rPr kumimoji="1" lang="en-US" altLang="ja-JP" sz="1200" kern="1200" dirty="0" smtClean="0">
                <a:solidFill>
                  <a:schemeClr val="tx1"/>
                </a:solidFill>
                <a:effectLst/>
                <a:latin typeface="+mn-lt"/>
                <a:ea typeface="+mn-ea"/>
                <a:cs typeface="+mn-cs"/>
                <a:sym typeface="Segoe UI Emoji" panose="020B0502040204020203" pitchFamily="34" charset="0"/>
              </a:rPr>
              <a:t>●</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5</a:t>
            </a:fld>
            <a:endParaRPr kumimoji="1" lang="ja-JP" altLang="en-US"/>
          </a:p>
        </p:txBody>
      </p:sp>
    </p:spTree>
    <p:extLst>
      <p:ext uri="{BB962C8B-B14F-4D97-AF65-F5344CB8AC3E}">
        <p14:creationId xmlns:p14="http://schemas.microsoft.com/office/powerpoint/2010/main" val="407876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こちらの計算式に当てはめて給与所得控除額を計算してみると、</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５００万円×２０％＋４４万円で、給与所得控除額は１４４万円になります。</a:t>
            </a:r>
            <a:r>
              <a:rPr kumimoji="1" lang="en-US" altLang="ja-JP" sz="1200" kern="1200" dirty="0" smtClean="0">
                <a:solidFill>
                  <a:schemeClr val="tx1"/>
                </a:solidFill>
                <a:effectLst/>
                <a:latin typeface="+mn-lt"/>
                <a:ea typeface="+mn-ea"/>
                <a:cs typeface="+mn-cs"/>
                <a:sym typeface="Segoe UI Emoji" panose="020B0502040204020203" pitchFamily="34" charset="0"/>
              </a:rPr>
              <a:t>●</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6</a:t>
            </a:fld>
            <a:endParaRPr kumimoji="1" lang="ja-JP" altLang="en-US"/>
          </a:p>
        </p:txBody>
      </p:sp>
    </p:spTree>
    <p:extLst>
      <p:ext uri="{BB962C8B-B14F-4D97-AF65-F5344CB8AC3E}">
        <p14:creationId xmlns:p14="http://schemas.microsoft.com/office/powerpoint/2010/main" val="2417820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収入金額－給与所得控除額</a:t>
            </a:r>
            <a:r>
              <a:rPr kumimoji="1" lang="ja-JP" altLang="en-US" sz="1200" kern="1200" dirty="0" smtClean="0">
                <a:solidFill>
                  <a:schemeClr val="tx1"/>
                </a:solidFill>
                <a:effectLst/>
                <a:latin typeface="+mn-lt"/>
                <a:ea typeface="+mn-ea"/>
                <a:cs typeface="+mn-cs"/>
              </a:rPr>
              <a:t>が</a:t>
            </a:r>
            <a:r>
              <a:rPr kumimoji="1" lang="ja-JP" altLang="ja-JP" sz="1200" kern="1200" dirty="0" smtClean="0">
                <a:solidFill>
                  <a:schemeClr val="tx1"/>
                </a:solidFill>
                <a:effectLst/>
                <a:latin typeface="+mn-lt"/>
                <a:ea typeface="+mn-ea"/>
                <a:cs typeface="+mn-cs"/>
              </a:rPr>
              <a:t>給与所得の金額なので、５００万円－１４４万円の３５６万円が</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en-US" altLang="ja-JP" sz="1200" kern="1200" dirty="0" smtClean="0">
                <a:solidFill>
                  <a:schemeClr val="tx1"/>
                </a:solidFill>
                <a:effectLst/>
                <a:latin typeface="+mn-lt"/>
                <a:ea typeface="+mn-ea"/>
                <a:cs typeface="+mn-cs"/>
              </a:rPr>
              <a:t>A</a:t>
            </a:r>
            <a:r>
              <a:rPr kumimoji="1" lang="ja-JP" altLang="ja-JP" sz="1200" kern="1200" dirty="0" err="1" smtClean="0">
                <a:solidFill>
                  <a:schemeClr val="tx1"/>
                </a:solidFill>
                <a:effectLst/>
                <a:latin typeface="+mn-lt"/>
                <a:ea typeface="+mn-ea"/>
                <a:cs typeface="+mn-cs"/>
              </a:rPr>
              <a:t>さんの</a:t>
            </a:r>
            <a:r>
              <a:rPr kumimoji="1" lang="ja-JP" altLang="ja-JP" sz="1200" kern="1200" dirty="0" smtClean="0">
                <a:solidFill>
                  <a:schemeClr val="tx1"/>
                </a:solidFill>
                <a:effectLst/>
                <a:latin typeface="+mn-lt"/>
                <a:ea typeface="+mn-ea"/>
                <a:cs typeface="+mn-cs"/>
              </a:rPr>
              <a:t>給与所得の</a:t>
            </a:r>
            <a:r>
              <a:rPr kumimoji="1" lang="ja-JP" altLang="en-US" sz="1200" kern="1200" dirty="0" smtClean="0">
                <a:solidFill>
                  <a:schemeClr val="tx1"/>
                </a:solidFill>
                <a:effectLst/>
                <a:latin typeface="+mn-lt"/>
                <a:ea typeface="+mn-ea"/>
                <a:cs typeface="+mn-cs"/>
              </a:rPr>
              <a:t>金</a:t>
            </a:r>
            <a:r>
              <a:rPr kumimoji="1" lang="ja-JP" altLang="ja-JP" sz="1200" kern="1200" dirty="0" smtClean="0">
                <a:solidFill>
                  <a:schemeClr val="tx1"/>
                </a:solidFill>
                <a:effectLst/>
                <a:latin typeface="+mn-lt"/>
                <a:ea typeface="+mn-ea"/>
                <a:cs typeface="+mn-cs"/>
              </a:rPr>
              <a:t>額になります。</a:t>
            </a:r>
            <a:r>
              <a:rPr kumimoji="1" lang="en-US" altLang="ja-JP" sz="1200" kern="1200" dirty="0" smtClean="0">
                <a:solidFill>
                  <a:schemeClr val="tx1"/>
                </a:solidFill>
                <a:effectLst/>
                <a:latin typeface="+mn-lt"/>
                <a:ea typeface="+mn-ea"/>
                <a:cs typeface="+mn-cs"/>
                <a:sym typeface="Segoe UI Emoji" panose="020B0502040204020203" pitchFamily="34" charset="0"/>
              </a:rPr>
              <a:t>●</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7</a:t>
            </a:fld>
            <a:endParaRPr kumimoji="1" lang="ja-JP" altLang="en-US"/>
          </a:p>
        </p:txBody>
      </p:sp>
    </p:spTree>
    <p:extLst>
      <p:ext uri="{BB962C8B-B14F-4D97-AF65-F5344CB8AC3E}">
        <p14:creationId xmlns:p14="http://schemas.microsoft.com/office/powerpoint/2010/main" val="249144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これでいよいよ所得税の計算…</a:t>
            </a:r>
            <a:r>
              <a:rPr kumimoji="1" lang="ja-JP" altLang="ja-JP" sz="1200" kern="1200" dirty="0" err="1" smtClean="0">
                <a:solidFill>
                  <a:schemeClr val="tx1"/>
                </a:solidFill>
                <a:effectLst/>
                <a:latin typeface="+mn-lt"/>
                <a:ea typeface="+mn-ea"/>
                <a:cs typeface="+mn-cs"/>
              </a:rPr>
              <a:t>かと</a:t>
            </a:r>
            <a:r>
              <a:rPr kumimoji="1" lang="ja-JP" altLang="ja-JP" sz="1200" kern="1200" dirty="0" smtClean="0">
                <a:solidFill>
                  <a:schemeClr val="tx1"/>
                </a:solidFill>
                <a:effectLst/>
                <a:latin typeface="+mn-lt"/>
                <a:ea typeface="+mn-ea"/>
                <a:cs typeface="+mn-cs"/>
              </a:rPr>
              <a:t>思うとまだ続きがあり、</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所得税をかける「課税所得」を算出するにはさらに、各人の個人的な状況等を加味して税負担を調整する「所得控除」をここから差し引きます。所得控除の種類は</a:t>
            </a:r>
            <a:r>
              <a:rPr kumimoji="1" lang="en-US" altLang="ja-JP" sz="1200" kern="1200" dirty="0" smtClean="0">
                <a:solidFill>
                  <a:schemeClr val="tx1"/>
                </a:solidFill>
                <a:effectLst/>
                <a:latin typeface="+mn-lt"/>
                <a:ea typeface="+mn-ea"/>
                <a:cs typeface="+mn-cs"/>
                <a:sym typeface="Segoe UI Emoji" panose="020B0502040204020203" pitchFamily="34" charset="0"/>
              </a:rPr>
              <a:t>●</a:t>
            </a:r>
            <a:endParaRPr kumimoji="1" lang="ja-JP" altLang="en-US" dirty="0"/>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8</a:t>
            </a:fld>
            <a:endParaRPr kumimoji="1" lang="ja-JP" altLang="en-US"/>
          </a:p>
        </p:txBody>
      </p:sp>
    </p:spTree>
    <p:extLst>
      <p:ext uri="{BB962C8B-B14F-4D97-AF65-F5344CB8AC3E}">
        <p14:creationId xmlns:p14="http://schemas.microsoft.com/office/powerpoint/2010/main" val="1894837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前の通り１５種類もあり、このうち１２種類は年末調整で手続きできるため、大半はこの時期に学校で提出する申告書によって所得控除の内容が確定し、１年間の所得税の精算が完了します。</a:t>
            </a:r>
          </a:p>
          <a:p>
            <a:r>
              <a:rPr kumimoji="1" lang="ja-JP" altLang="ja-JP" sz="1200" kern="1200" dirty="0" smtClean="0">
                <a:solidFill>
                  <a:schemeClr val="tx1"/>
                </a:solidFill>
                <a:effectLst/>
                <a:latin typeface="+mn-lt"/>
                <a:ea typeface="+mn-ea"/>
                <a:cs typeface="+mn-cs"/>
              </a:rPr>
              <a:t>扶養控除等申告書と、今回初お目見えの、基礎控除と配偶者控除と所得金額調整控除の申告を兼ねる申告書</a:t>
            </a:r>
            <a:r>
              <a:rPr kumimoji="1" lang="ja-JP" altLang="en-US" sz="1200" kern="1200" dirty="0" smtClean="0">
                <a:solidFill>
                  <a:schemeClr val="tx1"/>
                </a:solidFill>
                <a:effectLst/>
                <a:latin typeface="+mn-lt"/>
                <a:ea typeface="+mn-ea"/>
                <a:cs typeface="+mn-cs"/>
              </a:rPr>
              <a:t>のふたつで</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en-US" altLang="ja-JP" sz="1200" kern="1200" dirty="0" smtClean="0">
                <a:solidFill>
                  <a:schemeClr val="tx1"/>
                </a:solidFill>
                <a:effectLst/>
                <a:latin typeface="+mn-lt"/>
                <a:ea typeface="+mn-ea"/>
                <a:cs typeface="+mn-cs"/>
                <a:sym typeface="ＭＳ 明朝" panose="02020609040205080304" pitchFamily="17" charset="-128"/>
              </a:rPr>
              <a:t>⑧</a:t>
            </a:r>
            <a:r>
              <a:rPr kumimoji="1" lang="ja-JP" altLang="ja-JP" sz="1200" kern="1200" dirty="0" smtClean="0">
                <a:solidFill>
                  <a:schemeClr val="tx1"/>
                </a:solidFill>
                <a:effectLst/>
                <a:latin typeface="+mn-lt"/>
                <a:ea typeface="+mn-ea"/>
                <a:cs typeface="+mn-cs"/>
              </a:rPr>
              <a:t>の障害者控除、</a:t>
            </a:r>
            <a:r>
              <a:rPr kumimoji="1" lang="en-US" altLang="ja-JP" sz="1200" kern="1200" dirty="0" smtClean="0">
                <a:solidFill>
                  <a:schemeClr val="tx1"/>
                </a:solidFill>
                <a:effectLst/>
                <a:latin typeface="+mn-lt"/>
                <a:ea typeface="+mn-ea"/>
                <a:cs typeface="+mn-cs"/>
                <a:sym typeface="ＭＳ 明朝" panose="02020609040205080304" pitchFamily="17" charset="-128"/>
              </a:rPr>
              <a:t>⑨</a:t>
            </a:r>
            <a:r>
              <a:rPr kumimoji="1" lang="ja-JP" altLang="ja-JP" sz="1200" kern="1200" dirty="0" smtClean="0">
                <a:solidFill>
                  <a:schemeClr val="tx1"/>
                </a:solidFill>
                <a:effectLst/>
                <a:latin typeface="+mn-lt"/>
                <a:ea typeface="+mn-ea"/>
                <a:cs typeface="+mn-cs"/>
              </a:rPr>
              <a:t>の寡婦控除、</a:t>
            </a:r>
            <a:r>
              <a:rPr kumimoji="1" lang="en-US" altLang="ja-JP" sz="1200" kern="1200" dirty="0" smtClean="0">
                <a:solidFill>
                  <a:schemeClr val="tx1"/>
                </a:solidFill>
                <a:effectLst/>
                <a:latin typeface="+mn-lt"/>
                <a:ea typeface="+mn-ea"/>
                <a:cs typeface="+mn-cs"/>
                <a:sym typeface="ＭＳ 明朝" panose="02020609040205080304" pitchFamily="17" charset="-128"/>
              </a:rPr>
              <a:t>⑩</a:t>
            </a:r>
            <a:r>
              <a:rPr kumimoji="1" lang="ja-JP" altLang="ja-JP" sz="1200" kern="1200" dirty="0" smtClean="0">
                <a:solidFill>
                  <a:schemeClr val="tx1"/>
                </a:solidFill>
                <a:effectLst/>
                <a:latin typeface="+mn-lt"/>
                <a:ea typeface="+mn-ea"/>
                <a:cs typeface="+mn-cs"/>
              </a:rPr>
              <a:t>のひとり親控除、⑪の勤労学生控除、</a:t>
            </a:r>
            <a:r>
              <a:rPr kumimoji="1" lang="en-US" altLang="ja-JP" sz="1200" kern="1200" dirty="0" smtClean="0">
                <a:solidFill>
                  <a:schemeClr val="tx1"/>
                </a:solidFill>
                <a:effectLst/>
                <a:latin typeface="+mn-lt"/>
                <a:ea typeface="+mn-ea"/>
                <a:cs typeface="+mn-cs"/>
                <a:sym typeface="ＭＳ 明朝" panose="02020609040205080304" pitchFamily="17" charset="-128"/>
              </a:rPr>
              <a:t>⑫</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sym typeface="ＭＳ 明朝" panose="02020609040205080304" pitchFamily="17" charset="-128"/>
              </a:rPr>
              <a:t>⑬</a:t>
            </a:r>
            <a:r>
              <a:rPr kumimoji="1" lang="ja-JP" altLang="ja-JP" sz="1200" kern="1200" dirty="0" smtClean="0">
                <a:solidFill>
                  <a:schemeClr val="tx1"/>
                </a:solidFill>
                <a:effectLst/>
                <a:latin typeface="+mn-lt"/>
                <a:ea typeface="+mn-ea"/>
                <a:cs typeface="+mn-cs"/>
              </a:rPr>
              <a:t>・⑭の配偶者や扶養親族に係る控除を申告します。</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ja-JP" altLang="ja-JP" sz="1200" kern="1200" dirty="0" smtClean="0">
                <a:solidFill>
                  <a:schemeClr val="tx1"/>
                </a:solidFill>
                <a:effectLst/>
                <a:latin typeface="+mn-lt"/>
                <a:ea typeface="+mn-ea"/>
                <a:cs typeface="+mn-cs"/>
              </a:rPr>
              <a:t>⑮の基礎控除も、新様式で申告するようになっていますね。</a:t>
            </a:r>
          </a:p>
          <a:p>
            <a:r>
              <a:rPr kumimoji="1" lang="ja-JP" altLang="ja-JP" sz="1200" kern="1200" dirty="0" smtClean="0">
                <a:solidFill>
                  <a:schemeClr val="tx1"/>
                </a:solidFill>
                <a:effectLst/>
                <a:latin typeface="+mn-lt"/>
                <a:ea typeface="+mn-ea"/>
                <a:cs typeface="+mn-cs"/>
              </a:rPr>
              <a:t>また保険料控除申告書では、</a:t>
            </a:r>
            <a:r>
              <a:rPr kumimoji="1" lang="en-US" altLang="ja-JP" sz="1200" kern="1200" dirty="0" smtClean="0">
                <a:solidFill>
                  <a:schemeClr val="tx1"/>
                </a:solidFill>
                <a:effectLst/>
                <a:latin typeface="+mn-lt"/>
                <a:ea typeface="+mn-ea"/>
                <a:cs typeface="+mn-cs"/>
                <a:sym typeface="Segoe UI Emoji" panose="020B0502040204020203" pitchFamily="34" charset="0"/>
              </a:rPr>
              <a:t>●</a:t>
            </a:r>
            <a:r>
              <a:rPr kumimoji="1" lang="en-US" altLang="ja-JP" sz="1200" kern="1200" dirty="0" smtClean="0">
                <a:solidFill>
                  <a:schemeClr val="tx1"/>
                </a:solidFill>
                <a:effectLst/>
                <a:latin typeface="+mn-lt"/>
                <a:ea typeface="+mn-ea"/>
                <a:cs typeface="+mn-cs"/>
                <a:sym typeface="ＭＳ 明朝" panose="02020609040205080304" pitchFamily="17" charset="-128"/>
              </a:rPr>
              <a:t>③</a:t>
            </a:r>
            <a:r>
              <a:rPr kumimoji="1" lang="ja-JP" altLang="ja-JP" sz="1200" kern="1200" dirty="0" smtClean="0">
                <a:solidFill>
                  <a:schemeClr val="tx1"/>
                </a:solidFill>
                <a:effectLst/>
                <a:latin typeface="+mn-lt"/>
                <a:ea typeface="+mn-ea"/>
                <a:cs typeface="+mn-cs"/>
              </a:rPr>
              <a:t>の社会保険料控除や</a:t>
            </a:r>
            <a:r>
              <a:rPr kumimoji="1" lang="en-US" altLang="ja-JP" sz="1200" kern="1200" dirty="0" smtClean="0">
                <a:solidFill>
                  <a:schemeClr val="tx1"/>
                </a:solidFill>
                <a:effectLst/>
                <a:latin typeface="+mn-lt"/>
                <a:ea typeface="+mn-ea"/>
                <a:cs typeface="+mn-cs"/>
                <a:sym typeface="ＭＳ 明朝" panose="02020609040205080304" pitchFamily="17" charset="-128"/>
              </a:rPr>
              <a:t>④</a:t>
            </a:r>
            <a:r>
              <a:rPr kumimoji="1" lang="ja-JP" altLang="ja-JP" sz="1200" kern="1200" dirty="0" smtClean="0">
                <a:solidFill>
                  <a:schemeClr val="tx1"/>
                </a:solidFill>
                <a:effectLst/>
                <a:latin typeface="+mn-lt"/>
                <a:ea typeface="+mn-ea"/>
                <a:cs typeface="+mn-cs"/>
              </a:rPr>
              <a:t>の小規模企業共済等掛金控除、</a:t>
            </a:r>
            <a:r>
              <a:rPr kumimoji="1" lang="en-US" altLang="ja-JP" sz="1200" kern="1200" dirty="0" smtClean="0">
                <a:solidFill>
                  <a:schemeClr val="tx1"/>
                </a:solidFill>
                <a:effectLst/>
                <a:latin typeface="+mn-lt"/>
                <a:ea typeface="+mn-ea"/>
                <a:cs typeface="+mn-cs"/>
                <a:sym typeface="ＭＳ 明朝" panose="02020609040205080304" pitchFamily="17" charset="-128"/>
              </a:rPr>
              <a:t>⑤</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sym typeface="ＭＳ 明朝" panose="02020609040205080304" pitchFamily="17" charset="-128"/>
              </a:rPr>
              <a:t>⑥</a:t>
            </a:r>
            <a:r>
              <a:rPr kumimoji="1" lang="ja-JP" altLang="ja-JP" sz="1200" kern="1200" dirty="0" smtClean="0">
                <a:solidFill>
                  <a:schemeClr val="tx1"/>
                </a:solidFill>
                <a:effectLst/>
                <a:latin typeface="+mn-lt"/>
                <a:ea typeface="+mn-ea"/>
                <a:cs typeface="+mn-cs"/>
              </a:rPr>
              <a:t>の生命保険料・地震保険料控除を申告します。</a:t>
            </a:r>
          </a:p>
          <a:p>
            <a:r>
              <a:rPr kumimoji="1" lang="ja-JP" altLang="ja-JP" sz="1200" kern="1200" dirty="0" smtClean="0">
                <a:solidFill>
                  <a:schemeClr val="tx1"/>
                </a:solidFill>
                <a:effectLst/>
                <a:latin typeface="+mn-lt"/>
                <a:ea typeface="+mn-ea"/>
                <a:cs typeface="+mn-cs"/>
              </a:rPr>
              <a:t>年末調整でカバーできない残りの３つ、①②⑦の所得控除については、もし該当することがあれば確定申告を行うことになります。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これらの所得控除の内容について、今年改正された部分を少し確認しておき</a:t>
            </a:r>
            <a:r>
              <a:rPr kumimoji="1" lang="ja-JP" altLang="en-US" sz="1200" kern="1200" dirty="0" smtClean="0">
                <a:solidFill>
                  <a:schemeClr val="tx1"/>
                </a:solidFill>
                <a:effectLst/>
                <a:latin typeface="+mn-lt"/>
                <a:ea typeface="+mn-ea"/>
                <a:cs typeface="+mn-cs"/>
              </a:rPr>
              <a:t>たいと思います</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まず、●⑨の寡婦控除⑩のひとり親控除に関して</a:t>
            </a:r>
            <a:r>
              <a:rPr kumimoji="1" lang="ja-JP" altLang="ja-JP" sz="1200" kern="1200" dirty="0" err="1" smtClean="0">
                <a:solidFill>
                  <a:schemeClr val="tx1"/>
                </a:solidFill>
                <a:effectLst/>
                <a:latin typeface="+mn-lt"/>
                <a:ea typeface="+mn-ea"/>
                <a:cs typeface="+mn-cs"/>
              </a:rPr>
              <a:t>です</a:t>
            </a:r>
            <a:r>
              <a:rPr kumimoji="1" lang="ja-JP"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2F3E0EA8-FB90-433F-B21A-89534FE10C1D}" type="slidenum">
              <a:rPr kumimoji="1" lang="ja-JP" altLang="en-US" smtClean="0"/>
              <a:t>9</a:t>
            </a:fld>
            <a:endParaRPr kumimoji="1" lang="ja-JP" altLang="en-US"/>
          </a:p>
        </p:txBody>
      </p:sp>
    </p:spTree>
    <p:extLst>
      <p:ext uri="{BB962C8B-B14F-4D97-AF65-F5344CB8AC3E}">
        <p14:creationId xmlns:p14="http://schemas.microsoft.com/office/powerpoint/2010/main" val="1507084035"/>
      </p:ext>
    </p:extLst>
  </p:cSld>
  <p:clrMapOvr>
    <a:masterClrMapping/>
  </p:clrMapOvr>
</p:notes>
</file>

<file path=ppt/slideLayouts/_rels/slideLayout1.xml.rels>&#65279;<?xml version="1.0" encoding="utf-8" standalone="yes"?>
<Relationships xmlns="http://schemas.openxmlformats.org/package/2006/relationships">
  <Relationship Id="rId3" Type="http://schemas.openxmlformats.org/officeDocument/2006/relationships/image" Target="../media/image6.png" />
  <Relationship Id="rId2" Type="http://schemas.openxmlformats.org/officeDocument/2006/relationships/image" Target="../media/image5.png" />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a:xfrm>
            <a:off x="2692397" y="5037663"/>
            <a:ext cx="5214635" cy="279400"/>
          </a:xfrm>
        </p:spPr>
        <p:txBody>
          <a:bodyPr/>
          <a:lstStyle/>
          <a:p>
            <a:endParaRPr kumimoji="1" lang="ja-JP" altLang="en-US"/>
          </a:p>
        </p:txBody>
      </p:sp>
      <p:sp>
        <p:nvSpPr>
          <p:cNvPr id="6" name="Slide Number Placeholder 5"/>
          <p:cNvSpPr>
            <a:spLocks noGrp="1"/>
          </p:cNvSpPr>
          <p:nvPr>
            <p:ph type="sldNum" sz="quarter" idx="12"/>
          </p:nvPr>
        </p:nvSpPr>
        <p:spPr>
          <a:xfrm>
            <a:off x="8956900" y="5037663"/>
            <a:ext cx="551167" cy="279400"/>
          </a:xfrm>
        </p:spPr>
        <p:txBody>
          <a:bodyPr/>
          <a:lstStyle/>
          <a:p>
            <a:fld id="{9EAEEE33-5382-43D3-A91E-34A9B5487645}" type="slidenum">
              <a:rPr kumimoji="1" lang="ja-JP" altLang="en-US" smtClean="0"/>
              <a:t>‹#›</a:t>
            </a:fld>
            <a:endParaRPr kumimoji="1" lang="ja-JP"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90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spTree>
    <p:extLst>
      <p:ext uri="{BB962C8B-B14F-4D97-AF65-F5344CB8AC3E}">
        <p14:creationId xmlns:p14="http://schemas.microsoft.com/office/powerpoint/2010/main" val="2899482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547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672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spTree>
    <p:extLst>
      <p:ext uri="{BB962C8B-B14F-4D97-AF65-F5344CB8AC3E}">
        <p14:creationId xmlns:p14="http://schemas.microsoft.com/office/powerpoint/2010/main" val="2880338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3742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ja-JP" altLang="en-US" smtClean="0"/>
              <a:t>マスター タイトルの書式設定</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656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0045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667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spTree>
    <p:extLst>
      <p:ext uri="{BB962C8B-B14F-4D97-AF65-F5344CB8AC3E}">
        <p14:creationId xmlns:p14="http://schemas.microsoft.com/office/powerpoint/2010/main" val="3654133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432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spTree>
    <p:extLst>
      <p:ext uri="{BB962C8B-B14F-4D97-AF65-F5344CB8AC3E}">
        <p14:creationId xmlns:p14="http://schemas.microsoft.com/office/powerpoint/2010/main" val="52416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480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19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spTree>
    <p:extLst>
      <p:ext uri="{BB962C8B-B14F-4D97-AF65-F5344CB8AC3E}">
        <p14:creationId xmlns:p14="http://schemas.microsoft.com/office/powerpoint/2010/main" val="400667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130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ja-JP" altLang="en-US" smtClean="0"/>
              <a:t>マスター タイトルの書式設定</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C1F9DD0-D691-4CEB-8088-97E5F45A9042}" type="datetimeFigureOut">
              <a:rPr kumimoji="1" lang="ja-JP" altLang="en-US" smtClean="0"/>
              <a:t>2020/10/1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EAEEE33-5382-43D3-A91E-34A9B5487645}" type="slidenum">
              <a:rPr kumimoji="1" lang="ja-JP" altLang="en-US" smtClean="0"/>
              <a:t>‹#›</a:t>
            </a:fld>
            <a:endParaRPr kumimoji="1" lang="ja-JP" altLang="en-US"/>
          </a:p>
        </p:txBody>
      </p:sp>
    </p:spTree>
    <p:extLst>
      <p:ext uri="{BB962C8B-B14F-4D97-AF65-F5344CB8AC3E}">
        <p14:creationId xmlns:p14="http://schemas.microsoft.com/office/powerpoint/2010/main" val="2200613289"/>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13" Type="http://schemas.openxmlformats.org/officeDocument/2006/relationships/slideLayout" Target="../slideLayouts/slideLayout13.xml" />
  <Relationship Id="rId18" Type="http://schemas.openxmlformats.org/officeDocument/2006/relationships/theme" Target="../theme/theme1.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slideLayout" Target="../slideLayouts/slideLayout12.xml" />
  <Relationship Id="rId17" Type="http://schemas.openxmlformats.org/officeDocument/2006/relationships/slideLayout" Target="../slideLayouts/slideLayout17.xml" />
  <Relationship Id="rId2" Type="http://schemas.openxmlformats.org/officeDocument/2006/relationships/slideLayout" Target="../slideLayouts/slideLayout2.xml" />
  <Relationship Id="rId16" Type="http://schemas.openxmlformats.org/officeDocument/2006/relationships/slideLayout" Target="../slideLayouts/slideLayout16.xml" />
  <Relationship Id="rId20" Type="http://schemas.openxmlformats.org/officeDocument/2006/relationships/image" Target="../media/image4.png"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5" Type="http://schemas.openxmlformats.org/officeDocument/2006/relationships/slideLayout" Target="../slideLayouts/slideLayout15.xml" />
  <Relationship Id="rId10" Type="http://schemas.openxmlformats.org/officeDocument/2006/relationships/slideLayout" Target="../slideLayouts/slideLayout10.xml" />
  <Relationship Id="rId19" Type="http://schemas.openxmlformats.org/officeDocument/2006/relationships/image" Target="../media/image3.png" />
  <Relationship Id="rId4" Type="http://schemas.openxmlformats.org/officeDocument/2006/relationships/slideLayout" Target="../slideLayouts/slideLayout4.xml" />
  <Relationship Id="rId9" Type="http://schemas.openxmlformats.org/officeDocument/2006/relationships/slideLayout" Target="../slideLayouts/slideLayout9.xml" />
  <Relationship Id="rId14" Type="http://schemas.openxmlformats.org/officeDocument/2006/relationships/slideLayout" Target="../slideLayouts/slideLayout14.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1F9DD0-D691-4CEB-8088-97E5F45A9042}" type="datetimeFigureOut">
              <a:rPr kumimoji="1" lang="ja-JP" altLang="en-US" smtClean="0"/>
              <a:t>2020/10/1</a:t>
            </a:fld>
            <a:endParaRPr kumimoji="1" lang="ja-JP"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EAEEE33-5382-43D3-A91E-34A9B5487645}" type="slidenum">
              <a:rPr kumimoji="1" lang="ja-JP" altLang="en-US" smtClean="0"/>
              <a:t>‹#›</a:t>
            </a:fld>
            <a:endParaRPr kumimoji="1" lang="ja-JP" altLang="en-US"/>
          </a:p>
        </p:txBody>
      </p:sp>
    </p:spTree>
    <p:extLst>
      <p:ext uri="{BB962C8B-B14F-4D97-AF65-F5344CB8AC3E}">
        <p14:creationId xmlns:p14="http://schemas.microsoft.com/office/powerpoint/2010/main" val="346984048"/>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Lst>
  <p:txStyles>
    <p:titleStyle>
      <a:lvl1pPr algn="ctr" defTabSz="457200" rtl="0" eaLnBrk="1" latinLnBrk="0" hangingPunct="1">
        <a:spcBef>
          <a:spcPct val="0"/>
        </a:spcBef>
        <a:buNone/>
        <a:defRPr kumimoji="1" sz="44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2" Type="http://schemas.openxmlformats.org/officeDocument/2006/relationships/notesSlide" Target="../notesSlides/notesSlide1.xml" />
  <Relationship Id="rId1" Type="http://schemas.openxmlformats.org/officeDocument/2006/relationships/slideLayout" Target="../slideLayouts/slideLayout1.xml"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15.png" />
  <Relationship Id="rId2" Type="http://schemas.openxmlformats.org/officeDocument/2006/relationships/notesSlide" Target="../notesSlides/notesSlide10.xml" />
  <Relationship Id="rId1" Type="http://schemas.openxmlformats.org/officeDocument/2006/relationships/slideLayout" Target="../slideLayouts/slideLayout7.xml" />
</Relationships>
</file>

<file path=ppt/slides/_rels/slide11.xml.rels>&#65279;<?xml version="1.0" encoding="utf-8" standalone="yes"?>
<Relationships xmlns="http://schemas.openxmlformats.org/package/2006/relationships">
  <Relationship Id="rId2" Type="http://schemas.openxmlformats.org/officeDocument/2006/relationships/notesSlide" Target="../notesSlides/notesSlide11.xml" />
  <Relationship Id="rId1" Type="http://schemas.openxmlformats.org/officeDocument/2006/relationships/slideLayout" Target="../slideLayouts/slideLayout7.xml"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16.png" />
  <Relationship Id="rId2" Type="http://schemas.openxmlformats.org/officeDocument/2006/relationships/notesSlide" Target="../notesSlides/notesSlide12.xml" />
  <Relationship Id="rId1" Type="http://schemas.openxmlformats.org/officeDocument/2006/relationships/slideLayout" Target="../slideLayouts/slideLayout7.xml"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17.png" />
  <Relationship Id="rId2" Type="http://schemas.openxmlformats.org/officeDocument/2006/relationships/notesSlide" Target="../notesSlides/notesSlide13.xml" />
  <Relationship Id="rId1" Type="http://schemas.openxmlformats.org/officeDocument/2006/relationships/slideLayout" Target="../slideLayouts/slideLayout7.xml" />
</Relationships>
</file>

<file path=ppt/slides/_rels/slide14.xml.rels>&#65279;<?xml version="1.0" encoding="utf-8" standalone="yes"?>
<Relationships xmlns="http://schemas.openxmlformats.org/package/2006/relationships">
  <Relationship Id="rId3" Type="http://schemas.openxmlformats.org/officeDocument/2006/relationships/image" Target="../media/image18.png" />
  <Relationship Id="rId2" Type="http://schemas.openxmlformats.org/officeDocument/2006/relationships/notesSlide" Target="../notesSlides/notesSlide14.xml" />
  <Relationship Id="rId1" Type="http://schemas.openxmlformats.org/officeDocument/2006/relationships/slideLayout" Target="../slideLayouts/slideLayout7.xml" />
</Relationships>
</file>

<file path=ppt/slides/_rels/slide15.xml.rels>&#65279;<?xml version="1.0" encoding="utf-8" standalone="yes"?>
<Relationships xmlns="http://schemas.openxmlformats.org/package/2006/relationships">
  <Relationship Id="rId3" Type="http://schemas.openxmlformats.org/officeDocument/2006/relationships/image" Target="../media/image19.png" />
  <Relationship Id="rId2" Type="http://schemas.openxmlformats.org/officeDocument/2006/relationships/notesSlide" Target="../notesSlides/notesSlide15.xml" />
  <Relationship Id="rId1" Type="http://schemas.openxmlformats.org/officeDocument/2006/relationships/slideLayout" Target="../slideLayouts/slideLayout7.xml"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17.png" />
  <Relationship Id="rId2" Type="http://schemas.openxmlformats.org/officeDocument/2006/relationships/notesSlide" Target="../notesSlides/notesSlide16.xml" />
  <Relationship Id="rId1" Type="http://schemas.openxmlformats.org/officeDocument/2006/relationships/slideLayout" Target="../slideLayouts/slideLayout7.xml" />
</Relationships>
</file>

<file path=ppt/slides/_rels/slide17.xml.rels>&#65279;<?xml version="1.0" encoding="utf-8" standalone="yes"?>
<Relationships xmlns="http://schemas.openxmlformats.org/package/2006/relationships">
  <Relationship Id="rId3" Type="http://schemas.openxmlformats.org/officeDocument/2006/relationships/image" Target="../media/image12.png" />
  <Relationship Id="rId2" Type="http://schemas.openxmlformats.org/officeDocument/2006/relationships/notesSlide" Target="../notesSlides/notesSlide17.xml" />
  <Relationship Id="rId1" Type="http://schemas.openxmlformats.org/officeDocument/2006/relationships/slideLayout" Target="../slideLayouts/slideLayout7.xml" />
  <Relationship Id="rId4" Type="http://schemas.openxmlformats.org/officeDocument/2006/relationships/image" Target="../media/image13.png" />
</Relationships>
</file>

<file path=ppt/slides/_rels/slide18.xml.rels>&#65279;<?xml version="1.0" encoding="utf-8" standalone="yes"?>
<Relationships xmlns="http://schemas.openxmlformats.org/package/2006/relationships">
  <Relationship Id="rId2" Type="http://schemas.openxmlformats.org/officeDocument/2006/relationships/notesSlide" Target="../notesSlides/notesSlide18.xml" />
  <Relationship Id="rId1" Type="http://schemas.openxmlformats.org/officeDocument/2006/relationships/slideLayout" Target="../slideLayouts/slideLayout7.xml" />
</Relationships>
</file>

<file path=ppt/slides/_rels/slide19.xml.rels>&#65279;<?xml version="1.0" encoding="utf-8" standalone="yes"?>
<Relationships xmlns="http://schemas.openxmlformats.org/package/2006/relationships">
  <Relationship Id="rId3" Type="http://schemas.openxmlformats.org/officeDocument/2006/relationships/image" Target="../media/image20.png" />
  <Relationship Id="rId2" Type="http://schemas.openxmlformats.org/officeDocument/2006/relationships/notesSlide" Target="../notesSlides/notesSlide19.xml" />
  <Relationship Id="rId1" Type="http://schemas.openxmlformats.org/officeDocument/2006/relationships/slideLayout" Target="../slideLayouts/slideLayout7.xml" />
</Relationships>
</file>

<file path=ppt/slides/_rels/slide2.xml.rels>&#65279;<?xml version="1.0" encoding="utf-8" standalone="yes"?>
<Relationships xmlns="http://schemas.openxmlformats.org/package/2006/relationships">
  <Relationship Id="rId3" Type="http://schemas.openxmlformats.org/officeDocument/2006/relationships/image" Target="../media/image7.png" />
  <Relationship Id="rId2" Type="http://schemas.openxmlformats.org/officeDocument/2006/relationships/notesSlide" Target="../notesSlides/notesSlide2.xml" />
  <Relationship Id="rId1" Type="http://schemas.openxmlformats.org/officeDocument/2006/relationships/slideLayout" Target="../slideLayouts/slideLayout7.xml" />
</Relationships>
</file>

<file path=ppt/slides/_rels/slide20.xml.rels>&#65279;<?xml version="1.0" encoding="utf-8" standalone="yes"?>
<Relationships xmlns="http://schemas.openxmlformats.org/package/2006/relationships">
  <Relationship Id="rId2" Type="http://schemas.openxmlformats.org/officeDocument/2006/relationships/notesSlide" Target="../notesSlides/notesSlide20.xml" />
  <Relationship Id="rId1" Type="http://schemas.openxmlformats.org/officeDocument/2006/relationships/slideLayout" Target="../slideLayouts/slideLayout7.xml" />
</Relationships>
</file>

<file path=ppt/slides/_rels/slide21.xml.rels>&#65279;<?xml version="1.0" encoding="utf-8" standalone="yes"?>
<Relationships xmlns="http://schemas.openxmlformats.org/package/2006/relationships">
  <Relationship Id="rId3" Type="http://schemas.openxmlformats.org/officeDocument/2006/relationships/image" Target="../media/image21.png" />
  <Relationship Id="rId2" Type="http://schemas.openxmlformats.org/officeDocument/2006/relationships/notesSlide" Target="../notesSlides/notesSlide21.xml" />
  <Relationship Id="rId1" Type="http://schemas.openxmlformats.org/officeDocument/2006/relationships/slideLayout" Target="../slideLayouts/slideLayout7.xml" />
</Relationships>
</file>

<file path=ppt/slides/_rels/slide3.xml.rels>&#65279;<?xml version="1.0" encoding="utf-8" standalone="yes"?>
<Relationships xmlns="http://schemas.openxmlformats.org/package/2006/relationships">
  <Relationship Id="rId3" Type="http://schemas.openxmlformats.org/officeDocument/2006/relationships/image" Target="../media/image8.png" />
  <Relationship Id="rId7" Type="http://schemas.openxmlformats.org/officeDocument/2006/relationships/image" Target="../media/image12.png" />
  <Relationship Id="rId2" Type="http://schemas.openxmlformats.org/officeDocument/2006/relationships/notesSlide" Target="../notesSlides/notesSlide3.xml" />
  <Relationship Id="rId1" Type="http://schemas.openxmlformats.org/officeDocument/2006/relationships/slideLayout" Target="../slideLayouts/slideLayout7.xml" />
  <Relationship Id="rId6" Type="http://schemas.openxmlformats.org/officeDocument/2006/relationships/image" Target="../media/image11.png" />
  <Relationship Id="rId5" Type="http://schemas.openxmlformats.org/officeDocument/2006/relationships/image" Target="../media/image10.png" />
  <Relationship Id="rId4" Type="http://schemas.openxmlformats.org/officeDocument/2006/relationships/image" Target="../media/image9.png" />
</Relationships>
</file>

<file path=ppt/slides/_rels/slide4.xml.rels>&#65279;<?xml version="1.0" encoding="utf-8" standalone="yes"?>
<Relationships xmlns="http://schemas.openxmlformats.org/package/2006/relationships">
  <Relationship Id="rId2" Type="http://schemas.openxmlformats.org/officeDocument/2006/relationships/notesSlide" Target="../notesSlides/notesSlide4.xml" />
  <Relationship Id="rId1" Type="http://schemas.openxmlformats.org/officeDocument/2006/relationships/slideLayout" Target="../slideLayouts/slideLayout7.xml" />
</Relationships>
</file>

<file path=ppt/slides/_rels/slide5.xml.rels>&#65279;<?xml version="1.0" encoding="utf-8" standalone="yes"?>
<Relationships xmlns="http://schemas.openxmlformats.org/package/2006/relationships">
  <Relationship Id="rId3" Type="http://schemas.openxmlformats.org/officeDocument/2006/relationships/image" Target="../media/image12.png" />
  <Relationship Id="rId2" Type="http://schemas.openxmlformats.org/officeDocument/2006/relationships/notesSlide" Target="../notesSlides/notesSlide5.xml" />
  <Relationship Id="rId1" Type="http://schemas.openxmlformats.org/officeDocument/2006/relationships/slideLayout" Target="../slideLayouts/slideLayout7.xml" />
  <Relationship Id="rId4" Type="http://schemas.openxmlformats.org/officeDocument/2006/relationships/image" Target="../media/image13.png"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12.png" />
  <Relationship Id="rId2" Type="http://schemas.openxmlformats.org/officeDocument/2006/relationships/notesSlide" Target="../notesSlides/notesSlide6.xml" />
  <Relationship Id="rId1" Type="http://schemas.openxmlformats.org/officeDocument/2006/relationships/slideLayout" Target="../slideLayouts/slideLayout7.xml" />
  <Relationship Id="rId4" Type="http://schemas.openxmlformats.org/officeDocument/2006/relationships/image" Target="../media/image13.png"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12.png" />
  <Relationship Id="rId2" Type="http://schemas.openxmlformats.org/officeDocument/2006/relationships/notesSlide" Target="../notesSlides/notesSlide7.xml" />
  <Relationship Id="rId1" Type="http://schemas.openxmlformats.org/officeDocument/2006/relationships/slideLayout" Target="../slideLayouts/slideLayout7.xml" />
  <Relationship Id="rId4" Type="http://schemas.openxmlformats.org/officeDocument/2006/relationships/image" Target="../media/image13.png" />
</Relationships>
</file>

<file path=ppt/slides/_rels/slide8.xml.rels>&#65279;<?xml version="1.0" encoding="utf-8" standalone="yes"?>
<Relationships xmlns="http://schemas.openxmlformats.org/package/2006/relationships">
  <Relationship Id="rId3" Type="http://schemas.openxmlformats.org/officeDocument/2006/relationships/image" Target="../media/image12.png" />
  <Relationship Id="rId2" Type="http://schemas.openxmlformats.org/officeDocument/2006/relationships/notesSlide" Target="../notesSlides/notesSlide8.xml" />
  <Relationship Id="rId1" Type="http://schemas.openxmlformats.org/officeDocument/2006/relationships/slideLayout" Target="../slideLayouts/slideLayout7.xml" />
  <Relationship Id="rId4" Type="http://schemas.openxmlformats.org/officeDocument/2006/relationships/image" Target="../media/image13.png"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14.jpeg" />
  <Relationship Id="rId2" Type="http://schemas.openxmlformats.org/officeDocument/2006/relationships/notesSlide" Target="../notesSlides/notesSlide9.xml" />
  <Relationship Id="rId1" Type="http://schemas.openxmlformats.org/officeDocument/2006/relationships/slideLayout" Target="../slideLayouts/slideLayout7.xml"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908298" y="1871131"/>
            <a:ext cx="6815669" cy="1515533"/>
          </a:xfrm>
        </p:spPr>
        <p:txBody>
          <a:bodyPr/>
          <a:lstStyle/>
          <a:p>
            <a:pPr algn="ctr"/>
            <a:r>
              <a:rPr lang="ja-JP" altLang="en-US" sz="4400" dirty="0" smtClean="0">
                <a:latin typeface="HG創英角ﾎﾟｯﾌﾟ体" panose="040B0A09000000000000" pitchFamily="49" charset="-128"/>
                <a:ea typeface="HG創英角ﾎﾟｯﾌﾟ体" panose="040B0A09000000000000" pitchFamily="49" charset="-128"/>
              </a:rPr>
              <a:t>研修</a:t>
            </a:r>
            <a:r>
              <a:rPr lang="ja-JP" altLang="en-US" sz="7200" dirty="0" smtClean="0">
                <a:latin typeface="HG創英角ﾎﾟｯﾌﾟ体" panose="040B0A09000000000000" pitchFamily="49" charset="-128"/>
                <a:ea typeface="HG創英角ﾎﾟｯﾌﾟ体" panose="040B0A09000000000000" pitchFamily="49" charset="-128"/>
              </a:rPr>
              <a:t>「</a:t>
            </a:r>
            <a:r>
              <a:rPr kumimoji="1" lang="ja-JP" altLang="en-US" sz="7200" dirty="0" smtClean="0">
                <a:latin typeface="HG創英角ﾎﾟｯﾌﾟ体" panose="040B0A09000000000000" pitchFamily="49" charset="-128"/>
                <a:ea typeface="HG創英角ﾎﾟｯﾌﾟ体" panose="040B0A09000000000000" pitchFamily="49" charset="-128"/>
              </a:rPr>
              <a:t>年末調整」</a:t>
            </a:r>
            <a:r>
              <a:rPr kumimoji="1" lang="ja-JP" altLang="en-US" dirty="0" smtClean="0">
                <a:latin typeface="HG創英角ﾎﾟｯﾌﾟ体" panose="040B0A09000000000000" pitchFamily="49" charset="-128"/>
                <a:ea typeface="HG創英角ﾎﾟｯﾌﾟ体" panose="040B0A09000000000000" pitchFamily="49" charset="-128"/>
              </a:rPr>
              <a:t>　</a:t>
            </a:r>
            <a:endParaRPr kumimoji="1" lang="ja-JP" altLang="en-US" dirty="0">
              <a:latin typeface="HG創英角ﾎﾟｯﾌﾟ体" panose="040B0A09000000000000" pitchFamily="49" charset="-128"/>
              <a:ea typeface="HG創英角ﾎﾟｯﾌﾟ体" panose="040B0A09000000000000" pitchFamily="49" charset="-128"/>
            </a:endParaRPr>
          </a:p>
        </p:txBody>
      </p:sp>
      <p:sp>
        <p:nvSpPr>
          <p:cNvPr id="3" name="サブタイトル 2"/>
          <p:cNvSpPr>
            <a:spLocks noGrp="1"/>
          </p:cNvSpPr>
          <p:nvPr>
            <p:ph type="subTitle" idx="1"/>
          </p:nvPr>
        </p:nvSpPr>
        <p:spPr/>
        <p:txBody>
          <a:bodyPr>
            <a:normAutofit lnSpcReduction="10000"/>
          </a:bodyPr>
          <a:lstStyle/>
          <a:p>
            <a:endParaRPr kumimoji="1" lang="en-US" altLang="ja-JP" dirty="0" smtClean="0"/>
          </a:p>
          <a:p>
            <a:endParaRPr lang="en-US" altLang="ja-JP" dirty="0"/>
          </a:p>
          <a:p>
            <a:r>
              <a:rPr kumimoji="1" lang="ja-JP" altLang="en-US" dirty="0" smtClean="0"/>
              <a:t>第６回四万十町事務職員部会　　Ｒ２．１０．５　</a:t>
            </a:r>
            <a:endParaRPr kumimoji="1" lang="ja-JP" altLang="en-US" dirty="0"/>
          </a:p>
        </p:txBody>
      </p:sp>
    </p:spTree>
    <p:extLst>
      <p:ext uri="{BB962C8B-B14F-4D97-AF65-F5344CB8AC3E}">
        <p14:creationId xmlns:p14="http://schemas.microsoft.com/office/powerpoint/2010/main" val="3726232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44099" t="21302" r="25496" b="16730"/>
          <a:stretch/>
        </p:blipFill>
        <p:spPr>
          <a:xfrm>
            <a:off x="1364362" y="-18059"/>
            <a:ext cx="9371713" cy="6775403"/>
          </a:xfrm>
          <a:prstGeom prst="rect">
            <a:avLst/>
          </a:prstGeom>
        </p:spPr>
      </p:pic>
      <p:sp>
        <p:nvSpPr>
          <p:cNvPr id="4" name="楕円 3"/>
          <p:cNvSpPr/>
          <p:nvPr/>
        </p:nvSpPr>
        <p:spPr>
          <a:xfrm>
            <a:off x="4025739" y="2723840"/>
            <a:ext cx="841740" cy="645803"/>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2409703" y="2638071"/>
            <a:ext cx="1427747" cy="812186"/>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5161118" y="2638070"/>
            <a:ext cx="1432073" cy="772080"/>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p:cNvCxnSpPr/>
          <p:nvPr/>
        </p:nvCxnSpPr>
        <p:spPr>
          <a:xfrm flipH="1">
            <a:off x="4409543" y="3262658"/>
            <a:ext cx="12169" cy="4087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4928633" y="3262658"/>
            <a:ext cx="527194" cy="5165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楕円 25"/>
          <p:cNvSpPr/>
          <p:nvPr/>
        </p:nvSpPr>
        <p:spPr>
          <a:xfrm>
            <a:off x="9521212" y="2683265"/>
            <a:ext cx="940813" cy="686378"/>
          </a:xfrm>
          <a:prstGeom prst="ellipse">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p:nvPr/>
        </p:nvCxnSpPr>
        <p:spPr>
          <a:xfrm>
            <a:off x="10017760" y="3262658"/>
            <a:ext cx="0" cy="5165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9388316" y="3779215"/>
            <a:ext cx="1388088" cy="369332"/>
          </a:xfrm>
          <a:prstGeom prst="rect">
            <a:avLst/>
          </a:prstGeom>
          <a:solidFill>
            <a:schemeClr val="bg1"/>
          </a:solidFill>
          <a:ln w="19050">
            <a:solidFill>
              <a:srgbClr val="FF0000"/>
            </a:solidFill>
          </a:ln>
        </p:spPr>
        <p:txBody>
          <a:bodyPr wrap="square" rtlCol="0">
            <a:spAutoFit/>
          </a:bodyPr>
          <a:lstStyle/>
          <a:p>
            <a:pPr algn="ctr"/>
            <a:r>
              <a:rPr kumimoji="1" lang="ja-JP" altLang="en-US" b="1" dirty="0" smtClean="0">
                <a:solidFill>
                  <a:srgbClr val="FF0000"/>
                </a:solidFill>
              </a:rPr>
              <a:t>控除対象外</a:t>
            </a:r>
            <a:endParaRPr kumimoji="1" lang="ja-JP" altLang="en-US" b="1" dirty="0">
              <a:solidFill>
                <a:srgbClr val="FF0000"/>
              </a:solidFill>
            </a:endParaRPr>
          </a:p>
        </p:txBody>
      </p:sp>
      <p:cxnSp>
        <p:nvCxnSpPr>
          <p:cNvPr id="15" name="直線矢印コネクタ 14"/>
          <p:cNvCxnSpPr/>
          <p:nvPr/>
        </p:nvCxnSpPr>
        <p:spPr>
          <a:xfrm>
            <a:off x="3214751" y="3262658"/>
            <a:ext cx="859235" cy="5630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93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xit" presetSubtype="0" fill="hold" grpId="1" nodeType="with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par>
                          <p:cTn id="39" fill="hold">
                            <p:stCondLst>
                              <p:cond delay="500"/>
                            </p:stCondLst>
                            <p:childTnLst>
                              <p:par>
                                <p:cTn id="40" presetID="14" presetClass="entr" presetSubtype="1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randombar(horizontal)">
                                      <p:cBhvr>
                                        <p:cTn id="42" dur="1000"/>
                                        <p:tgtEl>
                                          <p:spTgt spid="3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2000"/>
                                        <p:tgtEl>
                                          <p:spTgt spid="6"/>
                                        </p:tgtEl>
                                      </p:cBhvr>
                                    </p:animEffect>
                                    <p:anim calcmode="lin" valueType="num">
                                      <p:cBhvr>
                                        <p:cTn id="53" dur="2000" fill="hold"/>
                                        <p:tgtEl>
                                          <p:spTgt spid="6"/>
                                        </p:tgtEl>
                                        <p:attrNameLst>
                                          <p:attrName>ppt_w</p:attrName>
                                        </p:attrNameLst>
                                      </p:cBhvr>
                                      <p:tavLst>
                                        <p:tav tm="0" fmla="#ppt_w*sin(2.5*pi*$)">
                                          <p:val>
                                            <p:fltVal val="0"/>
                                          </p:val>
                                        </p:tav>
                                        <p:tav tm="100000">
                                          <p:val>
                                            <p:fltVal val="1"/>
                                          </p:val>
                                        </p:tav>
                                      </p:tavLst>
                                    </p:anim>
                                    <p:anim calcmode="lin" valueType="num">
                                      <p:cBhvr>
                                        <p:cTn id="54" dur="2000" fill="hold"/>
                                        <p:tgtEl>
                                          <p:spTgt spid="6"/>
                                        </p:tgtEl>
                                        <p:attrNameLst>
                                          <p:attrName>ppt_h</p:attrName>
                                        </p:attrNameLst>
                                      </p:cBhvr>
                                      <p:tavLst>
                                        <p:tav tm="0">
                                          <p:val>
                                            <p:strVal val="#ppt_h"/>
                                          </p:val>
                                        </p:tav>
                                        <p:tav tm="100000">
                                          <p:val>
                                            <p:strVal val="#ppt_h"/>
                                          </p:val>
                                        </p:tav>
                                      </p:tavLst>
                                    </p:anim>
                                  </p:childTnLst>
                                </p:cTn>
                              </p:par>
                              <p:par>
                                <p:cTn id="55" presetID="10" presetClass="exit" presetSubtype="0" fill="hold" grpId="1" nodeType="withEffect">
                                  <p:stCondLst>
                                    <p:cond delay="0"/>
                                  </p:stCondLst>
                                  <p:childTnLst>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5"/>
                                        </p:tgtEl>
                                      </p:cBhvr>
                                    </p:animEffect>
                                    <p:set>
                                      <p:cBhvr>
                                        <p:cTn id="60" dur="1" fill="hold">
                                          <p:stCondLst>
                                            <p:cond delay="499"/>
                                          </p:stCondLst>
                                        </p:cTn>
                                        <p:tgtEl>
                                          <p:spTgt spid="3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childTnLst>
                          </p:cTn>
                        </p:par>
                        <p:par>
                          <p:cTn id="64" fill="hold">
                            <p:stCondLst>
                              <p:cond delay="2000"/>
                            </p:stCondLst>
                            <p:childTnLst>
                              <p:par>
                                <p:cTn id="65" presetID="14" presetClass="entr" presetSubtype="1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randombar(horizontal)">
                                      <p:cBhvr>
                                        <p:cTn id="6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7" grpId="1" animBg="1"/>
      <p:bldP spid="26" grpId="0" animBg="1"/>
      <p:bldP spid="26" grpId="1" animBg="1"/>
      <p:bldP spid="36" grpId="0" animBg="1"/>
      <p:bldP spid="3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373539" y="458187"/>
            <a:ext cx="2469184" cy="903317"/>
          </a:xfrm>
          <a:prstGeom prst="roundRect">
            <a:avLst/>
          </a:prstGeom>
          <a:solidFill>
            <a:schemeClr val="accent2">
              <a:lumMod val="40000"/>
              <a:lumOff val="60000"/>
            </a:schemeClr>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2"/>
                </a:solidFill>
              </a:rPr>
              <a:t>所得控除</a:t>
            </a:r>
            <a:endParaRPr kumimoji="1" lang="ja-JP" altLang="en-US" sz="3200" dirty="0">
              <a:solidFill>
                <a:schemeClr val="tx2"/>
              </a:solidFill>
            </a:endParaRPr>
          </a:p>
        </p:txBody>
      </p:sp>
      <p:sp>
        <p:nvSpPr>
          <p:cNvPr id="2" name="タイトル 1"/>
          <p:cNvSpPr>
            <a:spLocks noGrp="1"/>
          </p:cNvSpPr>
          <p:nvPr>
            <p:ph type="title" idx="4294967295"/>
          </p:nvPr>
        </p:nvSpPr>
        <p:spPr>
          <a:xfrm>
            <a:off x="0" y="1136073"/>
            <a:ext cx="11480800" cy="6915150"/>
          </a:xfrm>
        </p:spPr>
        <p:txBody>
          <a:bodyPr>
            <a:noAutofit/>
          </a:bodyPr>
          <a:lstStyle/>
          <a:p>
            <a:pPr algn="l"/>
            <a:r>
              <a:rPr lang="ja-JP" altLang="en-US" dirty="0"/>
              <a:t> </a:t>
            </a:r>
            <a:r>
              <a:rPr lang="ja-JP" altLang="en-US" dirty="0" smtClean="0"/>
              <a:t>     </a:t>
            </a:r>
            <a:r>
              <a:rPr kumimoji="1" lang="ja-JP" altLang="en-US" sz="3600" dirty="0" smtClean="0"/>
              <a:t>①雑損控除　　　　                      </a:t>
            </a:r>
            <a:r>
              <a:rPr lang="ja-JP" altLang="en-US" sz="3600" dirty="0" smtClean="0"/>
              <a:t>⑧</a:t>
            </a:r>
            <a:r>
              <a:rPr lang="ja-JP" altLang="en-US" sz="3600" dirty="0"/>
              <a:t>障害者</a:t>
            </a:r>
            <a:r>
              <a:rPr lang="ja-JP" altLang="en-US" sz="3600" dirty="0" smtClean="0"/>
              <a:t>控除</a:t>
            </a:r>
            <a:r>
              <a:rPr kumimoji="1" lang="en-US" altLang="ja-JP" sz="3600" dirty="0" smtClean="0"/>
              <a:t/>
            </a:r>
            <a:br>
              <a:rPr kumimoji="1" lang="en-US" altLang="ja-JP" sz="3600" dirty="0" smtClean="0"/>
            </a:br>
            <a:r>
              <a:rPr lang="ja-JP" altLang="en-US" sz="3600" dirty="0" smtClean="0"/>
              <a:t>       ②医療費控除　　　                     ⑨寡婦控除</a:t>
            </a:r>
            <a:r>
              <a:rPr lang="en-US" altLang="ja-JP" sz="3600" dirty="0" smtClean="0"/>
              <a:t/>
            </a:r>
            <a:br>
              <a:rPr lang="en-US" altLang="ja-JP" sz="3600" dirty="0" smtClean="0"/>
            </a:br>
            <a:r>
              <a:rPr lang="en-US" altLang="ja-JP" sz="3600" dirty="0"/>
              <a:t> </a:t>
            </a:r>
            <a:r>
              <a:rPr lang="en-US" altLang="ja-JP" sz="3600" dirty="0" smtClean="0"/>
              <a:t>      </a:t>
            </a:r>
            <a:r>
              <a:rPr lang="ja-JP" altLang="en-US" sz="3600" dirty="0" smtClean="0"/>
              <a:t>③社会保険料控除                     ⑩ひとり親控除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④小規模企業共済等掛金控除 ⑪勤労学生控除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⑤生命保険料控除　　　　　        ⑫配偶者控除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⑥地震保険料控除　　　　　        ⑬配偶者特別控除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⑦寄付金控除　　　　　　　           ⑭</a:t>
            </a:r>
            <a:r>
              <a:rPr lang="ja-JP" altLang="en-US" sz="3600" dirty="0"/>
              <a:t>扶養</a:t>
            </a:r>
            <a:r>
              <a:rPr lang="ja-JP" altLang="en-US" sz="3600" dirty="0" smtClean="0"/>
              <a:t>控除</a:t>
            </a:r>
            <a:r>
              <a:rPr lang="en-US" altLang="ja-JP" sz="3600" dirty="0" smtClean="0"/>
              <a:t/>
            </a:r>
            <a:br>
              <a:rPr lang="en-US" altLang="ja-JP" sz="3600" dirty="0" smtClean="0"/>
            </a:br>
            <a:r>
              <a:rPr lang="ja-JP" altLang="en-US" sz="3600" dirty="0" smtClean="0"/>
              <a:t>                                                            </a:t>
            </a:r>
            <a:r>
              <a:rPr lang="ja-JP" altLang="en-US" sz="1800" dirty="0" smtClean="0"/>
              <a:t> </a:t>
            </a:r>
            <a:r>
              <a:rPr lang="ja-JP" altLang="en-US" sz="3600" dirty="0" smtClean="0"/>
              <a:t>⑮基礎控除</a:t>
            </a:r>
            <a:r>
              <a:rPr lang="en-US" altLang="ja-JP" sz="3600" dirty="0" smtClean="0"/>
              <a:t/>
            </a:r>
            <a:br>
              <a:rPr lang="en-US" altLang="ja-JP" sz="3600" dirty="0" smtClean="0"/>
            </a:br>
            <a:r>
              <a:rPr lang="en-US" altLang="ja-JP" sz="3200" dirty="0" smtClean="0"/>
              <a:t/>
            </a:r>
            <a:br>
              <a:rPr lang="en-US" altLang="ja-JP" sz="3200" dirty="0" smtClean="0"/>
            </a:br>
            <a:r>
              <a:rPr lang="en-US" altLang="ja-JP" sz="3200" dirty="0" smtClean="0"/>
              <a:t/>
            </a:r>
            <a:br>
              <a:rPr lang="en-US" altLang="ja-JP" sz="3200" dirty="0" smtClean="0"/>
            </a:br>
            <a:endParaRPr kumimoji="1" lang="ja-JP" altLang="en-US" sz="3200" dirty="0"/>
          </a:p>
        </p:txBody>
      </p:sp>
      <p:cxnSp>
        <p:nvCxnSpPr>
          <p:cNvPr id="8" name="直線コネクタ 7"/>
          <p:cNvCxnSpPr/>
          <p:nvPr/>
        </p:nvCxnSpPr>
        <p:spPr>
          <a:xfrm>
            <a:off x="6907529" y="2198278"/>
            <a:ext cx="2805547"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934198" y="2776916"/>
            <a:ext cx="2315617"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934198" y="3302774"/>
            <a:ext cx="3225802"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986501" y="3887981"/>
            <a:ext cx="3173499"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014036" y="4434102"/>
            <a:ext cx="269904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014036" y="4983248"/>
            <a:ext cx="3603164"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081577" y="5538379"/>
            <a:ext cx="2265623"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79418" y="3302774"/>
            <a:ext cx="3713017"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79418" y="3887981"/>
            <a:ext cx="5826182"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879418" y="4429478"/>
            <a:ext cx="3692235"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79418" y="4983248"/>
            <a:ext cx="3692235"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7081577" y="6084479"/>
            <a:ext cx="2265623"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角丸四角形 16"/>
          <p:cNvSpPr/>
          <p:nvPr/>
        </p:nvSpPr>
        <p:spPr>
          <a:xfrm>
            <a:off x="6745287" y="5509504"/>
            <a:ext cx="2967789" cy="645825"/>
          </a:xfrm>
          <a:prstGeom prst="roundRect">
            <a:avLst/>
          </a:prstGeom>
          <a:solidFill>
            <a:srgbClr val="FFFF00">
              <a:alpha val="10000"/>
            </a:srgbClr>
          </a:solid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879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53514" t="35598" r="21306" b="24664"/>
          <a:stretch/>
        </p:blipFill>
        <p:spPr>
          <a:xfrm>
            <a:off x="1409699" y="787400"/>
            <a:ext cx="9641445" cy="5397500"/>
          </a:xfrm>
          <a:prstGeom prst="rect">
            <a:avLst/>
          </a:prstGeom>
        </p:spPr>
      </p:pic>
    </p:spTree>
    <p:extLst>
      <p:ext uri="{BB962C8B-B14F-4D97-AF65-F5344CB8AC3E}">
        <p14:creationId xmlns:p14="http://schemas.microsoft.com/office/powerpoint/2010/main" val="1638172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920401" y="125730"/>
            <a:ext cx="10592508" cy="7364586"/>
          </a:xfrm>
          <a:prstGeom prst="rect">
            <a:avLst/>
          </a:prstGeom>
        </p:spPr>
      </p:pic>
      <p:sp>
        <p:nvSpPr>
          <p:cNvPr id="3" name="楕円 2"/>
          <p:cNvSpPr/>
          <p:nvPr/>
        </p:nvSpPr>
        <p:spPr>
          <a:xfrm>
            <a:off x="505777" y="2048827"/>
            <a:ext cx="5280660" cy="39090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a:off x="920401" y="5630778"/>
            <a:ext cx="2880791" cy="3271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380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1000"/>
                                        <p:tgtEl>
                                          <p:spTgt spid="7"/>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58075" t="19334" r="14966" b="18571"/>
          <a:stretch/>
        </p:blipFill>
        <p:spPr>
          <a:xfrm>
            <a:off x="1455878" y="628649"/>
            <a:ext cx="6867526" cy="5611062"/>
          </a:xfrm>
          <a:prstGeom prst="rect">
            <a:avLst/>
          </a:prstGeom>
        </p:spPr>
      </p:pic>
      <p:sp>
        <p:nvSpPr>
          <p:cNvPr id="3" name="角丸四角形 2"/>
          <p:cNvSpPr/>
          <p:nvPr/>
        </p:nvSpPr>
        <p:spPr>
          <a:xfrm>
            <a:off x="2543174" y="5172075"/>
            <a:ext cx="4457701" cy="728663"/>
          </a:xfrm>
          <a:prstGeom prst="roundRect">
            <a:avLst/>
          </a:prstGeom>
          <a:noFill/>
          <a:ln w="38100">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右中かっこ 3"/>
          <p:cNvSpPr/>
          <p:nvPr/>
        </p:nvSpPr>
        <p:spPr>
          <a:xfrm>
            <a:off x="7727759" y="2336643"/>
            <a:ext cx="421830" cy="2447088"/>
          </a:xfrm>
          <a:prstGeom prst="rightBrace">
            <a:avLst>
              <a:gd name="adj1" fmla="val 8333"/>
              <a:gd name="adj2" fmla="val 36756"/>
            </a:avLst>
          </a:prstGeom>
          <a:ln w="25400">
            <a:solidFill>
              <a:srgbClr val="0A01B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角丸四角形吹き出し 4"/>
          <p:cNvSpPr/>
          <p:nvPr/>
        </p:nvSpPr>
        <p:spPr>
          <a:xfrm>
            <a:off x="8323404" y="2228850"/>
            <a:ext cx="3042576" cy="1331337"/>
          </a:xfrm>
          <a:prstGeom prst="wedgeRoundRectCallout">
            <a:avLst>
              <a:gd name="adj1" fmla="val -48200"/>
              <a:gd name="adj2" fmla="val 17618"/>
              <a:gd name="adj3" fmla="val 16667"/>
            </a:avLst>
          </a:prstGeom>
          <a:solidFill>
            <a:srgbClr val="E7FFFF"/>
          </a:solidFill>
          <a:ln w="19050">
            <a:solidFill>
              <a:srgbClr val="0A0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0A01BF"/>
                </a:solidFill>
                <a:latin typeface="HG丸ｺﾞｼｯｸM-PRO" panose="020F0600000000000000" pitchFamily="50" charset="-128"/>
                <a:ea typeface="HG丸ｺﾞｼｯｸM-PRO" panose="020F0600000000000000" pitchFamily="50" charset="-128"/>
              </a:rPr>
              <a:t>給与所得控除額は</a:t>
            </a:r>
            <a:r>
              <a:rPr kumimoji="1" lang="en-US" altLang="ja-JP" sz="1600" b="1" dirty="0" smtClean="0">
                <a:solidFill>
                  <a:srgbClr val="0A01BF"/>
                </a:solidFill>
                <a:latin typeface="HG丸ｺﾞｼｯｸM-PRO" panose="020F0600000000000000" pitchFamily="50" charset="-128"/>
                <a:ea typeface="HG丸ｺﾞｼｯｸM-PRO" panose="020F0600000000000000" pitchFamily="50" charset="-128"/>
              </a:rPr>
              <a:t>10</a:t>
            </a:r>
            <a:r>
              <a:rPr kumimoji="1" lang="ja-JP" altLang="en-US" sz="1600" b="1" dirty="0" smtClean="0">
                <a:solidFill>
                  <a:srgbClr val="0A01BF"/>
                </a:solidFill>
                <a:latin typeface="HG丸ｺﾞｼｯｸM-PRO" panose="020F0600000000000000" pitchFamily="50" charset="-128"/>
                <a:ea typeface="HG丸ｺﾞｼｯｸM-PRO" panose="020F0600000000000000" pitchFamily="50" charset="-128"/>
              </a:rPr>
              <a:t>万円</a:t>
            </a:r>
            <a:endParaRPr kumimoji="1" lang="en-US" altLang="ja-JP" sz="1600" b="1" dirty="0" smtClean="0">
              <a:solidFill>
                <a:srgbClr val="0A01BF"/>
              </a:solidFill>
              <a:latin typeface="HG丸ｺﾞｼｯｸM-PRO" panose="020F0600000000000000" pitchFamily="50" charset="-128"/>
              <a:ea typeface="HG丸ｺﾞｼｯｸM-PRO" panose="020F0600000000000000" pitchFamily="50" charset="-128"/>
            </a:endParaRPr>
          </a:p>
          <a:p>
            <a:pPr algn="ctr"/>
            <a:r>
              <a:rPr lang="ja-JP" altLang="en-US" sz="1600" b="1" dirty="0">
                <a:solidFill>
                  <a:srgbClr val="0A01BF"/>
                </a:solidFill>
                <a:latin typeface="HG丸ｺﾞｼｯｸM-PRO" panose="020F0600000000000000" pitchFamily="50" charset="-128"/>
                <a:ea typeface="HG丸ｺﾞｼｯｸM-PRO" panose="020F0600000000000000" pitchFamily="50" charset="-128"/>
              </a:rPr>
              <a:t>　</a:t>
            </a:r>
            <a:r>
              <a:rPr kumimoji="1" lang="ja-JP" altLang="en-US" sz="1600" b="1" dirty="0" smtClean="0">
                <a:solidFill>
                  <a:srgbClr val="0A01BF"/>
                </a:solidFill>
                <a:latin typeface="HG丸ｺﾞｼｯｸM-PRO" panose="020F0600000000000000" pitchFamily="50" charset="-128"/>
                <a:ea typeface="HG丸ｺﾞｼｯｸM-PRO" panose="020F0600000000000000" pitchFamily="50" charset="-128"/>
              </a:rPr>
              <a:t>減っているが、基礎控除が</a:t>
            </a:r>
            <a:r>
              <a:rPr kumimoji="1" lang="en-US" altLang="ja-JP" sz="1600" b="1" dirty="0" smtClean="0">
                <a:solidFill>
                  <a:srgbClr val="0A01BF"/>
                </a:solidFill>
                <a:latin typeface="HG丸ｺﾞｼｯｸM-PRO" panose="020F0600000000000000" pitchFamily="50" charset="-128"/>
                <a:ea typeface="HG丸ｺﾞｼｯｸM-PRO" panose="020F0600000000000000" pitchFamily="50" charset="-128"/>
              </a:rPr>
              <a:t>10</a:t>
            </a:r>
            <a:r>
              <a:rPr kumimoji="1" lang="ja-JP" altLang="en-US" sz="1600" b="1" dirty="0" smtClean="0">
                <a:solidFill>
                  <a:srgbClr val="0A01BF"/>
                </a:solidFill>
                <a:latin typeface="HG丸ｺﾞｼｯｸM-PRO" panose="020F0600000000000000" pitchFamily="50" charset="-128"/>
                <a:ea typeface="HG丸ｺﾞｼｯｸM-PRO" panose="020F0600000000000000" pitchFamily="50" charset="-128"/>
              </a:rPr>
              <a:t>万円増えたことにより</a:t>
            </a:r>
            <a:endParaRPr kumimoji="1" lang="en-US" altLang="ja-JP" sz="1600" b="1" dirty="0" smtClean="0">
              <a:solidFill>
                <a:srgbClr val="0A01BF"/>
              </a:solidFill>
              <a:latin typeface="HG丸ｺﾞｼｯｸM-PRO" panose="020F0600000000000000" pitchFamily="50" charset="-128"/>
              <a:ea typeface="HG丸ｺﾞｼｯｸM-PRO" panose="020F0600000000000000" pitchFamily="50" charset="-128"/>
            </a:endParaRPr>
          </a:p>
          <a:p>
            <a:pPr algn="ctr"/>
            <a:r>
              <a:rPr kumimoji="1" lang="ja-JP" altLang="en-US" sz="1600" b="1" dirty="0" smtClean="0">
                <a:solidFill>
                  <a:srgbClr val="0A01BF"/>
                </a:solidFill>
                <a:latin typeface="HG丸ｺﾞｼｯｸM-PRO" panose="020F0600000000000000" pitchFamily="50" charset="-128"/>
                <a:ea typeface="HG丸ｺﾞｼｯｸM-PRO" panose="020F0600000000000000" pitchFamily="50" charset="-128"/>
              </a:rPr>
              <a:t>実質プラスマイナスゼロ</a:t>
            </a:r>
            <a:endParaRPr kumimoji="1" lang="ja-JP" altLang="en-US" sz="1600" b="1" dirty="0">
              <a:solidFill>
                <a:srgbClr val="0A01BF"/>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82531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mph" presetSubtype="0" fill="hold" grpId="1" nodeType="afterEffect">
                                  <p:stCondLst>
                                    <p:cond delay="0"/>
                                  </p:stCondLst>
                                  <p:childTnLst>
                                    <p:animScale>
                                      <p:cBhvr>
                                        <p:cTn id="1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47117" t="21683" r="23873" b="73185"/>
          <a:stretch/>
        </p:blipFill>
        <p:spPr>
          <a:xfrm>
            <a:off x="749300" y="669924"/>
            <a:ext cx="10680700" cy="739776"/>
          </a:xfrm>
          <a:prstGeom prst="rect">
            <a:avLst/>
          </a:prstGeom>
        </p:spPr>
      </p:pic>
      <p:pic>
        <p:nvPicPr>
          <p:cNvPr id="3" name="図 2"/>
          <p:cNvPicPr>
            <a:picLocks noChangeAspect="1"/>
          </p:cNvPicPr>
          <p:nvPr/>
        </p:nvPicPr>
        <p:blipFill rotWithShape="1">
          <a:blip r:embed="rId3"/>
          <a:srcRect l="47117" t="38197" r="23873" b="29182"/>
          <a:stretch/>
        </p:blipFill>
        <p:spPr>
          <a:xfrm>
            <a:off x="749300" y="1409700"/>
            <a:ext cx="10680700" cy="4584700"/>
          </a:xfrm>
          <a:prstGeom prst="rect">
            <a:avLst/>
          </a:prstGeom>
        </p:spPr>
      </p:pic>
    </p:spTree>
    <p:extLst>
      <p:ext uri="{BB962C8B-B14F-4D97-AF65-F5344CB8AC3E}">
        <p14:creationId xmlns:p14="http://schemas.microsoft.com/office/powerpoint/2010/main" val="2492374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4201" y="-1131570"/>
            <a:ext cx="10592508" cy="7364586"/>
          </a:xfrm>
          <a:prstGeom prst="rect">
            <a:avLst/>
          </a:prstGeom>
        </p:spPr>
      </p:pic>
      <p:sp>
        <p:nvSpPr>
          <p:cNvPr id="3" name="楕円 2"/>
          <p:cNvSpPr/>
          <p:nvPr/>
        </p:nvSpPr>
        <p:spPr>
          <a:xfrm>
            <a:off x="675171" y="4457700"/>
            <a:ext cx="3630129" cy="17753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44201" y="4267200"/>
            <a:ext cx="10592508" cy="20701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30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1000"/>
                                        <p:tgtEl>
                                          <p:spTgt spid="3"/>
                                        </p:tgtEl>
                                      </p:cBhvr>
                                    </p:animEffect>
                                  </p:childTnLst>
                                </p:cTn>
                              </p:par>
                              <p:par>
                                <p:cTn id="13" presetID="10" presetClass="exit" presetSubtype="0" fill="hold" grpId="1"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29" y="114199"/>
            <a:ext cx="1308637" cy="2068992"/>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815" y="1033813"/>
            <a:ext cx="1756655" cy="1111084"/>
          </a:xfrm>
          <a:prstGeom prst="rect">
            <a:avLst/>
          </a:prstGeom>
        </p:spPr>
      </p:pic>
      <p:sp>
        <p:nvSpPr>
          <p:cNvPr id="5" name="テキスト ボックス 4"/>
          <p:cNvSpPr txBox="1"/>
          <p:nvPr/>
        </p:nvSpPr>
        <p:spPr>
          <a:xfrm>
            <a:off x="3224468" y="781249"/>
            <a:ext cx="6795831" cy="584775"/>
          </a:xfrm>
          <a:prstGeom prst="rect">
            <a:avLst/>
          </a:prstGeom>
          <a:noFill/>
        </p:spPr>
        <p:txBody>
          <a:bodyPr wrap="square" rtlCol="0">
            <a:spAutoFit/>
          </a:bodyPr>
          <a:lstStyle/>
          <a:p>
            <a:r>
              <a:rPr kumimoji="1" lang="ja-JP" altLang="en-US" sz="3200" dirty="0" smtClean="0">
                <a:latin typeface="HG創英角ﾎﾟｯﾌﾟ体" panose="040B0A09000000000000" pitchFamily="49" charset="-128"/>
                <a:ea typeface="HG創英角ﾎﾟｯﾌﾟ体" panose="040B0A09000000000000" pitchFamily="49" charset="-128"/>
              </a:rPr>
              <a:t>年間総収入　</a:t>
            </a:r>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3200" dirty="0" smtClean="0">
                <a:latin typeface="HG創英角ﾎﾟｯﾌﾟ体" panose="040B0A09000000000000" pitchFamily="49" charset="-128"/>
                <a:ea typeface="HG創英角ﾎﾟｯﾌﾟ体" panose="040B0A09000000000000" pitchFamily="49" charset="-128"/>
              </a:rPr>
              <a:t> </a:t>
            </a:r>
            <a:r>
              <a:rPr kumimoji="1" lang="ja-JP" altLang="en-US" sz="3200" dirty="0" smtClean="0">
                <a:latin typeface="HG創英角ﾎﾟｯﾌﾟ体" panose="040B0A09000000000000" pitchFamily="49" charset="-128"/>
                <a:ea typeface="HG創英角ﾎﾟｯﾌﾟ体" panose="040B0A09000000000000" pitchFamily="49" charset="-128"/>
              </a:rPr>
              <a:t>　５００万円</a:t>
            </a:r>
            <a:endParaRPr kumimoji="1" lang="ja-JP" altLang="en-US" sz="3200" dirty="0">
              <a:latin typeface="HG創英角ﾎﾟｯﾌﾟ体" panose="040B0A09000000000000" pitchFamily="49" charset="-128"/>
              <a:ea typeface="HG創英角ﾎﾟｯﾌﾟ体" panose="040B0A09000000000000" pitchFamily="49" charset="-128"/>
            </a:endParaRPr>
          </a:p>
        </p:txBody>
      </p:sp>
      <p:sp>
        <p:nvSpPr>
          <p:cNvPr id="10" name="テキスト ボックス 9"/>
          <p:cNvSpPr txBox="1"/>
          <p:nvPr/>
        </p:nvSpPr>
        <p:spPr>
          <a:xfrm>
            <a:off x="1078657" y="2937705"/>
            <a:ext cx="10165229" cy="1138773"/>
          </a:xfrm>
          <a:prstGeom prst="rect">
            <a:avLst/>
          </a:prstGeom>
          <a:noFill/>
        </p:spPr>
        <p:txBody>
          <a:bodyPr wrap="square" rtlCol="0">
            <a:spAutoFit/>
          </a:bodyPr>
          <a:lstStyle/>
          <a:p>
            <a:r>
              <a:rPr kumimoji="1" lang="ja-JP" altLang="en-US" sz="3200" dirty="0" smtClean="0"/>
              <a:t>　</a:t>
            </a:r>
            <a:r>
              <a:rPr kumimoji="1" lang="en-US" altLang="ja-JP" sz="4000" dirty="0" smtClean="0">
                <a:latin typeface="HGP創英角ﾎﾟｯﾌﾟ体" panose="040B0A00000000000000" pitchFamily="50" charset="-128"/>
                <a:ea typeface="HGP創英角ﾎﾟｯﾌﾟ体" panose="040B0A00000000000000" pitchFamily="50" charset="-128"/>
              </a:rPr>
              <a:t>※</a:t>
            </a:r>
            <a:r>
              <a:rPr kumimoji="1" lang="ja-JP" altLang="en-US" sz="4000" dirty="0" smtClean="0">
                <a:latin typeface="HGP創英角ﾎﾟｯﾌﾟ体" panose="040B0A00000000000000" pitchFamily="50" charset="-128"/>
                <a:ea typeface="HGP創英角ﾎﾟｯﾌﾟ体" panose="040B0A00000000000000" pitchFamily="50" charset="-128"/>
              </a:rPr>
              <a:t>課税所得＝給与所得の金額－</a:t>
            </a:r>
            <a:r>
              <a:rPr kumimoji="1" lang="ja-JP" altLang="en-US" sz="4000" i="1" u="wavyHeavy" dirty="0" smtClean="0">
                <a:uFill>
                  <a:solidFill>
                    <a:srgbClr val="FF0000"/>
                  </a:solidFill>
                </a:uFill>
                <a:latin typeface="HGP創英角ﾎﾟｯﾌﾟ体" panose="040B0A00000000000000" pitchFamily="50" charset="-128"/>
                <a:ea typeface="HGP創英角ﾎﾟｯﾌﾟ体" panose="040B0A00000000000000" pitchFamily="50" charset="-128"/>
              </a:rPr>
              <a:t>所得控除</a:t>
            </a:r>
            <a:endParaRPr kumimoji="1" lang="en-US" altLang="ja-JP" sz="4000" i="1" u="wavyHeavy" dirty="0" smtClean="0">
              <a:uFill>
                <a:solidFill>
                  <a:srgbClr val="FF0000"/>
                </a:solidFill>
              </a:uFill>
              <a:latin typeface="HGP創英角ﾎﾟｯﾌﾟ体" panose="040B0A00000000000000" pitchFamily="50" charset="-128"/>
              <a:ea typeface="HGP創英角ﾎﾟｯﾌﾟ体" panose="040B0A00000000000000" pitchFamily="50" charset="-128"/>
            </a:endParaRPr>
          </a:p>
          <a:p>
            <a:r>
              <a:rPr lang="ja-JP" altLang="en-US" sz="2800" dirty="0" smtClean="0"/>
              <a:t>　</a:t>
            </a:r>
            <a:endParaRPr kumimoji="1" lang="ja-JP" altLang="en-US" sz="3200" u="heavy" dirty="0">
              <a:uFill>
                <a:solidFill>
                  <a:srgbClr val="FF0000"/>
                </a:solidFill>
              </a:uFill>
            </a:endParaRPr>
          </a:p>
        </p:txBody>
      </p:sp>
      <p:sp>
        <p:nvSpPr>
          <p:cNvPr id="12" name="テキスト ボックス 11"/>
          <p:cNvSpPr txBox="1"/>
          <p:nvPr/>
        </p:nvSpPr>
        <p:spPr>
          <a:xfrm>
            <a:off x="3224469" y="1435874"/>
            <a:ext cx="5690931" cy="584775"/>
          </a:xfrm>
          <a:prstGeom prst="rect">
            <a:avLst/>
          </a:prstGeom>
          <a:noFill/>
        </p:spPr>
        <p:txBody>
          <a:bodyPr wrap="square" rtlCol="0">
            <a:spAutoFit/>
          </a:bodyPr>
          <a:lstStyle/>
          <a:p>
            <a:r>
              <a:rPr kumimoji="1" lang="ja-JP" altLang="en-US" sz="3200" dirty="0" smtClean="0">
                <a:latin typeface="HG創英角ﾎﾟｯﾌﾟ体" panose="040B0A09000000000000" pitchFamily="49" charset="-128"/>
                <a:ea typeface="HG創英角ﾎﾟｯﾌﾟ体" panose="040B0A09000000000000" pitchFamily="49" charset="-128"/>
              </a:rPr>
              <a:t>給与所得の金額　３５６万円</a:t>
            </a:r>
            <a:endParaRPr kumimoji="1" lang="ja-JP" altLang="en-US" sz="3200" dirty="0">
              <a:latin typeface="HG創英角ﾎﾟｯﾌﾟ体" panose="040B0A09000000000000" pitchFamily="49" charset="-128"/>
              <a:ea typeface="HG創英角ﾎﾟｯﾌﾟ体" panose="040B0A09000000000000" pitchFamily="49" charset="-128"/>
            </a:endParaRPr>
          </a:p>
        </p:txBody>
      </p:sp>
      <p:sp>
        <p:nvSpPr>
          <p:cNvPr id="3" name="四角形吹き出し 2"/>
          <p:cNvSpPr/>
          <p:nvPr/>
        </p:nvSpPr>
        <p:spPr>
          <a:xfrm>
            <a:off x="3886200" y="4216178"/>
            <a:ext cx="6718990" cy="1790922"/>
          </a:xfrm>
          <a:prstGeom prst="wedgeRectCallout">
            <a:avLst>
              <a:gd name="adj1" fmla="val 34980"/>
              <a:gd name="adj2" fmla="val -8500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rgbClr val="FF0000"/>
                </a:solidFill>
                <a:latin typeface="HG創英角ﾎﾟｯﾌﾟ体" panose="040B0A09000000000000" pitchFamily="49" charset="-128"/>
                <a:ea typeface="HG創英角ﾎﾟｯﾌﾟ体" panose="040B0A09000000000000" pitchFamily="49" charset="-128"/>
              </a:rPr>
              <a:t>各人の個人的な状況等を加味して</a:t>
            </a:r>
            <a:endParaRPr kumimoji="1" lang="en-US" altLang="ja-JP" sz="3200" dirty="0" smtClean="0">
              <a:solidFill>
                <a:srgbClr val="FF0000"/>
              </a:solidFill>
              <a:latin typeface="HG創英角ﾎﾟｯﾌﾟ体" panose="040B0A09000000000000" pitchFamily="49" charset="-128"/>
              <a:ea typeface="HG創英角ﾎﾟｯﾌﾟ体" panose="040B0A09000000000000" pitchFamily="49" charset="-128"/>
            </a:endParaRPr>
          </a:p>
          <a:p>
            <a:pPr algn="ctr"/>
            <a:r>
              <a:rPr kumimoji="1" lang="ja-JP" altLang="en-US" sz="3200" dirty="0" smtClean="0">
                <a:solidFill>
                  <a:srgbClr val="FF0000"/>
                </a:solidFill>
                <a:latin typeface="HG創英角ﾎﾟｯﾌﾟ体" panose="040B0A09000000000000" pitchFamily="49" charset="-128"/>
                <a:ea typeface="HG創英角ﾎﾟｯﾌﾟ体" panose="040B0A09000000000000" pitchFamily="49" charset="-128"/>
              </a:rPr>
              <a:t>税負担を調整するもの</a:t>
            </a:r>
            <a:endParaRPr kumimoji="1" lang="ja-JP" altLang="en-US" sz="3200" dirty="0">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778161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373539" y="458187"/>
            <a:ext cx="2469184" cy="903317"/>
          </a:xfrm>
          <a:prstGeom prst="roundRect">
            <a:avLst/>
          </a:prstGeom>
          <a:solidFill>
            <a:schemeClr val="accent2">
              <a:lumMod val="40000"/>
              <a:lumOff val="60000"/>
            </a:schemeClr>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2"/>
                </a:solidFill>
              </a:rPr>
              <a:t>所得控除</a:t>
            </a:r>
            <a:endParaRPr kumimoji="1" lang="ja-JP" altLang="en-US" sz="3200" dirty="0">
              <a:solidFill>
                <a:schemeClr val="tx2"/>
              </a:solidFill>
            </a:endParaRPr>
          </a:p>
        </p:txBody>
      </p:sp>
      <p:sp>
        <p:nvSpPr>
          <p:cNvPr id="2" name="タイトル 1"/>
          <p:cNvSpPr>
            <a:spLocks noGrp="1"/>
          </p:cNvSpPr>
          <p:nvPr>
            <p:ph type="title" idx="4294967295"/>
          </p:nvPr>
        </p:nvSpPr>
        <p:spPr>
          <a:xfrm>
            <a:off x="0" y="1136073"/>
            <a:ext cx="11480800" cy="6915150"/>
          </a:xfrm>
        </p:spPr>
        <p:txBody>
          <a:bodyPr>
            <a:noAutofit/>
          </a:bodyPr>
          <a:lstStyle/>
          <a:p>
            <a:pPr algn="l"/>
            <a:r>
              <a:rPr lang="ja-JP" altLang="en-US" dirty="0"/>
              <a:t> </a:t>
            </a:r>
            <a:r>
              <a:rPr lang="ja-JP" altLang="en-US" dirty="0" smtClean="0"/>
              <a:t>     </a:t>
            </a:r>
            <a:r>
              <a:rPr kumimoji="1" lang="ja-JP" altLang="en-US" sz="3600" dirty="0" smtClean="0"/>
              <a:t>①雑損控除　　　　                      </a:t>
            </a:r>
            <a:r>
              <a:rPr lang="ja-JP" altLang="en-US" sz="3600" dirty="0" smtClean="0"/>
              <a:t>⑧</a:t>
            </a:r>
            <a:r>
              <a:rPr lang="ja-JP" altLang="en-US" sz="3600" dirty="0"/>
              <a:t>障害者</a:t>
            </a:r>
            <a:r>
              <a:rPr lang="ja-JP" altLang="en-US" sz="3600" dirty="0" smtClean="0"/>
              <a:t>控除</a:t>
            </a:r>
            <a:r>
              <a:rPr kumimoji="1" lang="en-US" altLang="ja-JP" sz="3600" dirty="0" smtClean="0"/>
              <a:t/>
            </a:r>
            <a:br>
              <a:rPr kumimoji="1" lang="en-US" altLang="ja-JP" sz="3600" dirty="0" smtClean="0"/>
            </a:br>
            <a:r>
              <a:rPr lang="ja-JP" altLang="en-US" sz="3600" dirty="0" smtClean="0"/>
              <a:t>       ②医療費控除　　　                     ⑨寡婦控除</a:t>
            </a:r>
            <a:r>
              <a:rPr lang="en-US" altLang="ja-JP" sz="3600" dirty="0" smtClean="0"/>
              <a:t/>
            </a:r>
            <a:br>
              <a:rPr lang="en-US" altLang="ja-JP" sz="3600" dirty="0" smtClean="0"/>
            </a:br>
            <a:r>
              <a:rPr lang="en-US" altLang="ja-JP" sz="3600" dirty="0"/>
              <a:t> </a:t>
            </a:r>
            <a:r>
              <a:rPr lang="en-US" altLang="ja-JP" sz="3600" dirty="0" smtClean="0"/>
              <a:t>      </a:t>
            </a:r>
            <a:r>
              <a:rPr lang="ja-JP" altLang="en-US" sz="3600" dirty="0" smtClean="0"/>
              <a:t>③社会保険料控除                     ⑩ひとり親控除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④小規模企業共済等掛金控除 ⑪勤労学生控除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⑤生命保険料控除　　　　　        ⑫配偶者控除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⑥地震保険料控除　　　　　        ⑬配偶者特別控除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⑦寄付金控除　　　　　　　           ⑭</a:t>
            </a:r>
            <a:r>
              <a:rPr lang="ja-JP" altLang="en-US" sz="3600" dirty="0"/>
              <a:t>扶養</a:t>
            </a:r>
            <a:r>
              <a:rPr lang="ja-JP" altLang="en-US" sz="3600" dirty="0" smtClean="0"/>
              <a:t>控除</a:t>
            </a:r>
            <a:r>
              <a:rPr lang="en-US" altLang="ja-JP" sz="3600" dirty="0" smtClean="0"/>
              <a:t/>
            </a:r>
            <a:br>
              <a:rPr lang="en-US" altLang="ja-JP" sz="3600" dirty="0" smtClean="0"/>
            </a:br>
            <a:r>
              <a:rPr lang="ja-JP" altLang="en-US" sz="3600" dirty="0" smtClean="0"/>
              <a:t>                                                            </a:t>
            </a:r>
            <a:r>
              <a:rPr lang="ja-JP" altLang="en-US" sz="1800" dirty="0" smtClean="0"/>
              <a:t> </a:t>
            </a:r>
            <a:r>
              <a:rPr lang="ja-JP" altLang="en-US" sz="3600" dirty="0" smtClean="0"/>
              <a:t>⑮基礎控除</a:t>
            </a:r>
            <a:r>
              <a:rPr lang="en-US" altLang="ja-JP" sz="3600" dirty="0" smtClean="0"/>
              <a:t/>
            </a:r>
            <a:br>
              <a:rPr lang="en-US" altLang="ja-JP" sz="3600" dirty="0" smtClean="0"/>
            </a:br>
            <a:r>
              <a:rPr lang="en-US" altLang="ja-JP" sz="3200" dirty="0" smtClean="0"/>
              <a:t/>
            </a:r>
            <a:br>
              <a:rPr lang="en-US" altLang="ja-JP" sz="3200" dirty="0" smtClean="0"/>
            </a:br>
            <a:r>
              <a:rPr lang="en-US" altLang="ja-JP" sz="3200" dirty="0" smtClean="0"/>
              <a:t/>
            </a:r>
            <a:br>
              <a:rPr lang="en-US" altLang="ja-JP" sz="3200" dirty="0" smtClean="0"/>
            </a:br>
            <a:endParaRPr kumimoji="1" lang="ja-JP" altLang="en-US" sz="3200" dirty="0"/>
          </a:p>
        </p:txBody>
      </p:sp>
      <p:cxnSp>
        <p:nvCxnSpPr>
          <p:cNvPr id="8" name="直線コネクタ 7"/>
          <p:cNvCxnSpPr/>
          <p:nvPr/>
        </p:nvCxnSpPr>
        <p:spPr>
          <a:xfrm>
            <a:off x="6907529" y="2198278"/>
            <a:ext cx="2805547"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934198" y="2776916"/>
            <a:ext cx="2315617"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934198" y="3302774"/>
            <a:ext cx="3225802"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986501" y="3887981"/>
            <a:ext cx="3173499"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014036" y="4434102"/>
            <a:ext cx="269904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014036" y="4983248"/>
            <a:ext cx="3603164"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081577" y="5538379"/>
            <a:ext cx="2265623"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79418" y="3302774"/>
            <a:ext cx="3713017"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79418" y="3887981"/>
            <a:ext cx="5826182"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879418" y="4429478"/>
            <a:ext cx="3692235"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79418" y="4983248"/>
            <a:ext cx="3692235"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7081577" y="6084479"/>
            <a:ext cx="2265623"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9710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845129" y="767443"/>
            <a:ext cx="7347857" cy="52251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総　収　入　金　額</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1845128" y="1289957"/>
            <a:ext cx="2759529" cy="52251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給与所得控除額</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4604657" y="1289957"/>
            <a:ext cx="4588329" cy="52251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給与所得の金額</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4604657" y="2857499"/>
            <a:ext cx="1632858" cy="522514"/>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所得控除額</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6237515" y="2857499"/>
            <a:ext cx="2955470" cy="522514"/>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課税所得金額</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正方形/長方形 9"/>
          <p:cNvSpPr/>
          <p:nvPr/>
        </p:nvSpPr>
        <p:spPr>
          <a:xfrm>
            <a:off x="4604657" y="2334985"/>
            <a:ext cx="4588329" cy="52251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給与所得の金額</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1" name="下矢印 10"/>
          <p:cNvSpPr/>
          <p:nvPr/>
        </p:nvSpPr>
        <p:spPr>
          <a:xfrm>
            <a:off x="6743701" y="1869621"/>
            <a:ext cx="538842" cy="408214"/>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7445829" y="3494313"/>
            <a:ext cx="538842" cy="772888"/>
          </a:xfrm>
          <a:prstGeom prst="down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068197" y="3906991"/>
            <a:ext cx="3404507" cy="461665"/>
          </a:xfrm>
          <a:prstGeom prst="rect">
            <a:avLst/>
          </a:prstGeom>
          <a:noFill/>
        </p:spPr>
        <p:txBody>
          <a:bodyPr wrap="square" rtlCol="0">
            <a:spAutoFit/>
          </a:bodyPr>
          <a:lstStyle/>
          <a:p>
            <a:r>
              <a:rPr kumimoji="1" lang="en-US" altLang="ja-JP" sz="2400" dirty="0" smtClean="0">
                <a:latin typeface="HG創英角ﾎﾟｯﾌﾟ体" panose="040B0A09000000000000" pitchFamily="49" charset="-128"/>
                <a:ea typeface="HG創英角ﾎﾟｯﾌﾟ体" panose="040B0A09000000000000" pitchFamily="49" charset="-128"/>
              </a:rPr>
              <a:t>※</a:t>
            </a:r>
            <a:r>
              <a:rPr kumimoji="1" lang="ja-JP" altLang="en-US" sz="2400" dirty="0" smtClean="0">
                <a:latin typeface="HG創英角ﾎﾟｯﾌﾟ体" panose="040B0A09000000000000" pitchFamily="49" charset="-128"/>
                <a:ea typeface="HG創英角ﾎﾟｯﾌﾟ体" panose="040B0A09000000000000" pitchFamily="49" charset="-128"/>
              </a:rPr>
              <a:t>課税所得にかけます</a:t>
            </a:r>
            <a:r>
              <a:rPr kumimoji="1" lang="ja-JP" altLang="en-US" sz="2400" dirty="0" smtClean="0"/>
              <a:t>　　</a:t>
            </a:r>
            <a:endParaRPr kumimoji="1" lang="ja-JP" altLang="en-US" sz="2400" dirty="0"/>
          </a:p>
        </p:txBody>
      </p:sp>
      <p:sp>
        <p:nvSpPr>
          <p:cNvPr id="14" name="正方形/長方形 13"/>
          <p:cNvSpPr/>
          <p:nvPr/>
        </p:nvSpPr>
        <p:spPr>
          <a:xfrm>
            <a:off x="7013122" y="4373018"/>
            <a:ext cx="1404256" cy="522514"/>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丸ｺﾞｼｯｸM-PRO" panose="020F0600000000000000" pitchFamily="50" charset="-128"/>
                <a:ea typeface="HG丸ｺﾞｼｯｸM-PRO" panose="020F0600000000000000" pitchFamily="50" charset="-128"/>
              </a:rPr>
              <a:t>所得</a:t>
            </a:r>
            <a:r>
              <a:rPr lang="ja-JP" altLang="en-US" sz="2400" dirty="0" smtClean="0">
                <a:solidFill>
                  <a:schemeClr val="tx1"/>
                </a:solidFill>
                <a:latin typeface="HG丸ｺﾞｼｯｸM-PRO" panose="020F0600000000000000" pitchFamily="50" charset="-128"/>
                <a:ea typeface="HG丸ｺﾞｼｯｸM-PRO" panose="020F0600000000000000" pitchFamily="50" charset="-128"/>
              </a:rPr>
              <a:t>税額</a:t>
            </a:r>
            <a:endParaRPr kumimoji="1" lang="ja-JP" altLang="en-US" sz="2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5" name="テキスト ボックス 14"/>
          <p:cNvSpPr txBox="1"/>
          <p:nvPr/>
        </p:nvSpPr>
        <p:spPr>
          <a:xfrm>
            <a:off x="6506934" y="3445326"/>
            <a:ext cx="1208316" cy="461665"/>
          </a:xfrm>
          <a:prstGeom prst="rect">
            <a:avLst/>
          </a:prstGeom>
          <a:noFill/>
        </p:spPr>
        <p:txBody>
          <a:bodyPr wrap="square" rtlCol="0">
            <a:spAutoFit/>
          </a:bodyPr>
          <a:lstStyle/>
          <a:p>
            <a:r>
              <a:rPr kumimoji="1" lang="en-US" altLang="ja-JP" sz="2400" dirty="0" smtClean="0"/>
              <a:t>×</a:t>
            </a:r>
            <a:r>
              <a:rPr kumimoji="1" lang="ja-JP" altLang="en-US" sz="2400" dirty="0" smtClean="0">
                <a:latin typeface="HG丸ｺﾞｼｯｸM-PRO" panose="020F0600000000000000" pitchFamily="50" charset="-128"/>
                <a:ea typeface="HG丸ｺﾞｼｯｸM-PRO" panose="020F0600000000000000" pitchFamily="50" charset="-128"/>
              </a:rPr>
              <a:t>税率</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2" name="テキスト ボックス 1"/>
          <p:cNvSpPr txBox="1"/>
          <p:nvPr/>
        </p:nvSpPr>
        <p:spPr>
          <a:xfrm>
            <a:off x="2112058" y="4996240"/>
            <a:ext cx="4593771" cy="523220"/>
          </a:xfrm>
          <a:prstGeom prst="rect">
            <a:avLst/>
          </a:prstGeom>
          <a:noFill/>
        </p:spPr>
        <p:txBody>
          <a:bodyPr wrap="square" rtlCol="0">
            <a:spAutoFit/>
          </a:bodyPr>
          <a:lstStyle/>
          <a:p>
            <a:r>
              <a:rPr kumimoji="1" lang="ja-JP" altLang="en-US" sz="2800" dirty="0" smtClean="0">
                <a:solidFill>
                  <a:srgbClr val="FF0000"/>
                </a:solidFill>
                <a:latin typeface="HG創英角ﾎﾟｯﾌﾟ体" panose="040B0A09000000000000" pitchFamily="49" charset="-128"/>
                <a:ea typeface="HG創英角ﾎﾟｯﾌﾟ体" panose="040B0A09000000000000" pitchFamily="49" charset="-128"/>
              </a:rPr>
              <a:t>「住宅借入金等特別控除」</a:t>
            </a:r>
            <a:endParaRPr kumimoji="1" lang="ja-JP" altLang="en-US" sz="2800" dirty="0">
              <a:solidFill>
                <a:srgbClr val="FF0000"/>
              </a:solidFill>
              <a:latin typeface="HG創英角ﾎﾟｯﾌﾟ体" panose="040B0A09000000000000" pitchFamily="49" charset="-128"/>
              <a:ea typeface="HG創英角ﾎﾟｯﾌﾟ体" panose="040B0A09000000000000" pitchFamily="49"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11" y="4373018"/>
            <a:ext cx="1765300" cy="1465199"/>
          </a:xfrm>
          <a:prstGeom prst="rect">
            <a:avLst/>
          </a:prstGeom>
        </p:spPr>
      </p:pic>
      <p:sp>
        <p:nvSpPr>
          <p:cNvPr id="7" name="楕円 6"/>
          <p:cNvSpPr/>
          <p:nvPr/>
        </p:nvSpPr>
        <p:spPr>
          <a:xfrm>
            <a:off x="4455886" y="2741729"/>
            <a:ext cx="1930400" cy="818659"/>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a:off x="7501164" y="4942334"/>
            <a:ext cx="538842" cy="458272"/>
          </a:xfrm>
          <a:prstGeom prst="down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184777" y="5477436"/>
            <a:ext cx="2035627" cy="523220"/>
          </a:xfrm>
          <a:prstGeom prst="rect">
            <a:avLst/>
          </a:prstGeom>
          <a:noFill/>
        </p:spPr>
        <p:txBody>
          <a:bodyPr wrap="square" rtlCol="0">
            <a:spAutoFit/>
          </a:bodyPr>
          <a:lstStyle/>
          <a:p>
            <a:r>
              <a:rPr kumimoji="1" lang="ja-JP" altLang="en-US" sz="2800" dirty="0" smtClean="0">
                <a:latin typeface="HG創英角ﾎﾟｯﾌﾟ体" panose="040B0A09000000000000" pitchFamily="49" charset="-128"/>
                <a:ea typeface="HG創英角ﾎﾟｯﾌﾟ体" panose="040B0A09000000000000" pitchFamily="49" charset="-128"/>
              </a:rPr>
              <a:t>差し引き⇒</a:t>
            </a:r>
            <a:endParaRPr kumimoji="1" lang="ja-JP" altLang="en-US" sz="2800" dirty="0">
              <a:latin typeface="HG創英角ﾎﾟｯﾌﾟ体" panose="040B0A09000000000000" pitchFamily="49" charset="-128"/>
              <a:ea typeface="HG創英角ﾎﾟｯﾌﾟ体" panose="040B0A09000000000000" pitchFamily="49" charset="-128"/>
            </a:endParaRPr>
          </a:p>
        </p:txBody>
      </p:sp>
      <p:sp>
        <p:nvSpPr>
          <p:cNvPr id="22" name="楕円 21"/>
          <p:cNvSpPr/>
          <p:nvPr/>
        </p:nvSpPr>
        <p:spPr>
          <a:xfrm>
            <a:off x="6743701" y="4214873"/>
            <a:ext cx="1930400" cy="818659"/>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7068457" y="5447408"/>
            <a:ext cx="1404256" cy="522514"/>
          </a:xfrm>
          <a:prstGeom prst="rect">
            <a:avLst/>
          </a:prstGeom>
          <a:pattFill prst="dkUpDiag">
            <a:fgClr>
              <a:schemeClr val="tx1"/>
            </a:fgClr>
            <a:bgClr>
              <a:srgbClr val="FFFF66"/>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endParaRPr>
          </a:p>
        </p:txBody>
      </p:sp>
      <p:sp>
        <p:nvSpPr>
          <p:cNvPr id="19" name="正方形/長方形 18"/>
          <p:cNvSpPr/>
          <p:nvPr/>
        </p:nvSpPr>
        <p:spPr>
          <a:xfrm>
            <a:off x="7372351" y="5447408"/>
            <a:ext cx="1142999" cy="522514"/>
          </a:xfrm>
          <a:prstGeom prst="rect">
            <a:avLst/>
          </a:prstGeom>
          <a:solidFill>
            <a:srgbClr val="FFFF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確定</a:t>
            </a:r>
            <a:r>
              <a:rPr lang="ja-JP" altLang="en-US" dirty="0" smtClean="0">
                <a:solidFill>
                  <a:schemeClr val="tx1"/>
                </a:solidFill>
                <a:latin typeface="HG丸ｺﾞｼｯｸM-PRO" panose="020F0600000000000000" pitchFamily="50" charset="-128"/>
                <a:ea typeface="HG丸ｺﾞｼｯｸM-PRO" panose="020F0600000000000000" pitchFamily="50" charset="-128"/>
              </a:rPr>
              <a:t>税額</a:t>
            </a:r>
            <a:endParaRPr kumimoji="1" lang="ja-JP" altLang="en-US" dirty="0">
              <a:solidFill>
                <a:schemeClr val="tx1"/>
              </a:solidFill>
              <a:latin typeface="HG丸ｺﾞｼｯｸM-PRO" panose="020F0600000000000000" pitchFamily="50" charset="-128"/>
              <a:ea typeface="HG丸ｺﾞｼｯｸM-PRO" panose="020F0600000000000000" pitchFamily="50" charset="-128"/>
            </a:endParaRPr>
          </a:p>
        </p:txBody>
      </p:sp>
      <p:sp>
        <p:nvSpPr>
          <p:cNvPr id="16" name="角丸四角形吹き出し 15"/>
          <p:cNvSpPr/>
          <p:nvPr/>
        </p:nvSpPr>
        <p:spPr>
          <a:xfrm>
            <a:off x="8674101" y="5463351"/>
            <a:ext cx="3082021" cy="1074610"/>
          </a:xfrm>
          <a:prstGeom prst="wedgeRoundRectCallout">
            <a:avLst>
              <a:gd name="adj1" fmla="val -59470"/>
              <a:gd name="adj2" fmla="val 1795"/>
              <a:gd name="adj3" fmla="val 16667"/>
            </a:avLst>
          </a:prstGeom>
          <a:solidFill>
            <a:schemeClr val="bg2"/>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smtClean="0">
                <a:solidFill>
                  <a:schemeClr val="tx1"/>
                </a:solidFill>
              </a:rPr>
              <a:t>×</a:t>
            </a:r>
            <a:r>
              <a:rPr kumimoji="1" lang="ja-JP" altLang="en-US" sz="2400" dirty="0" smtClean="0">
                <a:solidFill>
                  <a:schemeClr val="tx1"/>
                </a:solidFill>
                <a:latin typeface="HG丸ｺﾞｼｯｸM-PRO" panose="020F0600000000000000" pitchFamily="50" charset="-128"/>
                <a:ea typeface="HG丸ｺﾞｼｯｸM-PRO" panose="020F0600000000000000" pitchFamily="50" charset="-128"/>
              </a:rPr>
              <a:t>１０２．１％</a:t>
            </a:r>
            <a:endParaRPr kumimoji="1" lang="en-US" altLang="ja-JP" sz="24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復興特別所得税を加算</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50379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1" nodeType="click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10" presetClass="exit" presetSubtype="0" fill="hold" grpId="2" nodeType="withEffect">
                                  <p:stCondLst>
                                    <p:cond delay="0"/>
                                  </p:stCondLst>
                                  <p:childTnLst>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3"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childTnLst>
                                </p:cTn>
                              </p:par>
                              <p:par>
                                <p:cTn id="37" presetID="10" presetClass="exit" presetSubtype="0" fill="hold" grpId="4" nodeType="withEffect">
                                  <p:stCondLst>
                                    <p:cond delay="0"/>
                                  </p:stCondLst>
                                  <p:childTnLst>
                                    <p:animEffect transition="out" filter="fade">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linds(horizontal)">
                                      <p:cBhvr>
                                        <p:cTn id="46" dur="1000"/>
                                        <p:tgtEl>
                                          <p:spTgt spid="21"/>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1000" fill="hold"/>
                                        <p:tgtEl>
                                          <p:spTgt spid="16"/>
                                        </p:tgtEl>
                                        <p:attrNameLst>
                                          <p:attrName>ppt_x</p:attrName>
                                        </p:attrNameLst>
                                      </p:cBhvr>
                                      <p:tavLst>
                                        <p:tav tm="0">
                                          <p:val>
                                            <p:strVal val="#ppt_x"/>
                                          </p:val>
                                        </p:tav>
                                        <p:tav tm="100000">
                                          <p:val>
                                            <p:strVal val="#ppt_x"/>
                                          </p:val>
                                        </p:tav>
                                      </p:tavLst>
                                    </p:anim>
                                    <p:anim calcmode="lin" valueType="num">
                                      <p:cBhvr additive="base">
                                        <p:cTn id="59"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7" grpId="2" animBg="1"/>
      <p:bldP spid="7" grpId="3" animBg="1"/>
      <p:bldP spid="7" grpId="4" animBg="1"/>
      <p:bldP spid="17" grpId="0" animBg="1"/>
      <p:bldP spid="21" grpId="0"/>
      <p:bldP spid="22" grpId="0" animBg="1"/>
      <p:bldP spid="20" grpId="0" animBg="1"/>
      <p:bldP spid="19"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524375" y="2716072"/>
            <a:ext cx="2254250" cy="2438400"/>
          </a:xfrm>
        </p:spPr>
      </p:pic>
      <p:sp>
        <p:nvSpPr>
          <p:cNvPr id="2" name="タイトル 1"/>
          <p:cNvSpPr>
            <a:spLocks noGrp="1"/>
          </p:cNvSpPr>
          <p:nvPr>
            <p:ph type="title" idx="4294967295"/>
          </p:nvPr>
        </p:nvSpPr>
        <p:spPr>
          <a:xfrm>
            <a:off x="1342231" y="603599"/>
            <a:ext cx="9609137" cy="1468438"/>
          </a:xfrm>
        </p:spPr>
        <p:txBody>
          <a:bodyPr>
            <a:noAutofit/>
          </a:bodyPr>
          <a:lstStyle/>
          <a:p>
            <a:r>
              <a:rPr kumimoji="1" lang="ja-JP" altLang="en-US" sz="6600" dirty="0" smtClean="0">
                <a:solidFill>
                  <a:srgbClr val="FF0000"/>
                </a:solidFill>
                <a:latin typeface="HG創英角ﾎﾟｯﾌﾟ体" panose="040B0A09000000000000" pitchFamily="49" charset="-128"/>
                <a:ea typeface="HG創英角ﾎﾟｯﾌﾟ体" panose="040B0A09000000000000" pitchFamily="49" charset="-128"/>
              </a:rPr>
              <a:t>「年末調整」って何？</a:t>
            </a:r>
            <a:endParaRPr kumimoji="1" lang="ja-JP" altLang="en-US" sz="6600" dirty="0">
              <a:solidFill>
                <a:srgbClr val="FF0000"/>
              </a:solidFill>
              <a:latin typeface="HG創英角ﾎﾟｯﾌﾟ体" panose="040B0A09000000000000" pitchFamily="49" charset="-128"/>
              <a:ea typeface="HG創英角ﾎﾟｯﾌﾟ体" panose="040B0A09000000000000" pitchFamily="49" charset="-128"/>
            </a:endParaRPr>
          </a:p>
        </p:txBody>
      </p:sp>
      <p:sp>
        <p:nvSpPr>
          <p:cNvPr id="10" name="タイトル 1"/>
          <p:cNvSpPr txBox="1">
            <a:spLocks/>
          </p:cNvSpPr>
          <p:nvPr/>
        </p:nvSpPr>
        <p:spPr>
          <a:xfrm>
            <a:off x="1147474" y="2324099"/>
            <a:ext cx="4999326" cy="981671"/>
          </a:xfrm>
          <a:prstGeom prst="rect">
            <a:avLst/>
          </a:prstGeom>
        </p:spPr>
        <p:txBody>
          <a:bodyPr vert="horz" lIns="91440" tIns="45720" rIns="91440" bIns="45720" rtlCol="0" anchor="t">
            <a:norm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smtClean="0"/>
              <a:t>「扶養控除等申告書」</a:t>
            </a:r>
            <a:endParaRPr lang="ja-JP" altLang="en-US" dirty="0"/>
          </a:p>
        </p:txBody>
      </p:sp>
      <p:sp>
        <p:nvSpPr>
          <p:cNvPr id="11" name="タイトル 1"/>
          <p:cNvSpPr txBox="1">
            <a:spLocks/>
          </p:cNvSpPr>
          <p:nvPr/>
        </p:nvSpPr>
        <p:spPr>
          <a:xfrm>
            <a:off x="652174" y="3801216"/>
            <a:ext cx="4999326" cy="981671"/>
          </a:xfrm>
          <a:prstGeom prst="rect">
            <a:avLst/>
          </a:prstGeom>
        </p:spPr>
        <p:txBody>
          <a:bodyPr vert="horz" lIns="91440" tIns="45720" rIns="91440" bIns="45720" rtlCol="0" anchor="t">
            <a:norm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smtClean="0"/>
              <a:t>「保険料控除申告書」</a:t>
            </a:r>
            <a:endParaRPr lang="ja-JP" altLang="en-US" dirty="0"/>
          </a:p>
        </p:txBody>
      </p:sp>
      <p:sp>
        <p:nvSpPr>
          <p:cNvPr id="12" name="タイトル 1"/>
          <p:cNvSpPr txBox="1">
            <a:spLocks/>
          </p:cNvSpPr>
          <p:nvPr/>
        </p:nvSpPr>
        <p:spPr>
          <a:xfrm>
            <a:off x="6360601" y="3289722"/>
            <a:ext cx="5440874" cy="1740888"/>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smtClean="0"/>
              <a:t>「</a:t>
            </a:r>
            <a:r>
              <a:rPr lang="ja-JP" altLang="en-US" sz="4200" dirty="0" smtClean="0"/>
              <a:t>基礎控除申告書　兼　</a:t>
            </a:r>
            <a:endParaRPr lang="en-US" altLang="ja-JP" sz="4200" dirty="0" smtClean="0"/>
          </a:p>
          <a:p>
            <a:r>
              <a:rPr lang="en-US" altLang="ja-JP" sz="4200" dirty="0"/>
              <a:t> </a:t>
            </a:r>
            <a:r>
              <a:rPr lang="en-US" altLang="ja-JP" sz="4200" dirty="0" smtClean="0"/>
              <a:t> </a:t>
            </a:r>
            <a:r>
              <a:rPr lang="ja-JP" altLang="en-US" sz="4200" dirty="0" smtClean="0"/>
              <a:t>配偶者控除等申告書　兼</a:t>
            </a:r>
            <a:endParaRPr lang="en-US" altLang="ja-JP" sz="4200" dirty="0" smtClean="0"/>
          </a:p>
          <a:p>
            <a:r>
              <a:rPr lang="en-US" altLang="ja-JP" sz="4200" dirty="0" smtClean="0"/>
              <a:t>  </a:t>
            </a:r>
            <a:r>
              <a:rPr lang="ja-JP" altLang="en-US" sz="4200" dirty="0" smtClean="0"/>
              <a:t>所得金額</a:t>
            </a:r>
            <a:r>
              <a:rPr lang="en-US" altLang="ja-JP" sz="4200" dirty="0" smtClean="0"/>
              <a:t> </a:t>
            </a:r>
            <a:r>
              <a:rPr lang="ja-JP" altLang="en-US" sz="4200" dirty="0" smtClean="0"/>
              <a:t>調整控除申告書</a:t>
            </a:r>
            <a:r>
              <a:rPr lang="ja-JP" altLang="en-US" dirty="0" smtClean="0"/>
              <a:t>」</a:t>
            </a:r>
            <a:endParaRPr lang="en-US" altLang="ja-JP" dirty="0" smtClean="0"/>
          </a:p>
          <a:p>
            <a:r>
              <a:rPr lang="ja-JP" altLang="en-US" dirty="0"/>
              <a:t>　</a:t>
            </a:r>
            <a:r>
              <a:rPr lang="ja-JP" altLang="en-US" dirty="0" smtClean="0"/>
              <a:t>　　　　　　　　　　　　　　</a:t>
            </a:r>
            <a:r>
              <a:rPr lang="en-US" altLang="ja-JP" dirty="0" smtClean="0">
                <a:solidFill>
                  <a:srgbClr val="FF0000"/>
                </a:solidFill>
                <a:latin typeface="Arial Black" panose="020B0A04020102020204" pitchFamily="34" charset="0"/>
              </a:rPr>
              <a:t>New</a:t>
            </a:r>
            <a:r>
              <a:rPr lang="ja-JP" altLang="en-US" dirty="0" smtClean="0">
                <a:solidFill>
                  <a:srgbClr val="FF0000"/>
                </a:solidFill>
                <a:latin typeface="Arial Black" panose="020B0A04020102020204" pitchFamily="34" charset="0"/>
              </a:rPr>
              <a:t>！</a:t>
            </a:r>
            <a:endParaRPr lang="ja-JP" altLang="en-US" dirty="0">
              <a:solidFill>
                <a:srgbClr val="FF0000"/>
              </a:solidFill>
              <a:latin typeface="Arial Black" panose="020B0A04020102020204" pitchFamily="34" charset="0"/>
            </a:endParaRPr>
          </a:p>
        </p:txBody>
      </p:sp>
      <p:sp>
        <p:nvSpPr>
          <p:cNvPr id="13" name="タイトル 1"/>
          <p:cNvSpPr txBox="1">
            <a:spLocks/>
          </p:cNvSpPr>
          <p:nvPr/>
        </p:nvSpPr>
        <p:spPr>
          <a:xfrm>
            <a:off x="4170074" y="5278333"/>
            <a:ext cx="6561426" cy="981671"/>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dirty="0" smtClean="0"/>
              <a:t>（住宅借入金等特別控除申告書）</a:t>
            </a:r>
            <a:endParaRPr lang="ja-JP" altLang="en-US" dirty="0"/>
          </a:p>
        </p:txBody>
      </p:sp>
    </p:spTree>
    <p:extLst>
      <p:ext uri="{BB962C8B-B14F-4D97-AF65-F5344CB8AC3E}">
        <p14:creationId xmlns:p14="http://schemas.microsoft.com/office/powerpoint/2010/main" val="224099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 calcmode="lin" valueType="num">
                                      <p:cBhvr>
                                        <p:cTn id="9" dur="3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000"/>
                            </p:stCondLst>
                            <p:childTnLst>
                              <p:par>
                                <p:cTn id="12" presetID="42"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p:cNvSpPr/>
          <p:nvPr/>
        </p:nvSpPr>
        <p:spPr>
          <a:xfrm>
            <a:off x="1071303" y="765679"/>
            <a:ext cx="4488873" cy="2992582"/>
          </a:xfrm>
          <a:prstGeom prst="ellipse">
            <a:avLst/>
          </a:prstGeom>
          <a:solidFill>
            <a:schemeClr val="accent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smtClean="0">
                <a:solidFill>
                  <a:schemeClr val="tx1"/>
                </a:solidFill>
                <a:latin typeface="HG創英角ﾎﾟｯﾌﾟ体" panose="040B0A09000000000000" pitchFamily="49" charset="-128"/>
                <a:ea typeface="HG創英角ﾎﾟｯﾌﾟ体" panose="040B0A09000000000000" pitchFamily="49" charset="-128"/>
              </a:rPr>
              <a:t>1</a:t>
            </a:r>
            <a:r>
              <a:rPr kumimoji="1" lang="ja-JP" altLang="en-US" sz="4000" dirty="0" smtClean="0">
                <a:solidFill>
                  <a:schemeClr val="tx1"/>
                </a:solidFill>
                <a:latin typeface="HG創英角ﾎﾟｯﾌﾟ体" panose="040B0A09000000000000" pitchFamily="49" charset="-128"/>
                <a:ea typeface="HG創英角ﾎﾟｯﾌﾟ体" panose="040B0A09000000000000" pitchFamily="49" charset="-128"/>
              </a:rPr>
              <a:t>年間に源泉徴収した</a:t>
            </a:r>
            <a:endParaRPr kumimoji="1" lang="en-US" altLang="ja-JP" sz="4000" dirty="0" smtClean="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sz="4000" dirty="0" smtClean="0">
                <a:solidFill>
                  <a:schemeClr val="tx1"/>
                </a:solidFill>
                <a:latin typeface="HG創英角ﾎﾟｯﾌﾟ体" panose="040B0A09000000000000" pitchFamily="49" charset="-128"/>
                <a:ea typeface="HG創英角ﾎﾟｯﾌﾟ体" panose="040B0A09000000000000" pitchFamily="49" charset="-128"/>
              </a:rPr>
              <a:t>税額の合計</a:t>
            </a:r>
            <a:endParaRPr kumimoji="1" lang="ja-JP" altLang="en-US" sz="4000" dirty="0">
              <a:solidFill>
                <a:schemeClr val="tx1"/>
              </a:solidFill>
              <a:latin typeface="HG創英角ﾎﾟｯﾌﾟ体" panose="040B0A09000000000000" pitchFamily="49" charset="-128"/>
              <a:ea typeface="HG創英角ﾎﾟｯﾌﾟ体" panose="040B0A09000000000000" pitchFamily="49" charset="-128"/>
            </a:endParaRPr>
          </a:p>
        </p:txBody>
      </p:sp>
      <p:sp>
        <p:nvSpPr>
          <p:cNvPr id="5" name="タイトル 4"/>
          <p:cNvSpPr>
            <a:spLocks noGrp="1"/>
          </p:cNvSpPr>
          <p:nvPr>
            <p:ph type="title" idx="4294967295"/>
          </p:nvPr>
        </p:nvSpPr>
        <p:spPr>
          <a:xfrm>
            <a:off x="6650038" y="765823"/>
            <a:ext cx="4487862" cy="2992438"/>
          </a:xfrm>
          <a:prstGeom prst="ellipse">
            <a:avLst/>
          </a:prstGeom>
          <a:solidFill>
            <a:schemeClr val="accent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solidFill>
                  <a:schemeClr val="tx1"/>
                </a:solidFill>
                <a:latin typeface="HG創英角ﾎﾟｯﾌﾟ体" panose="040B0A09000000000000" pitchFamily="49" charset="-128"/>
                <a:ea typeface="HG創英角ﾎﾟｯﾌﾟ体" panose="040B0A09000000000000" pitchFamily="49" charset="-128"/>
              </a:rPr>
              <a:t>本来納める</a:t>
            </a:r>
            <a:r>
              <a:rPr kumimoji="1" lang="en-US" altLang="ja-JP" sz="4000" dirty="0" smtClean="0">
                <a:solidFill>
                  <a:schemeClr val="tx1"/>
                </a:solidFill>
                <a:latin typeface="HG創英角ﾎﾟｯﾌﾟ体" panose="040B0A09000000000000" pitchFamily="49" charset="-128"/>
                <a:ea typeface="HG創英角ﾎﾟｯﾌﾟ体" panose="040B0A09000000000000" pitchFamily="49" charset="-128"/>
              </a:rPr>
              <a:t/>
            </a:r>
            <a:br>
              <a:rPr kumimoji="1" lang="en-US" altLang="ja-JP" sz="4000" dirty="0" smtClean="0">
                <a:solidFill>
                  <a:schemeClr val="tx1"/>
                </a:solidFill>
                <a:latin typeface="HG創英角ﾎﾟｯﾌﾟ体" panose="040B0A09000000000000" pitchFamily="49" charset="-128"/>
                <a:ea typeface="HG創英角ﾎﾟｯﾌﾟ体" panose="040B0A09000000000000" pitchFamily="49" charset="-128"/>
              </a:rPr>
            </a:br>
            <a:r>
              <a:rPr kumimoji="1" lang="ja-JP" altLang="en-US" sz="4000" dirty="0" err="1" smtClean="0">
                <a:solidFill>
                  <a:schemeClr val="tx1"/>
                </a:solidFill>
                <a:latin typeface="HG創英角ﾎﾟｯﾌﾟ体" panose="040B0A09000000000000" pitchFamily="49" charset="-128"/>
                <a:ea typeface="HG創英角ﾎﾟｯﾌﾟ体" panose="040B0A09000000000000" pitchFamily="49" charset="-128"/>
              </a:rPr>
              <a:t>べき</a:t>
            </a:r>
            <a:r>
              <a:rPr kumimoji="1" lang="ja-JP" altLang="en-US" sz="4000" dirty="0" smtClean="0">
                <a:solidFill>
                  <a:schemeClr val="tx1"/>
                </a:solidFill>
                <a:latin typeface="HG創英角ﾎﾟｯﾌﾟ体" panose="040B0A09000000000000" pitchFamily="49" charset="-128"/>
                <a:ea typeface="HG創英角ﾎﾟｯﾌﾟ体" panose="040B0A09000000000000" pitchFamily="49" charset="-128"/>
              </a:rPr>
              <a:t>税額</a:t>
            </a:r>
            <a:endParaRPr kumimoji="1" lang="ja-JP" altLang="en-US" sz="4000" dirty="0">
              <a:solidFill>
                <a:schemeClr val="tx1"/>
              </a:solidFill>
              <a:latin typeface="HG創英角ﾎﾟｯﾌﾟ体" panose="040B0A09000000000000" pitchFamily="49" charset="-128"/>
              <a:ea typeface="HG創英角ﾎﾟｯﾌﾟ体" panose="040B0A09000000000000" pitchFamily="49" charset="-128"/>
            </a:endParaRPr>
          </a:p>
        </p:txBody>
      </p:sp>
      <p:sp>
        <p:nvSpPr>
          <p:cNvPr id="10" name="テキスト ボックス 9"/>
          <p:cNvSpPr txBox="1"/>
          <p:nvPr/>
        </p:nvSpPr>
        <p:spPr>
          <a:xfrm>
            <a:off x="1202142" y="4209572"/>
            <a:ext cx="10895792" cy="1200329"/>
          </a:xfrm>
          <a:prstGeom prst="rect">
            <a:avLst/>
          </a:prstGeom>
          <a:noFill/>
        </p:spPr>
        <p:txBody>
          <a:bodyPr wrap="square" rtlCol="0">
            <a:spAutoFit/>
          </a:bodyPr>
          <a:lstStyle/>
          <a:p>
            <a:r>
              <a:rPr kumimoji="1" lang="ja-JP" altLang="en-US" sz="5400" dirty="0" smtClean="0">
                <a:solidFill>
                  <a:srgbClr val="FF0000"/>
                </a:solidFill>
                <a:latin typeface="HG創英角ﾎﾟｯﾌﾟ体" panose="040B0A09000000000000" pitchFamily="49" charset="-128"/>
                <a:ea typeface="HG創英角ﾎﾟｯﾌﾟ体" panose="040B0A09000000000000" pitchFamily="49" charset="-128"/>
              </a:rPr>
              <a:t>過不足の精算＝</a:t>
            </a:r>
            <a:r>
              <a:rPr kumimoji="1" lang="ja-JP" altLang="en-US" sz="7200" dirty="0" smtClean="0">
                <a:solidFill>
                  <a:srgbClr val="FF0000"/>
                </a:solidFill>
                <a:latin typeface="HG創英角ﾎﾟｯﾌﾟ体" panose="040B0A09000000000000" pitchFamily="49" charset="-128"/>
                <a:ea typeface="HG創英角ﾎﾟｯﾌﾟ体" panose="040B0A09000000000000" pitchFamily="49" charset="-128"/>
              </a:rPr>
              <a:t>「年末調整」</a:t>
            </a:r>
            <a:endParaRPr kumimoji="1" lang="ja-JP" altLang="en-US" sz="7200" dirty="0">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29054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grpId="1" nodeType="afterEffect">
                                  <p:stCondLst>
                                    <p:cond delay="0"/>
                                  </p:stCondLst>
                                  <p:childTnLst>
                                    <p:animScale>
                                      <p:cBhvr>
                                        <p:cTn id="6" dur="2000" fill="hold"/>
                                        <p:tgtEl>
                                          <p:spTgt spid="3"/>
                                        </p:tgtEl>
                                      </p:cBhvr>
                                      <p:by x="110000" y="110000"/>
                                    </p:animScale>
                                  </p:childTnLst>
                                </p:cTn>
                              </p:par>
                              <p:par>
                                <p:cTn id="7" presetID="6" presetClass="emph" presetSubtype="0" autoRev="1" fill="hold" grpId="1" nodeType="withEffect">
                                  <p:stCondLst>
                                    <p:cond delay="0"/>
                                  </p:stCondLst>
                                  <p:childTnLst>
                                    <p:animScale>
                                      <p:cBhvr>
                                        <p:cTn id="8" dur="2000" fill="hold"/>
                                        <p:tgtEl>
                                          <p:spTgt spid="5"/>
                                        </p:tgtEl>
                                      </p:cBhvr>
                                      <p:by x="70000" y="70000"/>
                                    </p:animScale>
                                  </p:childTnLst>
                                </p:cTn>
                              </p:par>
                            </p:childTnLst>
                          </p:cTn>
                        </p:par>
                        <p:par>
                          <p:cTn id="9" fill="hold">
                            <p:stCondLst>
                              <p:cond delay="4000"/>
                            </p:stCondLst>
                            <p:childTnLst>
                              <p:par>
                                <p:cTn id="10" presetID="6" presetClass="emph" presetSubtype="0" autoRev="1" fill="hold" grpId="2" nodeType="afterEffect">
                                  <p:stCondLst>
                                    <p:cond delay="0"/>
                                  </p:stCondLst>
                                  <p:childTnLst>
                                    <p:animScale>
                                      <p:cBhvr>
                                        <p:cTn id="11" dur="2000" fill="hold"/>
                                        <p:tgtEl>
                                          <p:spTgt spid="3"/>
                                        </p:tgtEl>
                                      </p:cBhvr>
                                      <p:by x="70000" y="70000"/>
                                    </p:animScale>
                                  </p:childTnLst>
                                </p:cTn>
                              </p:par>
                              <p:par>
                                <p:cTn id="12" presetID="6" presetClass="emph" presetSubtype="0" autoRev="1" fill="hold" grpId="0" nodeType="withEffect">
                                  <p:stCondLst>
                                    <p:cond delay="0"/>
                                  </p:stCondLst>
                                  <p:childTnLst>
                                    <p:animScale>
                                      <p:cBhvr>
                                        <p:cTn id="13" dur="2000" fill="hold"/>
                                        <p:tgtEl>
                                          <p:spTgt spid="5"/>
                                        </p:tgtEl>
                                      </p:cBhvr>
                                      <p:by x="110000" y="110000"/>
                                    </p:animScale>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2000" fill="hold"/>
                                        <p:tgtEl>
                                          <p:spTgt spid="10"/>
                                        </p:tgtEl>
                                        <p:attrNameLst>
                                          <p:attrName>ppt_x</p:attrName>
                                        </p:attrNameLst>
                                      </p:cBhvr>
                                      <p:tavLst>
                                        <p:tav tm="0">
                                          <p:val>
                                            <p:strVal val="#ppt_x"/>
                                          </p:val>
                                        </p:tav>
                                        <p:tav tm="100000">
                                          <p:val>
                                            <p:strVal val="#ppt_x"/>
                                          </p:val>
                                        </p:tav>
                                      </p:tavLst>
                                    </p:anim>
                                    <p:anim calcmode="lin" valueType="num">
                                      <p:cBhvr additive="base">
                                        <p:cTn id="17"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animBg="1"/>
      <p:bldP spid="5" grpId="0" animBg="1"/>
      <p:bldP spid="5" grpId="1"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301" y="3307497"/>
            <a:ext cx="2438198" cy="2438198"/>
          </a:xfrm>
          <a:prstGeom prst="rect">
            <a:avLst/>
          </a:prstGeom>
        </p:spPr>
      </p:pic>
      <p:sp>
        <p:nvSpPr>
          <p:cNvPr id="3" name="テキスト ボックス 2"/>
          <p:cNvSpPr txBox="1"/>
          <p:nvPr/>
        </p:nvSpPr>
        <p:spPr>
          <a:xfrm>
            <a:off x="2171700" y="2108200"/>
            <a:ext cx="7099300" cy="923330"/>
          </a:xfrm>
          <a:prstGeom prst="rect">
            <a:avLst/>
          </a:prstGeom>
          <a:noFill/>
        </p:spPr>
        <p:txBody>
          <a:bodyPr wrap="square" rtlCol="0">
            <a:spAutoFit/>
          </a:bodyPr>
          <a:lstStyle/>
          <a:p>
            <a:r>
              <a:rPr kumimoji="1" lang="ja-JP" altLang="en-US" sz="5400" dirty="0" smtClean="0">
                <a:solidFill>
                  <a:schemeClr val="bg2">
                    <a:lumMod val="25000"/>
                  </a:schemeClr>
                </a:solidFill>
                <a:latin typeface="HG創英角ﾎﾟｯﾌﾟ体" panose="040B0A09000000000000" pitchFamily="49" charset="-128"/>
                <a:ea typeface="HG創英角ﾎﾟｯﾌﾟ体" panose="040B0A09000000000000" pitchFamily="49" charset="-128"/>
              </a:rPr>
              <a:t>「年末調整」</a:t>
            </a:r>
            <a:r>
              <a:rPr kumimoji="1" lang="ja-JP" altLang="en-US" sz="3600" dirty="0" smtClean="0">
                <a:solidFill>
                  <a:schemeClr val="bg2">
                    <a:lumMod val="25000"/>
                  </a:schemeClr>
                </a:solidFill>
                <a:latin typeface="HG創英角ﾎﾟｯﾌﾟ体" panose="040B0A09000000000000" pitchFamily="49" charset="-128"/>
                <a:ea typeface="HG創英角ﾎﾟｯﾌﾟ体" panose="040B0A09000000000000" pitchFamily="49" charset="-128"/>
              </a:rPr>
              <a:t>おしまい</a:t>
            </a:r>
            <a:endParaRPr kumimoji="1" lang="ja-JP" altLang="en-US" sz="3600" dirty="0">
              <a:solidFill>
                <a:schemeClr val="bg2">
                  <a:lumMod val="25000"/>
                </a:schemeClr>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46567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a:spLocks noGrp="1"/>
          </p:cNvSpPr>
          <p:nvPr>
            <p:ph type="title" idx="4294967295"/>
          </p:nvPr>
        </p:nvSpPr>
        <p:spPr>
          <a:xfrm>
            <a:off x="0" y="982663"/>
            <a:ext cx="9601200" cy="1303337"/>
          </a:xfrm>
        </p:spPr>
        <p:txBody>
          <a:bodyPr>
            <a:noAutofit/>
          </a:bodyPr>
          <a:lstStyle/>
          <a:p>
            <a:r>
              <a:rPr kumimoji="1" lang="ja-JP" altLang="en-US" sz="6600" dirty="0" smtClean="0">
                <a:solidFill>
                  <a:srgbClr val="FF0000"/>
                </a:solidFill>
                <a:latin typeface="HG創英角ﾎﾟｯﾌﾟ体" panose="040B0A09000000000000" pitchFamily="49" charset="-128"/>
                <a:ea typeface="HG創英角ﾎﾟｯﾌﾟ体" panose="040B0A09000000000000" pitchFamily="49" charset="-128"/>
              </a:rPr>
              <a:t>「源泉徴収制度」</a:t>
            </a:r>
            <a:endParaRPr kumimoji="1" lang="ja-JP" altLang="en-US" sz="6600" dirty="0">
              <a:solidFill>
                <a:srgbClr val="FF0000"/>
              </a:solidFill>
              <a:latin typeface="HG創英角ﾎﾟｯﾌﾟ体" panose="040B0A09000000000000" pitchFamily="49" charset="-128"/>
              <a:ea typeface="HG創英角ﾎﾟｯﾌﾟ体" panose="040B0A09000000000000" pitchFamily="49" charset="-128"/>
            </a:endParaRPr>
          </a:p>
        </p:txBody>
      </p:sp>
      <p:pic>
        <p:nvPicPr>
          <p:cNvPr id="4" name="コンテンツ プレースホルダー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503472" y="2814270"/>
            <a:ext cx="2206625" cy="2438400"/>
          </a:xfr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666" y="2286000"/>
            <a:ext cx="1949136" cy="2057135"/>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2400" y="2286000"/>
            <a:ext cx="889099" cy="826862"/>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316" y="3114611"/>
            <a:ext cx="2138059" cy="2138059"/>
          </a:xfrm>
          <a:prstGeom prst="rect">
            <a:avLst/>
          </a:prstGeom>
        </p:spPr>
      </p:pic>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1200" y="2664302"/>
            <a:ext cx="1542160" cy="2438198"/>
          </a:xfrm>
          <a:prstGeom prst="rect">
            <a:avLst/>
          </a:prstGeom>
        </p:spPr>
      </p:pic>
    </p:spTree>
    <p:extLst>
      <p:ext uri="{BB962C8B-B14F-4D97-AF65-F5344CB8AC3E}">
        <p14:creationId xmlns:p14="http://schemas.microsoft.com/office/powerpoint/2010/main" val="424196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42" presetClass="path" presetSubtype="0" accel="50000" decel="50000" fill="hold" nodeType="withEffect">
                                  <p:stCondLst>
                                    <p:cond delay="0"/>
                                  </p:stCondLst>
                                  <p:childTnLst>
                                    <p:animMotion origin="layout" path="M 8.33333E-7 -7.40741E-7 L 0.16914 0.00579 " pathEditMode="relative" rAng="0" ptsTypes="AA">
                                      <p:cBhvr>
                                        <p:cTn id="13" dur="2000" fill="hold"/>
                                        <p:tgtEl>
                                          <p:spTgt spid="5"/>
                                        </p:tgtEl>
                                        <p:attrNameLst>
                                          <p:attrName>ppt_x</p:attrName>
                                          <p:attrName>ppt_y</p:attrName>
                                        </p:attrNameLst>
                                      </p:cBhvr>
                                      <p:rCtr x="8451" y="278"/>
                                    </p:animMotion>
                                  </p:childTnLst>
                                </p:cTn>
                              </p:par>
                              <p:par>
                                <p:cTn id="14" presetID="0" presetClass="path" presetSubtype="0" accel="50000" decel="50000" fill="hold" nodeType="withEffect">
                                  <p:stCondLst>
                                    <p:cond delay="0"/>
                                  </p:stCondLst>
                                  <p:childTnLst>
                                    <p:animMotion origin="layout" path="M -0.00222 -0.06643 L -0.00222 -0.06643 C -0.00586 -0.07129 -0.00977 -0.07546 -0.01316 -0.08102 C -0.01446 -0.08287 -0.01472 -0.08611 -0.01589 -0.08819 C -0.01706 -0.09028 -0.01875 -0.0912 -0.02006 -0.09305 C -0.02292 -0.09768 -0.02592 -0.10208 -0.02813 -0.10764 C -0.02956 -0.11088 -0.03099 -0.11412 -0.0323 -0.11736 C -0.03321 -0.11967 -0.03373 -0.12268 -0.03503 -0.12454 C -0.03607 -0.12616 -0.03776 -0.12616 -0.03907 -0.12708 C -0.0405 -0.1294 -0.04154 -0.13264 -0.04323 -0.13426 C -0.0448 -0.13588 -0.04688 -0.13588 -0.0487 -0.1368 C -0.05 -0.1375 -0.05131 -0.13842 -0.05274 -0.13912 C -0.05638 -0.14097 -0.06003 -0.14236 -0.06368 -0.14398 C -0.0655 -0.14491 -0.06732 -0.14537 -0.06915 -0.14653 C -0.075 -0.15 -0.07175 -0.14815 -0.07865 -0.15116 C -0.08412 -0.15046 -0.08959 -0.15 -0.09506 -0.14884 C -0.09688 -0.14838 -0.09857 -0.14699 -0.10053 -0.14653 C -0.10404 -0.14537 -0.10769 -0.14491 -0.11133 -0.14398 C -0.11407 -0.14236 -0.11693 -0.14097 -0.11954 -0.13912 C -0.12188 -0.1375 -0.12409 -0.13565 -0.12631 -0.13426 C -0.12813 -0.13333 -0.13008 -0.13287 -0.13178 -0.13194 C -0.13321 -0.13125 -0.13451 -0.13032 -0.13594 -0.1294 C -0.14206 -0.12222 -0.14388 -0.12129 -0.14818 -0.1125 C -0.14948 -0.10995 -0.15378 -0.0993 -0.15495 -0.09537 C -0.15599 -0.09236 -0.15651 -0.08866 -0.15769 -0.08565 C -0.15886 -0.08287 -0.16068 -0.08125 -0.16185 -0.07847 C -0.16185 -0.07847 -0.16862 -0.06018 -0.17006 -0.05671 L -0.17279 -0.0493 C -0.17318 -0.04606 -0.1737 -0.04282 -0.17409 -0.03958 C -0.17461 -0.03472 -0.17474 -0.02986 -0.1754 -0.025 C -0.17618 -0.02014 -0.17748 -0.01551 -0.17813 -0.01065 C -0.17865 -0.00741 -0.17904 -0.00393 -0.17956 -0.00092 C -0.18034 0.00417 -0.18178 0.0088 -0.1823 0.01366 C -0.18269 0.01783 -0.18308 0.02199 -0.1836 0.02593 C -0.18438 0.03079 -0.18542 0.03565 -0.18633 0.04051 L -0.18907 0.05509 C -0.20248 0.02315 -0.18711 0.06181 -0.19454 0.03796 C -0.1961 0.03287 -0.2 0.02338 -0.2 0.02338 C -0.2004 0.02014 -0.20053 0.01667 -0.20131 0.01366 C -0.20131 0.01366 -0.20821 -0.0044 -0.20951 -0.0081 C -0.21042 -0.01065 -0.21172 -0.01273 -0.21224 -0.01528 C -0.21276 -0.01782 -0.2129 -0.0206 -0.21368 -0.02268 C -0.21472 -0.02546 -0.21654 -0.02731 -0.21771 -0.02986 C -0.22722 -0.05023 -0.21263 -0.02315 -0.22448 -0.04444 C -0.22826 -0.06435 -0.22188 -0.03356 -0.23412 -0.06643 C -0.23503 -0.06875 -0.23568 -0.07153 -0.23685 -0.07361 C -0.23933 -0.0787 -0.24284 -0.08241 -0.24506 -0.08819 C -0.24714 -0.09398 -0.24844 -0.09838 -0.25183 -0.10278 C -0.2612 -0.11458 -0.25365 -0.10092 -0.26133 -0.1125 C -0.2629 -0.11458 -0.26381 -0.11782 -0.2655 -0.11967 C -0.26667 -0.12106 -0.26823 -0.12083 -0.26954 -0.12222 C -0.28542 -0.13773 -0.26993 -0.12731 -0.28594 -0.1368 C -0.28724 -0.1375 -0.28855 -0.13889 -0.28998 -0.13912 L -0.30769 -0.14167 C -0.30912 -0.14236 -0.31042 -0.14352 -0.31185 -0.14398 C -0.32618 -0.14907 -0.33021 -0.1456 -0.34857 -0.14398 C -0.35795 -0.13287 -0.35365 -0.13611 -0.36094 -0.13194 C -0.37279 -0.11065 -0.35769 -0.13657 -0.36915 -0.11967 C -0.38191 -0.10069 -0.36068 -0.12731 -0.38138 -0.10278 L -0.38542 -0.09792 L -0.38959 -0.09305 C -0.3905 -0.09051 -0.39115 -0.08773 -0.39232 -0.08565 C -0.403 -0.06667 -0.38933 -0.09745 -0.4004 -0.07361 C -0.40691 -0.05972 -0.4 -0.07292 -0.40456 -0.05903 C -0.4056 -0.05555 -0.40743 -0.05278 -0.4086 -0.0493 C -0.40977 -0.04629 -0.41042 -0.04282 -0.41133 -0.03958 C -0.41524 -0.0118 -0.40977 -0.04606 -0.4155 -0.02268 C -0.41615 -0.01967 -0.41628 -0.0162 -0.4168 -0.01296 C -0.41758 -0.00879 -0.41862 -0.00486 -0.41954 -0.00092 C -0.42006 0.00324 -0.42032 0.00741 -0.42084 0.01134 C -0.42123 0.01389 -0.42188 0.01621 -0.42227 0.01852 C -0.42279 0.02269 -0.42305 0.02662 -0.42357 0.03079 C -0.42396 0.0331 -0.42461 0.03542 -0.425 0.03796 C -0.42657 0.04954 -0.42631 0.04769 -0.42631 0.05741 L -0.425 0.05996 " pathEditMode="relative" ptsTypes="AAAAAAAAAAAAAAAAAAAAAAAAAAAAAAAAAAAAAAAAAAAAAAAAAAAAAAAAAAAAAAAAAAAAAAAAAAA">
                                      <p:cBhvr>
                                        <p:cTn id="15" dur="5000" fill="hold"/>
                                        <p:tgtEl>
                                          <p:spTgt spid="6"/>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p:cNvSpPr/>
          <p:nvPr/>
        </p:nvSpPr>
        <p:spPr>
          <a:xfrm>
            <a:off x="791903" y="765823"/>
            <a:ext cx="4488873" cy="2992582"/>
          </a:xfrm>
          <a:prstGeom prst="ellipse">
            <a:avLst/>
          </a:prstGeom>
          <a:solidFill>
            <a:schemeClr val="accent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smtClean="0">
                <a:solidFill>
                  <a:schemeClr val="tx1"/>
                </a:solidFill>
                <a:latin typeface="HG創英角ﾎﾟｯﾌﾟ体" panose="040B0A09000000000000" pitchFamily="49" charset="-128"/>
                <a:ea typeface="HG創英角ﾎﾟｯﾌﾟ体" panose="040B0A09000000000000" pitchFamily="49" charset="-128"/>
              </a:rPr>
              <a:t>1</a:t>
            </a:r>
            <a:r>
              <a:rPr kumimoji="1" lang="ja-JP" altLang="en-US" sz="4000" dirty="0" smtClean="0">
                <a:solidFill>
                  <a:schemeClr val="tx1"/>
                </a:solidFill>
                <a:latin typeface="HG創英角ﾎﾟｯﾌﾟ体" panose="040B0A09000000000000" pitchFamily="49" charset="-128"/>
                <a:ea typeface="HG創英角ﾎﾟｯﾌﾟ体" panose="040B0A09000000000000" pitchFamily="49" charset="-128"/>
              </a:rPr>
              <a:t>年間に源泉徴収した</a:t>
            </a:r>
            <a:endParaRPr kumimoji="1" lang="en-US" altLang="ja-JP" sz="4000" dirty="0" smtClean="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sz="4000" dirty="0" smtClean="0">
                <a:solidFill>
                  <a:schemeClr val="tx1"/>
                </a:solidFill>
                <a:latin typeface="HG創英角ﾎﾟｯﾌﾟ体" panose="040B0A09000000000000" pitchFamily="49" charset="-128"/>
                <a:ea typeface="HG創英角ﾎﾟｯﾌﾟ体" panose="040B0A09000000000000" pitchFamily="49" charset="-128"/>
              </a:rPr>
              <a:t>税額の合計</a:t>
            </a:r>
            <a:endParaRPr kumimoji="1" lang="ja-JP" altLang="en-US" sz="4000" dirty="0">
              <a:solidFill>
                <a:schemeClr val="tx1"/>
              </a:solidFill>
              <a:latin typeface="HG創英角ﾎﾟｯﾌﾟ体" panose="040B0A09000000000000" pitchFamily="49" charset="-128"/>
              <a:ea typeface="HG創英角ﾎﾟｯﾌﾟ体" panose="040B0A09000000000000" pitchFamily="49" charset="-128"/>
            </a:endParaRPr>
          </a:p>
        </p:txBody>
      </p:sp>
      <p:sp>
        <p:nvSpPr>
          <p:cNvPr id="5" name="タイトル 4"/>
          <p:cNvSpPr>
            <a:spLocks noGrp="1"/>
          </p:cNvSpPr>
          <p:nvPr>
            <p:ph type="title" idx="4294967295"/>
          </p:nvPr>
        </p:nvSpPr>
        <p:spPr>
          <a:xfrm>
            <a:off x="6647508" y="692798"/>
            <a:ext cx="4487862" cy="2992438"/>
          </a:xfrm>
          <a:prstGeom prst="ellipse">
            <a:avLst/>
          </a:prstGeom>
          <a:solidFill>
            <a:schemeClr val="accent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solidFill>
                  <a:schemeClr val="tx1"/>
                </a:solidFill>
                <a:latin typeface="HG創英角ﾎﾟｯﾌﾟ体" panose="040B0A09000000000000" pitchFamily="49" charset="-128"/>
                <a:ea typeface="HG創英角ﾎﾟｯﾌﾟ体" panose="040B0A09000000000000" pitchFamily="49" charset="-128"/>
              </a:rPr>
              <a:t>本来納めるべき税額</a:t>
            </a:r>
            <a:endParaRPr kumimoji="1" lang="ja-JP" altLang="en-US" sz="4000" dirty="0">
              <a:solidFill>
                <a:schemeClr val="tx1"/>
              </a:solidFill>
              <a:latin typeface="HG創英角ﾎﾟｯﾌﾟ体" panose="040B0A09000000000000" pitchFamily="49" charset="-128"/>
              <a:ea typeface="HG創英角ﾎﾟｯﾌﾟ体" panose="040B0A09000000000000" pitchFamily="49" charset="-128"/>
            </a:endParaRPr>
          </a:p>
        </p:txBody>
      </p:sp>
      <p:sp>
        <p:nvSpPr>
          <p:cNvPr id="6" name="テキスト ボックス 5"/>
          <p:cNvSpPr txBox="1"/>
          <p:nvPr/>
        </p:nvSpPr>
        <p:spPr>
          <a:xfrm>
            <a:off x="5158915" y="1477284"/>
            <a:ext cx="1488593" cy="1569660"/>
          </a:xfrm>
          <a:prstGeom prst="rect">
            <a:avLst/>
          </a:prstGeom>
          <a:noFill/>
        </p:spPr>
        <p:txBody>
          <a:bodyPr wrap="square" rtlCol="0">
            <a:spAutoFit/>
          </a:bodyPr>
          <a:lstStyle/>
          <a:p>
            <a:r>
              <a:rPr kumimoji="1" lang="ja-JP" altLang="en-US" sz="9600" dirty="0" smtClean="0"/>
              <a:t>＝</a:t>
            </a:r>
            <a:endParaRPr kumimoji="1" lang="ja-JP" altLang="en-US" sz="9600" dirty="0"/>
          </a:p>
        </p:txBody>
      </p:sp>
      <p:cxnSp>
        <p:nvCxnSpPr>
          <p:cNvPr id="8" name="直線コネクタ 7"/>
          <p:cNvCxnSpPr/>
          <p:nvPr/>
        </p:nvCxnSpPr>
        <p:spPr>
          <a:xfrm>
            <a:off x="5642861" y="1620764"/>
            <a:ext cx="520700" cy="1282700"/>
          </a:xfrm>
          <a:prstGeom prst="line">
            <a:avLst/>
          </a:prstGeom>
          <a:ln w="63500"/>
        </p:spPr>
        <p:style>
          <a:lnRef idx="3">
            <a:schemeClr val="accent3"/>
          </a:lnRef>
          <a:fillRef idx="0">
            <a:schemeClr val="accent3"/>
          </a:fillRef>
          <a:effectRef idx="2">
            <a:schemeClr val="accent3"/>
          </a:effectRef>
          <a:fontRef idx="minor">
            <a:schemeClr val="tx1"/>
          </a:fontRef>
        </p:style>
      </p:cxnSp>
      <p:sp>
        <p:nvSpPr>
          <p:cNvPr id="9" name="下矢印 8"/>
          <p:cNvSpPr/>
          <p:nvPr/>
        </p:nvSpPr>
        <p:spPr>
          <a:xfrm>
            <a:off x="5367780" y="3640505"/>
            <a:ext cx="1070861" cy="8478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852873" y="4702746"/>
            <a:ext cx="10895792" cy="1200329"/>
          </a:xfrm>
          <a:prstGeom prst="rect">
            <a:avLst/>
          </a:prstGeom>
          <a:noFill/>
        </p:spPr>
        <p:txBody>
          <a:bodyPr wrap="square" rtlCol="0">
            <a:spAutoFit/>
          </a:bodyPr>
          <a:lstStyle/>
          <a:p>
            <a:r>
              <a:rPr kumimoji="1" lang="ja-JP" altLang="en-US" sz="5400" dirty="0" smtClean="0">
                <a:solidFill>
                  <a:srgbClr val="FF0000"/>
                </a:solidFill>
                <a:latin typeface="HG創英角ﾎﾟｯﾌﾟ体" panose="040B0A09000000000000" pitchFamily="49" charset="-128"/>
                <a:ea typeface="HG創英角ﾎﾟｯﾌﾟ体" panose="040B0A09000000000000" pitchFamily="49" charset="-128"/>
              </a:rPr>
              <a:t>過不足の精算＝</a:t>
            </a:r>
            <a:r>
              <a:rPr kumimoji="1" lang="ja-JP" altLang="en-US" sz="7200" dirty="0" smtClean="0">
                <a:solidFill>
                  <a:srgbClr val="FF0000"/>
                </a:solidFill>
                <a:latin typeface="HG創英角ﾎﾟｯﾌﾟ体" panose="040B0A09000000000000" pitchFamily="49" charset="-128"/>
                <a:ea typeface="HG創英角ﾎﾟｯﾌﾟ体" panose="040B0A09000000000000" pitchFamily="49" charset="-128"/>
              </a:rPr>
              <a:t>「年末調整」</a:t>
            </a:r>
            <a:endParaRPr kumimoji="1" lang="ja-JP" altLang="en-US" sz="7200" dirty="0">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95912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84" y="323572"/>
            <a:ext cx="1308637" cy="2068992"/>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807" y="1222631"/>
            <a:ext cx="1756655" cy="1111084"/>
          </a:xfrm>
          <a:prstGeom prst="rect">
            <a:avLst/>
          </a:prstGeom>
        </p:spPr>
      </p:pic>
      <p:sp>
        <p:nvSpPr>
          <p:cNvPr id="5" name="テキスト ボックス 4"/>
          <p:cNvSpPr txBox="1"/>
          <p:nvPr/>
        </p:nvSpPr>
        <p:spPr>
          <a:xfrm>
            <a:off x="1679170" y="637856"/>
            <a:ext cx="4372494" cy="584775"/>
          </a:xfrm>
          <a:prstGeom prst="rect">
            <a:avLst/>
          </a:prstGeom>
          <a:noFill/>
        </p:spPr>
        <p:txBody>
          <a:bodyPr wrap="square" rtlCol="0">
            <a:spAutoFit/>
          </a:bodyPr>
          <a:lstStyle/>
          <a:p>
            <a:r>
              <a:rPr kumimoji="1" lang="ja-JP" altLang="en-US" sz="3200" dirty="0" smtClean="0">
                <a:latin typeface="HG創英角ﾎﾟｯﾌﾟ体" panose="040B0A09000000000000" pitchFamily="49" charset="-128"/>
                <a:ea typeface="HG創英角ﾎﾟｯﾌﾟ体" panose="040B0A09000000000000" pitchFamily="49" charset="-128"/>
              </a:rPr>
              <a:t>年間総収入５００万円</a:t>
            </a:r>
            <a:endParaRPr kumimoji="1" lang="ja-JP" altLang="en-US" sz="3200" dirty="0">
              <a:latin typeface="HG創英角ﾎﾟｯﾌﾟ体" panose="040B0A09000000000000" pitchFamily="49" charset="-128"/>
              <a:ea typeface="HG創英角ﾎﾟｯﾌﾟ体" panose="040B0A09000000000000" pitchFamily="49" charset="-128"/>
            </a:endParaRPr>
          </a:p>
        </p:txBody>
      </p:sp>
      <p:sp>
        <p:nvSpPr>
          <p:cNvPr id="6" name="テキスト ボックス 5"/>
          <p:cNvSpPr txBox="1"/>
          <p:nvPr/>
        </p:nvSpPr>
        <p:spPr>
          <a:xfrm>
            <a:off x="2727444" y="1639865"/>
            <a:ext cx="7863841" cy="1446550"/>
          </a:xfrm>
          <a:prstGeom prst="rect">
            <a:avLst/>
          </a:prstGeom>
          <a:noFill/>
        </p:spPr>
        <p:txBody>
          <a:bodyPr wrap="square" rtlCol="0">
            <a:spAutoFit/>
          </a:bodyPr>
          <a:lstStyle/>
          <a:p>
            <a:r>
              <a:rPr kumimoji="1" lang="ja-JP" altLang="en-US" sz="4400" dirty="0" smtClean="0">
                <a:solidFill>
                  <a:srgbClr val="FF0000"/>
                </a:solidFill>
                <a:latin typeface="HG創英角ﾎﾟｯﾌﾟ体" panose="040B0A09000000000000" pitchFamily="49" charset="-128"/>
                <a:ea typeface="HG創英角ﾎﾟｯﾌﾟ体" panose="040B0A09000000000000" pitchFamily="49" charset="-128"/>
              </a:rPr>
              <a:t>「給与所得控除額」</a:t>
            </a:r>
            <a:endParaRPr kumimoji="1" lang="en-US" altLang="ja-JP" sz="4400" dirty="0" smtClean="0">
              <a:solidFill>
                <a:srgbClr val="FF0000"/>
              </a:solidFill>
              <a:latin typeface="HG創英角ﾎﾟｯﾌﾟ体" panose="040B0A09000000000000" pitchFamily="49" charset="-128"/>
              <a:ea typeface="HG創英角ﾎﾟｯﾌﾟ体" panose="040B0A09000000000000" pitchFamily="49" charset="-128"/>
            </a:endParaRPr>
          </a:p>
          <a:p>
            <a:endParaRPr kumimoji="1" lang="ja-JP" altLang="en-US" sz="4400" dirty="0">
              <a:solidFill>
                <a:srgbClr val="FF0000"/>
              </a:solidFill>
            </a:endParaRPr>
          </a:p>
        </p:txBody>
      </p:sp>
      <p:graphicFrame>
        <p:nvGraphicFramePr>
          <p:cNvPr id="7" name="表 6"/>
          <p:cNvGraphicFramePr>
            <a:graphicFrameLocks noGrp="1"/>
          </p:cNvGraphicFramePr>
          <p:nvPr>
            <p:extLst>
              <p:ext uri="{D42A27DB-BD31-4B8C-83A1-F6EECF244321}">
                <p14:modId xmlns:p14="http://schemas.microsoft.com/office/powerpoint/2010/main" val="4166033790"/>
              </p:ext>
            </p:extLst>
          </p:nvPr>
        </p:nvGraphicFramePr>
        <p:xfrm>
          <a:off x="876990" y="2483377"/>
          <a:ext cx="10349347" cy="3722634"/>
        </p:xfrm>
        <a:graphic>
          <a:graphicData uri="http://schemas.openxmlformats.org/drawingml/2006/table">
            <a:tbl>
              <a:tblPr firstRow="1" bandRow="1">
                <a:tableStyleId>{9DCAF9ED-07DC-4A11-8D7F-57B35C25682E}</a:tableStyleId>
              </a:tblPr>
              <a:tblGrid>
                <a:gridCol w="6076018">
                  <a:extLst>
                    <a:ext uri="{9D8B030D-6E8A-4147-A177-3AD203B41FA5}">
                      <a16:colId xmlns:a16="http://schemas.microsoft.com/office/drawing/2014/main" val="4025956208"/>
                    </a:ext>
                  </a:extLst>
                </a:gridCol>
                <a:gridCol w="4273329">
                  <a:extLst>
                    <a:ext uri="{9D8B030D-6E8A-4147-A177-3AD203B41FA5}">
                      <a16:colId xmlns:a16="http://schemas.microsoft.com/office/drawing/2014/main" val="196965979"/>
                    </a:ext>
                  </a:extLst>
                </a:gridCol>
              </a:tblGrid>
              <a:tr h="523919">
                <a:tc>
                  <a:txBody>
                    <a:bodyPr/>
                    <a:lstStyle/>
                    <a:p>
                      <a:pPr algn="ctr"/>
                      <a:r>
                        <a:rPr kumimoji="1" lang="ja-JP" altLang="en-US" sz="3200" dirty="0" smtClean="0"/>
                        <a:t>年　　収</a:t>
                      </a:r>
                      <a:endParaRPr kumimoji="1" lang="ja-JP" alt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3200" dirty="0" smtClean="0"/>
                        <a:t>控　除　額</a:t>
                      </a:r>
                      <a:endParaRPr kumimoji="1" lang="ja-JP" alt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5789821"/>
                  </a:ext>
                </a:extLst>
              </a:tr>
              <a:tr h="523919">
                <a:tc>
                  <a:txBody>
                    <a:bodyPr/>
                    <a:lstStyle/>
                    <a:p>
                      <a:r>
                        <a:rPr kumimoji="1" lang="ja-JP" altLang="en-US" sz="2400" dirty="0" smtClean="0"/>
                        <a:t>１６２万５０００円以下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５５万円</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1439440"/>
                  </a:ext>
                </a:extLst>
              </a:tr>
              <a:tr h="523919">
                <a:tc>
                  <a:txBody>
                    <a:bodyPr/>
                    <a:lstStyle/>
                    <a:p>
                      <a:r>
                        <a:rPr kumimoji="1" lang="ja-JP" altLang="en-US" sz="2400" dirty="0" smtClean="0"/>
                        <a:t>１６２万５０００円超～　１８０万円以下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年収</a:t>
                      </a:r>
                      <a:r>
                        <a:rPr kumimoji="1" lang="en-US" altLang="ja-JP" sz="2400" dirty="0" smtClean="0"/>
                        <a:t>×</a:t>
                      </a:r>
                      <a:r>
                        <a:rPr kumimoji="1" lang="ja-JP" altLang="en-US" sz="2400" dirty="0" smtClean="0"/>
                        <a:t>４０％－１０万円</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0860041"/>
                  </a:ext>
                </a:extLst>
              </a:tr>
              <a:tr h="523919">
                <a:tc>
                  <a:txBody>
                    <a:bodyPr/>
                    <a:lstStyle/>
                    <a:p>
                      <a:r>
                        <a:rPr kumimoji="1" lang="ja-JP" altLang="en-US" sz="2400" dirty="0" smtClean="0"/>
                        <a:t>　　　　１８０万円超～　３６０万円以下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年収</a:t>
                      </a:r>
                      <a:r>
                        <a:rPr kumimoji="1" lang="en-US" altLang="ja-JP" sz="2400" dirty="0" smtClean="0"/>
                        <a:t>×</a:t>
                      </a:r>
                      <a:r>
                        <a:rPr kumimoji="1" lang="ja-JP" altLang="en-US" sz="2400" dirty="0" smtClean="0"/>
                        <a:t>３０％＋８万円</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2492121"/>
                  </a:ext>
                </a:extLst>
              </a:tr>
              <a:tr h="523919">
                <a:tc>
                  <a:txBody>
                    <a:bodyPr/>
                    <a:lstStyle/>
                    <a:p>
                      <a:r>
                        <a:rPr kumimoji="1" lang="ja-JP" altLang="en-US" sz="2400" dirty="0" smtClean="0"/>
                        <a:t>　　　　３６０万円超～　６６０万円以下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年収</a:t>
                      </a:r>
                      <a:r>
                        <a:rPr kumimoji="1" lang="en-US" altLang="ja-JP" sz="2400" dirty="0" smtClean="0"/>
                        <a:t>×</a:t>
                      </a:r>
                      <a:r>
                        <a:rPr kumimoji="1" lang="ja-JP" altLang="en-US" sz="2400" dirty="0" smtClean="0"/>
                        <a:t>２０％＋４４万円</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8335943"/>
                  </a:ext>
                </a:extLst>
              </a:tr>
              <a:tr h="523919">
                <a:tc>
                  <a:txBody>
                    <a:bodyPr/>
                    <a:lstStyle/>
                    <a:p>
                      <a:r>
                        <a:rPr kumimoji="1" lang="ja-JP" altLang="en-US" sz="2400" dirty="0" smtClean="0"/>
                        <a:t>　　　　６６０万円超～　８５０万円以下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年収</a:t>
                      </a:r>
                      <a:r>
                        <a:rPr kumimoji="1" lang="en-US" altLang="ja-JP" sz="2400" dirty="0" smtClean="0"/>
                        <a:t>×</a:t>
                      </a:r>
                      <a:r>
                        <a:rPr kumimoji="1" lang="ja-JP" altLang="en-US" sz="2400" dirty="0" smtClean="0"/>
                        <a:t>１０％＋１１０万円</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0119183"/>
                  </a:ext>
                </a:extLst>
              </a:tr>
              <a:tr h="523919">
                <a:tc>
                  <a:txBody>
                    <a:bodyPr/>
                    <a:lstStyle/>
                    <a:p>
                      <a:r>
                        <a:rPr kumimoji="1" lang="ja-JP" altLang="en-US" sz="2400" dirty="0" smtClean="0"/>
                        <a:t>　　　　８５０万円超</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１９５万円（上限）</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8636583"/>
                  </a:ext>
                </a:extLst>
              </a:tr>
            </a:tbl>
          </a:graphicData>
        </a:graphic>
      </p:graphicFrame>
      <p:sp>
        <p:nvSpPr>
          <p:cNvPr id="8" name="楕円 7"/>
          <p:cNvSpPr/>
          <p:nvPr/>
        </p:nvSpPr>
        <p:spPr>
          <a:xfrm>
            <a:off x="864524" y="4538749"/>
            <a:ext cx="10191403" cy="7813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809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Effect transition="in" filter="fade">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33" y="4313773"/>
            <a:ext cx="1308637" cy="2068992"/>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410" y="5055676"/>
            <a:ext cx="1756655" cy="1111084"/>
          </a:xfrm>
          <a:prstGeom prst="rect">
            <a:avLst/>
          </a:prstGeom>
        </p:spPr>
      </p:pic>
      <p:sp>
        <p:nvSpPr>
          <p:cNvPr id="5" name="テキスト ボックス 4"/>
          <p:cNvSpPr txBox="1"/>
          <p:nvPr/>
        </p:nvSpPr>
        <p:spPr>
          <a:xfrm>
            <a:off x="1467815" y="4470901"/>
            <a:ext cx="4372494" cy="584775"/>
          </a:xfrm>
          <a:prstGeom prst="rect">
            <a:avLst/>
          </a:prstGeom>
          <a:noFill/>
        </p:spPr>
        <p:txBody>
          <a:bodyPr wrap="square" rtlCol="0">
            <a:spAutoFit/>
          </a:bodyPr>
          <a:lstStyle/>
          <a:p>
            <a:r>
              <a:rPr kumimoji="1" lang="ja-JP" altLang="en-US" sz="3200" dirty="0" smtClean="0">
                <a:latin typeface="HG創英角ﾎﾟｯﾌﾟ体" panose="040B0A09000000000000" pitchFamily="49" charset="-128"/>
                <a:ea typeface="HG創英角ﾎﾟｯﾌﾟ体" panose="040B0A09000000000000" pitchFamily="49" charset="-128"/>
              </a:rPr>
              <a:t>年間総収入５００万円</a:t>
            </a:r>
            <a:endParaRPr kumimoji="1" lang="ja-JP" altLang="en-US" sz="3200" dirty="0">
              <a:latin typeface="HG創英角ﾎﾟｯﾌﾟ体" panose="040B0A09000000000000" pitchFamily="49" charset="-128"/>
              <a:ea typeface="HG創英角ﾎﾟｯﾌﾟ体" panose="040B0A09000000000000" pitchFamily="49"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206123044"/>
              </p:ext>
            </p:extLst>
          </p:nvPr>
        </p:nvGraphicFramePr>
        <p:xfrm>
          <a:off x="586664" y="591139"/>
          <a:ext cx="10349347" cy="3722634"/>
        </p:xfrm>
        <a:graphic>
          <a:graphicData uri="http://schemas.openxmlformats.org/drawingml/2006/table">
            <a:tbl>
              <a:tblPr firstRow="1" bandRow="1">
                <a:tableStyleId>{9DCAF9ED-07DC-4A11-8D7F-57B35C25682E}</a:tableStyleId>
              </a:tblPr>
              <a:tblGrid>
                <a:gridCol w="6076018">
                  <a:extLst>
                    <a:ext uri="{9D8B030D-6E8A-4147-A177-3AD203B41FA5}">
                      <a16:colId xmlns:a16="http://schemas.microsoft.com/office/drawing/2014/main" val="4025956208"/>
                    </a:ext>
                  </a:extLst>
                </a:gridCol>
                <a:gridCol w="4273329">
                  <a:extLst>
                    <a:ext uri="{9D8B030D-6E8A-4147-A177-3AD203B41FA5}">
                      <a16:colId xmlns:a16="http://schemas.microsoft.com/office/drawing/2014/main" val="196965979"/>
                    </a:ext>
                  </a:extLst>
                </a:gridCol>
              </a:tblGrid>
              <a:tr h="523919">
                <a:tc>
                  <a:txBody>
                    <a:bodyPr/>
                    <a:lstStyle/>
                    <a:p>
                      <a:pPr algn="ctr"/>
                      <a:r>
                        <a:rPr kumimoji="1" lang="ja-JP" altLang="en-US" sz="3200" dirty="0" smtClean="0"/>
                        <a:t>年　　収</a:t>
                      </a:r>
                      <a:endParaRPr kumimoji="1" lang="ja-JP" alt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3200" dirty="0" smtClean="0"/>
                        <a:t>控　除　額</a:t>
                      </a:r>
                      <a:endParaRPr kumimoji="1" lang="ja-JP" alt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5789821"/>
                  </a:ext>
                </a:extLst>
              </a:tr>
              <a:tr h="523919">
                <a:tc>
                  <a:txBody>
                    <a:bodyPr/>
                    <a:lstStyle/>
                    <a:p>
                      <a:r>
                        <a:rPr kumimoji="1" lang="ja-JP" altLang="en-US" sz="2400" dirty="0" smtClean="0"/>
                        <a:t>１６２万５０００円以下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５５万円</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1439440"/>
                  </a:ext>
                </a:extLst>
              </a:tr>
              <a:tr h="523919">
                <a:tc>
                  <a:txBody>
                    <a:bodyPr/>
                    <a:lstStyle/>
                    <a:p>
                      <a:r>
                        <a:rPr kumimoji="1" lang="ja-JP" altLang="en-US" sz="2400" dirty="0" smtClean="0"/>
                        <a:t>１６２万５０００円超～　１８０万円以下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年収</a:t>
                      </a:r>
                      <a:r>
                        <a:rPr kumimoji="1" lang="en-US" altLang="ja-JP" sz="2400" dirty="0" smtClean="0"/>
                        <a:t>×</a:t>
                      </a:r>
                      <a:r>
                        <a:rPr kumimoji="1" lang="ja-JP" altLang="en-US" sz="2400" dirty="0" smtClean="0"/>
                        <a:t>４０％－１０万円</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0860041"/>
                  </a:ext>
                </a:extLst>
              </a:tr>
              <a:tr h="523919">
                <a:tc>
                  <a:txBody>
                    <a:bodyPr/>
                    <a:lstStyle/>
                    <a:p>
                      <a:r>
                        <a:rPr kumimoji="1" lang="ja-JP" altLang="en-US" sz="2400" dirty="0" smtClean="0"/>
                        <a:t>　　　　１８０万円超～　３６０万円以下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年収</a:t>
                      </a:r>
                      <a:r>
                        <a:rPr kumimoji="1" lang="en-US" altLang="ja-JP" sz="2400" dirty="0" smtClean="0"/>
                        <a:t>×</a:t>
                      </a:r>
                      <a:r>
                        <a:rPr kumimoji="1" lang="ja-JP" altLang="en-US" sz="2400" dirty="0" smtClean="0"/>
                        <a:t>３０％＋８万円</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2492121"/>
                  </a:ext>
                </a:extLst>
              </a:tr>
              <a:tr h="523919">
                <a:tc>
                  <a:txBody>
                    <a:bodyPr/>
                    <a:lstStyle/>
                    <a:p>
                      <a:r>
                        <a:rPr kumimoji="1" lang="ja-JP" altLang="en-US" sz="2400" dirty="0" smtClean="0"/>
                        <a:t>　　　　３６０万円超～　６６０万円以下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u="heavy" baseline="0" dirty="0" smtClean="0">
                          <a:solidFill>
                            <a:schemeClr val="tx1"/>
                          </a:solidFill>
                          <a:uFill>
                            <a:solidFill>
                              <a:srgbClr val="FF0000"/>
                            </a:solidFill>
                          </a:uFill>
                        </a:rPr>
                        <a:t>年収</a:t>
                      </a:r>
                      <a:r>
                        <a:rPr kumimoji="1" lang="en-US" altLang="ja-JP" sz="2400" u="heavy" baseline="0" dirty="0" smtClean="0">
                          <a:solidFill>
                            <a:schemeClr val="tx1"/>
                          </a:solidFill>
                          <a:uFill>
                            <a:solidFill>
                              <a:srgbClr val="FF0000"/>
                            </a:solidFill>
                          </a:uFill>
                        </a:rPr>
                        <a:t>×</a:t>
                      </a:r>
                      <a:r>
                        <a:rPr kumimoji="1" lang="ja-JP" altLang="en-US" sz="2400" u="heavy" baseline="0" dirty="0" smtClean="0">
                          <a:solidFill>
                            <a:schemeClr val="tx1"/>
                          </a:solidFill>
                          <a:uFill>
                            <a:solidFill>
                              <a:srgbClr val="FF0000"/>
                            </a:solidFill>
                          </a:uFill>
                        </a:rPr>
                        <a:t>２０％＋４４万円</a:t>
                      </a:r>
                      <a:endParaRPr kumimoji="1" lang="ja-JP" altLang="en-US" sz="2400" u="heavy" baseline="0" dirty="0">
                        <a:solidFill>
                          <a:schemeClr val="tx1"/>
                        </a:solidFill>
                        <a:uFill>
                          <a:solidFill>
                            <a:srgbClr val="FF0000"/>
                          </a:solidFill>
                        </a:u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8335943"/>
                  </a:ext>
                </a:extLst>
              </a:tr>
              <a:tr h="523919">
                <a:tc>
                  <a:txBody>
                    <a:bodyPr/>
                    <a:lstStyle/>
                    <a:p>
                      <a:r>
                        <a:rPr kumimoji="1" lang="ja-JP" altLang="en-US" sz="2400" dirty="0" smtClean="0"/>
                        <a:t>　　　　６６０万円超～　８５０万円以下</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年収</a:t>
                      </a:r>
                      <a:r>
                        <a:rPr kumimoji="1" lang="en-US" altLang="ja-JP" sz="2400" dirty="0" smtClean="0"/>
                        <a:t>×</a:t>
                      </a:r>
                      <a:r>
                        <a:rPr kumimoji="1" lang="ja-JP" altLang="en-US" sz="2400" dirty="0" smtClean="0"/>
                        <a:t>１０％＋１１０万円</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0119183"/>
                  </a:ext>
                </a:extLst>
              </a:tr>
              <a:tr h="523919">
                <a:tc>
                  <a:txBody>
                    <a:bodyPr/>
                    <a:lstStyle/>
                    <a:p>
                      <a:r>
                        <a:rPr kumimoji="1" lang="ja-JP" altLang="en-US" sz="2400" dirty="0" smtClean="0"/>
                        <a:t>　　　　８５０万円超</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2400" dirty="0" smtClean="0"/>
                        <a:t>１９５万円（上限）</a:t>
                      </a:r>
                      <a:endParaRPr kumimoji="1" lang="ja-JP"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8636583"/>
                  </a:ext>
                </a:extLst>
              </a:tr>
            </a:tbl>
          </a:graphicData>
        </a:graphic>
      </p:graphicFrame>
      <p:sp>
        <p:nvSpPr>
          <p:cNvPr id="8" name="楕円 7"/>
          <p:cNvSpPr/>
          <p:nvPr/>
        </p:nvSpPr>
        <p:spPr>
          <a:xfrm>
            <a:off x="744608" y="2631892"/>
            <a:ext cx="10191403" cy="7813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224470" y="5055676"/>
            <a:ext cx="7435116" cy="523220"/>
          </a:xfrm>
          <a:prstGeom prst="rect">
            <a:avLst/>
          </a:prstGeom>
          <a:noFill/>
        </p:spPr>
        <p:txBody>
          <a:bodyPr wrap="square" rtlCol="0">
            <a:spAutoFit/>
          </a:bodyPr>
          <a:lstStyle/>
          <a:p>
            <a:r>
              <a:rPr kumimoji="1" lang="ja-JP" altLang="en-US" sz="2800" dirty="0" smtClean="0"/>
              <a:t>５００万円</a:t>
            </a:r>
            <a:r>
              <a:rPr kumimoji="1" lang="en-US" altLang="ja-JP" sz="2800" dirty="0" smtClean="0"/>
              <a:t>×</a:t>
            </a:r>
            <a:r>
              <a:rPr kumimoji="1" lang="ja-JP" altLang="en-US" sz="2800" dirty="0" smtClean="0"/>
              <a:t>２０％＋４４万円＝</a:t>
            </a:r>
            <a:r>
              <a:rPr kumimoji="1" lang="ja-JP" altLang="en-US" sz="2800" u="heavy" dirty="0" smtClean="0">
                <a:uFill>
                  <a:solidFill>
                    <a:srgbClr val="FF0000"/>
                  </a:solidFill>
                </a:uFill>
              </a:rPr>
              <a:t>１４４万円</a:t>
            </a:r>
            <a:endParaRPr kumimoji="1" lang="ja-JP" altLang="en-US" sz="2800" u="heavy" dirty="0">
              <a:uFill>
                <a:solidFill>
                  <a:srgbClr val="FF0000"/>
                </a:solidFill>
              </a:uFill>
            </a:endParaRPr>
          </a:p>
        </p:txBody>
      </p:sp>
      <p:sp>
        <p:nvSpPr>
          <p:cNvPr id="9" name="正方形/長方形 8"/>
          <p:cNvSpPr/>
          <p:nvPr/>
        </p:nvSpPr>
        <p:spPr>
          <a:xfrm>
            <a:off x="7198823" y="5611218"/>
            <a:ext cx="4026030" cy="584775"/>
          </a:xfrm>
          <a:prstGeom prst="rect">
            <a:avLst/>
          </a:prstGeom>
        </p:spPr>
        <p:txBody>
          <a:bodyPr wrap="square">
            <a:spAutoFit/>
          </a:bodyPr>
          <a:lstStyle/>
          <a:p>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「給与所得控除額」</a:t>
            </a:r>
            <a:endParaRPr lang="en-US" altLang="ja-JP" sz="3200" dirty="0">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300632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29" y="114199"/>
            <a:ext cx="1308637" cy="2068992"/>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815" y="1033813"/>
            <a:ext cx="1756655" cy="1111084"/>
          </a:xfrm>
          <a:prstGeom prst="rect">
            <a:avLst/>
          </a:prstGeom>
        </p:spPr>
      </p:pic>
      <p:sp>
        <p:nvSpPr>
          <p:cNvPr id="5" name="テキスト ボックス 4"/>
          <p:cNvSpPr txBox="1"/>
          <p:nvPr/>
        </p:nvSpPr>
        <p:spPr>
          <a:xfrm>
            <a:off x="1501066" y="563920"/>
            <a:ext cx="4372494" cy="584775"/>
          </a:xfrm>
          <a:prstGeom prst="rect">
            <a:avLst/>
          </a:prstGeom>
          <a:noFill/>
        </p:spPr>
        <p:txBody>
          <a:bodyPr wrap="square" rtlCol="0">
            <a:spAutoFit/>
          </a:bodyPr>
          <a:lstStyle/>
          <a:p>
            <a:r>
              <a:rPr kumimoji="1" lang="ja-JP" altLang="en-US" sz="3200" dirty="0" smtClean="0">
                <a:latin typeface="HG創英角ﾎﾟｯﾌﾟ体" panose="040B0A09000000000000" pitchFamily="49" charset="-128"/>
                <a:ea typeface="HG創英角ﾎﾟｯﾌﾟ体" panose="040B0A09000000000000" pitchFamily="49" charset="-128"/>
              </a:rPr>
              <a:t>年間総収入５００万円</a:t>
            </a:r>
            <a:endParaRPr kumimoji="1" lang="ja-JP" altLang="en-US" sz="3200" dirty="0">
              <a:latin typeface="HG創英角ﾎﾟｯﾌﾟ体" panose="040B0A09000000000000" pitchFamily="49" charset="-128"/>
              <a:ea typeface="HG創英角ﾎﾟｯﾌﾟ体" panose="040B0A09000000000000" pitchFamily="49" charset="-128"/>
            </a:endParaRPr>
          </a:p>
        </p:txBody>
      </p:sp>
      <p:sp>
        <p:nvSpPr>
          <p:cNvPr id="3" name="テキスト ボックス 2"/>
          <p:cNvSpPr txBox="1"/>
          <p:nvPr/>
        </p:nvSpPr>
        <p:spPr>
          <a:xfrm>
            <a:off x="2159108" y="2141242"/>
            <a:ext cx="7435116" cy="523220"/>
          </a:xfrm>
          <a:prstGeom prst="rect">
            <a:avLst/>
          </a:prstGeom>
          <a:noFill/>
        </p:spPr>
        <p:txBody>
          <a:bodyPr wrap="square" rtlCol="0">
            <a:spAutoFit/>
          </a:bodyPr>
          <a:lstStyle/>
          <a:p>
            <a:r>
              <a:rPr kumimoji="1" lang="ja-JP" altLang="en-US" sz="2800" dirty="0" smtClean="0"/>
              <a:t>５００万円</a:t>
            </a:r>
            <a:r>
              <a:rPr kumimoji="1" lang="en-US" altLang="ja-JP" sz="2800" dirty="0" smtClean="0"/>
              <a:t>×</a:t>
            </a:r>
            <a:r>
              <a:rPr kumimoji="1" lang="ja-JP" altLang="en-US" sz="2800" dirty="0" smtClean="0"/>
              <a:t>２０％＋４４万円＝</a:t>
            </a:r>
            <a:r>
              <a:rPr kumimoji="1" lang="ja-JP" altLang="en-US" sz="2800" u="heavy" dirty="0" smtClean="0">
                <a:uFill>
                  <a:solidFill>
                    <a:srgbClr val="FF0000"/>
                  </a:solidFill>
                </a:uFill>
              </a:rPr>
              <a:t>１４４万円</a:t>
            </a:r>
            <a:endParaRPr kumimoji="1" lang="ja-JP" altLang="en-US" sz="2800" u="heavy" dirty="0">
              <a:uFill>
                <a:solidFill>
                  <a:srgbClr val="FF0000"/>
                </a:solidFill>
              </a:uFill>
            </a:endParaRPr>
          </a:p>
        </p:txBody>
      </p:sp>
      <p:sp>
        <p:nvSpPr>
          <p:cNvPr id="9" name="正方形/長方形 8"/>
          <p:cNvSpPr/>
          <p:nvPr/>
        </p:nvSpPr>
        <p:spPr>
          <a:xfrm>
            <a:off x="6616933" y="2585744"/>
            <a:ext cx="4026030" cy="584775"/>
          </a:xfrm>
          <a:prstGeom prst="rect">
            <a:avLst/>
          </a:prstGeom>
        </p:spPr>
        <p:txBody>
          <a:bodyPr wrap="square">
            <a:spAutoFit/>
          </a:bodyPr>
          <a:lstStyle/>
          <a:p>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「給与所得控除額」</a:t>
            </a:r>
            <a:endParaRPr lang="en-US" altLang="ja-JP" sz="3200" dirty="0">
              <a:solidFill>
                <a:srgbClr val="FF0000"/>
              </a:solidFill>
              <a:latin typeface="HG創英角ﾎﾟｯﾌﾟ体" panose="040B0A09000000000000" pitchFamily="49" charset="-128"/>
              <a:ea typeface="HG創英角ﾎﾟｯﾌﾟ体" panose="040B0A09000000000000" pitchFamily="49" charset="-128"/>
            </a:endParaRPr>
          </a:p>
        </p:txBody>
      </p:sp>
      <p:sp>
        <p:nvSpPr>
          <p:cNvPr id="10" name="テキスト ボックス 9"/>
          <p:cNvSpPr txBox="1"/>
          <p:nvPr/>
        </p:nvSpPr>
        <p:spPr>
          <a:xfrm>
            <a:off x="969051" y="4009993"/>
            <a:ext cx="9493804" cy="1077218"/>
          </a:xfrm>
          <a:prstGeom prst="rect">
            <a:avLst/>
          </a:prstGeom>
          <a:noFill/>
        </p:spPr>
        <p:txBody>
          <a:bodyPr wrap="square" rtlCol="0">
            <a:spAutoFit/>
          </a:bodyPr>
          <a:lstStyle/>
          <a:p>
            <a:r>
              <a:rPr kumimoji="1" lang="ja-JP" altLang="en-US" sz="3200" dirty="0" smtClean="0"/>
              <a:t>　収入金額  －給与所得控除額＝給与所得の金額</a:t>
            </a:r>
            <a:endParaRPr kumimoji="1" lang="en-US" altLang="ja-JP" sz="3200" dirty="0" smtClean="0"/>
          </a:p>
          <a:p>
            <a:r>
              <a:rPr lang="ja-JP" altLang="en-US" sz="2800" dirty="0" smtClean="0"/>
              <a:t> 　</a:t>
            </a:r>
            <a:r>
              <a:rPr lang="ja-JP" altLang="en-US" sz="3200" dirty="0" smtClean="0"/>
              <a:t>５００万円  －　   １４４万円       ＝   </a:t>
            </a:r>
            <a:r>
              <a:rPr lang="ja-JP" altLang="en-US" sz="3200" u="heavy" dirty="0" smtClean="0">
                <a:uFill>
                  <a:solidFill>
                    <a:srgbClr val="FF0000"/>
                  </a:solidFill>
                </a:uFill>
              </a:rPr>
              <a:t>３５６万円</a:t>
            </a:r>
            <a:endParaRPr kumimoji="1" lang="ja-JP" altLang="en-US" sz="3200" u="heavy" dirty="0">
              <a:uFill>
                <a:solidFill>
                  <a:srgbClr val="FF0000"/>
                </a:solidFill>
              </a:uFill>
            </a:endParaRPr>
          </a:p>
        </p:txBody>
      </p:sp>
      <p:sp>
        <p:nvSpPr>
          <p:cNvPr id="11" name="正方形/長方形 10"/>
          <p:cNvSpPr/>
          <p:nvPr/>
        </p:nvSpPr>
        <p:spPr>
          <a:xfrm>
            <a:off x="6616933" y="5087211"/>
            <a:ext cx="4026030" cy="584775"/>
          </a:xfrm>
          <a:prstGeom prst="rect">
            <a:avLst/>
          </a:prstGeom>
        </p:spPr>
        <p:txBody>
          <a:bodyPr wrap="square">
            <a:spAutoFit/>
          </a:bodyPr>
          <a:lstStyle/>
          <a:p>
            <a:r>
              <a:rPr lang="ja-JP" altLang="en-US" sz="3200" dirty="0">
                <a:solidFill>
                  <a:srgbClr val="FF0000"/>
                </a:solidFill>
                <a:latin typeface="HG創英角ﾎﾟｯﾌﾟ体" panose="040B0A09000000000000" pitchFamily="49" charset="-128"/>
                <a:ea typeface="HG創英角ﾎﾟｯﾌﾟ体" panose="040B0A09000000000000" pitchFamily="49" charset="-128"/>
              </a:rPr>
              <a:t>「給与</a:t>
            </a:r>
            <a:r>
              <a:rPr lang="ja-JP" altLang="en-US" sz="3200" dirty="0" smtClean="0">
                <a:solidFill>
                  <a:srgbClr val="FF0000"/>
                </a:solidFill>
                <a:latin typeface="HG創英角ﾎﾟｯﾌﾟ体" panose="040B0A09000000000000" pitchFamily="49" charset="-128"/>
                <a:ea typeface="HG創英角ﾎﾟｯﾌﾟ体" panose="040B0A09000000000000" pitchFamily="49" charset="-128"/>
              </a:rPr>
              <a:t>所得の金額」</a:t>
            </a:r>
            <a:endParaRPr lang="en-US" altLang="ja-JP" sz="3200" dirty="0">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2381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29" y="114199"/>
            <a:ext cx="1308637" cy="2068992"/>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815" y="1033813"/>
            <a:ext cx="1756655" cy="1111084"/>
          </a:xfrm>
          <a:prstGeom prst="rect">
            <a:avLst/>
          </a:prstGeom>
        </p:spPr>
      </p:pic>
      <p:sp>
        <p:nvSpPr>
          <p:cNvPr id="5" name="テキスト ボックス 4"/>
          <p:cNvSpPr txBox="1"/>
          <p:nvPr/>
        </p:nvSpPr>
        <p:spPr>
          <a:xfrm>
            <a:off x="3224468" y="781249"/>
            <a:ext cx="6795831" cy="584775"/>
          </a:xfrm>
          <a:prstGeom prst="rect">
            <a:avLst/>
          </a:prstGeom>
          <a:noFill/>
        </p:spPr>
        <p:txBody>
          <a:bodyPr wrap="square" rtlCol="0">
            <a:spAutoFit/>
          </a:bodyPr>
          <a:lstStyle/>
          <a:p>
            <a:r>
              <a:rPr kumimoji="1" lang="ja-JP" altLang="en-US" sz="3200" dirty="0" smtClean="0">
                <a:latin typeface="HG創英角ﾎﾟｯﾌﾟ体" panose="040B0A09000000000000" pitchFamily="49" charset="-128"/>
                <a:ea typeface="HG創英角ﾎﾟｯﾌﾟ体" panose="040B0A09000000000000" pitchFamily="49" charset="-128"/>
              </a:rPr>
              <a:t>年間総収入　</a:t>
            </a:r>
            <a:r>
              <a:rPr lang="ja-JP" altLang="en-US" sz="3200" dirty="0">
                <a:latin typeface="HG創英角ﾎﾟｯﾌﾟ体" panose="040B0A09000000000000" pitchFamily="49" charset="-128"/>
                <a:ea typeface="HG創英角ﾎﾟｯﾌﾟ体" panose="040B0A09000000000000" pitchFamily="49" charset="-128"/>
              </a:rPr>
              <a:t> </a:t>
            </a:r>
            <a:r>
              <a:rPr lang="ja-JP" altLang="en-US" sz="3200" dirty="0" smtClean="0">
                <a:latin typeface="HG創英角ﾎﾟｯﾌﾟ体" panose="040B0A09000000000000" pitchFamily="49" charset="-128"/>
                <a:ea typeface="HG創英角ﾎﾟｯﾌﾟ体" panose="040B0A09000000000000" pitchFamily="49" charset="-128"/>
              </a:rPr>
              <a:t> </a:t>
            </a:r>
            <a:r>
              <a:rPr kumimoji="1" lang="ja-JP" altLang="en-US" sz="3200" dirty="0" smtClean="0">
                <a:latin typeface="HG創英角ﾎﾟｯﾌﾟ体" panose="040B0A09000000000000" pitchFamily="49" charset="-128"/>
                <a:ea typeface="HG創英角ﾎﾟｯﾌﾟ体" panose="040B0A09000000000000" pitchFamily="49" charset="-128"/>
              </a:rPr>
              <a:t>　５００万円</a:t>
            </a:r>
            <a:endParaRPr kumimoji="1" lang="ja-JP" altLang="en-US" sz="3200" dirty="0">
              <a:latin typeface="HG創英角ﾎﾟｯﾌﾟ体" panose="040B0A09000000000000" pitchFamily="49" charset="-128"/>
              <a:ea typeface="HG創英角ﾎﾟｯﾌﾟ体" panose="040B0A09000000000000" pitchFamily="49" charset="-128"/>
            </a:endParaRPr>
          </a:p>
        </p:txBody>
      </p:sp>
      <p:sp>
        <p:nvSpPr>
          <p:cNvPr id="10" name="テキスト ボックス 9"/>
          <p:cNvSpPr txBox="1"/>
          <p:nvPr/>
        </p:nvSpPr>
        <p:spPr>
          <a:xfrm>
            <a:off x="1078657" y="2937705"/>
            <a:ext cx="10165229" cy="1138773"/>
          </a:xfrm>
          <a:prstGeom prst="rect">
            <a:avLst/>
          </a:prstGeom>
          <a:noFill/>
        </p:spPr>
        <p:txBody>
          <a:bodyPr wrap="square" rtlCol="0">
            <a:spAutoFit/>
          </a:bodyPr>
          <a:lstStyle/>
          <a:p>
            <a:r>
              <a:rPr kumimoji="1" lang="ja-JP" altLang="en-US" sz="3200" dirty="0" smtClean="0"/>
              <a:t>　</a:t>
            </a:r>
            <a:r>
              <a:rPr kumimoji="1" lang="en-US" altLang="ja-JP" sz="4000" dirty="0" smtClean="0">
                <a:latin typeface="HGP創英角ﾎﾟｯﾌﾟ体" panose="040B0A00000000000000" pitchFamily="50" charset="-128"/>
                <a:ea typeface="HGP創英角ﾎﾟｯﾌﾟ体" panose="040B0A00000000000000" pitchFamily="50" charset="-128"/>
              </a:rPr>
              <a:t>※</a:t>
            </a:r>
            <a:r>
              <a:rPr kumimoji="1" lang="ja-JP" altLang="en-US" sz="4000" dirty="0" smtClean="0">
                <a:latin typeface="HGP創英角ﾎﾟｯﾌﾟ体" panose="040B0A00000000000000" pitchFamily="50" charset="-128"/>
                <a:ea typeface="HGP創英角ﾎﾟｯﾌﾟ体" panose="040B0A00000000000000" pitchFamily="50" charset="-128"/>
              </a:rPr>
              <a:t>課税所得＝給与所得の金額－</a:t>
            </a:r>
            <a:r>
              <a:rPr kumimoji="1" lang="ja-JP" altLang="en-US" sz="4000" i="1" u="wavyHeavy" dirty="0" smtClean="0">
                <a:uFill>
                  <a:solidFill>
                    <a:srgbClr val="FF0000"/>
                  </a:solidFill>
                </a:uFill>
                <a:latin typeface="HGP創英角ﾎﾟｯﾌﾟ体" panose="040B0A00000000000000" pitchFamily="50" charset="-128"/>
                <a:ea typeface="HGP創英角ﾎﾟｯﾌﾟ体" panose="040B0A00000000000000" pitchFamily="50" charset="-128"/>
              </a:rPr>
              <a:t>所得控除</a:t>
            </a:r>
            <a:endParaRPr kumimoji="1" lang="en-US" altLang="ja-JP" sz="4000" i="1" u="wavyHeavy" dirty="0" smtClean="0">
              <a:uFill>
                <a:solidFill>
                  <a:srgbClr val="FF0000"/>
                </a:solidFill>
              </a:uFill>
              <a:latin typeface="HGP創英角ﾎﾟｯﾌﾟ体" panose="040B0A00000000000000" pitchFamily="50" charset="-128"/>
              <a:ea typeface="HGP創英角ﾎﾟｯﾌﾟ体" panose="040B0A00000000000000" pitchFamily="50" charset="-128"/>
            </a:endParaRPr>
          </a:p>
          <a:p>
            <a:r>
              <a:rPr lang="ja-JP" altLang="en-US" sz="2800" dirty="0" smtClean="0"/>
              <a:t>　</a:t>
            </a:r>
            <a:endParaRPr kumimoji="1" lang="ja-JP" altLang="en-US" sz="3200" u="heavy" dirty="0">
              <a:uFill>
                <a:solidFill>
                  <a:srgbClr val="FF0000"/>
                </a:solidFill>
              </a:uFill>
            </a:endParaRPr>
          </a:p>
        </p:txBody>
      </p:sp>
      <p:sp>
        <p:nvSpPr>
          <p:cNvPr id="12" name="テキスト ボックス 11"/>
          <p:cNvSpPr txBox="1"/>
          <p:nvPr/>
        </p:nvSpPr>
        <p:spPr>
          <a:xfrm>
            <a:off x="3224469" y="1435874"/>
            <a:ext cx="5690931" cy="584775"/>
          </a:xfrm>
          <a:prstGeom prst="rect">
            <a:avLst/>
          </a:prstGeom>
          <a:noFill/>
        </p:spPr>
        <p:txBody>
          <a:bodyPr wrap="square" rtlCol="0">
            <a:spAutoFit/>
          </a:bodyPr>
          <a:lstStyle/>
          <a:p>
            <a:r>
              <a:rPr kumimoji="1" lang="ja-JP" altLang="en-US" sz="3200" dirty="0" smtClean="0">
                <a:latin typeface="HG創英角ﾎﾟｯﾌﾟ体" panose="040B0A09000000000000" pitchFamily="49" charset="-128"/>
                <a:ea typeface="HG創英角ﾎﾟｯﾌﾟ体" panose="040B0A09000000000000" pitchFamily="49" charset="-128"/>
              </a:rPr>
              <a:t>給与所得の金額　３５６万円</a:t>
            </a:r>
            <a:endParaRPr kumimoji="1" lang="ja-JP" altLang="en-US" sz="3200" dirty="0">
              <a:latin typeface="HG創英角ﾎﾟｯﾌﾟ体" panose="040B0A09000000000000" pitchFamily="49" charset="-128"/>
              <a:ea typeface="HG創英角ﾎﾟｯﾌﾟ体" panose="040B0A09000000000000" pitchFamily="49" charset="-128"/>
            </a:endParaRPr>
          </a:p>
        </p:txBody>
      </p:sp>
      <p:sp>
        <p:nvSpPr>
          <p:cNvPr id="3" name="四角形吹き出し 2"/>
          <p:cNvSpPr/>
          <p:nvPr/>
        </p:nvSpPr>
        <p:spPr>
          <a:xfrm>
            <a:off x="3886200" y="4216178"/>
            <a:ext cx="6718990" cy="1790922"/>
          </a:xfrm>
          <a:prstGeom prst="wedgeRectCallout">
            <a:avLst>
              <a:gd name="adj1" fmla="val 34980"/>
              <a:gd name="adj2" fmla="val -8500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rgbClr val="FF0000"/>
                </a:solidFill>
                <a:latin typeface="HG創英角ﾎﾟｯﾌﾟ体" panose="040B0A09000000000000" pitchFamily="49" charset="-128"/>
                <a:ea typeface="HG創英角ﾎﾟｯﾌﾟ体" panose="040B0A09000000000000" pitchFamily="49" charset="-128"/>
              </a:rPr>
              <a:t>各人の個人的な状況等を加味して</a:t>
            </a:r>
            <a:endParaRPr kumimoji="1" lang="en-US" altLang="ja-JP" sz="3200" dirty="0" smtClean="0">
              <a:solidFill>
                <a:srgbClr val="FF0000"/>
              </a:solidFill>
              <a:latin typeface="HG創英角ﾎﾟｯﾌﾟ体" panose="040B0A09000000000000" pitchFamily="49" charset="-128"/>
              <a:ea typeface="HG創英角ﾎﾟｯﾌﾟ体" panose="040B0A09000000000000" pitchFamily="49" charset="-128"/>
            </a:endParaRPr>
          </a:p>
          <a:p>
            <a:pPr algn="ctr"/>
            <a:r>
              <a:rPr kumimoji="1" lang="ja-JP" altLang="en-US" sz="3200" dirty="0" smtClean="0">
                <a:solidFill>
                  <a:srgbClr val="FF0000"/>
                </a:solidFill>
                <a:latin typeface="HG創英角ﾎﾟｯﾌﾟ体" panose="040B0A09000000000000" pitchFamily="49" charset="-128"/>
                <a:ea typeface="HG創英角ﾎﾟｯﾌﾟ体" panose="040B0A09000000000000" pitchFamily="49" charset="-128"/>
              </a:rPr>
              <a:t>税負担を調整するもの</a:t>
            </a:r>
            <a:endParaRPr kumimoji="1" lang="ja-JP" altLang="en-US" sz="3200" dirty="0">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23590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角丸四角形 3"/>
          <p:cNvSpPr/>
          <p:nvPr/>
        </p:nvSpPr>
        <p:spPr>
          <a:xfrm>
            <a:off x="373539" y="458187"/>
            <a:ext cx="2469184" cy="903317"/>
          </a:xfrm>
          <a:prstGeom prst="roundRect">
            <a:avLst/>
          </a:prstGeom>
          <a:solidFill>
            <a:schemeClr val="accent2">
              <a:lumMod val="40000"/>
              <a:lumOff val="60000"/>
            </a:schemeClr>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2"/>
                </a:solidFill>
              </a:rPr>
              <a:t>所得控除</a:t>
            </a:r>
            <a:endParaRPr kumimoji="1" lang="ja-JP" altLang="en-US" sz="3200" dirty="0">
              <a:solidFill>
                <a:schemeClr val="tx2"/>
              </a:solidFill>
            </a:endParaRPr>
          </a:p>
        </p:txBody>
      </p:sp>
      <p:sp>
        <p:nvSpPr>
          <p:cNvPr id="2" name="タイトル 1"/>
          <p:cNvSpPr>
            <a:spLocks noGrp="1"/>
          </p:cNvSpPr>
          <p:nvPr>
            <p:ph type="title" idx="4294967295"/>
          </p:nvPr>
        </p:nvSpPr>
        <p:spPr>
          <a:xfrm>
            <a:off x="0" y="1136073"/>
            <a:ext cx="11480800" cy="6915150"/>
          </a:xfrm>
        </p:spPr>
        <p:txBody>
          <a:bodyPr>
            <a:noAutofit/>
          </a:bodyPr>
          <a:lstStyle/>
          <a:p>
            <a:pPr algn="l"/>
            <a:r>
              <a:rPr lang="ja-JP" altLang="en-US" dirty="0"/>
              <a:t> </a:t>
            </a:r>
            <a:r>
              <a:rPr lang="ja-JP" altLang="en-US" dirty="0" smtClean="0"/>
              <a:t>     </a:t>
            </a:r>
            <a:r>
              <a:rPr kumimoji="1" lang="ja-JP" altLang="en-US" sz="3600" dirty="0" smtClean="0"/>
              <a:t>①雑損控除　　　　                      </a:t>
            </a:r>
            <a:r>
              <a:rPr lang="ja-JP" altLang="en-US" sz="3600" dirty="0" smtClean="0"/>
              <a:t>⑧</a:t>
            </a:r>
            <a:r>
              <a:rPr lang="ja-JP" altLang="en-US" sz="3600" dirty="0"/>
              <a:t>障害者</a:t>
            </a:r>
            <a:r>
              <a:rPr lang="ja-JP" altLang="en-US" sz="3600" dirty="0" smtClean="0"/>
              <a:t>控除</a:t>
            </a:r>
            <a:r>
              <a:rPr kumimoji="1" lang="en-US" altLang="ja-JP" sz="3600" dirty="0" smtClean="0"/>
              <a:t/>
            </a:r>
            <a:br>
              <a:rPr kumimoji="1" lang="en-US" altLang="ja-JP" sz="3600" dirty="0" smtClean="0"/>
            </a:br>
            <a:r>
              <a:rPr lang="ja-JP" altLang="en-US" sz="3600" dirty="0" smtClean="0"/>
              <a:t>       ②医療費控除　　　                     ⑨寡婦控除</a:t>
            </a:r>
            <a:r>
              <a:rPr lang="en-US" altLang="ja-JP" sz="3600" dirty="0" smtClean="0"/>
              <a:t/>
            </a:r>
            <a:br>
              <a:rPr lang="en-US" altLang="ja-JP" sz="3600" dirty="0" smtClean="0"/>
            </a:br>
            <a:r>
              <a:rPr lang="en-US" altLang="ja-JP" sz="3600" dirty="0"/>
              <a:t> </a:t>
            </a:r>
            <a:r>
              <a:rPr lang="en-US" altLang="ja-JP" sz="3600" dirty="0" smtClean="0"/>
              <a:t>      </a:t>
            </a:r>
            <a:r>
              <a:rPr lang="ja-JP" altLang="en-US" sz="3600" dirty="0" smtClean="0"/>
              <a:t>③社会保険料控除                     ⑩ひとり親控除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④小規模企業共済等掛金控除 ⑪勤労学生控除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⑤生命保険料控除　　　　　        ⑫配偶者控除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⑥地震保険料控除　　　　　        ⑬配偶者特別控除</a:t>
            </a:r>
            <a:r>
              <a:rPr lang="en-US" altLang="ja-JP" sz="3600" dirty="0"/>
              <a:t/>
            </a:r>
            <a:br>
              <a:rPr lang="en-US" altLang="ja-JP" sz="3600" dirty="0"/>
            </a:br>
            <a:r>
              <a:rPr lang="en-US" altLang="ja-JP" sz="3600" dirty="0"/>
              <a:t> </a:t>
            </a:r>
            <a:r>
              <a:rPr lang="en-US" altLang="ja-JP" sz="3600" dirty="0" smtClean="0"/>
              <a:t>      </a:t>
            </a:r>
            <a:r>
              <a:rPr lang="ja-JP" altLang="en-US" sz="3600" dirty="0" smtClean="0"/>
              <a:t>⑦寄付金控除　　　　　　　           ⑭</a:t>
            </a:r>
            <a:r>
              <a:rPr lang="ja-JP" altLang="en-US" sz="3600" dirty="0"/>
              <a:t>扶養</a:t>
            </a:r>
            <a:r>
              <a:rPr lang="ja-JP" altLang="en-US" sz="3600" dirty="0" smtClean="0"/>
              <a:t>控除</a:t>
            </a:r>
            <a:r>
              <a:rPr lang="en-US" altLang="ja-JP" sz="3600" dirty="0" smtClean="0"/>
              <a:t/>
            </a:r>
            <a:br>
              <a:rPr lang="en-US" altLang="ja-JP" sz="3600" dirty="0" smtClean="0"/>
            </a:br>
            <a:r>
              <a:rPr lang="ja-JP" altLang="en-US" sz="3600" dirty="0" smtClean="0"/>
              <a:t>                                                            </a:t>
            </a:r>
            <a:r>
              <a:rPr lang="ja-JP" altLang="en-US" sz="1800" dirty="0" smtClean="0"/>
              <a:t> </a:t>
            </a:r>
            <a:r>
              <a:rPr lang="ja-JP" altLang="en-US" sz="3600" dirty="0" smtClean="0"/>
              <a:t>⑮基礎控除</a:t>
            </a:r>
            <a:r>
              <a:rPr lang="en-US" altLang="ja-JP" sz="3600" dirty="0" smtClean="0"/>
              <a:t/>
            </a:r>
            <a:br>
              <a:rPr lang="en-US" altLang="ja-JP" sz="3600" dirty="0" smtClean="0"/>
            </a:br>
            <a:r>
              <a:rPr lang="en-US" altLang="ja-JP" sz="3200" dirty="0" smtClean="0"/>
              <a:t/>
            </a:r>
            <a:br>
              <a:rPr lang="en-US" altLang="ja-JP" sz="3200" dirty="0" smtClean="0"/>
            </a:br>
            <a:r>
              <a:rPr lang="en-US" altLang="ja-JP" sz="3200" dirty="0" smtClean="0"/>
              <a:t/>
            </a:r>
            <a:br>
              <a:rPr lang="en-US" altLang="ja-JP" sz="3200" dirty="0" smtClean="0"/>
            </a:br>
            <a:endParaRPr kumimoji="1" lang="ja-JP" altLang="en-US" sz="3200" dirty="0"/>
          </a:p>
        </p:txBody>
      </p:sp>
      <p:cxnSp>
        <p:nvCxnSpPr>
          <p:cNvPr id="8" name="直線コネクタ 7"/>
          <p:cNvCxnSpPr/>
          <p:nvPr/>
        </p:nvCxnSpPr>
        <p:spPr>
          <a:xfrm>
            <a:off x="6907529" y="2198278"/>
            <a:ext cx="2805547"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934198" y="2776916"/>
            <a:ext cx="2315617"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934198" y="3302774"/>
            <a:ext cx="3225802"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986501" y="3887981"/>
            <a:ext cx="3173499"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014036" y="4434102"/>
            <a:ext cx="269904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7014036" y="4983248"/>
            <a:ext cx="3603164"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7081577" y="5538379"/>
            <a:ext cx="2265623"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879418" y="3302774"/>
            <a:ext cx="3713017"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79418" y="3887981"/>
            <a:ext cx="5826182"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879418" y="4429478"/>
            <a:ext cx="3692235"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79418" y="4983248"/>
            <a:ext cx="3692235" cy="0"/>
          </a:xfrm>
          <a:prstGeom prst="line">
            <a:avLst/>
          </a:prstGeom>
          <a:ln w="3810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7081577" y="6084479"/>
            <a:ext cx="2265623"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角丸四角形 4"/>
          <p:cNvSpPr/>
          <p:nvPr/>
        </p:nvSpPr>
        <p:spPr>
          <a:xfrm>
            <a:off x="6541134" y="2209785"/>
            <a:ext cx="4011930" cy="1165860"/>
          </a:xfrm>
          <a:prstGeom prst="roundRect">
            <a:avLst/>
          </a:prstGeom>
          <a:solidFill>
            <a:srgbClr val="FFFF00">
              <a:alpha val="10000"/>
            </a:srgbClr>
          </a:solid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592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000"/>
                                        <p:tgtEl>
                                          <p:spTgt spid="23"/>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000"/>
                                        <p:tgtEl>
                                          <p:spTgt spid="25"/>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2000"/>
                                        <p:tgtEl>
                                          <p:spTgt spid="27"/>
                                        </p:tgtEl>
                                      </p:cBhvr>
                                    </p:animEffect>
                                  </p:childTnLst>
                                </p:cTn>
                              </p:par>
                            </p:childTnLst>
                          </p:cTn>
                        </p:par>
                        <p:par>
                          <p:cTn id="50" fill="hold">
                            <p:stCondLst>
                              <p:cond delay="6000"/>
                            </p:stCondLst>
                            <p:childTnLst>
                              <p:par>
                                <p:cTn id="51" presetID="10"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20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arn(inVertical)">
                                      <p:cBhvr>
                                        <p:cTn id="5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&#65279;<?xml version="1.0" encoding="utf-8" standalone="yes"?>
<Relationships xmlns="http://schemas.openxmlformats.org/package/2006/relationships">
  <Relationship Id="rId2" Type="http://schemas.openxmlformats.org/officeDocument/2006/relationships/image" Target="../media/image2.jpeg" />
  <Relationship Id="rId1" Type="http://schemas.openxmlformats.org/officeDocument/2006/relationships/image" Target="../media/image1.jpeg" />
</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