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&#65279;<?xml version="1.0" encoding="utf-8" standalone="yes"?>
<Relationships xmlns="http://schemas.openxmlformats.org/package/2006/relationships">
  <Relationship Id="rId2" Type="http://schemas.openxmlformats.org/package/2006/relationships/metadata/thumbnail" Target="docProps/thumbnail.jpeg" />
  <Relationship Id="rId1" Type="http://schemas.openxmlformats.org/officeDocument/2006/relationships/officeDocument" Target="ppt/presentation.xml" />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111" r:id="rId1"/>
  </p:sldMasterIdLst>
  <p:notesMasterIdLst>
    <p:notesMasterId r:id="rId28"/>
  </p:notesMasterIdLst>
  <p:sldIdLst>
    <p:sldId id="256" r:id="rId2"/>
    <p:sldId id="258" r:id="rId3"/>
    <p:sldId id="371" r:id="rId4"/>
    <p:sldId id="340" r:id="rId5"/>
    <p:sldId id="341" r:id="rId6"/>
    <p:sldId id="376" r:id="rId7"/>
    <p:sldId id="332" r:id="rId8"/>
    <p:sldId id="334" r:id="rId9"/>
    <p:sldId id="335" r:id="rId10"/>
    <p:sldId id="385" r:id="rId11"/>
    <p:sldId id="344" r:id="rId12"/>
    <p:sldId id="348" r:id="rId13"/>
    <p:sldId id="354" r:id="rId14"/>
    <p:sldId id="356" r:id="rId15"/>
    <p:sldId id="386" r:id="rId16"/>
    <p:sldId id="377" r:id="rId17"/>
    <p:sldId id="381" r:id="rId18"/>
    <p:sldId id="360" r:id="rId19"/>
    <p:sldId id="336" r:id="rId20"/>
    <p:sldId id="383" r:id="rId21"/>
    <p:sldId id="384" r:id="rId22"/>
    <p:sldId id="337" r:id="rId23"/>
    <p:sldId id="374" r:id="rId24"/>
    <p:sldId id="375" r:id="rId25"/>
    <p:sldId id="382" r:id="rId26"/>
    <p:sldId id="339" r:id="rId27"/>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7FF"/>
    <a:srgbClr val="FFCC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6" autoAdjust="0"/>
    <p:restoredTop sz="46087" autoAdjust="0"/>
  </p:normalViewPr>
  <p:slideViewPr>
    <p:cSldViewPr snapToGrid="0">
      <p:cViewPr varScale="1">
        <p:scale>
          <a:sx n="49" d="100"/>
          <a:sy n="49" d="100"/>
        </p:scale>
        <p:origin x="1308" y="54"/>
      </p:cViewPr>
      <p:guideLst>
        <p:guide orient="horz" pos="2160"/>
        <p:guide pos="3840"/>
      </p:guideLst>
    </p:cSldViewPr>
  </p:slideViewPr>
  <p:notesTextViewPr>
    <p:cViewPr>
      <p:scale>
        <a:sx n="1" d="1"/>
        <a:sy n="1" d="1"/>
      </p:scale>
      <p:origin x="0" y="0"/>
    </p:cViewPr>
  </p:notesTextViewPr>
  <p:notesViewPr>
    <p:cSldViewPr snapToGrid="0">
      <p:cViewPr varScale="1">
        <p:scale>
          <a:sx n="76" d="100"/>
          <a:sy n="76" d="100"/>
        </p:scale>
        <p:origin x="2184" y="90"/>
      </p:cViewPr>
      <p:guideLst/>
    </p:cSldViewPr>
  </p:notesViewPr>
  <p:gridSpacing cx="72008" cy="72008"/>
</p:viewPr>
</file>

<file path=ppt/_rels/presentation.xml.rels>&#65279;<?xml version="1.0" encoding="utf-8" standalone="yes"?>
<Relationships xmlns="http://schemas.openxmlformats.org/package/2006/relationships">
  <Relationship Id="rId8" Type="http://schemas.openxmlformats.org/officeDocument/2006/relationships/slide" Target="slides/slide7.xml" />
  <Relationship Id="rId13" Type="http://schemas.openxmlformats.org/officeDocument/2006/relationships/slide" Target="slides/slide12.xml" />
  <Relationship Id="rId18" Type="http://schemas.openxmlformats.org/officeDocument/2006/relationships/slide" Target="slides/slide17.xml" />
  <Relationship Id="rId26" Type="http://schemas.openxmlformats.org/officeDocument/2006/relationships/slide" Target="slides/slide25.xml" />
  <Relationship Id="rId3" Type="http://schemas.openxmlformats.org/officeDocument/2006/relationships/slide" Target="slides/slide2.xml" />
  <Relationship Id="rId21" Type="http://schemas.openxmlformats.org/officeDocument/2006/relationships/slide" Target="slides/slide20.xml" />
  <Relationship Id="rId7" Type="http://schemas.openxmlformats.org/officeDocument/2006/relationships/slide" Target="slides/slide6.xml" />
  <Relationship Id="rId12" Type="http://schemas.openxmlformats.org/officeDocument/2006/relationships/slide" Target="slides/slide11.xml" />
  <Relationship Id="rId17" Type="http://schemas.openxmlformats.org/officeDocument/2006/relationships/slide" Target="slides/slide16.xml" />
  <Relationship Id="rId25" Type="http://schemas.openxmlformats.org/officeDocument/2006/relationships/slide" Target="slides/slide24.xml" />
  <Relationship Id="rId33" Type="http://schemas.microsoft.com/office/2016/11/relationships/changesInfo" Target="changesInfos/changesInfo1.xml" />
  <Relationship Id="rId2" Type="http://schemas.openxmlformats.org/officeDocument/2006/relationships/slide" Target="slides/slide1.xml" />
  <Relationship Id="rId16" Type="http://schemas.openxmlformats.org/officeDocument/2006/relationships/slide" Target="slides/slide15.xml" />
  <Relationship Id="rId20" Type="http://schemas.openxmlformats.org/officeDocument/2006/relationships/slide" Target="slides/slide19.xml" />
  <Relationship Id="rId29" Type="http://schemas.openxmlformats.org/officeDocument/2006/relationships/presProps" Target="presProps.xml" />
  <Relationship Id="rId1" Type="http://schemas.openxmlformats.org/officeDocument/2006/relationships/slideMaster" Target="slideMasters/slideMaster1.xml" />
  <Relationship Id="rId6" Type="http://schemas.openxmlformats.org/officeDocument/2006/relationships/slide" Target="slides/slide5.xml" />
  <Relationship Id="rId11" Type="http://schemas.openxmlformats.org/officeDocument/2006/relationships/slide" Target="slides/slide10.xml" />
  <Relationship Id="rId24" Type="http://schemas.openxmlformats.org/officeDocument/2006/relationships/slide" Target="slides/slide23.xml" />
  <Relationship Id="rId32" Type="http://schemas.openxmlformats.org/officeDocument/2006/relationships/tableStyles" Target="tableStyles.xml" />
  <Relationship Id="rId5" Type="http://schemas.openxmlformats.org/officeDocument/2006/relationships/slide" Target="slides/slide4.xml" />
  <Relationship Id="rId15" Type="http://schemas.openxmlformats.org/officeDocument/2006/relationships/slide" Target="slides/slide14.xml" />
  <Relationship Id="rId23" Type="http://schemas.openxmlformats.org/officeDocument/2006/relationships/slide" Target="slides/slide22.xml" />
  <Relationship Id="rId28" Type="http://schemas.openxmlformats.org/officeDocument/2006/relationships/notesMaster" Target="notesMasters/notesMaster1.xml" />
  <Relationship Id="rId10" Type="http://schemas.openxmlformats.org/officeDocument/2006/relationships/slide" Target="slides/slide9.xml" />
  <Relationship Id="rId19" Type="http://schemas.openxmlformats.org/officeDocument/2006/relationships/slide" Target="slides/slide18.xml" />
  <Relationship Id="rId31" Type="http://schemas.openxmlformats.org/officeDocument/2006/relationships/theme" Target="theme/theme1.xml" />
  <Relationship Id="rId4" Type="http://schemas.openxmlformats.org/officeDocument/2006/relationships/slide" Target="slides/slide3.xml" />
  <Relationship Id="rId9" Type="http://schemas.openxmlformats.org/officeDocument/2006/relationships/slide" Target="slides/slide8.xml" />
  <Relationship Id="rId14" Type="http://schemas.openxmlformats.org/officeDocument/2006/relationships/slide" Target="slides/slide13.xml" />
  <Relationship Id="rId22" Type="http://schemas.openxmlformats.org/officeDocument/2006/relationships/slide" Target="slides/slide21.xml" />
  <Relationship Id="rId27" Type="http://schemas.openxmlformats.org/officeDocument/2006/relationships/slide" Target="slides/slide26.xml" />
  <Relationship Id="rId30" Type="http://schemas.openxmlformats.org/officeDocument/2006/relationships/viewProps" Target="viewProps.xml" />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德平 都" userId="d39dc604a1af304f" providerId="LiveId" clId="{A9C58E1F-51D1-46E3-B12D-A326AEAA71DC}"/>
    <pc:docChg chg="modSld">
      <pc:chgData name="德平 都" userId="d39dc604a1af304f" providerId="LiveId" clId="{A9C58E1F-51D1-46E3-B12D-A326AEAA71DC}" dt="2021-10-21T14:30:23.347" v="148" actId="2711"/>
      <pc:docMkLst>
        <pc:docMk/>
      </pc:docMkLst>
      <pc:sldChg chg="modNotesTx">
        <pc:chgData name="德平 都" userId="d39dc604a1af304f" providerId="LiveId" clId="{A9C58E1F-51D1-46E3-B12D-A326AEAA71DC}" dt="2021-10-21T14:25:41.012" v="5" actId="20577"/>
        <pc:sldMkLst>
          <pc:docMk/>
          <pc:sldMk cId="511255675" sldId="335"/>
        </pc:sldMkLst>
      </pc:sldChg>
      <pc:sldChg chg="modNotesTx">
        <pc:chgData name="德平 都" userId="d39dc604a1af304f" providerId="LiveId" clId="{A9C58E1F-51D1-46E3-B12D-A326AEAA71DC}" dt="2021-10-21T14:28:35.814" v="112" actId="20577"/>
        <pc:sldMkLst>
          <pc:docMk/>
          <pc:sldMk cId="387640613" sldId="337"/>
        </pc:sldMkLst>
      </pc:sldChg>
      <pc:sldChg chg="modNotesTx">
        <pc:chgData name="德平 都" userId="d39dc604a1af304f" providerId="LiveId" clId="{A9C58E1F-51D1-46E3-B12D-A326AEAA71DC}" dt="2021-10-21T14:30:07.654" v="147" actId="2711"/>
        <pc:sldMkLst>
          <pc:docMk/>
          <pc:sldMk cId="3299207712" sldId="340"/>
        </pc:sldMkLst>
      </pc:sldChg>
      <pc:sldChg chg="modNotesTx">
        <pc:chgData name="德平 都" userId="d39dc604a1af304f" providerId="LiveId" clId="{A9C58E1F-51D1-46E3-B12D-A326AEAA71DC}" dt="2021-10-21T14:30:23.347" v="148" actId="2711"/>
        <pc:sldMkLst>
          <pc:docMk/>
          <pc:sldMk cId="1038084142" sldId="341"/>
        </pc:sldMkLst>
      </pc:sldChg>
      <pc:sldChg chg="modNotesTx">
        <pc:chgData name="德平 都" userId="d39dc604a1af304f" providerId="LiveId" clId="{A9C58E1F-51D1-46E3-B12D-A326AEAA71DC}" dt="2021-10-21T14:26:19.890" v="16" actId="20577"/>
        <pc:sldMkLst>
          <pc:docMk/>
          <pc:sldMk cId="2588566684" sldId="342"/>
        </pc:sldMkLst>
      </pc:sldChg>
      <pc:sldChg chg="modNotesTx">
        <pc:chgData name="德平 都" userId="d39dc604a1af304f" providerId="LiveId" clId="{A9C58E1F-51D1-46E3-B12D-A326AEAA71DC}" dt="2021-10-21T14:29:14.234" v="145" actId="20577"/>
        <pc:sldMkLst>
          <pc:docMk/>
          <pc:sldMk cId="1652032280" sldId="374"/>
        </pc:sldMkLst>
      </pc:sldChg>
      <pc:sldChg chg="modNotesTx">
        <pc:chgData name="德平 都" userId="d39dc604a1af304f" providerId="LiveId" clId="{A9C58E1F-51D1-46E3-B12D-A326AEAA71DC}" dt="2021-10-21T14:27:21.600" v="48" actId="20577"/>
        <pc:sldMkLst>
          <pc:docMk/>
          <pc:sldMk cId="4052761327" sldId="383"/>
        </pc:sldMkLst>
      </pc:sldChg>
    </pc:docChg>
  </pc:docChgLst>
</pc:chgInfo>
</file>

<file path=ppt/notesMasters/_rels/notesMaster1.xml.rels>&#65279;<?xml version="1.0" encoding="utf-8" standalone="yes"?>
<Relationships xmlns="http://schemas.openxmlformats.org/package/2006/relationships">
  <Relationship Id="rId1" Type="http://schemas.openxmlformats.org/officeDocument/2006/relationships/theme" Target="../theme/theme2.xml" />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E70D011-70BA-4518-854F-EDA9FCDF4A0F}" type="datetimeFigureOut">
              <a:rPr kumimoji="1" lang="ja-JP" altLang="en-US" smtClean="0"/>
              <a:t>2022/10/19</a:t>
            </a:fld>
            <a:endParaRPr kumimoji="1" lang="ja-JP" altLang="en-US"/>
          </a:p>
        </p:txBody>
      </p:sp>
      <p:sp>
        <p:nvSpPr>
          <p:cNvPr id="4" name="スライド イメージ プレースホルダー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7D6FB69-0576-46A7-BE83-8EFE43CBB8B0}" type="slidenum">
              <a:rPr kumimoji="1" lang="ja-JP" altLang="en-US" smtClean="0"/>
              <a:t>‹#›</a:t>
            </a:fld>
            <a:endParaRPr kumimoji="1" lang="ja-JP" altLang="en-US"/>
          </a:p>
        </p:txBody>
      </p:sp>
    </p:spTree>
    <p:extLst>
      <p:ext uri="{BB962C8B-B14F-4D97-AF65-F5344CB8AC3E}">
        <p14:creationId xmlns:p14="http://schemas.microsoft.com/office/powerpoint/2010/main" val="393965682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&#65279;<?xml version="1.0" encoding="utf-8" standalone="yes"?>
<Relationships xmlns="http://schemas.openxmlformats.org/package/2006/relationships">
  <Relationship Id="rId2" Type="http://schemas.openxmlformats.org/officeDocument/2006/relationships/slide" Target="../slides/slide1.xml" />
  <Relationship Id="rId1" Type="http://schemas.openxmlformats.org/officeDocument/2006/relationships/notesMaster" Target="../notesMasters/notesMaster1.xml" />
</Relationships>
</file>

<file path=ppt/notesSlides/_rels/notesSlide10.xml.rels>&#65279;<?xml version="1.0" encoding="utf-8" standalone="yes"?>
<Relationships xmlns="http://schemas.openxmlformats.org/package/2006/relationships">
  <Relationship Id="rId2" Type="http://schemas.openxmlformats.org/officeDocument/2006/relationships/slide" Target="../slides/slide10.xml" />
  <Relationship Id="rId1" Type="http://schemas.openxmlformats.org/officeDocument/2006/relationships/notesMaster" Target="../notesMasters/notesMaster1.xml" />
</Relationships>
</file>

<file path=ppt/notesSlides/_rels/notesSlide11.xml.rels>&#65279;<?xml version="1.0" encoding="utf-8" standalone="yes"?>
<Relationships xmlns="http://schemas.openxmlformats.org/package/2006/relationships">
  <Relationship Id="rId2" Type="http://schemas.openxmlformats.org/officeDocument/2006/relationships/slide" Target="../slides/slide11.xml" />
  <Relationship Id="rId1" Type="http://schemas.openxmlformats.org/officeDocument/2006/relationships/notesMaster" Target="../notesMasters/notesMaster1.xml" />
</Relationships>
</file>

<file path=ppt/notesSlides/_rels/notesSlide12.xml.rels>&#65279;<?xml version="1.0" encoding="utf-8" standalone="yes"?>
<Relationships xmlns="http://schemas.openxmlformats.org/package/2006/relationships">
  <Relationship Id="rId2" Type="http://schemas.openxmlformats.org/officeDocument/2006/relationships/slide" Target="../slides/slide12.xml" />
  <Relationship Id="rId1" Type="http://schemas.openxmlformats.org/officeDocument/2006/relationships/notesMaster" Target="../notesMasters/notesMaster1.xml" />
</Relationships>
</file>

<file path=ppt/notesSlides/_rels/notesSlide13.xml.rels>&#65279;<?xml version="1.0" encoding="utf-8" standalone="yes"?>
<Relationships xmlns="http://schemas.openxmlformats.org/package/2006/relationships">
  <Relationship Id="rId2" Type="http://schemas.openxmlformats.org/officeDocument/2006/relationships/slide" Target="../slides/slide13.xml" />
  <Relationship Id="rId1" Type="http://schemas.openxmlformats.org/officeDocument/2006/relationships/notesMaster" Target="../notesMasters/notesMaster1.xml" />
</Relationships>
</file>

<file path=ppt/notesSlides/_rels/notesSlide14.xml.rels>&#65279;<?xml version="1.0" encoding="utf-8" standalone="yes"?>
<Relationships xmlns="http://schemas.openxmlformats.org/package/2006/relationships">
  <Relationship Id="rId2" Type="http://schemas.openxmlformats.org/officeDocument/2006/relationships/slide" Target="../slides/slide14.xml" />
  <Relationship Id="rId1" Type="http://schemas.openxmlformats.org/officeDocument/2006/relationships/notesMaster" Target="../notesMasters/notesMaster1.xml" />
</Relationships>
</file>

<file path=ppt/notesSlides/_rels/notesSlide15.xml.rels>&#65279;<?xml version="1.0" encoding="utf-8" standalone="yes"?>
<Relationships xmlns="http://schemas.openxmlformats.org/package/2006/relationships">
  <Relationship Id="rId2" Type="http://schemas.openxmlformats.org/officeDocument/2006/relationships/slide" Target="../slides/slide15.xml" />
  <Relationship Id="rId1" Type="http://schemas.openxmlformats.org/officeDocument/2006/relationships/notesMaster" Target="../notesMasters/notesMaster1.xml" />
</Relationships>
</file>

<file path=ppt/notesSlides/_rels/notesSlide16.xml.rels>&#65279;<?xml version="1.0" encoding="utf-8" standalone="yes"?>
<Relationships xmlns="http://schemas.openxmlformats.org/package/2006/relationships">
  <Relationship Id="rId2" Type="http://schemas.openxmlformats.org/officeDocument/2006/relationships/slide" Target="../slides/slide16.xml" />
  <Relationship Id="rId1" Type="http://schemas.openxmlformats.org/officeDocument/2006/relationships/notesMaster" Target="../notesMasters/notesMaster1.xml" />
</Relationships>
</file>

<file path=ppt/notesSlides/_rels/notesSlide17.xml.rels>&#65279;<?xml version="1.0" encoding="utf-8" standalone="yes"?>
<Relationships xmlns="http://schemas.openxmlformats.org/package/2006/relationships">
  <Relationship Id="rId2" Type="http://schemas.openxmlformats.org/officeDocument/2006/relationships/slide" Target="../slides/slide17.xml" />
  <Relationship Id="rId1" Type="http://schemas.openxmlformats.org/officeDocument/2006/relationships/notesMaster" Target="../notesMasters/notesMaster1.xml" />
</Relationships>
</file>

<file path=ppt/notesSlides/_rels/notesSlide18.xml.rels>&#65279;<?xml version="1.0" encoding="utf-8" standalone="yes"?>
<Relationships xmlns="http://schemas.openxmlformats.org/package/2006/relationships">
  <Relationship Id="rId2" Type="http://schemas.openxmlformats.org/officeDocument/2006/relationships/slide" Target="../slides/slide18.xml" />
  <Relationship Id="rId1" Type="http://schemas.openxmlformats.org/officeDocument/2006/relationships/notesMaster" Target="../notesMasters/notesMaster1.xml" />
</Relationships>
</file>

<file path=ppt/notesSlides/_rels/notesSlide19.xml.rels>&#65279;<?xml version="1.0" encoding="utf-8" standalone="yes"?>
<Relationships xmlns="http://schemas.openxmlformats.org/package/2006/relationships">
  <Relationship Id="rId2" Type="http://schemas.openxmlformats.org/officeDocument/2006/relationships/slide" Target="../slides/slide19.xml" />
  <Relationship Id="rId1" Type="http://schemas.openxmlformats.org/officeDocument/2006/relationships/notesMaster" Target="../notesMasters/notesMaster1.xml" />
</Relationships>
</file>

<file path=ppt/notesSlides/_rels/notesSlide2.xml.rels>&#65279;<?xml version="1.0" encoding="utf-8" standalone="yes"?>
<Relationships xmlns="http://schemas.openxmlformats.org/package/2006/relationships">
  <Relationship Id="rId2" Type="http://schemas.openxmlformats.org/officeDocument/2006/relationships/slide" Target="../slides/slide2.xml" />
  <Relationship Id="rId1" Type="http://schemas.openxmlformats.org/officeDocument/2006/relationships/notesMaster" Target="../notesMasters/notesMaster1.xml" />
</Relationships>
</file>

<file path=ppt/notesSlides/_rels/notesSlide20.xml.rels>&#65279;<?xml version="1.0" encoding="utf-8" standalone="yes"?>
<Relationships xmlns="http://schemas.openxmlformats.org/package/2006/relationships">
  <Relationship Id="rId2" Type="http://schemas.openxmlformats.org/officeDocument/2006/relationships/slide" Target="../slides/slide20.xml" />
  <Relationship Id="rId1" Type="http://schemas.openxmlformats.org/officeDocument/2006/relationships/notesMaster" Target="../notesMasters/notesMaster1.xml" />
</Relationships>
</file>

<file path=ppt/notesSlides/_rels/notesSlide21.xml.rels>&#65279;<?xml version="1.0" encoding="utf-8" standalone="yes"?>
<Relationships xmlns="http://schemas.openxmlformats.org/package/2006/relationships">
  <Relationship Id="rId2" Type="http://schemas.openxmlformats.org/officeDocument/2006/relationships/slide" Target="../slides/slide21.xml" />
  <Relationship Id="rId1" Type="http://schemas.openxmlformats.org/officeDocument/2006/relationships/notesMaster" Target="../notesMasters/notesMaster1.xml" />
</Relationships>
</file>

<file path=ppt/notesSlides/_rels/notesSlide22.xml.rels>&#65279;<?xml version="1.0" encoding="utf-8" standalone="yes"?>
<Relationships xmlns="http://schemas.openxmlformats.org/package/2006/relationships">
  <Relationship Id="rId2" Type="http://schemas.openxmlformats.org/officeDocument/2006/relationships/slide" Target="../slides/slide22.xml" />
  <Relationship Id="rId1" Type="http://schemas.openxmlformats.org/officeDocument/2006/relationships/notesMaster" Target="../notesMasters/notesMaster1.xml" />
</Relationships>
</file>

<file path=ppt/notesSlides/_rels/notesSlide23.xml.rels>&#65279;<?xml version="1.0" encoding="utf-8" standalone="yes"?>
<Relationships xmlns="http://schemas.openxmlformats.org/package/2006/relationships">
  <Relationship Id="rId2" Type="http://schemas.openxmlformats.org/officeDocument/2006/relationships/slide" Target="../slides/slide23.xml" />
  <Relationship Id="rId1" Type="http://schemas.openxmlformats.org/officeDocument/2006/relationships/notesMaster" Target="../notesMasters/notesMaster1.xml" />
</Relationships>
</file>

<file path=ppt/notesSlides/_rels/notesSlide24.xml.rels>&#65279;<?xml version="1.0" encoding="utf-8" standalone="yes"?>
<Relationships xmlns="http://schemas.openxmlformats.org/package/2006/relationships">
  <Relationship Id="rId2" Type="http://schemas.openxmlformats.org/officeDocument/2006/relationships/slide" Target="../slides/slide24.xml" />
  <Relationship Id="rId1" Type="http://schemas.openxmlformats.org/officeDocument/2006/relationships/notesMaster" Target="../notesMasters/notesMaster1.xml" />
</Relationships>
</file>

<file path=ppt/notesSlides/_rels/notesSlide25.xml.rels>&#65279;<?xml version="1.0" encoding="utf-8" standalone="yes"?>
<Relationships xmlns="http://schemas.openxmlformats.org/package/2006/relationships">
  <Relationship Id="rId2" Type="http://schemas.openxmlformats.org/officeDocument/2006/relationships/slide" Target="../slides/slide25.xml" />
  <Relationship Id="rId1" Type="http://schemas.openxmlformats.org/officeDocument/2006/relationships/notesMaster" Target="../notesMasters/notesMaster1.xml" />
</Relationships>
</file>

<file path=ppt/notesSlides/_rels/notesSlide26.xml.rels>&#65279;<?xml version="1.0" encoding="utf-8" standalone="yes"?>
<Relationships xmlns="http://schemas.openxmlformats.org/package/2006/relationships">
  <Relationship Id="rId2" Type="http://schemas.openxmlformats.org/officeDocument/2006/relationships/slide" Target="../slides/slide26.xml" />
  <Relationship Id="rId1" Type="http://schemas.openxmlformats.org/officeDocument/2006/relationships/notesMaster" Target="../notesMasters/notesMaster1.xml" />
</Relationships>
</file>

<file path=ppt/notesSlides/_rels/notesSlide3.xml.rels>&#65279;<?xml version="1.0" encoding="utf-8" standalone="yes"?>
<Relationships xmlns="http://schemas.openxmlformats.org/package/2006/relationships">
  <Relationship Id="rId2" Type="http://schemas.openxmlformats.org/officeDocument/2006/relationships/slide" Target="../slides/slide3.xml" />
  <Relationship Id="rId1" Type="http://schemas.openxmlformats.org/officeDocument/2006/relationships/notesMaster" Target="../notesMasters/notesMaster1.xml" />
</Relationships>
</file>

<file path=ppt/notesSlides/_rels/notesSlide4.xml.rels>&#65279;<?xml version="1.0" encoding="utf-8" standalone="yes"?>
<Relationships xmlns="http://schemas.openxmlformats.org/package/2006/relationships">
  <Relationship Id="rId2" Type="http://schemas.openxmlformats.org/officeDocument/2006/relationships/slide" Target="../slides/slide4.xml" />
  <Relationship Id="rId1" Type="http://schemas.openxmlformats.org/officeDocument/2006/relationships/notesMaster" Target="../notesMasters/notesMaster1.xml" />
</Relationships>
</file>

<file path=ppt/notesSlides/_rels/notesSlide5.xml.rels>&#65279;<?xml version="1.0" encoding="utf-8" standalone="yes"?>
<Relationships xmlns="http://schemas.openxmlformats.org/package/2006/relationships">
  <Relationship Id="rId2" Type="http://schemas.openxmlformats.org/officeDocument/2006/relationships/slide" Target="../slides/slide5.xml" />
  <Relationship Id="rId1" Type="http://schemas.openxmlformats.org/officeDocument/2006/relationships/notesMaster" Target="../notesMasters/notesMaster1.xml" />
</Relationships>
</file>

<file path=ppt/notesSlides/_rels/notesSlide6.xml.rels>&#65279;<?xml version="1.0" encoding="utf-8" standalone="yes"?>
<Relationships xmlns="http://schemas.openxmlformats.org/package/2006/relationships">
  <Relationship Id="rId2" Type="http://schemas.openxmlformats.org/officeDocument/2006/relationships/slide" Target="../slides/slide6.xml" />
  <Relationship Id="rId1" Type="http://schemas.openxmlformats.org/officeDocument/2006/relationships/notesMaster" Target="../notesMasters/notesMaster1.xml" />
</Relationships>
</file>

<file path=ppt/notesSlides/_rels/notesSlide7.xml.rels>&#65279;<?xml version="1.0" encoding="utf-8" standalone="yes"?>
<Relationships xmlns="http://schemas.openxmlformats.org/package/2006/relationships">
  <Relationship Id="rId2" Type="http://schemas.openxmlformats.org/officeDocument/2006/relationships/slide" Target="../slides/slide7.xml" />
  <Relationship Id="rId1" Type="http://schemas.openxmlformats.org/officeDocument/2006/relationships/notesMaster" Target="../notesMasters/notesMaster1.xml" />
</Relationships>
</file>

<file path=ppt/notesSlides/_rels/notesSlide8.xml.rels>&#65279;<?xml version="1.0" encoding="utf-8" standalone="yes"?>
<Relationships xmlns="http://schemas.openxmlformats.org/package/2006/relationships">
  <Relationship Id="rId2" Type="http://schemas.openxmlformats.org/officeDocument/2006/relationships/slide" Target="../slides/slide8.xml" />
  <Relationship Id="rId1" Type="http://schemas.openxmlformats.org/officeDocument/2006/relationships/notesMaster" Target="../notesMasters/notesMaster1.xml" />
</Relationships>
</file>

<file path=ppt/notesSlides/_rels/notesSlide9.xml.rels>&#65279;<?xml version="1.0" encoding="utf-8" standalone="yes"?>
<Relationships xmlns="http://schemas.openxmlformats.org/package/2006/relationships">
  <Relationship Id="rId2" Type="http://schemas.openxmlformats.org/officeDocument/2006/relationships/slide" Target="../slides/slide9.xml" />
  <Relationship Id="rId1" Type="http://schemas.openxmlformats.org/officeDocument/2006/relationships/notesMaster" Target="../notesMasters/notesMaster1.xml" />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今日は、児童生徒関係の事務、「学籍」をテーマに勉強していきます。</a:t>
            </a:r>
            <a:endParaRPr kumimoji="1" lang="en-US" altLang="ja-JP" dirty="0"/>
          </a:p>
          <a:p>
            <a:r>
              <a:rPr kumimoji="1" lang="ja-JP" altLang="en-US" dirty="0"/>
              <a:t>今回はパワーポイントと手引きを使用します。</a:t>
            </a:r>
            <a:endParaRPr kumimoji="1" lang="en-US" altLang="ja-JP" dirty="0"/>
          </a:p>
          <a:p>
            <a:r>
              <a:rPr kumimoji="1" lang="ja-JP" altLang="en-US" dirty="0"/>
              <a:t>手引きについては、お配りしているホッチキス止めの分をご覧ください。●</a:t>
            </a:r>
            <a:endParaRPr kumimoji="1" lang="en-US" altLang="ja-JP" dirty="0"/>
          </a:p>
        </p:txBody>
      </p:sp>
      <p:sp>
        <p:nvSpPr>
          <p:cNvPr id="4" name="スライド番号プレースホルダー 3"/>
          <p:cNvSpPr>
            <a:spLocks noGrp="1"/>
          </p:cNvSpPr>
          <p:nvPr>
            <p:ph type="sldNum" sz="quarter" idx="10"/>
          </p:nvPr>
        </p:nvSpPr>
        <p:spPr/>
        <p:txBody>
          <a:bodyPr/>
          <a:lstStyle/>
          <a:p>
            <a:fld id="{D7D6FB69-0576-46A7-BE83-8EFE43CBB8B0}" type="slidenum">
              <a:rPr kumimoji="1" lang="ja-JP" altLang="en-US" smtClean="0"/>
              <a:t>1</a:t>
            </a:fld>
            <a:endParaRPr kumimoji="1" lang="ja-JP" altLang="en-US"/>
          </a:p>
        </p:txBody>
      </p:sp>
    </p:spTree>
    <p:extLst>
      <p:ext uri="{BB962C8B-B14F-4D97-AF65-F5344CB8AC3E}">
        <p14:creationId xmlns:p14="http://schemas.microsoft.com/office/powerpoint/2010/main" val="3767483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では簡単に様式の項目を確認していきましょう。</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現在は、</a:t>
            </a:r>
            <a:r>
              <a:rPr kumimoji="1" lang="ja-JP" altLang="en-US" sz="1000" kern="1200" dirty="0">
                <a:solidFill>
                  <a:schemeClr val="tx1"/>
                </a:solidFill>
                <a:latin typeface="+mj-ea"/>
                <a:ea typeface="+mn-ea"/>
                <a:cs typeface="+mn-cs"/>
              </a:rPr>
              <a:t>全ての項目について、校務支援システムのそれぞれの項目で入力している情報が自動で反映されますのでこの様式に直接入力することはありません。</a:t>
            </a:r>
            <a:endParaRPr kumimoji="1" lang="en-US" altLang="ja-JP" sz="1000" kern="1200" dirty="0">
              <a:solidFill>
                <a:schemeClr val="tx1"/>
              </a:solidFill>
              <a:latin typeface="+mj-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kern="1200" dirty="0">
                <a:solidFill>
                  <a:schemeClr val="tx1"/>
                </a:solidFill>
                <a:latin typeface="+mj-ea"/>
                <a:ea typeface="+mn-ea"/>
                <a:cs typeface="+mn-cs"/>
              </a:rPr>
              <a:t>ですので、今日は、こういう情報が指導要録に記録されているということを簡単に紹介します。</a:t>
            </a:r>
            <a:endParaRPr kumimoji="1" lang="en-US" altLang="ja-JP" sz="1000" kern="1200" dirty="0">
              <a:solidFill>
                <a:schemeClr val="tx1"/>
              </a:solidFill>
              <a:latin typeface="+mj-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kern="1200" dirty="0">
              <a:solidFill>
                <a:schemeClr val="tx1"/>
              </a:solidFill>
              <a:latin typeface="+mj-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kern="1200" dirty="0">
                <a:solidFill>
                  <a:schemeClr val="tx1"/>
                </a:solidFill>
                <a:latin typeface="+mj-ea"/>
                <a:ea typeface="+mn-ea"/>
                <a:cs typeface="+mn-cs"/>
              </a:rPr>
              <a:t>まず、様式１　学籍に関する記録からです。この様式は、基本的に校務支援システムの「児童生徒基本情報」から反映されます。</a:t>
            </a:r>
            <a:endParaRPr kumimoji="1" lang="en-US" altLang="ja-JP" sz="1000" kern="1200" dirty="0">
              <a:solidFill>
                <a:schemeClr val="tx1"/>
              </a:solidFill>
              <a:latin typeface="+mj-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kern="1200" dirty="0">
                <a:solidFill>
                  <a:schemeClr val="tx1"/>
                </a:solidFill>
                <a:latin typeface="+mj-ea"/>
                <a:ea typeface="+mn-ea"/>
                <a:cs typeface="+mn-cs"/>
              </a:rPr>
              <a:t>左上には、●児童・生徒の、氏名、性別、生年月日、現住所、すぐ下には●保護者の氏名や現住所です</a:t>
            </a:r>
            <a:r>
              <a:rPr kumimoji="1" lang="ja-JP" altLang="en-US" sz="1000" dirty="0">
                <a:latin typeface="+mn-ea"/>
              </a:rPr>
              <a:t>。</a:t>
            </a:r>
            <a:endParaRPr kumimoji="1" lang="en-US" altLang="ja-JP" sz="1000" dirty="0">
              <a:latin typeface="+mn-ea"/>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rPr>
              <a:t>氏名や住所、保護者等の情報が変更になった際には、教育委員会から「異動通知書」が届くのですが、見たことはありますでしょうか？</a:t>
            </a:r>
            <a:endParaRPr kumimoji="1" lang="en-US" altLang="ja-JP" sz="1000" dirty="0">
              <a:latin typeface="+mn-ea"/>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dirty="0">
              <a:latin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rPr>
              <a:t>その「異動通知書」には、</a:t>
            </a:r>
            <a:r>
              <a:rPr kumimoji="1" lang="en-US" altLang="ja-JP" sz="1000" dirty="0">
                <a:latin typeface="+mn-ea"/>
              </a:rPr>
              <a:t>『</a:t>
            </a:r>
            <a:r>
              <a:rPr kumimoji="1" lang="ja-JP" altLang="en-US" sz="1000" dirty="0">
                <a:latin typeface="+mn-ea"/>
              </a:rPr>
              <a:t>どの情報</a:t>
            </a:r>
            <a:r>
              <a:rPr kumimoji="1" lang="en-US" altLang="ja-JP" sz="1000" dirty="0">
                <a:latin typeface="+mn-ea"/>
              </a:rPr>
              <a:t>』</a:t>
            </a:r>
            <a:r>
              <a:rPr kumimoji="1" lang="ja-JP" altLang="en-US" sz="1000" dirty="0">
                <a:latin typeface="+mn-ea"/>
              </a:rPr>
              <a:t>が</a:t>
            </a:r>
            <a:r>
              <a:rPr kumimoji="1" lang="en-US" altLang="ja-JP" sz="1000" dirty="0">
                <a:latin typeface="+mn-ea"/>
              </a:rPr>
              <a:t>『</a:t>
            </a:r>
            <a:r>
              <a:rPr kumimoji="1" lang="ja-JP" altLang="en-US" sz="1000" dirty="0">
                <a:latin typeface="+mn-ea"/>
              </a:rPr>
              <a:t>いつ</a:t>
            </a:r>
            <a:r>
              <a:rPr kumimoji="1" lang="en-US" altLang="ja-JP" sz="1000" dirty="0">
                <a:latin typeface="+mn-ea"/>
              </a:rPr>
              <a:t>』</a:t>
            </a:r>
            <a:r>
              <a:rPr kumimoji="1" lang="ja-JP" altLang="en-US" sz="1000" dirty="0" err="1">
                <a:latin typeface="+mn-ea"/>
              </a:rPr>
              <a:t>、</a:t>
            </a:r>
            <a:r>
              <a:rPr kumimoji="1" lang="en-US" altLang="ja-JP" sz="1000" dirty="0">
                <a:latin typeface="+mn-ea"/>
              </a:rPr>
              <a:t>『</a:t>
            </a:r>
            <a:r>
              <a:rPr kumimoji="1" lang="ja-JP" altLang="en-US" sz="1000" dirty="0">
                <a:latin typeface="+mn-ea"/>
              </a:rPr>
              <a:t>どのように</a:t>
            </a:r>
            <a:r>
              <a:rPr kumimoji="1" lang="en-US" altLang="ja-JP" sz="1000" dirty="0">
                <a:latin typeface="+mn-ea"/>
              </a:rPr>
              <a:t>』</a:t>
            </a:r>
            <a:r>
              <a:rPr kumimoji="1" lang="ja-JP" altLang="en-US" sz="1000" dirty="0">
                <a:latin typeface="+mn-ea"/>
              </a:rPr>
              <a:t>変更になったのかが記載されており</a:t>
            </a:r>
            <a:r>
              <a:rPr kumimoji="1" lang="ja-JP" altLang="en-US" sz="1000" dirty="0" smtClean="0">
                <a:latin typeface="+mn-ea"/>
              </a:rPr>
              <a:t>、それをもとに</a:t>
            </a:r>
            <a:endParaRPr kumimoji="1" lang="en-US" altLang="ja-JP" sz="1000" dirty="0">
              <a:latin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n-ea"/>
              </a:rPr>
              <a:t>各校は、校務</a:t>
            </a:r>
            <a:r>
              <a:rPr kumimoji="1" lang="ja-JP" altLang="en-US" sz="1000" dirty="0">
                <a:latin typeface="+mn-ea"/>
              </a:rPr>
              <a:t>支援システムの「児童生徒基本情報」で</a:t>
            </a:r>
            <a:r>
              <a:rPr kumimoji="1" lang="ja-JP" altLang="en-US" sz="1000" dirty="0" smtClean="0">
                <a:latin typeface="+mn-ea"/>
              </a:rPr>
              <a:t>修正します</a:t>
            </a:r>
            <a:r>
              <a:rPr kumimoji="1" lang="ja-JP" altLang="en-US" sz="1000" dirty="0">
                <a:latin typeface="+mn-ea"/>
              </a:rPr>
              <a:t>。</a:t>
            </a:r>
            <a:endParaRPr kumimoji="1" lang="en-US" altLang="ja-JP" sz="1000" dirty="0">
              <a:latin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rPr>
              <a:t>すると、この指導要録上でも、この児童の現住所の欄のように、見え消しで、変更後の住所が自動で記載されるようになっていますので、</a:t>
            </a:r>
            <a:endParaRPr kumimoji="1" lang="en-US" altLang="ja-JP" sz="1000" dirty="0">
              <a:latin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rPr>
              <a:t>「異動通知書」が届きましたら、担任や管理職の先生に報告し</a:t>
            </a:r>
            <a:r>
              <a:rPr kumimoji="1" lang="ja-JP" altLang="en-US" sz="1000" dirty="0" smtClean="0">
                <a:latin typeface="+mn-ea"/>
              </a:rPr>
              <a:t>、変更してもらいましょう。この処理は絶対に抜かってはいけない処理ですので、後日変更したかどうかを確認してください。●</a:t>
            </a:r>
            <a:endParaRPr kumimoji="1" lang="en-US" altLang="ja-JP" sz="1000" dirty="0">
              <a:latin typeface="+mn-ea"/>
            </a:endParaRPr>
          </a:p>
        </p:txBody>
      </p:sp>
      <p:sp>
        <p:nvSpPr>
          <p:cNvPr id="4813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6423091F-C8AD-499F-B51A-57D75BECEAB0}" type="slidenum">
              <a:rPr lang="ja-JP" altLang="en-US"/>
              <a:pPr eaLnBrk="1" hangingPunct="1"/>
              <a:t>10</a:t>
            </a:fld>
            <a:endParaRPr lang="ja-JP" altLang="en-US"/>
          </a:p>
        </p:txBody>
      </p:sp>
    </p:spTree>
    <p:extLst>
      <p:ext uri="{BB962C8B-B14F-4D97-AF65-F5344CB8AC3E}">
        <p14:creationId xmlns:p14="http://schemas.microsoft.com/office/powerpoint/2010/main" val="4238001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kumimoji="1" lang="ja-JP" altLang="en-US" dirty="0"/>
              <a:t>入学前の経歴欄には、小学校ならば入学するまで在籍していた幼稚園、保育所、認定こども園など、</a:t>
            </a:r>
            <a:endParaRPr kumimoji="1" lang="en-US" altLang="ja-JP" dirty="0"/>
          </a:p>
          <a:p>
            <a:r>
              <a:rPr kumimoji="1" lang="ja-JP" altLang="en-US" dirty="0"/>
              <a:t>中学校ならば入学するまで在学していた小学校など、入学するまでの教育機関等の略歴を記入します。</a:t>
            </a:r>
            <a:endParaRPr kumimoji="1" lang="en-US" altLang="ja-JP" dirty="0"/>
          </a:p>
          <a:p>
            <a:r>
              <a:rPr kumimoji="1" lang="ja-JP" altLang="en-US" dirty="0"/>
              <a:t>引き継いだ</a:t>
            </a:r>
            <a:r>
              <a:rPr kumimoji="1" lang="ja-JP" altLang="en-US" dirty="0" smtClean="0"/>
              <a:t>指導要録の写し、</a:t>
            </a:r>
            <a:r>
              <a:rPr kumimoji="1" lang="ja-JP" altLang="en-US" dirty="0"/>
              <a:t>家庭状況調査票</a:t>
            </a:r>
            <a:r>
              <a:rPr kumimoji="1" lang="ja-JP" altLang="en-US" dirty="0" smtClean="0"/>
              <a:t>等正確な事実に基づいて、</a:t>
            </a:r>
            <a:r>
              <a:rPr kumimoji="1" lang="ja-JP" altLang="en-US" dirty="0"/>
              <a:t>入力します。</a:t>
            </a:r>
            <a:endParaRPr kumimoji="1" lang="en-US" altLang="ja-JP" dirty="0"/>
          </a:p>
          <a:p>
            <a:r>
              <a:rPr kumimoji="1" lang="ja-JP" altLang="en-US" dirty="0"/>
              <a:t>外国において教育を受けていた場合は、その実情なども記入します。●</a:t>
            </a:r>
            <a:endParaRPr kumimoji="1" lang="en-US" altLang="ja-JP" dirty="0"/>
          </a:p>
          <a:p>
            <a:r>
              <a:rPr lang="ja-JP" altLang="en-US" dirty="0"/>
              <a:t>この欄には学校名および所在地が表記されます。●</a:t>
            </a:r>
            <a:endParaRPr lang="en-US" altLang="ja-JP" dirty="0"/>
          </a:p>
          <a:p>
            <a:pPr marL="0" marR="0" indent="0" algn="l" defTabSz="914400" rtl="0" eaLnBrk="1" fontAlgn="auto" latinLnBrk="0" hangingPunct="1">
              <a:lnSpc>
                <a:spcPct val="100000"/>
              </a:lnSpc>
              <a:spcBef>
                <a:spcPct val="0"/>
              </a:spcBef>
              <a:spcAft>
                <a:spcPts val="0"/>
              </a:spcAft>
              <a:buClrTx/>
              <a:buSzTx/>
              <a:buFontTx/>
              <a:buNone/>
              <a:tabLst/>
              <a:defRPr/>
            </a:pPr>
            <a:r>
              <a:rPr lang="ja-JP" altLang="en-US" dirty="0"/>
              <a:t>この欄には</a:t>
            </a:r>
            <a:r>
              <a:rPr kumimoji="1" lang="ja-JP" altLang="en-US" sz="1200" kern="1200" dirty="0">
                <a:solidFill>
                  <a:schemeClr val="tx1"/>
                </a:solidFill>
                <a:latin typeface="+mj-ea"/>
                <a:ea typeface="+mn-ea"/>
                <a:cs typeface="+mn-cs"/>
              </a:rPr>
              <a:t>当該年度の学級、出席番号が、年度当初に設定する「出席番号設定」画面から反映されます。●</a:t>
            </a:r>
            <a:endParaRPr lang="ja-JP" altLang="ja-JP" dirty="0"/>
          </a:p>
          <a:p>
            <a:endParaRPr lang="ja-JP" altLang="ja-JP" dirty="0"/>
          </a:p>
        </p:txBody>
      </p:sp>
      <p:sp>
        <p:nvSpPr>
          <p:cNvPr id="5018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6A7A8E7D-59EC-4912-85C0-9BE7EE1A9B53}" type="slidenum">
              <a:rPr lang="ja-JP" altLang="en-US"/>
              <a:pPr eaLnBrk="1" hangingPunct="1"/>
              <a:t>11</a:t>
            </a:fld>
            <a:endParaRPr lang="ja-JP" altLang="en-US"/>
          </a:p>
        </p:txBody>
      </p:sp>
    </p:spTree>
    <p:extLst>
      <p:ext uri="{BB962C8B-B14F-4D97-AF65-F5344CB8AC3E}">
        <p14:creationId xmlns:p14="http://schemas.microsoft.com/office/powerpoint/2010/main" val="947325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n-ea"/>
              </a:rPr>
              <a:t>入学・編入学等の欄には、入学児童が第</a:t>
            </a:r>
            <a:r>
              <a:rPr kumimoji="1" lang="en-US" altLang="ja-JP" dirty="0">
                <a:latin typeface="+mn-ea"/>
              </a:rPr>
              <a:t>1</a:t>
            </a:r>
            <a:r>
              <a:rPr kumimoji="1" lang="ja-JP" altLang="en-US" dirty="0">
                <a:latin typeface="+mn-ea"/>
              </a:rPr>
              <a:t>学年に入学した年月日が反映されます。</a:t>
            </a:r>
            <a:endParaRPr kumimoji="1" lang="en-US" altLang="ja-JP" dirty="0">
              <a:latin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n-ea"/>
              </a:rPr>
              <a:t>入学式の日ではなく、市町村教育委員会が通知した入学期日、</a:t>
            </a:r>
            <a:r>
              <a:rPr lang="ja-JP" altLang="en-US" dirty="0"/>
              <a:t>原則４月１日となります。</a:t>
            </a:r>
            <a:endParaRPr lang="ja-JP" altLang="ja-JP" dirty="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n-ea"/>
              </a:rPr>
              <a:t>編入学には第</a:t>
            </a:r>
            <a:r>
              <a:rPr kumimoji="1" lang="en-US" altLang="ja-JP" dirty="0">
                <a:latin typeface="+mn-ea"/>
              </a:rPr>
              <a:t>1</a:t>
            </a:r>
            <a:r>
              <a:rPr kumimoji="1" lang="ja-JP" altLang="en-US" dirty="0">
                <a:latin typeface="+mn-ea"/>
              </a:rPr>
              <a:t>学年の中途または第</a:t>
            </a:r>
            <a:r>
              <a:rPr kumimoji="1" lang="en-US" altLang="ja-JP" dirty="0">
                <a:latin typeface="+mn-ea"/>
              </a:rPr>
              <a:t>2</a:t>
            </a:r>
            <a:r>
              <a:rPr kumimoji="1" lang="ja-JP" altLang="en-US" dirty="0">
                <a:latin typeface="+mn-ea"/>
              </a:rPr>
              <a:t>学年以上の学年に在外教育施設や外国の学校等から編入学した場合に表示します。●</a:t>
            </a:r>
            <a:endParaRPr kumimoji="1" lang="en-US" altLang="ja-JP" dirty="0">
              <a:latin typeface="+mn-ea"/>
            </a:endParaRPr>
          </a:p>
          <a:p>
            <a:endParaRPr lang="ja-JP" altLang="ja-JP" dirty="0"/>
          </a:p>
        </p:txBody>
      </p:sp>
      <p:sp>
        <p:nvSpPr>
          <p:cNvPr id="5427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63192199-ACB8-46F5-A7F5-BD9A9E962817}" type="slidenum">
              <a:rPr lang="ja-JP" altLang="en-US"/>
              <a:pPr eaLnBrk="1" hangingPunct="1"/>
              <a:t>12</a:t>
            </a:fld>
            <a:endParaRPr lang="ja-JP" altLang="en-US"/>
          </a:p>
        </p:txBody>
      </p:sp>
    </p:spTree>
    <p:extLst>
      <p:ext uri="{BB962C8B-B14F-4D97-AF65-F5344CB8AC3E}">
        <p14:creationId xmlns:p14="http://schemas.microsoft.com/office/powerpoint/2010/main" val="1790688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kumimoji="1" lang="ja-JP" altLang="en-US" dirty="0">
                <a:latin typeface="+mn-ea"/>
              </a:rPr>
              <a:t>卒業欄は学校長が卒業を認めた年月日なので</a:t>
            </a:r>
            <a:r>
              <a:rPr kumimoji="1" lang="ja-JP" altLang="en-US" dirty="0" smtClean="0">
                <a:latin typeface="+mn-ea"/>
              </a:rPr>
              <a:t>、●卒業式</a:t>
            </a:r>
            <a:r>
              <a:rPr kumimoji="1" lang="ja-JP" altLang="en-US" dirty="0">
                <a:latin typeface="+mn-ea"/>
              </a:rPr>
              <a:t>の日ではなく、原則として</a:t>
            </a:r>
            <a:r>
              <a:rPr kumimoji="1" lang="en-US" altLang="ja-JP" dirty="0">
                <a:latin typeface="+mn-ea"/>
              </a:rPr>
              <a:t>3</a:t>
            </a:r>
            <a:r>
              <a:rPr kumimoji="1" lang="ja-JP" altLang="en-US" dirty="0">
                <a:latin typeface="+mn-ea"/>
              </a:rPr>
              <a:t>月</a:t>
            </a:r>
            <a:r>
              <a:rPr kumimoji="1" lang="en-US" altLang="ja-JP" dirty="0">
                <a:latin typeface="+mn-ea"/>
              </a:rPr>
              <a:t>31</a:t>
            </a:r>
            <a:r>
              <a:rPr kumimoji="1" lang="ja-JP" altLang="en-US" dirty="0">
                <a:latin typeface="+mn-ea"/>
              </a:rPr>
              <a:t>日となります</a:t>
            </a:r>
            <a:r>
              <a:rPr kumimoji="1" lang="ja-JP" altLang="en-US" dirty="0" smtClean="0">
                <a:latin typeface="+mn-ea"/>
              </a:rPr>
              <a:t>。卒業式は終わっても、</a:t>
            </a:r>
            <a:r>
              <a:rPr kumimoji="1" lang="en-US" altLang="ja-JP" dirty="0" smtClean="0">
                <a:latin typeface="+mn-ea"/>
              </a:rPr>
              <a:t>31</a:t>
            </a:r>
            <a:r>
              <a:rPr kumimoji="1" lang="ja-JP" altLang="en-US" dirty="0" smtClean="0">
                <a:latin typeface="+mn-ea"/>
              </a:rPr>
              <a:t>日までは在籍しているということです。●</a:t>
            </a:r>
            <a:endParaRPr kumimoji="1" lang="en-US" altLang="ja-JP" dirty="0">
              <a:latin typeface="+mn-ea"/>
            </a:endParaRPr>
          </a:p>
          <a:p>
            <a:r>
              <a:rPr kumimoji="1" lang="ja-JP" altLang="en-US" dirty="0">
                <a:latin typeface="+mn-ea"/>
              </a:rPr>
              <a:t>進学先欄は進学先の学校名及び所在地、就職の場合は、就職先の事業所及び所在地が反映されます。●</a:t>
            </a:r>
            <a:endParaRPr lang="ja-JP" altLang="ja-JP" dirty="0"/>
          </a:p>
        </p:txBody>
      </p:sp>
      <p:sp>
        <p:nvSpPr>
          <p:cNvPr id="6042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DA5F3A5D-7A2A-4C21-BB1A-BE18C6B57289}" type="slidenum">
              <a:rPr lang="ja-JP" altLang="en-US"/>
              <a:pPr eaLnBrk="1" hangingPunct="1"/>
              <a:t>13</a:t>
            </a:fld>
            <a:endParaRPr lang="ja-JP" altLang="en-US"/>
          </a:p>
        </p:txBody>
      </p:sp>
    </p:spTree>
    <p:extLst>
      <p:ext uri="{BB962C8B-B14F-4D97-AF65-F5344CB8AC3E}">
        <p14:creationId xmlns:p14="http://schemas.microsoft.com/office/powerpoint/2010/main" val="1166681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最後に校長氏名印欄と学級担任者氏名印欄です。</a:t>
            </a:r>
            <a:endParaRPr lang="en-US" altLang="ja-JP" dirty="0"/>
          </a:p>
          <a:p>
            <a:pPr eaLnBrk="1" hangingPunct="1">
              <a:spcBef>
                <a:spcPct val="0"/>
              </a:spcBef>
            </a:pPr>
            <a:r>
              <a:rPr lang="ja-JP" altLang="en-US" dirty="0" smtClean="0"/>
              <a:t>●第１</a:t>
            </a:r>
            <a:r>
              <a:rPr lang="ja-JP" altLang="en-US" dirty="0"/>
              <a:t>学年の年度末</a:t>
            </a:r>
            <a:r>
              <a:rPr lang="ja-JP" altLang="en-US" dirty="0" smtClean="0"/>
              <a:t>に、●この</a:t>
            </a:r>
            <a:r>
              <a:rPr lang="ja-JP" altLang="en-US" dirty="0"/>
              <a:t>欄へ、第２学年の年度末には、隣の欄へ表示と電子押印をします。●</a:t>
            </a:r>
            <a:endParaRPr lang="ja-JP" altLang="ja-JP" dirty="0"/>
          </a:p>
        </p:txBody>
      </p:sp>
      <p:sp>
        <p:nvSpPr>
          <p:cNvPr id="6246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171A6100-8025-40A2-9D06-AC4B5A3D8E87}" type="slidenum">
              <a:rPr lang="ja-JP" altLang="en-US"/>
              <a:pPr eaLnBrk="1" hangingPunct="1"/>
              <a:t>14</a:t>
            </a:fld>
            <a:endParaRPr lang="ja-JP" altLang="en-US"/>
          </a:p>
        </p:txBody>
      </p:sp>
    </p:spTree>
    <p:extLst>
      <p:ext uri="{BB962C8B-B14F-4D97-AF65-F5344CB8AC3E}">
        <p14:creationId xmlns:p14="http://schemas.microsoft.com/office/powerpoint/2010/main" val="1515810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先ほどの欄を詳しく見てみましょう。</a:t>
            </a:r>
            <a:endParaRPr lang="en-US" altLang="ja-JP" dirty="0"/>
          </a:p>
          <a:p>
            <a:r>
              <a:rPr lang="ja-JP" altLang="en-US" dirty="0"/>
              <a:t>入学、進級、転入の際に、●年度、校長氏名、学級担任氏名が反映されます。</a:t>
            </a:r>
            <a:endParaRPr lang="en-US" altLang="ja-JP" dirty="0"/>
          </a:p>
          <a:p>
            <a:r>
              <a:rPr lang="ja-JP" altLang="en-US" dirty="0" smtClean="0"/>
              <a:t>年度</a:t>
            </a:r>
            <a:r>
              <a:rPr lang="ja-JP" altLang="en-US" dirty="0"/>
              <a:t>末、転出、卒業の際には</a:t>
            </a:r>
            <a:r>
              <a:rPr lang="ja-JP" altLang="en-US" dirty="0" smtClean="0"/>
              <a:t>、その時点で当該年度に入力されている内容</a:t>
            </a:r>
            <a:r>
              <a:rPr lang="ja-JP" altLang="en-US" dirty="0"/>
              <a:t>に</a:t>
            </a:r>
            <a:r>
              <a:rPr lang="ja-JP" altLang="en-US" dirty="0" smtClean="0"/>
              <a:t>ついて責任</a:t>
            </a:r>
            <a:r>
              <a:rPr lang="ja-JP" altLang="en-US" dirty="0"/>
              <a:t>を有する校長及び学級担任が●電子押印します。</a:t>
            </a:r>
            <a:endParaRPr lang="en-US" altLang="ja-JP" dirty="0"/>
          </a:p>
          <a:p>
            <a:r>
              <a:rPr lang="ja-JP" altLang="en-US" dirty="0"/>
              <a:t>病休等により職員が代わった場合には●後任者の氏名と担当していた期間を併記するような仕様になっています</a:t>
            </a:r>
            <a:r>
              <a:rPr lang="ja-JP" altLang="en-US" dirty="0" smtClean="0"/>
              <a:t>。</a:t>
            </a:r>
            <a:endParaRPr lang="en-US" altLang="ja-JP" dirty="0" smtClean="0"/>
          </a:p>
          <a:p>
            <a:r>
              <a:rPr lang="ja-JP" altLang="en-US" dirty="0" smtClean="0"/>
              <a:t>この場合は、</a:t>
            </a:r>
            <a:r>
              <a:rPr lang="en-US" altLang="ja-JP" dirty="0" smtClean="0"/>
              <a:t>11</a:t>
            </a:r>
            <a:r>
              <a:rPr lang="ja-JP" altLang="en-US" dirty="0" smtClean="0"/>
              <a:t>月より校長先生が黒潮先生に変わったということです。</a:t>
            </a:r>
            <a:endParaRPr lang="en-US" altLang="ja-JP" dirty="0"/>
          </a:p>
          <a:p>
            <a:r>
              <a:rPr lang="ja-JP" altLang="en-US" dirty="0" smtClean="0"/>
              <a:t>電子</a:t>
            </a:r>
            <a:r>
              <a:rPr lang="ja-JP" altLang="en-US" dirty="0"/>
              <a:t>押印は</a:t>
            </a:r>
            <a:r>
              <a:rPr lang="ja-JP" altLang="en-US" dirty="0" smtClean="0"/>
              <a:t>、最終的に責任</a:t>
            </a:r>
            <a:r>
              <a:rPr lang="ja-JP" altLang="en-US" dirty="0"/>
              <a:t>を有して</a:t>
            </a:r>
            <a:r>
              <a:rPr lang="ja-JP" altLang="en-US" dirty="0" smtClean="0"/>
              <a:t>いる方が押印をすることになっていますので</a:t>
            </a:r>
            <a:r>
              <a:rPr lang="ja-JP" altLang="en-US" dirty="0"/>
              <a:t>、後任者のみの押印になります。</a:t>
            </a:r>
            <a:endParaRPr lang="en-US" altLang="ja-JP" dirty="0"/>
          </a:p>
          <a:p>
            <a:r>
              <a:rPr lang="ja-JP" altLang="en-US" dirty="0"/>
              <a:t>様式１は</a:t>
            </a:r>
            <a:r>
              <a:rPr lang="ja-JP" altLang="en-US" dirty="0" smtClean="0"/>
              <a:t>、これで終わりです。●</a:t>
            </a:r>
            <a:endParaRPr lang="en-US" altLang="ja-JP" dirty="0"/>
          </a:p>
        </p:txBody>
      </p:sp>
      <p:sp>
        <p:nvSpPr>
          <p:cNvPr id="6349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B4F602AF-E78F-4884-B91B-9AB8EC5E0EA1}" type="slidenum">
              <a:rPr lang="ja-JP" altLang="en-US"/>
              <a:pPr eaLnBrk="1" hangingPunct="1"/>
              <a:t>15</a:t>
            </a:fld>
            <a:endParaRPr lang="ja-JP" altLang="en-US"/>
          </a:p>
        </p:txBody>
      </p:sp>
    </p:spTree>
    <p:extLst>
      <p:ext uri="{BB962C8B-B14F-4D97-AF65-F5344CB8AC3E}">
        <p14:creationId xmlns:p14="http://schemas.microsoft.com/office/powerpoint/2010/main" val="4015290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こちらの</a:t>
            </a:r>
            <a:r>
              <a:rPr kumimoji="1" lang="ja-JP" altLang="en-US" dirty="0"/>
              <a:t>画面は、手引き</a:t>
            </a:r>
            <a:r>
              <a:rPr kumimoji="1" lang="en-US" altLang="ja-JP" dirty="0"/>
              <a:t>5-1-3</a:t>
            </a:r>
            <a:r>
              <a:rPr kumimoji="1" lang="ja-JP" altLang="en-US" dirty="0"/>
              <a:t>の下にある、</a:t>
            </a:r>
            <a:endParaRPr kumimoji="1" lang="en-US" altLang="ja-JP" dirty="0"/>
          </a:p>
          <a:p>
            <a:r>
              <a:rPr kumimoji="1" lang="en-US" altLang="ja-JP" dirty="0"/>
              <a:t>【</a:t>
            </a:r>
            <a:r>
              <a:rPr kumimoji="1" lang="ja-JP" altLang="en-US" dirty="0"/>
              <a:t>入力例</a:t>
            </a:r>
            <a:r>
              <a:rPr kumimoji="1" lang="en-US" altLang="ja-JP" dirty="0"/>
              <a:t>】</a:t>
            </a:r>
            <a:r>
              <a:rPr kumimoji="1" lang="ja-JP" altLang="en-US" dirty="0"/>
              <a:t>校務支援システムクイックマニュアル　１つめの指導要録様式</a:t>
            </a:r>
            <a:r>
              <a:rPr kumimoji="1" lang="en-US" altLang="ja-JP" dirty="0"/>
              <a:t>Ⅰ</a:t>
            </a:r>
            <a:r>
              <a:rPr kumimoji="1" lang="ja-JP" altLang="en-US" dirty="0"/>
              <a:t>表（小学校）を表示しています。</a:t>
            </a:r>
            <a:endParaRPr kumimoji="1" lang="en-US" altLang="ja-JP" dirty="0"/>
          </a:p>
          <a:p>
            <a:r>
              <a:rPr kumimoji="1" lang="ja-JP" altLang="en-US" dirty="0"/>
              <a:t>校務支援システム上のマニュアルの中に掲載されているもので、リンクから飛べるようになっています。</a:t>
            </a:r>
            <a:endParaRPr kumimoji="1" lang="en-US" altLang="ja-JP" dirty="0"/>
          </a:p>
          <a:p>
            <a:endParaRPr kumimoji="1" lang="en-US" altLang="ja-JP" dirty="0"/>
          </a:p>
          <a:p>
            <a:r>
              <a:rPr kumimoji="1" lang="ja-JP" altLang="en-US" dirty="0"/>
              <a:t>こちらには、どのメニューから入力したら反映されるか記載されています。</a:t>
            </a:r>
            <a:endParaRPr kumimoji="1" lang="en-US" altLang="ja-JP" dirty="0"/>
          </a:p>
          <a:p>
            <a:r>
              <a:rPr kumimoji="1" lang="ja-JP" altLang="en-US" dirty="0"/>
              <a:t>例えば、●児童の氏名や現住所、保護者の情報等は、●学級担任メニューの中の児童基本情報で入力すると、この欄に反映されます。</a:t>
            </a:r>
            <a:endParaRPr kumimoji="1" lang="en-US" altLang="ja-JP" dirty="0"/>
          </a:p>
          <a:p>
            <a:r>
              <a:rPr kumimoji="1" lang="ja-JP" altLang="en-US" dirty="0"/>
              <a:t>各項目に、それぞれ書いてありますので、また、参考にしていただけたらと思います。●</a:t>
            </a:r>
          </a:p>
        </p:txBody>
      </p:sp>
      <p:sp>
        <p:nvSpPr>
          <p:cNvPr id="4" name="スライド番号プレースホルダー 3"/>
          <p:cNvSpPr>
            <a:spLocks noGrp="1"/>
          </p:cNvSpPr>
          <p:nvPr>
            <p:ph type="sldNum" sz="quarter" idx="10"/>
          </p:nvPr>
        </p:nvSpPr>
        <p:spPr/>
        <p:txBody>
          <a:bodyPr/>
          <a:lstStyle/>
          <a:p>
            <a:fld id="{D7D6FB69-0576-46A7-BE83-8EFE43CBB8B0}" type="slidenum">
              <a:rPr kumimoji="1" lang="ja-JP" altLang="en-US" smtClean="0"/>
              <a:t>16</a:t>
            </a:fld>
            <a:endParaRPr kumimoji="1" lang="ja-JP" altLang="en-US"/>
          </a:p>
        </p:txBody>
      </p:sp>
    </p:spTree>
    <p:extLst>
      <p:ext uri="{BB962C8B-B14F-4D97-AF65-F5344CB8AC3E}">
        <p14:creationId xmlns:p14="http://schemas.microsoft.com/office/powerpoint/2010/main" val="284382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次に第２様式　指導に関する記録です。</a:t>
            </a:r>
            <a:endParaRPr kumimoji="1" lang="en-US" altLang="ja-JP" dirty="0"/>
          </a:p>
          <a:p>
            <a:r>
              <a:rPr kumimoji="1" lang="ja-JP" altLang="en-US" dirty="0"/>
              <a:t>この画面も、校務支援システムのマニュアルに掲載の分なので、手引きにはありません。</a:t>
            </a:r>
            <a:endParaRPr kumimoji="1" lang="en-US" altLang="ja-JP" dirty="0"/>
          </a:p>
          <a:p>
            <a:r>
              <a:rPr kumimoji="1" lang="ja-JP" altLang="en-US" dirty="0" smtClean="0"/>
              <a:t>表面に、●各学年</a:t>
            </a:r>
            <a:r>
              <a:rPr kumimoji="1" lang="ja-JP" altLang="en-US" dirty="0"/>
              <a:t>の欄がありますが、ここに、１年間を通じての成績、</a:t>
            </a:r>
            <a:endParaRPr kumimoji="1" lang="en-US" altLang="ja-JP" dirty="0"/>
          </a:p>
          <a:p>
            <a:r>
              <a:rPr kumimoji="1" lang="ja-JP" altLang="en-US" dirty="0"/>
              <a:t>つまり、各学期末に児童生徒に渡している３学期分の通知表を総合した成績結果を</a:t>
            </a:r>
            <a:endParaRPr kumimoji="1" lang="en-US" altLang="ja-JP" dirty="0"/>
          </a:p>
          <a:p>
            <a:r>
              <a:rPr kumimoji="1" lang="ja-JP" altLang="en-US" dirty="0"/>
              <a:t>年度末に入力して、この指導要録に反映させます。</a:t>
            </a:r>
            <a:endParaRPr kumimoji="1" lang="en-US" altLang="ja-JP" dirty="0"/>
          </a:p>
          <a:p>
            <a:endParaRPr kumimoji="1" lang="en-US" altLang="ja-JP" dirty="0"/>
          </a:p>
          <a:p>
            <a:r>
              <a:rPr kumimoji="1" lang="ja-JP" altLang="en-US" dirty="0" smtClean="0"/>
              <a:t>裏面</a:t>
            </a:r>
            <a:r>
              <a:rPr kumimoji="1" lang="ja-JP" altLang="en-US" dirty="0"/>
              <a:t>には</a:t>
            </a:r>
            <a:r>
              <a:rPr kumimoji="1" lang="ja-JP" altLang="en-US" dirty="0" smtClean="0"/>
              <a:t>、●学年</a:t>
            </a:r>
            <a:r>
              <a:rPr kumimoji="1" lang="ja-JP" altLang="en-US" dirty="0"/>
              <a:t>別に少し広めの枠がありますが、該当学年の年度末に、</a:t>
            </a:r>
            <a:r>
              <a:rPr kumimoji="1" lang="ja-JP" altLang="en-US" dirty="0" smtClean="0"/>
              <a:t>「挨拶を大きな声で言うことができる</a:t>
            </a:r>
            <a:r>
              <a:rPr kumimoji="1" lang="ja-JP" altLang="en-US" b="0" dirty="0" smtClean="0"/>
              <a:t>ようになった」等、この</a:t>
            </a:r>
            <a:r>
              <a:rPr kumimoji="1" lang="en-US" altLang="ja-JP" dirty="0" smtClean="0"/>
              <a:t>1</a:t>
            </a:r>
            <a:r>
              <a:rPr kumimoji="1" lang="ja-JP" altLang="en-US" dirty="0" smtClean="0"/>
              <a:t>年どんなことを頑張ったのか等の総評</a:t>
            </a:r>
            <a:r>
              <a:rPr kumimoji="1" lang="ja-JP" altLang="en-US" dirty="0"/>
              <a:t>を</a:t>
            </a:r>
            <a:r>
              <a:rPr kumimoji="1" lang="ja-JP" altLang="en-US" dirty="0" smtClean="0"/>
              <a:t>担任が記述します</a:t>
            </a:r>
            <a:r>
              <a:rPr kumimoji="1" lang="ja-JP" altLang="en-US" dirty="0"/>
              <a:t>。</a:t>
            </a:r>
            <a:endParaRPr kumimoji="1" lang="en-US" altLang="ja-JP" dirty="0"/>
          </a:p>
          <a:p>
            <a:r>
              <a:rPr kumimoji="1" lang="ja-JP" altLang="en-US" dirty="0" smtClean="0"/>
              <a:t>●１番下</a:t>
            </a:r>
            <a:r>
              <a:rPr kumimoji="1" lang="ja-JP" altLang="en-US" dirty="0"/>
              <a:t>には、１年間の出欠の記録が出席簿から反映されますが、ここはあとで詳しくみていきます。</a:t>
            </a:r>
            <a:endParaRPr kumimoji="1" lang="en-US" altLang="ja-JP" dirty="0"/>
          </a:p>
          <a:p>
            <a:r>
              <a:rPr kumimoji="1" lang="ja-JP" altLang="en-US" dirty="0"/>
              <a:t>このように様式２は、基本的に教員の方が入力し、卒業までに入力済の欄がどんどん増えていき、</a:t>
            </a:r>
            <a:endParaRPr kumimoji="1" lang="en-US" altLang="ja-JP" dirty="0"/>
          </a:p>
          <a:p>
            <a:r>
              <a:rPr kumimoji="1" lang="ja-JP" altLang="en-US" dirty="0"/>
              <a:t>卒業時には全て埋まり完成するようになっています。●</a:t>
            </a:r>
          </a:p>
        </p:txBody>
      </p:sp>
      <p:sp>
        <p:nvSpPr>
          <p:cNvPr id="4" name="スライド番号プレースホルダー 3"/>
          <p:cNvSpPr>
            <a:spLocks noGrp="1"/>
          </p:cNvSpPr>
          <p:nvPr>
            <p:ph type="sldNum" sz="quarter" idx="10"/>
          </p:nvPr>
        </p:nvSpPr>
        <p:spPr/>
        <p:txBody>
          <a:bodyPr/>
          <a:lstStyle/>
          <a:p>
            <a:fld id="{D7D6FB69-0576-46A7-BE83-8EFE43CBB8B0}" type="slidenum">
              <a:rPr kumimoji="1" lang="ja-JP" altLang="en-US" smtClean="0"/>
              <a:t>17</a:t>
            </a:fld>
            <a:endParaRPr kumimoji="1" lang="ja-JP" altLang="en-US"/>
          </a:p>
        </p:txBody>
      </p:sp>
    </p:spTree>
    <p:extLst>
      <p:ext uri="{BB962C8B-B14F-4D97-AF65-F5344CB8AC3E}">
        <p14:creationId xmlns:p14="http://schemas.microsoft.com/office/powerpoint/2010/main" val="288843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卒業時には進学先、転校時には転出先に、指導要録の写しを送付する必要があります。</a:t>
            </a:r>
            <a:endParaRPr lang="en-US" altLang="ja-JP" dirty="0"/>
          </a:p>
          <a:p>
            <a:r>
              <a:rPr lang="ja-JP" altLang="en-US" dirty="0"/>
              <a:t>紙媒体は、コピーし、すべての面に、●このように学校長の原本証明をして送付します。</a:t>
            </a:r>
            <a:endParaRPr lang="en-US" altLang="ja-JP" dirty="0"/>
          </a:p>
          <a:p>
            <a:endParaRPr lang="en-US" altLang="ja-JP" dirty="0"/>
          </a:p>
          <a:p>
            <a:r>
              <a:rPr lang="ja-JP" altLang="en-US" dirty="0"/>
              <a:t>校務支援システム上の指導要録の場合は、基本的に印刷は不要で、「電子流通」といってデータが新しい学校に飛んでいくようになります。</a:t>
            </a:r>
            <a:endParaRPr lang="en-US" altLang="ja-JP" dirty="0"/>
          </a:p>
          <a:p>
            <a:r>
              <a:rPr lang="ja-JP" altLang="en-US" dirty="0"/>
              <a:t>ただし、県外の学校や私立の学校への進学や転出の</a:t>
            </a:r>
            <a:r>
              <a:rPr lang="ja-JP" altLang="en-US" dirty="0" smtClean="0"/>
              <a:t>場合等</a:t>
            </a:r>
            <a:endParaRPr lang="en-US" altLang="ja-JP" dirty="0"/>
          </a:p>
          <a:p>
            <a:r>
              <a:rPr lang="ja-JP" altLang="en-US" dirty="0"/>
              <a:t>同じ校務支援システムを使用して</a:t>
            </a:r>
            <a:r>
              <a:rPr lang="ja-JP" altLang="en-US" dirty="0" smtClean="0"/>
              <a:t>いない学校へは、</a:t>
            </a:r>
            <a:r>
              <a:rPr lang="ja-JP" altLang="en-US" dirty="0"/>
              <a:t>校務支援システム</a:t>
            </a:r>
            <a:r>
              <a:rPr lang="ja-JP" altLang="en-US" dirty="0" smtClean="0"/>
              <a:t>から印刷</a:t>
            </a:r>
            <a:r>
              <a:rPr lang="ja-JP" altLang="en-US" dirty="0"/>
              <a:t>して送付する必要があります。</a:t>
            </a:r>
            <a:endParaRPr lang="en-US" altLang="ja-JP" dirty="0"/>
          </a:p>
          <a:p>
            <a:r>
              <a:rPr lang="ja-JP" altLang="en-US" dirty="0"/>
              <a:t>その場合は、データ上でこの原本証明の表示をして</a:t>
            </a:r>
            <a:r>
              <a:rPr lang="ja-JP" altLang="en-US" dirty="0" smtClean="0"/>
              <a:t>印刷をすることができます。</a:t>
            </a:r>
            <a:endParaRPr lang="en-US" altLang="ja-JP" dirty="0"/>
          </a:p>
          <a:p>
            <a:r>
              <a:rPr lang="ja-JP" altLang="en-US" dirty="0"/>
              <a:t>もちろん、印刷してから紙媒体と同様に原本証明の判子を押してもかまいません。</a:t>
            </a:r>
            <a:endParaRPr lang="en-US" altLang="ja-JP" dirty="0"/>
          </a:p>
          <a:p>
            <a:endParaRPr lang="en-US" altLang="ja-JP" dirty="0"/>
          </a:p>
          <a:p>
            <a:r>
              <a:rPr lang="ja-JP" altLang="en-US" dirty="0"/>
              <a:t>また、卒業後、転出後の保管方法ですが、</a:t>
            </a:r>
            <a:endParaRPr lang="en-US" altLang="ja-JP" dirty="0"/>
          </a:p>
          <a:p>
            <a:r>
              <a:rPr lang="ja-JP" altLang="en-US" dirty="0"/>
              <a:t>校務支援システム上で作成しているものについては印刷等せずサーバー上で保管します。</a:t>
            </a:r>
            <a:endParaRPr lang="en-US" altLang="ja-JP" dirty="0"/>
          </a:p>
          <a:p>
            <a:r>
              <a:rPr lang="ja-JP" altLang="en-US" dirty="0"/>
              <a:t>紙媒体で作成しているものについては、写しを送付しますので、原本</a:t>
            </a:r>
            <a:r>
              <a:rPr lang="ja-JP" altLang="en-US" dirty="0" smtClean="0"/>
              <a:t>は卒業の場合は、卒業生</a:t>
            </a:r>
            <a:r>
              <a:rPr lang="ja-JP" altLang="en-US" dirty="0"/>
              <a:t>指導要</a:t>
            </a:r>
            <a:r>
              <a:rPr lang="ja-JP" altLang="en-US" dirty="0" smtClean="0"/>
              <a:t>録綴り、</a:t>
            </a:r>
            <a:endParaRPr lang="en-US" altLang="ja-JP" dirty="0"/>
          </a:p>
          <a:p>
            <a:r>
              <a:rPr lang="ja-JP" altLang="en-US" dirty="0" smtClean="0"/>
              <a:t>転出・退学の</a:t>
            </a:r>
            <a:r>
              <a:rPr lang="ja-JP" altLang="en-US" dirty="0"/>
              <a:t>場合は</a:t>
            </a:r>
            <a:r>
              <a:rPr lang="ja-JP" altLang="en-US" dirty="0" smtClean="0"/>
              <a:t>除籍簿で先程</a:t>
            </a:r>
            <a:r>
              <a:rPr lang="ja-JP" altLang="en-US" dirty="0"/>
              <a:t>の保存期間、保存することとなります。●</a:t>
            </a:r>
            <a:endParaRPr lang="en-US" altLang="ja-JP" dirty="0"/>
          </a:p>
          <a:p>
            <a:endParaRPr lang="en-US" altLang="ja-JP" dirty="0"/>
          </a:p>
          <a:p>
            <a:endParaRPr lang="en-US" altLang="ja-JP" dirty="0"/>
          </a:p>
        </p:txBody>
      </p:sp>
      <p:sp>
        <p:nvSpPr>
          <p:cNvPr id="6656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F5B07588-E331-48EE-87A7-6284CE95E1E9}" type="slidenum">
              <a:rPr lang="ja-JP" altLang="en-US"/>
              <a:pPr eaLnBrk="1" hangingPunct="1"/>
              <a:t>18</a:t>
            </a:fld>
            <a:endParaRPr lang="ja-JP" altLang="en-US"/>
          </a:p>
        </p:txBody>
      </p:sp>
    </p:spTree>
    <p:extLst>
      <p:ext uri="{BB962C8B-B14F-4D97-AF65-F5344CB8AC3E}">
        <p14:creationId xmlns:p14="http://schemas.microsoft.com/office/powerpoint/2010/main" val="4095781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次は転出入について確認していきます。</a:t>
            </a:r>
            <a:endParaRPr kumimoji="1" lang="en-US" altLang="ja-JP" dirty="0"/>
          </a:p>
          <a:p>
            <a:r>
              <a:rPr kumimoji="1" lang="ja-JP" altLang="en-US" dirty="0"/>
              <a:t>手引きは</a:t>
            </a:r>
            <a:r>
              <a:rPr kumimoji="1" lang="en-US" altLang="ja-JP" dirty="0"/>
              <a:t>5-2-1</a:t>
            </a:r>
            <a:r>
              <a:rPr kumimoji="1" lang="ja-JP" altLang="en-US" dirty="0"/>
              <a:t>転出入を開いてください。</a:t>
            </a:r>
            <a:endParaRPr kumimoji="1" lang="en-US" altLang="ja-JP" dirty="0"/>
          </a:p>
          <a:p>
            <a:r>
              <a:rPr kumimoji="1" lang="ja-JP" altLang="en-US" dirty="0"/>
              <a:t>転出入についても、全て法律のもと様々なことが決まっており、私たちは、これらに基づいて手続きを行う必要があります。</a:t>
            </a:r>
            <a:endParaRPr kumimoji="1" lang="en-US" altLang="ja-JP" dirty="0"/>
          </a:p>
          <a:p>
            <a:endParaRPr kumimoji="1" lang="en-US" altLang="ja-JP" dirty="0"/>
          </a:p>
          <a:p>
            <a:r>
              <a:rPr kumimoji="1" lang="ja-JP" altLang="en-US" dirty="0"/>
              <a:t>では、基本的な部分を先に確認したあと、実際の手続きの流れを見ていきたいと思います。</a:t>
            </a:r>
            <a:endParaRPr kumimoji="1" lang="en-US" altLang="ja-JP" dirty="0"/>
          </a:p>
          <a:p>
            <a:r>
              <a:rPr kumimoji="1" lang="ja-JP" altLang="en-US" dirty="0"/>
              <a:t>最初の丸四角囲みの中です。</a:t>
            </a:r>
            <a:endParaRPr kumimoji="1" lang="en-US" altLang="ja-JP" dirty="0"/>
          </a:p>
          <a:p>
            <a:r>
              <a:rPr kumimoji="1" lang="ja-JP" altLang="en-US" dirty="0"/>
              <a:t>手引きの</a:t>
            </a:r>
            <a:r>
              <a:rPr kumimoji="1" lang="ja-JP" altLang="en-US" dirty="0" smtClean="0"/>
              <a:t>退学・転学・編入学</a:t>
            </a:r>
            <a:r>
              <a:rPr kumimoji="1" lang="ja-JP" altLang="en-US" dirty="0"/>
              <a:t>の部分</a:t>
            </a:r>
            <a:r>
              <a:rPr kumimoji="1" lang="ja-JP" altLang="en-US" dirty="0" smtClean="0"/>
              <a:t>を林さん、</a:t>
            </a:r>
            <a:r>
              <a:rPr kumimoji="1" lang="ja-JP" altLang="en-US" dirty="0"/>
              <a:t>読んでください。</a:t>
            </a:r>
            <a:endParaRPr kumimoji="1" lang="en-US" altLang="ja-JP" dirty="0"/>
          </a:p>
          <a:p>
            <a:r>
              <a:rPr kumimoji="1" lang="ja-JP" altLang="en-US" dirty="0"/>
              <a:t>～読んでもらう～</a:t>
            </a:r>
            <a:endParaRPr kumimoji="1" lang="en-US" altLang="ja-JP" dirty="0"/>
          </a:p>
          <a:p>
            <a:r>
              <a:rPr kumimoji="1" lang="ja-JP" altLang="en-US" dirty="0"/>
              <a:t>ありがとうございます。</a:t>
            </a:r>
            <a:endParaRPr kumimoji="1" lang="en-US" altLang="ja-JP" dirty="0"/>
          </a:p>
          <a:p>
            <a:endParaRPr kumimoji="1" lang="en-US" altLang="ja-JP" dirty="0"/>
          </a:p>
          <a:p>
            <a:r>
              <a:rPr kumimoji="1" lang="ja-JP" altLang="en-US" dirty="0" smtClean="0"/>
              <a:t>退学</a:t>
            </a:r>
            <a:r>
              <a:rPr kumimoji="1" lang="ja-JP" altLang="en-US" dirty="0"/>
              <a:t>は、外国の学校に入るため等、児童・生徒としての身分を失うこと、</a:t>
            </a:r>
            <a:endParaRPr kumimoji="1" lang="en-US" altLang="ja-JP" dirty="0"/>
          </a:p>
          <a:p>
            <a:r>
              <a:rPr kumimoji="1" lang="ja-JP" altLang="en-US" dirty="0"/>
              <a:t>転学は、児童・生徒が他の学校に移ること、</a:t>
            </a:r>
            <a:endParaRPr kumimoji="1" lang="en-US" altLang="ja-JP" dirty="0"/>
          </a:p>
          <a:p>
            <a:r>
              <a:rPr kumimoji="1" lang="ja-JP" altLang="en-US" dirty="0"/>
              <a:t>編入学は、外国からの帰国者や少年院などから移ってきた児童・生徒が中途から入学することを言います。</a:t>
            </a:r>
            <a:endParaRPr kumimoji="1" lang="en-US" altLang="ja-JP" dirty="0"/>
          </a:p>
          <a:p>
            <a:endParaRPr kumimoji="1" lang="en-US" altLang="ja-JP" dirty="0"/>
          </a:p>
          <a:p>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では、続いて、「通学する学校がどのように決められているか」確認して</a:t>
            </a:r>
            <a:r>
              <a:rPr kumimoji="1" lang="ja-JP" altLang="en-US" sz="1200" kern="1200" dirty="0" smtClean="0">
                <a:solidFill>
                  <a:schemeClr val="tx1"/>
                </a:solidFill>
                <a:effectLst/>
                <a:latin typeface="+mn-lt"/>
                <a:ea typeface="+mn-ea"/>
                <a:cs typeface="+mn-cs"/>
              </a:rPr>
              <a:t>いきましょう。</a:t>
            </a:r>
            <a:endParaRPr kumimoji="1" lang="en-US" altLang="ja-JP"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手引きは同じページの下です。</a:t>
            </a:r>
            <a:endParaRPr kumimoji="1" lang="en-US" altLang="ja-JP"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四万十町に居住している学齢児童生徒は</a:t>
            </a:r>
            <a:r>
              <a:rPr kumimoji="1" lang="ja-JP" altLang="en-US"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四万十町教育委員会より通学する学校が指定されます。</a:t>
            </a:r>
            <a:endParaRPr kumimoji="1" lang="en-US" altLang="ja-JP"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学校教育法施行令第４条に規定されているとおり</a:t>
            </a:r>
            <a:r>
              <a:rPr kumimoji="1" lang="ja-JP" altLang="en-US"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学齢児童又は生徒について同じ市町村の区域内に住所を変更する転居届や</a:t>
            </a:r>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新たに市町村の区域内に住所を定める転入届があった場合は</a:t>
            </a:r>
            <a:r>
              <a:rPr kumimoji="1" lang="ja-JP" altLang="en-US" sz="1200" kern="1200" dirty="0">
                <a:solidFill>
                  <a:schemeClr val="tx1"/>
                </a:solidFill>
                <a:effectLst/>
                <a:latin typeface="+mn-lt"/>
                <a:ea typeface="+mn-ea"/>
                <a:cs typeface="+mn-cs"/>
              </a:rPr>
              <a:t>、</a:t>
            </a:r>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市町村長は速やかにその旨を当該市町村の教育委員会に通知しなければなりません。</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言い換えますと</a:t>
            </a:r>
            <a:r>
              <a:rPr kumimoji="1" lang="ja-JP" altLang="en-US" sz="1200" kern="1200" dirty="0" smtClean="0">
                <a:solidFill>
                  <a:schemeClr val="tx1"/>
                </a:solidFill>
                <a:effectLst/>
                <a:latin typeface="+mn-lt"/>
                <a:ea typeface="+mn-ea"/>
                <a:cs typeface="+mn-cs"/>
              </a:rPr>
              <a:t>、他の市町村より、</a:t>
            </a:r>
            <a:r>
              <a:rPr kumimoji="1" lang="ja-JP" altLang="en-US" sz="1200" kern="1200" dirty="0">
                <a:solidFill>
                  <a:schemeClr val="tx1"/>
                </a:solidFill>
                <a:effectLst/>
                <a:latin typeface="+mn-lt"/>
                <a:ea typeface="+mn-ea"/>
                <a:cs typeface="+mn-cs"/>
              </a:rPr>
              <a:t>新しく住所を移したり</a:t>
            </a:r>
            <a:r>
              <a:rPr kumimoji="1" lang="ja-JP" altLang="en-US" sz="1200" kern="1200" dirty="0" smtClean="0">
                <a:solidFill>
                  <a:schemeClr val="tx1"/>
                </a:solidFill>
                <a:effectLst/>
                <a:latin typeface="+mn-lt"/>
                <a:ea typeface="+mn-ea"/>
                <a:cs typeface="+mn-cs"/>
              </a:rPr>
              <a:t>した場合</a:t>
            </a:r>
            <a:r>
              <a:rPr kumimoji="1" lang="ja-JP" altLang="en-US" sz="1200" kern="1200" dirty="0">
                <a:solidFill>
                  <a:schemeClr val="tx1"/>
                </a:solidFill>
                <a:effectLst/>
                <a:latin typeface="+mn-lt"/>
                <a:ea typeface="+mn-ea"/>
                <a:cs typeface="+mn-cs"/>
              </a:rPr>
              <a:t>は、</a:t>
            </a:r>
            <a:endParaRPr kumimoji="1" lang="en-US" altLang="ja-JP"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担当の課、四万十町でいうと町民課</a:t>
            </a:r>
            <a:r>
              <a:rPr kumimoji="1" lang="ja-JP" altLang="en-US" sz="1200" kern="1200" dirty="0" smtClean="0">
                <a:solidFill>
                  <a:schemeClr val="tx1"/>
                </a:solidFill>
                <a:effectLst/>
                <a:latin typeface="+mn-lt"/>
                <a:ea typeface="+mn-ea"/>
                <a:cs typeface="+mn-cs"/>
              </a:rPr>
              <a:t>に転入の届け出</a:t>
            </a:r>
            <a:r>
              <a:rPr kumimoji="1" lang="ja-JP" altLang="en-US" sz="1200" kern="1200" dirty="0">
                <a:solidFill>
                  <a:schemeClr val="tx1"/>
                </a:solidFill>
                <a:effectLst/>
                <a:latin typeface="+mn-lt"/>
                <a:ea typeface="+mn-ea"/>
                <a:cs typeface="+mn-cs"/>
              </a:rPr>
              <a:t>がされます</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家族に児童・生徒がいる場合は、町民課は、すぐ</a:t>
            </a:r>
            <a:r>
              <a:rPr kumimoji="1" lang="ja-JP" altLang="en-US" sz="1200" kern="1200" dirty="0">
                <a:solidFill>
                  <a:schemeClr val="tx1"/>
                </a:solidFill>
                <a:effectLst/>
                <a:latin typeface="+mn-lt"/>
                <a:ea typeface="+mn-ea"/>
                <a:cs typeface="+mn-cs"/>
              </a:rPr>
              <a:t>に教育委員会に情報を提供</a:t>
            </a:r>
            <a:r>
              <a:rPr kumimoji="1" lang="ja-JP" altLang="en-US" sz="1200" kern="1200" dirty="0" smtClean="0">
                <a:solidFill>
                  <a:schemeClr val="tx1"/>
                </a:solidFill>
                <a:effectLst/>
                <a:latin typeface="+mn-lt"/>
                <a:ea typeface="+mn-ea"/>
                <a:cs typeface="+mn-cs"/>
              </a:rPr>
              <a:t>し、教育</a:t>
            </a:r>
            <a:r>
              <a:rPr kumimoji="1" lang="ja-JP" altLang="en-US" sz="1200" kern="1200" dirty="0">
                <a:solidFill>
                  <a:schemeClr val="tx1"/>
                </a:solidFill>
                <a:effectLst/>
                <a:latin typeface="+mn-lt"/>
                <a:ea typeface="+mn-ea"/>
                <a:cs typeface="+mn-cs"/>
              </a:rPr>
              <a:t>委員会は、その住所をもとに、保護者へ就学する校区の学校を</a:t>
            </a:r>
            <a:r>
              <a:rPr kumimoji="1" lang="ja-JP" altLang="en-US" sz="1200" kern="1200" dirty="0" smtClean="0">
                <a:solidFill>
                  <a:schemeClr val="tx1"/>
                </a:solidFill>
                <a:effectLst/>
                <a:latin typeface="+mn-lt"/>
                <a:ea typeface="+mn-ea"/>
                <a:cs typeface="+mn-cs"/>
              </a:rPr>
              <a:t>伝えると同時に該当校には「</a:t>
            </a:r>
            <a:r>
              <a:rPr kumimoji="1" lang="ja-JP" altLang="en-US" sz="1200" kern="1200" dirty="0">
                <a:solidFill>
                  <a:schemeClr val="tx1"/>
                </a:solidFill>
                <a:effectLst/>
                <a:latin typeface="+mn-lt"/>
                <a:ea typeface="+mn-ea"/>
                <a:cs typeface="+mn-cs"/>
              </a:rPr>
              <a:t>転入生が</a:t>
            </a:r>
            <a:r>
              <a:rPr kumimoji="1" lang="ja-JP" altLang="en-US" sz="1200" kern="1200" dirty="0" smtClean="0">
                <a:solidFill>
                  <a:schemeClr val="tx1"/>
                </a:solidFill>
                <a:effectLst/>
                <a:latin typeface="+mn-lt"/>
                <a:ea typeface="+mn-ea"/>
                <a:cs typeface="+mn-cs"/>
              </a:rPr>
              <a:t>いる旨の連絡を入れます。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通学区域</a:t>
            </a:r>
            <a:r>
              <a:rPr kumimoji="1" lang="ja-JP" altLang="en-US" sz="1200" kern="1200" dirty="0">
                <a:solidFill>
                  <a:schemeClr val="tx1"/>
                </a:solidFill>
                <a:effectLst/>
                <a:latin typeface="+mn-lt"/>
                <a:ea typeface="+mn-ea"/>
                <a:cs typeface="+mn-cs"/>
              </a:rPr>
              <a:t>については、</a:t>
            </a:r>
            <a:r>
              <a:rPr kumimoji="1" lang="ja-JP" altLang="ja-JP" sz="1200" kern="1200" dirty="0">
                <a:solidFill>
                  <a:schemeClr val="tx1"/>
                </a:solidFill>
                <a:effectLst/>
                <a:latin typeface="+mn-lt"/>
                <a:ea typeface="+mn-ea"/>
                <a:cs typeface="+mn-cs"/>
              </a:rPr>
              <a:t>四万十町立小学校及び中学校の通学区域に関する規則第１条に規定されています。</a:t>
            </a:r>
            <a:endParaRPr kumimoji="1" lang="en-US" altLang="ja-JP" sz="1200" kern="1200" dirty="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資料で</a:t>
            </a:r>
            <a:r>
              <a:rPr kumimoji="1" lang="ja-JP" altLang="en-US" sz="1200" kern="1200" dirty="0">
                <a:solidFill>
                  <a:schemeClr val="tx1"/>
                </a:solidFill>
                <a:effectLst/>
                <a:latin typeface="+mn-lt"/>
                <a:ea typeface="+mn-ea"/>
                <a:cs typeface="+mn-cs"/>
              </a:rPr>
              <a:t>規則をお配りしています。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水</a:t>
            </a:r>
            <a:r>
              <a:rPr kumimoji="1" lang="ja-JP" altLang="en-US" sz="1200" kern="1200" dirty="0" smtClean="0">
                <a:solidFill>
                  <a:schemeClr val="tx1"/>
                </a:solidFill>
                <a:effectLst/>
                <a:latin typeface="+mn-lt"/>
                <a:ea typeface="+mn-ea"/>
                <a:cs typeface="+mn-cs"/>
              </a:rPr>
              <a:t>色</a:t>
            </a:r>
            <a:r>
              <a:rPr kumimoji="1" lang="ja-JP" altLang="en-US" sz="1200" kern="1200" dirty="0">
                <a:solidFill>
                  <a:schemeClr val="tx1"/>
                </a:solidFill>
                <a:effectLst/>
                <a:latin typeface="+mn-lt"/>
                <a:ea typeface="+mn-ea"/>
                <a:cs typeface="+mn-cs"/>
              </a:rPr>
              <a:t>の蛍光ペンで引いている部分です。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第２条　町内小学校及び中学校の通学区域は、別表のとおりとする。</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とあります。別表は</a:t>
            </a:r>
            <a:r>
              <a:rPr kumimoji="1" lang="ja-JP" altLang="en-US" sz="1200" kern="1200" dirty="0" smtClean="0">
                <a:solidFill>
                  <a:schemeClr val="tx1"/>
                </a:solidFill>
                <a:effectLst/>
                <a:latin typeface="+mn-lt"/>
                <a:ea typeface="+mn-ea"/>
                <a:cs typeface="+mn-cs"/>
              </a:rPr>
              <a:t>、表面下から裏面</a:t>
            </a:r>
            <a:r>
              <a:rPr kumimoji="1" lang="ja-JP" altLang="en-US" sz="1200" kern="1200" dirty="0">
                <a:solidFill>
                  <a:schemeClr val="tx1"/>
                </a:solidFill>
                <a:effectLst/>
                <a:latin typeface="+mn-lt"/>
                <a:ea typeface="+mn-ea"/>
                <a:cs typeface="+mn-cs"/>
              </a:rPr>
              <a:t>に載っています。</a:t>
            </a:r>
            <a:endParaRPr kumimoji="1" lang="en-US" altLang="ja-JP" sz="1200" kern="1200" dirty="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具体的</a:t>
            </a:r>
            <a:r>
              <a:rPr kumimoji="1" lang="ja-JP" altLang="en-US" sz="1200" kern="1200" dirty="0">
                <a:solidFill>
                  <a:schemeClr val="tx1"/>
                </a:solidFill>
                <a:effectLst/>
                <a:latin typeface="+mn-lt"/>
                <a:ea typeface="+mn-ea"/>
                <a:cs typeface="+mn-cs"/>
              </a:rPr>
              <a:t>に、「この住所の児童は、この小学校に通学する」「この小学校を卒業した生徒は、この中学校に入学する」</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と決まっています。</a:t>
            </a:r>
            <a:endParaRPr kumimoji="1" lang="en-US" altLang="ja-JP"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ご自分の学校を見てみてください。よく聞く住所が載っていると思います。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この規則を基に教育</a:t>
            </a:r>
            <a:r>
              <a:rPr kumimoji="1" lang="ja-JP" altLang="en-US" sz="1200" kern="1200" dirty="0" smtClean="0">
                <a:solidFill>
                  <a:schemeClr val="tx1"/>
                </a:solidFill>
                <a:effectLst/>
                <a:latin typeface="+mn-lt"/>
                <a:ea typeface="+mn-ea"/>
                <a:cs typeface="+mn-cs"/>
              </a:rPr>
              <a:t>委員会は、通学</a:t>
            </a:r>
            <a:r>
              <a:rPr kumimoji="1" lang="ja-JP" altLang="en-US" sz="1200" kern="1200" dirty="0">
                <a:solidFill>
                  <a:schemeClr val="tx1"/>
                </a:solidFill>
                <a:effectLst/>
                <a:latin typeface="+mn-lt"/>
                <a:ea typeface="+mn-ea"/>
                <a:cs typeface="+mn-cs"/>
              </a:rPr>
              <a:t>する学校を指定しているということです。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では、手引きに戻ります。</a:t>
            </a:r>
            <a:r>
              <a:rPr kumimoji="1" lang="en-US" altLang="ja-JP" sz="1200" kern="1200" dirty="0">
                <a:solidFill>
                  <a:schemeClr val="tx1"/>
                </a:solidFill>
                <a:effectLst/>
                <a:latin typeface="+mn-lt"/>
                <a:ea typeface="+mn-ea"/>
                <a:cs typeface="+mn-cs"/>
              </a:rPr>
              <a:t>5-2-2</a:t>
            </a:r>
            <a:r>
              <a:rPr kumimoji="1" lang="ja-JP" altLang="en-US" sz="1200" kern="1200" dirty="0">
                <a:solidFill>
                  <a:schemeClr val="tx1"/>
                </a:solidFill>
                <a:effectLst/>
                <a:latin typeface="+mn-lt"/>
                <a:ea typeface="+mn-ea"/>
                <a:cs typeface="+mn-cs"/>
              </a:rPr>
              <a:t>です。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ここからは、転出入の内容になります。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１番上の四角囲みからです。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転出元の</a:t>
            </a:r>
            <a:r>
              <a:rPr kumimoji="1" lang="ja-JP" altLang="ja-JP" sz="1200" kern="1200" dirty="0">
                <a:solidFill>
                  <a:schemeClr val="tx1"/>
                </a:solidFill>
                <a:effectLst/>
                <a:latin typeface="+mn-lt"/>
                <a:ea typeface="+mn-ea"/>
                <a:cs typeface="+mn-cs"/>
              </a:rPr>
              <a:t>学校長は</a:t>
            </a:r>
            <a:r>
              <a:rPr kumimoji="1" lang="ja-JP" altLang="en-US"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指導要録の写し、在学証明書、健康診断票を転出先の学校長に送付します。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こちらについても、国、町等の規則で定められています。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真ん中の四万十町立学校管理運営規則第１２条には、</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「指導要録の写しの送付は、児童等の進学又は転学後３０日以内にしなければならない」と具体的な期限も定められています。</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２つ目の四角囲み、転出元の学校長は教科用図書給与証明書を転出先学校長に発行する。とあります。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教科書についても転出入は重要なポイントです。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１つ目の法律には、「教科書は、無償で給与するものとする」という教科書についての根本の決まりが掲載されています。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２つ目と３つ目の法律が、転出入に関わる内容です</a:t>
            </a:r>
            <a:r>
              <a:rPr kumimoji="1" lang="ja-JP" altLang="en-US" sz="1200" kern="1200" dirty="0" smtClean="0">
                <a:solidFill>
                  <a:schemeClr val="tx1"/>
                </a:solidFill>
                <a:effectLst/>
                <a:latin typeface="+mn-lt"/>
                <a:ea typeface="+mn-ea"/>
                <a:cs typeface="+mn-cs"/>
              </a:rPr>
              <a:t>。林さん</a:t>
            </a:r>
            <a:r>
              <a:rPr kumimoji="1" lang="ja-JP" altLang="en-US" sz="1200" kern="1200" dirty="0">
                <a:solidFill>
                  <a:schemeClr val="tx1"/>
                </a:solidFill>
                <a:effectLst/>
                <a:latin typeface="+mn-lt"/>
                <a:ea typeface="+mn-ea"/>
                <a:cs typeface="+mn-cs"/>
              </a:rPr>
              <a:t>、２つ目と３つ目の本文を読んでいただけますか？</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～読んでもらう～</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ありがとうございます。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２つ目の法律では、転学したあとは、転学する前の学校で既に教科書の給与を受けているため、</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“文部科学省で定める場合を除いて、”基本的には給与しないこととなっています。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ただし、その“文部科学省で定める場合”というのがどのような場合かということが３つめにあります。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２行目の後ろ辺りを言い換えると、地区によって使用する教科書は、教科ごとに会社が異なる場合があるので、</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転学後の学校と転学前の学校で、使う教科書が異なる場合は給与できる。これが、“文部科学省で定める場合”です。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例えば</a:t>
            </a:r>
            <a:r>
              <a:rPr kumimoji="1" lang="ja-JP" altLang="en-US" sz="1200" kern="1200" dirty="0" smtClean="0">
                <a:solidFill>
                  <a:schemeClr val="tx1"/>
                </a:solidFill>
                <a:effectLst/>
                <a:latin typeface="+mn-lt"/>
                <a:ea typeface="+mn-ea"/>
                <a:cs typeface="+mn-cs"/>
              </a:rPr>
              <a:t>、転出前の学校で東京</a:t>
            </a:r>
            <a:r>
              <a:rPr kumimoji="1" lang="ja-JP" altLang="en-US" sz="1200" kern="1200" dirty="0">
                <a:solidFill>
                  <a:schemeClr val="tx1"/>
                </a:solidFill>
                <a:effectLst/>
                <a:latin typeface="+mn-lt"/>
                <a:ea typeface="+mn-ea"/>
                <a:cs typeface="+mn-cs"/>
              </a:rPr>
              <a:t>書籍</a:t>
            </a:r>
            <a:r>
              <a:rPr kumimoji="1" lang="ja-JP" altLang="en-US" sz="1200" kern="1200" dirty="0" smtClean="0">
                <a:solidFill>
                  <a:schemeClr val="tx1"/>
                </a:solidFill>
                <a:effectLst/>
                <a:latin typeface="+mn-lt"/>
                <a:ea typeface="+mn-ea"/>
                <a:cs typeface="+mn-cs"/>
              </a:rPr>
              <a:t>の国語の教科書を使用していたが、転出先の学校も同じ東京書籍だった場合は、前</a:t>
            </a:r>
            <a:r>
              <a:rPr kumimoji="1" lang="ja-JP" altLang="en-US" sz="1200" kern="1200" dirty="0">
                <a:solidFill>
                  <a:schemeClr val="tx1"/>
                </a:solidFill>
                <a:effectLst/>
                <a:latin typeface="+mn-lt"/>
                <a:ea typeface="+mn-ea"/>
                <a:cs typeface="+mn-cs"/>
              </a:rPr>
              <a:t>の学校で使っていた教科書をそのまま使用します。</a:t>
            </a:r>
            <a:endParaRPr kumimoji="1" lang="en-US" altLang="ja-JP" sz="1200" kern="1200" dirty="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転出後</a:t>
            </a:r>
            <a:r>
              <a:rPr kumimoji="1" lang="ja-JP" altLang="en-US" sz="1200" kern="1200" dirty="0">
                <a:solidFill>
                  <a:schemeClr val="tx1"/>
                </a:solidFill>
                <a:effectLst/>
                <a:latin typeface="+mn-lt"/>
                <a:ea typeface="+mn-ea"/>
                <a:cs typeface="+mn-cs"/>
              </a:rPr>
              <a:t>の学校では</a:t>
            </a:r>
            <a:r>
              <a:rPr kumimoji="1" lang="ja-JP" altLang="en-US" sz="1200" kern="1200" dirty="0" smtClean="0">
                <a:solidFill>
                  <a:schemeClr val="tx1"/>
                </a:solidFill>
                <a:effectLst/>
                <a:latin typeface="+mn-lt"/>
                <a:ea typeface="+mn-ea"/>
                <a:cs typeface="+mn-cs"/>
              </a:rPr>
              <a:t>、光村を使用</a:t>
            </a:r>
            <a:r>
              <a:rPr kumimoji="1" lang="ja-JP" altLang="en-US" sz="1200" kern="1200" dirty="0">
                <a:solidFill>
                  <a:schemeClr val="tx1"/>
                </a:solidFill>
                <a:effectLst/>
                <a:latin typeface="+mn-lt"/>
                <a:ea typeface="+mn-ea"/>
                <a:cs typeface="+mn-cs"/>
              </a:rPr>
              <a:t>して</a:t>
            </a:r>
            <a:r>
              <a:rPr kumimoji="1" lang="ja-JP" altLang="en-US" sz="1200" kern="1200" dirty="0" smtClean="0">
                <a:solidFill>
                  <a:schemeClr val="tx1"/>
                </a:solidFill>
                <a:effectLst/>
                <a:latin typeface="+mn-lt"/>
                <a:ea typeface="+mn-ea"/>
                <a:cs typeface="+mn-cs"/>
              </a:rPr>
              <a:t>いて、転出前の学校とは異なる教科書を使用している場合は、転出先の学校が手続きをし、光村の教科書が給与されます。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最後、１番下の四角囲みですが、</a:t>
            </a:r>
            <a:r>
              <a:rPr kumimoji="1" lang="ja-JP" altLang="ja-JP" sz="1200" kern="1200" dirty="0">
                <a:solidFill>
                  <a:schemeClr val="tx1"/>
                </a:solidFill>
                <a:effectLst/>
                <a:latin typeface="+mn-lt"/>
                <a:ea typeface="+mn-ea"/>
                <a:cs typeface="+mn-cs"/>
              </a:rPr>
              <a:t>児童自立支援施設入所児童生徒の学籍上の取り扱いについて</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とありますが、あまりない事例ですので今日は省略します。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ここまでが基本的な内容でしたが、転出入も法律で決まっているこということは少し理解していただけましたでしょうか？●</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D7D6FB69-0576-46A7-BE83-8EFE43CBB8B0}" type="slidenum">
              <a:rPr kumimoji="1" lang="ja-JP" altLang="en-US" smtClean="0"/>
              <a:t>19</a:t>
            </a:fld>
            <a:endParaRPr kumimoji="1" lang="ja-JP" altLang="en-US"/>
          </a:p>
        </p:txBody>
      </p:sp>
    </p:spTree>
    <p:extLst>
      <p:ext uri="{BB962C8B-B14F-4D97-AF65-F5344CB8AC3E}">
        <p14:creationId xmlns:p14="http://schemas.microsoft.com/office/powerpoint/2010/main" val="3825473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まずは、「学籍」の根本である、就学義務について説明をしていきたいと思います。</a:t>
            </a:r>
            <a:endParaRPr lang="en-US" altLang="ja-JP" sz="1200"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法令では、このように規定されています</a:t>
            </a:r>
            <a:r>
              <a:rPr lang="ja-JP" altLang="en-US" sz="1200" dirty="0" smtClean="0">
                <a:latin typeface="+mn-ea"/>
                <a:ea typeface="+mn-ea"/>
              </a:rPr>
              <a:t>。林さん</a:t>
            </a:r>
            <a:r>
              <a:rPr lang="ja-JP" altLang="en-US" sz="1200" dirty="0">
                <a:latin typeface="+mn-ea"/>
                <a:ea typeface="+mn-ea"/>
              </a:rPr>
              <a:t>、憲法第</a:t>
            </a:r>
            <a:r>
              <a:rPr lang="en-US" altLang="ja-JP" sz="1200" dirty="0">
                <a:latin typeface="+mn-ea"/>
                <a:ea typeface="+mn-ea"/>
              </a:rPr>
              <a:t>26</a:t>
            </a:r>
            <a:r>
              <a:rPr lang="ja-JP" altLang="en-US" sz="1200" dirty="0">
                <a:latin typeface="+mn-ea"/>
                <a:ea typeface="+mn-ea"/>
              </a:rPr>
              <a:t>条第</a:t>
            </a:r>
            <a:r>
              <a:rPr lang="en-US" altLang="ja-JP" sz="1200" dirty="0">
                <a:latin typeface="+mn-ea"/>
                <a:ea typeface="+mn-ea"/>
              </a:rPr>
              <a:t>2</a:t>
            </a:r>
            <a:r>
              <a:rPr lang="ja-JP" altLang="en-US" sz="1200" dirty="0">
                <a:latin typeface="+mn-ea"/>
                <a:ea typeface="+mn-ea"/>
              </a:rPr>
              <a:t>項と教育基本法第</a:t>
            </a:r>
            <a:r>
              <a:rPr lang="en-US" altLang="ja-JP" sz="1200" dirty="0">
                <a:latin typeface="+mn-ea"/>
                <a:ea typeface="+mn-ea"/>
              </a:rPr>
              <a:t>5</a:t>
            </a:r>
            <a:r>
              <a:rPr lang="ja-JP" altLang="en-US" sz="1200" dirty="0">
                <a:latin typeface="+mn-ea"/>
                <a:ea typeface="+mn-ea"/>
              </a:rPr>
              <a:t>条</a:t>
            </a:r>
            <a:r>
              <a:rPr lang="en-US" altLang="ja-JP" sz="1200" dirty="0">
                <a:latin typeface="+mn-ea"/>
                <a:ea typeface="+mn-ea"/>
              </a:rPr>
              <a:t>1</a:t>
            </a:r>
            <a:r>
              <a:rPr lang="ja-JP" altLang="en-US" sz="1200" dirty="0">
                <a:latin typeface="+mn-ea"/>
                <a:ea typeface="+mn-ea"/>
              </a:rPr>
              <a:t>項を読んでください。</a:t>
            </a:r>
            <a:endParaRPr lang="en-US" altLang="ja-JP" sz="1200"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～読んでもらう～</a:t>
            </a:r>
            <a:endParaRPr lang="en-US" altLang="ja-JP" sz="1200"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ありがとうございます。</a:t>
            </a:r>
            <a:endParaRPr lang="en-US" altLang="ja-JP" sz="1200"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就学義務とは、日本国民である保護者に対し、子に小学校</a:t>
            </a:r>
            <a:r>
              <a:rPr lang="en-US" altLang="ja-JP" sz="1200" dirty="0">
                <a:latin typeface="+mn-ea"/>
                <a:ea typeface="+mn-ea"/>
              </a:rPr>
              <a:t>6</a:t>
            </a:r>
            <a:r>
              <a:rPr lang="ja-JP" altLang="en-US" sz="1200" dirty="0">
                <a:latin typeface="+mn-ea"/>
                <a:ea typeface="+mn-ea"/>
              </a:rPr>
              <a:t>年間、中学校</a:t>
            </a:r>
            <a:r>
              <a:rPr lang="en-US" altLang="ja-JP" sz="1200" dirty="0">
                <a:latin typeface="+mn-ea"/>
                <a:ea typeface="+mn-ea"/>
              </a:rPr>
              <a:t>3</a:t>
            </a:r>
            <a:r>
              <a:rPr lang="ja-JP" altLang="en-US" sz="1200" dirty="0">
                <a:latin typeface="+mn-ea"/>
                <a:ea typeface="+mn-ea"/>
              </a:rPr>
              <a:t>年間の教育を受けさせる義務を課したものです。●</a:t>
            </a:r>
          </a:p>
        </p:txBody>
      </p:sp>
      <p:sp>
        <p:nvSpPr>
          <p:cNvPr id="4" name="スライド番号プレースホルダー 3"/>
          <p:cNvSpPr>
            <a:spLocks noGrp="1"/>
          </p:cNvSpPr>
          <p:nvPr>
            <p:ph type="sldNum" sz="quarter" idx="10"/>
          </p:nvPr>
        </p:nvSpPr>
        <p:spPr/>
        <p:txBody>
          <a:bodyPr/>
          <a:lstStyle/>
          <a:p>
            <a:fld id="{D7D6FB69-0576-46A7-BE83-8EFE43CBB8B0}" type="slidenum">
              <a:rPr kumimoji="1" lang="ja-JP" altLang="en-US" smtClean="0"/>
              <a:t>2</a:t>
            </a:fld>
            <a:endParaRPr kumimoji="1" lang="ja-JP" altLang="en-US"/>
          </a:p>
        </p:txBody>
      </p:sp>
    </p:spTree>
    <p:extLst>
      <p:ext uri="{BB962C8B-B14F-4D97-AF65-F5344CB8AC3E}">
        <p14:creationId xmlns:p14="http://schemas.microsoft.com/office/powerpoint/2010/main" val="4219737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手引き</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5-2-3</a:t>
            </a:r>
            <a:r>
              <a:rPr kumimoji="1" lang="ja-JP" altLang="en-US"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5-2-4</a:t>
            </a:r>
            <a:r>
              <a:rPr kumimoji="1" lang="ja-JP" altLang="en-US" sz="1200" kern="1200" dirty="0" err="1">
                <a:solidFill>
                  <a:schemeClr val="tx1"/>
                </a:solidFill>
                <a:effectLst/>
                <a:latin typeface="+mn-lt"/>
                <a:ea typeface="+mn-ea"/>
                <a:cs typeface="+mn-cs"/>
              </a:rPr>
              <a:t>に転</a:t>
            </a:r>
            <a:r>
              <a:rPr kumimoji="1" lang="ja-JP" altLang="en-US" sz="1200" kern="1200" dirty="0">
                <a:solidFill>
                  <a:schemeClr val="tx1"/>
                </a:solidFill>
                <a:effectLst/>
                <a:latin typeface="+mn-lt"/>
                <a:ea typeface="+mn-ea"/>
                <a:cs typeface="+mn-cs"/>
              </a:rPr>
              <a:t>出、転入のそれぞれの</a:t>
            </a:r>
            <a:r>
              <a:rPr kumimoji="1" lang="ja-JP" altLang="ja-JP" sz="1200" kern="1200" dirty="0">
                <a:solidFill>
                  <a:schemeClr val="tx1"/>
                </a:solidFill>
                <a:effectLst/>
                <a:latin typeface="+mn-lt"/>
                <a:ea typeface="+mn-ea"/>
                <a:cs typeface="+mn-cs"/>
              </a:rPr>
              <a:t>フロー図</a:t>
            </a:r>
            <a:r>
              <a:rPr kumimoji="1" lang="ja-JP" altLang="en-US" sz="1200" kern="1200" dirty="0">
                <a:solidFill>
                  <a:schemeClr val="tx1"/>
                </a:solidFill>
                <a:effectLst/>
                <a:latin typeface="+mn-lt"/>
                <a:ea typeface="+mn-ea"/>
                <a:cs typeface="+mn-cs"/>
              </a:rPr>
              <a:t>が載っています。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転出入があった際には、このフロー図をもとに手続きを進めていきます。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今日は、このフロー図をもとに具体的な</a:t>
            </a:r>
            <a:r>
              <a:rPr kumimoji="1" lang="ja-JP" altLang="ja-JP" sz="1200" kern="1200" dirty="0">
                <a:solidFill>
                  <a:schemeClr val="tx1"/>
                </a:solidFill>
                <a:effectLst/>
                <a:latin typeface="+mn-lt"/>
                <a:ea typeface="+mn-ea"/>
                <a:cs typeface="+mn-cs"/>
              </a:rPr>
              <a:t>事務処理</a:t>
            </a:r>
            <a:r>
              <a:rPr kumimoji="1" lang="ja-JP" altLang="en-US" sz="1200" kern="1200" dirty="0">
                <a:solidFill>
                  <a:schemeClr val="tx1"/>
                </a:solidFill>
                <a:effectLst/>
                <a:latin typeface="+mn-lt"/>
                <a:ea typeface="+mn-ea"/>
                <a:cs typeface="+mn-cs"/>
              </a:rPr>
              <a:t>を</a:t>
            </a:r>
            <a:r>
              <a:rPr kumimoji="1" lang="ja-JP" altLang="ja-JP" sz="1200" kern="1200" dirty="0">
                <a:solidFill>
                  <a:schemeClr val="tx1"/>
                </a:solidFill>
                <a:effectLst/>
                <a:latin typeface="+mn-lt"/>
                <a:ea typeface="+mn-ea"/>
                <a:cs typeface="+mn-cs"/>
              </a:rPr>
              <a:t>確認</a:t>
            </a:r>
            <a:r>
              <a:rPr kumimoji="1" lang="ja-JP" altLang="en-US" sz="1200" kern="1200" dirty="0">
                <a:solidFill>
                  <a:schemeClr val="tx1"/>
                </a:solidFill>
                <a:effectLst/>
                <a:latin typeface="+mn-lt"/>
                <a:ea typeface="+mn-ea"/>
                <a:cs typeface="+mn-cs"/>
              </a:rPr>
              <a:t>していきましょう。</a:t>
            </a:r>
            <a:endParaRPr kumimoji="1" lang="en-US" altLang="ja-JP" sz="1200" kern="1200" dirty="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時間</a:t>
            </a:r>
            <a:r>
              <a:rPr kumimoji="1" lang="ja-JP" altLang="en-US" sz="1200" kern="1200" dirty="0">
                <a:solidFill>
                  <a:schemeClr val="tx1"/>
                </a:solidFill>
                <a:effectLst/>
                <a:latin typeface="+mn-lt"/>
                <a:ea typeface="+mn-ea"/>
                <a:cs typeface="+mn-cs"/>
              </a:rPr>
              <a:t>の関係で、</a:t>
            </a:r>
            <a:r>
              <a:rPr kumimoji="1" lang="en-US" altLang="ja-JP" sz="1200" kern="1200" dirty="0">
                <a:solidFill>
                  <a:schemeClr val="tx1"/>
                </a:solidFill>
                <a:effectLst/>
                <a:latin typeface="+mn-lt"/>
                <a:ea typeface="+mn-ea"/>
                <a:cs typeface="+mn-cs"/>
              </a:rPr>
              <a:t>5-2-3</a:t>
            </a:r>
            <a:r>
              <a:rPr kumimoji="1" lang="ja-JP" altLang="en-US" sz="1200" kern="1200" dirty="0">
                <a:solidFill>
                  <a:schemeClr val="tx1"/>
                </a:solidFill>
                <a:effectLst/>
                <a:latin typeface="+mn-lt"/>
                <a:ea typeface="+mn-ea"/>
                <a:cs typeface="+mn-cs"/>
              </a:rPr>
              <a:t>転出を重点的にお伝えします。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前の画面には、図でも表示しますので、合わせて見ていただけたらと思います。</a:t>
            </a:r>
            <a:endParaRPr kumimoji="1" lang="en-US" altLang="ja-JP" sz="1200" kern="1200" dirty="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手続き</a:t>
            </a:r>
            <a:r>
              <a:rPr kumimoji="1" lang="ja-JP" altLang="en-US" sz="1200" kern="1200" dirty="0">
                <a:solidFill>
                  <a:schemeClr val="tx1"/>
                </a:solidFill>
                <a:effectLst/>
                <a:latin typeface="+mn-lt"/>
                <a:ea typeface="+mn-ea"/>
                <a:cs typeface="+mn-cs"/>
              </a:rPr>
              <a:t>に必要な様式もお配りしていますので、そちらを見ていきます。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校務支援システム上で作成する書類は、右上に「校務支援システムで作成」と</a:t>
            </a:r>
            <a:r>
              <a:rPr kumimoji="1" lang="ja-JP" altLang="en-US" sz="1200" kern="1200" dirty="0" smtClean="0">
                <a:solidFill>
                  <a:schemeClr val="tx1"/>
                </a:solidFill>
                <a:effectLst/>
                <a:latin typeface="+mn-lt"/>
                <a:ea typeface="+mn-ea"/>
                <a:cs typeface="+mn-cs"/>
              </a:rPr>
              <a:t>ありますが、</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そのままエクセルやワードで作成する書類には何も記載がありません。</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まず●①</a:t>
            </a:r>
            <a:r>
              <a:rPr kumimoji="1" lang="ja-JP" altLang="en-US" sz="1200" kern="1200" dirty="0" smtClean="0">
                <a:solidFill>
                  <a:schemeClr val="tx1"/>
                </a:solidFill>
                <a:effectLst/>
                <a:latin typeface="+mn-lt"/>
                <a:ea typeface="+mn-ea"/>
                <a:cs typeface="+mn-cs"/>
              </a:rPr>
              <a:t>転出は</a:t>
            </a:r>
            <a:r>
              <a:rPr kumimoji="1" lang="ja-JP" altLang="en-US" sz="1200" kern="1200" dirty="0">
                <a:solidFill>
                  <a:schemeClr val="tx1"/>
                </a:solidFill>
                <a:effectLst/>
                <a:latin typeface="+mn-lt"/>
                <a:ea typeface="+mn-ea"/>
                <a:cs typeface="+mn-cs"/>
              </a:rPr>
              <a:t>、基本的に保護者からの申し出があって初めて動き出します。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では、「転出します。」という情報が届いた場合</a:t>
            </a:r>
            <a:r>
              <a:rPr kumimoji="1" lang="ja-JP" altLang="en-US" sz="1200" kern="1200" dirty="0" smtClean="0">
                <a:solidFill>
                  <a:schemeClr val="tx1"/>
                </a:solidFill>
                <a:effectLst/>
                <a:latin typeface="+mn-lt"/>
                <a:ea typeface="+mn-ea"/>
                <a:cs typeface="+mn-cs"/>
              </a:rPr>
              <a:t>、どんな</a:t>
            </a:r>
            <a:r>
              <a:rPr kumimoji="1" lang="ja-JP" altLang="en-US" sz="1200" kern="1200" dirty="0">
                <a:solidFill>
                  <a:schemeClr val="tx1"/>
                </a:solidFill>
                <a:effectLst/>
                <a:latin typeface="+mn-lt"/>
                <a:ea typeface="+mn-ea"/>
                <a:cs typeface="+mn-cs"/>
              </a:rPr>
              <a:t>ことが気になりますでしょうか？</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「こんなことを聞いておかない</a:t>
            </a:r>
            <a:r>
              <a:rPr kumimoji="1" lang="ja-JP" altLang="en-US" sz="1200" kern="1200" dirty="0" smtClean="0">
                <a:solidFill>
                  <a:schemeClr val="tx1"/>
                </a:solidFill>
                <a:effectLst/>
                <a:latin typeface="+mn-lt"/>
                <a:ea typeface="+mn-ea"/>
                <a:cs typeface="+mn-cs"/>
              </a:rPr>
              <a:t>と処理ができない」</a:t>
            </a:r>
            <a:r>
              <a:rPr kumimoji="1" lang="ja-JP" altLang="en-US" sz="1200" kern="1200" dirty="0">
                <a:solidFill>
                  <a:schemeClr val="tx1"/>
                </a:solidFill>
                <a:effectLst/>
                <a:latin typeface="+mn-lt"/>
                <a:ea typeface="+mn-ea"/>
                <a:cs typeface="+mn-cs"/>
              </a:rPr>
              <a:t>といったこと等</a:t>
            </a:r>
            <a:r>
              <a:rPr kumimoji="1" lang="en-US" altLang="ja-JP" sz="1200" kern="1200" dirty="0">
                <a:solidFill>
                  <a:schemeClr val="tx1"/>
                </a:solidFill>
                <a:effectLst/>
                <a:latin typeface="+mn-lt"/>
                <a:ea typeface="+mn-ea"/>
                <a:cs typeface="+mn-cs"/>
              </a:rPr>
              <a:t>…</a:t>
            </a:r>
          </a:p>
          <a:p>
            <a:endParaRPr kumimoji="1" lang="en-US" altLang="ja-JP" sz="1200" kern="1200" dirty="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en-US" sz="1200" b="0" strike="noStrike" kern="1200" dirty="0" smtClean="0">
                <a:solidFill>
                  <a:schemeClr val="tx1"/>
                </a:solidFill>
                <a:effectLst/>
                <a:latin typeface="+mn-lt"/>
                <a:ea typeface="+mn-ea"/>
                <a:cs typeface="+mn-cs"/>
              </a:rPr>
              <a:t>林さん</a:t>
            </a:r>
            <a:r>
              <a:rPr kumimoji="1" lang="ja-JP" altLang="en-US" sz="1200" kern="1200" dirty="0" smtClean="0">
                <a:solidFill>
                  <a:schemeClr val="tx1"/>
                </a:solidFill>
                <a:effectLst/>
                <a:latin typeface="+mn-lt"/>
                <a:ea typeface="+mn-ea"/>
                <a:cs typeface="+mn-cs"/>
              </a:rPr>
              <a:t>に</a:t>
            </a:r>
            <a:r>
              <a:rPr kumimoji="1" lang="ja-JP" altLang="en-US" sz="1200" kern="1200" dirty="0">
                <a:solidFill>
                  <a:schemeClr val="tx1"/>
                </a:solidFill>
                <a:effectLst/>
                <a:latin typeface="+mn-lt"/>
                <a:ea typeface="+mn-ea"/>
                <a:cs typeface="+mn-cs"/>
              </a:rPr>
              <a:t>聞く～</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では</a:t>
            </a:r>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5-2-5</a:t>
            </a:r>
            <a:r>
              <a:rPr kumimoji="1" lang="ja-JP" altLang="en-US" sz="1200" kern="1200" dirty="0">
                <a:solidFill>
                  <a:schemeClr val="tx1"/>
                </a:solidFill>
                <a:effectLst/>
                <a:latin typeface="+mn-lt"/>
                <a:ea typeface="+mn-ea"/>
                <a:cs typeface="+mn-cs"/>
              </a:rPr>
              <a:t>をご覧ください。</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左上に「学校へ最後に来る日は？いつ頃、どこの学校へ？」とあります。</a:t>
            </a:r>
            <a:endParaRPr kumimoji="1" lang="en-US" altLang="ja-JP" sz="1200" kern="1200" dirty="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保護者</a:t>
            </a:r>
            <a:r>
              <a:rPr kumimoji="1" lang="ja-JP" altLang="en-US" sz="1200" kern="1200" dirty="0">
                <a:solidFill>
                  <a:schemeClr val="tx1"/>
                </a:solidFill>
                <a:effectLst/>
                <a:latin typeface="+mn-lt"/>
                <a:ea typeface="+mn-ea"/>
                <a:cs typeface="+mn-cs"/>
              </a:rPr>
              <a:t>に確認し、得た情報をもとに手続きを進めていく必要があります。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では、</a:t>
            </a:r>
            <a:r>
              <a:rPr kumimoji="1" lang="en-US" altLang="ja-JP" sz="1200" kern="1200" dirty="0">
                <a:solidFill>
                  <a:schemeClr val="tx1"/>
                </a:solidFill>
                <a:effectLst/>
                <a:latin typeface="+mn-lt"/>
                <a:ea typeface="+mn-ea"/>
                <a:cs typeface="+mn-cs"/>
              </a:rPr>
              <a:t>5-2-3</a:t>
            </a:r>
            <a:r>
              <a:rPr kumimoji="1" lang="ja-JP" altLang="en-US" sz="1200" kern="1200" dirty="0">
                <a:solidFill>
                  <a:schemeClr val="tx1"/>
                </a:solidFill>
                <a:effectLst/>
                <a:latin typeface="+mn-lt"/>
                <a:ea typeface="+mn-ea"/>
                <a:cs typeface="+mn-cs"/>
              </a:rPr>
              <a:t>に戻って、●②諸会計の精算です。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転出する児童が関わる会計を全て洗い出します。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どのような会計が思い浮かびますか？</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en-US" sz="1200" b="0" strike="noStrike" kern="1200" dirty="0" smtClean="0">
                <a:solidFill>
                  <a:schemeClr val="tx1"/>
                </a:solidFill>
                <a:effectLst/>
                <a:latin typeface="+mn-lt"/>
                <a:ea typeface="+mn-ea"/>
                <a:cs typeface="+mn-cs"/>
              </a:rPr>
              <a:t>林さん</a:t>
            </a:r>
            <a:r>
              <a:rPr kumimoji="1" lang="ja-JP" altLang="en-US" sz="1200" kern="1200" dirty="0" smtClean="0">
                <a:solidFill>
                  <a:schemeClr val="tx1"/>
                </a:solidFill>
                <a:effectLst/>
                <a:latin typeface="+mn-lt"/>
                <a:ea typeface="+mn-ea"/>
                <a:cs typeface="+mn-cs"/>
              </a:rPr>
              <a:t>に</a:t>
            </a:r>
            <a:r>
              <a:rPr kumimoji="1" lang="ja-JP" altLang="en-US" sz="1200" kern="1200" dirty="0">
                <a:solidFill>
                  <a:schemeClr val="tx1"/>
                </a:solidFill>
                <a:effectLst/>
                <a:latin typeface="+mn-lt"/>
                <a:ea typeface="+mn-ea"/>
                <a:cs typeface="+mn-cs"/>
              </a:rPr>
              <a:t>聞く～</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●学級会計でしたら、追加集金、又は返金が必要かどうか学級</a:t>
            </a:r>
            <a:r>
              <a:rPr kumimoji="1" lang="ja-JP" altLang="en-US" sz="1200" kern="1200" dirty="0" smtClean="0">
                <a:solidFill>
                  <a:schemeClr val="tx1"/>
                </a:solidFill>
                <a:effectLst/>
                <a:latin typeface="+mn-lt"/>
                <a:ea typeface="+mn-ea"/>
                <a:cs typeface="+mn-cs"/>
              </a:rPr>
              <a:t>担任に確認</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PTA</a:t>
            </a:r>
            <a:r>
              <a:rPr kumimoji="1" lang="ja-JP" altLang="en-US" sz="1200" kern="1200" dirty="0">
                <a:solidFill>
                  <a:schemeClr val="tx1"/>
                </a:solidFill>
                <a:effectLst/>
                <a:latin typeface="+mn-lt"/>
                <a:ea typeface="+mn-ea"/>
                <a:cs typeface="+mn-cs"/>
              </a:rPr>
              <a:t>会費は、年間分を集金済の場合には、何か月分を返金するべきか、</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分割で集金している場合には、追加</a:t>
            </a:r>
            <a:r>
              <a:rPr kumimoji="1" lang="ja-JP" altLang="en-US" sz="1200" kern="1200" dirty="0" smtClean="0">
                <a:solidFill>
                  <a:schemeClr val="tx1"/>
                </a:solidFill>
                <a:effectLst/>
                <a:latin typeface="+mn-lt"/>
                <a:ea typeface="+mn-ea"/>
                <a:cs typeface="+mn-cs"/>
              </a:rPr>
              <a:t>集金・返金の有無を</a:t>
            </a:r>
            <a:r>
              <a:rPr kumimoji="1" lang="en-US" altLang="ja-JP" sz="1200" kern="1200" dirty="0" smtClean="0">
                <a:solidFill>
                  <a:schemeClr val="tx1"/>
                </a:solidFill>
                <a:effectLst/>
                <a:latin typeface="+mn-lt"/>
                <a:ea typeface="+mn-ea"/>
                <a:cs typeface="+mn-cs"/>
              </a:rPr>
              <a:t>PTA</a:t>
            </a:r>
            <a:r>
              <a:rPr kumimoji="1" lang="ja-JP" altLang="en-US" sz="1200" kern="1200" dirty="0">
                <a:solidFill>
                  <a:schemeClr val="tx1"/>
                </a:solidFill>
                <a:effectLst/>
                <a:latin typeface="+mn-lt"/>
                <a:ea typeface="+mn-ea"/>
                <a:cs typeface="+mn-cs"/>
              </a:rPr>
              <a:t>事務局の教頭先生</a:t>
            </a:r>
            <a:r>
              <a:rPr kumimoji="1" lang="ja-JP" altLang="en-US" sz="1200" kern="1200" dirty="0" smtClean="0">
                <a:solidFill>
                  <a:schemeClr val="tx1"/>
                </a:solidFill>
                <a:effectLst/>
                <a:latin typeface="+mn-lt"/>
                <a:ea typeface="+mn-ea"/>
                <a:cs typeface="+mn-cs"/>
              </a:rPr>
              <a:t>等に確認</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返金の場合には、必ず領収書の受領が必要です</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また</a:t>
            </a:r>
            <a:r>
              <a:rPr kumimoji="1" lang="ja-JP" altLang="en-US" sz="1200" kern="1200" dirty="0">
                <a:solidFill>
                  <a:schemeClr val="tx1"/>
                </a:solidFill>
                <a:effectLst/>
                <a:latin typeface="+mn-lt"/>
                <a:ea typeface="+mn-ea"/>
                <a:cs typeface="+mn-cs"/>
              </a:rPr>
              <a:t>、就学援助費を受給している家庭の場合は、転出の時期によっては地教委の担当の方と連絡を取る必要があります。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給食センターには、「転出するため、〇月○日以降は、給食は止めてください」と連絡が</a:t>
            </a:r>
            <a:r>
              <a:rPr kumimoji="1" lang="ja-JP" altLang="en-US" sz="1200" kern="1200" dirty="0" smtClean="0">
                <a:solidFill>
                  <a:schemeClr val="tx1"/>
                </a:solidFill>
                <a:effectLst/>
                <a:latin typeface="+mn-lt"/>
                <a:ea typeface="+mn-ea"/>
                <a:cs typeface="+mn-cs"/>
              </a:rPr>
              <a:t>必要等、</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会計</a:t>
            </a:r>
            <a:r>
              <a:rPr kumimoji="1" lang="ja-JP" altLang="en-US" sz="1200" kern="1200" dirty="0">
                <a:solidFill>
                  <a:schemeClr val="tx1"/>
                </a:solidFill>
                <a:effectLst/>
                <a:latin typeface="+mn-lt"/>
                <a:ea typeface="+mn-ea"/>
                <a:cs typeface="+mn-cs"/>
              </a:rPr>
              <a:t>に関わることは、転出後に対応することが難しいため、各担当者と連携して確実に確認、精算することが大切です</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この他、学校に保管している教科書がないかの確認、ロッカーにおいてある絵具セット等の持ち帰り、掲示している図画等の作品持ち帰りも必要ですので</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気をつけましょう。</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では、フロー図の●③保護者に必要書類を渡します</a:t>
            </a:r>
            <a:r>
              <a:rPr kumimoji="1" lang="ja-JP" altLang="en-US" sz="1200" kern="1200" dirty="0" smtClean="0">
                <a:solidFill>
                  <a:schemeClr val="tx1"/>
                </a:solidFill>
                <a:effectLst/>
                <a:latin typeface="+mn-lt"/>
                <a:ea typeface="+mn-ea"/>
                <a:cs typeface="+mn-cs"/>
              </a:rPr>
              <a:t>。様式</a:t>
            </a:r>
            <a:r>
              <a:rPr kumimoji="1" lang="ja-JP" altLang="en-US" sz="1200" kern="1200" dirty="0">
                <a:solidFill>
                  <a:schemeClr val="tx1"/>
                </a:solidFill>
                <a:effectLst/>
                <a:latin typeface="+mn-lt"/>
                <a:ea typeface="+mn-ea"/>
                <a:cs typeface="+mn-cs"/>
              </a:rPr>
              <a:t>の綴り</a:t>
            </a:r>
            <a:r>
              <a:rPr kumimoji="1" lang="en-US" altLang="ja-JP" sz="1200" kern="1200" dirty="0">
                <a:solidFill>
                  <a:schemeClr val="tx1"/>
                </a:solidFill>
                <a:effectLst/>
                <a:latin typeface="+mn-lt"/>
                <a:ea typeface="+mn-ea"/>
                <a:cs typeface="+mn-cs"/>
              </a:rPr>
              <a:t>5-2-9</a:t>
            </a:r>
            <a:r>
              <a:rPr kumimoji="1" lang="ja-JP" altLang="en-US" sz="1200" kern="1200" dirty="0" err="1">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5-2-10</a:t>
            </a:r>
            <a:r>
              <a:rPr kumimoji="1" lang="ja-JP" altLang="en-US" sz="1200" kern="1200" dirty="0" err="1">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5-2-11</a:t>
            </a:r>
            <a:r>
              <a:rPr kumimoji="1" lang="ja-JP" altLang="en-US" sz="1200" kern="1200" dirty="0">
                <a:solidFill>
                  <a:schemeClr val="tx1"/>
                </a:solidFill>
                <a:effectLst/>
                <a:latin typeface="+mn-lt"/>
                <a:ea typeface="+mn-ea"/>
                <a:cs typeface="+mn-cs"/>
              </a:rPr>
              <a:t>に書類の記入例が載っています。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在学証明書は、「この学校に</a:t>
            </a:r>
            <a:r>
              <a:rPr kumimoji="1" lang="ja-JP" altLang="en-US" sz="1200" kern="1200" dirty="0" smtClean="0">
                <a:solidFill>
                  <a:schemeClr val="tx1"/>
                </a:solidFill>
                <a:effectLst/>
                <a:latin typeface="+mn-lt"/>
                <a:ea typeface="+mn-ea"/>
                <a:cs typeface="+mn-cs"/>
              </a:rPr>
              <a:t>、在籍</a:t>
            </a:r>
            <a:r>
              <a:rPr kumimoji="1" lang="ja-JP" altLang="en-US" sz="1200" kern="1200" dirty="0">
                <a:solidFill>
                  <a:schemeClr val="tx1"/>
                </a:solidFill>
                <a:effectLst/>
                <a:latin typeface="+mn-lt"/>
                <a:ea typeface="+mn-ea"/>
                <a:cs typeface="+mn-cs"/>
              </a:rPr>
              <a:t>していた」と</a:t>
            </a:r>
            <a:r>
              <a:rPr kumimoji="1" lang="ja-JP" altLang="en-US" sz="1200" kern="1200" dirty="0" smtClean="0">
                <a:solidFill>
                  <a:schemeClr val="tx1"/>
                </a:solidFill>
                <a:effectLst/>
                <a:latin typeface="+mn-lt"/>
                <a:ea typeface="+mn-ea"/>
                <a:cs typeface="+mn-cs"/>
              </a:rPr>
              <a:t>いうことを証明するもの</a:t>
            </a:r>
            <a:r>
              <a:rPr kumimoji="1" lang="ja-JP" altLang="en-US" sz="1200" kern="1200" dirty="0">
                <a:solidFill>
                  <a:schemeClr val="tx1"/>
                </a:solidFill>
                <a:effectLst/>
                <a:latin typeface="+mn-lt"/>
                <a:ea typeface="+mn-ea"/>
                <a:cs typeface="+mn-cs"/>
              </a:rPr>
              <a:t>です。</a:t>
            </a:r>
            <a:endParaRPr kumimoji="1" lang="en-US" altLang="ja-JP" sz="1200" kern="1200" dirty="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教科用</a:t>
            </a:r>
            <a:r>
              <a:rPr kumimoji="1" lang="ja-JP" altLang="en-US" sz="1200" kern="1200" dirty="0">
                <a:solidFill>
                  <a:schemeClr val="tx1"/>
                </a:solidFill>
                <a:effectLst/>
                <a:latin typeface="+mn-lt"/>
                <a:ea typeface="+mn-ea"/>
                <a:cs typeface="+mn-cs"/>
              </a:rPr>
              <a:t>図書給与証明書は、「この学校で給与済の教科書は、これです。」という証明です。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先程も説明にありましたが、転出先の学校において、転学前に給与を受けた教科書と異なる教科書を使用する場合は、</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異なる教科書のみ新しい学校で給与を受けることができます。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転出先の学校で注文する際に、どの教科書が異なるのかを確認するために転出元の学校は証明書を作成する必要があります</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同じ学年の間に、複数回の転出入を繰り返している場合は、前の学校から届いていた給与証明書も一緒に回します。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就学援助費支給証明書は、該当者のみ作成します。</a:t>
            </a:r>
            <a:endParaRPr kumimoji="1" lang="en-US" altLang="ja-JP"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就学援助費を受給していた家庭かどうか、</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いつまでの援助費を支給済か証明することで、新しい学校の市町村で申請し認定された場合に、二重支給にならないようにするためです。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４つめ、氏名ゴム印です。氏名ゴム印は</a:t>
            </a:r>
            <a:r>
              <a:rPr kumimoji="1" lang="ja-JP" altLang="en-US" sz="1200" kern="1200" dirty="0" smtClean="0">
                <a:solidFill>
                  <a:schemeClr val="tx1"/>
                </a:solidFill>
                <a:effectLst/>
                <a:latin typeface="+mn-lt"/>
                <a:ea typeface="+mn-ea"/>
                <a:cs typeface="+mn-cs"/>
              </a:rPr>
              <a:t>、新しい</a:t>
            </a:r>
            <a:r>
              <a:rPr kumimoji="1" lang="ja-JP" altLang="en-US" sz="1200" kern="1200" dirty="0">
                <a:solidFill>
                  <a:schemeClr val="tx1"/>
                </a:solidFill>
                <a:effectLst/>
                <a:latin typeface="+mn-lt"/>
                <a:ea typeface="+mn-ea"/>
                <a:cs typeface="+mn-cs"/>
              </a:rPr>
              <a:t>学校でも継続して使用するため</a:t>
            </a:r>
            <a:r>
              <a:rPr kumimoji="1" lang="ja-JP" altLang="en-US" sz="1200" kern="1200" dirty="0" smtClean="0">
                <a:solidFill>
                  <a:schemeClr val="tx1"/>
                </a:solidFill>
                <a:effectLst/>
                <a:latin typeface="+mn-lt"/>
                <a:ea typeface="+mn-ea"/>
                <a:cs typeface="+mn-cs"/>
              </a:rPr>
              <a:t>、送付</a:t>
            </a:r>
            <a:r>
              <a:rPr kumimoji="1" lang="ja-JP" altLang="en-US" sz="1200" kern="1200" dirty="0">
                <a:solidFill>
                  <a:schemeClr val="tx1"/>
                </a:solidFill>
                <a:effectLst/>
                <a:latin typeface="+mn-lt"/>
                <a:ea typeface="+mn-ea"/>
                <a:cs typeface="+mn-cs"/>
              </a:rPr>
              <a:t>する必要があります。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これらの書類と氏名印は、郵送ではなく、保護者に直接渡して、転出先の学校へ持参してもらいます</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そのため、最後に登校する日には保護者に来校してほしい旨を事前に伝えておきましょう。</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手引きのフロー図に戻ります。●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④転学先学校から転入学通知書が郵送で届きます。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様式は、</a:t>
            </a:r>
            <a:r>
              <a:rPr kumimoji="1" lang="en-US" altLang="ja-JP" sz="1200" kern="1200" dirty="0">
                <a:solidFill>
                  <a:schemeClr val="tx1"/>
                </a:solidFill>
                <a:effectLst/>
                <a:latin typeface="+mn-lt"/>
                <a:ea typeface="+mn-ea"/>
                <a:cs typeface="+mn-cs"/>
              </a:rPr>
              <a:t>5-2-14</a:t>
            </a:r>
            <a:r>
              <a:rPr kumimoji="1" lang="ja-JP" altLang="en-US" sz="1200" kern="1200" dirty="0">
                <a:solidFill>
                  <a:schemeClr val="tx1"/>
                </a:solidFill>
                <a:effectLst/>
                <a:latin typeface="+mn-lt"/>
                <a:ea typeface="+mn-ea"/>
                <a:cs typeface="+mn-cs"/>
              </a:rPr>
              <a:t>です。受入れ先の学校が、何月何日に受け入れたのかが、この書類で分かります。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受入れ日の前日まで転出前の学校に在籍していたこととなりますので、</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この受入日をもとに、様々な処理を進めていきます。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送付すべき書類にチェックが入った状態で届きますので、これらの書類を準備して郵送したり、データでの処理を行います</a:t>
            </a:r>
            <a:r>
              <a:rPr kumimoji="1" lang="ja-JP" altLang="en-US" sz="1200" kern="1200" dirty="0" smtClean="0">
                <a:solidFill>
                  <a:schemeClr val="tx1"/>
                </a:solidFill>
                <a:effectLst/>
                <a:latin typeface="+mn-lt"/>
                <a:ea typeface="+mn-ea"/>
                <a:cs typeface="+mn-cs"/>
              </a:rPr>
              <a:t>。●</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D7D6FB69-0576-46A7-BE83-8EFE43CBB8B0}" type="slidenum">
              <a:rPr kumimoji="1" lang="ja-JP" altLang="en-US" smtClean="0"/>
              <a:t>20</a:t>
            </a:fld>
            <a:endParaRPr kumimoji="1" lang="ja-JP" altLang="en-US"/>
          </a:p>
        </p:txBody>
      </p:sp>
    </p:spTree>
    <p:extLst>
      <p:ext uri="{BB962C8B-B14F-4D97-AF65-F5344CB8AC3E}">
        <p14:creationId xmlns:p14="http://schemas.microsoft.com/office/powerpoint/2010/main" val="2261625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フロー図です。●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⑤転学処理（校務支援システムへ入力・確認）を行います。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en-US" sz="1200" kern="1200" baseline="0" dirty="0">
                <a:solidFill>
                  <a:schemeClr val="tx1"/>
                </a:solidFill>
                <a:effectLst/>
                <a:latin typeface="+mn-lt"/>
                <a:ea typeface="+mn-ea"/>
                <a:cs typeface="+mn-cs"/>
              </a:rPr>
              <a:t> 転出した日が確定しましたので、「いつ」「どこの」学校へ転出したのか等を入力する“転学処理”を行います。</a:t>
            </a:r>
            <a:endParaRPr kumimoji="1" lang="en-US" altLang="ja-JP" sz="1200" kern="1200" baseline="0" dirty="0">
              <a:solidFill>
                <a:schemeClr val="tx1"/>
              </a:solidFill>
              <a:effectLst/>
              <a:latin typeface="+mn-lt"/>
              <a:ea typeface="+mn-ea"/>
              <a:cs typeface="+mn-cs"/>
            </a:endParaRPr>
          </a:p>
          <a:p>
            <a:r>
              <a:rPr kumimoji="1" lang="ja-JP" altLang="en-US" sz="1200" kern="1200" baseline="0" dirty="0">
                <a:solidFill>
                  <a:schemeClr val="tx1"/>
                </a:solidFill>
                <a:effectLst/>
                <a:latin typeface="+mn-lt"/>
                <a:ea typeface="+mn-ea"/>
                <a:cs typeface="+mn-cs"/>
              </a:rPr>
              <a:t>　 同時に、保健関係の入力抜かりがないか等も確認します。</a:t>
            </a:r>
            <a:endParaRPr kumimoji="1" lang="en-US" altLang="ja-JP"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　</a:t>
            </a:r>
            <a:r>
              <a:rPr kumimoji="1" lang="ja-JP" altLang="en-US" sz="1200" kern="1200" baseline="0" dirty="0">
                <a:solidFill>
                  <a:schemeClr val="tx1"/>
                </a:solidFill>
                <a:effectLst/>
                <a:latin typeface="+mn-lt"/>
                <a:ea typeface="+mn-ea"/>
                <a:cs typeface="+mn-cs"/>
              </a:rPr>
              <a:t> 入力する担当者は、事務職員、教頭先生、教務主任、養護教諭など、学校によって異なります。</a:t>
            </a:r>
            <a:endParaRPr kumimoji="1" lang="en-US" altLang="ja-JP"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baseline="0" dirty="0">
                <a:solidFill>
                  <a:schemeClr val="tx1"/>
                </a:solidFill>
                <a:effectLst/>
                <a:latin typeface="+mn-lt"/>
                <a:ea typeface="+mn-ea"/>
                <a:cs typeface="+mn-cs"/>
              </a:rPr>
              <a:t> 　該当時には、右側のマニュアルを参考に各担当の先生と連携して進めます。●</a:t>
            </a:r>
            <a:endParaRPr kumimoji="1" lang="en-US" altLang="ja-JP"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baseline="0" dirty="0">
                <a:solidFill>
                  <a:schemeClr val="tx1"/>
                </a:solidFill>
                <a:effectLst/>
                <a:latin typeface="+mn-lt"/>
                <a:ea typeface="+mn-ea"/>
                <a:cs typeface="+mn-cs"/>
              </a:rPr>
              <a:t>⑥四万十町教育委員会へ転出児童生徒異動報告書を提出します。</a:t>
            </a:r>
            <a:endParaRPr kumimoji="1" lang="en-US" altLang="ja-JP"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baseline="0" dirty="0">
                <a:solidFill>
                  <a:schemeClr val="tx1"/>
                </a:solidFill>
                <a:effectLst/>
                <a:latin typeface="+mn-lt"/>
                <a:ea typeface="+mn-ea"/>
                <a:cs typeface="+mn-cs"/>
              </a:rPr>
              <a:t>　　様式は、</a:t>
            </a:r>
            <a:r>
              <a:rPr kumimoji="1" lang="en-US" altLang="ja-JP" sz="1200" kern="1200" baseline="0" dirty="0">
                <a:solidFill>
                  <a:schemeClr val="tx1"/>
                </a:solidFill>
                <a:effectLst/>
                <a:latin typeface="+mn-lt"/>
                <a:ea typeface="+mn-ea"/>
                <a:cs typeface="+mn-cs"/>
              </a:rPr>
              <a:t>5-2-7</a:t>
            </a:r>
            <a:r>
              <a:rPr kumimoji="1" lang="ja-JP" altLang="en-US" sz="1200" kern="1200" baseline="0" dirty="0">
                <a:solidFill>
                  <a:schemeClr val="tx1"/>
                </a:solidFill>
                <a:effectLst/>
                <a:latin typeface="+mn-lt"/>
                <a:ea typeface="+mn-ea"/>
                <a:cs typeface="+mn-cs"/>
              </a:rPr>
              <a:t>です。「何年生」の「誰」が「いつ」「どこの学校」へ転出したのか等を委員会へ報告する必要があります。</a:t>
            </a:r>
            <a:endParaRPr kumimoji="1" lang="en-US" altLang="ja-JP"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baseline="0" dirty="0">
                <a:solidFill>
                  <a:schemeClr val="tx1"/>
                </a:solidFill>
                <a:effectLst/>
                <a:latin typeface="+mn-lt"/>
                <a:ea typeface="+mn-ea"/>
                <a:cs typeface="+mn-cs"/>
              </a:rPr>
              <a:t>　 この様式は、システムではなくエクセルデータで、学校長印も必要です。</a:t>
            </a:r>
            <a:endParaRPr kumimoji="1" lang="en-US" altLang="ja-JP"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baseline="0" dirty="0">
                <a:solidFill>
                  <a:schemeClr val="tx1"/>
                </a:solidFill>
                <a:effectLst/>
                <a:latin typeface="+mn-lt"/>
                <a:ea typeface="+mn-ea"/>
                <a:cs typeface="+mn-cs"/>
              </a:rPr>
              <a:t>フロー図に戻ります。●</a:t>
            </a:r>
            <a:endParaRPr kumimoji="1" lang="en-US" altLang="ja-JP"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baseline="0" dirty="0">
                <a:solidFill>
                  <a:schemeClr val="tx1"/>
                </a:solidFill>
                <a:effectLst/>
                <a:latin typeface="+mn-lt"/>
                <a:ea typeface="+mn-ea"/>
                <a:cs typeface="+mn-cs"/>
              </a:rPr>
              <a:t>⑦転出先の学校に転出関係書類を送付します。</a:t>
            </a:r>
            <a:endParaRPr kumimoji="1" lang="en-US" altLang="ja-JP"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baseline="0" dirty="0">
                <a:solidFill>
                  <a:schemeClr val="tx1"/>
                </a:solidFill>
                <a:effectLst/>
                <a:latin typeface="+mn-lt"/>
                <a:ea typeface="+mn-ea"/>
                <a:cs typeface="+mn-cs"/>
              </a:rPr>
              <a:t>送付する書類は、紙媒体とデータ、両方で送付する必要があり、転出する児童の学年によって異なります。</a:t>
            </a:r>
            <a:endParaRPr kumimoji="1" lang="en-US" altLang="ja-JP"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baseline="0" dirty="0">
                <a:solidFill>
                  <a:schemeClr val="tx1"/>
                </a:solidFill>
                <a:effectLst/>
                <a:latin typeface="+mn-lt"/>
                <a:ea typeface="+mn-ea"/>
                <a:cs typeface="+mn-cs"/>
              </a:rPr>
              <a:t>１つめが、指導要録（学年によって紙媒体とデータの両方、又は、データのみ）</a:t>
            </a:r>
            <a:endParaRPr kumimoji="1" lang="en-US" altLang="ja-JP"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baseline="0" dirty="0">
                <a:solidFill>
                  <a:schemeClr val="tx1"/>
                </a:solidFill>
                <a:effectLst/>
                <a:latin typeface="+mn-lt"/>
                <a:ea typeface="+mn-ea"/>
                <a:cs typeface="+mn-cs"/>
              </a:rPr>
              <a:t>２つめ、小学校の場合は、幼稚園・保育所からの要録の写し（コピーを学校に残す必要はない）</a:t>
            </a:r>
            <a:endParaRPr kumimoji="1" lang="en-US" altLang="ja-JP"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baseline="0" dirty="0">
                <a:solidFill>
                  <a:schemeClr val="tx1"/>
                </a:solidFill>
                <a:effectLst/>
                <a:latin typeface="+mn-lt"/>
                <a:ea typeface="+mn-ea"/>
                <a:cs typeface="+mn-cs"/>
              </a:rPr>
              <a:t>中学校の場合は、小学校からの要録の写し（</a:t>
            </a:r>
            <a:r>
              <a:rPr kumimoji="1" lang="en-US" altLang="ja-JP" sz="1200" kern="1200" baseline="0" dirty="0">
                <a:solidFill>
                  <a:schemeClr val="tx1"/>
                </a:solidFill>
                <a:effectLst/>
                <a:latin typeface="+mn-lt"/>
                <a:ea typeface="+mn-ea"/>
                <a:cs typeface="+mn-cs"/>
              </a:rPr>
              <a:t>〃</a:t>
            </a:r>
            <a:r>
              <a:rPr kumimoji="1" lang="ja-JP" altLang="en-US" sz="1200" kern="1200" baseline="0" dirty="0">
                <a:solidFill>
                  <a:schemeClr val="tx1"/>
                </a:solidFill>
                <a:effectLst/>
                <a:latin typeface="+mn-lt"/>
                <a:ea typeface="+mn-ea"/>
                <a:cs typeface="+mn-cs"/>
              </a:rPr>
              <a:t>）</a:t>
            </a:r>
            <a:endParaRPr kumimoji="1" lang="en-US" altLang="ja-JP"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baseline="0" dirty="0">
                <a:solidFill>
                  <a:schemeClr val="tx1"/>
                </a:solidFill>
                <a:effectLst/>
                <a:latin typeface="+mn-lt"/>
                <a:ea typeface="+mn-ea"/>
                <a:cs typeface="+mn-cs"/>
              </a:rPr>
              <a:t>３つめ、健康診断・歯の検査表（学年によって紙媒体とデータの両方、又は、データのみ）、</a:t>
            </a:r>
            <a:endParaRPr kumimoji="1" lang="en-US" altLang="ja-JP"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baseline="0" dirty="0">
                <a:solidFill>
                  <a:schemeClr val="tx1"/>
                </a:solidFill>
                <a:effectLst/>
                <a:latin typeface="+mn-lt"/>
                <a:ea typeface="+mn-ea"/>
                <a:cs typeface="+mn-cs"/>
              </a:rPr>
              <a:t>保健調査票（全員紙媒体</a:t>
            </a:r>
            <a:r>
              <a:rPr kumimoji="1" lang="ja-JP" altLang="en-US" sz="1200" kern="1200" baseline="0" dirty="0" smtClean="0">
                <a:solidFill>
                  <a:schemeClr val="tx1"/>
                </a:solidFill>
                <a:effectLst/>
                <a:latin typeface="+mn-lt"/>
                <a:ea typeface="+mn-ea"/>
                <a:cs typeface="+mn-cs"/>
              </a:rPr>
              <a:t>）　養護教諭が保管しています。</a:t>
            </a:r>
            <a:endParaRPr kumimoji="1" lang="en-US" altLang="ja-JP"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baseline="0" dirty="0">
                <a:solidFill>
                  <a:schemeClr val="tx1"/>
                </a:solidFill>
                <a:effectLst/>
                <a:latin typeface="+mn-lt"/>
                <a:ea typeface="+mn-ea"/>
                <a:cs typeface="+mn-cs"/>
              </a:rPr>
              <a:t>これらを、様式綴りの</a:t>
            </a:r>
            <a:r>
              <a:rPr kumimoji="1" lang="en-US" altLang="ja-JP" sz="1200" kern="1200" baseline="0" dirty="0">
                <a:solidFill>
                  <a:schemeClr val="tx1"/>
                </a:solidFill>
                <a:effectLst/>
                <a:latin typeface="+mn-lt"/>
                <a:ea typeface="+mn-ea"/>
                <a:cs typeface="+mn-cs"/>
              </a:rPr>
              <a:t>5-2-15</a:t>
            </a:r>
            <a:r>
              <a:rPr kumimoji="1" lang="ja-JP" altLang="en-US" sz="1200" kern="1200" baseline="0" dirty="0">
                <a:solidFill>
                  <a:schemeClr val="tx1"/>
                </a:solidFill>
                <a:effectLst/>
                <a:latin typeface="+mn-lt"/>
                <a:ea typeface="+mn-ea"/>
                <a:cs typeface="+mn-cs"/>
              </a:rPr>
              <a:t>の鑑文書をつけて送付します。具体的な送付書類が載ってありますので、受け取る側も確実に確認ができます。</a:t>
            </a:r>
            <a:endParaRPr kumimoji="1" lang="en-US" altLang="ja-JP"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baseline="0" dirty="0">
                <a:solidFill>
                  <a:schemeClr val="tx1"/>
                </a:solidFill>
                <a:effectLst/>
                <a:latin typeface="+mn-lt"/>
                <a:ea typeface="+mn-ea"/>
                <a:cs typeface="+mn-cs"/>
              </a:rPr>
              <a:t>非常に重要な書類になりますので、送付の前には、必ず担任の先生や管理職の先生と確認することが大切です。</a:t>
            </a:r>
            <a:endParaRPr kumimoji="1" lang="en-US" altLang="ja-JP"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また、重要文書ですので、郵送の場合は、特定記録、簡易書留を利用します。</a:t>
            </a:r>
            <a:endParaRPr kumimoji="1" lang="en-US" altLang="ja-JP"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baseline="0" dirty="0">
                <a:solidFill>
                  <a:schemeClr val="tx1"/>
                </a:solidFill>
                <a:effectLst/>
                <a:latin typeface="+mn-lt"/>
                <a:ea typeface="+mn-ea"/>
                <a:cs typeface="+mn-cs"/>
              </a:rPr>
              <a:t>フロー図です。●</a:t>
            </a:r>
            <a:endParaRPr kumimoji="1" lang="en-US" altLang="ja-JP"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baseline="0" dirty="0">
                <a:solidFill>
                  <a:schemeClr val="tx1"/>
                </a:solidFill>
                <a:effectLst/>
                <a:latin typeface="+mn-lt"/>
                <a:ea typeface="+mn-ea"/>
                <a:cs typeface="+mn-cs"/>
              </a:rPr>
              <a:t>⑧　⑦で送付した、指導要録の原本（紙媒体がある児童のみ）を除籍簿へ綴じて耐火書庫で保存します。●</a:t>
            </a:r>
            <a:endParaRPr kumimoji="1" lang="en-US" altLang="ja-JP"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baseline="0" dirty="0">
                <a:solidFill>
                  <a:schemeClr val="tx1"/>
                </a:solidFill>
                <a:effectLst/>
                <a:latin typeface="+mn-lt"/>
                <a:ea typeface="+mn-ea"/>
                <a:cs typeface="+mn-cs"/>
              </a:rPr>
              <a:t>最後⑨です。校務支援システム上で、</a:t>
            </a:r>
            <a:r>
              <a:rPr kumimoji="1" lang="en-US" altLang="ja-JP" sz="1200" kern="1200" baseline="0" dirty="0">
                <a:solidFill>
                  <a:schemeClr val="tx1"/>
                </a:solidFill>
                <a:effectLst/>
                <a:latin typeface="+mn-lt"/>
                <a:ea typeface="+mn-ea"/>
                <a:cs typeface="+mn-cs"/>
              </a:rPr>
              <a:t>5-2-12</a:t>
            </a:r>
            <a:r>
              <a:rPr kumimoji="1" lang="ja-JP" altLang="en-US" sz="1200" kern="1200" baseline="0" dirty="0">
                <a:solidFill>
                  <a:schemeClr val="tx1"/>
                </a:solidFill>
                <a:effectLst/>
                <a:latin typeface="+mn-lt"/>
                <a:ea typeface="+mn-ea"/>
                <a:cs typeface="+mn-cs"/>
              </a:rPr>
              <a:t>転学者一覧が自動で作成されます。</a:t>
            </a:r>
            <a:endParaRPr kumimoji="1" lang="en-US" altLang="ja-JP"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baseline="0" dirty="0">
                <a:solidFill>
                  <a:schemeClr val="tx1"/>
                </a:solidFill>
                <a:effectLst/>
                <a:latin typeface="+mn-lt"/>
                <a:ea typeface="+mn-ea"/>
                <a:cs typeface="+mn-cs"/>
              </a:rPr>
              <a:t>この一覧表には、年度内に転出した児童生徒が記録されています。</a:t>
            </a:r>
            <a:endParaRPr kumimoji="1" lang="en-US" altLang="ja-JP"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baseline="0" dirty="0">
                <a:solidFill>
                  <a:schemeClr val="tx1"/>
                </a:solidFill>
                <a:effectLst/>
                <a:latin typeface="+mn-lt"/>
                <a:ea typeface="+mn-ea"/>
                <a:cs typeface="+mn-cs"/>
              </a:rPr>
              <a:t>印刷は、校務支援システム上で確実に保存されるので、しなくても構わないとなっています。</a:t>
            </a:r>
            <a:endParaRPr kumimoji="1" lang="en-US" altLang="ja-JP"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ここまでが一連の流れになります。</a:t>
            </a:r>
            <a:endParaRPr kumimoji="1" lang="en-US" altLang="ja-JP"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転出入は、保護者、教員、町教委等、多方面との連携が非常に大切です。</a:t>
            </a:r>
            <a:endParaRPr kumimoji="1" lang="en-US" altLang="ja-JP"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該当の際には、このフロー図の通りに進めるとほとんどの場合、スムーズに処理ができます。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ただ事例によっては、この流れ通りに進まない場合もありますので、その際は支援室までご相談ください。</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流れの中で、ご質問などはありませんでしょうか</a:t>
            </a:r>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a:t>
            </a:r>
            <a:endParaRPr kumimoji="1" lang="en-US"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D7D6FB69-0576-46A7-BE83-8EFE43CBB8B0}" type="slidenum">
              <a:rPr kumimoji="1" lang="ja-JP" altLang="en-US" smtClean="0"/>
              <a:t>21</a:t>
            </a:fld>
            <a:endParaRPr kumimoji="1" lang="ja-JP" altLang="en-US"/>
          </a:p>
        </p:txBody>
      </p:sp>
    </p:spTree>
    <p:extLst>
      <p:ext uri="{BB962C8B-B14F-4D97-AF65-F5344CB8AC3E}">
        <p14:creationId xmlns:p14="http://schemas.microsoft.com/office/powerpoint/2010/main" val="3610539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次は出席簿について確認していきます。</a:t>
            </a:r>
            <a:endParaRPr kumimoji="1" lang="en-US" altLang="ja-JP" dirty="0"/>
          </a:p>
          <a:p>
            <a:r>
              <a:rPr kumimoji="1" lang="ja-JP" altLang="en-US" dirty="0"/>
              <a:t>手引きは</a:t>
            </a:r>
            <a:r>
              <a:rPr kumimoji="1" lang="en-US" altLang="ja-JP" dirty="0"/>
              <a:t>5-3-1</a:t>
            </a:r>
            <a:r>
              <a:rPr kumimoji="1" lang="ja-JP" altLang="en-US" dirty="0"/>
              <a:t>出席簿を開いてください。</a:t>
            </a:r>
            <a:endParaRPr kumimoji="1" lang="en-US" altLang="ja-JP" dirty="0"/>
          </a:p>
          <a:p>
            <a:endParaRPr kumimoji="1" lang="en-US" altLang="ja-JP" dirty="0"/>
          </a:p>
          <a:p>
            <a:r>
              <a:rPr kumimoji="1" lang="ja-JP" altLang="en-US" dirty="0"/>
              <a:t>出席簿の入力や確認は、担任や養護教諭の方が担当されていることが多いかと思います。</a:t>
            </a:r>
            <a:endParaRPr kumimoji="1" lang="en-US" altLang="ja-JP" dirty="0"/>
          </a:p>
          <a:p>
            <a:r>
              <a:rPr kumimoji="1" lang="ja-JP" altLang="en-US" sz="1200" kern="1200" dirty="0">
                <a:solidFill>
                  <a:schemeClr val="tx1"/>
                </a:solidFill>
                <a:effectLst/>
                <a:latin typeface="+mn-lt"/>
                <a:ea typeface="+mn-ea"/>
                <a:cs typeface="+mn-cs"/>
              </a:rPr>
              <a:t>今日は、根拠等、基本的な内容を一緒に確認していきたいと思います。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では、まず</a:t>
            </a:r>
            <a:r>
              <a:rPr kumimoji="1" lang="ja-JP" altLang="ja-JP" sz="1200" kern="1200" dirty="0">
                <a:solidFill>
                  <a:schemeClr val="tx1"/>
                </a:solidFill>
                <a:effectLst/>
                <a:latin typeface="+mn-lt"/>
                <a:ea typeface="+mn-ea"/>
                <a:cs typeface="+mn-cs"/>
              </a:rPr>
              <a:t>出席簿作成の根拠となる条例を確認していきましょう。</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１番上の学校教育法施行令第</a:t>
            </a:r>
            <a:r>
              <a:rPr kumimoji="1" lang="en-US" altLang="ja-JP" sz="1200" kern="1200" dirty="0">
                <a:solidFill>
                  <a:schemeClr val="tx1"/>
                </a:solidFill>
                <a:effectLst/>
                <a:latin typeface="+mn-lt"/>
                <a:ea typeface="+mn-ea"/>
                <a:cs typeface="+mn-cs"/>
              </a:rPr>
              <a:t>19</a:t>
            </a:r>
            <a:r>
              <a:rPr kumimoji="1" lang="ja-JP" altLang="en-US" sz="1200" kern="1200" dirty="0" smtClean="0">
                <a:solidFill>
                  <a:schemeClr val="tx1"/>
                </a:solidFill>
                <a:effectLst/>
                <a:latin typeface="+mn-lt"/>
                <a:ea typeface="+mn-ea"/>
                <a:cs typeface="+mn-cs"/>
              </a:rPr>
              <a:t>条</a:t>
            </a:r>
            <a:r>
              <a:rPr kumimoji="1" lang="ja-JP" altLang="en-US" sz="1200" b="0" strike="noStrike" kern="1200" dirty="0" smtClean="0">
                <a:solidFill>
                  <a:schemeClr val="tx1"/>
                </a:solidFill>
                <a:effectLst/>
                <a:latin typeface="+mn-lt"/>
                <a:ea typeface="+mn-ea"/>
                <a:cs typeface="+mn-cs"/>
              </a:rPr>
              <a:t>と</a:t>
            </a:r>
            <a:r>
              <a:rPr kumimoji="1" lang="ja-JP" altLang="en-US" sz="1200" b="0" kern="1200" dirty="0" smtClean="0">
                <a:solidFill>
                  <a:schemeClr val="tx1"/>
                </a:solidFill>
                <a:effectLst/>
                <a:latin typeface="+mn-lt"/>
                <a:ea typeface="+mn-ea"/>
                <a:cs typeface="+mn-cs"/>
              </a:rPr>
              <a:t>、</a:t>
            </a:r>
            <a:r>
              <a:rPr kumimoji="1" lang="ja-JP" altLang="en-US" sz="1200" b="0" kern="1200" dirty="0">
                <a:solidFill>
                  <a:schemeClr val="tx1"/>
                </a:solidFill>
                <a:effectLst/>
                <a:latin typeface="+mn-lt"/>
                <a:ea typeface="+mn-ea"/>
                <a:cs typeface="+mn-cs"/>
              </a:rPr>
              <a:t>すぐ下の学校教育法施行規則第</a:t>
            </a:r>
            <a:r>
              <a:rPr kumimoji="1" lang="en-US" altLang="ja-JP" sz="1200" b="0" kern="1200" dirty="0">
                <a:solidFill>
                  <a:schemeClr val="tx1"/>
                </a:solidFill>
                <a:effectLst/>
                <a:latin typeface="+mn-lt"/>
                <a:ea typeface="+mn-ea"/>
                <a:cs typeface="+mn-cs"/>
              </a:rPr>
              <a:t>25</a:t>
            </a:r>
            <a:r>
              <a:rPr kumimoji="1" lang="ja-JP" altLang="en-US" sz="1200" b="0" kern="1200" dirty="0">
                <a:solidFill>
                  <a:schemeClr val="tx1"/>
                </a:solidFill>
                <a:effectLst/>
                <a:latin typeface="+mn-lt"/>
                <a:ea typeface="+mn-ea"/>
                <a:cs typeface="+mn-cs"/>
              </a:rPr>
              <a:t>条</a:t>
            </a:r>
            <a:r>
              <a:rPr kumimoji="1" lang="ja-JP" altLang="en-US" sz="1200" b="0" kern="1200" dirty="0" smtClean="0">
                <a:solidFill>
                  <a:schemeClr val="tx1"/>
                </a:solidFill>
                <a:effectLst/>
                <a:latin typeface="+mn-lt"/>
                <a:ea typeface="+mn-ea"/>
                <a:cs typeface="+mn-cs"/>
              </a:rPr>
              <a:t>を</a:t>
            </a:r>
            <a:r>
              <a:rPr kumimoji="1" lang="ja-JP" altLang="en-US" sz="1200" b="0" strike="noStrike" kern="1200" dirty="0" smtClean="0">
                <a:solidFill>
                  <a:schemeClr val="tx1"/>
                </a:solidFill>
                <a:effectLst/>
                <a:latin typeface="+mn-lt"/>
                <a:ea typeface="+mn-ea"/>
                <a:cs typeface="+mn-cs"/>
              </a:rPr>
              <a:t>林</a:t>
            </a:r>
            <a:r>
              <a:rPr kumimoji="1" lang="ja-JP" altLang="en-US" sz="1200" b="0" kern="1200" dirty="0" smtClean="0">
                <a:solidFill>
                  <a:schemeClr val="tx1"/>
                </a:solidFill>
                <a:effectLst/>
                <a:latin typeface="+mn-lt"/>
                <a:ea typeface="+mn-ea"/>
                <a:cs typeface="+mn-cs"/>
              </a:rPr>
              <a:t>さん</a:t>
            </a:r>
            <a:r>
              <a:rPr kumimoji="1" lang="ja-JP" altLang="en-US" sz="1200" b="0" kern="1200" dirty="0">
                <a:solidFill>
                  <a:schemeClr val="tx1"/>
                </a:solidFill>
                <a:effectLst/>
                <a:latin typeface="+mn-lt"/>
                <a:ea typeface="+mn-ea"/>
                <a:cs typeface="+mn-cs"/>
              </a:rPr>
              <a:t>、読んでください</a:t>
            </a:r>
            <a:r>
              <a:rPr kumimoji="1" lang="ja-JP" altLang="en-US" sz="1200" kern="1200" dirty="0">
                <a:solidFill>
                  <a:schemeClr val="tx1"/>
                </a:solidFill>
                <a:effectLst/>
                <a:latin typeface="+mn-lt"/>
                <a:ea typeface="+mn-ea"/>
                <a:cs typeface="+mn-cs"/>
              </a:rPr>
              <a:t>。</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～読んでもらう～</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ありがとございます。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このように、先程までの指導要録や転出入と同じく、出席簿についても法律や規則で定められていることが分かると思います。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b="0" strike="noStrike" kern="1200" dirty="0" smtClean="0">
                <a:solidFill>
                  <a:schemeClr val="tx1"/>
                </a:solidFill>
                <a:effectLst/>
                <a:latin typeface="+mn-lt"/>
                <a:ea typeface="+mn-ea"/>
                <a:cs typeface="+mn-cs"/>
              </a:rPr>
              <a:t>一番下の四万十町</a:t>
            </a:r>
            <a:r>
              <a:rPr kumimoji="1" lang="ja-JP" altLang="en-US" sz="1200" b="0" strike="noStrike" kern="1200" dirty="0" smtClean="0">
                <a:solidFill>
                  <a:schemeClr val="tx1"/>
                </a:solidFill>
                <a:effectLst/>
                <a:latin typeface="+mn-lt"/>
                <a:ea typeface="+mn-ea"/>
                <a:cs typeface="+mn-cs"/>
              </a:rPr>
              <a:t>立学校管理運営規則第</a:t>
            </a:r>
            <a:r>
              <a:rPr kumimoji="1" lang="en-US" altLang="ja-JP" sz="1200" b="0" strike="noStrike" kern="1200" dirty="0" smtClean="0">
                <a:solidFill>
                  <a:schemeClr val="tx1"/>
                </a:solidFill>
                <a:effectLst/>
                <a:latin typeface="+mn-lt"/>
                <a:ea typeface="+mn-ea"/>
                <a:cs typeface="+mn-cs"/>
              </a:rPr>
              <a:t>9</a:t>
            </a:r>
            <a:r>
              <a:rPr kumimoji="1" lang="ja-JP" altLang="en-US" sz="1200" b="0" strike="noStrike" kern="1200" dirty="0" smtClean="0">
                <a:solidFill>
                  <a:schemeClr val="tx1"/>
                </a:solidFill>
                <a:effectLst/>
                <a:latin typeface="+mn-lt"/>
                <a:ea typeface="+mn-ea"/>
                <a:cs typeface="+mn-cs"/>
              </a:rPr>
              <a:t>条をご覧ください。</a:t>
            </a:r>
            <a:endParaRPr kumimoji="1" lang="en-US" altLang="ja-JP" sz="1200" b="0" strike="noStrike"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長期</a:t>
            </a:r>
            <a:r>
              <a:rPr kumimoji="1" lang="ja-JP" altLang="en-US" sz="1200" kern="1200" dirty="0">
                <a:solidFill>
                  <a:schemeClr val="tx1"/>
                </a:solidFill>
                <a:effectLst/>
                <a:latin typeface="+mn-lt"/>
                <a:ea typeface="+mn-ea"/>
                <a:cs typeface="+mn-cs"/>
              </a:rPr>
              <a:t>休業の取扱い　です。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学校は、夏休みや冬休みが年間行事予定表で決まっていますが、</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それらは、四万十町立学校管理運営規則で定められています。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学年始休業＝４月以降の春休みは、４月１日～１０日までの間において校長が定める期間</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となっていますので、遅くても４月１１日には、始業式をして学校を始めないといけません。</a:t>
            </a:r>
            <a:endParaRPr kumimoji="1" lang="en-US" altLang="ja-JP" sz="1200" kern="1200" dirty="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このように、休業日は規則</a:t>
            </a:r>
            <a:r>
              <a:rPr kumimoji="1" lang="ja-JP" altLang="en-US" sz="1200" kern="1200" dirty="0">
                <a:solidFill>
                  <a:schemeClr val="tx1"/>
                </a:solidFill>
                <a:effectLst/>
                <a:latin typeface="+mn-lt"/>
                <a:ea typeface="+mn-ea"/>
                <a:cs typeface="+mn-cs"/>
              </a:rPr>
              <a:t>に則って</a:t>
            </a:r>
            <a:r>
              <a:rPr kumimoji="1" lang="ja-JP" altLang="en-US" sz="1200" kern="1200" dirty="0" smtClean="0">
                <a:solidFill>
                  <a:schemeClr val="tx1"/>
                </a:solidFill>
                <a:effectLst/>
                <a:latin typeface="+mn-lt"/>
                <a:ea typeface="+mn-ea"/>
                <a:cs typeface="+mn-cs"/>
              </a:rPr>
              <a:t>決められています。</a:t>
            </a:r>
            <a:r>
              <a:rPr kumimoji="1" lang="ja-JP" altLang="en-US" sz="1200" kern="1200" dirty="0">
                <a:solidFill>
                  <a:schemeClr val="tx1"/>
                </a:solidFill>
                <a:effectLst/>
                <a:latin typeface="+mn-lt"/>
                <a:ea typeface="+mn-ea"/>
                <a:cs typeface="+mn-cs"/>
              </a:rPr>
              <a:t>●</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D7D6FB69-0576-46A7-BE83-8EFE43CBB8B0}" type="slidenum">
              <a:rPr kumimoji="1" lang="ja-JP" altLang="en-US" smtClean="0"/>
              <a:t>22</a:t>
            </a:fld>
            <a:endParaRPr kumimoji="1" lang="ja-JP" altLang="en-US"/>
          </a:p>
        </p:txBody>
      </p:sp>
    </p:spTree>
    <p:extLst>
      <p:ext uri="{BB962C8B-B14F-4D97-AF65-F5344CB8AC3E}">
        <p14:creationId xmlns:p14="http://schemas.microsoft.com/office/powerpoint/2010/main" val="3689311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dirty="0" smtClean="0">
                <a:solidFill>
                  <a:schemeClr val="tx1"/>
                </a:solidFill>
                <a:effectLst/>
                <a:latin typeface="+mn-lt"/>
                <a:ea typeface="+mn-ea"/>
                <a:cs typeface="+mn-cs"/>
              </a:rPr>
              <a:t>一つ戻って、四万十町</a:t>
            </a:r>
            <a:r>
              <a:rPr kumimoji="1" lang="ja-JP" altLang="en-US" sz="1200" b="0" kern="1200" dirty="0" smtClean="0">
                <a:solidFill>
                  <a:schemeClr val="tx1"/>
                </a:solidFill>
                <a:effectLst/>
                <a:latin typeface="+mn-lt"/>
                <a:ea typeface="+mn-ea"/>
                <a:cs typeface="+mn-cs"/>
              </a:rPr>
              <a:t>立学校管理運営規則施行細則第</a:t>
            </a:r>
            <a:r>
              <a:rPr kumimoji="1" lang="en-US" altLang="ja-JP" sz="1200" b="0" kern="1200" dirty="0" smtClean="0">
                <a:solidFill>
                  <a:schemeClr val="tx1"/>
                </a:solidFill>
                <a:effectLst/>
                <a:latin typeface="+mn-lt"/>
                <a:ea typeface="+mn-ea"/>
                <a:cs typeface="+mn-cs"/>
              </a:rPr>
              <a:t>7</a:t>
            </a:r>
            <a:r>
              <a:rPr kumimoji="1" lang="ja-JP" altLang="en-US" sz="1200" b="0" kern="1200" dirty="0" smtClean="0">
                <a:solidFill>
                  <a:schemeClr val="tx1"/>
                </a:solidFill>
                <a:effectLst/>
                <a:latin typeface="+mn-lt"/>
                <a:ea typeface="+mn-ea"/>
                <a:cs typeface="+mn-cs"/>
              </a:rPr>
              <a:t>条をご覧ください</a:t>
            </a:r>
            <a:r>
              <a:rPr kumimoji="1" lang="ja-JP" altLang="en-US" sz="1200" b="0" kern="1200" dirty="0" smtClean="0">
                <a:solidFill>
                  <a:schemeClr val="tx1"/>
                </a:solidFill>
                <a:effectLst/>
                <a:latin typeface="+mn-lt"/>
                <a:ea typeface="+mn-ea"/>
                <a:cs typeface="+mn-cs"/>
              </a:rPr>
              <a:t>。</a:t>
            </a:r>
            <a:endParaRPr kumimoji="1" lang="en-US" altLang="ja-JP"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dirty="0" smtClean="0">
                <a:solidFill>
                  <a:schemeClr val="tx1"/>
                </a:solidFill>
                <a:effectLst/>
                <a:latin typeface="+mn-lt"/>
                <a:ea typeface="+mn-ea"/>
                <a:cs typeface="+mn-cs"/>
              </a:rPr>
              <a:t>児童生徒の忌引について書かれています。</a:t>
            </a:r>
            <a:endParaRPr kumimoji="1" lang="en-US" altLang="ja-JP"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亡くなった方が、</a:t>
            </a:r>
            <a:r>
              <a:rPr kumimoji="1" lang="ja-JP" altLang="ja-JP" sz="1200" b="0" kern="1200" dirty="0">
                <a:solidFill>
                  <a:schemeClr val="tx1"/>
                </a:solidFill>
                <a:effectLst/>
                <a:latin typeface="+mn-lt"/>
                <a:ea typeface="+mn-ea"/>
                <a:cs typeface="+mn-cs"/>
              </a:rPr>
              <a:t>児童生徒にとって、父・母だった場合は</a:t>
            </a:r>
            <a:r>
              <a:rPr kumimoji="1" lang="en-US" altLang="ja-JP" sz="1200" b="0" kern="1200" dirty="0">
                <a:solidFill>
                  <a:schemeClr val="tx1"/>
                </a:solidFill>
                <a:effectLst/>
                <a:latin typeface="+mn-lt"/>
                <a:ea typeface="+mn-ea"/>
                <a:cs typeface="+mn-cs"/>
              </a:rPr>
              <a:t>7</a:t>
            </a:r>
            <a:r>
              <a:rPr kumimoji="1" lang="ja-JP" altLang="ja-JP" sz="1200" b="0" kern="1200" dirty="0">
                <a:solidFill>
                  <a:schemeClr val="tx1"/>
                </a:solidFill>
                <a:effectLst/>
                <a:latin typeface="+mn-lt"/>
                <a:ea typeface="+mn-ea"/>
                <a:cs typeface="+mn-cs"/>
              </a:rPr>
              <a:t>日、祖父母・兄弟姉妹だった場合は</a:t>
            </a:r>
            <a:r>
              <a:rPr kumimoji="1" lang="en-US" altLang="ja-JP" sz="1200" b="0" kern="1200" dirty="0">
                <a:solidFill>
                  <a:schemeClr val="tx1"/>
                </a:solidFill>
                <a:effectLst/>
                <a:latin typeface="+mn-lt"/>
                <a:ea typeface="+mn-ea"/>
                <a:cs typeface="+mn-cs"/>
              </a:rPr>
              <a:t>3</a:t>
            </a:r>
            <a:r>
              <a:rPr kumimoji="1" lang="ja-JP" altLang="ja-JP" sz="1200" b="0" kern="1200" dirty="0">
                <a:solidFill>
                  <a:schemeClr val="tx1"/>
                </a:solidFill>
                <a:effectLst/>
                <a:latin typeface="+mn-lt"/>
                <a:ea typeface="+mn-ea"/>
                <a:cs typeface="+mn-cs"/>
              </a:rPr>
              <a:t>日、</a:t>
            </a:r>
            <a:endParaRPr kumimoji="1" lang="en-US" altLang="ja-JP"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b="0" kern="1200" dirty="0">
                <a:solidFill>
                  <a:schemeClr val="tx1"/>
                </a:solidFill>
                <a:effectLst/>
                <a:latin typeface="+mn-lt"/>
                <a:ea typeface="+mn-ea"/>
                <a:cs typeface="+mn-cs"/>
              </a:rPr>
              <a:t>曾祖父母（ひいじいちゃん・ひいばあちゃん）だった場合は</a:t>
            </a:r>
            <a:r>
              <a:rPr kumimoji="1" lang="en-US" altLang="ja-JP" sz="1200" b="0" kern="1200" dirty="0">
                <a:solidFill>
                  <a:schemeClr val="tx1"/>
                </a:solidFill>
                <a:effectLst/>
                <a:latin typeface="+mn-lt"/>
                <a:ea typeface="+mn-ea"/>
                <a:cs typeface="+mn-cs"/>
              </a:rPr>
              <a:t>1</a:t>
            </a:r>
            <a:r>
              <a:rPr kumimoji="1" lang="ja-JP" altLang="ja-JP" sz="1200" b="0" kern="1200" dirty="0">
                <a:solidFill>
                  <a:schemeClr val="tx1"/>
                </a:solidFill>
                <a:effectLst/>
                <a:latin typeface="+mn-lt"/>
                <a:ea typeface="+mn-ea"/>
                <a:cs typeface="+mn-cs"/>
              </a:rPr>
              <a:t>日、</a:t>
            </a:r>
            <a:endParaRPr kumimoji="1" lang="en-US" altLang="ja-JP"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b="0" kern="1200" dirty="0">
                <a:solidFill>
                  <a:schemeClr val="tx1"/>
                </a:solidFill>
                <a:effectLst/>
                <a:latin typeface="+mn-lt"/>
                <a:ea typeface="+mn-ea"/>
                <a:cs typeface="+mn-cs"/>
              </a:rPr>
              <a:t>その他は職員の忌引き日数に準じることとなって</a:t>
            </a:r>
            <a:r>
              <a:rPr kumimoji="1" lang="ja-JP" altLang="ja-JP" sz="1200" b="0" kern="1200" dirty="0" smtClean="0">
                <a:solidFill>
                  <a:schemeClr val="tx1"/>
                </a:solidFill>
                <a:effectLst/>
                <a:latin typeface="+mn-lt"/>
                <a:ea typeface="+mn-ea"/>
                <a:cs typeface="+mn-cs"/>
              </a:rPr>
              <a:t>います</a:t>
            </a:r>
            <a:r>
              <a:rPr kumimoji="1" lang="ja-JP" altLang="en-US" sz="1200" b="0" kern="1200" dirty="0" smtClean="0">
                <a:solidFill>
                  <a:schemeClr val="tx1"/>
                </a:solidFill>
                <a:effectLst/>
                <a:latin typeface="+mn-lt"/>
                <a:ea typeface="+mn-ea"/>
                <a:cs typeface="+mn-cs"/>
              </a:rPr>
              <a:t>ので、教職員の特別休暇の日数を確認して処理をしましょう。</a:t>
            </a:r>
            <a:endParaRPr kumimoji="1" lang="en-US" altLang="ja-JP"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保護者から「葬儀で欠席します」と連絡が</a:t>
            </a:r>
            <a:r>
              <a:rPr kumimoji="1" lang="ja-JP" altLang="en-US" sz="1200" b="0" kern="1200" dirty="0" smtClean="0">
                <a:solidFill>
                  <a:schemeClr val="tx1"/>
                </a:solidFill>
                <a:effectLst/>
                <a:latin typeface="+mn-lt"/>
                <a:ea typeface="+mn-ea"/>
                <a:cs typeface="+mn-cs"/>
              </a:rPr>
              <a:t>あれば、</a:t>
            </a:r>
            <a:r>
              <a:rPr kumimoji="1" lang="ja-JP" altLang="ja-JP" sz="1200" b="0" kern="1200" dirty="0" smtClean="0">
                <a:solidFill>
                  <a:schemeClr val="tx1"/>
                </a:solidFill>
                <a:effectLst/>
                <a:latin typeface="+mn-lt"/>
                <a:ea typeface="+mn-ea"/>
                <a:cs typeface="+mn-cs"/>
              </a:rPr>
              <a:t>児童</a:t>
            </a:r>
            <a:r>
              <a:rPr kumimoji="1" lang="ja-JP" altLang="ja-JP" sz="1200" b="0" kern="1200" dirty="0">
                <a:solidFill>
                  <a:schemeClr val="tx1"/>
                </a:solidFill>
                <a:effectLst/>
                <a:latin typeface="+mn-lt"/>
                <a:ea typeface="+mn-ea"/>
                <a:cs typeface="+mn-cs"/>
              </a:rPr>
              <a:t>生徒</a:t>
            </a:r>
            <a:r>
              <a:rPr kumimoji="1" lang="ja-JP" altLang="en-US" sz="1200" b="0" kern="1200" dirty="0">
                <a:solidFill>
                  <a:schemeClr val="tx1"/>
                </a:solidFill>
                <a:effectLst/>
                <a:latin typeface="+mn-lt"/>
                <a:ea typeface="+mn-ea"/>
                <a:cs typeface="+mn-cs"/>
              </a:rPr>
              <a:t>から見て亡くなった人が</a:t>
            </a:r>
            <a:r>
              <a:rPr kumimoji="1" lang="ja-JP" altLang="ja-JP" sz="1200" b="0" kern="1200" dirty="0" smtClean="0">
                <a:solidFill>
                  <a:schemeClr val="tx1"/>
                </a:solidFill>
                <a:effectLst/>
                <a:latin typeface="+mn-lt"/>
                <a:ea typeface="+mn-ea"/>
                <a:cs typeface="+mn-cs"/>
              </a:rPr>
              <a:t>ど</a:t>
            </a:r>
            <a:r>
              <a:rPr kumimoji="1" lang="ja-JP" altLang="en-US" sz="1200" b="0" kern="1200" dirty="0" smtClean="0">
                <a:solidFill>
                  <a:schemeClr val="tx1"/>
                </a:solidFill>
                <a:effectLst/>
                <a:latin typeface="+mn-lt"/>
                <a:ea typeface="+mn-ea"/>
                <a:cs typeface="+mn-cs"/>
              </a:rPr>
              <a:t>ういう方であるのかをお聞きして、</a:t>
            </a:r>
            <a:endParaRPr kumimoji="1" lang="en-US" altLang="ja-JP"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dirty="0" smtClean="0">
                <a:solidFill>
                  <a:schemeClr val="tx1"/>
                </a:solidFill>
                <a:effectLst/>
                <a:latin typeface="+mn-lt"/>
                <a:ea typeface="+mn-ea"/>
                <a:cs typeface="+mn-cs"/>
              </a:rPr>
              <a:t>「今日明日は忌引扱いになり、欠席にはなりません」等説明をしてあげると、親切かと思います。</a:t>
            </a:r>
            <a:endParaRPr kumimoji="1" lang="ja-JP" altLang="ja-JP" sz="1200" b="0" kern="1200" dirty="0">
              <a:solidFill>
                <a:schemeClr val="tx1"/>
              </a:solidFill>
              <a:effectLst/>
              <a:latin typeface="+mn-lt"/>
              <a:ea typeface="+mn-ea"/>
              <a:cs typeface="+mn-cs"/>
            </a:endParaRPr>
          </a:p>
          <a:p>
            <a:endParaRPr kumimoji="1" lang="en-US" altLang="ja-JP" b="0" dirty="0"/>
          </a:p>
          <a:p>
            <a:r>
              <a:rPr kumimoji="1" lang="ja-JP" altLang="en-US" b="0" dirty="0" smtClean="0"/>
              <a:t>右側</a:t>
            </a:r>
            <a:r>
              <a:rPr kumimoji="1" lang="ja-JP" altLang="en-US" b="0" dirty="0" smtClean="0"/>
              <a:t>の</a:t>
            </a:r>
            <a:r>
              <a:rPr kumimoji="1" lang="ja-JP" altLang="en-US" b="0" dirty="0" smtClean="0"/>
              <a:t>枠内に</a:t>
            </a:r>
            <a:r>
              <a:rPr kumimoji="1" lang="ja-JP" altLang="en-US" b="0" dirty="0"/>
              <a:t>、「期間中に休日又は休業日が含まれた場合においても、日数又は期間の延長は行わない。」とあります。</a:t>
            </a:r>
            <a:endParaRPr kumimoji="1" lang="en-US" altLang="ja-JP" b="0" dirty="0"/>
          </a:p>
          <a:p>
            <a:r>
              <a:rPr kumimoji="1" lang="ja-JP" altLang="en-US" b="0" dirty="0" smtClean="0"/>
              <a:t>教職員の忌引も同じ扱いとなっていますが、詳しく見てみましょう。</a:t>
            </a:r>
            <a:endParaRPr kumimoji="1" lang="en-US" altLang="ja-JP" b="0" dirty="0"/>
          </a:p>
          <a:p>
            <a:r>
              <a:rPr kumimoji="1" lang="ja-JP" altLang="en-US" b="0" dirty="0"/>
              <a:t>例えば水曜日</a:t>
            </a:r>
            <a:r>
              <a:rPr kumimoji="1" lang="ja-JP" altLang="en-US" b="0" dirty="0" smtClean="0"/>
              <a:t>に祖母</a:t>
            </a:r>
            <a:r>
              <a:rPr kumimoji="1" lang="ja-JP" altLang="en-US" b="0" dirty="0"/>
              <a:t>が亡くなった場合は</a:t>
            </a:r>
            <a:r>
              <a:rPr kumimoji="1" lang="ja-JP" altLang="en-US" b="0" dirty="0" smtClean="0"/>
              <a:t>、</a:t>
            </a:r>
            <a:r>
              <a:rPr kumimoji="1" lang="ja-JP" altLang="en-US" b="0" strike="noStrike" dirty="0" smtClean="0"/>
              <a:t>林</a:t>
            </a:r>
            <a:r>
              <a:rPr kumimoji="1" lang="ja-JP" altLang="en-US" b="0" dirty="0" smtClean="0"/>
              <a:t>さん</a:t>
            </a:r>
            <a:r>
              <a:rPr kumimoji="1" lang="ja-JP" altLang="en-US" b="0" dirty="0"/>
              <a:t>、何日、忌引日数がありますか？</a:t>
            </a:r>
            <a:endParaRPr kumimoji="1" lang="en-US" altLang="ja-JP" b="0" dirty="0"/>
          </a:p>
          <a:p>
            <a:endParaRPr kumimoji="1" lang="en-US" altLang="ja-JP" b="0" dirty="0"/>
          </a:p>
          <a:p>
            <a:r>
              <a:rPr kumimoji="1" lang="ja-JP" altLang="en-US" b="0" dirty="0"/>
              <a:t>～答えてもらう～</a:t>
            </a:r>
            <a:endParaRPr kumimoji="1" lang="en-US" altLang="ja-JP" b="0" dirty="0"/>
          </a:p>
          <a:p>
            <a:r>
              <a:rPr kumimoji="1" lang="ja-JP" altLang="en-US" b="0" dirty="0"/>
              <a:t>ありがとうございます</a:t>
            </a:r>
            <a:r>
              <a:rPr kumimoji="1" lang="ja-JP" altLang="en-US" b="0" dirty="0" smtClean="0"/>
              <a:t>。</a:t>
            </a:r>
            <a:endParaRPr kumimoji="1" lang="en-US" altLang="ja-JP" b="0" dirty="0"/>
          </a:p>
          <a:p>
            <a:endParaRPr kumimoji="1" lang="en-US" altLang="ja-JP" b="0" dirty="0"/>
          </a:p>
          <a:p>
            <a:r>
              <a:rPr kumimoji="1" lang="ja-JP" altLang="en-US" b="0" dirty="0" smtClean="0"/>
              <a:t>●祖母ですので、</a:t>
            </a:r>
            <a:r>
              <a:rPr kumimoji="1" lang="en-US" altLang="ja-JP" b="0" dirty="0" smtClean="0"/>
              <a:t>3</a:t>
            </a:r>
            <a:r>
              <a:rPr kumimoji="1" lang="ja-JP" altLang="en-US" b="0" dirty="0"/>
              <a:t>日忌引でお休みすることができます。</a:t>
            </a:r>
            <a:endParaRPr kumimoji="1" lang="en-US" altLang="ja-JP" b="0" dirty="0"/>
          </a:p>
          <a:p>
            <a:r>
              <a:rPr kumimoji="1" lang="ja-JP" altLang="en-US" b="0" dirty="0" smtClean="0"/>
              <a:t>●亡くなった</a:t>
            </a:r>
            <a:r>
              <a:rPr kumimoji="1" lang="ja-JP" altLang="en-US" b="0" dirty="0"/>
              <a:t>次の日から休む場合、学校のある●木曜日、</a:t>
            </a:r>
            <a:r>
              <a:rPr kumimoji="1" lang="ja-JP" altLang="en-US" b="0" dirty="0" smtClean="0"/>
              <a:t>金曜日は</a:t>
            </a:r>
            <a:r>
              <a:rPr kumimoji="1" lang="ja-JP" altLang="en-US" b="0" dirty="0"/>
              <a:t>、忌引として取り扱います。</a:t>
            </a:r>
            <a:endParaRPr kumimoji="1" lang="en-US" altLang="ja-JP" b="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0" dirty="0" smtClean="0"/>
              <a:t>土曜日が忌引３日目となりますが、この日は学校がもともと休みの日なので、●土曜日として休みます。</a:t>
            </a:r>
            <a:endParaRPr kumimoji="1" lang="en-US" altLang="ja-JP"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0" dirty="0" smtClean="0"/>
              <a:t>土曜日が行事等で授業日だった場合は、忌引きとして取り扱うことが可能です。</a:t>
            </a:r>
            <a:endParaRPr kumimoji="1" lang="en-US" altLang="ja-JP" b="0" dirty="0" smtClean="0"/>
          </a:p>
          <a:p>
            <a:r>
              <a:rPr kumimoji="1" lang="ja-JP" altLang="en-US" b="0" dirty="0" smtClean="0"/>
              <a:t>●もしも、月曜日も休んだとしたなら・・休日</a:t>
            </a:r>
            <a:r>
              <a:rPr kumimoji="1" lang="ja-JP" altLang="en-US" b="0" dirty="0"/>
              <a:t>や休業日が含まれた場合においても日数の延長はできないので●</a:t>
            </a:r>
            <a:endParaRPr kumimoji="1" lang="en-US" altLang="ja-JP" b="0" dirty="0"/>
          </a:p>
          <a:p>
            <a:r>
              <a:rPr kumimoji="1" lang="ja-JP" altLang="en-US" b="0" dirty="0" smtClean="0"/>
              <a:t>忌引</a:t>
            </a:r>
            <a:r>
              <a:rPr kumimoji="1" lang="ja-JP" altLang="en-US" b="0" dirty="0"/>
              <a:t>にすることはできません。</a:t>
            </a:r>
            <a:endParaRPr kumimoji="1" lang="en-US" altLang="ja-JP" b="0" dirty="0"/>
          </a:p>
          <a:p>
            <a:r>
              <a:rPr kumimoji="1" lang="ja-JP" altLang="en-US" dirty="0" smtClean="0"/>
              <a:t>●</a:t>
            </a:r>
            <a:endParaRPr kumimoji="1" lang="en-US" altLang="ja-JP" dirty="0"/>
          </a:p>
        </p:txBody>
      </p:sp>
      <p:sp>
        <p:nvSpPr>
          <p:cNvPr id="4" name="スライド番号プレースホルダー 3"/>
          <p:cNvSpPr>
            <a:spLocks noGrp="1"/>
          </p:cNvSpPr>
          <p:nvPr>
            <p:ph type="sldNum" sz="quarter" idx="10"/>
          </p:nvPr>
        </p:nvSpPr>
        <p:spPr/>
        <p:txBody>
          <a:bodyPr/>
          <a:lstStyle/>
          <a:p>
            <a:fld id="{D7D6FB69-0576-46A7-BE83-8EFE43CBB8B0}" type="slidenum">
              <a:rPr kumimoji="1" lang="ja-JP" altLang="en-US" smtClean="0"/>
              <a:t>23</a:t>
            </a:fld>
            <a:endParaRPr kumimoji="1" lang="ja-JP" altLang="en-US"/>
          </a:p>
        </p:txBody>
      </p:sp>
    </p:spTree>
    <p:extLst>
      <p:ext uri="{BB962C8B-B14F-4D97-AF65-F5344CB8AC3E}">
        <p14:creationId xmlns:p14="http://schemas.microsoft.com/office/powerpoint/2010/main" val="2946811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kern="1200" dirty="0" smtClean="0">
                <a:solidFill>
                  <a:schemeClr val="tx1"/>
                </a:solidFill>
                <a:effectLst/>
                <a:latin typeface="+mn-lt"/>
                <a:ea typeface="+mn-ea"/>
                <a:cs typeface="+mn-cs"/>
              </a:rPr>
              <a:t>次は、学級</a:t>
            </a:r>
            <a:r>
              <a:rPr kumimoji="1" lang="ja-JP" altLang="en-US" sz="1200" b="0" kern="1200" dirty="0">
                <a:solidFill>
                  <a:schemeClr val="tx1"/>
                </a:solidFill>
                <a:effectLst/>
                <a:latin typeface="+mn-lt"/>
                <a:ea typeface="+mn-ea"/>
                <a:cs typeface="+mn-cs"/>
              </a:rPr>
              <a:t>閉鎖・臨時休業等の</a:t>
            </a:r>
            <a:r>
              <a:rPr kumimoji="1" lang="ja-JP" altLang="en-US" sz="1200" b="0" kern="1200" dirty="0" smtClean="0">
                <a:solidFill>
                  <a:schemeClr val="tx1"/>
                </a:solidFill>
                <a:effectLst/>
                <a:latin typeface="+mn-lt"/>
                <a:ea typeface="+mn-ea"/>
                <a:cs typeface="+mn-cs"/>
              </a:rPr>
              <a:t>取り扱いについて</a:t>
            </a:r>
            <a:r>
              <a:rPr kumimoji="1" lang="ja-JP" altLang="en-US" sz="1200" b="0" kern="1200" dirty="0">
                <a:solidFill>
                  <a:schemeClr val="tx1"/>
                </a:solidFill>
                <a:effectLst/>
                <a:latin typeface="+mn-lt"/>
                <a:ea typeface="+mn-ea"/>
                <a:cs typeface="+mn-cs"/>
              </a:rPr>
              <a:t>見</a:t>
            </a:r>
            <a:r>
              <a:rPr kumimoji="1" lang="ja-JP" altLang="en-US" sz="1200" b="0" kern="1200" dirty="0" smtClean="0">
                <a:solidFill>
                  <a:schemeClr val="tx1"/>
                </a:solidFill>
                <a:effectLst/>
                <a:latin typeface="+mn-lt"/>
                <a:ea typeface="+mn-ea"/>
                <a:cs typeface="+mn-cs"/>
              </a:rPr>
              <a:t>てみましょう。別紙資料をご覧になってください●</a:t>
            </a:r>
            <a:endParaRPr kumimoji="1" lang="en-US" altLang="ja-JP" sz="1200" b="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１つめ</a:t>
            </a:r>
            <a:r>
              <a:rPr kumimoji="1" lang="ja-JP" altLang="en-US" sz="1200" kern="1200" dirty="0" smtClean="0">
                <a:solidFill>
                  <a:schemeClr val="tx1"/>
                </a:solidFill>
                <a:effectLst/>
                <a:latin typeface="+mn-lt"/>
                <a:ea typeface="+mn-ea"/>
                <a:cs typeface="+mn-cs"/>
              </a:rPr>
              <a:t>、台風等自然</a:t>
            </a:r>
            <a:r>
              <a:rPr kumimoji="1" lang="ja-JP" altLang="en-US" sz="1200" kern="1200" dirty="0">
                <a:solidFill>
                  <a:schemeClr val="tx1"/>
                </a:solidFill>
                <a:effectLst/>
                <a:latin typeface="+mn-lt"/>
                <a:ea typeface="+mn-ea"/>
                <a:cs typeface="+mn-cs"/>
              </a:rPr>
              <a:t>災害の場合は「臨時休業」となり、授業日とせず、全校児童生徒が休みとなります。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臨時休業の判断は、</a:t>
            </a:r>
            <a:r>
              <a:rPr kumimoji="1" lang="ja-JP" altLang="en-US" sz="1200" b="0" kern="1200" dirty="0">
                <a:solidFill>
                  <a:schemeClr val="tx1"/>
                </a:solidFill>
                <a:effectLst/>
                <a:latin typeface="+mn-lt"/>
                <a:ea typeface="+mn-ea"/>
                <a:cs typeface="+mn-cs"/>
              </a:rPr>
              <a:t>四万十町は広域のため地域によって状況が異なることが考えられるため原則、学校長</a:t>
            </a:r>
            <a:r>
              <a:rPr kumimoji="1" lang="ja-JP" altLang="en-US" sz="1200" kern="1200" dirty="0">
                <a:solidFill>
                  <a:schemeClr val="tx1"/>
                </a:solidFill>
                <a:effectLst/>
                <a:latin typeface="+mn-lt"/>
                <a:ea typeface="+mn-ea"/>
                <a:cs typeface="+mn-cs"/>
              </a:rPr>
              <a:t>が行います。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ですが</a:t>
            </a:r>
            <a:r>
              <a:rPr kumimoji="1" lang="ja-JP" altLang="en-US" sz="1200" kern="1200" dirty="0" smtClean="0">
                <a:solidFill>
                  <a:schemeClr val="tx1"/>
                </a:solidFill>
                <a:effectLst/>
                <a:latin typeface="+mn-lt"/>
                <a:ea typeface="+mn-ea"/>
                <a:cs typeface="+mn-cs"/>
              </a:rPr>
              <a:t>、今年度の台風による臨時</a:t>
            </a:r>
            <a:r>
              <a:rPr kumimoji="1" lang="ja-JP" altLang="en-US" sz="1200" kern="1200" dirty="0">
                <a:solidFill>
                  <a:schemeClr val="tx1"/>
                </a:solidFill>
                <a:effectLst/>
                <a:latin typeface="+mn-lt"/>
                <a:ea typeface="+mn-ea"/>
                <a:cs typeface="+mn-cs"/>
              </a:rPr>
              <a:t>休業の様に、状況によっては地教委が判断して四万十町全体で臨時休業の措置を取る場合もあります。</a:t>
            </a:r>
            <a:endParaRPr kumimoji="1" lang="en-US" altLang="ja-JP" sz="1200" kern="1200" dirty="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インフルエンザ</a:t>
            </a:r>
            <a:r>
              <a:rPr kumimoji="1" lang="ja-JP" altLang="en-US" sz="1200" kern="1200" dirty="0">
                <a:solidFill>
                  <a:schemeClr val="tx1"/>
                </a:solidFill>
                <a:effectLst/>
                <a:latin typeface="+mn-lt"/>
                <a:ea typeface="+mn-ea"/>
                <a:cs typeface="+mn-cs"/>
              </a:rPr>
              <a:t>等</a:t>
            </a:r>
            <a:r>
              <a:rPr kumimoji="1" lang="ja-JP" altLang="en-US" sz="1200" kern="1200" dirty="0" smtClean="0">
                <a:solidFill>
                  <a:schemeClr val="tx1"/>
                </a:solidFill>
                <a:effectLst/>
                <a:latin typeface="+mn-lt"/>
                <a:ea typeface="+mn-ea"/>
                <a:cs typeface="+mn-cs"/>
              </a:rPr>
              <a:t>感染症</a:t>
            </a:r>
            <a:r>
              <a:rPr kumimoji="1" lang="ja-JP" altLang="en-US" sz="1200" kern="1200" dirty="0">
                <a:solidFill>
                  <a:schemeClr val="tx1"/>
                </a:solidFill>
                <a:effectLst/>
                <a:latin typeface="+mn-lt"/>
                <a:ea typeface="+mn-ea"/>
                <a:cs typeface="+mn-cs"/>
              </a:rPr>
              <a:t>による場合は、学校保健安全法という法律をもとに、学校閉鎖、学年閉鎖、学級閉鎖となります。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感染症が流行した場合等は、学校医の判断を仰ぎ</a:t>
            </a:r>
            <a:r>
              <a:rPr kumimoji="1" lang="ja-JP" altLang="en-US" sz="1200" kern="1200" dirty="0" smtClean="0">
                <a:solidFill>
                  <a:schemeClr val="tx1"/>
                </a:solidFill>
                <a:effectLst/>
                <a:latin typeface="+mn-lt"/>
                <a:ea typeface="+mn-ea"/>
                <a:cs typeface="+mn-cs"/>
              </a:rPr>
              <a:t>休校等の</a:t>
            </a:r>
            <a:r>
              <a:rPr kumimoji="1" lang="ja-JP" altLang="en-US" sz="1200" kern="1200" dirty="0">
                <a:solidFill>
                  <a:schemeClr val="tx1"/>
                </a:solidFill>
                <a:effectLst/>
                <a:latin typeface="+mn-lt"/>
                <a:ea typeface="+mn-ea"/>
                <a:cs typeface="+mn-cs"/>
              </a:rPr>
              <a:t>判断</a:t>
            </a:r>
            <a:r>
              <a:rPr kumimoji="1" lang="ja-JP" altLang="en-US" sz="1200" kern="1200" dirty="0" smtClean="0">
                <a:solidFill>
                  <a:schemeClr val="tx1"/>
                </a:solidFill>
                <a:effectLst/>
                <a:latin typeface="+mn-lt"/>
                <a:ea typeface="+mn-ea"/>
                <a:cs typeface="+mn-cs"/>
              </a:rPr>
              <a:t>をします。</a:t>
            </a:r>
            <a:r>
              <a:rPr kumimoji="1" lang="ja-JP" altLang="en-US" sz="1200" kern="1200" dirty="0">
                <a:solidFill>
                  <a:schemeClr val="tx1"/>
                </a:solidFill>
                <a:effectLst/>
                <a:latin typeface="+mn-lt"/>
                <a:ea typeface="+mn-ea"/>
                <a:cs typeface="+mn-cs"/>
              </a:rPr>
              <a:t>●</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学校</a:t>
            </a:r>
            <a:r>
              <a:rPr kumimoji="1" lang="ja-JP" altLang="en-US" sz="1200" kern="1200" dirty="0" smtClean="0">
                <a:solidFill>
                  <a:schemeClr val="tx1"/>
                </a:solidFill>
                <a:effectLst/>
                <a:latin typeface="+mn-lt"/>
                <a:ea typeface="+mn-ea"/>
                <a:cs typeface="+mn-cs"/>
              </a:rPr>
              <a:t>閉鎖は、臨休と同じで授業</a:t>
            </a:r>
            <a:r>
              <a:rPr kumimoji="1" lang="ja-JP" altLang="en-US" sz="1200" kern="1200" dirty="0">
                <a:solidFill>
                  <a:schemeClr val="tx1"/>
                </a:solidFill>
                <a:effectLst/>
                <a:latin typeface="+mn-lt"/>
                <a:ea typeface="+mn-ea"/>
                <a:cs typeface="+mn-cs"/>
              </a:rPr>
              <a:t>日とせず、全校生徒が休みとなります。●</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学年</a:t>
            </a:r>
            <a:r>
              <a:rPr kumimoji="1" lang="ja-JP" altLang="en-US" sz="1200" kern="1200" dirty="0" smtClean="0">
                <a:solidFill>
                  <a:schemeClr val="tx1"/>
                </a:solidFill>
                <a:effectLst/>
                <a:latin typeface="+mn-lt"/>
                <a:ea typeface="+mn-ea"/>
                <a:cs typeface="+mn-cs"/>
              </a:rPr>
              <a:t>閉鎖は、該当</a:t>
            </a:r>
            <a:r>
              <a:rPr kumimoji="1" lang="ja-JP" altLang="en-US" sz="1200" kern="1200" dirty="0">
                <a:solidFill>
                  <a:schemeClr val="tx1"/>
                </a:solidFill>
                <a:effectLst/>
                <a:latin typeface="+mn-lt"/>
                <a:ea typeface="+mn-ea"/>
                <a:cs typeface="+mn-cs"/>
              </a:rPr>
              <a:t>学年のみ休みと</a:t>
            </a:r>
            <a:r>
              <a:rPr kumimoji="1" lang="ja-JP" altLang="en-US" sz="1200" kern="1200" dirty="0" smtClean="0">
                <a:solidFill>
                  <a:schemeClr val="tx1"/>
                </a:solidFill>
                <a:effectLst/>
                <a:latin typeface="+mn-lt"/>
                <a:ea typeface="+mn-ea"/>
                <a:cs typeface="+mn-cs"/>
              </a:rPr>
              <a:t>なり、その学年は授業日ではなくなります</a:t>
            </a:r>
            <a:r>
              <a:rPr kumimoji="1" lang="ja-JP" altLang="en-US" sz="1200" kern="1200" dirty="0">
                <a:solidFill>
                  <a:schemeClr val="tx1"/>
                </a:solidFill>
                <a:effectLst/>
                <a:latin typeface="+mn-lt"/>
                <a:ea typeface="+mn-ea"/>
                <a:cs typeface="+mn-cs"/>
              </a:rPr>
              <a:t>。●</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学級閉鎖は、上２つとは異なり、授業日となり</a:t>
            </a:r>
            <a:r>
              <a:rPr kumimoji="1" lang="ja-JP" altLang="en-US" sz="1200" kern="1200" dirty="0" smtClean="0">
                <a:solidFill>
                  <a:schemeClr val="tx1"/>
                </a:solidFill>
                <a:effectLst/>
                <a:latin typeface="+mn-lt"/>
                <a:ea typeface="+mn-ea"/>
                <a:cs typeface="+mn-cs"/>
              </a:rPr>
              <a:t>、その学級</a:t>
            </a:r>
            <a:r>
              <a:rPr kumimoji="1" lang="ja-JP" altLang="en-US" sz="1200" kern="1200" dirty="0">
                <a:solidFill>
                  <a:schemeClr val="tx1"/>
                </a:solidFill>
                <a:effectLst/>
                <a:latin typeface="+mn-lt"/>
                <a:ea typeface="+mn-ea"/>
                <a:cs typeface="+mn-cs"/>
              </a:rPr>
              <a:t>のみ休みとなります。</a:t>
            </a:r>
            <a:r>
              <a:rPr kumimoji="1" lang="en-US" altLang="ja-JP" sz="1200" kern="1200" dirty="0">
                <a:solidFill>
                  <a:schemeClr val="tx1"/>
                </a:solidFill>
                <a:effectLst/>
                <a:latin typeface="+mn-lt"/>
                <a:ea typeface="+mn-ea"/>
                <a:cs typeface="+mn-cs"/>
              </a:rPr>
              <a:t> </a:t>
            </a:r>
          </a:p>
          <a:p>
            <a:r>
              <a:rPr kumimoji="1" lang="ja-JP" altLang="en-US" sz="1200" kern="1200" dirty="0" smtClean="0">
                <a:solidFill>
                  <a:schemeClr val="tx1"/>
                </a:solidFill>
                <a:effectLst/>
                <a:latin typeface="+mn-lt"/>
                <a:ea typeface="+mn-ea"/>
                <a:cs typeface="+mn-cs"/>
              </a:rPr>
              <a:t>この場合、学級</a:t>
            </a:r>
            <a:r>
              <a:rPr kumimoji="1" lang="ja-JP" altLang="en-US" sz="1200" kern="1200" dirty="0">
                <a:solidFill>
                  <a:schemeClr val="tx1"/>
                </a:solidFill>
                <a:effectLst/>
                <a:latin typeface="+mn-lt"/>
                <a:ea typeface="+mn-ea"/>
                <a:cs typeface="+mn-cs"/>
              </a:rPr>
              <a:t>閉鎖となった学級の児童生徒</a:t>
            </a:r>
            <a:r>
              <a:rPr kumimoji="1" lang="ja-JP" altLang="en-US" sz="1200" kern="1200" dirty="0" smtClean="0">
                <a:solidFill>
                  <a:schemeClr val="tx1"/>
                </a:solidFill>
                <a:effectLst/>
                <a:latin typeface="+mn-lt"/>
                <a:ea typeface="+mn-ea"/>
                <a:cs typeface="+mn-cs"/>
              </a:rPr>
              <a:t>は欠席ではなく「</a:t>
            </a:r>
            <a:r>
              <a:rPr kumimoji="1" lang="ja-JP" altLang="en-US" sz="1200" kern="1200" dirty="0">
                <a:solidFill>
                  <a:schemeClr val="tx1"/>
                </a:solidFill>
                <a:effectLst/>
                <a:latin typeface="+mn-lt"/>
                <a:ea typeface="+mn-ea"/>
                <a:cs typeface="+mn-cs"/>
              </a:rPr>
              <a:t>停止」扱いとなります。</a:t>
            </a:r>
            <a:endParaRPr kumimoji="1" lang="ja-JP" altLang="ja-JP" sz="1200" kern="1200" dirty="0">
              <a:solidFill>
                <a:schemeClr val="tx1"/>
              </a:solidFill>
              <a:effectLst/>
              <a:latin typeface="+mn-lt"/>
              <a:ea typeface="+mn-ea"/>
              <a:cs typeface="+mn-cs"/>
            </a:endParaRPr>
          </a:p>
          <a:p>
            <a:endParaRPr kumimoji="1" lang="en-US" altLang="ja-JP" sz="1200" b="0" kern="1200" dirty="0">
              <a:solidFill>
                <a:schemeClr val="tx1"/>
              </a:solidFill>
              <a:effectLst/>
              <a:latin typeface="+mn-lt"/>
              <a:ea typeface="+mn-ea"/>
              <a:cs typeface="+mn-cs"/>
            </a:endParaRPr>
          </a:p>
          <a:p>
            <a:r>
              <a:rPr kumimoji="1" lang="ja-JP" altLang="en-US" sz="1200" b="0" kern="1200" dirty="0">
                <a:solidFill>
                  <a:schemeClr val="tx1"/>
                </a:solidFill>
                <a:effectLst/>
                <a:latin typeface="+mn-lt"/>
                <a:ea typeface="+mn-ea"/>
                <a:cs typeface="+mn-cs"/>
              </a:rPr>
              <a:t>今後、まだまだコロナウイルスの感染状況も心配されますし、インフルエンザ等が流行する時期になります。</a:t>
            </a:r>
            <a:endParaRPr kumimoji="1" lang="en-US" altLang="ja-JP" sz="1200" b="0" kern="1200" dirty="0">
              <a:solidFill>
                <a:schemeClr val="tx1"/>
              </a:solidFill>
              <a:effectLst/>
              <a:latin typeface="+mn-lt"/>
              <a:ea typeface="+mn-ea"/>
              <a:cs typeface="+mn-cs"/>
            </a:endParaRPr>
          </a:p>
          <a:p>
            <a:r>
              <a:rPr kumimoji="1" lang="ja-JP" altLang="en-US" sz="1200" b="0" kern="1200" dirty="0">
                <a:solidFill>
                  <a:schemeClr val="tx1"/>
                </a:solidFill>
                <a:effectLst/>
                <a:latin typeface="+mn-lt"/>
                <a:ea typeface="+mn-ea"/>
                <a:cs typeface="+mn-cs"/>
              </a:rPr>
              <a:t>学校閉鎖や学年閉鎖などの対応を取る</a:t>
            </a:r>
            <a:r>
              <a:rPr kumimoji="1" lang="ja-JP" altLang="en-US" sz="1200" b="0" kern="1200" dirty="0" smtClean="0">
                <a:solidFill>
                  <a:schemeClr val="tx1"/>
                </a:solidFill>
                <a:effectLst/>
                <a:latin typeface="+mn-lt"/>
                <a:ea typeface="+mn-ea"/>
                <a:cs typeface="+mn-cs"/>
              </a:rPr>
              <a:t>場合もあろうかと思いますが</a:t>
            </a:r>
            <a:endParaRPr kumimoji="1" lang="en-US" altLang="ja-JP" sz="1200" b="0" kern="1200" dirty="0" smtClean="0">
              <a:solidFill>
                <a:schemeClr val="tx1"/>
              </a:solidFill>
              <a:effectLst/>
              <a:latin typeface="+mn-lt"/>
              <a:ea typeface="+mn-ea"/>
              <a:cs typeface="+mn-cs"/>
            </a:endParaRPr>
          </a:p>
          <a:p>
            <a:r>
              <a:rPr kumimoji="1" lang="ja-JP" altLang="en-US" sz="1200" b="0" kern="1200" dirty="0" smtClean="0">
                <a:solidFill>
                  <a:schemeClr val="tx1"/>
                </a:solidFill>
                <a:effectLst/>
                <a:latin typeface="+mn-lt"/>
                <a:ea typeface="+mn-ea"/>
                <a:cs typeface="+mn-cs"/>
              </a:rPr>
              <a:t>このような対応があったら、学年によって授業日が異なってくること、該当学年の給食を止める必要がある場合もありますので</a:t>
            </a:r>
            <a:endParaRPr kumimoji="1" lang="en-US" altLang="ja-JP" sz="1200" b="0" kern="1200" dirty="0" smtClean="0">
              <a:solidFill>
                <a:schemeClr val="tx1"/>
              </a:solidFill>
              <a:effectLst/>
              <a:latin typeface="+mn-lt"/>
              <a:ea typeface="+mn-ea"/>
              <a:cs typeface="+mn-cs"/>
            </a:endParaRPr>
          </a:p>
          <a:p>
            <a:r>
              <a:rPr kumimoji="1" lang="ja-JP" altLang="en-US" sz="1200" b="0" kern="1200" dirty="0" smtClean="0">
                <a:solidFill>
                  <a:schemeClr val="tx1"/>
                </a:solidFill>
                <a:effectLst/>
                <a:latin typeface="+mn-lt"/>
                <a:ea typeface="+mn-ea"/>
                <a:cs typeface="+mn-cs"/>
              </a:rPr>
              <a:t>気を付けてください。</a:t>
            </a:r>
            <a:endParaRPr kumimoji="1" lang="en-US" altLang="ja-JP" sz="1200" b="0" kern="1200" dirty="0" smtClean="0">
              <a:solidFill>
                <a:schemeClr val="tx1"/>
              </a:solidFill>
              <a:effectLst/>
              <a:latin typeface="+mn-lt"/>
              <a:ea typeface="+mn-ea"/>
              <a:cs typeface="+mn-cs"/>
            </a:endParaRPr>
          </a:p>
          <a:p>
            <a:r>
              <a:rPr kumimoji="1" lang="ja-JP" altLang="en-US" sz="1200" b="0" kern="1200" dirty="0" smtClean="0">
                <a:solidFill>
                  <a:schemeClr val="tx1"/>
                </a:solidFill>
                <a:effectLst/>
                <a:latin typeface="+mn-lt"/>
                <a:ea typeface="+mn-ea"/>
                <a:cs typeface="+mn-cs"/>
              </a:rPr>
              <a:t>また、これらの対応はあくまでも児童生徒が対象ですので、教職員の勤務については学校長の命令に従ってください。</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ここまででご質問等はありませんでしょうか</a:t>
            </a:r>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a:t>
            </a:r>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D7D6FB69-0576-46A7-BE83-8EFE43CBB8B0}" type="slidenum">
              <a:rPr kumimoji="1" lang="ja-JP" altLang="en-US" smtClean="0"/>
              <a:t>24</a:t>
            </a:fld>
            <a:endParaRPr kumimoji="1" lang="ja-JP" altLang="en-US"/>
          </a:p>
        </p:txBody>
      </p:sp>
    </p:spTree>
    <p:extLst>
      <p:ext uri="{BB962C8B-B14F-4D97-AF65-F5344CB8AC3E}">
        <p14:creationId xmlns:p14="http://schemas.microsoft.com/office/powerpoint/2010/main" val="1597610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前</a:t>
            </a:r>
            <a:r>
              <a:rPr kumimoji="1" lang="ja-JP" altLang="en-US" dirty="0"/>
              <a:t>の画面は、指導要録の様式２　指導の記録の中の、１年間の出欠記録が表示される欄をピックアップしたものです。</a:t>
            </a:r>
            <a:endParaRPr kumimoji="1" lang="en-US" altLang="ja-JP" dirty="0"/>
          </a:p>
          <a:p>
            <a:r>
              <a:rPr kumimoji="1" lang="ja-JP" altLang="en-US" dirty="0"/>
              <a:t>この欄は、毎日、担任の先生や養護教諭が主に入力している出席簿から反映されます。</a:t>
            </a:r>
            <a:endParaRPr kumimoji="1" lang="en-US" altLang="ja-JP" dirty="0"/>
          </a:p>
          <a:p>
            <a:r>
              <a:rPr kumimoji="1" lang="ja-JP" altLang="en-US" dirty="0"/>
              <a:t>今日は入力方法ではなく、欠席した場合でもケースによって扱いが異なる場合について確認していきます。</a:t>
            </a:r>
            <a:endParaRPr kumimoji="1" lang="en-US" altLang="ja-JP" dirty="0"/>
          </a:p>
          <a:p>
            <a:endParaRPr kumimoji="1" lang="en-US" altLang="ja-JP" dirty="0"/>
          </a:p>
          <a:p>
            <a:r>
              <a:rPr kumimoji="1" lang="ja-JP" altLang="en-US" dirty="0"/>
              <a:t>まず、●左側が授業日数です。学校が授業を行った日をカウント</a:t>
            </a:r>
            <a:r>
              <a:rPr kumimoji="1" lang="ja-JP" altLang="en-US" dirty="0" smtClean="0"/>
              <a:t>します。学年閉鎖があったりすると、学年によって、授業日数が異なります。</a:t>
            </a:r>
            <a:endParaRPr kumimoji="1" lang="en-US" altLang="ja-JP" dirty="0"/>
          </a:p>
          <a:p>
            <a:r>
              <a:rPr kumimoji="1" lang="ja-JP" altLang="en-US" dirty="0"/>
              <a:t>●右隣の出席停止・忌引き等の日数です。忌引きは先程お伝えしました内容です。</a:t>
            </a:r>
            <a:endParaRPr kumimoji="1" lang="en-US" altLang="ja-JP" dirty="0"/>
          </a:p>
          <a:p>
            <a:r>
              <a:rPr kumimoji="1" lang="ja-JP" altLang="en-US" dirty="0"/>
              <a:t>出席停止●に該当するのは、性行不良により四万十町教育委員会が出席停止を命じた日数、</a:t>
            </a:r>
            <a:endParaRPr kumimoji="1" lang="en-US" altLang="ja-JP" dirty="0"/>
          </a:p>
          <a:p>
            <a:r>
              <a:rPr kumimoji="1" lang="ja-JP" altLang="en-US" dirty="0"/>
              <a:t>インフルエンザ等の伝染病、先程も出ていました学級閉鎖の措置を取った場合、非常変災、選抜のための学力検査の受検、</a:t>
            </a:r>
            <a:endParaRPr kumimoji="1" lang="en-US" altLang="ja-JP" dirty="0"/>
          </a:p>
          <a:p>
            <a:r>
              <a:rPr kumimoji="1" lang="ja-JP" altLang="en-US" dirty="0"/>
              <a:t>その他教育上特に必要な場合で校長が出席しなくてもよいと認めた日数、</a:t>
            </a:r>
            <a:endParaRPr kumimoji="1" lang="en-US" altLang="ja-JP" dirty="0"/>
          </a:p>
          <a:p>
            <a:r>
              <a:rPr kumimoji="1" lang="ja-JP" altLang="en-US" b="0" dirty="0"/>
              <a:t>また、コロナウイルス感染症に感染した場合や、濃厚接触者となった場合なども出席停止の扱いとすることとなっています。</a:t>
            </a:r>
            <a:endParaRPr kumimoji="1" lang="en-US" altLang="ja-JP" b="0" dirty="0"/>
          </a:p>
          <a:p>
            <a:r>
              <a:rPr kumimoji="1" lang="ja-JP" altLang="en-US" b="0" dirty="0"/>
              <a:t>ただし、児童生徒がワクチン接種を受ける場合、接種を受けるために終日休んだ場合は忌引き扱いと</a:t>
            </a:r>
            <a:r>
              <a:rPr kumimoji="1" lang="ja-JP" altLang="en-US" b="0" dirty="0" smtClean="0"/>
              <a:t>なりますが、</a:t>
            </a:r>
            <a:endParaRPr kumimoji="1" lang="en-US" altLang="ja-JP" b="0" dirty="0"/>
          </a:p>
          <a:p>
            <a:r>
              <a:rPr kumimoji="1" lang="ja-JP" altLang="en-US" b="0" dirty="0" smtClean="0"/>
              <a:t>朝</a:t>
            </a:r>
            <a:r>
              <a:rPr kumimoji="1" lang="ja-JP" altLang="en-US" b="0" dirty="0"/>
              <a:t>、登校して途中からワクチン接種に行く場合は、出席扱いとなります。</a:t>
            </a:r>
            <a:endParaRPr kumimoji="1" lang="en-US" altLang="ja-JP" b="0" dirty="0"/>
          </a:p>
          <a:p>
            <a:r>
              <a:rPr kumimoji="1" lang="ja-JP" altLang="en-US" b="0" dirty="0"/>
              <a:t>接種後の体調不良により出席できない場合は、出席停止扱いになります。</a:t>
            </a:r>
            <a:endParaRPr kumimoji="1" lang="en-US" altLang="ja-JP" b="0" dirty="0"/>
          </a:p>
          <a:p>
            <a:r>
              <a:rPr kumimoji="1" lang="ja-JP" altLang="en-US" dirty="0"/>
              <a:t>これらは、</a:t>
            </a:r>
            <a:r>
              <a:rPr kumimoji="1" lang="ja-JP" altLang="en-US" b="0" dirty="0"/>
              <a:t>四万十町立学校管理運営規則に規定されており、●右隣</a:t>
            </a:r>
            <a:r>
              <a:rPr kumimoji="1" lang="ja-JP" altLang="en-US" b="0" dirty="0" smtClean="0"/>
              <a:t>の授業日数から差し引かれ、出席しなければならない日数が算出されます。</a:t>
            </a:r>
            <a:endParaRPr kumimoji="1" lang="en-US" altLang="ja-JP" b="0" dirty="0"/>
          </a:p>
          <a:p>
            <a:endParaRPr kumimoji="1" lang="en-US" altLang="ja-JP" dirty="0"/>
          </a:p>
          <a:p>
            <a:r>
              <a:rPr kumimoji="1" lang="ja-JP" altLang="en-US" dirty="0"/>
              <a:t>出席停止となる伝染病については、インフルエンザの他にも、様々な感染症の種類があります。</a:t>
            </a:r>
            <a:endParaRPr kumimoji="1" lang="en-US" altLang="ja-JP" dirty="0"/>
          </a:p>
          <a:p>
            <a:r>
              <a:rPr kumimoji="1" lang="ja-JP" altLang="en-US" dirty="0"/>
              <a:t>学校保健安全法施行規則第</a:t>
            </a:r>
            <a:r>
              <a:rPr kumimoji="1" lang="en-US" altLang="ja-JP" dirty="0"/>
              <a:t>18</a:t>
            </a:r>
            <a:r>
              <a:rPr kumimoji="1" lang="ja-JP" altLang="en-US" dirty="0"/>
              <a:t>条に規定されています。</a:t>
            </a:r>
            <a:endParaRPr kumimoji="1" lang="en-US" altLang="ja-JP" dirty="0"/>
          </a:p>
          <a:p>
            <a:r>
              <a:rPr kumimoji="1" lang="ja-JP" altLang="en-US" dirty="0" smtClean="0"/>
              <a:t>そんな病気が該当するのか資料をつけています。「</a:t>
            </a:r>
            <a:r>
              <a:rPr kumimoji="1" lang="ja-JP" altLang="en-US" dirty="0"/>
              <a:t>○○病は出席停止に該当するだろうか？」と質問を</a:t>
            </a:r>
            <a:r>
              <a:rPr kumimoji="1" lang="ja-JP" altLang="en-US" dirty="0" smtClean="0"/>
              <a:t>受けた際に活用してください。</a:t>
            </a:r>
            <a:endParaRPr kumimoji="1" lang="en-US" altLang="ja-JP" dirty="0"/>
          </a:p>
          <a:p>
            <a:endParaRPr kumimoji="1" lang="en-US" altLang="ja-JP" b="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最後は、不登校児童生徒の取扱いです。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不登校にも色々あり、時々は学校に来れる人、保健室や別室で過ごす人、学校外の施設に通所する人、家から出られない人等多岐にわたっています。</a:t>
            </a:r>
            <a:endParaRPr kumimoji="1" lang="en-US" altLang="ja-JP" dirty="0" smtClean="0"/>
          </a:p>
          <a:p>
            <a:r>
              <a:rPr kumimoji="1" lang="ja-JP" altLang="en-US" b="0" strike="noStrike" dirty="0" smtClean="0"/>
              <a:t>別紙資料「四万十町不登校児童生徒の取扱い」を</a:t>
            </a:r>
            <a:r>
              <a:rPr kumimoji="1" lang="ja-JP" altLang="en-US" b="0" strike="noStrike" dirty="0" smtClean="0"/>
              <a:t>ご覧ください</a:t>
            </a:r>
            <a:r>
              <a:rPr kumimoji="1" lang="ja-JP" altLang="en-US" b="0" strike="noStrike" dirty="0" smtClean="0"/>
              <a:t>。</a:t>
            </a:r>
            <a:endParaRPr kumimoji="1" lang="en-US" altLang="ja-JP" b="0" strike="noStrike" dirty="0" smtClean="0"/>
          </a:p>
          <a:p>
            <a:r>
              <a:rPr kumimoji="1" lang="ja-JP" altLang="en-US" b="0" dirty="0" smtClean="0"/>
              <a:t>学校</a:t>
            </a:r>
            <a:r>
              <a:rPr kumimoji="1" lang="ja-JP" altLang="en-US" b="0" dirty="0"/>
              <a:t>へ来た</a:t>
            </a:r>
            <a:r>
              <a:rPr kumimoji="1" lang="ja-JP" altLang="en-US" b="0" dirty="0" smtClean="0"/>
              <a:t>日は</a:t>
            </a:r>
            <a:r>
              <a:rPr kumimoji="1" lang="ja-JP" altLang="en-US" b="0" dirty="0"/>
              <a:t>、出席となりますので、前の画面の１番右側の●「出席日数」にカウントします。</a:t>
            </a:r>
            <a:endParaRPr kumimoji="1" lang="en-US" altLang="ja-JP" b="0" dirty="0"/>
          </a:p>
          <a:p>
            <a:endParaRPr kumimoji="1" lang="en-US" altLang="ja-JP" dirty="0"/>
          </a:p>
          <a:p>
            <a:r>
              <a:rPr kumimoji="1" lang="ja-JP" altLang="en-US" dirty="0"/>
              <a:t>すぐ下の欠席した</a:t>
            </a:r>
            <a:r>
              <a:rPr kumimoji="1" lang="ja-JP" altLang="en-US" dirty="0" smtClean="0"/>
              <a:t>場合・家庭</a:t>
            </a:r>
            <a:r>
              <a:rPr kumimoji="1" lang="ja-JP" altLang="en-US" dirty="0"/>
              <a:t>訪問をした</a:t>
            </a:r>
            <a:r>
              <a:rPr kumimoji="1" lang="ja-JP" altLang="en-US" dirty="0" smtClean="0"/>
              <a:t>場合・学校外の施設に通所した場合は、学校へは行けていないので欠席となりますが、</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病欠にするか、事故欠にする</a:t>
            </a:r>
            <a:r>
              <a:rPr kumimoji="1" lang="ja-JP" altLang="en-US" dirty="0" smtClean="0"/>
              <a:t>かは子どもの状態に応じて校長</a:t>
            </a:r>
            <a:r>
              <a:rPr kumimoji="1" lang="ja-JP" altLang="en-US" dirty="0"/>
              <a:t>先生が判断します</a:t>
            </a:r>
            <a:r>
              <a:rPr kumimoji="1" lang="ja-JP" altLang="en-US" dirty="0" smtClean="0"/>
              <a:t>。</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病欠は病気が理由で欠席している。事故欠は、病気以外の理由・家庭の事情での欠席です。</a:t>
            </a:r>
            <a:endParaRPr kumimoji="1" lang="en-US" altLang="ja-JP" dirty="0"/>
          </a:p>
          <a:p>
            <a:endParaRPr kumimoji="1" lang="en-US" altLang="ja-JP" dirty="0" smtClean="0"/>
          </a:p>
          <a:p>
            <a:r>
              <a:rPr kumimoji="1" lang="ja-JP" altLang="en-US" dirty="0" smtClean="0"/>
              <a:t>先ほども出てきましたが、不登校</a:t>
            </a:r>
            <a:r>
              <a:rPr kumimoji="1" lang="ja-JP" altLang="en-US" dirty="0"/>
              <a:t>の児童生徒が</a:t>
            </a:r>
            <a:r>
              <a:rPr kumimoji="1" lang="ja-JP" altLang="en-US" dirty="0" smtClean="0"/>
              <a:t>、学校の代わりに教育支援センター</a:t>
            </a:r>
            <a:r>
              <a:rPr kumimoji="1" lang="ja-JP" altLang="en-US" dirty="0"/>
              <a:t>等に通所する場合があります</a:t>
            </a:r>
            <a:r>
              <a:rPr kumimoji="1" lang="ja-JP" altLang="en-US" dirty="0" smtClean="0"/>
              <a:t>。</a:t>
            </a:r>
            <a:endParaRPr kumimoji="1" lang="en-US" altLang="ja-JP" dirty="0" smtClean="0"/>
          </a:p>
          <a:p>
            <a:r>
              <a:rPr kumimoji="1" lang="ja-JP" altLang="en-US" dirty="0" smtClean="0"/>
              <a:t>町内に</a:t>
            </a:r>
            <a:r>
              <a:rPr kumimoji="1" lang="en-US" altLang="ja-JP" dirty="0" smtClean="0"/>
              <a:t>3</a:t>
            </a:r>
            <a:r>
              <a:rPr kumimoji="1" lang="ja-JP" altLang="en-US" dirty="0" smtClean="0"/>
              <a:t>か所あり、教育研究所に属する指導員が指導に当たっています。窪川地区では窪川中学校のすぐそばにある未来館の中に「かげつ教室」があります。</a:t>
            </a:r>
            <a:endParaRPr kumimoji="1" lang="en-US" altLang="ja-JP" dirty="0" smtClean="0"/>
          </a:p>
          <a:p>
            <a:r>
              <a:rPr kumimoji="1" lang="ja-JP" altLang="en-US" dirty="0" smtClean="0"/>
              <a:t>下の表をご覧ください。教育支援センターに通所する児童生徒の取扱いを、四万十町は原則として真ん中の「</a:t>
            </a:r>
            <a:r>
              <a:rPr kumimoji="1" lang="en-US" altLang="ja-JP" dirty="0" smtClean="0"/>
              <a:t>A</a:t>
            </a:r>
            <a:r>
              <a:rPr kumimoji="1" lang="ja-JP" altLang="en-US" dirty="0" smtClean="0"/>
              <a:t>」の取扱いをすることになっています。</a:t>
            </a:r>
            <a:endParaRPr kumimoji="1" lang="en-US" altLang="ja-JP" dirty="0" smtClean="0"/>
          </a:p>
          <a:p>
            <a:r>
              <a:rPr kumimoji="1" lang="ja-JP" altLang="en-US" dirty="0" smtClean="0"/>
              <a:t>学校には行けていないので、出席簿上は欠席とするが、通知票と指導要録上は出席扱いにすると町内で統一をしています。</a:t>
            </a:r>
            <a:endParaRPr kumimoji="1" lang="en-US" altLang="ja-JP" dirty="0" smtClean="0"/>
          </a:p>
          <a:p>
            <a:r>
              <a:rPr kumimoji="1" lang="ja-JP" altLang="en-US" dirty="0" smtClean="0"/>
              <a:t>どうしてこのような取扱いになっているかというと、</a:t>
            </a:r>
            <a:endParaRPr kumimoji="1" lang="en-US" altLang="ja-JP" dirty="0" smtClean="0"/>
          </a:p>
          <a:p>
            <a:r>
              <a:rPr kumimoji="1" lang="ja-JP" altLang="en-US" dirty="0" smtClean="0"/>
              <a:t>学校には行けていないが、教育支援センターには通所できているので、その頑張りを評価し、自己肯定感を高めようという思いがあるからです。</a:t>
            </a:r>
            <a:endParaRPr kumimoji="1" lang="en-US" altLang="ja-JP" dirty="0"/>
          </a:p>
          <a:p>
            <a:r>
              <a:rPr kumimoji="1" lang="ja-JP" altLang="en-US" dirty="0" smtClean="0"/>
              <a:t>この</a:t>
            </a:r>
            <a:r>
              <a:rPr kumimoji="1" lang="en-US" altLang="ja-JP" dirty="0"/>
              <a:t>A</a:t>
            </a:r>
            <a:r>
              <a:rPr kumimoji="1" lang="ja-JP" altLang="en-US" dirty="0"/>
              <a:t>パターンを</a:t>
            </a:r>
            <a:r>
              <a:rPr kumimoji="1" lang="ja-JP" altLang="en-US" dirty="0" smtClean="0"/>
              <a:t>選択すると</a:t>
            </a:r>
            <a:r>
              <a:rPr kumimoji="1" lang="ja-JP" altLang="en-US" dirty="0"/>
              <a:t>、出席簿上では、欠席扱いになりますが、各学期末に児童生徒に配付する通知表上と、</a:t>
            </a:r>
            <a:endParaRPr kumimoji="1" lang="en-US" altLang="ja-JP" dirty="0"/>
          </a:p>
          <a:p>
            <a:r>
              <a:rPr kumimoji="1" lang="ja-JP" altLang="en-US" dirty="0"/>
              <a:t>指導要録上では出席した扱いになるように、校務支援システム上で反映されます。</a:t>
            </a:r>
            <a:endParaRPr kumimoji="1" lang="en-US" altLang="ja-JP" dirty="0"/>
          </a:p>
          <a:p>
            <a:endParaRPr kumimoji="1" lang="en-US" altLang="ja-JP" dirty="0"/>
          </a:p>
          <a:p>
            <a:r>
              <a:rPr kumimoji="1" lang="ja-JP" altLang="en-US" dirty="0"/>
              <a:t>出席簿については以上です。●</a:t>
            </a:r>
            <a:endParaRPr kumimoji="1" lang="en-US" altLang="ja-JP" dirty="0"/>
          </a:p>
        </p:txBody>
      </p:sp>
      <p:sp>
        <p:nvSpPr>
          <p:cNvPr id="4" name="スライド番号プレースホルダー 3"/>
          <p:cNvSpPr>
            <a:spLocks noGrp="1"/>
          </p:cNvSpPr>
          <p:nvPr>
            <p:ph type="sldNum" sz="quarter" idx="10"/>
          </p:nvPr>
        </p:nvSpPr>
        <p:spPr/>
        <p:txBody>
          <a:bodyPr/>
          <a:lstStyle/>
          <a:p>
            <a:fld id="{D7D6FB69-0576-46A7-BE83-8EFE43CBB8B0}" type="slidenum">
              <a:rPr kumimoji="1" lang="ja-JP" altLang="en-US" smtClean="0"/>
              <a:t>25</a:t>
            </a:fld>
            <a:endParaRPr kumimoji="1" lang="ja-JP" altLang="en-US"/>
          </a:p>
        </p:txBody>
      </p:sp>
    </p:spTree>
    <p:extLst>
      <p:ext uri="{BB962C8B-B14F-4D97-AF65-F5344CB8AC3E}">
        <p14:creationId xmlns:p14="http://schemas.microsoft.com/office/powerpoint/2010/main" val="3143961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学籍関係の事務処理は、広範囲に渡ることに加えて、</a:t>
            </a:r>
            <a:endParaRPr kumimoji="1" lang="en-US" altLang="ja-JP" dirty="0"/>
          </a:p>
          <a:p>
            <a:r>
              <a:rPr kumimoji="1" lang="ja-JP" altLang="en-US" dirty="0"/>
              <a:t>地教委、保護者、教員等、様々な方面と連携する必要があります。</a:t>
            </a:r>
            <a:endParaRPr kumimoji="1" lang="en-US" altLang="ja-JP" dirty="0"/>
          </a:p>
          <a:p>
            <a:endParaRPr kumimoji="1" lang="en-US" altLang="ja-JP" dirty="0"/>
          </a:p>
          <a:p>
            <a:r>
              <a:rPr kumimoji="1" lang="ja-JP" altLang="en-US" dirty="0"/>
              <a:t>指導要録や出席簿等、学校によっては事務職員が関わらない部分もあるかと思いますが</a:t>
            </a:r>
            <a:endParaRPr kumimoji="1" lang="en-US" altLang="ja-JP" dirty="0"/>
          </a:p>
          <a:p>
            <a:r>
              <a:rPr kumimoji="1" lang="ja-JP" altLang="en-US" dirty="0"/>
              <a:t>根拠や基本的な内容を知っておくと、質問があった際等に対応しやすくなったり、</a:t>
            </a:r>
            <a:endParaRPr kumimoji="1" lang="en-US" altLang="ja-JP" dirty="0"/>
          </a:p>
          <a:p>
            <a:r>
              <a:rPr kumimoji="1" lang="ja-JP" altLang="en-US" dirty="0"/>
              <a:t>「その部分は手引きに載っている」ということを先生にお伝えできたり等、対応できる面が増える</a:t>
            </a:r>
            <a:r>
              <a:rPr kumimoji="1" lang="ja-JP" altLang="en-US" dirty="0" smtClean="0"/>
              <a:t>かと</a:t>
            </a:r>
            <a:r>
              <a:rPr kumimoji="1" lang="ja-JP" altLang="en-US" dirty="0"/>
              <a:t>思います。</a:t>
            </a:r>
            <a:endParaRPr kumimoji="1" lang="en-US" altLang="ja-JP" dirty="0"/>
          </a:p>
          <a:p>
            <a:endParaRPr kumimoji="1" lang="en-US" altLang="ja-JP" dirty="0"/>
          </a:p>
          <a:p>
            <a:r>
              <a:rPr kumimoji="1" lang="ja-JP" altLang="en-US" dirty="0"/>
              <a:t>転出入等、実際に処理をしてみないと分からない面がたくさんありますので</a:t>
            </a:r>
            <a:endParaRPr kumimoji="1" lang="en-US" altLang="ja-JP" dirty="0"/>
          </a:p>
          <a:p>
            <a:r>
              <a:rPr kumimoji="1" lang="ja-JP" altLang="en-US" dirty="0"/>
              <a:t>該当の際には、ご連絡いただけたらと思います。</a:t>
            </a:r>
            <a:endParaRPr kumimoji="1" lang="en-US" altLang="ja-JP" dirty="0"/>
          </a:p>
          <a:p>
            <a:endParaRPr kumimoji="1" lang="en-US" altLang="ja-JP" dirty="0"/>
          </a:p>
          <a:p>
            <a:r>
              <a:rPr kumimoji="1" lang="ja-JP" altLang="en-US" dirty="0"/>
              <a:t>プレゼンでの説明は以上になります。</a:t>
            </a:r>
            <a:endParaRPr kumimoji="1" lang="en-US" altLang="ja-JP" dirty="0"/>
          </a:p>
          <a:p>
            <a:r>
              <a:rPr kumimoji="1" lang="ja-JP" altLang="en-US" dirty="0"/>
              <a:t>お疲れ様でした。</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D7D6FB69-0576-46A7-BE83-8EFE43CBB8B0}" type="slidenum">
              <a:rPr kumimoji="1" lang="ja-JP" altLang="en-US" smtClean="0"/>
              <a:t>26</a:t>
            </a:fld>
            <a:endParaRPr kumimoji="1" lang="ja-JP" altLang="en-US"/>
          </a:p>
        </p:txBody>
      </p:sp>
    </p:spTree>
    <p:extLst>
      <p:ext uri="{BB962C8B-B14F-4D97-AF65-F5344CB8AC3E}">
        <p14:creationId xmlns:p14="http://schemas.microsoft.com/office/powerpoint/2010/main" val="2138066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就学義務を履行させるための事務を●</a:t>
            </a:r>
            <a:r>
              <a:rPr lang="ja-JP" altLang="en-US" sz="1200" b="0" dirty="0">
                <a:latin typeface="+mn-ea"/>
                <a:ea typeface="+mn-ea"/>
              </a:rPr>
              <a:t>「就学事務」といいます</a:t>
            </a:r>
            <a:r>
              <a:rPr lang="ja-JP" altLang="en-US" sz="1200" dirty="0">
                <a:latin typeface="+mn-ea"/>
                <a:ea typeface="+mn-ea"/>
              </a:rPr>
              <a:t>。</a:t>
            </a:r>
            <a:endParaRPr lang="en-US" altLang="ja-JP" sz="1200"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●就学事務は地方公共団体の自治事務とされ、●小・中学校への就学に関する事務は、市町村の教育委員会が行うこととされています。●</a:t>
            </a:r>
            <a:endParaRPr lang="en-US" altLang="ja-JP" sz="1200" dirty="0">
              <a:latin typeface="+mn-ea"/>
              <a:ea typeface="+mn-ea"/>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D7D6FB69-0576-46A7-BE83-8EFE43CBB8B0}" type="slidenum">
              <a:rPr kumimoji="1" lang="ja-JP" altLang="en-US" smtClean="0"/>
              <a:t>3</a:t>
            </a:fld>
            <a:endParaRPr kumimoji="1" lang="ja-JP" altLang="en-US"/>
          </a:p>
        </p:txBody>
      </p:sp>
    </p:spTree>
    <p:extLst>
      <p:ext uri="{BB962C8B-B14F-4D97-AF65-F5344CB8AC3E}">
        <p14:creationId xmlns:p14="http://schemas.microsoft.com/office/powerpoint/2010/main" val="908314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事務の手引き</a:t>
            </a:r>
            <a:r>
              <a:rPr lang="en-US" altLang="ja-JP" sz="1200" dirty="0">
                <a:latin typeface="+mn-ea"/>
                <a:ea typeface="+mn-ea"/>
              </a:rPr>
              <a:t>5-1-1</a:t>
            </a:r>
            <a:r>
              <a:rPr lang="ja-JP" altLang="en-US" sz="1200" dirty="0">
                <a:latin typeface="+mn-ea"/>
                <a:ea typeface="+mn-ea"/>
              </a:rPr>
              <a:t>「学籍」を開いてください。</a:t>
            </a:r>
          </a:p>
          <a:p>
            <a:r>
              <a:rPr kumimoji="1" lang="ja-JP" altLang="en-US" dirty="0" smtClean="0"/>
              <a:t>では、四万十町</a:t>
            </a:r>
            <a:r>
              <a:rPr kumimoji="1" lang="ja-JP" altLang="en-US" dirty="0"/>
              <a:t>教育委員会が処理する事務と流れについて確認してみましょう</a:t>
            </a:r>
            <a:r>
              <a:rPr kumimoji="1" lang="ja-JP" altLang="en-US" dirty="0" smtClean="0"/>
              <a:t>。</a:t>
            </a:r>
            <a:endParaRPr kumimoji="1" lang="en-US" altLang="ja-JP" b="0" dirty="0">
              <a:solidFill>
                <a:schemeClr val="tx1"/>
              </a:solidFill>
            </a:endParaRPr>
          </a:p>
          <a:p>
            <a:endParaRPr kumimoji="1" lang="en-US" altLang="ja-JP" b="1"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手引きは、真ん中あたりの長丸で囲んでいる</a:t>
            </a:r>
            <a:r>
              <a:rPr kumimoji="1" lang="ja-JP" altLang="en-US" dirty="0" smtClean="0"/>
              <a:t>「四万十町教育委員会が処理する事務」の内容です。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各市町村教育委員会が行う事務●</a:t>
            </a:r>
            <a:r>
              <a:rPr kumimoji="1" lang="en-US" altLang="ja-JP" dirty="0" smtClean="0"/>
              <a:t>1</a:t>
            </a:r>
            <a:r>
              <a:rPr kumimoji="1" lang="ja-JP" altLang="en-US" dirty="0" smtClean="0"/>
              <a:t>つ目、住民基本台帳に基づき学齢簿の編製を</a:t>
            </a:r>
            <a:r>
              <a:rPr kumimoji="1" lang="en-US" altLang="ja-JP" dirty="0" smtClean="0"/>
              <a:t>10</a:t>
            </a:r>
            <a:r>
              <a:rPr kumimoji="1" lang="ja-JP" altLang="en-US" dirty="0" smtClean="0"/>
              <a:t>月</a:t>
            </a:r>
            <a:r>
              <a:rPr kumimoji="1" lang="en-US" altLang="ja-JP" dirty="0" smtClean="0"/>
              <a:t>1</a:t>
            </a:r>
            <a:r>
              <a:rPr kumimoji="1" lang="ja-JP" altLang="en-US" dirty="0" smtClean="0"/>
              <a:t>日から</a:t>
            </a:r>
            <a:r>
              <a:rPr kumimoji="1" lang="en-US" altLang="ja-JP" dirty="0" smtClean="0"/>
              <a:t>10</a:t>
            </a:r>
            <a:r>
              <a:rPr kumimoji="1" lang="ja-JP" altLang="en-US" dirty="0" smtClean="0"/>
              <a:t>月</a:t>
            </a:r>
            <a:r>
              <a:rPr kumimoji="1" lang="en-US" altLang="ja-JP" dirty="0" smtClean="0"/>
              <a:t>31</a:t>
            </a:r>
            <a:r>
              <a:rPr kumimoji="1" lang="ja-JP" altLang="en-US" dirty="0" smtClean="0"/>
              <a:t>日までに行います。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a:t>
            </a:r>
            <a:r>
              <a:rPr kumimoji="1" lang="en-US" altLang="ja-JP" dirty="0" smtClean="0"/>
              <a:t>2</a:t>
            </a:r>
            <a:r>
              <a:rPr kumimoji="1" lang="ja-JP" altLang="en-US" dirty="0"/>
              <a:t>つ目、就学時健康診断を</a:t>
            </a:r>
            <a:r>
              <a:rPr kumimoji="1" lang="en-US" altLang="ja-JP" dirty="0"/>
              <a:t>11</a:t>
            </a:r>
            <a:r>
              <a:rPr kumimoji="1" lang="ja-JP" altLang="en-US" dirty="0"/>
              <a:t>月</a:t>
            </a:r>
            <a:r>
              <a:rPr kumimoji="1" lang="en-US" altLang="ja-JP" dirty="0"/>
              <a:t>1</a:t>
            </a:r>
            <a:r>
              <a:rPr kumimoji="1" lang="ja-JP" altLang="en-US" dirty="0"/>
              <a:t>日～</a:t>
            </a:r>
            <a:r>
              <a:rPr kumimoji="1" lang="en-US" altLang="ja-JP" dirty="0"/>
              <a:t>11</a:t>
            </a:r>
            <a:r>
              <a:rPr kumimoji="1" lang="ja-JP" altLang="en-US" dirty="0"/>
              <a:t>月</a:t>
            </a:r>
            <a:r>
              <a:rPr kumimoji="1" lang="en-US" altLang="ja-JP" dirty="0"/>
              <a:t>30</a:t>
            </a:r>
            <a:r>
              <a:rPr kumimoji="1" lang="ja-JP" altLang="en-US" dirty="0"/>
              <a:t>日までに行います。四万十町では、少し前倒しで</a:t>
            </a:r>
            <a:r>
              <a:rPr kumimoji="1" lang="en-US" altLang="ja-JP" dirty="0"/>
              <a:t>10</a:t>
            </a:r>
            <a:r>
              <a:rPr kumimoji="1" lang="ja-JP" altLang="en-US" dirty="0"/>
              <a:t>月と</a:t>
            </a:r>
            <a:r>
              <a:rPr kumimoji="1" lang="en-US" altLang="ja-JP" dirty="0"/>
              <a:t>11</a:t>
            </a:r>
            <a:r>
              <a:rPr kumimoji="1" lang="ja-JP" altLang="en-US" dirty="0"/>
              <a:t>月に</a:t>
            </a:r>
            <a:r>
              <a:rPr kumimoji="1" lang="ja-JP" altLang="en-US" dirty="0" smtClean="0"/>
              <a:t>行っています。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n-ea"/>
                <a:ea typeface="+mn-ea"/>
              </a:rPr>
              <a:t>また</a:t>
            </a:r>
            <a:r>
              <a:rPr lang="ja-JP" altLang="en-US" sz="1200" dirty="0">
                <a:latin typeface="+mn-ea"/>
                <a:ea typeface="+mn-ea"/>
              </a:rPr>
              <a:t>健康診断の結果によっては、保健上必要な助言を行ったり、特別支援学校への就学に関し指導を行う等適切な措置を取らなければなりません</a:t>
            </a:r>
            <a:r>
              <a:rPr lang="ja-JP" altLang="en-US" sz="1200" dirty="0" smtClean="0">
                <a:latin typeface="+mn-ea"/>
                <a:ea typeface="+mn-ea"/>
              </a:rPr>
              <a:t>。</a:t>
            </a:r>
            <a:endParaRPr lang="en-US" altLang="ja-JP" sz="1200" dirty="0" smtClean="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mn-ea"/>
                <a:ea typeface="+mn-ea"/>
              </a:rPr>
              <a:t>●</a:t>
            </a:r>
            <a:r>
              <a:rPr kumimoji="1" lang="en-US" altLang="ja-JP" dirty="0" smtClean="0">
                <a:latin typeface="+mn-ea"/>
                <a:ea typeface="+mn-ea"/>
              </a:rPr>
              <a:t>3</a:t>
            </a:r>
            <a:r>
              <a:rPr kumimoji="1" lang="ja-JP" altLang="en-US" dirty="0">
                <a:latin typeface="+mn-ea"/>
                <a:ea typeface="+mn-ea"/>
              </a:rPr>
              <a:t>つ目、</a:t>
            </a:r>
            <a:r>
              <a:rPr kumimoji="1" lang="en-US" altLang="ja-JP" dirty="0">
                <a:latin typeface="+mn-ea"/>
                <a:ea typeface="+mn-ea"/>
              </a:rPr>
              <a:t>1</a:t>
            </a:r>
            <a:r>
              <a:rPr kumimoji="1" lang="ja-JP" altLang="en-US" dirty="0">
                <a:latin typeface="+mn-ea"/>
                <a:ea typeface="+mn-ea"/>
              </a:rPr>
              <a:t>月</a:t>
            </a:r>
            <a:r>
              <a:rPr kumimoji="1" lang="en-US" altLang="ja-JP" dirty="0">
                <a:latin typeface="+mn-ea"/>
                <a:ea typeface="+mn-ea"/>
              </a:rPr>
              <a:t>31</a:t>
            </a:r>
            <a:r>
              <a:rPr kumimoji="1" lang="ja-JP" altLang="en-US" dirty="0">
                <a:latin typeface="+mn-ea"/>
                <a:ea typeface="+mn-ea"/>
              </a:rPr>
              <a:t>日までに保護者に入学期日、就学校の指定を通知します。また、それと同時期に学校長へ就学する児童生徒の氏名と入学期日を通知します</a:t>
            </a:r>
            <a:r>
              <a:rPr kumimoji="1" lang="ja-JP" altLang="en-US" dirty="0" smtClean="0">
                <a:latin typeface="+mn-ea"/>
                <a:ea typeface="+mn-ea"/>
              </a:rPr>
              <a:t>。</a:t>
            </a:r>
            <a:endParaRPr kumimoji="1" lang="en-US" altLang="ja-JP"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市町村の教育委員会が相当と認めるときは、保護者の申立てにより、その指定した学校を変更することができます。</a:t>
            </a:r>
            <a:endParaRPr lang="en-US" altLang="ja-JP" sz="1200"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これが、手引きの（４）区域外就学に関する事務です。</a:t>
            </a:r>
            <a:endParaRPr lang="en-US" altLang="ja-JP" sz="1200"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保護者が、住所地以外の市町村の設置する小学校または中学校に子を就学させようとするときは、保護者が住所のある市町村教育委員会に申請をし、</a:t>
            </a:r>
            <a:endParaRPr lang="en-US" altLang="ja-JP" sz="1200"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教育委員会が手続きを行います。</a:t>
            </a:r>
            <a:endParaRPr lang="en-US" altLang="ja-JP" sz="1200"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この場合においては、速やかに、保護者及び就学の通知をしていた学校長に対し、その旨を通知するとともに、新たに指定した学校長に対し通知をしなければならなりません</a:t>
            </a:r>
            <a:r>
              <a:rPr lang="ja-JP" altLang="en-US" sz="1200" dirty="0" smtClean="0">
                <a:latin typeface="+mn-ea"/>
                <a:ea typeface="+mn-ea"/>
              </a:rPr>
              <a:t>。</a:t>
            </a:r>
            <a:endParaRPr kumimoji="1" lang="en-US" altLang="ja-JP" sz="1200" dirty="0">
              <a:latin typeface="+mn-lt"/>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n-lt"/>
                <a:ea typeface="+mn-ea"/>
              </a:rPr>
              <a:t>●そして</a:t>
            </a:r>
            <a:r>
              <a:rPr kumimoji="1" lang="en-US" altLang="ja-JP" sz="1200" dirty="0">
                <a:latin typeface="+mn-lt"/>
                <a:ea typeface="+mn-ea"/>
              </a:rPr>
              <a:t>4</a:t>
            </a:r>
            <a:r>
              <a:rPr kumimoji="1" lang="ja-JP" altLang="en-US" sz="1200" dirty="0">
                <a:latin typeface="+mn-lt"/>
                <a:ea typeface="+mn-ea"/>
              </a:rPr>
              <a:t>月</a:t>
            </a:r>
            <a:r>
              <a:rPr kumimoji="1" lang="en-US" altLang="ja-JP" sz="1200" dirty="0">
                <a:latin typeface="+mn-lt"/>
                <a:ea typeface="+mn-ea"/>
              </a:rPr>
              <a:t>1</a:t>
            </a:r>
            <a:r>
              <a:rPr kumimoji="1" lang="ja-JP" altLang="en-US" sz="1200" dirty="0">
                <a:latin typeface="+mn-lt"/>
                <a:ea typeface="+mn-ea"/>
              </a:rPr>
              <a:t>日に入学となります。</a:t>
            </a:r>
            <a:endParaRPr kumimoji="1" lang="en-US" altLang="ja-JP" sz="1200" dirty="0">
              <a:latin typeface="+mn-lt"/>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n-lt"/>
                <a:ea typeface="+mn-ea"/>
              </a:rPr>
              <a:t>「</a:t>
            </a:r>
            <a:r>
              <a:rPr kumimoji="1" lang="ja-JP" altLang="en-US" sz="1200" dirty="0">
                <a:latin typeface="+mn-lt"/>
                <a:ea typeface="+mn-ea"/>
              </a:rPr>
              <a:t>教育</a:t>
            </a:r>
            <a:r>
              <a:rPr kumimoji="1" lang="ja-JP" altLang="en-US" sz="1200" dirty="0" smtClean="0">
                <a:latin typeface="+mn-lt"/>
                <a:ea typeface="+mn-ea"/>
              </a:rPr>
              <a:t>委員会は、こう</a:t>
            </a:r>
            <a:r>
              <a:rPr kumimoji="1" lang="ja-JP" altLang="en-US" sz="1200" dirty="0">
                <a:latin typeface="+mn-lt"/>
                <a:ea typeface="+mn-ea"/>
              </a:rPr>
              <a:t>いう風に動いている」ということを少しイメージしていただけたらと思います。●</a:t>
            </a:r>
            <a:endParaRPr kumimoji="1" lang="en-US" altLang="ja-JP" sz="1200" dirty="0">
              <a:latin typeface="+mn-lt"/>
              <a:ea typeface="+mn-ea"/>
            </a:endParaRPr>
          </a:p>
        </p:txBody>
      </p:sp>
      <p:sp>
        <p:nvSpPr>
          <p:cNvPr id="4" name="スライド番号プレースホルダー 3"/>
          <p:cNvSpPr>
            <a:spLocks noGrp="1"/>
          </p:cNvSpPr>
          <p:nvPr>
            <p:ph type="sldNum" sz="quarter" idx="10"/>
          </p:nvPr>
        </p:nvSpPr>
        <p:spPr/>
        <p:txBody>
          <a:bodyPr/>
          <a:lstStyle/>
          <a:p>
            <a:fld id="{D7D6FB69-0576-46A7-BE83-8EFE43CBB8B0}" type="slidenum">
              <a:rPr kumimoji="1" lang="ja-JP" altLang="en-US" smtClean="0"/>
              <a:t>4</a:t>
            </a:fld>
            <a:endParaRPr kumimoji="1" lang="ja-JP" altLang="en-US"/>
          </a:p>
        </p:txBody>
      </p:sp>
    </p:spTree>
    <p:extLst>
      <p:ext uri="{BB962C8B-B14F-4D97-AF65-F5344CB8AC3E}">
        <p14:creationId xmlns:p14="http://schemas.microsoft.com/office/powerpoint/2010/main" val="4083753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n-ea"/>
                <a:ea typeface="+mn-ea"/>
              </a:rPr>
              <a:t>次は学校が処理する指導要録についてです。</a:t>
            </a:r>
            <a:endParaRPr kumimoji="1" lang="en-US" altLang="ja-JP" dirty="0">
              <a:latin typeface="+mn-ea"/>
              <a:ea typeface="+mn-ea"/>
            </a:endParaRPr>
          </a:p>
          <a:p>
            <a:r>
              <a:rPr kumimoji="1" lang="ja-JP" altLang="en-US" dirty="0">
                <a:latin typeface="+mn-ea"/>
                <a:ea typeface="+mn-ea"/>
              </a:rPr>
              <a:t>まず、指導要録とはどのようなものか、手引きで確認していきましょう。</a:t>
            </a:r>
            <a:endParaRPr kumimoji="1" lang="en-US" altLang="ja-JP" dirty="0">
              <a:latin typeface="+mn-ea"/>
              <a:ea typeface="+mn-ea"/>
            </a:endParaRPr>
          </a:p>
          <a:p>
            <a:pPr algn="l" eaLnBrk="1" hangingPunct="1"/>
            <a:r>
              <a:rPr lang="en-US" altLang="ja-JP" sz="1200" b="0" dirty="0">
                <a:latin typeface="+mn-ea"/>
                <a:ea typeface="+mn-ea"/>
              </a:rPr>
              <a:t>5-1-1</a:t>
            </a:r>
            <a:r>
              <a:rPr lang="ja-JP" altLang="en-US" sz="1200" b="0" dirty="0">
                <a:latin typeface="+mn-ea"/>
                <a:ea typeface="+mn-ea"/>
              </a:rPr>
              <a:t>の１番上の長四角の中に書いてあります。</a:t>
            </a:r>
            <a:endParaRPr lang="en-US" altLang="ja-JP" sz="1200" b="0" dirty="0">
              <a:latin typeface="+mn-ea"/>
              <a:ea typeface="+mn-ea"/>
            </a:endParaRPr>
          </a:p>
          <a:p>
            <a:pPr algn="l" eaLnBrk="1" hangingPunct="1"/>
            <a:r>
              <a:rPr lang="ja-JP" altLang="en-US" sz="1200" b="0" dirty="0">
                <a:latin typeface="+mn-ea"/>
                <a:ea typeface="+mn-ea"/>
              </a:rPr>
              <a:t>指導要録は、児童、生徒の学習及び健康の状況を記録した書類の原本であり、学校内部での指導及び外部に対する証明等に役立たせるための原簿として利用されます。</a:t>
            </a:r>
            <a:endParaRPr lang="en-US" altLang="ja-JP" sz="1200" b="0" dirty="0">
              <a:latin typeface="+mn-ea"/>
              <a:ea typeface="+mn-ea"/>
            </a:endParaRPr>
          </a:p>
          <a:p>
            <a:pPr algn="l" eaLnBrk="1" hangingPunct="1"/>
            <a:r>
              <a:rPr lang="ja-JP" altLang="en-US" sz="1200" b="0" dirty="0">
                <a:solidFill>
                  <a:srgbClr val="FF0000"/>
                </a:solidFill>
                <a:latin typeface="+mn-ea"/>
                <a:ea typeface="+mn-ea"/>
              </a:rPr>
              <a:t>学校外には持ち出し禁止で、耐火書庫で厳重に保管するべき書類です。</a:t>
            </a:r>
            <a:endParaRPr lang="en-US" altLang="ja-JP" sz="1200" b="0" dirty="0">
              <a:solidFill>
                <a:srgbClr val="FF0000"/>
              </a:solidFill>
              <a:latin typeface="+mn-ea"/>
              <a:ea typeface="+mn-ea"/>
            </a:endParaRPr>
          </a:p>
          <a:p>
            <a:pPr algn="l" eaLnBrk="1" hangingPunct="1"/>
            <a:r>
              <a:rPr kumimoji="1" lang="ja-JP" altLang="en-US" sz="1200" b="0" kern="1200" dirty="0">
                <a:solidFill>
                  <a:srgbClr val="FF0000"/>
                </a:solidFill>
                <a:effectLst/>
                <a:latin typeface="+mn-ea"/>
                <a:ea typeface="+mn-ea"/>
                <a:cs typeface="+mn-cs"/>
              </a:rPr>
              <a:t>ただし、令和元年９月に校務支援システムが導入したことにより、原則として紙媒体での印刷及び保存は行わず</a:t>
            </a:r>
            <a:endParaRPr kumimoji="1" lang="en-US" altLang="ja-JP" sz="1200" b="0" kern="1200" dirty="0">
              <a:solidFill>
                <a:srgbClr val="FF0000"/>
              </a:solidFill>
              <a:effectLst/>
              <a:latin typeface="+mn-ea"/>
              <a:ea typeface="+mn-ea"/>
              <a:cs typeface="+mn-cs"/>
            </a:endParaRPr>
          </a:p>
          <a:p>
            <a:pPr algn="l" eaLnBrk="1" hangingPunct="1"/>
            <a:r>
              <a:rPr kumimoji="1" lang="ja-JP" altLang="en-US" sz="1200" b="0" kern="1200" dirty="0">
                <a:solidFill>
                  <a:srgbClr val="FF0000"/>
                </a:solidFill>
                <a:effectLst/>
                <a:latin typeface="+mn-ea"/>
                <a:ea typeface="+mn-ea"/>
                <a:cs typeface="+mn-cs"/>
              </a:rPr>
              <a:t>電子媒体で校務支援システムのサーバー上に保管することとなりました。</a:t>
            </a:r>
            <a:endParaRPr kumimoji="1" lang="en-US" altLang="ja-JP" sz="1200" b="0" kern="1200" dirty="0">
              <a:solidFill>
                <a:srgbClr val="FF0000"/>
              </a:solidFill>
              <a:effectLst/>
              <a:latin typeface="+mn-ea"/>
              <a:ea typeface="+mn-ea"/>
              <a:cs typeface="+mn-cs"/>
            </a:endParaRPr>
          </a:p>
          <a:p>
            <a:pPr algn="l" eaLnBrk="1" hangingPunct="1"/>
            <a:r>
              <a:rPr kumimoji="1" lang="ja-JP" altLang="en-US" sz="1200" b="0" kern="1200" dirty="0">
                <a:solidFill>
                  <a:srgbClr val="FF0000"/>
                </a:solidFill>
                <a:effectLst/>
                <a:latin typeface="+mn-ea"/>
                <a:ea typeface="+mn-ea"/>
                <a:cs typeface="+mn-cs"/>
              </a:rPr>
              <a:t>ですが、導入前までの指導要録については、紙媒体で継続して保管する必要があります。後程、具体的にお伝えします。</a:t>
            </a:r>
            <a:endParaRPr kumimoji="1" lang="en-US" altLang="ja-JP" sz="1200" b="0" kern="1200" dirty="0">
              <a:solidFill>
                <a:schemeClr val="tx1"/>
              </a:solidFill>
              <a:effectLst/>
              <a:latin typeface="+mn-ea"/>
              <a:ea typeface="+mn-ea"/>
              <a:cs typeface="+mn-cs"/>
            </a:endParaRPr>
          </a:p>
          <a:p>
            <a:endParaRPr kumimoji="1" lang="en-US" altLang="ja-JP" sz="1200" kern="1200" dirty="0">
              <a:solidFill>
                <a:schemeClr val="tx1"/>
              </a:solidFill>
              <a:effectLst/>
              <a:latin typeface="+mn-ea"/>
              <a:ea typeface="+mn-ea"/>
              <a:cs typeface="+mn-cs"/>
            </a:endParaRPr>
          </a:p>
          <a:p>
            <a:r>
              <a:rPr kumimoji="1" lang="ja-JP" altLang="ja-JP" sz="1200" kern="1200" dirty="0">
                <a:solidFill>
                  <a:schemeClr val="tx1"/>
                </a:solidFill>
                <a:effectLst/>
                <a:latin typeface="+mn-ea"/>
                <a:ea typeface="+mn-ea"/>
                <a:cs typeface="+mn-cs"/>
              </a:rPr>
              <a:t>指導要録には作成</a:t>
            </a:r>
            <a:r>
              <a:rPr kumimoji="1" lang="ja-JP" altLang="en-US" sz="1200" kern="1200" dirty="0">
                <a:solidFill>
                  <a:schemeClr val="tx1"/>
                </a:solidFill>
                <a:effectLst/>
                <a:latin typeface="+mn-ea"/>
                <a:ea typeface="+mn-ea"/>
                <a:cs typeface="+mn-cs"/>
              </a:rPr>
              <a:t>の</a:t>
            </a:r>
            <a:r>
              <a:rPr kumimoji="1" lang="ja-JP" altLang="ja-JP" sz="1200" kern="1200" dirty="0">
                <a:solidFill>
                  <a:schemeClr val="tx1"/>
                </a:solidFill>
                <a:effectLst/>
                <a:latin typeface="+mn-ea"/>
                <a:ea typeface="+mn-ea"/>
                <a:cs typeface="+mn-cs"/>
              </a:rPr>
              <a:t>義務があります。</a:t>
            </a:r>
            <a:r>
              <a:rPr kumimoji="1" lang="ja-JP" altLang="en-US" sz="1200" kern="1200" dirty="0">
                <a:solidFill>
                  <a:schemeClr val="tx1"/>
                </a:solidFill>
                <a:effectLst/>
                <a:latin typeface="+mn-ea"/>
                <a:ea typeface="+mn-ea"/>
                <a:cs typeface="+mn-cs"/>
              </a:rPr>
              <a:t>同じページの下の部分、根拠となる法令です。</a:t>
            </a:r>
            <a:endParaRPr kumimoji="1" lang="en-US" altLang="ja-JP" sz="1200" kern="1200" dirty="0">
              <a:solidFill>
                <a:schemeClr val="tx1"/>
              </a:solidFill>
              <a:effectLst/>
              <a:latin typeface="+mn-ea"/>
              <a:ea typeface="+mn-ea"/>
              <a:cs typeface="+mn-cs"/>
            </a:endParaRPr>
          </a:p>
          <a:p>
            <a:r>
              <a:rPr kumimoji="1" lang="ja-JP" altLang="ja-JP" sz="1200" kern="1200" dirty="0">
                <a:solidFill>
                  <a:schemeClr val="tx1"/>
                </a:solidFill>
                <a:effectLst/>
                <a:latin typeface="+mn-ea"/>
                <a:ea typeface="+mn-ea"/>
                <a:cs typeface="+mn-cs"/>
              </a:rPr>
              <a:t>学校教育法施行規則第</a:t>
            </a:r>
            <a:r>
              <a:rPr kumimoji="1" lang="en-US" altLang="ja-JP" sz="1200" kern="1200" dirty="0">
                <a:solidFill>
                  <a:schemeClr val="tx1"/>
                </a:solidFill>
                <a:effectLst/>
                <a:latin typeface="+mn-ea"/>
                <a:ea typeface="+mn-ea"/>
                <a:cs typeface="+mn-cs"/>
              </a:rPr>
              <a:t>24</a:t>
            </a:r>
            <a:r>
              <a:rPr kumimoji="1" lang="ja-JP" altLang="ja-JP" sz="1200" kern="1200" dirty="0">
                <a:solidFill>
                  <a:schemeClr val="tx1"/>
                </a:solidFill>
                <a:effectLst/>
                <a:latin typeface="+mn-ea"/>
                <a:ea typeface="+mn-ea"/>
                <a:cs typeface="+mn-cs"/>
              </a:rPr>
              <a:t>条</a:t>
            </a:r>
            <a:r>
              <a:rPr kumimoji="1" lang="ja-JP" altLang="en-US" sz="1200" kern="1200" dirty="0">
                <a:solidFill>
                  <a:schemeClr val="tx1"/>
                </a:solidFill>
                <a:effectLst/>
                <a:latin typeface="+mn-ea"/>
                <a:ea typeface="+mn-ea"/>
                <a:cs typeface="+mn-cs"/>
              </a:rPr>
              <a:t>　①</a:t>
            </a:r>
            <a:r>
              <a:rPr kumimoji="1" lang="ja-JP" altLang="ja-JP" sz="1200" kern="1200" dirty="0">
                <a:solidFill>
                  <a:schemeClr val="tx1"/>
                </a:solidFill>
                <a:effectLst/>
                <a:latin typeface="+mn-ea"/>
                <a:ea typeface="+mn-ea"/>
                <a:cs typeface="+mn-cs"/>
              </a:rPr>
              <a:t>に</a:t>
            </a:r>
            <a:r>
              <a:rPr kumimoji="1" lang="ja-JP" altLang="en-US" sz="1200" kern="1200" dirty="0">
                <a:solidFill>
                  <a:schemeClr val="tx1"/>
                </a:solidFill>
                <a:effectLst/>
                <a:latin typeface="+mn-ea"/>
                <a:ea typeface="+mn-ea"/>
                <a:cs typeface="+mn-cs"/>
              </a:rPr>
              <a:t>、「</a:t>
            </a:r>
            <a:r>
              <a:rPr kumimoji="1" lang="ja-JP" altLang="ja-JP" sz="1200" kern="1200" dirty="0">
                <a:solidFill>
                  <a:schemeClr val="tx1"/>
                </a:solidFill>
                <a:effectLst/>
                <a:latin typeface="+mn-ea"/>
                <a:ea typeface="+mn-ea"/>
                <a:cs typeface="+mn-cs"/>
              </a:rPr>
              <a:t>校長は、その学校に在学する児童等の指導要録を作成しなければならない。</a:t>
            </a:r>
            <a:r>
              <a:rPr kumimoji="1" lang="ja-JP" altLang="en-US" sz="1200" kern="1200" dirty="0">
                <a:solidFill>
                  <a:schemeClr val="tx1"/>
                </a:solidFill>
                <a:effectLst/>
                <a:latin typeface="+mn-ea"/>
                <a:ea typeface="+mn-ea"/>
                <a:cs typeface="+mn-cs"/>
              </a:rPr>
              <a:t>」</a:t>
            </a:r>
            <a:r>
              <a:rPr kumimoji="1" lang="ja-JP" altLang="ja-JP" sz="1200" kern="1200" dirty="0">
                <a:solidFill>
                  <a:schemeClr val="tx1"/>
                </a:solidFill>
                <a:effectLst/>
                <a:latin typeface="+mn-ea"/>
                <a:ea typeface="+mn-ea"/>
                <a:cs typeface="+mn-cs"/>
              </a:rPr>
              <a:t>ことが規定されています</a:t>
            </a:r>
            <a:r>
              <a:rPr kumimoji="1" lang="ja-JP" altLang="en-US" sz="1200" kern="1200" dirty="0">
                <a:solidFill>
                  <a:schemeClr val="tx1"/>
                </a:solidFill>
                <a:effectLst/>
                <a:latin typeface="+mn-ea"/>
                <a:ea typeface="+mn-ea"/>
                <a:cs typeface="+mn-cs"/>
              </a:rPr>
              <a:t>ので、</a:t>
            </a:r>
            <a:endParaRPr kumimoji="1" lang="en-US" altLang="ja-JP" sz="1200" kern="1200" dirty="0">
              <a:solidFill>
                <a:schemeClr val="tx1"/>
              </a:solidFill>
              <a:effectLst/>
              <a:latin typeface="+mn-ea"/>
              <a:ea typeface="+mn-ea"/>
              <a:cs typeface="+mn-cs"/>
            </a:endParaRPr>
          </a:p>
          <a:p>
            <a:r>
              <a:rPr kumimoji="1" lang="ja-JP" altLang="en-US" sz="1200" kern="1200" dirty="0">
                <a:solidFill>
                  <a:schemeClr val="tx1"/>
                </a:solidFill>
                <a:effectLst/>
                <a:latin typeface="+mn-ea"/>
                <a:ea typeface="+mn-ea"/>
                <a:cs typeface="+mn-cs"/>
              </a:rPr>
              <a:t>日本全国全ての学校で、在籍した児童生徒全員について作成が必須となっています。</a:t>
            </a:r>
            <a:endParaRPr kumimoji="1" lang="en-US" altLang="ja-JP" sz="1200" kern="1200" dirty="0">
              <a:solidFill>
                <a:schemeClr val="tx1"/>
              </a:solidFill>
              <a:effectLst/>
              <a:latin typeface="+mn-ea"/>
              <a:ea typeface="+mn-ea"/>
              <a:cs typeface="+mn-cs"/>
            </a:endParaRPr>
          </a:p>
          <a:p>
            <a:r>
              <a:rPr kumimoji="1" lang="ja-JP" altLang="en-US" sz="1200" kern="1200" dirty="0">
                <a:solidFill>
                  <a:schemeClr val="tx1"/>
                </a:solidFill>
                <a:effectLst/>
                <a:latin typeface="+mn-ea"/>
                <a:ea typeface="+mn-ea"/>
                <a:cs typeface="+mn-cs"/>
              </a:rPr>
              <a:t>②</a:t>
            </a:r>
            <a:r>
              <a:rPr kumimoji="1" lang="ja-JP" altLang="ja-JP" sz="1200" kern="1200" dirty="0">
                <a:solidFill>
                  <a:schemeClr val="tx1"/>
                </a:solidFill>
                <a:effectLst/>
                <a:latin typeface="+mn-ea"/>
                <a:ea typeface="+mn-ea"/>
                <a:cs typeface="+mn-cs"/>
              </a:rPr>
              <a:t>と</a:t>
            </a:r>
            <a:r>
              <a:rPr kumimoji="1" lang="ja-JP" altLang="en-US" sz="1200" kern="1200" dirty="0">
                <a:solidFill>
                  <a:schemeClr val="tx1"/>
                </a:solidFill>
                <a:effectLst/>
                <a:latin typeface="+mn-ea"/>
                <a:ea typeface="+mn-ea"/>
                <a:cs typeface="+mn-cs"/>
              </a:rPr>
              <a:t>③</a:t>
            </a:r>
            <a:r>
              <a:rPr kumimoji="1" lang="ja-JP" altLang="ja-JP" sz="1200" kern="1200" dirty="0">
                <a:solidFill>
                  <a:schemeClr val="tx1"/>
                </a:solidFill>
                <a:effectLst/>
                <a:latin typeface="+mn-ea"/>
                <a:ea typeface="+mn-ea"/>
                <a:cs typeface="+mn-cs"/>
              </a:rPr>
              <a:t>については</a:t>
            </a:r>
            <a:r>
              <a:rPr kumimoji="1" lang="ja-JP" altLang="en-US" sz="1200" kern="1200" dirty="0">
                <a:solidFill>
                  <a:schemeClr val="tx1"/>
                </a:solidFill>
                <a:effectLst/>
                <a:latin typeface="+mn-ea"/>
                <a:ea typeface="+mn-ea"/>
                <a:cs typeface="+mn-cs"/>
              </a:rPr>
              <a:t>、後ほど</a:t>
            </a:r>
            <a:r>
              <a:rPr kumimoji="1" lang="ja-JP" altLang="ja-JP" sz="1200" kern="1200" dirty="0">
                <a:solidFill>
                  <a:schemeClr val="tx1"/>
                </a:solidFill>
                <a:effectLst/>
                <a:latin typeface="+mn-ea"/>
                <a:ea typeface="+mn-ea"/>
                <a:cs typeface="+mn-cs"/>
              </a:rPr>
              <a:t>転出入の方で確認するので</a:t>
            </a:r>
            <a:r>
              <a:rPr kumimoji="1" lang="ja-JP" altLang="en-US" sz="1200" kern="1200" dirty="0">
                <a:solidFill>
                  <a:schemeClr val="tx1"/>
                </a:solidFill>
                <a:effectLst/>
                <a:latin typeface="+mn-ea"/>
                <a:ea typeface="+mn-ea"/>
                <a:cs typeface="+mn-cs"/>
              </a:rPr>
              <a:t>省略します</a:t>
            </a:r>
            <a:r>
              <a:rPr kumimoji="1" lang="ja-JP" altLang="ja-JP" sz="1200" kern="1200" dirty="0">
                <a:solidFill>
                  <a:schemeClr val="tx1"/>
                </a:solidFill>
                <a:effectLst/>
                <a:latin typeface="+mn-ea"/>
                <a:ea typeface="+mn-ea"/>
                <a:cs typeface="+mn-cs"/>
              </a:rPr>
              <a:t>。</a:t>
            </a:r>
          </a:p>
          <a:p>
            <a:r>
              <a:rPr kumimoji="1" lang="ja-JP" altLang="ja-JP" sz="1200" kern="1200" dirty="0">
                <a:solidFill>
                  <a:schemeClr val="tx1"/>
                </a:solidFill>
                <a:effectLst/>
                <a:latin typeface="+mn-ea"/>
                <a:ea typeface="+mn-ea"/>
                <a:cs typeface="+mn-cs"/>
              </a:rPr>
              <a:t>また</a:t>
            </a:r>
            <a:r>
              <a:rPr kumimoji="1" lang="ja-JP" altLang="en-US" sz="1200" kern="1200" dirty="0">
                <a:solidFill>
                  <a:schemeClr val="tx1"/>
                </a:solidFill>
                <a:effectLst/>
                <a:latin typeface="+mn-ea"/>
                <a:ea typeface="+mn-ea"/>
                <a:cs typeface="+mn-cs"/>
              </a:rPr>
              <a:t>、</a:t>
            </a:r>
            <a:r>
              <a:rPr kumimoji="1" lang="en-US" altLang="ja-JP" sz="1200" kern="1200" dirty="0">
                <a:solidFill>
                  <a:schemeClr val="tx1"/>
                </a:solidFill>
                <a:effectLst/>
                <a:latin typeface="+mn-ea"/>
                <a:ea typeface="+mn-ea"/>
                <a:cs typeface="+mn-cs"/>
              </a:rPr>
              <a:t>5-1-1</a:t>
            </a:r>
            <a:r>
              <a:rPr kumimoji="1" lang="ja-JP" altLang="en-US" sz="1200" kern="1200" dirty="0">
                <a:solidFill>
                  <a:schemeClr val="tx1"/>
                </a:solidFill>
                <a:effectLst/>
                <a:latin typeface="+mn-ea"/>
                <a:ea typeface="+mn-ea"/>
                <a:cs typeface="+mn-cs"/>
              </a:rPr>
              <a:t>の１番下から</a:t>
            </a:r>
            <a:r>
              <a:rPr kumimoji="1" lang="en-US" altLang="ja-JP" sz="1200" kern="1200" dirty="0">
                <a:solidFill>
                  <a:schemeClr val="tx1"/>
                </a:solidFill>
                <a:effectLst/>
                <a:latin typeface="+mn-ea"/>
                <a:ea typeface="+mn-ea"/>
                <a:cs typeface="+mn-cs"/>
              </a:rPr>
              <a:t>5-1-2</a:t>
            </a:r>
            <a:r>
              <a:rPr kumimoji="1" lang="ja-JP" altLang="en-US" sz="1200" kern="1200" dirty="0">
                <a:solidFill>
                  <a:schemeClr val="tx1"/>
                </a:solidFill>
                <a:effectLst/>
                <a:latin typeface="+mn-ea"/>
                <a:ea typeface="+mn-ea"/>
                <a:cs typeface="+mn-cs"/>
              </a:rPr>
              <a:t>の上の（２）に記載がありますが、</a:t>
            </a:r>
            <a:r>
              <a:rPr kumimoji="1" lang="ja-JP" altLang="ja-JP" sz="1200" kern="1200" dirty="0">
                <a:solidFill>
                  <a:schemeClr val="tx1"/>
                </a:solidFill>
                <a:effectLst/>
                <a:latin typeface="+mn-ea"/>
                <a:ea typeface="+mn-ea"/>
                <a:cs typeface="+mn-cs"/>
              </a:rPr>
              <a:t>保育所・幼稚園</a:t>
            </a:r>
            <a:r>
              <a:rPr kumimoji="1" lang="ja-JP" altLang="en-US" sz="1200" kern="1200" dirty="0">
                <a:solidFill>
                  <a:schemeClr val="tx1"/>
                </a:solidFill>
                <a:effectLst/>
                <a:latin typeface="+mn-ea"/>
                <a:ea typeface="+mn-ea"/>
                <a:cs typeface="+mn-cs"/>
              </a:rPr>
              <a:t>においても</a:t>
            </a:r>
            <a:r>
              <a:rPr kumimoji="1" lang="ja-JP" altLang="ja-JP" sz="1200" kern="1200" dirty="0">
                <a:solidFill>
                  <a:schemeClr val="tx1"/>
                </a:solidFill>
                <a:effectLst/>
                <a:latin typeface="+mn-ea"/>
                <a:ea typeface="+mn-ea"/>
                <a:cs typeface="+mn-cs"/>
              </a:rPr>
              <a:t>「保育所児童保育要録」を作成し、小学校へ就学する際に引き継がれ</a:t>
            </a:r>
            <a:r>
              <a:rPr kumimoji="1" lang="ja-JP" altLang="en-US" sz="1200" kern="1200" dirty="0">
                <a:solidFill>
                  <a:schemeClr val="tx1"/>
                </a:solidFill>
                <a:effectLst/>
                <a:latin typeface="+mn-ea"/>
                <a:ea typeface="+mn-ea"/>
                <a:cs typeface="+mn-cs"/>
              </a:rPr>
              <a:t>ることとなっています</a:t>
            </a:r>
            <a:r>
              <a:rPr kumimoji="1" lang="ja-JP" altLang="ja-JP" sz="1200" kern="1200" dirty="0">
                <a:solidFill>
                  <a:schemeClr val="tx1"/>
                </a:solidFill>
                <a:effectLst/>
                <a:latin typeface="+mn-ea"/>
                <a:ea typeface="+mn-ea"/>
                <a:cs typeface="+mn-cs"/>
              </a:rPr>
              <a:t>。</a:t>
            </a:r>
            <a:endParaRPr kumimoji="1" lang="en-US" altLang="ja-JP" sz="1200" kern="1200" dirty="0">
              <a:solidFill>
                <a:schemeClr val="tx1"/>
              </a:solidFill>
              <a:effectLst/>
              <a:latin typeface="+mn-ea"/>
              <a:ea typeface="+mn-ea"/>
              <a:cs typeface="+mn-cs"/>
            </a:endParaRPr>
          </a:p>
          <a:p>
            <a:r>
              <a:rPr kumimoji="1" lang="ja-JP" altLang="en-US" sz="1200" kern="1200" dirty="0" smtClean="0">
                <a:solidFill>
                  <a:schemeClr val="tx1"/>
                </a:solidFill>
                <a:effectLst/>
                <a:latin typeface="+mn-ea"/>
                <a:ea typeface="+mn-ea"/>
                <a:cs typeface="+mn-cs"/>
              </a:rPr>
              <a:t>毎年、年度</a:t>
            </a:r>
            <a:r>
              <a:rPr kumimoji="1" lang="ja-JP" altLang="en-US" sz="1200" kern="1200" dirty="0">
                <a:solidFill>
                  <a:schemeClr val="tx1"/>
                </a:solidFill>
                <a:effectLst/>
                <a:latin typeface="+mn-ea"/>
                <a:ea typeface="+mn-ea"/>
                <a:cs typeface="+mn-cs"/>
              </a:rPr>
              <a:t>末になると</a:t>
            </a:r>
            <a:r>
              <a:rPr kumimoji="1" lang="ja-JP" altLang="en-US" sz="1200" kern="1200" dirty="0" smtClean="0">
                <a:solidFill>
                  <a:schemeClr val="tx1"/>
                </a:solidFill>
                <a:effectLst/>
                <a:latin typeface="+mn-ea"/>
                <a:ea typeface="+mn-ea"/>
                <a:cs typeface="+mn-cs"/>
              </a:rPr>
              <a:t>、卒園</a:t>
            </a:r>
            <a:r>
              <a:rPr kumimoji="1" lang="ja-JP" altLang="en-US" sz="1200" kern="1200" dirty="0">
                <a:solidFill>
                  <a:schemeClr val="tx1"/>
                </a:solidFill>
                <a:effectLst/>
                <a:latin typeface="+mn-ea"/>
                <a:ea typeface="+mn-ea"/>
                <a:cs typeface="+mn-cs"/>
              </a:rPr>
              <a:t>した保育所</a:t>
            </a:r>
            <a:r>
              <a:rPr kumimoji="1" lang="ja-JP" altLang="en-US" sz="1200" kern="1200" dirty="0" smtClean="0">
                <a:solidFill>
                  <a:schemeClr val="tx1"/>
                </a:solidFill>
                <a:effectLst/>
                <a:latin typeface="+mn-ea"/>
                <a:ea typeface="+mn-ea"/>
                <a:cs typeface="+mn-cs"/>
              </a:rPr>
              <a:t>から入学予定児童の保育要録</a:t>
            </a:r>
            <a:r>
              <a:rPr kumimoji="1" lang="ja-JP" altLang="en-US" sz="1200" kern="1200" dirty="0">
                <a:solidFill>
                  <a:schemeClr val="tx1"/>
                </a:solidFill>
                <a:effectLst/>
                <a:latin typeface="+mn-ea"/>
                <a:ea typeface="+mn-ea"/>
                <a:cs typeface="+mn-cs"/>
              </a:rPr>
              <a:t>の写しが届きます</a:t>
            </a:r>
            <a:r>
              <a:rPr kumimoji="1" lang="ja-JP" altLang="en-US" sz="1200" kern="1200" dirty="0" smtClean="0">
                <a:solidFill>
                  <a:schemeClr val="tx1"/>
                </a:solidFill>
                <a:effectLst/>
                <a:latin typeface="+mn-ea"/>
                <a:ea typeface="+mn-ea"/>
                <a:cs typeface="+mn-cs"/>
              </a:rPr>
              <a:t>。複数の保育所から届く場合もあります。</a:t>
            </a:r>
            <a:endParaRPr kumimoji="1" lang="en-US" altLang="ja-JP" sz="1200" kern="1200" dirty="0">
              <a:solidFill>
                <a:schemeClr val="tx1"/>
              </a:solidFill>
              <a:effectLst/>
              <a:latin typeface="+mn-ea"/>
              <a:ea typeface="+mn-ea"/>
              <a:cs typeface="+mn-cs"/>
            </a:endParaRPr>
          </a:p>
          <a:p>
            <a:r>
              <a:rPr kumimoji="1" lang="ja-JP" altLang="en-US" sz="1200" kern="1200" dirty="0" smtClean="0">
                <a:solidFill>
                  <a:schemeClr val="tx1"/>
                </a:solidFill>
                <a:effectLst/>
                <a:latin typeface="+mn-ea"/>
                <a:ea typeface="+mn-ea"/>
                <a:cs typeface="+mn-cs"/>
              </a:rPr>
              <a:t>その</a:t>
            </a:r>
            <a:r>
              <a:rPr kumimoji="1" lang="ja-JP" altLang="en-US" sz="1200" kern="1200" dirty="0">
                <a:solidFill>
                  <a:schemeClr val="tx1"/>
                </a:solidFill>
                <a:effectLst/>
                <a:latin typeface="+mn-ea"/>
                <a:ea typeface="+mn-ea"/>
                <a:cs typeface="+mn-cs"/>
              </a:rPr>
              <a:t>際に</a:t>
            </a:r>
            <a:r>
              <a:rPr kumimoji="1" lang="ja-JP" altLang="en-US" sz="1200" kern="1200" dirty="0" smtClean="0">
                <a:solidFill>
                  <a:schemeClr val="tx1"/>
                </a:solidFill>
                <a:effectLst/>
                <a:latin typeface="+mn-ea"/>
                <a:ea typeface="+mn-ea"/>
                <a:cs typeface="+mn-cs"/>
              </a:rPr>
              <a:t>、全員分</a:t>
            </a:r>
            <a:r>
              <a:rPr kumimoji="1" lang="ja-JP" altLang="en-US" sz="1200" kern="1200" dirty="0">
                <a:solidFill>
                  <a:schemeClr val="tx1"/>
                </a:solidFill>
                <a:effectLst/>
                <a:latin typeface="+mn-ea"/>
                <a:ea typeface="+mn-ea"/>
                <a:cs typeface="+mn-cs"/>
              </a:rPr>
              <a:t>が揃っているかどうかを確認</a:t>
            </a:r>
            <a:r>
              <a:rPr kumimoji="1" lang="ja-JP" altLang="en-US" sz="1200" kern="1200" dirty="0" smtClean="0">
                <a:solidFill>
                  <a:schemeClr val="tx1"/>
                </a:solidFill>
                <a:effectLst/>
                <a:latin typeface="+mn-ea"/>
                <a:ea typeface="+mn-ea"/>
                <a:cs typeface="+mn-cs"/>
              </a:rPr>
              <a:t>し、</a:t>
            </a:r>
            <a:r>
              <a:rPr kumimoji="1" lang="ja-JP" altLang="en-US" sz="1200" kern="1200" dirty="0">
                <a:solidFill>
                  <a:schemeClr val="tx1"/>
                </a:solidFill>
                <a:effectLst/>
                <a:latin typeface="+mn-ea"/>
                <a:ea typeface="+mn-ea"/>
                <a:cs typeface="+mn-cs"/>
              </a:rPr>
              <a:t>耐火書庫で</a:t>
            </a:r>
            <a:r>
              <a:rPr kumimoji="1" lang="ja-JP" altLang="en-US" sz="1200" kern="1200" dirty="0" smtClean="0">
                <a:solidFill>
                  <a:schemeClr val="tx1"/>
                </a:solidFill>
                <a:effectLst/>
                <a:latin typeface="+mn-ea"/>
                <a:ea typeface="+mn-ea"/>
                <a:cs typeface="+mn-cs"/>
              </a:rPr>
              <a:t>保管します。●</a:t>
            </a:r>
            <a:endParaRPr kumimoji="1" lang="en-US" altLang="ja-JP" sz="1200" kern="1200" dirty="0">
              <a:solidFill>
                <a:schemeClr val="tx1"/>
              </a:solidFill>
              <a:effectLst/>
              <a:latin typeface="+mn-ea"/>
              <a:ea typeface="+mn-ea"/>
              <a:cs typeface="+mn-cs"/>
            </a:endParaRPr>
          </a:p>
        </p:txBody>
      </p:sp>
      <p:sp>
        <p:nvSpPr>
          <p:cNvPr id="4" name="スライド番号プレースホルダー 3"/>
          <p:cNvSpPr>
            <a:spLocks noGrp="1"/>
          </p:cNvSpPr>
          <p:nvPr>
            <p:ph type="sldNum" sz="quarter" idx="10"/>
          </p:nvPr>
        </p:nvSpPr>
        <p:spPr/>
        <p:txBody>
          <a:bodyPr/>
          <a:lstStyle/>
          <a:p>
            <a:fld id="{D7D6FB69-0576-46A7-BE83-8EFE43CBB8B0}" type="slidenum">
              <a:rPr kumimoji="1" lang="ja-JP" altLang="en-US" smtClean="0"/>
              <a:t>5</a:t>
            </a:fld>
            <a:endParaRPr kumimoji="1" lang="ja-JP" altLang="en-US"/>
          </a:p>
        </p:txBody>
      </p:sp>
    </p:spTree>
    <p:extLst>
      <p:ext uri="{BB962C8B-B14F-4D97-AF65-F5344CB8AC3E}">
        <p14:creationId xmlns:p14="http://schemas.microsoft.com/office/powerpoint/2010/main" val="4155408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b="0" kern="1200" dirty="0">
                <a:solidFill>
                  <a:schemeClr val="tx1"/>
                </a:solidFill>
                <a:effectLst/>
                <a:latin typeface="+mn-lt"/>
                <a:ea typeface="+mn-ea"/>
                <a:cs typeface="+mn-cs"/>
              </a:rPr>
              <a:t>指導要録の保存期間は</a:t>
            </a:r>
            <a:r>
              <a:rPr kumimoji="1" lang="ja-JP" altLang="en-US" sz="1200" b="0" kern="1200" dirty="0">
                <a:solidFill>
                  <a:schemeClr val="tx1"/>
                </a:solidFill>
                <a:effectLst/>
                <a:latin typeface="+mn-lt"/>
                <a:ea typeface="+mn-ea"/>
                <a:cs typeface="+mn-cs"/>
              </a:rPr>
              <a:t>、手引きの同じページの真ん中の表にあります。●</a:t>
            </a:r>
            <a:endParaRPr kumimoji="1" lang="en-US" altLang="ja-JP"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学籍に関する記録は●</a:t>
            </a:r>
            <a:r>
              <a:rPr kumimoji="1" lang="en-US" altLang="ja-JP" sz="1200" b="0" kern="1200" dirty="0">
                <a:solidFill>
                  <a:schemeClr val="tx1"/>
                </a:solidFill>
                <a:effectLst/>
                <a:latin typeface="+mn-lt"/>
                <a:ea typeface="+mn-ea"/>
                <a:cs typeface="+mn-cs"/>
              </a:rPr>
              <a:t>20</a:t>
            </a:r>
            <a:r>
              <a:rPr kumimoji="1" lang="ja-JP" altLang="en-US" sz="1200" b="0" kern="1200" dirty="0">
                <a:solidFill>
                  <a:schemeClr val="tx1"/>
                </a:solidFill>
                <a:effectLst/>
                <a:latin typeface="+mn-lt"/>
                <a:ea typeface="+mn-ea"/>
                <a:cs typeface="+mn-cs"/>
              </a:rPr>
              <a:t>年、●指導に関する記録は●</a:t>
            </a:r>
            <a:r>
              <a:rPr kumimoji="1" lang="en-US" altLang="ja-JP" sz="1200" b="0" kern="1200" dirty="0">
                <a:solidFill>
                  <a:schemeClr val="tx1"/>
                </a:solidFill>
                <a:effectLst/>
                <a:latin typeface="+mn-lt"/>
                <a:ea typeface="+mn-ea"/>
                <a:cs typeface="+mn-cs"/>
              </a:rPr>
              <a:t>5</a:t>
            </a:r>
            <a:r>
              <a:rPr kumimoji="1" lang="ja-JP" altLang="en-US" sz="1200" b="0" kern="1200" dirty="0">
                <a:solidFill>
                  <a:schemeClr val="tx1"/>
                </a:solidFill>
                <a:effectLst/>
                <a:latin typeface="+mn-lt"/>
                <a:ea typeface="+mn-ea"/>
                <a:cs typeface="+mn-cs"/>
              </a:rPr>
              <a:t>年保存することとなっています。</a:t>
            </a:r>
            <a:endParaRPr kumimoji="1" lang="en-US" altLang="ja-JP"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つまり、児童生徒の基本情報の方が長期間保管、成績関係は短期間保管するようになります。</a:t>
            </a:r>
            <a:endParaRPr kumimoji="1" lang="en-US" altLang="ja-JP"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保存期間中に廃校になっても保存年限</a:t>
            </a:r>
            <a:r>
              <a:rPr kumimoji="1" lang="ja-JP" altLang="en-US" sz="1200" b="0" kern="1200" dirty="0" smtClean="0">
                <a:solidFill>
                  <a:schemeClr val="tx1"/>
                </a:solidFill>
                <a:effectLst/>
                <a:latin typeface="+mn-lt"/>
                <a:ea typeface="+mn-ea"/>
                <a:cs typeface="+mn-cs"/>
              </a:rPr>
              <a:t>は変わりません</a:t>
            </a:r>
            <a:r>
              <a:rPr kumimoji="1" lang="ja-JP" altLang="en-US" sz="1200" b="0" kern="1200" dirty="0">
                <a:solidFill>
                  <a:schemeClr val="tx1"/>
                </a:solidFill>
                <a:effectLst/>
                <a:latin typeface="+mn-lt"/>
                <a:ea typeface="+mn-ea"/>
                <a:cs typeface="+mn-cs"/>
              </a:rPr>
              <a:t>。</a:t>
            </a:r>
            <a:endParaRPr kumimoji="1" lang="en-US" altLang="ja-JP"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小学校だと、先程お伝えしました、保育所・幼稚園から、中学校だと小学校から持ち上がってきた指導要録の写しはその児童生徒が卒業するまで保存しておかなければなりません</a:t>
            </a:r>
            <a:r>
              <a:rPr kumimoji="1" lang="ja-JP" altLang="en-US" sz="1200" b="0" kern="1200" dirty="0" smtClean="0">
                <a:solidFill>
                  <a:schemeClr val="tx1"/>
                </a:solidFill>
                <a:effectLst/>
                <a:latin typeface="+mn-lt"/>
                <a:ea typeface="+mn-ea"/>
                <a:cs typeface="+mn-cs"/>
              </a:rPr>
              <a:t>。</a:t>
            </a:r>
            <a:endParaRPr kumimoji="1" lang="en-US" altLang="ja-JP"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dirty="0" smtClean="0">
                <a:solidFill>
                  <a:schemeClr val="tx1"/>
                </a:solidFill>
                <a:effectLst/>
                <a:latin typeface="+mn-lt"/>
                <a:ea typeface="+mn-ea"/>
                <a:cs typeface="+mn-cs"/>
              </a:rPr>
              <a:t>転出する際は、転出先に回しますので、転出した児童生徒の写しは、除籍簿に綴じ直します。</a:t>
            </a:r>
            <a:endParaRPr kumimoji="1" lang="en-US" altLang="ja-JP"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b="0" kern="1200" dirty="0">
                <a:solidFill>
                  <a:schemeClr val="tx1"/>
                </a:solidFill>
                <a:effectLst/>
                <a:latin typeface="+mn-lt"/>
                <a:ea typeface="+mn-ea"/>
                <a:cs typeface="+mn-cs"/>
              </a:rPr>
              <a:t>現在</a:t>
            </a:r>
            <a:r>
              <a:rPr kumimoji="1" lang="ja-JP" altLang="en-US" sz="1200" b="0" kern="1200" dirty="0">
                <a:solidFill>
                  <a:schemeClr val="tx1"/>
                </a:solidFill>
                <a:effectLst/>
                <a:latin typeface="+mn-lt"/>
                <a:ea typeface="+mn-ea"/>
                <a:cs typeface="+mn-cs"/>
              </a:rPr>
              <a:t>、</a:t>
            </a:r>
            <a:r>
              <a:rPr kumimoji="1" lang="ja-JP" altLang="ja-JP" sz="1200" b="0" kern="1200" dirty="0">
                <a:solidFill>
                  <a:schemeClr val="tx1"/>
                </a:solidFill>
                <a:effectLst/>
                <a:latin typeface="+mn-lt"/>
                <a:ea typeface="+mn-ea"/>
                <a:cs typeface="+mn-cs"/>
              </a:rPr>
              <a:t>校務支援</a:t>
            </a:r>
            <a:r>
              <a:rPr kumimoji="1" lang="ja-JP" altLang="en-US" sz="1200" b="0" kern="1200" dirty="0">
                <a:solidFill>
                  <a:schemeClr val="tx1"/>
                </a:solidFill>
                <a:effectLst/>
                <a:latin typeface="+mn-lt"/>
                <a:ea typeface="+mn-ea"/>
                <a:cs typeface="+mn-cs"/>
              </a:rPr>
              <a:t>システム</a:t>
            </a:r>
            <a:r>
              <a:rPr kumimoji="1" lang="ja-JP" altLang="ja-JP" sz="1200" b="0" kern="1200" dirty="0">
                <a:solidFill>
                  <a:schemeClr val="tx1"/>
                </a:solidFill>
                <a:effectLst/>
                <a:latin typeface="+mn-lt"/>
                <a:ea typeface="+mn-ea"/>
                <a:cs typeface="+mn-cs"/>
              </a:rPr>
              <a:t>上で</a:t>
            </a:r>
            <a:r>
              <a:rPr kumimoji="1" lang="ja-JP" altLang="en-US" sz="1200" b="0" kern="1200" dirty="0">
                <a:solidFill>
                  <a:schemeClr val="tx1"/>
                </a:solidFill>
                <a:effectLst/>
                <a:latin typeface="+mn-lt"/>
                <a:ea typeface="+mn-ea"/>
                <a:cs typeface="+mn-cs"/>
              </a:rPr>
              <a:t>保管</a:t>
            </a:r>
            <a:r>
              <a:rPr kumimoji="1" lang="ja-JP" altLang="ja-JP" sz="1200" b="0" kern="1200" dirty="0">
                <a:solidFill>
                  <a:schemeClr val="tx1"/>
                </a:solidFill>
                <a:effectLst/>
                <a:latin typeface="+mn-lt"/>
                <a:ea typeface="+mn-ea"/>
                <a:cs typeface="+mn-cs"/>
              </a:rPr>
              <a:t>しているものと、紙で</a:t>
            </a:r>
            <a:r>
              <a:rPr kumimoji="1" lang="ja-JP" altLang="en-US" sz="1200" b="0" kern="1200" dirty="0">
                <a:solidFill>
                  <a:schemeClr val="tx1"/>
                </a:solidFill>
                <a:effectLst/>
                <a:latin typeface="+mn-lt"/>
                <a:ea typeface="+mn-ea"/>
                <a:cs typeface="+mn-cs"/>
              </a:rPr>
              <a:t>保管</a:t>
            </a:r>
            <a:r>
              <a:rPr kumimoji="1" lang="ja-JP" altLang="ja-JP" sz="1200" b="0" kern="1200" dirty="0">
                <a:solidFill>
                  <a:schemeClr val="tx1"/>
                </a:solidFill>
                <a:effectLst/>
                <a:latin typeface="+mn-lt"/>
                <a:ea typeface="+mn-ea"/>
                <a:cs typeface="+mn-cs"/>
              </a:rPr>
              <a:t>しているものが混在してい</a:t>
            </a:r>
            <a:r>
              <a:rPr kumimoji="1" lang="ja-JP" altLang="en-US" sz="1200" b="0" kern="1200" dirty="0">
                <a:solidFill>
                  <a:schemeClr val="tx1"/>
                </a:solidFill>
                <a:effectLst/>
                <a:latin typeface="+mn-lt"/>
                <a:ea typeface="+mn-ea"/>
                <a:cs typeface="+mn-cs"/>
              </a:rPr>
              <a:t>る状態で</a:t>
            </a:r>
            <a:r>
              <a:rPr kumimoji="1" lang="ja-JP" altLang="ja-JP" sz="1200" b="0" kern="1200" dirty="0">
                <a:solidFill>
                  <a:schemeClr val="tx1"/>
                </a:solidFill>
                <a:effectLst/>
                <a:latin typeface="+mn-lt"/>
                <a:ea typeface="+mn-ea"/>
                <a:cs typeface="+mn-cs"/>
              </a:rPr>
              <a:t>す。</a:t>
            </a:r>
            <a:endParaRPr kumimoji="1" lang="en-US" altLang="ja-JP"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b="0" kern="1200" dirty="0">
                <a:solidFill>
                  <a:schemeClr val="tx1"/>
                </a:solidFill>
                <a:effectLst/>
                <a:latin typeface="+mn-lt"/>
                <a:ea typeface="+mn-ea"/>
                <a:cs typeface="+mn-cs"/>
              </a:rPr>
              <a:t>校務支援</a:t>
            </a:r>
            <a:r>
              <a:rPr kumimoji="1" lang="ja-JP" altLang="en-US" sz="1200" b="0" kern="1200" dirty="0">
                <a:solidFill>
                  <a:schemeClr val="tx1"/>
                </a:solidFill>
                <a:effectLst/>
                <a:latin typeface="+mn-lt"/>
                <a:ea typeface="+mn-ea"/>
                <a:cs typeface="+mn-cs"/>
              </a:rPr>
              <a:t>システム</a:t>
            </a:r>
            <a:r>
              <a:rPr kumimoji="1" lang="ja-JP" altLang="ja-JP" sz="1200" b="0" kern="1200" dirty="0">
                <a:solidFill>
                  <a:schemeClr val="tx1"/>
                </a:solidFill>
                <a:effectLst/>
                <a:latin typeface="+mn-lt"/>
                <a:ea typeface="+mn-ea"/>
                <a:cs typeface="+mn-cs"/>
              </a:rPr>
              <a:t>上</a:t>
            </a:r>
            <a:r>
              <a:rPr kumimoji="1" lang="ja-JP" altLang="en-US" sz="1200" b="0" kern="1200" dirty="0">
                <a:solidFill>
                  <a:schemeClr val="tx1"/>
                </a:solidFill>
                <a:effectLst/>
                <a:latin typeface="+mn-lt"/>
                <a:ea typeface="+mn-ea"/>
                <a:cs typeface="+mn-cs"/>
              </a:rPr>
              <a:t>で保管</a:t>
            </a:r>
            <a:r>
              <a:rPr kumimoji="1" lang="ja-JP" altLang="ja-JP" sz="1200" b="0" kern="1200" dirty="0">
                <a:solidFill>
                  <a:schemeClr val="tx1"/>
                </a:solidFill>
                <a:effectLst/>
                <a:latin typeface="+mn-lt"/>
                <a:ea typeface="+mn-ea"/>
                <a:cs typeface="+mn-cs"/>
              </a:rPr>
              <a:t>しているものについては</a:t>
            </a:r>
            <a:r>
              <a:rPr kumimoji="1" lang="ja-JP" altLang="en-US" sz="1200" b="0" kern="1200" dirty="0">
                <a:solidFill>
                  <a:schemeClr val="tx1"/>
                </a:solidFill>
                <a:effectLst/>
                <a:latin typeface="+mn-lt"/>
                <a:ea typeface="+mn-ea"/>
                <a:cs typeface="+mn-cs"/>
              </a:rPr>
              <a:t>、</a:t>
            </a:r>
            <a:r>
              <a:rPr kumimoji="1" lang="ja-JP" altLang="ja-JP" sz="1200" b="0" kern="1200" dirty="0">
                <a:solidFill>
                  <a:schemeClr val="tx1"/>
                </a:solidFill>
                <a:effectLst/>
                <a:latin typeface="+mn-lt"/>
                <a:ea typeface="+mn-ea"/>
                <a:cs typeface="+mn-cs"/>
              </a:rPr>
              <a:t>保存年月日が過ぎたら教育委員会</a:t>
            </a:r>
            <a:r>
              <a:rPr kumimoji="1" lang="ja-JP" altLang="en-US" sz="1200" b="0" kern="1200" dirty="0">
                <a:solidFill>
                  <a:schemeClr val="tx1"/>
                </a:solidFill>
                <a:effectLst/>
                <a:latin typeface="+mn-lt"/>
                <a:ea typeface="+mn-ea"/>
                <a:cs typeface="+mn-cs"/>
              </a:rPr>
              <a:t>で</a:t>
            </a:r>
            <a:r>
              <a:rPr kumimoji="1" lang="ja-JP" altLang="ja-JP" sz="1200" b="0" kern="1200" dirty="0">
                <a:solidFill>
                  <a:schemeClr val="tx1"/>
                </a:solidFill>
                <a:effectLst/>
                <a:latin typeface="+mn-lt"/>
                <a:ea typeface="+mn-ea"/>
                <a:cs typeface="+mn-cs"/>
              </a:rPr>
              <a:t>確認後、一括削除を行ってくれます</a:t>
            </a:r>
            <a:r>
              <a:rPr kumimoji="1" lang="ja-JP" altLang="en-US" sz="1200" b="0" kern="1200" dirty="0">
                <a:solidFill>
                  <a:schemeClr val="tx1"/>
                </a:solidFill>
                <a:effectLst/>
                <a:latin typeface="+mn-lt"/>
                <a:ea typeface="+mn-ea"/>
                <a:cs typeface="+mn-cs"/>
              </a:rPr>
              <a:t>が、</a:t>
            </a:r>
            <a:endParaRPr kumimoji="1" lang="en-US" altLang="ja-JP"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紙で保管しているものについては各学校で廃棄しなくてはなりません。</a:t>
            </a:r>
            <a:endParaRPr kumimoji="1" lang="en-US" altLang="ja-JP"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大変重要な書類なので、保存年限を過ぎていないのに誤って</a:t>
            </a:r>
            <a:r>
              <a:rPr kumimoji="1" lang="ja-JP" altLang="en-US" sz="1200" b="0" kern="1200" dirty="0" smtClean="0">
                <a:solidFill>
                  <a:schemeClr val="tx1"/>
                </a:solidFill>
                <a:effectLst/>
                <a:latin typeface="+mn-lt"/>
                <a:ea typeface="+mn-ea"/>
                <a:cs typeface="+mn-cs"/>
              </a:rPr>
              <a:t>廃棄・紛失して</a:t>
            </a:r>
            <a:r>
              <a:rPr kumimoji="1" lang="ja-JP" altLang="en-US" sz="1200" b="0" kern="1200" dirty="0">
                <a:solidFill>
                  <a:schemeClr val="tx1"/>
                </a:solidFill>
                <a:effectLst/>
                <a:latin typeface="+mn-lt"/>
                <a:ea typeface="+mn-ea"/>
                <a:cs typeface="+mn-cs"/>
              </a:rPr>
              <a:t>しまうことがないように気を付ける必要があります。</a:t>
            </a:r>
            <a:endParaRPr kumimoji="1" lang="en-US" altLang="ja-JP"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また、個人情報の書類なので、廃棄する際にはシュレッダーにかけて捨てる、銀河の焼却炉へ学校職員が直接捨てに行く等、</a:t>
            </a:r>
            <a:endParaRPr kumimoji="1" lang="en-US" altLang="ja-JP"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他の人の目に触れないように慎重且つ確実に廃棄するようにしましょう。●</a:t>
            </a:r>
            <a:endParaRPr kumimoji="1" lang="ja-JP" altLang="ja-JP" sz="1200" b="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D7D6FB69-0576-46A7-BE83-8EFE43CBB8B0}" type="slidenum">
              <a:rPr kumimoji="1" lang="ja-JP" altLang="en-US" smtClean="0"/>
              <a:t>6</a:t>
            </a:fld>
            <a:endParaRPr kumimoji="1" lang="ja-JP" altLang="en-US"/>
          </a:p>
        </p:txBody>
      </p:sp>
    </p:spTree>
    <p:extLst>
      <p:ext uri="{BB962C8B-B14F-4D97-AF65-F5344CB8AC3E}">
        <p14:creationId xmlns:p14="http://schemas.microsoft.com/office/powerpoint/2010/main" val="3235433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では、校務支援システムの導入に伴い、現在、データと紙の両方が混在しているとお伝えしましたが、詳しく見ていきます。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校務支援システムの導入は、市町村によって導入時期にずれがありましたが、</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四万十町では令和元年</a:t>
            </a:r>
            <a:r>
              <a:rPr kumimoji="1" lang="en-US" altLang="ja-JP" dirty="0"/>
              <a:t>9</a:t>
            </a:r>
            <a:r>
              <a:rPr kumimoji="1" lang="ja-JP" altLang="en-US" dirty="0"/>
              <a:t>月から校務支援システムが導入されました。</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n-ea"/>
                <a:ea typeface="+mn-ea"/>
              </a:rPr>
              <a:t>導入後の指導</a:t>
            </a:r>
            <a:r>
              <a:rPr kumimoji="1" lang="ja-JP" altLang="en-US" sz="1200" b="0" dirty="0" smtClean="0">
                <a:latin typeface="+mn-ea"/>
                <a:ea typeface="+mn-ea"/>
              </a:rPr>
              <a:t>要録は</a:t>
            </a:r>
            <a:r>
              <a:rPr kumimoji="1" lang="ja-JP" altLang="en-US" sz="1200" b="0" dirty="0">
                <a:latin typeface="+mn-ea"/>
                <a:ea typeface="+mn-ea"/>
              </a:rPr>
              <a:t>電子化</a:t>
            </a:r>
            <a:r>
              <a:rPr kumimoji="1" lang="ja-JP" altLang="en-US" sz="1200" b="0" dirty="0" smtClean="0">
                <a:latin typeface="+mn-ea"/>
                <a:ea typeface="+mn-ea"/>
              </a:rPr>
              <a:t>されましたので、</a:t>
            </a:r>
            <a:r>
              <a:rPr kumimoji="1" lang="ja-JP" altLang="en-US" sz="1200" b="0" dirty="0">
                <a:latin typeface="+mn-ea"/>
                <a:ea typeface="+mn-ea"/>
              </a:rPr>
              <a:t>全て手書きだった紙媒体のように耐火書庫で保管する必要が</a:t>
            </a:r>
            <a:r>
              <a:rPr kumimoji="1" lang="ja-JP" altLang="en-US" sz="1200" b="0" dirty="0" smtClean="0">
                <a:latin typeface="+mn-ea"/>
                <a:ea typeface="+mn-ea"/>
              </a:rPr>
              <a:t>なくなりました。</a:t>
            </a:r>
            <a:endParaRPr kumimoji="1" lang="en-US" altLang="ja-JP" sz="1200" b="0"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n-ea"/>
                <a:ea typeface="+mn-ea"/>
              </a:rPr>
              <a:t>校務支援システムで名簿情報や転出入の処理、出席簿、成績等、各入力画面で入力した内容が最終的に全て指導要録の様式へ自動で反映されるようになりました。</a:t>
            </a:r>
            <a:endParaRPr kumimoji="1" lang="en-US" altLang="ja-JP" sz="1200" b="0" dirty="0">
              <a:latin typeface="+mn-ea"/>
              <a:ea typeface="+mn-ea"/>
            </a:endParaRPr>
          </a:p>
          <a:p>
            <a:r>
              <a:rPr kumimoji="1" lang="ja-JP" altLang="en-US" dirty="0"/>
              <a:t>導入前の、紙での作成から電子原本化していくスケジュールについて確認していきます。</a:t>
            </a:r>
            <a:endParaRPr kumimoji="1" lang="en-US" altLang="ja-JP" dirty="0"/>
          </a:p>
          <a:p>
            <a:r>
              <a:rPr kumimoji="1" lang="ja-JP" altLang="en-US" dirty="0"/>
              <a:t>手引きの</a:t>
            </a:r>
            <a:r>
              <a:rPr kumimoji="1" lang="en-US" altLang="ja-JP" dirty="0"/>
              <a:t>5-1-2</a:t>
            </a:r>
            <a:r>
              <a:rPr kumimoji="1" lang="ja-JP" altLang="en-US" dirty="0"/>
              <a:t>の真ん中より少し下にある、アンダーラインを引いた、「完全電子原本化までのスケジュールについて」を前に表示しています。</a:t>
            </a:r>
            <a:endParaRPr kumimoji="1" lang="en-US" altLang="ja-JP" dirty="0"/>
          </a:p>
          <a:p>
            <a:r>
              <a:rPr kumimoji="1" lang="ja-JP" altLang="en-US" dirty="0"/>
              <a:t>リンクで飛べるようになっています。</a:t>
            </a:r>
            <a:endParaRPr kumimoji="1" lang="en-US" altLang="ja-JP" dirty="0"/>
          </a:p>
          <a:p>
            <a:r>
              <a:rPr kumimoji="1" lang="ja-JP" altLang="en-US" dirty="0"/>
              <a:t>四万十町</a:t>
            </a:r>
            <a:r>
              <a:rPr kumimoji="1" lang="ja-JP" altLang="en-US" dirty="0" smtClean="0"/>
              <a:t>は、この</a:t>
            </a:r>
            <a:r>
              <a:rPr kumimoji="1" lang="ja-JP" altLang="en-US" dirty="0"/>
              <a:t>表でいう</a:t>
            </a:r>
            <a:r>
              <a:rPr kumimoji="1" lang="ja-JP" altLang="en-US" dirty="0" smtClean="0"/>
              <a:t>と今年度は、</a:t>
            </a:r>
            <a:r>
              <a:rPr kumimoji="1" lang="ja-JP" altLang="en-US" dirty="0"/>
              <a:t>●上</a:t>
            </a:r>
            <a:r>
              <a:rPr kumimoji="1" lang="ja-JP" altLang="en-US" dirty="0" smtClean="0"/>
              <a:t>から４段目</a:t>
            </a:r>
            <a:r>
              <a:rPr kumimoji="1" lang="ja-JP" altLang="en-US" dirty="0"/>
              <a:t>の</a:t>
            </a:r>
            <a:r>
              <a:rPr kumimoji="1" lang="ja-JP" altLang="en-US" dirty="0" smtClean="0"/>
              <a:t>稼働４年目</a:t>
            </a:r>
            <a:r>
              <a:rPr kumimoji="1" lang="ja-JP" altLang="en-US" dirty="0"/>
              <a:t>にあたります。</a:t>
            </a:r>
            <a:endParaRPr kumimoji="1" lang="en-US" altLang="ja-JP" dirty="0"/>
          </a:p>
          <a:p>
            <a:r>
              <a:rPr kumimoji="1" lang="ja-JP" altLang="en-US" dirty="0"/>
              <a:t>今年度の小学校</a:t>
            </a:r>
            <a:r>
              <a:rPr kumimoji="1" lang="en-US" altLang="ja-JP" dirty="0" smtClean="0"/>
              <a:t>1</a:t>
            </a:r>
            <a:r>
              <a:rPr kumimoji="1" lang="ja-JP" altLang="en-US" dirty="0" smtClean="0"/>
              <a:t>～４年生</a:t>
            </a:r>
            <a:r>
              <a:rPr kumimoji="1" lang="ja-JP" altLang="en-US" dirty="0"/>
              <a:t>は、全員、入学時から校務支援システムで指導要録が作成されていますので、紙媒体での指導要録はありません。</a:t>
            </a:r>
            <a:endParaRPr kumimoji="1" lang="en-US" altLang="ja-JP" dirty="0"/>
          </a:p>
          <a:p>
            <a:r>
              <a:rPr kumimoji="1" lang="ja-JP" altLang="en-US" dirty="0" smtClean="0"/>
              <a:t>５～６年生は、紙</a:t>
            </a:r>
            <a:r>
              <a:rPr kumimoji="1" lang="ja-JP" altLang="en-US" dirty="0"/>
              <a:t>での指導</a:t>
            </a:r>
            <a:r>
              <a:rPr kumimoji="1" lang="ja-JP" altLang="en-US" dirty="0" smtClean="0"/>
              <a:t>要録とデータ</a:t>
            </a:r>
            <a:r>
              <a:rPr kumimoji="1" lang="ja-JP" altLang="en-US" dirty="0"/>
              <a:t>の指導</a:t>
            </a:r>
            <a:r>
              <a:rPr kumimoji="1" lang="ja-JP" altLang="en-US" dirty="0" smtClean="0"/>
              <a:t>要録の２つがあります。</a:t>
            </a:r>
            <a:endParaRPr kumimoji="1" lang="en-US" altLang="ja-JP" dirty="0"/>
          </a:p>
          <a:p>
            <a:r>
              <a:rPr kumimoji="1" lang="ja-JP" altLang="en-US" dirty="0" smtClean="0"/>
              <a:t>現時点では、学年</a:t>
            </a:r>
            <a:r>
              <a:rPr kumimoji="1" lang="ja-JP" altLang="en-US" dirty="0"/>
              <a:t>によって、データだけの児童と、データと紙の両方の児童がいることを知って</a:t>
            </a:r>
            <a:r>
              <a:rPr kumimoji="1" lang="ja-JP" altLang="en-US" dirty="0" smtClean="0"/>
              <a:t>おいてください。</a:t>
            </a:r>
            <a:endParaRPr kumimoji="1" lang="en-US" altLang="ja-JP" dirty="0"/>
          </a:p>
          <a:p>
            <a:r>
              <a:rPr kumimoji="1" lang="ja-JP" altLang="en-US" dirty="0" smtClean="0"/>
              <a:t>四万十</a:t>
            </a:r>
            <a:r>
              <a:rPr kumimoji="1" lang="ja-JP" altLang="en-US" dirty="0"/>
              <a:t>町内の小学校では、今の</a:t>
            </a:r>
            <a:r>
              <a:rPr kumimoji="1" lang="ja-JP" altLang="en-US" dirty="0" smtClean="0"/>
              <a:t>小学校５～</a:t>
            </a:r>
            <a:r>
              <a:rPr kumimoji="1" lang="ja-JP" altLang="en-US" dirty="0"/>
              <a:t>６年生が卒業した後</a:t>
            </a:r>
            <a:r>
              <a:rPr kumimoji="1" lang="ja-JP" altLang="en-US" dirty="0" smtClean="0"/>
              <a:t>の●令和</a:t>
            </a:r>
            <a:r>
              <a:rPr kumimoji="1" lang="en-US" altLang="ja-JP" dirty="0"/>
              <a:t>6</a:t>
            </a:r>
            <a:r>
              <a:rPr kumimoji="1" lang="ja-JP" altLang="en-US" dirty="0"/>
              <a:t>年度</a:t>
            </a:r>
            <a:r>
              <a:rPr kumimoji="1" lang="ja-JP" altLang="en-US" dirty="0" smtClean="0"/>
              <a:t>に全学年</a:t>
            </a:r>
            <a:r>
              <a:rPr kumimoji="1" lang="ja-JP" altLang="en-US" dirty="0"/>
              <a:t>が校務支援システム上のみで指導要録を作成し保管するようになります。●</a:t>
            </a:r>
            <a:endParaRPr kumimoji="1" lang="en-US" altLang="ja-JP" dirty="0"/>
          </a:p>
        </p:txBody>
      </p:sp>
      <p:sp>
        <p:nvSpPr>
          <p:cNvPr id="4" name="スライド番号プレースホルダー 3"/>
          <p:cNvSpPr>
            <a:spLocks noGrp="1"/>
          </p:cNvSpPr>
          <p:nvPr>
            <p:ph type="sldNum" sz="quarter" idx="10"/>
          </p:nvPr>
        </p:nvSpPr>
        <p:spPr/>
        <p:txBody>
          <a:bodyPr/>
          <a:lstStyle/>
          <a:p>
            <a:fld id="{D7D6FB69-0576-46A7-BE83-8EFE43CBB8B0}" type="slidenum">
              <a:rPr kumimoji="1" lang="ja-JP" altLang="en-US" smtClean="0"/>
              <a:t>7</a:t>
            </a:fld>
            <a:endParaRPr kumimoji="1" lang="ja-JP" altLang="en-US"/>
          </a:p>
        </p:txBody>
      </p:sp>
    </p:spTree>
    <p:extLst>
      <p:ext uri="{BB962C8B-B14F-4D97-AF65-F5344CB8AC3E}">
        <p14:creationId xmlns:p14="http://schemas.microsoft.com/office/powerpoint/2010/main" val="184295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では、続いて指導要録の様式を簡単に確認していきましょう。●</a:t>
            </a:r>
            <a:endParaRPr kumimoji="1" lang="en-US" altLang="ja-JP" dirty="0"/>
          </a:p>
        </p:txBody>
      </p:sp>
      <p:sp>
        <p:nvSpPr>
          <p:cNvPr id="4" name="スライド番号プレースホルダー 3"/>
          <p:cNvSpPr>
            <a:spLocks noGrp="1"/>
          </p:cNvSpPr>
          <p:nvPr>
            <p:ph type="sldNum" sz="quarter" idx="10"/>
          </p:nvPr>
        </p:nvSpPr>
        <p:spPr/>
        <p:txBody>
          <a:bodyPr/>
          <a:lstStyle/>
          <a:p>
            <a:fld id="{D7D6FB69-0576-46A7-BE83-8EFE43CBB8B0}" type="slidenum">
              <a:rPr kumimoji="1" lang="ja-JP" altLang="en-US" smtClean="0"/>
              <a:t>8</a:t>
            </a:fld>
            <a:endParaRPr kumimoji="1" lang="ja-JP" altLang="en-US"/>
          </a:p>
        </p:txBody>
      </p:sp>
    </p:spTree>
    <p:extLst>
      <p:ext uri="{BB962C8B-B14F-4D97-AF65-F5344CB8AC3E}">
        <p14:creationId xmlns:p14="http://schemas.microsoft.com/office/powerpoint/2010/main" val="2166261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指導要録は</a:t>
            </a:r>
            <a:r>
              <a:rPr kumimoji="1" lang="ja-JP" altLang="en-US" dirty="0" smtClean="0"/>
              <a:t>、様式</a:t>
            </a:r>
            <a:r>
              <a:rPr kumimoji="1" lang="en-US" altLang="ja-JP" dirty="0" smtClean="0"/>
              <a:t>1</a:t>
            </a:r>
            <a:r>
              <a:rPr kumimoji="1" lang="ja-JP" altLang="en-US" dirty="0" smtClean="0"/>
              <a:t>と</a:t>
            </a:r>
            <a:r>
              <a:rPr kumimoji="1" lang="en-US" altLang="ja-JP" dirty="0" smtClean="0"/>
              <a:t>2</a:t>
            </a:r>
            <a:r>
              <a:rPr kumimoji="1" lang="ja-JP" altLang="en-US" dirty="0" err="1" smtClean="0"/>
              <a:t>で構</a:t>
            </a:r>
            <a:r>
              <a:rPr kumimoji="1" lang="ja-JP" altLang="en-US" dirty="0" smtClean="0"/>
              <a:t>成されています。左側</a:t>
            </a:r>
            <a:r>
              <a:rPr kumimoji="1" lang="ja-JP" altLang="en-US" dirty="0"/>
              <a:t>の様式１は、学籍に</a:t>
            </a:r>
            <a:r>
              <a:rPr kumimoji="1" lang="ja-JP" altLang="en-US" dirty="0" smtClean="0"/>
              <a:t>関すること、</a:t>
            </a:r>
            <a:r>
              <a:rPr kumimoji="1" lang="ja-JP" altLang="en-US" dirty="0"/>
              <a:t>つまり、その児童生徒の氏名や生年月日、住所、保護者名等、基本的な情報が記録されています。</a:t>
            </a:r>
            <a:endParaRPr kumimoji="1" lang="en-US" altLang="ja-JP" dirty="0"/>
          </a:p>
          <a:p>
            <a:r>
              <a:rPr kumimoji="1" lang="ja-JP" altLang="en-US" dirty="0"/>
              <a:t>右側の様式２は、指導に</a:t>
            </a:r>
            <a:r>
              <a:rPr kumimoji="1" lang="ja-JP" altLang="en-US" dirty="0" smtClean="0"/>
              <a:t>関すること、</a:t>
            </a:r>
            <a:r>
              <a:rPr kumimoji="1" lang="ja-JP" altLang="en-US" dirty="0"/>
              <a:t>つまり、成績や出欠等が記録されて</a:t>
            </a:r>
            <a:r>
              <a:rPr kumimoji="1" lang="ja-JP" altLang="en-US" dirty="0" smtClean="0"/>
              <a:t>いて、裏表２面あります。</a:t>
            </a:r>
            <a:endParaRPr kumimoji="1" lang="en-US" altLang="ja-JP" dirty="0"/>
          </a:p>
          <a:p>
            <a:r>
              <a:rPr kumimoji="1" lang="ja-JP" altLang="en-US" dirty="0" smtClean="0"/>
              <a:t>小学校</a:t>
            </a:r>
            <a:r>
              <a:rPr kumimoji="1" lang="ja-JP" altLang="en-US" dirty="0"/>
              <a:t>でしたら、様式１、２、それぞれに６年間の記録を記入していき、</a:t>
            </a:r>
            <a:endParaRPr kumimoji="1" lang="en-US" altLang="ja-JP" dirty="0"/>
          </a:p>
          <a:p>
            <a:r>
              <a:rPr kumimoji="1" lang="ja-JP" altLang="en-US" dirty="0"/>
              <a:t>卒業する際に完成</a:t>
            </a:r>
            <a:r>
              <a:rPr kumimoji="1" lang="ja-JP" altLang="en-US" dirty="0" smtClean="0"/>
              <a:t>するという流れとなっています。</a:t>
            </a:r>
            <a:endParaRPr kumimoji="1" lang="en-US" altLang="ja-JP" dirty="0"/>
          </a:p>
          <a:p>
            <a:endParaRPr kumimoji="1" lang="en-US" altLang="ja-JP" dirty="0"/>
          </a:p>
          <a:p>
            <a:r>
              <a:rPr kumimoji="1" lang="ja-JP" altLang="en-US" dirty="0"/>
              <a:t>文部科学省が一定の様式案を示していますが、紙の指導要録については、</a:t>
            </a:r>
            <a:r>
              <a:rPr lang="ja-JP" altLang="en-US" sz="1200" dirty="0">
                <a:latin typeface="+mn-ea"/>
                <a:ea typeface="+mn-ea"/>
              </a:rPr>
              <a:t>所管の教育委員会が様式や記入上の注意など一定の定めをしており、</a:t>
            </a:r>
            <a:endParaRPr lang="en-US" altLang="ja-JP" sz="1200" dirty="0">
              <a:latin typeface="+mn-ea"/>
              <a:ea typeface="+mn-ea"/>
            </a:endParaRPr>
          </a:p>
          <a:p>
            <a:r>
              <a:rPr lang="ja-JP" altLang="en-US" sz="1200" dirty="0">
                <a:latin typeface="+mn-ea"/>
                <a:ea typeface="+mn-ea"/>
              </a:rPr>
              <a:t>他の市町村</a:t>
            </a:r>
            <a:r>
              <a:rPr lang="ja-JP" altLang="en-US" sz="1200" dirty="0" smtClean="0">
                <a:latin typeface="+mn-ea"/>
                <a:ea typeface="+mn-ea"/>
              </a:rPr>
              <a:t>からの転入</a:t>
            </a:r>
            <a:r>
              <a:rPr lang="ja-JP" altLang="en-US" sz="1200" dirty="0">
                <a:latin typeface="+mn-ea"/>
                <a:ea typeface="+mn-ea"/>
              </a:rPr>
              <a:t>等により紙の指導要録が回ってきた場合には、四万十町の様式や記入の</a:t>
            </a:r>
            <a:r>
              <a:rPr lang="ja-JP" altLang="en-US" sz="1200" dirty="0" smtClean="0">
                <a:latin typeface="+mn-ea"/>
                <a:ea typeface="+mn-ea"/>
              </a:rPr>
              <a:t>仕方等多少異なる場合</a:t>
            </a:r>
            <a:r>
              <a:rPr lang="ja-JP" altLang="en-US" sz="1200" dirty="0">
                <a:latin typeface="+mn-ea"/>
                <a:ea typeface="+mn-ea"/>
              </a:rPr>
              <a:t>があります。</a:t>
            </a:r>
            <a:endParaRPr lang="en-US" altLang="ja-JP" sz="1200" dirty="0">
              <a:latin typeface="+mn-ea"/>
              <a:ea typeface="+mn-ea"/>
            </a:endParaRPr>
          </a:p>
          <a:p>
            <a:r>
              <a:rPr kumimoji="1" lang="ja-JP" altLang="en-US" sz="1200" dirty="0">
                <a:latin typeface="+mn-ea"/>
                <a:ea typeface="+mn-ea"/>
              </a:rPr>
              <a:t>また、</a:t>
            </a:r>
            <a:r>
              <a:rPr kumimoji="1" lang="ja-JP" altLang="en-US" dirty="0"/>
              <a:t>記載しなければならない内容や考え方は同じですが、</a:t>
            </a:r>
            <a:endParaRPr kumimoji="1" lang="en-US" altLang="ja-JP" dirty="0"/>
          </a:p>
          <a:p>
            <a:r>
              <a:rPr kumimoji="1" lang="ja-JP" altLang="en-US" sz="1200" dirty="0">
                <a:latin typeface="+mn-ea"/>
                <a:ea typeface="+mn-ea"/>
              </a:rPr>
              <a:t>校務支援システムで作成したものと紙で作成している四万十町の指導</a:t>
            </a:r>
            <a:r>
              <a:rPr kumimoji="1" lang="ja-JP" altLang="en-US" sz="1200" dirty="0" smtClean="0">
                <a:latin typeface="+mn-ea"/>
                <a:ea typeface="+mn-ea"/>
              </a:rPr>
              <a:t>要録も様式</a:t>
            </a:r>
            <a:r>
              <a:rPr kumimoji="1" lang="ja-JP" altLang="en-US" sz="1200" dirty="0">
                <a:latin typeface="+mn-ea"/>
                <a:ea typeface="+mn-ea"/>
              </a:rPr>
              <a:t>や記載</a:t>
            </a:r>
            <a:r>
              <a:rPr kumimoji="1" lang="ja-JP" altLang="en-US" sz="1200" dirty="0" smtClean="0">
                <a:latin typeface="+mn-ea"/>
                <a:ea typeface="+mn-ea"/>
              </a:rPr>
              <a:t>内容等が若干異なっています。●</a:t>
            </a:r>
            <a:endParaRPr kumimoji="1" lang="en-US" altLang="ja-JP" dirty="0"/>
          </a:p>
        </p:txBody>
      </p:sp>
      <p:sp>
        <p:nvSpPr>
          <p:cNvPr id="4" name="スライド番号プレースホルダー 3"/>
          <p:cNvSpPr>
            <a:spLocks noGrp="1"/>
          </p:cNvSpPr>
          <p:nvPr>
            <p:ph type="sldNum" sz="quarter" idx="10"/>
          </p:nvPr>
        </p:nvSpPr>
        <p:spPr/>
        <p:txBody>
          <a:bodyPr/>
          <a:lstStyle/>
          <a:p>
            <a:fld id="{D7D6FB69-0576-46A7-BE83-8EFE43CBB8B0}" type="slidenum">
              <a:rPr kumimoji="1" lang="ja-JP" altLang="en-US" smtClean="0"/>
              <a:t>9</a:t>
            </a:fld>
            <a:endParaRPr kumimoji="1" lang="ja-JP" altLang="en-US"/>
          </a:p>
        </p:txBody>
      </p:sp>
    </p:spTree>
    <p:extLst>
      <p:ext uri="{BB962C8B-B14F-4D97-AF65-F5344CB8AC3E}">
        <p14:creationId xmlns:p14="http://schemas.microsoft.com/office/powerpoint/2010/main" val="180651000"/>
      </p:ext>
    </p:extLst>
  </p:cSld>
  <p:clrMapOvr>
    <a:masterClrMapping/>
  </p:clrMapOvr>
</p:notes>
</file>

<file path=ppt/slideLayouts/_rels/slideLayout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0.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2.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3.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4.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5.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6.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7.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8.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9.xml.rels>&#65279;<?xml version="1.0" encoding="utf-8" standalone="yes"?>
<Relationships xmlns="http://schemas.openxmlformats.org/package/2006/relationships">
  <Relationship Id="rId2" Type="http://schemas.openxmlformats.org/officeDocument/2006/relationships/image" Target="../media/image1.jpg" />
  <Relationship Id="rId1" Type="http://schemas.openxmlformats.org/officeDocument/2006/relationships/slideMaster" Target="../slideMasters/slideMaster1.xml" />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195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99999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82962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23004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796027F-7875-4030-9381-8BD8C4F21935}" type="datetimeFigureOut">
              <a:rPr lang="en-US" smtClean="0"/>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9463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83694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9728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1792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10/19/2022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85740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10/19/2022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07053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509A250-FF31-4206-8172-F9D3106AACB1}" type="datetimeFigureOut">
              <a:rPr lang="en-US" smtClean="0"/>
              <a:t>10/19/2022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95240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509A250-FF31-4206-8172-F9D3106AACB1}" type="datetimeFigureOut">
              <a:rPr lang="en-US" smtClean="0"/>
              <a:t>10/19/2022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54178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509A250-FF31-4206-8172-F9D3106AACB1}" type="datetimeFigureOut">
              <a:rPr lang="en-US" smtClean="0"/>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5518319"/>
      </p:ext>
    </p:extLst>
  </p:cSld>
  <p:clrMapOvr>
    <a:masterClrMapping/>
  </p:clrMapOvr>
</p:sldLayout>
</file>

<file path=ppt/slideMasters/_rels/slideMaster1.xml.rels>&#65279;<?xml version="1.0" encoding="utf-8" standalone="yes"?>
<Relationships xmlns="http://schemas.openxmlformats.org/package/2006/relationships">
  <Relationship Id="rId8" Type="http://schemas.openxmlformats.org/officeDocument/2006/relationships/slideLayout" Target="../slideLayouts/slideLayout8.xml" />
  <Relationship Id="rId3" Type="http://schemas.openxmlformats.org/officeDocument/2006/relationships/slideLayout" Target="../slideLayouts/slideLayout3.xml" />
  <Relationship Id="rId7" Type="http://schemas.openxmlformats.org/officeDocument/2006/relationships/slideLayout" Target="../slideLayouts/slideLayout7.xml" />
  <Relationship Id="rId12" Type="http://schemas.openxmlformats.org/officeDocument/2006/relationships/theme" Target="../theme/theme1.xml" />
  <Relationship Id="rId2" Type="http://schemas.openxmlformats.org/officeDocument/2006/relationships/slideLayout" Target="../slideLayouts/slideLayout2.xml" />
  <Relationship Id="rId1" Type="http://schemas.openxmlformats.org/officeDocument/2006/relationships/slideLayout" Target="../slideLayouts/slideLayout1.xml" />
  <Relationship Id="rId6" Type="http://schemas.openxmlformats.org/officeDocument/2006/relationships/slideLayout" Target="../slideLayouts/slideLayout6.xml" />
  <Relationship Id="rId11" Type="http://schemas.openxmlformats.org/officeDocument/2006/relationships/slideLayout" Target="../slideLayouts/slideLayout11.xml" />
  <Relationship Id="rId5" Type="http://schemas.openxmlformats.org/officeDocument/2006/relationships/slideLayout" Target="../slideLayouts/slideLayout5.xml" />
  <Relationship Id="rId10" Type="http://schemas.openxmlformats.org/officeDocument/2006/relationships/slideLayout" Target="../slideLayouts/slideLayout10.xml" />
  <Relationship Id="rId4" Type="http://schemas.openxmlformats.org/officeDocument/2006/relationships/slideLayout" Target="../slideLayouts/slideLayout4.xml" />
  <Relationship Id="rId9" Type="http://schemas.openxmlformats.org/officeDocument/2006/relationships/slideLayout" Target="../slideLayouts/slideLayout9.xml" />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AAD347D-5ACD-4C99-B74B-A9C85AD731AF}" type="datetimeFigureOut">
              <a:rPr lang="en-US" smtClean="0"/>
              <a:t>10/19/2022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02111984F565}"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9989754"/>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hf sldNum="0" hdr="0" ftr="0" dt="0"/>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&#65279;<?xml version="1.0" encoding="utf-8" standalone="yes"?>
<Relationships xmlns="http://schemas.openxmlformats.org/package/2006/relationships">
  <Relationship Id="rId3" Type="http://schemas.openxmlformats.org/officeDocument/2006/relationships/image" Target="../media/image2.png" />
  <Relationship Id="rId2" Type="http://schemas.openxmlformats.org/officeDocument/2006/relationships/notesSlide" Target="../notesSlides/notesSlide1.xml" />
  <Relationship Id="rId1" Type="http://schemas.openxmlformats.org/officeDocument/2006/relationships/slideLayout" Target="../slideLayouts/slideLayout1.xml" />
</Relationships>
</file>

<file path=ppt/slides/_rels/slide10.xml.rels>&#65279;<?xml version="1.0" encoding="utf-8" standalone="yes"?>
<Relationships xmlns="http://schemas.openxmlformats.org/package/2006/relationships">
  <Relationship Id="rId3" Type="http://schemas.openxmlformats.org/officeDocument/2006/relationships/image" Target="../media/image7.png" />
  <Relationship Id="rId2" Type="http://schemas.openxmlformats.org/officeDocument/2006/relationships/notesSlide" Target="../notesSlides/notesSlide10.xml" />
  <Relationship Id="rId1" Type="http://schemas.openxmlformats.org/officeDocument/2006/relationships/slideLayout" Target="../slideLayouts/slideLayout7.xml" />
</Relationships>
</file>

<file path=ppt/slides/_rels/slide11.xml.rels>&#65279;<?xml version="1.0" encoding="utf-8" standalone="yes"?>
<Relationships xmlns="http://schemas.openxmlformats.org/package/2006/relationships">
  <Relationship Id="rId3" Type="http://schemas.openxmlformats.org/officeDocument/2006/relationships/image" Target="../media/image7.png" />
  <Relationship Id="rId2" Type="http://schemas.openxmlformats.org/officeDocument/2006/relationships/notesSlide" Target="../notesSlides/notesSlide11.xml" />
  <Relationship Id="rId1" Type="http://schemas.openxmlformats.org/officeDocument/2006/relationships/slideLayout" Target="../slideLayouts/slideLayout7.xml" />
</Relationships>
</file>

<file path=ppt/slides/_rels/slide12.xml.rels>&#65279;<?xml version="1.0" encoding="utf-8" standalone="yes"?>
<Relationships xmlns="http://schemas.openxmlformats.org/package/2006/relationships">
  <Relationship Id="rId3" Type="http://schemas.openxmlformats.org/officeDocument/2006/relationships/image" Target="../media/image7.png" />
  <Relationship Id="rId2" Type="http://schemas.openxmlformats.org/officeDocument/2006/relationships/notesSlide" Target="../notesSlides/notesSlide12.xml" />
  <Relationship Id="rId1" Type="http://schemas.openxmlformats.org/officeDocument/2006/relationships/slideLayout" Target="../slideLayouts/slideLayout7.xml" />
</Relationships>
</file>

<file path=ppt/slides/_rels/slide13.xml.rels>&#65279;<?xml version="1.0" encoding="utf-8" standalone="yes"?>
<Relationships xmlns="http://schemas.openxmlformats.org/package/2006/relationships">
  <Relationship Id="rId3" Type="http://schemas.openxmlformats.org/officeDocument/2006/relationships/image" Target="../media/image7.png" />
  <Relationship Id="rId2" Type="http://schemas.openxmlformats.org/officeDocument/2006/relationships/notesSlide" Target="../notesSlides/notesSlide13.xml" />
  <Relationship Id="rId1" Type="http://schemas.openxmlformats.org/officeDocument/2006/relationships/slideLayout" Target="../slideLayouts/slideLayout7.xml" />
</Relationships>
</file>

<file path=ppt/slides/_rels/slide14.xml.rels>&#65279;<?xml version="1.0" encoding="utf-8" standalone="yes"?>
<Relationships xmlns="http://schemas.openxmlformats.org/package/2006/relationships">
  <Relationship Id="rId3" Type="http://schemas.openxmlformats.org/officeDocument/2006/relationships/image" Target="../media/image7.png" />
  <Relationship Id="rId2" Type="http://schemas.openxmlformats.org/officeDocument/2006/relationships/notesSlide" Target="../notesSlides/notesSlide14.xml" />
  <Relationship Id="rId1" Type="http://schemas.openxmlformats.org/officeDocument/2006/relationships/slideLayout" Target="../slideLayouts/slideLayout7.xml" />
  <Relationship Id="rId4" Type="http://schemas.openxmlformats.org/officeDocument/2006/relationships/image" Target="../media/image8.png" />
</Relationships>
</file>

<file path=ppt/slides/_rels/slide15.xml.rels>&#65279;<?xml version="1.0" encoding="utf-8" standalone="yes"?>
<Relationships xmlns="http://schemas.openxmlformats.org/package/2006/relationships">
  <Relationship Id="rId8" Type="http://schemas.openxmlformats.org/officeDocument/2006/relationships/image" Target="../media/image13.png" />
  <Relationship Id="rId3" Type="http://schemas.openxmlformats.org/officeDocument/2006/relationships/image" Target="../media/image8.png" />
  <Relationship Id="rId7" Type="http://schemas.openxmlformats.org/officeDocument/2006/relationships/image" Target="../media/image12.png" />
  <Relationship Id="rId2" Type="http://schemas.openxmlformats.org/officeDocument/2006/relationships/notesSlide" Target="../notesSlides/notesSlide15.xml" />
  <Relationship Id="rId1" Type="http://schemas.openxmlformats.org/officeDocument/2006/relationships/slideLayout" Target="../slideLayouts/slideLayout7.xml" />
  <Relationship Id="rId6" Type="http://schemas.openxmlformats.org/officeDocument/2006/relationships/image" Target="../media/image11.png" />
  <Relationship Id="rId5" Type="http://schemas.openxmlformats.org/officeDocument/2006/relationships/image" Target="../media/image10.png" />
  <Relationship Id="rId4" Type="http://schemas.openxmlformats.org/officeDocument/2006/relationships/image" Target="../media/image9.png" />
</Relationships>
</file>

<file path=ppt/slides/_rels/slide16.xml.rels>&#65279;<?xml version="1.0" encoding="utf-8" standalone="yes"?>
<Relationships xmlns="http://schemas.openxmlformats.org/package/2006/relationships">
  <Relationship Id="rId3" Type="http://schemas.openxmlformats.org/officeDocument/2006/relationships/image" Target="../media/image14.png" />
  <Relationship Id="rId2" Type="http://schemas.openxmlformats.org/officeDocument/2006/relationships/notesSlide" Target="../notesSlides/notesSlide16.xml" />
  <Relationship Id="rId1" Type="http://schemas.openxmlformats.org/officeDocument/2006/relationships/slideLayout" Target="../slideLayouts/slideLayout7.xml" />
  <Relationship Id="rId4" Type="http://schemas.openxmlformats.org/officeDocument/2006/relationships/image" Target="../media/image15.png" />
</Relationships>
</file>

<file path=ppt/slides/_rels/slide17.xml.rels>&#65279;<?xml version="1.0" encoding="utf-8" standalone="yes"?>
<Relationships xmlns="http://schemas.openxmlformats.org/package/2006/relationships">
  <Relationship Id="rId3" Type="http://schemas.openxmlformats.org/officeDocument/2006/relationships/image" Target="../media/image16.png" />
  <Relationship Id="rId2" Type="http://schemas.openxmlformats.org/officeDocument/2006/relationships/notesSlide" Target="../notesSlides/notesSlide17.xml" />
  <Relationship Id="rId1" Type="http://schemas.openxmlformats.org/officeDocument/2006/relationships/slideLayout" Target="../slideLayouts/slideLayout7.xml" />
  <Relationship Id="rId4" Type="http://schemas.openxmlformats.org/officeDocument/2006/relationships/image" Target="../media/image17.png" />
</Relationships>
</file>

<file path=ppt/slides/_rels/slide18.xml.rels>&#65279;<?xml version="1.0" encoding="utf-8" standalone="yes"?>
<Relationships xmlns="http://schemas.openxmlformats.org/package/2006/relationships">
  <Relationship Id="rId3" Type="http://schemas.openxmlformats.org/officeDocument/2006/relationships/image" Target="../media/image18.png" />
  <Relationship Id="rId2" Type="http://schemas.openxmlformats.org/officeDocument/2006/relationships/notesSlide" Target="../notesSlides/notesSlide18.xml" />
  <Relationship Id="rId1" Type="http://schemas.openxmlformats.org/officeDocument/2006/relationships/slideLayout" Target="../slideLayouts/slideLayout7.xml" />
</Relationships>
</file>

<file path=ppt/slides/_rels/slide19.xml.rels>&#65279;<?xml version="1.0" encoding="utf-8" standalone="yes"?>
<Relationships xmlns="http://schemas.openxmlformats.org/package/2006/relationships">
  <Relationship Id="rId3" Type="http://schemas.openxmlformats.org/officeDocument/2006/relationships/image" Target="../media/image19.png" />
  <Relationship Id="rId2" Type="http://schemas.openxmlformats.org/officeDocument/2006/relationships/notesSlide" Target="../notesSlides/notesSlide19.xml" />
  <Relationship Id="rId1" Type="http://schemas.openxmlformats.org/officeDocument/2006/relationships/slideLayout" Target="../slideLayouts/slideLayout1.xml" />
</Relationships>
</file>

<file path=ppt/slides/_rels/slide2.xml.rels>&#65279;<?xml version="1.0" encoding="utf-8" standalone="yes"?>
<Relationships xmlns="http://schemas.openxmlformats.org/package/2006/relationships">
  <Relationship Id="rId2" Type="http://schemas.openxmlformats.org/officeDocument/2006/relationships/notesSlide" Target="../notesSlides/notesSlide2.xml" />
  <Relationship Id="rId1" Type="http://schemas.openxmlformats.org/officeDocument/2006/relationships/slideLayout" Target="../slideLayouts/slideLayout7.xml" />
</Relationships>
</file>

<file path=ppt/slides/_rels/slide20.xml.rels>&#65279;<?xml version="1.0" encoding="utf-8" standalone="yes"?>
<Relationships xmlns="http://schemas.openxmlformats.org/package/2006/relationships">
  <Relationship Id="rId8" Type="http://schemas.openxmlformats.org/officeDocument/2006/relationships/image" Target="../media/image25.png" />
  <Relationship Id="rId3" Type="http://schemas.openxmlformats.org/officeDocument/2006/relationships/image" Target="../media/image20.png" />
  <Relationship Id="rId7" Type="http://schemas.openxmlformats.org/officeDocument/2006/relationships/image" Target="../media/image24.png" />
  <Relationship Id="rId2" Type="http://schemas.openxmlformats.org/officeDocument/2006/relationships/notesSlide" Target="../notesSlides/notesSlide20.xml" />
  <Relationship Id="rId1" Type="http://schemas.openxmlformats.org/officeDocument/2006/relationships/slideLayout" Target="../slideLayouts/slideLayout2.xml" />
  <Relationship Id="rId6" Type="http://schemas.openxmlformats.org/officeDocument/2006/relationships/image" Target="../media/image23.png" />
  <Relationship Id="rId5" Type="http://schemas.openxmlformats.org/officeDocument/2006/relationships/image" Target="../media/image22.png" />
  <Relationship Id="rId10" Type="http://schemas.openxmlformats.org/officeDocument/2006/relationships/image" Target="../media/image27.png" />
  <Relationship Id="rId4" Type="http://schemas.openxmlformats.org/officeDocument/2006/relationships/image" Target="../media/image21.png" />
  <Relationship Id="rId9" Type="http://schemas.openxmlformats.org/officeDocument/2006/relationships/image" Target="../media/image26.png" />
</Relationships>
</file>

<file path=ppt/slides/_rels/slide21.xml.rels>&#65279;<?xml version="1.0" encoding="utf-8" standalone="yes"?>
<Relationships xmlns="http://schemas.openxmlformats.org/package/2006/relationships">
  <Relationship Id="rId8" Type="http://schemas.openxmlformats.org/officeDocument/2006/relationships/image" Target="../media/image32.png" />
  <Relationship Id="rId3" Type="http://schemas.openxmlformats.org/officeDocument/2006/relationships/image" Target="../media/image26.png" />
  <Relationship Id="rId7" Type="http://schemas.openxmlformats.org/officeDocument/2006/relationships/image" Target="../media/image31.png" />
  <Relationship Id="rId12" Type="http://schemas.openxmlformats.org/officeDocument/2006/relationships/image" Target="../media/image36.png" />
  <Relationship Id="rId2" Type="http://schemas.openxmlformats.org/officeDocument/2006/relationships/notesSlide" Target="../notesSlides/notesSlide21.xml" />
  <Relationship Id="rId1" Type="http://schemas.openxmlformats.org/officeDocument/2006/relationships/slideLayout" Target="../slideLayouts/slideLayout2.xml" />
  <Relationship Id="rId6" Type="http://schemas.openxmlformats.org/officeDocument/2006/relationships/image" Target="../media/image30.png" />
  <Relationship Id="rId11" Type="http://schemas.openxmlformats.org/officeDocument/2006/relationships/image" Target="../media/image35.png" />
  <Relationship Id="rId5" Type="http://schemas.openxmlformats.org/officeDocument/2006/relationships/image" Target="../media/image29.png" />
  <Relationship Id="rId10" Type="http://schemas.openxmlformats.org/officeDocument/2006/relationships/image" Target="../media/image34.png" />
  <Relationship Id="rId4" Type="http://schemas.openxmlformats.org/officeDocument/2006/relationships/image" Target="../media/image28.png" />
  <Relationship Id="rId9" Type="http://schemas.openxmlformats.org/officeDocument/2006/relationships/image" Target="../media/image33.png" />
</Relationships>
</file>

<file path=ppt/slides/_rels/slide22.xml.rels>&#65279;<?xml version="1.0" encoding="utf-8" standalone="yes"?>
<Relationships xmlns="http://schemas.openxmlformats.org/package/2006/relationships">
  <Relationship Id="rId3" Type="http://schemas.openxmlformats.org/officeDocument/2006/relationships/image" Target="../media/image37.gif" />
  <Relationship Id="rId2" Type="http://schemas.openxmlformats.org/officeDocument/2006/relationships/notesSlide" Target="../notesSlides/notesSlide22.xml" />
  <Relationship Id="rId1" Type="http://schemas.openxmlformats.org/officeDocument/2006/relationships/slideLayout" Target="../slideLayouts/slideLayout1.xml" />
</Relationships>
</file>

<file path=ppt/slides/_rels/slide23.xml.rels>&#65279;<?xml version="1.0" encoding="utf-8" standalone="yes"?>
<Relationships xmlns="http://schemas.openxmlformats.org/package/2006/relationships">
  <Relationship Id="rId3" Type="http://schemas.openxmlformats.org/officeDocument/2006/relationships/image" Target="../media/image38.png" />
  <Relationship Id="rId2" Type="http://schemas.openxmlformats.org/officeDocument/2006/relationships/notesSlide" Target="../notesSlides/notesSlide23.xml" />
  <Relationship Id="rId1" Type="http://schemas.openxmlformats.org/officeDocument/2006/relationships/slideLayout" Target="../slideLayouts/slideLayout7.xml" />
  <Relationship Id="rId4" Type="http://schemas.openxmlformats.org/officeDocument/2006/relationships/image" Target="../media/image39.png" />
</Relationships>
</file>

<file path=ppt/slides/_rels/slide24.xml.rels>&#65279;<?xml version="1.0" encoding="utf-8" standalone="yes"?>
<Relationships xmlns="http://schemas.openxmlformats.org/package/2006/relationships">
  <Relationship Id="rId2" Type="http://schemas.openxmlformats.org/officeDocument/2006/relationships/notesSlide" Target="../notesSlides/notesSlide24.xml" />
  <Relationship Id="rId1" Type="http://schemas.openxmlformats.org/officeDocument/2006/relationships/slideLayout" Target="../slideLayouts/slideLayout7.xml" />
</Relationships>
</file>

<file path=ppt/slides/_rels/slide25.xml.rels>&#65279;<?xml version="1.0" encoding="utf-8" standalone="yes"?>
<Relationships xmlns="http://schemas.openxmlformats.org/package/2006/relationships">
  <Relationship Id="rId3" Type="http://schemas.openxmlformats.org/officeDocument/2006/relationships/image" Target="../media/image40.png" />
  <Relationship Id="rId2" Type="http://schemas.openxmlformats.org/officeDocument/2006/relationships/notesSlide" Target="../notesSlides/notesSlide25.xml" />
  <Relationship Id="rId1" Type="http://schemas.openxmlformats.org/officeDocument/2006/relationships/slideLayout" Target="../slideLayouts/slideLayout7.xml" />
</Relationships>
</file>

<file path=ppt/slides/_rels/slide26.xml.rels>&#65279;<?xml version="1.0" encoding="utf-8" standalone="yes"?>
<Relationships xmlns="http://schemas.openxmlformats.org/package/2006/relationships">
  <Relationship Id="rId3" Type="http://schemas.openxmlformats.org/officeDocument/2006/relationships/image" Target="../media/image41.png" />
  <Relationship Id="rId2" Type="http://schemas.openxmlformats.org/officeDocument/2006/relationships/notesSlide" Target="../notesSlides/notesSlide26.xml" />
  <Relationship Id="rId1" Type="http://schemas.openxmlformats.org/officeDocument/2006/relationships/slideLayout" Target="../slideLayouts/slideLayout7.xml" />
</Relationships>
</file>

<file path=ppt/slides/_rels/slide3.xml.rels>&#65279;<?xml version="1.0" encoding="utf-8" standalone="yes"?>
<Relationships xmlns="http://schemas.openxmlformats.org/package/2006/relationships">
  <Relationship Id="rId2" Type="http://schemas.openxmlformats.org/officeDocument/2006/relationships/notesSlide" Target="../notesSlides/notesSlide3.xml" />
  <Relationship Id="rId1" Type="http://schemas.openxmlformats.org/officeDocument/2006/relationships/slideLayout" Target="../slideLayouts/slideLayout7.xml" />
</Relationships>
</file>

<file path=ppt/slides/_rels/slide4.xml.rels>&#65279;<?xml version="1.0" encoding="utf-8" standalone="yes"?>
<Relationships xmlns="http://schemas.openxmlformats.org/package/2006/relationships">
  <Relationship Id="rId2" Type="http://schemas.openxmlformats.org/officeDocument/2006/relationships/notesSlide" Target="../notesSlides/notesSlide4.xml" />
  <Relationship Id="rId1" Type="http://schemas.openxmlformats.org/officeDocument/2006/relationships/slideLayout" Target="../slideLayouts/slideLayout7.xml" />
</Relationships>
</file>

<file path=ppt/slides/_rels/slide5.xml.rels>&#65279;<?xml version="1.0" encoding="utf-8" standalone="yes"?>
<Relationships xmlns="http://schemas.openxmlformats.org/package/2006/relationships">
  <Relationship Id="rId3" Type="http://schemas.openxmlformats.org/officeDocument/2006/relationships/image" Target="../media/image3.png" />
  <Relationship Id="rId2" Type="http://schemas.openxmlformats.org/officeDocument/2006/relationships/notesSlide" Target="../notesSlides/notesSlide5.xml" />
  <Relationship Id="rId1" Type="http://schemas.openxmlformats.org/officeDocument/2006/relationships/slideLayout" Target="../slideLayouts/slideLayout1.xml" />
</Relationships>
</file>

<file path=ppt/slides/_rels/slide6.xml.rels>&#65279;<?xml version="1.0" encoding="utf-8" standalone="yes"?>
<Relationships xmlns="http://schemas.openxmlformats.org/package/2006/relationships">
  <Relationship Id="rId3" Type="http://schemas.openxmlformats.org/officeDocument/2006/relationships/image" Target="../media/image4.png" />
  <Relationship Id="rId2" Type="http://schemas.openxmlformats.org/officeDocument/2006/relationships/notesSlide" Target="../notesSlides/notesSlide6.xml" />
  <Relationship Id="rId1" Type="http://schemas.openxmlformats.org/officeDocument/2006/relationships/slideLayout" Target="../slideLayouts/slideLayout7.xml" />
  <Relationship Id="rId4" Type="http://schemas.openxmlformats.org/officeDocument/2006/relationships/image" Target="../media/image5.png" />
</Relationships>
</file>

<file path=ppt/slides/_rels/slide7.xml.rels>&#65279;<?xml version="1.0" encoding="utf-8" standalone="yes"?>
<Relationships xmlns="http://schemas.openxmlformats.org/package/2006/relationships">
  <Relationship Id="rId3" Type="http://schemas.openxmlformats.org/officeDocument/2006/relationships/image" Target="../media/image6.png" />
  <Relationship Id="rId2" Type="http://schemas.openxmlformats.org/officeDocument/2006/relationships/notesSlide" Target="../notesSlides/notesSlide7.xml" />
  <Relationship Id="rId1" Type="http://schemas.openxmlformats.org/officeDocument/2006/relationships/slideLayout" Target="../slideLayouts/slideLayout7.xml" />
</Relationships>
</file>

<file path=ppt/slides/_rels/slide8.xml.rels>&#65279;<?xml version="1.0" encoding="utf-8" standalone="yes"?>
<Relationships xmlns="http://schemas.openxmlformats.org/package/2006/relationships">
  <Relationship Id="rId3" Type="http://schemas.openxmlformats.org/officeDocument/2006/relationships/image" Target="../media/image3.png" />
  <Relationship Id="rId2" Type="http://schemas.openxmlformats.org/officeDocument/2006/relationships/notesSlide" Target="../notesSlides/notesSlide8.xml" />
  <Relationship Id="rId1" Type="http://schemas.openxmlformats.org/officeDocument/2006/relationships/slideLayout" Target="../slideLayouts/slideLayout1.xml" />
</Relationships>
</file>

<file path=ppt/slides/_rels/slide9.xml.rels>&#65279;<?xml version="1.0" encoding="utf-8" standalone="yes"?>
<Relationships xmlns="http://schemas.openxmlformats.org/package/2006/relationships">
  <Relationship Id="rId3" Type="http://schemas.openxmlformats.org/officeDocument/2006/relationships/image" Target="../media/image5.png" />
  <Relationship Id="rId2" Type="http://schemas.openxmlformats.org/officeDocument/2006/relationships/notesSlide" Target="../notesSlides/notesSlide9.xml" />
  <Relationship Id="rId1" Type="http://schemas.openxmlformats.org/officeDocument/2006/relationships/slideLayout" Target="../slideLayouts/slideLayout7.xml" />
  <Relationship Id="rId4" Type="http://schemas.openxmlformats.org/officeDocument/2006/relationships/image" Target="../media/image4.png" />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40118" y="2947630"/>
            <a:ext cx="7911764" cy="1351722"/>
          </a:xfrm>
        </p:spPr>
        <p:txBody>
          <a:bodyPr/>
          <a:lstStyle/>
          <a:p>
            <a:pPr algn="ctr"/>
            <a:r>
              <a:rPr kumimoji="1" lang="ja-JP" altLang="en-US" sz="9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HG丸ｺﾞｼｯｸM-PRO" panose="020F0600000000000000" pitchFamily="50" charset="-128"/>
                <a:ea typeface="HG丸ｺﾞｼｯｸM-PRO" panose="020F0600000000000000" pitchFamily="50" charset="-128"/>
              </a:rPr>
              <a:t>学籍について</a:t>
            </a:r>
          </a:p>
        </p:txBody>
      </p:sp>
      <p:sp>
        <p:nvSpPr>
          <p:cNvPr id="3" name="サブタイトル 2"/>
          <p:cNvSpPr>
            <a:spLocks noGrp="1"/>
          </p:cNvSpPr>
          <p:nvPr>
            <p:ph type="subTitle" idx="1"/>
          </p:nvPr>
        </p:nvSpPr>
        <p:spPr>
          <a:xfrm>
            <a:off x="1106416" y="1659519"/>
            <a:ext cx="8945466" cy="656133"/>
          </a:xfrm>
        </p:spPr>
        <p:txBody>
          <a:bodyPr>
            <a:noAutofit/>
          </a:bodyPr>
          <a:lstStyle/>
          <a:p>
            <a:pPr algn="ctr"/>
            <a:r>
              <a:rPr lang="ja-JP" altLang="en-US" sz="3200" dirty="0" smtClean="0">
                <a:solidFill>
                  <a:schemeClr val="tx1"/>
                </a:solidFill>
                <a:latin typeface="HG丸ｺﾞｼｯｸM-PRO" panose="020F0600000000000000" pitchFamily="50" charset="-128"/>
                <a:ea typeface="HG丸ｺﾞｼｯｸM-PRO" panose="020F0600000000000000" pitchFamily="50" charset="-128"/>
              </a:rPr>
              <a:t>令和</a:t>
            </a:r>
            <a:r>
              <a:rPr lang="en-US" altLang="ja-JP" sz="3200" dirty="0" smtClean="0">
                <a:solidFill>
                  <a:schemeClr val="tx1"/>
                </a:solidFill>
                <a:latin typeface="HG丸ｺﾞｼｯｸM-PRO" panose="020F0600000000000000" pitchFamily="50" charset="-128"/>
                <a:ea typeface="HG丸ｺﾞｼｯｸM-PRO" panose="020F0600000000000000" pitchFamily="50" charset="-128"/>
              </a:rPr>
              <a:t>4</a:t>
            </a:r>
            <a:r>
              <a:rPr lang="ja-JP" altLang="en-US" sz="3200" dirty="0" smtClean="0">
                <a:solidFill>
                  <a:schemeClr val="tx1"/>
                </a:solidFill>
                <a:latin typeface="HG丸ｺﾞｼｯｸM-PRO" panose="020F0600000000000000" pitchFamily="50" charset="-128"/>
                <a:ea typeface="HG丸ｺﾞｼｯｸM-PRO" panose="020F0600000000000000" pitchFamily="50" charset="-128"/>
              </a:rPr>
              <a:t>年度四万十町新規</a:t>
            </a:r>
            <a:r>
              <a:rPr lang="ja-JP" altLang="en-US" sz="3200" dirty="0">
                <a:solidFill>
                  <a:schemeClr val="tx1"/>
                </a:solidFill>
                <a:latin typeface="HG丸ｺﾞｼｯｸM-PRO" panose="020F0600000000000000" pitchFamily="50" charset="-128"/>
                <a:ea typeface="HG丸ｺﾞｼｯｸM-PRO" panose="020F0600000000000000" pitchFamily="50" charset="-128"/>
              </a:rPr>
              <a:t>採用</a:t>
            </a:r>
            <a:r>
              <a:rPr lang="ja-JP" altLang="en-US" sz="3200" dirty="0" smtClean="0">
                <a:solidFill>
                  <a:schemeClr val="tx1"/>
                </a:solidFill>
                <a:latin typeface="HG丸ｺﾞｼｯｸM-PRO" panose="020F0600000000000000" pitchFamily="50" charset="-128"/>
                <a:ea typeface="HG丸ｺﾞｼｯｸM-PRO" panose="020F0600000000000000" pitchFamily="50" charset="-128"/>
              </a:rPr>
              <a:t>事務</a:t>
            </a:r>
            <a:r>
              <a:rPr lang="ja-JP" altLang="en-US" sz="3200" dirty="0">
                <a:solidFill>
                  <a:schemeClr val="tx1"/>
                </a:solidFill>
                <a:latin typeface="HG丸ｺﾞｼｯｸM-PRO" panose="020F0600000000000000" pitchFamily="50" charset="-128"/>
                <a:ea typeface="HG丸ｺﾞｼｯｸM-PRO" panose="020F0600000000000000" pitchFamily="50" charset="-128"/>
              </a:rPr>
              <a:t>職員研修</a:t>
            </a:r>
            <a:endParaRPr kumimoji="1" lang="ja-JP" altLang="en-US" sz="32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012" y="4800663"/>
            <a:ext cx="1738106" cy="1738106"/>
          </a:xfrm>
          <a:prstGeom prst="rect">
            <a:avLst/>
          </a:prstGeom>
        </p:spPr>
      </p:pic>
    </p:spTree>
    <p:extLst>
      <p:ext uri="{BB962C8B-B14F-4D97-AF65-F5344CB8AC3E}">
        <p14:creationId xmlns:p14="http://schemas.microsoft.com/office/powerpoint/2010/main" val="37470527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575"/>
            <a:ext cx="91440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Freeform 5"/>
          <p:cNvSpPr>
            <a:spLocks/>
          </p:cNvSpPr>
          <p:nvPr/>
        </p:nvSpPr>
        <p:spPr bwMode="auto">
          <a:xfrm>
            <a:off x="1957222" y="1284211"/>
            <a:ext cx="4330700" cy="1522568"/>
          </a:xfrm>
          <a:custGeom>
            <a:avLst/>
            <a:gdLst>
              <a:gd name="T0" fmla="*/ 0 w 2728"/>
              <a:gd name="T1" fmla="*/ 2147483647 h 1864"/>
              <a:gd name="T2" fmla="*/ 2147483647 w 2728"/>
              <a:gd name="T3" fmla="*/ 2147483647 h 1864"/>
              <a:gd name="T4" fmla="*/ 2147483647 w 2728"/>
              <a:gd name="T5" fmla="*/ 2147483647 h 1864"/>
              <a:gd name="T6" fmla="*/ 0 w 2728"/>
              <a:gd name="T7" fmla="*/ 0 h 1864"/>
              <a:gd name="T8" fmla="*/ 0 w 2728"/>
              <a:gd name="T9" fmla="*/ 2147483647 h 1864"/>
              <a:gd name="T10" fmla="*/ 0 60000 65536"/>
              <a:gd name="T11" fmla="*/ 0 60000 65536"/>
              <a:gd name="T12" fmla="*/ 0 60000 65536"/>
              <a:gd name="T13" fmla="*/ 0 60000 65536"/>
              <a:gd name="T14" fmla="*/ 0 60000 65536"/>
              <a:gd name="T15" fmla="*/ 0 w 2728"/>
              <a:gd name="T16" fmla="*/ 0 h 1864"/>
              <a:gd name="T17" fmla="*/ 2728 w 2728"/>
              <a:gd name="T18" fmla="*/ 1864 h 1864"/>
            </a:gdLst>
            <a:ahLst/>
            <a:cxnLst>
              <a:cxn ang="T10">
                <a:pos x="T0" y="T1"/>
              </a:cxn>
              <a:cxn ang="T11">
                <a:pos x="T2" y="T3"/>
              </a:cxn>
              <a:cxn ang="T12">
                <a:pos x="T4" y="T5"/>
              </a:cxn>
              <a:cxn ang="T13">
                <a:pos x="T6" y="T7"/>
              </a:cxn>
              <a:cxn ang="T14">
                <a:pos x="T8" y="T9"/>
              </a:cxn>
            </a:cxnLst>
            <a:rect l="T15" t="T16" r="T17" b="T18"/>
            <a:pathLst>
              <a:path w="2728" h="1864">
                <a:moveTo>
                  <a:pt x="0" y="1864"/>
                </a:moveTo>
                <a:lnTo>
                  <a:pt x="2728" y="1864"/>
                </a:lnTo>
                <a:lnTo>
                  <a:pt x="2728" y="16"/>
                </a:lnTo>
                <a:lnTo>
                  <a:pt x="0" y="0"/>
                </a:lnTo>
                <a:lnTo>
                  <a:pt x="0" y="1864"/>
                </a:lnTo>
                <a:close/>
              </a:path>
            </a:pathLst>
          </a:custGeom>
          <a:solidFill>
            <a:srgbClr val="FF99CC">
              <a:alpha val="23137"/>
            </a:srgbClr>
          </a:solidFill>
          <a:ln w="22225">
            <a:solidFill>
              <a:srgbClr val="FF0000"/>
            </a:solidFill>
            <a:round/>
            <a:headEnd/>
            <a:tailEnd/>
          </a:ln>
        </p:spPr>
        <p:txBody>
          <a:bodyPr/>
          <a:lstStyle/>
          <a:p>
            <a:endParaRPr lang="ja-JP" altLang="en-US"/>
          </a:p>
        </p:txBody>
      </p:sp>
      <p:sp>
        <p:nvSpPr>
          <p:cNvPr id="6" name="四角形吹き出し 5"/>
          <p:cNvSpPr/>
          <p:nvPr/>
        </p:nvSpPr>
        <p:spPr>
          <a:xfrm>
            <a:off x="6711255" y="1169098"/>
            <a:ext cx="4389967" cy="1699670"/>
          </a:xfrm>
          <a:prstGeom prst="wedgeRectCallout">
            <a:avLst>
              <a:gd name="adj1" fmla="val -58609"/>
              <a:gd name="adj2" fmla="val -16763"/>
            </a:avLst>
          </a:prstGeom>
          <a:solidFill>
            <a:srgbClr val="FFE7FF"/>
          </a:solidFill>
          <a:ln/>
        </p:spPr>
        <p:style>
          <a:lnRef idx="2">
            <a:schemeClr val="accent5"/>
          </a:lnRef>
          <a:fillRef idx="1">
            <a:schemeClr val="lt1"/>
          </a:fillRef>
          <a:effectRef idx="0">
            <a:schemeClr val="accent5"/>
          </a:effectRef>
          <a:fontRef idx="minor">
            <a:schemeClr val="dk1"/>
          </a:fontRef>
        </p:style>
        <p:txBody>
          <a:bodyPr rtlCol="0" anchor="ctr"/>
          <a:lstStyle/>
          <a:p>
            <a:r>
              <a:rPr kumimoji="1" lang="ja-JP" altLang="en-US" dirty="0">
                <a:latin typeface="+mj-ea"/>
                <a:ea typeface="+mj-ea"/>
              </a:rPr>
              <a:t>学齢簿＝「児童生徒基本情報」より</a:t>
            </a:r>
            <a:endParaRPr kumimoji="1" lang="en-US" altLang="ja-JP" dirty="0">
              <a:latin typeface="+mj-ea"/>
              <a:ea typeface="+mj-ea"/>
            </a:endParaRPr>
          </a:p>
          <a:p>
            <a:r>
              <a:rPr kumimoji="1" lang="ja-JP" altLang="en-US" dirty="0">
                <a:latin typeface="+mj-ea"/>
                <a:ea typeface="+mj-ea"/>
              </a:rPr>
              <a:t>氏名、性別、生年月日、現住所が反映</a:t>
            </a:r>
            <a:endParaRPr kumimoji="1" lang="en-US" altLang="ja-JP" dirty="0">
              <a:latin typeface="+mj-ea"/>
              <a:ea typeface="+mj-ea"/>
            </a:endParaRPr>
          </a:p>
          <a:p>
            <a:endParaRPr kumimoji="1" lang="en-US" altLang="ja-JP" dirty="0">
              <a:latin typeface="+mj-ea"/>
              <a:ea typeface="+mj-ea"/>
            </a:endParaRPr>
          </a:p>
          <a:p>
            <a:r>
              <a:rPr kumimoji="1" lang="ja-JP" altLang="en-US" dirty="0">
                <a:latin typeface="+mj-ea"/>
                <a:ea typeface="+mj-ea"/>
              </a:rPr>
              <a:t>変更箇所は、見え消し＋最新の情報</a:t>
            </a:r>
            <a:endParaRPr kumimoji="1" lang="en-US" altLang="ja-JP" dirty="0">
              <a:latin typeface="+mj-ea"/>
              <a:ea typeface="+mj-ea"/>
            </a:endParaRPr>
          </a:p>
        </p:txBody>
      </p:sp>
      <p:sp>
        <p:nvSpPr>
          <p:cNvPr id="8" name="Freeform 5"/>
          <p:cNvSpPr>
            <a:spLocks/>
          </p:cNvSpPr>
          <p:nvPr/>
        </p:nvSpPr>
        <p:spPr bwMode="auto">
          <a:xfrm>
            <a:off x="1957222" y="2868768"/>
            <a:ext cx="4330700" cy="1449232"/>
          </a:xfrm>
          <a:custGeom>
            <a:avLst/>
            <a:gdLst>
              <a:gd name="T0" fmla="*/ 0 w 2728"/>
              <a:gd name="T1" fmla="*/ 2147483647 h 1864"/>
              <a:gd name="T2" fmla="*/ 2147483647 w 2728"/>
              <a:gd name="T3" fmla="*/ 2147483647 h 1864"/>
              <a:gd name="T4" fmla="*/ 2147483647 w 2728"/>
              <a:gd name="T5" fmla="*/ 2147483647 h 1864"/>
              <a:gd name="T6" fmla="*/ 0 w 2728"/>
              <a:gd name="T7" fmla="*/ 0 h 1864"/>
              <a:gd name="T8" fmla="*/ 0 w 2728"/>
              <a:gd name="T9" fmla="*/ 2147483647 h 1864"/>
              <a:gd name="T10" fmla="*/ 0 60000 65536"/>
              <a:gd name="T11" fmla="*/ 0 60000 65536"/>
              <a:gd name="T12" fmla="*/ 0 60000 65536"/>
              <a:gd name="T13" fmla="*/ 0 60000 65536"/>
              <a:gd name="T14" fmla="*/ 0 60000 65536"/>
              <a:gd name="T15" fmla="*/ 0 w 2728"/>
              <a:gd name="T16" fmla="*/ 0 h 1864"/>
              <a:gd name="T17" fmla="*/ 2728 w 2728"/>
              <a:gd name="T18" fmla="*/ 1864 h 1864"/>
            </a:gdLst>
            <a:ahLst/>
            <a:cxnLst>
              <a:cxn ang="T10">
                <a:pos x="T0" y="T1"/>
              </a:cxn>
              <a:cxn ang="T11">
                <a:pos x="T2" y="T3"/>
              </a:cxn>
              <a:cxn ang="T12">
                <a:pos x="T4" y="T5"/>
              </a:cxn>
              <a:cxn ang="T13">
                <a:pos x="T6" y="T7"/>
              </a:cxn>
              <a:cxn ang="T14">
                <a:pos x="T8" y="T9"/>
              </a:cxn>
            </a:cxnLst>
            <a:rect l="T15" t="T16" r="T17" b="T18"/>
            <a:pathLst>
              <a:path w="2728" h="1864">
                <a:moveTo>
                  <a:pt x="0" y="1864"/>
                </a:moveTo>
                <a:lnTo>
                  <a:pt x="2728" y="1864"/>
                </a:lnTo>
                <a:lnTo>
                  <a:pt x="2728" y="16"/>
                </a:lnTo>
                <a:lnTo>
                  <a:pt x="0" y="0"/>
                </a:lnTo>
                <a:lnTo>
                  <a:pt x="0" y="1864"/>
                </a:lnTo>
                <a:close/>
              </a:path>
            </a:pathLst>
          </a:custGeom>
          <a:solidFill>
            <a:schemeClr val="accent3">
              <a:lumMod val="20000"/>
              <a:lumOff val="80000"/>
              <a:alpha val="50000"/>
            </a:schemeClr>
          </a:solidFill>
          <a:ln w="28575">
            <a:solidFill>
              <a:schemeClr val="accent3">
                <a:lumMod val="50000"/>
              </a:schemeClr>
            </a:solidFill>
          </a:ln>
        </p:spPr>
        <p:style>
          <a:lnRef idx="0">
            <a:scrgbClr r="0" g="0" b="0"/>
          </a:lnRef>
          <a:fillRef idx="0">
            <a:scrgbClr r="0" g="0" b="0"/>
          </a:fillRef>
          <a:effectRef idx="0">
            <a:scrgbClr r="0" g="0" b="0"/>
          </a:effectRef>
          <a:fontRef idx="minor">
            <a:schemeClr val="lt1"/>
          </a:fontRef>
        </p:style>
        <p:txBody>
          <a:bodyPr/>
          <a:lstStyle/>
          <a:p>
            <a:endParaRPr lang="ja-JP" altLang="en-US"/>
          </a:p>
        </p:txBody>
      </p:sp>
      <p:sp>
        <p:nvSpPr>
          <p:cNvPr id="9" name="四角形吹き出し 8"/>
          <p:cNvSpPr/>
          <p:nvPr/>
        </p:nvSpPr>
        <p:spPr>
          <a:xfrm>
            <a:off x="6704753" y="3349414"/>
            <a:ext cx="4389967" cy="1016000"/>
          </a:xfrm>
          <a:prstGeom prst="wedgeRectCallout">
            <a:avLst>
              <a:gd name="adj1" fmla="val -60634"/>
              <a:gd name="adj2" fmla="val -33887"/>
            </a:avLst>
          </a:prstGeom>
          <a:solidFill>
            <a:schemeClr val="accent5">
              <a:lumMod val="20000"/>
              <a:lumOff val="80000"/>
            </a:schemeClr>
          </a:solidFill>
          <a:ln>
            <a:solidFill>
              <a:schemeClr val="accent3">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177800" indent="-177800"/>
            <a:r>
              <a:rPr kumimoji="1" lang="ja-JP" altLang="en-US" dirty="0">
                <a:latin typeface="+mn-ea"/>
              </a:rPr>
              <a:t>学齢簿</a:t>
            </a:r>
            <a:r>
              <a:rPr kumimoji="1" lang="ja-JP" altLang="en-US" dirty="0">
                <a:latin typeface="+mj-ea"/>
              </a:rPr>
              <a:t>＝「児童生徒基本情報」より反映</a:t>
            </a:r>
            <a:endParaRPr kumimoji="1" lang="en-US" altLang="ja-JP" dirty="0">
              <a:latin typeface="+mn-ea"/>
            </a:endParaRPr>
          </a:p>
        </p:txBody>
      </p:sp>
      <p:sp>
        <p:nvSpPr>
          <p:cNvPr id="11" name="正方形/長方形 10"/>
          <p:cNvSpPr/>
          <p:nvPr/>
        </p:nvSpPr>
        <p:spPr>
          <a:xfrm>
            <a:off x="0" y="0"/>
            <a:ext cx="1722783" cy="357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1400" dirty="0"/>
              <a:t>指導要録について</a:t>
            </a:r>
          </a:p>
        </p:txBody>
      </p:sp>
    </p:spTree>
    <p:extLst>
      <p:ext uri="{BB962C8B-B14F-4D97-AF65-F5344CB8AC3E}">
        <p14:creationId xmlns:p14="http://schemas.microsoft.com/office/powerpoint/2010/main" val="94598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365"/>
                                        </p:tgtEl>
                                        <p:attrNameLst>
                                          <p:attrName>style.visibility</p:attrName>
                                        </p:attrNameLst>
                                      </p:cBhvr>
                                      <p:to>
                                        <p:strVal val="visible"/>
                                      </p:to>
                                    </p:set>
                                    <p:animEffect transition="in" filter="fade">
                                      <p:cBhvr>
                                        <p:cTn id="10" dur="500"/>
                                        <p:tgtEl>
                                          <p:spTgt spid="153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animBg="1"/>
      <p:bldP spid="6"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575"/>
            <a:ext cx="91440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5"/>
          <p:cNvSpPr>
            <a:spLocks/>
          </p:cNvSpPr>
          <p:nvPr/>
        </p:nvSpPr>
        <p:spPr bwMode="auto">
          <a:xfrm>
            <a:off x="2017879" y="4199656"/>
            <a:ext cx="4205121" cy="588244"/>
          </a:xfrm>
          <a:custGeom>
            <a:avLst/>
            <a:gdLst>
              <a:gd name="T0" fmla="*/ 0 w 2728"/>
              <a:gd name="T1" fmla="*/ 2147483647 h 1864"/>
              <a:gd name="T2" fmla="*/ 2147483647 w 2728"/>
              <a:gd name="T3" fmla="*/ 2147483647 h 1864"/>
              <a:gd name="T4" fmla="*/ 2147483647 w 2728"/>
              <a:gd name="T5" fmla="*/ 2147483647 h 1864"/>
              <a:gd name="T6" fmla="*/ 0 w 2728"/>
              <a:gd name="T7" fmla="*/ 0 h 1864"/>
              <a:gd name="T8" fmla="*/ 0 w 2728"/>
              <a:gd name="T9" fmla="*/ 2147483647 h 1864"/>
              <a:gd name="T10" fmla="*/ 0 60000 65536"/>
              <a:gd name="T11" fmla="*/ 0 60000 65536"/>
              <a:gd name="T12" fmla="*/ 0 60000 65536"/>
              <a:gd name="T13" fmla="*/ 0 60000 65536"/>
              <a:gd name="T14" fmla="*/ 0 60000 65536"/>
              <a:gd name="T15" fmla="*/ 0 w 2728"/>
              <a:gd name="T16" fmla="*/ 0 h 1864"/>
              <a:gd name="T17" fmla="*/ 2728 w 2728"/>
              <a:gd name="T18" fmla="*/ 1864 h 1864"/>
            </a:gdLst>
            <a:ahLst/>
            <a:cxnLst>
              <a:cxn ang="T10">
                <a:pos x="T0" y="T1"/>
              </a:cxn>
              <a:cxn ang="T11">
                <a:pos x="T2" y="T3"/>
              </a:cxn>
              <a:cxn ang="T12">
                <a:pos x="T4" y="T5"/>
              </a:cxn>
              <a:cxn ang="T13">
                <a:pos x="T6" y="T7"/>
              </a:cxn>
              <a:cxn ang="T14">
                <a:pos x="T8" y="T9"/>
              </a:cxn>
            </a:cxnLst>
            <a:rect l="T15" t="T16" r="T17" b="T18"/>
            <a:pathLst>
              <a:path w="2728" h="1864">
                <a:moveTo>
                  <a:pt x="0" y="1864"/>
                </a:moveTo>
                <a:lnTo>
                  <a:pt x="2728" y="1864"/>
                </a:lnTo>
                <a:lnTo>
                  <a:pt x="2728" y="16"/>
                </a:lnTo>
                <a:lnTo>
                  <a:pt x="0" y="0"/>
                </a:lnTo>
                <a:lnTo>
                  <a:pt x="0" y="1864"/>
                </a:lnTo>
                <a:close/>
              </a:path>
            </a:pathLst>
          </a:custGeom>
          <a:solidFill>
            <a:srgbClr val="FF99CC">
              <a:alpha val="23137"/>
            </a:srgbClr>
          </a:solidFill>
          <a:ln w="22225">
            <a:solidFill>
              <a:srgbClr val="FF0000"/>
            </a:solidFill>
            <a:round/>
            <a:headEnd/>
            <a:tailEnd/>
          </a:ln>
        </p:spPr>
        <p:txBody>
          <a:bodyPr/>
          <a:lstStyle/>
          <a:p>
            <a:endParaRPr lang="ja-JP" altLang="en-US"/>
          </a:p>
        </p:txBody>
      </p:sp>
      <p:sp>
        <p:nvSpPr>
          <p:cNvPr id="9" name="Freeform 5"/>
          <p:cNvSpPr>
            <a:spLocks/>
          </p:cNvSpPr>
          <p:nvPr/>
        </p:nvSpPr>
        <p:spPr bwMode="auto">
          <a:xfrm>
            <a:off x="2017878" y="4787900"/>
            <a:ext cx="8358021" cy="533400"/>
          </a:xfrm>
          <a:custGeom>
            <a:avLst/>
            <a:gdLst>
              <a:gd name="T0" fmla="*/ 0 w 2728"/>
              <a:gd name="T1" fmla="*/ 2147483647 h 1864"/>
              <a:gd name="T2" fmla="*/ 2147483647 w 2728"/>
              <a:gd name="T3" fmla="*/ 2147483647 h 1864"/>
              <a:gd name="T4" fmla="*/ 2147483647 w 2728"/>
              <a:gd name="T5" fmla="*/ 2147483647 h 1864"/>
              <a:gd name="T6" fmla="*/ 0 w 2728"/>
              <a:gd name="T7" fmla="*/ 0 h 1864"/>
              <a:gd name="T8" fmla="*/ 0 w 2728"/>
              <a:gd name="T9" fmla="*/ 2147483647 h 1864"/>
              <a:gd name="T10" fmla="*/ 0 60000 65536"/>
              <a:gd name="T11" fmla="*/ 0 60000 65536"/>
              <a:gd name="T12" fmla="*/ 0 60000 65536"/>
              <a:gd name="T13" fmla="*/ 0 60000 65536"/>
              <a:gd name="T14" fmla="*/ 0 60000 65536"/>
              <a:gd name="T15" fmla="*/ 0 w 2728"/>
              <a:gd name="T16" fmla="*/ 0 h 1864"/>
              <a:gd name="T17" fmla="*/ 2728 w 2728"/>
              <a:gd name="T18" fmla="*/ 1864 h 1864"/>
            </a:gdLst>
            <a:ahLst/>
            <a:cxnLst>
              <a:cxn ang="T10">
                <a:pos x="T0" y="T1"/>
              </a:cxn>
              <a:cxn ang="T11">
                <a:pos x="T2" y="T3"/>
              </a:cxn>
              <a:cxn ang="T12">
                <a:pos x="T4" y="T5"/>
              </a:cxn>
              <a:cxn ang="T13">
                <a:pos x="T6" y="T7"/>
              </a:cxn>
              <a:cxn ang="T14">
                <a:pos x="T8" y="T9"/>
              </a:cxn>
            </a:cxnLst>
            <a:rect l="T15" t="T16" r="T17" b="T18"/>
            <a:pathLst>
              <a:path w="2728" h="1864">
                <a:moveTo>
                  <a:pt x="0" y="1864"/>
                </a:moveTo>
                <a:lnTo>
                  <a:pt x="2728" y="1864"/>
                </a:lnTo>
                <a:lnTo>
                  <a:pt x="2728" y="16"/>
                </a:lnTo>
                <a:lnTo>
                  <a:pt x="0" y="0"/>
                </a:lnTo>
                <a:lnTo>
                  <a:pt x="0" y="1864"/>
                </a:lnTo>
                <a:close/>
              </a:path>
            </a:pathLst>
          </a:custGeom>
          <a:solidFill>
            <a:schemeClr val="accent3">
              <a:lumMod val="20000"/>
              <a:lumOff val="80000"/>
              <a:alpha val="50000"/>
            </a:schemeClr>
          </a:solidFill>
          <a:ln w="28575">
            <a:solidFill>
              <a:schemeClr val="accent3">
                <a:lumMod val="50000"/>
              </a:schemeClr>
            </a:solidFill>
          </a:ln>
        </p:spPr>
        <p:style>
          <a:lnRef idx="0">
            <a:scrgbClr r="0" g="0" b="0"/>
          </a:lnRef>
          <a:fillRef idx="0">
            <a:scrgbClr r="0" g="0" b="0"/>
          </a:fillRef>
          <a:effectRef idx="0">
            <a:scrgbClr r="0" g="0" b="0"/>
          </a:effectRef>
          <a:fontRef idx="minor">
            <a:schemeClr val="lt1"/>
          </a:fontRef>
        </p:style>
        <p:txBody>
          <a:bodyPr/>
          <a:lstStyle/>
          <a:p>
            <a:endParaRPr lang="ja-JP" altLang="en-US"/>
          </a:p>
        </p:txBody>
      </p:sp>
      <p:sp>
        <p:nvSpPr>
          <p:cNvPr id="10" name="四角形吹き出し 9"/>
          <p:cNvSpPr/>
          <p:nvPr/>
        </p:nvSpPr>
        <p:spPr>
          <a:xfrm>
            <a:off x="2489612" y="1704924"/>
            <a:ext cx="5301288" cy="2145431"/>
          </a:xfrm>
          <a:prstGeom prst="wedgeRectCallout">
            <a:avLst>
              <a:gd name="adj1" fmla="val -21956"/>
              <a:gd name="adj2" fmla="val 62559"/>
            </a:avLst>
          </a:prstGeom>
          <a:solidFill>
            <a:srgbClr val="FFE7FF"/>
          </a:solidFill>
          <a:ln/>
        </p:spPr>
        <p:style>
          <a:lnRef idx="2">
            <a:schemeClr val="accent5"/>
          </a:lnRef>
          <a:fillRef idx="1">
            <a:schemeClr val="lt1"/>
          </a:fillRef>
          <a:effectRef idx="0">
            <a:schemeClr val="accent5"/>
          </a:effectRef>
          <a:fontRef idx="minor">
            <a:schemeClr val="dk1"/>
          </a:fontRef>
        </p:style>
        <p:txBody>
          <a:bodyPr rtlCol="0" anchor="ctr"/>
          <a:lstStyle/>
          <a:p>
            <a:r>
              <a:rPr kumimoji="1" lang="ja-JP" altLang="en-US" dirty="0"/>
              <a:t>入学するまでの教育機関等の略歴</a:t>
            </a:r>
            <a:endParaRPr kumimoji="1" lang="en-US" altLang="ja-JP" dirty="0"/>
          </a:p>
          <a:p>
            <a:r>
              <a:rPr kumimoji="1" lang="ja-JP" altLang="en-US" dirty="0"/>
              <a:t>・小学校：幼稚園、保育所、認定こども園　など</a:t>
            </a:r>
            <a:endParaRPr kumimoji="1" lang="en-US" altLang="ja-JP" dirty="0"/>
          </a:p>
          <a:p>
            <a:r>
              <a:rPr kumimoji="1" lang="ja-JP" altLang="en-US" dirty="0"/>
              <a:t>・中学校：小学校　など</a:t>
            </a:r>
            <a:endParaRPr kumimoji="1" lang="en-US" altLang="ja-JP" dirty="0"/>
          </a:p>
          <a:p>
            <a:endParaRPr kumimoji="1" lang="en-US" altLang="ja-JP" dirty="0"/>
          </a:p>
          <a:p>
            <a:pPr marL="177800" indent="-177800"/>
            <a:r>
              <a:rPr kumimoji="1" lang="ja-JP" altLang="en-US" dirty="0"/>
              <a:t>〇外国において受けた教育の実情など</a:t>
            </a:r>
            <a:endParaRPr kumimoji="1" lang="en-US" altLang="ja-JP" dirty="0"/>
          </a:p>
        </p:txBody>
      </p:sp>
      <p:sp>
        <p:nvSpPr>
          <p:cNvPr id="11" name="四角形吹き出し 10"/>
          <p:cNvSpPr/>
          <p:nvPr/>
        </p:nvSpPr>
        <p:spPr>
          <a:xfrm>
            <a:off x="7953858" y="3813094"/>
            <a:ext cx="2220263" cy="854024"/>
          </a:xfrm>
          <a:prstGeom prst="wedgeRectCallout">
            <a:avLst>
              <a:gd name="adj1" fmla="val -57230"/>
              <a:gd name="adj2" fmla="val 56842"/>
            </a:avLst>
          </a:prstGeom>
          <a:solidFill>
            <a:schemeClr val="accent5">
              <a:lumMod val="20000"/>
              <a:lumOff val="80000"/>
            </a:schemeClr>
          </a:solidFill>
          <a:ln>
            <a:solidFill>
              <a:schemeClr val="accent3">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177800" indent="-177800"/>
            <a:r>
              <a:rPr kumimoji="1" lang="ja-JP" altLang="en-US" dirty="0">
                <a:latin typeface="+mn-ea"/>
              </a:rPr>
              <a:t>学校名および所在地</a:t>
            </a:r>
            <a:endParaRPr kumimoji="1" lang="en-US" altLang="ja-JP" dirty="0">
              <a:latin typeface="+mn-ea"/>
            </a:endParaRPr>
          </a:p>
        </p:txBody>
      </p:sp>
      <p:sp>
        <p:nvSpPr>
          <p:cNvPr id="12" name="正方形/長方形 11"/>
          <p:cNvSpPr/>
          <p:nvPr/>
        </p:nvSpPr>
        <p:spPr>
          <a:xfrm>
            <a:off x="0" y="0"/>
            <a:ext cx="1722783" cy="357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1400" dirty="0"/>
              <a:t>指導要録について</a:t>
            </a:r>
          </a:p>
        </p:txBody>
      </p:sp>
      <p:sp>
        <p:nvSpPr>
          <p:cNvPr id="13" name="Freeform 5"/>
          <p:cNvSpPr>
            <a:spLocks/>
          </p:cNvSpPr>
          <p:nvPr/>
        </p:nvSpPr>
        <p:spPr bwMode="auto">
          <a:xfrm>
            <a:off x="4902993" y="479323"/>
            <a:ext cx="2665413" cy="863600"/>
          </a:xfrm>
          <a:custGeom>
            <a:avLst/>
            <a:gdLst>
              <a:gd name="T0" fmla="*/ 0 w 2712"/>
              <a:gd name="T1" fmla="*/ 2147483647 h 544"/>
              <a:gd name="T2" fmla="*/ 2147483647 w 2712"/>
              <a:gd name="T3" fmla="*/ 2147483647 h 544"/>
              <a:gd name="T4" fmla="*/ 2147483647 w 2712"/>
              <a:gd name="T5" fmla="*/ 2147483647 h 544"/>
              <a:gd name="T6" fmla="*/ 2147483647 w 2712"/>
              <a:gd name="T7" fmla="*/ 0 h 544"/>
              <a:gd name="T8" fmla="*/ 0 w 2712"/>
              <a:gd name="T9" fmla="*/ 2147483647 h 544"/>
              <a:gd name="T10" fmla="*/ 0 60000 65536"/>
              <a:gd name="T11" fmla="*/ 0 60000 65536"/>
              <a:gd name="T12" fmla="*/ 0 60000 65536"/>
              <a:gd name="T13" fmla="*/ 0 60000 65536"/>
              <a:gd name="T14" fmla="*/ 0 60000 65536"/>
              <a:gd name="T15" fmla="*/ 0 w 2712"/>
              <a:gd name="T16" fmla="*/ 0 h 544"/>
              <a:gd name="T17" fmla="*/ 2712 w 2712"/>
              <a:gd name="T18" fmla="*/ 544 h 544"/>
            </a:gdLst>
            <a:ahLst/>
            <a:cxnLst>
              <a:cxn ang="T10">
                <a:pos x="T0" y="T1"/>
              </a:cxn>
              <a:cxn ang="T11">
                <a:pos x="T2" y="T3"/>
              </a:cxn>
              <a:cxn ang="T12">
                <a:pos x="T4" y="T5"/>
              </a:cxn>
              <a:cxn ang="T13">
                <a:pos x="T6" y="T7"/>
              </a:cxn>
              <a:cxn ang="T14">
                <a:pos x="T8" y="T9"/>
              </a:cxn>
            </a:cxnLst>
            <a:rect l="T15" t="T16" r="T17" b="T18"/>
            <a:pathLst>
              <a:path w="2712" h="544">
                <a:moveTo>
                  <a:pt x="0" y="8"/>
                </a:moveTo>
                <a:lnTo>
                  <a:pt x="8" y="544"/>
                </a:lnTo>
                <a:lnTo>
                  <a:pt x="2712" y="544"/>
                </a:lnTo>
                <a:lnTo>
                  <a:pt x="2712" y="0"/>
                </a:lnTo>
                <a:lnTo>
                  <a:pt x="0" y="8"/>
                </a:lnTo>
                <a:close/>
              </a:path>
            </a:pathLst>
          </a:custGeom>
          <a:solidFill>
            <a:srgbClr val="FF99CC">
              <a:alpha val="23137"/>
            </a:srgbClr>
          </a:solidFill>
          <a:ln w="22225">
            <a:solidFill>
              <a:srgbClr val="FF0000"/>
            </a:solidFill>
            <a:round/>
            <a:headEnd/>
            <a:tailEnd/>
          </a:ln>
        </p:spPr>
        <p:txBody>
          <a:bodyPr/>
          <a:lstStyle/>
          <a:p>
            <a:endParaRPr lang="ja-JP" altLang="en-US"/>
          </a:p>
        </p:txBody>
      </p:sp>
      <p:sp>
        <p:nvSpPr>
          <p:cNvPr id="14" name="四角形吹き出し 13"/>
          <p:cNvSpPr/>
          <p:nvPr/>
        </p:nvSpPr>
        <p:spPr>
          <a:xfrm>
            <a:off x="7977100" y="316432"/>
            <a:ext cx="4042835" cy="1289551"/>
          </a:xfrm>
          <a:prstGeom prst="wedgeRectCallout">
            <a:avLst>
              <a:gd name="adj1" fmla="val -58383"/>
              <a:gd name="adj2" fmla="val -1006"/>
            </a:avLst>
          </a:prstGeom>
          <a:solidFill>
            <a:schemeClr val="accent5">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kumimoji="1" lang="ja-JP" altLang="en-US" dirty="0">
                <a:latin typeface="+mj-ea"/>
              </a:rPr>
              <a:t>○年度当初の学級、出席番号</a:t>
            </a:r>
            <a:endParaRPr kumimoji="1" lang="en-US" altLang="ja-JP" dirty="0">
              <a:latin typeface="+mj-ea"/>
            </a:endParaRPr>
          </a:p>
          <a:p>
            <a:r>
              <a:rPr kumimoji="1" lang="ja-JP" altLang="en-US" dirty="0">
                <a:latin typeface="+mj-ea"/>
              </a:rPr>
              <a:t>○転入の場合は、その学級の最終番号</a:t>
            </a:r>
          </a:p>
        </p:txBody>
      </p:sp>
    </p:spTree>
    <p:extLst>
      <p:ext uri="{BB962C8B-B14F-4D97-AF65-F5344CB8AC3E}">
        <p14:creationId xmlns:p14="http://schemas.microsoft.com/office/powerpoint/2010/main" val="81538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575"/>
            <a:ext cx="91440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Freeform 5"/>
          <p:cNvSpPr>
            <a:spLocks/>
          </p:cNvSpPr>
          <p:nvPr/>
        </p:nvSpPr>
        <p:spPr bwMode="auto">
          <a:xfrm>
            <a:off x="6134100" y="1358900"/>
            <a:ext cx="4305300" cy="863600"/>
          </a:xfrm>
          <a:custGeom>
            <a:avLst/>
            <a:gdLst>
              <a:gd name="T0" fmla="*/ 0 w 2712"/>
              <a:gd name="T1" fmla="*/ 2147483647 h 544"/>
              <a:gd name="T2" fmla="*/ 2147483647 w 2712"/>
              <a:gd name="T3" fmla="*/ 2147483647 h 544"/>
              <a:gd name="T4" fmla="*/ 2147483647 w 2712"/>
              <a:gd name="T5" fmla="*/ 2147483647 h 544"/>
              <a:gd name="T6" fmla="*/ 2147483647 w 2712"/>
              <a:gd name="T7" fmla="*/ 0 h 544"/>
              <a:gd name="T8" fmla="*/ 0 w 2712"/>
              <a:gd name="T9" fmla="*/ 2147483647 h 544"/>
              <a:gd name="T10" fmla="*/ 0 60000 65536"/>
              <a:gd name="T11" fmla="*/ 0 60000 65536"/>
              <a:gd name="T12" fmla="*/ 0 60000 65536"/>
              <a:gd name="T13" fmla="*/ 0 60000 65536"/>
              <a:gd name="T14" fmla="*/ 0 60000 65536"/>
              <a:gd name="T15" fmla="*/ 0 w 2712"/>
              <a:gd name="T16" fmla="*/ 0 h 544"/>
              <a:gd name="T17" fmla="*/ 2712 w 2712"/>
              <a:gd name="T18" fmla="*/ 544 h 544"/>
            </a:gdLst>
            <a:ahLst/>
            <a:cxnLst>
              <a:cxn ang="T10">
                <a:pos x="T0" y="T1"/>
              </a:cxn>
              <a:cxn ang="T11">
                <a:pos x="T2" y="T3"/>
              </a:cxn>
              <a:cxn ang="T12">
                <a:pos x="T4" y="T5"/>
              </a:cxn>
              <a:cxn ang="T13">
                <a:pos x="T6" y="T7"/>
              </a:cxn>
              <a:cxn ang="T14">
                <a:pos x="T8" y="T9"/>
              </a:cxn>
            </a:cxnLst>
            <a:rect l="T15" t="T16" r="T17" b="T18"/>
            <a:pathLst>
              <a:path w="2712" h="544">
                <a:moveTo>
                  <a:pt x="0" y="8"/>
                </a:moveTo>
                <a:lnTo>
                  <a:pt x="8" y="544"/>
                </a:lnTo>
                <a:lnTo>
                  <a:pt x="2712" y="544"/>
                </a:lnTo>
                <a:lnTo>
                  <a:pt x="2712" y="0"/>
                </a:lnTo>
                <a:lnTo>
                  <a:pt x="0" y="8"/>
                </a:lnTo>
                <a:close/>
              </a:path>
            </a:pathLst>
          </a:custGeom>
          <a:solidFill>
            <a:srgbClr val="FF99CC">
              <a:alpha val="23137"/>
            </a:srgbClr>
          </a:solidFill>
          <a:ln w="22225">
            <a:solidFill>
              <a:srgbClr val="FF0000"/>
            </a:solidFill>
            <a:round/>
            <a:headEnd/>
            <a:tailEnd/>
          </a:ln>
        </p:spPr>
        <p:txBody>
          <a:bodyPr/>
          <a:lstStyle/>
          <a:p>
            <a:endParaRPr lang="ja-JP" altLang="en-US"/>
          </a:p>
        </p:txBody>
      </p:sp>
      <p:sp>
        <p:nvSpPr>
          <p:cNvPr id="7" name="四角形吹き出し 6"/>
          <p:cNvSpPr/>
          <p:nvPr/>
        </p:nvSpPr>
        <p:spPr>
          <a:xfrm>
            <a:off x="5252066" y="2845131"/>
            <a:ext cx="6069368" cy="3361662"/>
          </a:xfrm>
          <a:prstGeom prst="wedgeRectCallout">
            <a:avLst>
              <a:gd name="adj1" fmla="val -21210"/>
              <a:gd name="adj2" fmla="val -61039"/>
            </a:avLst>
          </a:prstGeom>
          <a:solidFill>
            <a:schemeClr val="accent5">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177800" indent="-177800"/>
            <a:r>
              <a:rPr kumimoji="1" lang="ja-JP" altLang="en-US" dirty="0">
                <a:latin typeface="+mn-ea"/>
              </a:rPr>
              <a:t>○入学</a:t>
            </a:r>
            <a:endParaRPr kumimoji="1" lang="en-US" altLang="ja-JP" dirty="0">
              <a:latin typeface="+mn-ea"/>
            </a:endParaRPr>
          </a:p>
          <a:p>
            <a:pPr marL="177800" indent="-177800"/>
            <a:r>
              <a:rPr kumimoji="1" lang="ja-JP" altLang="en-US" dirty="0">
                <a:latin typeface="+mn-ea"/>
              </a:rPr>
              <a:t>　入学児童・生徒が第</a:t>
            </a:r>
            <a:r>
              <a:rPr kumimoji="1" lang="en-US" altLang="ja-JP" dirty="0">
                <a:latin typeface="+mn-ea"/>
              </a:rPr>
              <a:t>1</a:t>
            </a:r>
            <a:r>
              <a:rPr kumimoji="1" lang="ja-JP" altLang="en-US" dirty="0">
                <a:latin typeface="+mn-ea"/>
              </a:rPr>
              <a:t>学年に入学した年月日（市町村立学校にあっては、市町村教育委員会が通知した入学期日</a:t>
            </a:r>
            <a:endParaRPr kumimoji="1" lang="en-US" altLang="ja-JP" dirty="0">
              <a:latin typeface="+mn-ea"/>
            </a:endParaRPr>
          </a:p>
          <a:p>
            <a:pPr marL="177800" indent="-177800"/>
            <a:r>
              <a:rPr kumimoji="1" lang="ja-JP" altLang="en-US" dirty="0">
                <a:latin typeface="+mn-ea"/>
              </a:rPr>
              <a:t>　　＝</a:t>
            </a:r>
            <a:r>
              <a:rPr kumimoji="1" lang="ja-JP" altLang="en-US" dirty="0">
                <a:latin typeface="+mj-ea"/>
              </a:rPr>
              <a:t>地教委が指定する日。原則として</a:t>
            </a:r>
            <a:r>
              <a:rPr kumimoji="1" lang="en-US" altLang="ja-JP" dirty="0">
                <a:latin typeface="+mj-ea"/>
              </a:rPr>
              <a:t>4</a:t>
            </a:r>
            <a:r>
              <a:rPr kumimoji="1" lang="ja-JP" altLang="en-US" dirty="0">
                <a:latin typeface="+mj-ea"/>
              </a:rPr>
              <a:t>月</a:t>
            </a:r>
            <a:r>
              <a:rPr kumimoji="1" lang="en-US" altLang="ja-JP" dirty="0">
                <a:latin typeface="+mj-ea"/>
              </a:rPr>
              <a:t>1</a:t>
            </a:r>
            <a:r>
              <a:rPr kumimoji="1" lang="ja-JP" altLang="en-US" dirty="0">
                <a:latin typeface="+mj-ea"/>
              </a:rPr>
              <a:t>日</a:t>
            </a:r>
            <a:r>
              <a:rPr kumimoji="1" lang="ja-JP" altLang="en-US" dirty="0">
                <a:latin typeface="+mn-ea"/>
              </a:rPr>
              <a:t>）</a:t>
            </a:r>
            <a:endParaRPr kumimoji="1" lang="en-US" altLang="ja-JP" dirty="0">
              <a:latin typeface="+mn-ea"/>
            </a:endParaRPr>
          </a:p>
          <a:p>
            <a:pPr marL="177800" indent="-177800"/>
            <a:endParaRPr kumimoji="1" lang="en-US" altLang="ja-JP" dirty="0">
              <a:latin typeface="+mn-ea"/>
            </a:endParaRPr>
          </a:p>
          <a:p>
            <a:pPr marL="177800" indent="-177800"/>
            <a:r>
              <a:rPr kumimoji="1" lang="ja-JP" altLang="en-US" dirty="0">
                <a:latin typeface="+mn-ea"/>
              </a:rPr>
              <a:t>○編入学等</a:t>
            </a:r>
            <a:endParaRPr kumimoji="1" lang="en-US" altLang="ja-JP" dirty="0">
              <a:latin typeface="+mn-ea"/>
            </a:endParaRPr>
          </a:p>
          <a:p>
            <a:pPr marL="177800" indent="-177800"/>
            <a:r>
              <a:rPr kumimoji="1" lang="ja-JP" altLang="en-US" dirty="0">
                <a:latin typeface="+mn-ea"/>
              </a:rPr>
              <a:t>　第</a:t>
            </a:r>
            <a:r>
              <a:rPr kumimoji="1" lang="en-US" altLang="ja-JP" dirty="0">
                <a:latin typeface="+mn-ea"/>
              </a:rPr>
              <a:t>1</a:t>
            </a:r>
            <a:r>
              <a:rPr kumimoji="1" lang="ja-JP" altLang="en-US" dirty="0">
                <a:latin typeface="+mn-ea"/>
              </a:rPr>
              <a:t>学年の中途または第</a:t>
            </a:r>
            <a:r>
              <a:rPr kumimoji="1" lang="en-US" altLang="ja-JP" dirty="0">
                <a:latin typeface="+mn-ea"/>
              </a:rPr>
              <a:t>2</a:t>
            </a:r>
            <a:r>
              <a:rPr kumimoji="1" lang="ja-JP" altLang="en-US" dirty="0">
                <a:latin typeface="+mn-ea"/>
              </a:rPr>
              <a:t>学年以上の学年に</a:t>
            </a:r>
            <a:endParaRPr kumimoji="1" lang="en-US" altLang="ja-JP" dirty="0">
              <a:latin typeface="+mn-ea"/>
            </a:endParaRPr>
          </a:p>
          <a:p>
            <a:pPr marL="450850" indent="-450850"/>
            <a:r>
              <a:rPr kumimoji="1" lang="ja-JP" altLang="en-US" dirty="0">
                <a:latin typeface="+mn-ea"/>
              </a:rPr>
              <a:t>　・在外教育施設や外国の学校等から編入学した場合　等</a:t>
            </a:r>
            <a:endParaRPr kumimoji="1" lang="en-US" altLang="ja-JP" dirty="0">
              <a:latin typeface="+mn-ea"/>
            </a:endParaRPr>
          </a:p>
        </p:txBody>
      </p:sp>
      <p:sp>
        <p:nvSpPr>
          <p:cNvPr id="8" name="正方形/長方形 7"/>
          <p:cNvSpPr/>
          <p:nvPr/>
        </p:nvSpPr>
        <p:spPr>
          <a:xfrm>
            <a:off x="0" y="0"/>
            <a:ext cx="1722783" cy="357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1400" dirty="0"/>
              <a:t>指導要録について</a:t>
            </a:r>
          </a:p>
        </p:txBody>
      </p:sp>
    </p:spTree>
    <p:extLst>
      <p:ext uri="{BB962C8B-B14F-4D97-AF65-F5344CB8AC3E}">
        <p14:creationId xmlns:p14="http://schemas.microsoft.com/office/powerpoint/2010/main" val="12323782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575"/>
            <a:ext cx="91440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Freeform 5"/>
          <p:cNvSpPr>
            <a:spLocks/>
          </p:cNvSpPr>
          <p:nvPr/>
        </p:nvSpPr>
        <p:spPr bwMode="auto">
          <a:xfrm>
            <a:off x="6167439" y="3644901"/>
            <a:ext cx="4257675" cy="571499"/>
          </a:xfrm>
          <a:custGeom>
            <a:avLst/>
            <a:gdLst>
              <a:gd name="T0" fmla="*/ 0 w 2682"/>
              <a:gd name="T1" fmla="*/ 2147483647 h 618"/>
              <a:gd name="T2" fmla="*/ 2147483647 w 2682"/>
              <a:gd name="T3" fmla="*/ 2147483647 h 618"/>
              <a:gd name="T4" fmla="*/ 2147483647 w 2682"/>
              <a:gd name="T5" fmla="*/ 0 h 618"/>
              <a:gd name="T6" fmla="*/ 0 w 2682"/>
              <a:gd name="T7" fmla="*/ 2147483647 h 618"/>
              <a:gd name="T8" fmla="*/ 0 w 2682"/>
              <a:gd name="T9" fmla="*/ 2147483647 h 618"/>
              <a:gd name="T10" fmla="*/ 0 60000 65536"/>
              <a:gd name="T11" fmla="*/ 0 60000 65536"/>
              <a:gd name="T12" fmla="*/ 0 60000 65536"/>
              <a:gd name="T13" fmla="*/ 0 60000 65536"/>
              <a:gd name="T14" fmla="*/ 0 60000 65536"/>
              <a:gd name="T15" fmla="*/ 0 w 2682"/>
              <a:gd name="T16" fmla="*/ 0 h 618"/>
              <a:gd name="T17" fmla="*/ 2682 w 2682"/>
              <a:gd name="T18" fmla="*/ 618 h 618"/>
            </a:gdLst>
            <a:ahLst/>
            <a:cxnLst>
              <a:cxn ang="T10">
                <a:pos x="T0" y="T1"/>
              </a:cxn>
              <a:cxn ang="T11">
                <a:pos x="T2" y="T3"/>
              </a:cxn>
              <a:cxn ang="T12">
                <a:pos x="T4" y="T5"/>
              </a:cxn>
              <a:cxn ang="T13">
                <a:pos x="T6" y="T7"/>
              </a:cxn>
              <a:cxn ang="T14">
                <a:pos x="T8" y="T9"/>
              </a:cxn>
            </a:cxnLst>
            <a:rect l="T15" t="T16" r="T17" b="T18"/>
            <a:pathLst>
              <a:path w="2682" h="618">
                <a:moveTo>
                  <a:pt x="0" y="618"/>
                </a:moveTo>
                <a:lnTo>
                  <a:pt x="2682" y="612"/>
                </a:lnTo>
                <a:lnTo>
                  <a:pt x="2678" y="0"/>
                </a:lnTo>
                <a:lnTo>
                  <a:pt x="0" y="6"/>
                </a:lnTo>
                <a:lnTo>
                  <a:pt x="0" y="618"/>
                </a:lnTo>
                <a:close/>
              </a:path>
            </a:pathLst>
          </a:custGeom>
          <a:solidFill>
            <a:srgbClr val="FF99CC">
              <a:alpha val="23137"/>
            </a:srgbClr>
          </a:solidFill>
          <a:ln w="22225">
            <a:solidFill>
              <a:srgbClr val="FF0000"/>
            </a:solidFill>
            <a:round/>
            <a:headEnd/>
            <a:tailEnd/>
          </a:ln>
        </p:spPr>
        <p:txBody>
          <a:bodyPr/>
          <a:lstStyle/>
          <a:p>
            <a:endParaRPr lang="ja-JP" altLang="en-US"/>
          </a:p>
        </p:txBody>
      </p:sp>
      <p:sp>
        <p:nvSpPr>
          <p:cNvPr id="8" name="Freeform 5"/>
          <p:cNvSpPr>
            <a:spLocks/>
          </p:cNvSpPr>
          <p:nvPr/>
        </p:nvSpPr>
        <p:spPr bwMode="auto">
          <a:xfrm>
            <a:off x="6167439" y="4261546"/>
            <a:ext cx="4257675" cy="607318"/>
          </a:xfrm>
          <a:custGeom>
            <a:avLst/>
            <a:gdLst>
              <a:gd name="T0" fmla="*/ 0 w 2728"/>
              <a:gd name="T1" fmla="*/ 2147483647 h 1864"/>
              <a:gd name="T2" fmla="*/ 2147483647 w 2728"/>
              <a:gd name="T3" fmla="*/ 2147483647 h 1864"/>
              <a:gd name="T4" fmla="*/ 2147483647 w 2728"/>
              <a:gd name="T5" fmla="*/ 2147483647 h 1864"/>
              <a:gd name="T6" fmla="*/ 0 w 2728"/>
              <a:gd name="T7" fmla="*/ 0 h 1864"/>
              <a:gd name="T8" fmla="*/ 0 w 2728"/>
              <a:gd name="T9" fmla="*/ 2147483647 h 1864"/>
              <a:gd name="T10" fmla="*/ 0 60000 65536"/>
              <a:gd name="T11" fmla="*/ 0 60000 65536"/>
              <a:gd name="T12" fmla="*/ 0 60000 65536"/>
              <a:gd name="T13" fmla="*/ 0 60000 65536"/>
              <a:gd name="T14" fmla="*/ 0 60000 65536"/>
              <a:gd name="T15" fmla="*/ 0 w 2728"/>
              <a:gd name="T16" fmla="*/ 0 h 1864"/>
              <a:gd name="T17" fmla="*/ 2728 w 2728"/>
              <a:gd name="T18" fmla="*/ 1864 h 1864"/>
            </a:gdLst>
            <a:ahLst/>
            <a:cxnLst>
              <a:cxn ang="T10">
                <a:pos x="T0" y="T1"/>
              </a:cxn>
              <a:cxn ang="T11">
                <a:pos x="T2" y="T3"/>
              </a:cxn>
              <a:cxn ang="T12">
                <a:pos x="T4" y="T5"/>
              </a:cxn>
              <a:cxn ang="T13">
                <a:pos x="T6" y="T7"/>
              </a:cxn>
              <a:cxn ang="T14">
                <a:pos x="T8" y="T9"/>
              </a:cxn>
            </a:cxnLst>
            <a:rect l="T15" t="T16" r="T17" b="T18"/>
            <a:pathLst>
              <a:path w="2728" h="1864">
                <a:moveTo>
                  <a:pt x="0" y="1864"/>
                </a:moveTo>
                <a:lnTo>
                  <a:pt x="2728" y="1864"/>
                </a:lnTo>
                <a:lnTo>
                  <a:pt x="2728" y="16"/>
                </a:lnTo>
                <a:lnTo>
                  <a:pt x="0" y="0"/>
                </a:lnTo>
                <a:lnTo>
                  <a:pt x="0" y="1864"/>
                </a:lnTo>
                <a:close/>
              </a:path>
            </a:pathLst>
          </a:custGeom>
          <a:solidFill>
            <a:schemeClr val="accent3">
              <a:lumMod val="20000"/>
              <a:lumOff val="80000"/>
              <a:alpha val="50000"/>
            </a:schemeClr>
          </a:solidFill>
          <a:ln w="28575">
            <a:solidFill>
              <a:schemeClr val="accent3">
                <a:lumMod val="50000"/>
              </a:schemeClr>
            </a:solidFill>
          </a:ln>
        </p:spPr>
        <p:style>
          <a:lnRef idx="0">
            <a:scrgbClr r="0" g="0" b="0"/>
          </a:lnRef>
          <a:fillRef idx="0">
            <a:scrgbClr r="0" g="0" b="0"/>
          </a:fillRef>
          <a:effectRef idx="0">
            <a:scrgbClr r="0" g="0" b="0"/>
          </a:effectRef>
          <a:fontRef idx="minor">
            <a:schemeClr val="lt1"/>
          </a:fontRef>
        </p:style>
        <p:txBody>
          <a:bodyPr/>
          <a:lstStyle/>
          <a:p>
            <a:endParaRPr lang="ja-JP" altLang="en-US"/>
          </a:p>
        </p:txBody>
      </p:sp>
      <p:sp>
        <p:nvSpPr>
          <p:cNvPr id="9" name="四角形吹き出し 8"/>
          <p:cNvSpPr/>
          <p:nvPr/>
        </p:nvSpPr>
        <p:spPr>
          <a:xfrm>
            <a:off x="5905501" y="2300985"/>
            <a:ext cx="3122590" cy="988219"/>
          </a:xfrm>
          <a:prstGeom prst="wedgeRectCallout">
            <a:avLst>
              <a:gd name="adj1" fmla="val -19554"/>
              <a:gd name="adj2" fmla="val 78736"/>
            </a:avLst>
          </a:prstGeom>
          <a:solidFill>
            <a:schemeClr val="accent5">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177800" indent="-177800"/>
            <a:r>
              <a:rPr kumimoji="1" lang="ja-JP" altLang="en-US" dirty="0">
                <a:latin typeface="+mn-ea"/>
              </a:rPr>
              <a:t>校長が卒業を認めた年月日</a:t>
            </a:r>
            <a:endParaRPr kumimoji="1" lang="en-US" altLang="ja-JP" dirty="0">
              <a:latin typeface="+mn-ea"/>
            </a:endParaRPr>
          </a:p>
          <a:p>
            <a:pPr marL="177800" indent="-177800"/>
            <a:r>
              <a:rPr kumimoji="1" lang="ja-JP" altLang="en-US" dirty="0">
                <a:latin typeface="+mn-ea"/>
              </a:rPr>
              <a:t>原則として</a:t>
            </a:r>
            <a:r>
              <a:rPr kumimoji="1" lang="en-US" altLang="ja-JP" b="1" dirty="0">
                <a:solidFill>
                  <a:srgbClr val="C00000"/>
                </a:solidFill>
                <a:latin typeface="+mn-ea"/>
              </a:rPr>
              <a:t>3</a:t>
            </a:r>
            <a:r>
              <a:rPr kumimoji="1" lang="ja-JP" altLang="en-US" b="1" dirty="0">
                <a:solidFill>
                  <a:srgbClr val="C00000"/>
                </a:solidFill>
                <a:latin typeface="+mn-ea"/>
              </a:rPr>
              <a:t>月</a:t>
            </a:r>
            <a:r>
              <a:rPr kumimoji="1" lang="en-US" altLang="ja-JP" b="1" dirty="0">
                <a:solidFill>
                  <a:srgbClr val="C00000"/>
                </a:solidFill>
                <a:latin typeface="+mn-ea"/>
              </a:rPr>
              <a:t>31</a:t>
            </a:r>
            <a:r>
              <a:rPr kumimoji="1" lang="ja-JP" altLang="en-US" b="1" dirty="0">
                <a:solidFill>
                  <a:srgbClr val="C00000"/>
                </a:solidFill>
                <a:latin typeface="+mn-ea"/>
              </a:rPr>
              <a:t>日</a:t>
            </a:r>
            <a:endParaRPr kumimoji="1" lang="en-US" altLang="ja-JP" b="1" dirty="0">
              <a:solidFill>
                <a:srgbClr val="C00000"/>
              </a:solidFill>
              <a:latin typeface="+mn-ea"/>
            </a:endParaRPr>
          </a:p>
        </p:txBody>
      </p:sp>
      <p:sp>
        <p:nvSpPr>
          <p:cNvPr id="10" name="四角形吹き出し 9"/>
          <p:cNvSpPr/>
          <p:nvPr/>
        </p:nvSpPr>
        <p:spPr>
          <a:xfrm>
            <a:off x="4435286" y="5170149"/>
            <a:ext cx="6063019" cy="1154196"/>
          </a:xfrm>
          <a:prstGeom prst="wedgeRectCallout">
            <a:avLst>
              <a:gd name="adj1" fmla="val -15154"/>
              <a:gd name="adj2" fmla="val -69019"/>
            </a:avLst>
          </a:prstGeom>
          <a:solidFill>
            <a:schemeClr val="accent3">
              <a:lumMod val="40000"/>
              <a:lumOff val="60000"/>
            </a:schemeClr>
          </a:solidFill>
          <a:ln>
            <a:solidFill>
              <a:schemeClr val="accent3">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177800" indent="-177800"/>
            <a:r>
              <a:rPr kumimoji="1" lang="ja-JP" altLang="en-US" dirty="0">
                <a:latin typeface="+mn-ea"/>
              </a:rPr>
              <a:t>進学先の学校名及び所在地</a:t>
            </a:r>
            <a:endParaRPr kumimoji="1" lang="en-US" altLang="ja-JP" dirty="0">
              <a:latin typeface="+mn-ea"/>
            </a:endParaRPr>
          </a:p>
          <a:p>
            <a:pPr marL="177800" indent="-177800"/>
            <a:r>
              <a:rPr kumimoji="1" lang="ja-JP" altLang="en-US" dirty="0">
                <a:latin typeface="+mn-ea"/>
              </a:rPr>
              <a:t>　　</a:t>
            </a:r>
            <a:r>
              <a:rPr kumimoji="1" lang="en-US" altLang="ja-JP" dirty="0">
                <a:latin typeface="+mn-ea"/>
              </a:rPr>
              <a:t>※</a:t>
            </a:r>
            <a:r>
              <a:rPr kumimoji="1" lang="ja-JP" altLang="en-US" dirty="0">
                <a:latin typeface="+mn-ea"/>
              </a:rPr>
              <a:t>就職の場合は、就職先の事業所及び所在地</a:t>
            </a:r>
            <a:endParaRPr kumimoji="1" lang="en-US" altLang="ja-JP" dirty="0">
              <a:latin typeface="+mn-ea"/>
            </a:endParaRPr>
          </a:p>
        </p:txBody>
      </p:sp>
      <p:sp>
        <p:nvSpPr>
          <p:cNvPr id="11" name="正方形/長方形 10"/>
          <p:cNvSpPr/>
          <p:nvPr/>
        </p:nvSpPr>
        <p:spPr>
          <a:xfrm>
            <a:off x="0" y="0"/>
            <a:ext cx="1722783" cy="357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1400" dirty="0"/>
              <a:t>指導要録について</a:t>
            </a:r>
          </a:p>
        </p:txBody>
      </p:sp>
    </p:spTree>
    <p:extLst>
      <p:ext uri="{BB962C8B-B14F-4D97-AF65-F5344CB8AC3E}">
        <p14:creationId xmlns:p14="http://schemas.microsoft.com/office/powerpoint/2010/main" val="186891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575"/>
            <a:ext cx="91440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Freeform 6"/>
          <p:cNvSpPr>
            <a:spLocks/>
          </p:cNvSpPr>
          <p:nvPr/>
        </p:nvSpPr>
        <p:spPr bwMode="auto">
          <a:xfrm>
            <a:off x="1952625" y="5276851"/>
            <a:ext cx="8477250" cy="1476375"/>
          </a:xfrm>
          <a:custGeom>
            <a:avLst/>
            <a:gdLst>
              <a:gd name="T0" fmla="*/ 0 w 5340"/>
              <a:gd name="T1" fmla="*/ 2147483647 h 930"/>
              <a:gd name="T2" fmla="*/ 2147483647 w 5340"/>
              <a:gd name="T3" fmla="*/ 2147483647 h 930"/>
              <a:gd name="T4" fmla="*/ 2147483647 w 5340"/>
              <a:gd name="T5" fmla="*/ 0 h 930"/>
              <a:gd name="T6" fmla="*/ 0 w 5340"/>
              <a:gd name="T7" fmla="*/ 0 h 930"/>
              <a:gd name="T8" fmla="*/ 0 w 5340"/>
              <a:gd name="T9" fmla="*/ 2147483647 h 930"/>
              <a:gd name="T10" fmla="*/ 0 60000 65536"/>
              <a:gd name="T11" fmla="*/ 0 60000 65536"/>
              <a:gd name="T12" fmla="*/ 0 60000 65536"/>
              <a:gd name="T13" fmla="*/ 0 60000 65536"/>
              <a:gd name="T14" fmla="*/ 0 60000 65536"/>
              <a:gd name="T15" fmla="*/ 0 w 5340"/>
              <a:gd name="T16" fmla="*/ 0 h 930"/>
              <a:gd name="T17" fmla="*/ 5340 w 5340"/>
              <a:gd name="T18" fmla="*/ 930 h 930"/>
            </a:gdLst>
            <a:ahLst/>
            <a:cxnLst>
              <a:cxn ang="T10">
                <a:pos x="T0" y="T1"/>
              </a:cxn>
              <a:cxn ang="T11">
                <a:pos x="T2" y="T3"/>
              </a:cxn>
              <a:cxn ang="T12">
                <a:pos x="T4" y="T5"/>
              </a:cxn>
              <a:cxn ang="T13">
                <a:pos x="T6" y="T7"/>
              </a:cxn>
              <a:cxn ang="T14">
                <a:pos x="T8" y="T9"/>
              </a:cxn>
            </a:cxnLst>
            <a:rect l="T15" t="T16" r="T17" b="T18"/>
            <a:pathLst>
              <a:path w="5340" h="930">
                <a:moveTo>
                  <a:pt x="0" y="912"/>
                </a:moveTo>
                <a:lnTo>
                  <a:pt x="5340" y="930"/>
                </a:lnTo>
                <a:lnTo>
                  <a:pt x="5340" y="0"/>
                </a:lnTo>
                <a:lnTo>
                  <a:pt x="0" y="0"/>
                </a:lnTo>
                <a:lnTo>
                  <a:pt x="0" y="912"/>
                </a:lnTo>
                <a:close/>
              </a:path>
            </a:pathLst>
          </a:custGeom>
          <a:solidFill>
            <a:srgbClr val="FF99CC">
              <a:alpha val="23137"/>
            </a:srgbClr>
          </a:solidFill>
          <a:ln w="22225">
            <a:solidFill>
              <a:srgbClr val="FF0000"/>
            </a:solidFill>
            <a:round/>
            <a:headEnd/>
            <a:tailEnd/>
          </a:ln>
        </p:spPr>
        <p:txBody>
          <a:bodyPr/>
          <a:lstStyle/>
          <a:p>
            <a:endParaRPr lang="ja-JP" altLang="en-US"/>
          </a:p>
        </p:txBody>
      </p:sp>
      <p:sp>
        <p:nvSpPr>
          <p:cNvPr id="8" name="正方形/長方形 7"/>
          <p:cNvSpPr/>
          <p:nvPr/>
        </p:nvSpPr>
        <p:spPr>
          <a:xfrm>
            <a:off x="0" y="0"/>
            <a:ext cx="1722783" cy="357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1400" dirty="0"/>
              <a:t>指導要録について</a:t>
            </a:r>
          </a:p>
        </p:txBody>
      </p:sp>
      <p:grpSp>
        <p:nvGrpSpPr>
          <p:cNvPr id="7" name="Group 2"/>
          <p:cNvGrpSpPr>
            <a:grpSpLocks/>
          </p:cNvGrpSpPr>
          <p:nvPr/>
        </p:nvGrpSpPr>
        <p:grpSpPr bwMode="auto">
          <a:xfrm>
            <a:off x="2135189" y="1485146"/>
            <a:ext cx="7849186" cy="4175880"/>
            <a:chOff x="883" y="1301"/>
            <a:chExt cx="4099" cy="1849"/>
          </a:xfrm>
        </p:grpSpPr>
        <p:pic>
          <p:nvPicPr>
            <p:cNvPr id="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675" r="906"/>
            <a:stretch/>
          </p:blipFill>
          <p:spPr bwMode="auto">
            <a:xfrm>
              <a:off x="883" y="1301"/>
              <a:ext cx="4099" cy="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Rectangle 4"/>
            <p:cNvSpPr>
              <a:spLocks noChangeArrowheads="1"/>
            </p:cNvSpPr>
            <p:nvPr/>
          </p:nvSpPr>
          <p:spPr bwMode="auto">
            <a:xfrm>
              <a:off x="975" y="1706"/>
              <a:ext cx="27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t>⑬</a:t>
              </a:r>
            </a:p>
          </p:txBody>
        </p:sp>
      </p:grpSp>
      <p:sp>
        <p:nvSpPr>
          <p:cNvPr id="2" name="左カーブ矢印 1"/>
          <p:cNvSpPr/>
          <p:nvPr/>
        </p:nvSpPr>
        <p:spPr>
          <a:xfrm rot="11206703">
            <a:off x="1323833" y="4667534"/>
            <a:ext cx="731520" cy="12161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四角形: 角を丸くする 2">
            <a:extLst>
              <a:ext uri="{FF2B5EF4-FFF2-40B4-BE49-F238E27FC236}">
                <a16:creationId xmlns:a16="http://schemas.microsoft.com/office/drawing/2014/main" id="{DCBCF544-D570-46DA-A52F-20B6C437C48A}"/>
              </a:ext>
            </a:extLst>
          </p:cNvPr>
          <p:cNvSpPr/>
          <p:nvPr/>
        </p:nvSpPr>
        <p:spPr>
          <a:xfrm rot="16200000">
            <a:off x="6784929" y="1667018"/>
            <a:ext cx="942454" cy="96425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9957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2"/>
          <p:cNvGrpSpPr>
            <a:grpSpLocks/>
          </p:cNvGrpSpPr>
          <p:nvPr/>
        </p:nvGrpSpPr>
        <p:grpSpPr bwMode="auto">
          <a:xfrm>
            <a:off x="2135189" y="1485146"/>
            <a:ext cx="7849186" cy="4175880"/>
            <a:chOff x="883" y="1301"/>
            <a:chExt cx="4099" cy="1849"/>
          </a:xfrm>
        </p:grpSpPr>
        <p:pic>
          <p:nvPicPr>
            <p:cNvPr id="307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675" r="906"/>
            <a:stretch/>
          </p:blipFill>
          <p:spPr bwMode="auto">
            <a:xfrm>
              <a:off x="883" y="1301"/>
              <a:ext cx="4099" cy="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0740" name="Rectangle 4"/>
            <p:cNvSpPr>
              <a:spLocks noChangeArrowheads="1"/>
            </p:cNvSpPr>
            <p:nvPr/>
          </p:nvSpPr>
          <p:spPr bwMode="auto">
            <a:xfrm>
              <a:off x="975" y="1706"/>
              <a:ext cx="27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t>⑬</a:t>
              </a:r>
            </a:p>
          </p:txBody>
        </p:sp>
      </p:grpSp>
      <p:sp>
        <p:nvSpPr>
          <p:cNvPr id="69637" name="Rectangle 5"/>
          <p:cNvSpPr>
            <a:spLocks noChangeArrowheads="1"/>
          </p:cNvSpPr>
          <p:nvPr/>
        </p:nvSpPr>
        <p:spPr bwMode="auto">
          <a:xfrm>
            <a:off x="7007226" y="1531938"/>
            <a:ext cx="434974"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600" b="1" dirty="0" smtClean="0"/>
              <a:t>２９</a:t>
            </a:r>
            <a:endParaRPr lang="ja-JP" altLang="en-US" sz="1600" b="1" dirty="0"/>
          </a:p>
        </p:txBody>
      </p:sp>
      <p:grpSp>
        <p:nvGrpSpPr>
          <p:cNvPr id="3" name="Group 6"/>
          <p:cNvGrpSpPr>
            <a:grpSpLocks/>
          </p:cNvGrpSpPr>
          <p:nvPr/>
        </p:nvGrpSpPr>
        <p:grpSpPr bwMode="auto">
          <a:xfrm>
            <a:off x="4656139" y="2565401"/>
            <a:ext cx="1800225" cy="792163"/>
            <a:chOff x="2245" y="1706"/>
            <a:chExt cx="1014" cy="363"/>
          </a:xfrm>
        </p:grpSpPr>
        <p:pic>
          <p:nvPicPr>
            <p:cNvPr id="3073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5" y="1706"/>
              <a:ext cx="101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0738" name="Rectangle 8"/>
            <p:cNvSpPr>
              <a:spLocks noChangeArrowheads="1"/>
            </p:cNvSpPr>
            <p:nvPr/>
          </p:nvSpPr>
          <p:spPr bwMode="auto">
            <a:xfrm>
              <a:off x="2245" y="1842"/>
              <a:ext cx="726" cy="22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pic>
        <p:nvPicPr>
          <p:cNvPr id="6964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6139" y="4076700"/>
            <a:ext cx="15843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9642" name="AutoShape 10"/>
          <p:cNvSpPr>
            <a:spLocks noChangeArrowheads="1"/>
          </p:cNvSpPr>
          <p:nvPr/>
        </p:nvSpPr>
        <p:spPr bwMode="auto">
          <a:xfrm>
            <a:off x="4656139" y="2492376"/>
            <a:ext cx="1584325" cy="576263"/>
          </a:xfrm>
          <a:prstGeom prst="roundRect">
            <a:avLst>
              <a:gd name="adj" fmla="val 16667"/>
            </a:avLst>
          </a:prstGeom>
          <a:noFill/>
          <a:ln w="31750" algn="ctr">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9643" name="AutoShape 11"/>
          <p:cNvSpPr>
            <a:spLocks noChangeArrowheads="1"/>
          </p:cNvSpPr>
          <p:nvPr/>
        </p:nvSpPr>
        <p:spPr bwMode="auto">
          <a:xfrm>
            <a:off x="6527801" y="1484314"/>
            <a:ext cx="1368425" cy="503237"/>
          </a:xfrm>
          <a:prstGeom prst="roundRect">
            <a:avLst>
              <a:gd name="adj" fmla="val 16667"/>
            </a:avLst>
          </a:prstGeom>
          <a:noFill/>
          <a:ln w="31750" algn="ctr">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pic>
        <p:nvPicPr>
          <p:cNvPr id="69645"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6139" y="2565401"/>
            <a:ext cx="18446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9646"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9785" y="4117645"/>
            <a:ext cx="18796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9652"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6138" y="2906713"/>
            <a:ext cx="1871662"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9644" name="AutoShape 12"/>
          <p:cNvSpPr>
            <a:spLocks noChangeArrowheads="1"/>
          </p:cNvSpPr>
          <p:nvPr/>
        </p:nvSpPr>
        <p:spPr bwMode="auto">
          <a:xfrm>
            <a:off x="4656139" y="4005263"/>
            <a:ext cx="1584325" cy="576262"/>
          </a:xfrm>
          <a:prstGeom prst="roundRect">
            <a:avLst>
              <a:gd name="adj" fmla="val 16667"/>
            </a:avLst>
          </a:prstGeom>
          <a:noFill/>
          <a:ln w="31750" algn="ctr">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 name="正方形/長方形 20"/>
          <p:cNvSpPr/>
          <p:nvPr/>
        </p:nvSpPr>
        <p:spPr>
          <a:xfrm>
            <a:off x="0" y="0"/>
            <a:ext cx="1722783" cy="357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1400" dirty="0"/>
              <a:t>指導要録について</a:t>
            </a:r>
          </a:p>
        </p:txBody>
      </p:sp>
    </p:spTree>
    <p:extLst>
      <p:ext uri="{BB962C8B-B14F-4D97-AF65-F5344CB8AC3E}">
        <p14:creationId xmlns:p14="http://schemas.microsoft.com/office/powerpoint/2010/main" val="2072023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696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696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696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6964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964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6964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6964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499"/>
                                          </p:stCondLst>
                                        </p:cTn>
                                        <p:tgtEl>
                                          <p:spTgt spid="696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499"/>
                                          </p:stCondLst>
                                        </p:cTn>
                                        <p:tgtEl>
                                          <p:spTgt spid="6964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499"/>
                                          </p:stCondLst>
                                        </p:cTn>
                                        <p:tgtEl>
                                          <p:spTgt spid="69652"/>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6965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696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autoUpdateAnimBg="0"/>
      <p:bldP spid="69642" grpId="0" animBg="1" autoUpdateAnimBg="0"/>
      <p:bldP spid="69642" grpId="1" animBg="1"/>
      <p:bldP spid="69643" grpId="0" animBg="1" autoUpdateAnimBg="0"/>
      <p:bldP spid="69643" grpId="1" animBg="1"/>
      <p:bldP spid="69644" grpId="0" animBg="1" autoUpdateAnimBg="0"/>
      <p:bldP spid="6964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srcRect b="6949"/>
          <a:stretch/>
        </p:blipFill>
        <p:spPr>
          <a:xfrm>
            <a:off x="747494" y="0"/>
            <a:ext cx="6235909" cy="6845613"/>
          </a:xfrm>
          <a:prstGeom prst="rect">
            <a:avLst/>
          </a:prstGeom>
        </p:spPr>
      </p:pic>
      <p:sp>
        <p:nvSpPr>
          <p:cNvPr id="3" name="楕円 2"/>
          <p:cNvSpPr/>
          <p:nvPr/>
        </p:nvSpPr>
        <p:spPr>
          <a:xfrm>
            <a:off x="424422" y="1109272"/>
            <a:ext cx="1963712" cy="12441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rotWithShape="1">
          <a:blip r:embed="rId4"/>
          <a:srcRect t="1650"/>
          <a:stretch/>
        </p:blipFill>
        <p:spPr>
          <a:xfrm>
            <a:off x="6402834" y="353052"/>
            <a:ext cx="5465896" cy="3687579"/>
          </a:xfrm>
          <a:prstGeom prst="rect">
            <a:avLst/>
          </a:prstGeom>
          <a:ln w="38100">
            <a:solidFill>
              <a:schemeClr val="tx1"/>
            </a:solidFill>
          </a:ln>
        </p:spPr>
      </p:pic>
      <p:sp>
        <p:nvSpPr>
          <p:cNvPr id="5" name="四角形: 角を丸くする 4">
            <a:extLst>
              <a:ext uri="{FF2B5EF4-FFF2-40B4-BE49-F238E27FC236}">
                <a16:creationId xmlns:a16="http://schemas.microsoft.com/office/drawing/2014/main" id="{A0965F70-9249-4B3E-8E69-CC1DCC7EE98D}"/>
              </a:ext>
            </a:extLst>
          </p:cNvPr>
          <p:cNvSpPr/>
          <p:nvPr/>
        </p:nvSpPr>
        <p:spPr>
          <a:xfrm>
            <a:off x="6336141" y="815160"/>
            <a:ext cx="2258908" cy="99277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左カーブ矢印 7"/>
          <p:cNvSpPr/>
          <p:nvPr/>
        </p:nvSpPr>
        <p:spPr>
          <a:xfrm rot="5400000">
            <a:off x="4591348" y="839975"/>
            <a:ext cx="1279481" cy="360036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正方形/長方形 9"/>
          <p:cNvSpPr/>
          <p:nvPr/>
        </p:nvSpPr>
        <p:spPr>
          <a:xfrm>
            <a:off x="8325134" y="4317991"/>
            <a:ext cx="2470245" cy="461665"/>
          </a:xfrm>
          <a:prstGeom prst="rect">
            <a:avLst/>
          </a:prstGeom>
        </p:spPr>
        <p:txBody>
          <a:bodyPr wrap="square">
            <a:spAutoFit/>
          </a:bodyPr>
          <a:lstStyle/>
          <a:p>
            <a:r>
              <a:rPr lang="ja-JP" altLang="en-US" sz="2400" b="1" dirty="0" smtClean="0">
                <a:solidFill>
                  <a:srgbClr val="FF0000"/>
                </a:solidFill>
                <a:latin typeface="+mn-ea"/>
              </a:rPr>
              <a:t>学級担任</a:t>
            </a:r>
            <a:r>
              <a:rPr lang="ja-JP" altLang="en-US" sz="2400" b="1" dirty="0">
                <a:solidFill>
                  <a:srgbClr val="FF0000"/>
                </a:solidFill>
                <a:latin typeface="+mn-ea"/>
              </a:rPr>
              <a:t>メニュ</a:t>
            </a:r>
            <a:r>
              <a:rPr lang="ja-JP" altLang="en-US" sz="2400" b="1" dirty="0" smtClean="0">
                <a:solidFill>
                  <a:srgbClr val="FF0000"/>
                </a:solidFill>
                <a:latin typeface="+mn-ea"/>
              </a:rPr>
              <a:t>ー</a:t>
            </a:r>
            <a:endParaRPr lang="ja-JP" altLang="en-US" sz="2400" dirty="0">
              <a:solidFill>
                <a:srgbClr val="FF0000"/>
              </a:solidFill>
            </a:endParaRPr>
          </a:p>
        </p:txBody>
      </p:sp>
    </p:spTree>
    <p:extLst>
      <p:ext uri="{BB962C8B-B14F-4D97-AF65-F5344CB8AC3E}">
        <p14:creationId xmlns:p14="http://schemas.microsoft.com/office/powerpoint/2010/main" val="247941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grpId="0" nodeType="after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929624" y="-61601"/>
            <a:ext cx="4981575" cy="6943725"/>
          </a:xfrm>
          <a:prstGeom prst="rect">
            <a:avLst/>
          </a:prstGeom>
        </p:spPr>
      </p:pic>
      <p:pic>
        <p:nvPicPr>
          <p:cNvPr id="6" name="図 5"/>
          <p:cNvPicPr>
            <a:picLocks noChangeAspect="1"/>
          </p:cNvPicPr>
          <p:nvPr/>
        </p:nvPicPr>
        <p:blipFill>
          <a:blip r:embed="rId4"/>
          <a:stretch>
            <a:fillRect/>
          </a:stretch>
        </p:blipFill>
        <p:spPr>
          <a:xfrm>
            <a:off x="5911199" y="-36078"/>
            <a:ext cx="4911699" cy="6894078"/>
          </a:xfrm>
          <a:prstGeom prst="rect">
            <a:avLst/>
          </a:prstGeom>
        </p:spPr>
      </p:pic>
      <p:sp>
        <p:nvSpPr>
          <p:cNvPr id="4" name="正方形/長方形 3"/>
          <p:cNvSpPr/>
          <p:nvPr/>
        </p:nvSpPr>
        <p:spPr>
          <a:xfrm>
            <a:off x="2812073" y="0"/>
            <a:ext cx="1213827" cy="646331"/>
          </a:xfrm>
          <a:prstGeom prst="rect">
            <a:avLst/>
          </a:prstGeom>
        </p:spPr>
        <p:txBody>
          <a:bodyPr wrap="square">
            <a:spAutoFit/>
          </a:bodyPr>
          <a:lstStyle/>
          <a:p>
            <a:r>
              <a:rPr lang="ja-JP" altLang="en-US" sz="3600" b="1" dirty="0">
                <a:solidFill>
                  <a:srgbClr val="FF0000"/>
                </a:solidFill>
                <a:latin typeface="+mn-ea"/>
              </a:rPr>
              <a:t>表</a:t>
            </a:r>
            <a:endParaRPr lang="ja-JP" altLang="en-US" sz="3600" dirty="0">
              <a:solidFill>
                <a:srgbClr val="FF0000"/>
              </a:solidFill>
            </a:endParaRPr>
          </a:p>
        </p:txBody>
      </p:sp>
      <p:sp>
        <p:nvSpPr>
          <p:cNvPr id="7" name="正方形/長方形 6"/>
          <p:cNvSpPr/>
          <p:nvPr/>
        </p:nvSpPr>
        <p:spPr>
          <a:xfrm>
            <a:off x="7930173" y="158835"/>
            <a:ext cx="1112227" cy="646331"/>
          </a:xfrm>
          <a:prstGeom prst="rect">
            <a:avLst/>
          </a:prstGeom>
        </p:spPr>
        <p:txBody>
          <a:bodyPr wrap="square">
            <a:spAutoFit/>
          </a:bodyPr>
          <a:lstStyle/>
          <a:p>
            <a:r>
              <a:rPr lang="ja-JP" altLang="en-US" sz="3600" b="1" dirty="0">
                <a:solidFill>
                  <a:srgbClr val="FF0000"/>
                </a:solidFill>
                <a:latin typeface="+mn-ea"/>
              </a:rPr>
              <a:t>裏</a:t>
            </a:r>
            <a:endParaRPr lang="ja-JP" altLang="en-US" sz="3600" dirty="0">
              <a:solidFill>
                <a:srgbClr val="FF0000"/>
              </a:solidFill>
            </a:endParaRPr>
          </a:p>
        </p:txBody>
      </p:sp>
      <p:sp>
        <p:nvSpPr>
          <p:cNvPr id="8" name="四角形: 角を丸くする 2">
            <a:extLst>
              <a:ext uri="{FF2B5EF4-FFF2-40B4-BE49-F238E27FC236}">
                <a16:creationId xmlns:a16="http://schemas.microsoft.com/office/drawing/2014/main" id="{DCBCF544-D570-46DA-A52F-20B6C437C48A}"/>
              </a:ext>
            </a:extLst>
          </p:cNvPr>
          <p:cNvSpPr/>
          <p:nvPr/>
        </p:nvSpPr>
        <p:spPr>
          <a:xfrm rot="16200000">
            <a:off x="114223" y="3200322"/>
            <a:ext cx="5828862" cy="102929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2">
            <a:extLst>
              <a:ext uri="{FF2B5EF4-FFF2-40B4-BE49-F238E27FC236}">
                <a16:creationId xmlns:a16="http://schemas.microsoft.com/office/drawing/2014/main" id="{DCBCF544-D570-46DA-A52F-20B6C437C48A}"/>
              </a:ext>
            </a:extLst>
          </p:cNvPr>
          <p:cNvSpPr/>
          <p:nvPr/>
        </p:nvSpPr>
        <p:spPr>
          <a:xfrm rot="16200000">
            <a:off x="6718302" y="1092199"/>
            <a:ext cx="1320800" cy="208280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2">
            <a:extLst>
              <a:ext uri="{FF2B5EF4-FFF2-40B4-BE49-F238E27FC236}">
                <a16:creationId xmlns:a16="http://schemas.microsoft.com/office/drawing/2014/main" id="{DCBCF544-D570-46DA-A52F-20B6C437C48A}"/>
              </a:ext>
            </a:extLst>
          </p:cNvPr>
          <p:cNvSpPr/>
          <p:nvPr/>
        </p:nvSpPr>
        <p:spPr>
          <a:xfrm rot="16200000">
            <a:off x="7899402" y="3759199"/>
            <a:ext cx="927100" cy="425450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8144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464" y="1576389"/>
            <a:ext cx="8891587"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正方形/長方形 5"/>
          <p:cNvSpPr/>
          <p:nvPr/>
        </p:nvSpPr>
        <p:spPr>
          <a:xfrm>
            <a:off x="1774825" y="2492376"/>
            <a:ext cx="4681538" cy="1152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solidFill>
                  <a:schemeClr val="tx1"/>
                </a:solidFill>
                <a:latin typeface="HGｺﾞｼｯｸE" pitchFamily="49" charset="-128"/>
              </a:rPr>
              <a:t>この写は原本に相違ないことを証明する。</a:t>
            </a:r>
            <a:endParaRPr lang="en-US" altLang="ja-JP" dirty="0">
              <a:solidFill>
                <a:schemeClr val="tx1"/>
              </a:solidFill>
              <a:latin typeface="HGｺﾞｼｯｸE" pitchFamily="49" charset="-128"/>
            </a:endParaRPr>
          </a:p>
          <a:p>
            <a:pPr algn="l">
              <a:defRPr/>
            </a:pPr>
            <a:r>
              <a:rPr lang="ja-JP" altLang="en-US" dirty="0">
                <a:solidFill>
                  <a:schemeClr val="tx1"/>
                </a:solidFill>
                <a:latin typeface="HGｺﾞｼｯｸE" pitchFamily="49" charset="-128"/>
              </a:rPr>
              <a:t>令和○○年３月３１日</a:t>
            </a:r>
            <a:endParaRPr lang="en-US" altLang="ja-JP" dirty="0">
              <a:solidFill>
                <a:schemeClr val="tx1"/>
              </a:solidFill>
              <a:latin typeface="HGｺﾞｼｯｸE" pitchFamily="49" charset="-128"/>
            </a:endParaRPr>
          </a:p>
          <a:p>
            <a:pPr>
              <a:defRPr/>
            </a:pPr>
            <a:r>
              <a:rPr lang="ja-JP" altLang="en-US" dirty="0">
                <a:solidFill>
                  <a:schemeClr val="tx1"/>
                </a:solidFill>
                <a:latin typeface="HGｺﾞｼｯｸE" pitchFamily="49" charset="-128"/>
              </a:rPr>
              <a:t>四万十町立○○小学校長　▲▲ ■■</a:t>
            </a:r>
          </a:p>
        </p:txBody>
      </p:sp>
      <p:sp>
        <p:nvSpPr>
          <p:cNvPr id="7" name="角丸四角形 6"/>
          <p:cNvSpPr/>
          <p:nvPr/>
        </p:nvSpPr>
        <p:spPr>
          <a:xfrm>
            <a:off x="5649120" y="3068638"/>
            <a:ext cx="576263" cy="576262"/>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8" name="AutoShape 21"/>
          <p:cNvSpPr>
            <a:spLocks noChangeArrowheads="1"/>
          </p:cNvSpPr>
          <p:nvPr/>
        </p:nvSpPr>
        <p:spPr bwMode="auto">
          <a:xfrm>
            <a:off x="1668464" y="2565400"/>
            <a:ext cx="4826000" cy="1150938"/>
          </a:xfrm>
          <a:prstGeom prst="roundRect">
            <a:avLst>
              <a:gd name="adj" fmla="val 16667"/>
            </a:avLst>
          </a:prstGeom>
          <a:noFill/>
          <a:ln w="38100" algn="ctr">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9" name="正方形/長方形 8"/>
          <p:cNvSpPr/>
          <p:nvPr/>
        </p:nvSpPr>
        <p:spPr>
          <a:xfrm>
            <a:off x="0" y="0"/>
            <a:ext cx="1722783" cy="357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1400" dirty="0"/>
              <a:t>指導要録について</a:t>
            </a:r>
          </a:p>
        </p:txBody>
      </p:sp>
    </p:spTree>
    <p:extLst>
      <p:ext uri="{BB962C8B-B14F-4D97-AF65-F5344CB8AC3E}">
        <p14:creationId xmlns:p14="http://schemas.microsoft.com/office/powerpoint/2010/main" val="37860005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0"/>
                                  </p:stCondLst>
                                  <p:childTnLst>
                                    <p:set>
                                      <p:cBhvr>
                                        <p:cTn id="11"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562100"/>
            <a:ext cx="12192000" cy="1785889"/>
          </a:xfrm>
        </p:spPr>
        <p:txBody>
          <a:bodyPr/>
          <a:lstStyle/>
          <a:p>
            <a:pPr algn="ctr"/>
            <a:r>
              <a:rPr lang="ja-JP" altLang="en-US" sz="10000" b="1" dirty="0">
                <a:ln w="9525">
                  <a:solidFill>
                    <a:schemeClr val="bg1"/>
                  </a:solidFill>
                  <a:prstDash val="solid"/>
                </a:ln>
                <a:solidFill>
                  <a:schemeClr val="tx1"/>
                </a:solidFill>
                <a:effectLst>
                  <a:outerShdw blurRad="12700" dist="38100" dir="2700000" algn="tl" rotWithShape="0">
                    <a:schemeClr val="bg1">
                      <a:lumMod val="50000"/>
                    </a:schemeClr>
                  </a:outerShdw>
                </a:effectLst>
              </a:rPr>
              <a:t>転出入</a:t>
            </a:r>
            <a:r>
              <a:rPr kumimoji="1" lang="ja-JP" altLang="en-US" sz="10000" b="1" dirty="0">
                <a:ln w="9525">
                  <a:solidFill>
                    <a:schemeClr val="bg1"/>
                  </a:solidFill>
                  <a:prstDash val="solid"/>
                </a:ln>
                <a:solidFill>
                  <a:schemeClr val="tx1"/>
                </a:solidFill>
                <a:effectLst>
                  <a:outerShdw blurRad="12700" dist="38100" dir="2700000" algn="tl" rotWithShape="0">
                    <a:schemeClr val="bg1">
                      <a:lumMod val="50000"/>
                    </a:schemeClr>
                  </a:outerShdw>
                </a:effectLst>
              </a:rPr>
              <a:t>について</a:t>
            </a: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9949" y="3670299"/>
            <a:ext cx="2832101" cy="2832101"/>
          </a:xfrm>
          <a:prstGeom prst="rect">
            <a:avLst/>
          </a:prstGeom>
        </p:spPr>
      </p:pic>
    </p:spTree>
    <p:extLst>
      <p:ext uri="{BB962C8B-B14F-4D97-AF65-F5344CB8AC3E}">
        <p14:creationId xmlns:p14="http://schemas.microsoft.com/office/powerpoint/2010/main" val="9781725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374073"/>
            <a:ext cx="94488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3600" b="1" dirty="0"/>
              <a:t>就学義務とは？</a:t>
            </a:r>
          </a:p>
        </p:txBody>
      </p:sp>
      <p:sp>
        <p:nvSpPr>
          <p:cNvPr id="3" name="サブタイトル 2"/>
          <p:cNvSpPr txBox="1">
            <a:spLocks/>
          </p:cNvSpPr>
          <p:nvPr/>
        </p:nvSpPr>
        <p:spPr>
          <a:xfrm>
            <a:off x="808593" y="1506891"/>
            <a:ext cx="10455154" cy="1971002"/>
          </a:xfrm>
          <a:prstGeom prst="rect">
            <a:avLst/>
          </a:prstGeom>
        </p:spPr>
        <p:txBody>
          <a:bodyPr>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a:lstStyle>
          <a:p>
            <a:pPr marL="0" indent="0">
              <a:buNone/>
            </a:pPr>
            <a:r>
              <a:rPr lang="ja-JP" altLang="en-US" sz="2800" b="1" dirty="0">
                <a:latin typeface="+mn-ea"/>
                <a:ea typeface="+mn-ea"/>
              </a:rPr>
              <a:t>○憲法第</a:t>
            </a:r>
            <a:r>
              <a:rPr lang="en-US" altLang="ja-JP" sz="2800" b="1" dirty="0">
                <a:latin typeface="+mn-ea"/>
                <a:ea typeface="+mn-ea"/>
              </a:rPr>
              <a:t>26</a:t>
            </a:r>
            <a:r>
              <a:rPr lang="ja-JP" altLang="en-US" sz="2800" b="1" dirty="0">
                <a:latin typeface="+mn-ea"/>
                <a:ea typeface="+mn-ea"/>
              </a:rPr>
              <a:t>条第</a:t>
            </a:r>
            <a:r>
              <a:rPr lang="en-US" altLang="ja-JP" sz="2800" b="1" dirty="0">
                <a:latin typeface="+mn-ea"/>
                <a:ea typeface="+mn-ea"/>
              </a:rPr>
              <a:t>2</a:t>
            </a:r>
            <a:r>
              <a:rPr lang="ja-JP" altLang="en-US" sz="2800" b="1" dirty="0">
                <a:latin typeface="+mn-ea"/>
                <a:ea typeface="+mn-ea"/>
              </a:rPr>
              <a:t>項</a:t>
            </a:r>
            <a:endParaRPr lang="en-US" altLang="ja-JP" sz="2800" b="1" dirty="0">
              <a:latin typeface="+mn-ea"/>
              <a:ea typeface="+mn-ea"/>
            </a:endParaRPr>
          </a:p>
          <a:p>
            <a:pPr marL="0" indent="0">
              <a:buNone/>
            </a:pPr>
            <a:r>
              <a:rPr lang="ja-JP" altLang="en-US" sz="2800" u="sng" dirty="0">
                <a:latin typeface="+mn-ea"/>
                <a:ea typeface="+mn-ea"/>
              </a:rPr>
              <a:t>すべて国民は、法律の定めるところにより、その保護する子女に普通教育を受けさせる義務を</a:t>
            </a:r>
            <a:r>
              <a:rPr lang="ja-JP" altLang="en-US" sz="2800" u="sng" dirty="0" err="1">
                <a:latin typeface="+mn-ea"/>
                <a:ea typeface="+mn-ea"/>
              </a:rPr>
              <a:t>負ふ</a:t>
            </a:r>
            <a:r>
              <a:rPr lang="ja-JP" altLang="en-US" sz="2800" u="sng" dirty="0">
                <a:latin typeface="+mn-ea"/>
                <a:ea typeface="+mn-ea"/>
              </a:rPr>
              <a:t>。</a:t>
            </a:r>
            <a:r>
              <a:rPr lang="ja-JP" altLang="en-US" sz="2800" dirty="0">
                <a:latin typeface="+mn-ea"/>
                <a:ea typeface="+mn-ea"/>
              </a:rPr>
              <a:t>義務教育は、これを無償とする。</a:t>
            </a:r>
            <a:endParaRPr lang="en-US" altLang="ja-JP" sz="2800" dirty="0">
              <a:latin typeface="+mn-ea"/>
              <a:ea typeface="+mn-ea"/>
            </a:endParaRPr>
          </a:p>
          <a:p>
            <a:pPr marL="0" indent="0">
              <a:buNone/>
            </a:pPr>
            <a:endParaRPr lang="en-US" altLang="ja-JP" sz="2800" b="1" dirty="0">
              <a:latin typeface="+mn-ea"/>
              <a:ea typeface="+mn-ea"/>
            </a:endParaRPr>
          </a:p>
          <a:p>
            <a:pPr marL="0" indent="0">
              <a:buNone/>
            </a:pPr>
            <a:r>
              <a:rPr lang="ja-JP" altLang="en-US" sz="2800" b="1" dirty="0">
                <a:latin typeface="+mn-ea"/>
                <a:ea typeface="+mn-ea"/>
              </a:rPr>
              <a:t>○教育基本法第</a:t>
            </a:r>
            <a:r>
              <a:rPr lang="en-US" altLang="ja-JP" sz="2800" b="1" dirty="0">
                <a:latin typeface="+mn-ea"/>
                <a:ea typeface="+mn-ea"/>
              </a:rPr>
              <a:t>5</a:t>
            </a:r>
            <a:r>
              <a:rPr lang="ja-JP" altLang="en-US" sz="2800" b="1" dirty="0">
                <a:latin typeface="+mn-ea"/>
                <a:ea typeface="+mn-ea"/>
              </a:rPr>
              <a:t>条第</a:t>
            </a:r>
            <a:r>
              <a:rPr lang="en-US" altLang="ja-JP" sz="2800" b="1" dirty="0">
                <a:latin typeface="+mn-ea"/>
                <a:ea typeface="+mn-ea"/>
              </a:rPr>
              <a:t>1</a:t>
            </a:r>
            <a:r>
              <a:rPr lang="ja-JP" altLang="en-US" sz="2800" b="1" dirty="0">
                <a:latin typeface="+mn-ea"/>
                <a:ea typeface="+mn-ea"/>
              </a:rPr>
              <a:t>項</a:t>
            </a:r>
            <a:endParaRPr lang="en-US" altLang="ja-JP" sz="2800" b="1" dirty="0">
              <a:latin typeface="+mn-ea"/>
              <a:ea typeface="+mn-ea"/>
            </a:endParaRPr>
          </a:p>
          <a:p>
            <a:pPr marL="0" indent="0">
              <a:buNone/>
            </a:pPr>
            <a:r>
              <a:rPr lang="ja-JP" altLang="en-US" sz="2800" u="sng" dirty="0">
                <a:latin typeface="+mn-ea"/>
                <a:ea typeface="+mn-ea"/>
              </a:rPr>
              <a:t>国民は、その保護する子に、別に法律で定めるところにより、普通教育を受けさせる義務を負う。</a:t>
            </a:r>
          </a:p>
        </p:txBody>
      </p:sp>
      <p:sp>
        <p:nvSpPr>
          <p:cNvPr id="4" name="下矢印 3"/>
          <p:cNvSpPr/>
          <p:nvPr/>
        </p:nvSpPr>
        <p:spPr>
          <a:xfrm>
            <a:off x="4435401" y="5341014"/>
            <a:ext cx="3125338" cy="716508"/>
          </a:xfrm>
          <a:prstGeom prst="downArrow">
            <a:avLst>
              <a:gd name="adj1" fmla="val 50000"/>
              <a:gd name="adj2" fmla="val 6142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686134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914401" y="1453577"/>
            <a:ext cx="10167870" cy="7212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p:cNvSpPr/>
          <p:nvPr/>
        </p:nvSpPr>
        <p:spPr>
          <a:xfrm>
            <a:off x="1" y="0"/>
            <a:ext cx="914400" cy="659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2800" dirty="0"/>
              <a:t>転出</a:t>
            </a:r>
          </a:p>
        </p:txBody>
      </p:sp>
      <p:sp>
        <p:nvSpPr>
          <p:cNvPr id="3" name="テキスト ボックス 2"/>
          <p:cNvSpPr txBox="1"/>
          <p:nvPr/>
        </p:nvSpPr>
        <p:spPr>
          <a:xfrm>
            <a:off x="1522674" y="701215"/>
            <a:ext cx="682580" cy="400110"/>
          </a:xfrm>
          <a:prstGeom prst="rect">
            <a:avLst/>
          </a:prstGeom>
          <a:noFill/>
        </p:spPr>
        <p:txBody>
          <a:bodyPr wrap="square" rtlCol="0">
            <a:spAutoFit/>
          </a:bodyPr>
          <a:lstStyle/>
          <a:p>
            <a:r>
              <a:rPr kumimoji="1" lang="ja-JP" altLang="en-US" sz="2000" dirty="0">
                <a:latin typeface="HG丸ｺﾞｼｯｸM-PRO" panose="020F0600000000000000" pitchFamily="50" charset="-128"/>
                <a:ea typeface="HG丸ｺﾞｼｯｸM-PRO" panose="020F0600000000000000" pitchFamily="50" charset="-128"/>
              </a:rPr>
              <a:t>①</a:t>
            </a:r>
          </a:p>
        </p:txBody>
      </p:sp>
      <p:pic>
        <p:nvPicPr>
          <p:cNvPr id="6" name="図 5"/>
          <p:cNvPicPr>
            <a:picLocks noChangeAspect="1"/>
          </p:cNvPicPr>
          <p:nvPr/>
        </p:nvPicPr>
        <p:blipFill>
          <a:blip r:embed="rId3"/>
          <a:stretch>
            <a:fillRect/>
          </a:stretch>
        </p:blipFill>
        <p:spPr>
          <a:xfrm>
            <a:off x="8459153" y="4270024"/>
            <a:ext cx="1085670" cy="1667134"/>
          </a:xfrm>
          <a:prstGeom prst="rect">
            <a:avLst/>
          </a:prstGeom>
        </p:spPr>
      </p:pic>
      <p:pic>
        <p:nvPicPr>
          <p:cNvPr id="7" name="図 6"/>
          <p:cNvPicPr>
            <a:picLocks noChangeAspect="1"/>
          </p:cNvPicPr>
          <p:nvPr/>
        </p:nvPicPr>
        <p:blipFill>
          <a:blip r:embed="rId4"/>
          <a:stretch>
            <a:fillRect/>
          </a:stretch>
        </p:blipFill>
        <p:spPr>
          <a:xfrm>
            <a:off x="6432316" y="4276304"/>
            <a:ext cx="721403" cy="1872873"/>
          </a:xfrm>
          <a:prstGeom prst="rect">
            <a:avLst/>
          </a:prstGeom>
        </p:spPr>
      </p:pic>
      <p:pic>
        <p:nvPicPr>
          <p:cNvPr id="8" name="図 7"/>
          <p:cNvPicPr>
            <a:picLocks noChangeAspect="1"/>
          </p:cNvPicPr>
          <p:nvPr/>
        </p:nvPicPr>
        <p:blipFill>
          <a:blip r:embed="rId5"/>
          <a:stretch>
            <a:fillRect/>
          </a:stretch>
        </p:blipFill>
        <p:spPr>
          <a:xfrm>
            <a:off x="3035926" y="1325310"/>
            <a:ext cx="1109456" cy="1818698"/>
          </a:xfrm>
          <a:prstGeom prst="rect">
            <a:avLst/>
          </a:prstGeom>
        </p:spPr>
      </p:pic>
      <p:sp>
        <p:nvSpPr>
          <p:cNvPr id="10" name="雲形吹き出し 9"/>
          <p:cNvSpPr/>
          <p:nvPr/>
        </p:nvSpPr>
        <p:spPr>
          <a:xfrm>
            <a:off x="4219860" y="268047"/>
            <a:ext cx="1721858" cy="1155485"/>
          </a:xfrm>
          <a:prstGeom prst="cloudCallout">
            <a:avLst>
              <a:gd name="adj1" fmla="val -57229"/>
              <a:gd name="adj2" fmla="val 415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転出</a:t>
            </a:r>
            <a:endParaRPr kumimoji="1" lang="en-US" altLang="ja-JP" sz="2000" dirty="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　します。</a:t>
            </a:r>
          </a:p>
        </p:txBody>
      </p:sp>
      <p:sp>
        <p:nvSpPr>
          <p:cNvPr id="11" name="テキスト ボックス 10"/>
          <p:cNvSpPr txBox="1"/>
          <p:nvPr/>
        </p:nvSpPr>
        <p:spPr>
          <a:xfrm>
            <a:off x="6483260" y="701868"/>
            <a:ext cx="682580" cy="400110"/>
          </a:xfrm>
          <a:prstGeom prst="rect">
            <a:avLst/>
          </a:prstGeom>
          <a:noFill/>
        </p:spPr>
        <p:txBody>
          <a:bodyPr wrap="square" rtlCol="0">
            <a:spAutoFit/>
          </a:bodyPr>
          <a:lstStyle/>
          <a:p>
            <a:r>
              <a:rPr kumimoji="1" lang="ja-JP" altLang="en-US" sz="2000" dirty="0">
                <a:latin typeface="HG丸ｺﾞｼｯｸM-PRO" panose="020F0600000000000000" pitchFamily="50" charset="-128"/>
                <a:ea typeface="HG丸ｺﾞｼｯｸM-PRO" panose="020F0600000000000000" pitchFamily="50" charset="-128"/>
              </a:rPr>
              <a:t>②</a:t>
            </a:r>
          </a:p>
        </p:txBody>
      </p:sp>
      <p:pic>
        <p:nvPicPr>
          <p:cNvPr id="12" name="図 11"/>
          <p:cNvPicPr>
            <a:picLocks noChangeAspect="1"/>
          </p:cNvPicPr>
          <p:nvPr/>
        </p:nvPicPr>
        <p:blipFill>
          <a:blip r:embed="rId6"/>
          <a:stretch>
            <a:fillRect/>
          </a:stretch>
        </p:blipFill>
        <p:spPr>
          <a:xfrm>
            <a:off x="6713829" y="1423532"/>
            <a:ext cx="1132667" cy="1404507"/>
          </a:xfrm>
          <a:prstGeom prst="rect">
            <a:avLst/>
          </a:prstGeom>
        </p:spPr>
      </p:pic>
      <p:pic>
        <p:nvPicPr>
          <p:cNvPr id="13" name="図 12"/>
          <p:cNvPicPr>
            <a:picLocks noChangeAspect="1"/>
          </p:cNvPicPr>
          <p:nvPr/>
        </p:nvPicPr>
        <p:blipFill>
          <a:blip r:embed="rId7"/>
          <a:stretch>
            <a:fillRect/>
          </a:stretch>
        </p:blipFill>
        <p:spPr>
          <a:xfrm>
            <a:off x="7920973" y="1354871"/>
            <a:ext cx="1326203" cy="1067741"/>
          </a:xfrm>
          <a:prstGeom prst="rect">
            <a:avLst/>
          </a:prstGeom>
        </p:spPr>
      </p:pic>
      <p:sp>
        <p:nvSpPr>
          <p:cNvPr id="14" name="テキスト ボックス 13"/>
          <p:cNvSpPr txBox="1"/>
          <p:nvPr/>
        </p:nvSpPr>
        <p:spPr>
          <a:xfrm>
            <a:off x="1849991" y="726972"/>
            <a:ext cx="2074590" cy="369332"/>
          </a:xfrm>
          <a:prstGeom prst="rect">
            <a:avLst/>
          </a:prstGeom>
          <a:noFill/>
        </p:spPr>
        <p:txBody>
          <a:bodyPr wrap="square" rtlCol="0">
            <a:spAutoFit/>
          </a:bodyPr>
          <a:lstStyle/>
          <a:p>
            <a:r>
              <a:rPr kumimoji="1" lang="ja-JP" altLang="en-US" dirty="0">
                <a:latin typeface="HG丸ｺﾞｼｯｸM-PRO" panose="020F0600000000000000" pitchFamily="50" charset="-128"/>
                <a:ea typeface="HG丸ｺﾞｼｯｸM-PRO" panose="020F0600000000000000" pitchFamily="50" charset="-128"/>
              </a:rPr>
              <a:t>保護者から申し出</a:t>
            </a:r>
          </a:p>
        </p:txBody>
      </p:sp>
      <p:sp>
        <p:nvSpPr>
          <p:cNvPr id="15" name="テキスト ボックス 14"/>
          <p:cNvSpPr txBox="1"/>
          <p:nvPr/>
        </p:nvSpPr>
        <p:spPr>
          <a:xfrm>
            <a:off x="6781877" y="726905"/>
            <a:ext cx="2074590" cy="369332"/>
          </a:xfrm>
          <a:prstGeom prst="rect">
            <a:avLst/>
          </a:prstGeom>
          <a:noFill/>
        </p:spPr>
        <p:txBody>
          <a:bodyPr wrap="square" rtlCol="0">
            <a:spAutoFit/>
          </a:bodyPr>
          <a:lstStyle/>
          <a:p>
            <a:r>
              <a:rPr kumimoji="1" lang="ja-JP" altLang="en-US" dirty="0">
                <a:latin typeface="HG丸ｺﾞｼｯｸM-PRO" panose="020F0600000000000000" pitchFamily="50" charset="-128"/>
                <a:ea typeface="HG丸ｺﾞｼｯｸM-PRO" panose="020F0600000000000000" pitchFamily="50" charset="-128"/>
              </a:rPr>
              <a:t>諸会計の精算</a:t>
            </a:r>
          </a:p>
        </p:txBody>
      </p:sp>
      <p:sp>
        <p:nvSpPr>
          <p:cNvPr id="16" name="角丸四角形吹き出し 15"/>
          <p:cNvSpPr/>
          <p:nvPr/>
        </p:nvSpPr>
        <p:spPr>
          <a:xfrm>
            <a:off x="9642831" y="726905"/>
            <a:ext cx="1406133" cy="2003942"/>
          </a:xfrm>
          <a:prstGeom prst="wedgeRoundRectCallout">
            <a:avLst>
              <a:gd name="adj1" fmla="val -69016"/>
              <a:gd name="adj2" fmla="val 14233"/>
              <a:gd name="adj3" fmla="val 16667"/>
            </a:avLst>
          </a:prstGeom>
          <a:solidFill>
            <a:srgbClr val="FFE7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学級会計</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r>
              <a:rPr kumimoji="1" lang="en-US" altLang="ja-JP" sz="1600" dirty="0">
                <a:solidFill>
                  <a:schemeClr val="tx1"/>
                </a:solidFill>
                <a:latin typeface="HG丸ｺﾞｼｯｸM-PRO" panose="020F0600000000000000" pitchFamily="50" charset="-128"/>
                <a:ea typeface="HG丸ｺﾞｼｯｸM-PRO" panose="020F0600000000000000" pitchFamily="50" charset="-128"/>
              </a:rPr>
              <a:t>PTA</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会計</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生徒会費</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就学援助費</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給食費</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8" name="テキスト ボックス 17"/>
          <p:cNvSpPr txBox="1"/>
          <p:nvPr/>
        </p:nvSpPr>
        <p:spPr>
          <a:xfrm>
            <a:off x="6468389" y="3795838"/>
            <a:ext cx="682580" cy="400110"/>
          </a:xfrm>
          <a:prstGeom prst="rect">
            <a:avLst/>
          </a:prstGeom>
          <a:noFill/>
        </p:spPr>
        <p:txBody>
          <a:bodyPr wrap="square" rtlCol="0">
            <a:spAutoFit/>
          </a:bodyPr>
          <a:lstStyle/>
          <a:p>
            <a:r>
              <a:rPr kumimoji="1" lang="ja-JP" altLang="en-US" sz="2000" dirty="0">
                <a:latin typeface="HG丸ｺﾞｼｯｸM-PRO" panose="020F0600000000000000" pitchFamily="50" charset="-128"/>
                <a:ea typeface="HG丸ｺﾞｼｯｸM-PRO" panose="020F0600000000000000" pitchFamily="50" charset="-128"/>
              </a:rPr>
              <a:t>③</a:t>
            </a:r>
          </a:p>
        </p:txBody>
      </p:sp>
      <p:sp>
        <p:nvSpPr>
          <p:cNvPr id="19" name="テキスト ボックス 18"/>
          <p:cNvSpPr txBox="1"/>
          <p:nvPr/>
        </p:nvSpPr>
        <p:spPr>
          <a:xfrm>
            <a:off x="6795706" y="3821595"/>
            <a:ext cx="2074590" cy="369332"/>
          </a:xfrm>
          <a:prstGeom prst="rect">
            <a:avLst/>
          </a:prstGeom>
          <a:noFill/>
        </p:spPr>
        <p:txBody>
          <a:bodyPr wrap="square" rtlCol="0">
            <a:spAutoFit/>
          </a:bodyPr>
          <a:lstStyle/>
          <a:p>
            <a:r>
              <a:rPr kumimoji="1" lang="ja-JP" altLang="en-US" dirty="0">
                <a:latin typeface="HG丸ｺﾞｼｯｸM-PRO" panose="020F0600000000000000" pitchFamily="50" charset="-128"/>
                <a:ea typeface="HG丸ｺﾞｼｯｸM-PRO" panose="020F0600000000000000" pitchFamily="50" charset="-128"/>
              </a:rPr>
              <a:t>書類を保護者へ</a:t>
            </a:r>
          </a:p>
        </p:txBody>
      </p:sp>
      <p:sp>
        <p:nvSpPr>
          <p:cNvPr id="22" name="テキスト ボックス 21"/>
          <p:cNvSpPr txBox="1"/>
          <p:nvPr/>
        </p:nvSpPr>
        <p:spPr>
          <a:xfrm>
            <a:off x="1525830" y="4067695"/>
            <a:ext cx="682580" cy="400110"/>
          </a:xfrm>
          <a:prstGeom prst="rect">
            <a:avLst/>
          </a:prstGeom>
          <a:noFill/>
        </p:spPr>
        <p:txBody>
          <a:bodyPr wrap="square" rtlCol="0">
            <a:spAutoFit/>
          </a:bodyPr>
          <a:lstStyle/>
          <a:p>
            <a:r>
              <a:rPr kumimoji="1" lang="ja-JP" altLang="en-US" sz="2000" dirty="0">
                <a:latin typeface="HG丸ｺﾞｼｯｸM-PRO" panose="020F0600000000000000" pitchFamily="50" charset="-128"/>
                <a:ea typeface="HG丸ｺﾞｼｯｸM-PRO" panose="020F0600000000000000" pitchFamily="50" charset="-128"/>
              </a:rPr>
              <a:t>④</a:t>
            </a:r>
          </a:p>
        </p:txBody>
      </p:sp>
      <p:sp>
        <p:nvSpPr>
          <p:cNvPr id="23" name="テキスト ボックス 22"/>
          <p:cNvSpPr txBox="1"/>
          <p:nvPr/>
        </p:nvSpPr>
        <p:spPr>
          <a:xfrm>
            <a:off x="1824446" y="4092732"/>
            <a:ext cx="2351485" cy="369332"/>
          </a:xfrm>
          <a:prstGeom prst="rect">
            <a:avLst/>
          </a:prstGeom>
          <a:noFill/>
        </p:spPr>
        <p:txBody>
          <a:bodyPr wrap="square" rtlCol="0">
            <a:spAutoFit/>
          </a:bodyPr>
          <a:lstStyle/>
          <a:p>
            <a:r>
              <a:rPr kumimoji="1" lang="ja-JP" altLang="en-US" dirty="0">
                <a:latin typeface="HG丸ｺﾞｼｯｸM-PRO" panose="020F0600000000000000" pitchFamily="50" charset="-128"/>
                <a:ea typeface="HG丸ｺﾞｼｯｸM-PRO" panose="020F0600000000000000" pitchFamily="50" charset="-128"/>
              </a:rPr>
              <a:t>転入学通知書　到着</a:t>
            </a:r>
          </a:p>
        </p:txBody>
      </p:sp>
      <p:pic>
        <p:nvPicPr>
          <p:cNvPr id="24" name="図 23"/>
          <p:cNvPicPr>
            <a:picLocks noChangeAspect="1"/>
          </p:cNvPicPr>
          <p:nvPr/>
        </p:nvPicPr>
        <p:blipFill>
          <a:blip r:embed="rId8"/>
          <a:stretch>
            <a:fillRect/>
          </a:stretch>
        </p:blipFill>
        <p:spPr>
          <a:xfrm>
            <a:off x="1580365" y="4573908"/>
            <a:ext cx="1707184" cy="1426048"/>
          </a:xfrm>
          <a:prstGeom prst="rect">
            <a:avLst/>
          </a:prstGeom>
        </p:spPr>
      </p:pic>
      <p:pic>
        <p:nvPicPr>
          <p:cNvPr id="25" name="図 24"/>
          <p:cNvPicPr>
            <a:picLocks noChangeAspect="1"/>
          </p:cNvPicPr>
          <p:nvPr/>
        </p:nvPicPr>
        <p:blipFill>
          <a:blip r:embed="rId9"/>
          <a:stretch>
            <a:fillRect/>
          </a:stretch>
        </p:blipFill>
        <p:spPr>
          <a:xfrm>
            <a:off x="3287548" y="4647259"/>
            <a:ext cx="962637" cy="1098221"/>
          </a:xfrm>
          <a:prstGeom prst="rect">
            <a:avLst/>
          </a:prstGeom>
        </p:spPr>
      </p:pic>
      <p:pic>
        <p:nvPicPr>
          <p:cNvPr id="27" name="図 26"/>
          <p:cNvPicPr>
            <a:picLocks noChangeAspect="1"/>
          </p:cNvPicPr>
          <p:nvPr/>
        </p:nvPicPr>
        <p:blipFill>
          <a:blip r:embed="rId10"/>
          <a:stretch>
            <a:fillRect/>
          </a:stretch>
        </p:blipFill>
        <p:spPr>
          <a:xfrm>
            <a:off x="1092385" y="1343948"/>
            <a:ext cx="1139800" cy="1798902"/>
          </a:xfrm>
          <a:prstGeom prst="rect">
            <a:avLst/>
          </a:prstGeom>
        </p:spPr>
      </p:pic>
      <p:sp>
        <p:nvSpPr>
          <p:cNvPr id="28" name="右矢印 27"/>
          <p:cNvSpPr/>
          <p:nvPr/>
        </p:nvSpPr>
        <p:spPr>
          <a:xfrm>
            <a:off x="2511377" y="2087282"/>
            <a:ext cx="374063" cy="335859"/>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右矢印 28"/>
          <p:cNvSpPr/>
          <p:nvPr/>
        </p:nvSpPr>
        <p:spPr>
          <a:xfrm>
            <a:off x="5206725" y="1877764"/>
            <a:ext cx="626722" cy="49221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右矢印 29"/>
          <p:cNvSpPr/>
          <p:nvPr/>
        </p:nvSpPr>
        <p:spPr>
          <a:xfrm flipH="1">
            <a:off x="5080789" y="4647259"/>
            <a:ext cx="626722" cy="49221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右矢印 30"/>
          <p:cNvSpPr/>
          <p:nvPr/>
        </p:nvSpPr>
        <p:spPr>
          <a:xfrm rot="5400000">
            <a:off x="7669929" y="3121545"/>
            <a:ext cx="476183" cy="49221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右矢印 25"/>
          <p:cNvSpPr/>
          <p:nvPr/>
        </p:nvSpPr>
        <p:spPr>
          <a:xfrm flipH="1">
            <a:off x="7551683" y="4918840"/>
            <a:ext cx="441434" cy="36260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5276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par>
                                <p:cTn id="59" presetID="10"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par>
                                <p:cTn id="73" presetID="10" presetClass="entr" presetSubtype="0" fill="hold"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childTnLst>
                                </p:cTn>
                              </p:par>
                              <p:par>
                                <p:cTn id="76" presetID="10" presetClass="entr" presetSubtype="0" fill="hold"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500"/>
                                        <p:tgtEl>
                                          <p:spTgt spid="2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p:bldP spid="14" grpId="0"/>
      <p:bldP spid="15" grpId="0"/>
      <p:bldP spid="16" grpId="0" animBg="1"/>
      <p:bldP spid="18" grpId="0"/>
      <p:bldP spid="19" grpId="0"/>
      <p:bldP spid="22" grpId="0"/>
      <p:bldP spid="23" grpId="0"/>
      <p:bldP spid="28" grpId="0" animBg="1"/>
      <p:bldP spid="29" grpId="0" animBg="1"/>
      <p:bldP spid="30" grpId="0" animBg="1"/>
      <p:bldP spid="31"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914401" y="1453577"/>
            <a:ext cx="10167870" cy="7212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p:cNvSpPr/>
          <p:nvPr/>
        </p:nvSpPr>
        <p:spPr>
          <a:xfrm>
            <a:off x="1" y="0"/>
            <a:ext cx="914400" cy="659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2800" dirty="0"/>
              <a:t>転出</a:t>
            </a:r>
          </a:p>
        </p:txBody>
      </p:sp>
      <p:sp>
        <p:nvSpPr>
          <p:cNvPr id="3" name="テキスト ボックス 2"/>
          <p:cNvSpPr txBox="1"/>
          <p:nvPr/>
        </p:nvSpPr>
        <p:spPr>
          <a:xfrm>
            <a:off x="1126902" y="366607"/>
            <a:ext cx="682580" cy="400110"/>
          </a:xfrm>
          <a:prstGeom prst="rect">
            <a:avLst/>
          </a:prstGeom>
          <a:noFill/>
        </p:spPr>
        <p:txBody>
          <a:bodyPr wrap="square" rtlCol="0">
            <a:spAutoFit/>
          </a:bodyPr>
          <a:lstStyle/>
          <a:p>
            <a:r>
              <a:rPr kumimoji="1" lang="ja-JP" altLang="en-US" sz="2000" dirty="0">
                <a:latin typeface="HG丸ｺﾞｼｯｸM-PRO" panose="020F0600000000000000" pitchFamily="50" charset="-128"/>
                <a:ea typeface="HG丸ｺﾞｼｯｸM-PRO" panose="020F0600000000000000" pitchFamily="50" charset="-128"/>
              </a:rPr>
              <a:t>⑤</a:t>
            </a:r>
          </a:p>
        </p:txBody>
      </p:sp>
      <p:sp>
        <p:nvSpPr>
          <p:cNvPr id="11" name="テキスト ボックス 10"/>
          <p:cNvSpPr txBox="1"/>
          <p:nvPr/>
        </p:nvSpPr>
        <p:spPr>
          <a:xfrm>
            <a:off x="2745533" y="3483852"/>
            <a:ext cx="682580" cy="400110"/>
          </a:xfrm>
          <a:prstGeom prst="rect">
            <a:avLst/>
          </a:prstGeom>
          <a:noFill/>
        </p:spPr>
        <p:txBody>
          <a:bodyPr wrap="square" rtlCol="0">
            <a:spAutoFit/>
          </a:bodyPr>
          <a:lstStyle/>
          <a:p>
            <a:r>
              <a:rPr kumimoji="1" lang="ja-JP" altLang="en-US" sz="2000" dirty="0">
                <a:latin typeface="HG丸ｺﾞｼｯｸM-PRO" panose="020F0600000000000000" pitchFamily="50" charset="-128"/>
                <a:ea typeface="HG丸ｺﾞｼｯｸM-PRO" panose="020F0600000000000000" pitchFamily="50" charset="-128"/>
              </a:rPr>
              <a:t>⑨</a:t>
            </a:r>
          </a:p>
        </p:txBody>
      </p:sp>
      <p:sp>
        <p:nvSpPr>
          <p:cNvPr id="14" name="テキスト ボックス 13"/>
          <p:cNvSpPr txBox="1"/>
          <p:nvPr/>
        </p:nvSpPr>
        <p:spPr>
          <a:xfrm>
            <a:off x="1454218" y="392364"/>
            <a:ext cx="3448057" cy="646331"/>
          </a:xfrm>
          <a:prstGeom prst="rect">
            <a:avLst/>
          </a:prstGeom>
          <a:noFill/>
        </p:spPr>
        <p:txBody>
          <a:bodyPr wrap="square" rtlCol="0">
            <a:spAutoFit/>
          </a:bodyPr>
          <a:lstStyle/>
          <a:p>
            <a:r>
              <a:rPr kumimoji="1" lang="ja-JP" altLang="en-US" dirty="0">
                <a:latin typeface="HG丸ｺﾞｼｯｸM-PRO" panose="020F0600000000000000" pitchFamily="50" charset="-128"/>
                <a:ea typeface="HG丸ｺﾞｼｯｸM-PRO" panose="020F0600000000000000" pitchFamily="50" charset="-128"/>
              </a:rPr>
              <a:t>転学処理</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（校務支援システム）</a:t>
            </a:r>
          </a:p>
        </p:txBody>
      </p:sp>
      <p:sp>
        <p:nvSpPr>
          <p:cNvPr id="15" name="テキスト ボックス 14"/>
          <p:cNvSpPr txBox="1"/>
          <p:nvPr/>
        </p:nvSpPr>
        <p:spPr>
          <a:xfrm>
            <a:off x="3044149" y="3508889"/>
            <a:ext cx="2455127" cy="369332"/>
          </a:xfrm>
          <a:prstGeom prst="rect">
            <a:avLst/>
          </a:prstGeom>
          <a:noFill/>
        </p:spPr>
        <p:txBody>
          <a:bodyPr wrap="square" rtlCol="0">
            <a:spAutoFit/>
          </a:bodyPr>
          <a:lstStyle/>
          <a:p>
            <a:r>
              <a:rPr kumimoji="1" lang="ja-JP" altLang="en-US" dirty="0">
                <a:latin typeface="HG丸ｺﾞｼｯｸM-PRO" panose="020F0600000000000000" pitchFamily="50" charset="-128"/>
                <a:ea typeface="HG丸ｺﾞｼｯｸM-PRO" panose="020F0600000000000000" pitchFamily="50" charset="-128"/>
              </a:rPr>
              <a:t>転学者一覧表　確認</a:t>
            </a:r>
          </a:p>
        </p:txBody>
      </p:sp>
      <p:sp>
        <p:nvSpPr>
          <p:cNvPr id="18" name="テキスト ボックス 17"/>
          <p:cNvSpPr txBox="1"/>
          <p:nvPr/>
        </p:nvSpPr>
        <p:spPr>
          <a:xfrm>
            <a:off x="4386588" y="404531"/>
            <a:ext cx="682580" cy="400110"/>
          </a:xfrm>
          <a:prstGeom prst="rect">
            <a:avLst/>
          </a:prstGeom>
          <a:noFill/>
        </p:spPr>
        <p:txBody>
          <a:bodyPr wrap="square" rtlCol="0">
            <a:spAutoFit/>
          </a:bodyPr>
          <a:lstStyle/>
          <a:p>
            <a:r>
              <a:rPr kumimoji="1" lang="ja-JP" altLang="en-US" sz="2000" dirty="0">
                <a:latin typeface="HG丸ｺﾞｼｯｸM-PRO" panose="020F0600000000000000" pitchFamily="50" charset="-128"/>
                <a:ea typeface="HG丸ｺﾞｼｯｸM-PRO" panose="020F0600000000000000" pitchFamily="50" charset="-128"/>
              </a:rPr>
              <a:t>⑥</a:t>
            </a:r>
          </a:p>
        </p:txBody>
      </p:sp>
      <p:sp>
        <p:nvSpPr>
          <p:cNvPr id="19" name="テキスト ボックス 18"/>
          <p:cNvSpPr txBox="1"/>
          <p:nvPr/>
        </p:nvSpPr>
        <p:spPr>
          <a:xfrm>
            <a:off x="4713905" y="430288"/>
            <a:ext cx="3129326" cy="369332"/>
          </a:xfrm>
          <a:prstGeom prst="rect">
            <a:avLst/>
          </a:prstGeom>
          <a:noFill/>
        </p:spPr>
        <p:txBody>
          <a:bodyPr wrap="square" rtlCol="0">
            <a:spAutoFit/>
          </a:bodyPr>
          <a:lstStyle/>
          <a:p>
            <a:r>
              <a:rPr kumimoji="1" lang="ja-JP" altLang="en-US" dirty="0">
                <a:latin typeface="HG丸ｺﾞｼｯｸM-PRO" panose="020F0600000000000000" pitchFamily="50" charset="-128"/>
                <a:ea typeface="HG丸ｺﾞｼｯｸM-PRO" panose="020F0600000000000000" pitchFamily="50" charset="-128"/>
              </a:rPr>
              <a:t>異動報告書を町教委へ提出</a:t>
            </a:r>
          </a:p>
        </p:txBody>
      </p:sp>
      <p:sp>
        <p:nvSpPr>
          <p:cNvPr id="22" name="テキスト ボックス 21"/>
          <p:cNvSpPr txBox="1"/>
          <p:nvPr/>
        </p:nvSpPr>
        <p:spPr>
          <a:xfrm>
            <a:off x="7122775" y="3469383"/>
            <a:ext cx="682580" cy="400110"/>
          </a:xfrm>
          <a:prstGeom prst="rect">
            <a:avLst/>
          </a:prstGeom>
          <a:noFill/>
        </p:spPr>
        <p:txBody>
          <a:bodyPr wrap="square" rtlCol="0">
            <a:spAutoFit/>
          </a:bodyPr>
          <a:lstStyle/>
          <a:p>
            <a:r>
              <a:rPr kumimoji="1" lang="ja-JP" altLang="en-US" sz="2000" dirty="0">
                <a:latin typeface="HG丸ｺﾞｼｯｸM-PRO" panose="020F0600000000000000" pitchFamily="50" charset="-128"/>
                <a:ea typeface="HG丸ｺﾞｼｯｸM-PRO" panose="020F0600000000000000" pitchFamily="50" charset="-128"/>
              </a:rPr>
              <a:t>⑧</a:t>
            </a:r>
          </a:p>
        </p:txBody>
      </p:sp>
      <p:sp>
        <p:nvSpPr>
          <p:cNvPr id="23" name="テキスト ボックス 22"/>
          <p:cNvSpPr txBox="1"/>
          <p:nvPr/>
        </p:nvSpPr>
        <p:spPr>
          <a:xfrm>
            <a:off x="7421391" y="3481541"/>
            <a:ext cx="2351485" cy="646331"/>
          </a:xfrm>
          <a:prstGeom prst="rect">
            <a:avLst/>
          </a:prstGeom>
          <a:noFill/>
        </p:spPr>
        <p:txBody>
          <a:bodyPr wrap="square" rtlCol="0">
            <a:spAutoFit/>
          </a:bodyPr>
          <a:lstStyle/>
          <a:p>
            <a:r>
              <a:rPr kumimoji="1" lang="ja-JP" altLang="en-US" dirty="0">
                <a:latin typeface="HG丸ｺﾞｼｯｸM-PRO" panose="020F0600000000000000" pitchFamily="50" charset="-128"/>
                <a:ea typeface="HG丸ｺﾞｼｯｸM-PRO" panose="020F0600000000000000" pitchFamily="50" charset="-128"/>
              </a:rPr>
              <a:t>指導要録（原本）</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耐火書庫で保管</a:t>
            </a:r>
          </a:p>
        </p:txBody>
      </p:sp>
      <p:pic>
        <p:nvPicPr>
          <p:cNvPr id="25" name="図 24"/>
          <p:cNvPicPr>
            <a:picLocks noChangeAspect="1"/>
          </p:cNvPicPr>
          <p:nvPr/>
        </p:nvPicPr>
        <p:blipFill>
          <a:blip r:embed="rId3"/>
          <a:stretch>
            <a:fillRect/>
          </a:stretch>
        </p:blipFill>
        <p:spPr>
          <a:xfrm>
            <a:off x="8464956" y="4443721"/>
            <a:ext cx="716094" cy="816953"/>
          </a:xfrm>
          <a:prstGeom prst="rect">
            <a:avLst/>
          </a:prstGeom>
        </p:spPr>
      </p:pic>
      <p:pic>
        <p:nvPicPr>
          <p:cNvPr id="2" name="図 1"/>
          <p:cNvPicPr>
            <a:picLocks noChangeAspect="1"/>
          </p:cNvPicPr>
          <p:nvPr/>
        </p:nvPicPr>
        <p:blipFill>
          <a:blip r:embed="rId4"/>
          <a:stretch>
            <a:fillRect/>
          </a:stretch>
        </p:blipFill>
        <p:spPr>
          <a:xfrm>
            <a:off x="830685" y="1164512"/>
            <a:ext cx="1030386" cy="1625014"/>
          </a:xfrm>
          <a:prstGeom prst="rect">
            <a:avLst/>
          </a:prstGeom>
        </p:spPr>
      </p:pic>
      <p:pic>
        <p:nvPicPr>
          <p:cNvPr id="9" name="図 8"/>
          <p:cNvPicPr>
            <a:picLocks noChangeAspect="1"/>
          </p:cNvPicPr>
          <p:nvPr/>
        </p:nvPicPr>
        <p:blipFill>
          <a:blip r:embed="rId5"/>
          <a:stretch>
            <a:fillRect/>
          </a:stretch>
        </p:blipFill>
        <p:spPr>
          <a:xfrm>
            <a:off x="5069168" y="1083466"/>
            <a:ext cx="1021058" cy="1721700"/>
          </a:xfrm>
          <a:prstGeom prst="rect">
            <a:avLst/>
          </a:prstGeom>
        </p:spPr>
      </p:pic>
      <p:sp>
        <p:nvSpPr>
          <p:cNvPr id="26" name="テキスト ボックス 25"/>
          <p:cNvSpPr txBox="1"/>
          <p:nvPr/>
        </p:nvSpPr>
        <p:spPr>
          <a:xfrm>
            <a:off x="8123666" y="413955"/>
            <a:ext cx="682580" cy="400110"/>
          </a:xfrm>
          <a:prstGeom prst="rect">
            <a:avLst/>
          </a:prstGeom>
          <a:noFill/>
        </p:spPr>
        <p:txBody>
          <a:bodyPr wrap="square" rtlCol="0">
            <a:spAutoFit/>
          </a:bodyPr>
          <a:lstStyle/>
          <a:p>
            <a:r>
              <a:rPr kumimoji="1" lang="ja-JP" altLang="en-US" sz="2000" dirty="0">
                <a:latin typeface="HG丸ｺﾞｼｯｸM-PRO" panose="020F0600000000000000" pitchFamily="50" charset="-128"/>
                <a:ea typeface="HG丸ｺﾞｼｯｸM-PRO" panose="020F0600000000000000" pitchFamily="50" charset="-128"/>
              </a:rPr>
              <a:t>⑦</a:t>
            </a:r>
          </a:p>
        </p:txBody>
      </p:sp>
      <p:sp>
        <p:nvSpPr>
          <p:cNvPr id="27" name="テキスト ボックス 26"/>
          <p:cNvSpPr txBox="1"/>
          <p:nvPr/>
        </p:nvSpPr>
        <p:spPr>
          <a:xfrm>
            <a:off x="8450983" y="439712"/>
            <a:ext cx="3129326" cy="646331"/>
          </a:xfrm>
          <a:prstGeom prst="rect">
            <a:avLst/>
          </a:prstGeom>
          <a:noFill/>
        </p:spPr>
        <p:txBody>
          <a:bodyPr wrap="square" rtlCol="0">
            <a:spAutoFit/>
          </a:bodyPr>
          <a:lstStyle/>
          <a:p>
            <a:r>
              <a:rPr kumimoji="1" lang="ja-JP" altLang="en-US" dirty="0">
                <a:latin typeface="HG丸ｺﾞｼｯｸM-PRO" panose="020F0600000000000000" pitchFamily="50" charset="-128"/>
                <a:ea typeface="HG丸ｺﾞｼｯｸM-PRO" panose="020F0600000000000000" pitchFamily="50" charset="-128"/>
              </a:rPr>
              <a:t>転出先の学校へ</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書類送付・データ処理</a:t>
            </a:r>
          </a:p>
        </p:txBody>
      </p:sp>
      <p:sp>
        <p:nvSpPr>
          <p:cNvPr id="29" name="円形吹き出し 28"/>
          <p:cNvSpPr/>
          <p:nvPr/>
        </p:nvSpPr>
        <p:spPr>
          <a:xfrm>
            <a:off x="2056931" y="1276824"/>
            <a:ext cx="2272702" cy="1512702"/>
          </a:xfrm>
          <a:prstGeom prst="wedgeEllipseCallout">
            <a:avLst>
              <a:gd name="adj1" fmla="val -60382"/>
              <a:gd name="adj2" fmla="val 34463"/>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 29"/>
          <p:cNvPicPr>
            <a:picLocks noChangeAspect="1"/>
          </p:cNvPicPr>
          <p:nvPr/>
        </p:nvPicPr>
        <p:blipFill rotWithShape="1">
          <a:blip r:embed="rId6"/>
          <a:srcRect l="1350" t="2847" r="23774" b="1185"/>
          <a:stretch/>
        </p:blipFill>
        <p:spPr>
          <a:xfrm>
            <a:off x="2275351" y="1530981"/>
            <a:ext cx="1887459" cy="1013924"/>
          </a:xfrm>
          <a:prstGeom prst="rect">
            <a:avLst/>
          </a:prstGeom>
        </p:spPr>
      </p:pic>
      <p:pic>
        <p:nvPicPr>
          <p:cNvPr id="31" name="図 30"/>
          <p:cNvPicPr>
            <a:picLocks noChangeAspect="1"/>
          </p:cNvPicPr>
          <p:nvPr/>
        </p:nvPicPr>
        <p:blipFill>
          <a:blip r:embed="rId7"/>
          <a:stretch>
            <a:fillRect/>
          </a:stretch>
        </p:blipFill>
        <p:spPr>
          <a:xfrm>
            <a:off x="6185984" y="1581469"/>
            <a:ext cx="1184923" cy="1236723"/>
          </a:xfrm>
          <a:prstGeom prst="rect">
            <a:avLst/>
          </a:prstGeom>
        </p:spPr>
      </p:pic>
      <p:pic>
        <p:nvPicPr>
          <p:cNvPr id="32" name="図 31"/>
          <p:cNvPicPr>
            <a:picLocks noChangeAspect="1"/>
          </p:cNvPicPr>
          <p:nvPr/>
        </p:nvPicPr>
        <p:blipFill>
          <a:blip r:embed="rId8"/>
          <a:stretch>
            <a:fillRect/>
          </a:stretch>
        </p:blipFill>
        <p:spPr>
          <a:xfrm>
            <a:off x="8294723" y="1333413"/>
            <a:ext cx="1251813" cy="1287211"/>
          </a:xfrm>
          <a:prstGeom prst="rect">
            <a:avLst/>
          </a:prstGeom>
        </p:spPr>
      </p:pic>
      <p:pic>
        <p:nvPicPr>
          <p:cNvPr id="33" name="図 32"/>
          <p:cNvPicPr>
            <a:picLocks noChangeAspect="1"/>
          </p:cNvPicPr>
          <p:nvPr/>
        </p:nvPicPr>
        <p:blipFill rotWithShape="1">
          <a:blip r:embed="rId9"/>
          <a:srcRect r="1158" b="354"/>
          <a:stretch/>
        </p:blipFill>
        <p:spPr>
          <a:xfrm>
            <a:off x="9611093" y="1320970"/>
            <a:ext cx="2223937" cy="1246692"/>
          </a:xfrm>
          <a:prstGeom prst="rect">
            <a:avLst/>
          </a:prstGeom>
        </p:spPr>
      </p:pic>
      <p:pic>
        <p:nvPicPr>
          <p:cNvPr id="34" name="図 33"/>
          <p:cNvPicPr>
            <a:picLocks noChangeAspect="1"/>
          </p:cNvPicPr>
          <p:nvPr/>
        </p:nvPicPr>
        <p:blipFill>
          <a:blip r:embed="rId10"/>
          <a:stretch>
            <a:fillRect/>
          </a:stretch>
        </p:blipFill>
        <p:spPr>
          <a:xfrm>
            <a:off x="7421391" y="4292544"/>
            <a:ext cx="1000125" cy="1743075"/>
          </a:xfrm>
          <a:prstGeom prst="rect">
            <a:avLst/>
          </a:prstGeom>
        </p:spPr>
      </p:pic>
      <p:pic>
        <p:nvPicPr>
          <p:cNvPr id="35" name="図 34"/>
          <p:cNvPicPr>
            <a:picLocks noChangeAspect="1"/>
          </p:cNvPicPr>
          <p:nvPr/>
        </p:nvPicPr>
        <p:blipFill>
          <a:blip r:embed="rId11"/>
          <a:stretch>
            <a:fillRect/>
          </a:stretch>
        </p:blipFill>
        <p:spPr>
          <a:xfrm>
            <a:off x="3014920" y="3984514"/>
            <a:ext cx="2295780" cy="2051105"/>
          </a:xfrm>
          <a:prstGeom prst="rect">
            <a:avLst/>
          </a:prstGeom>
        </p:spPr>
      </p:pic>
      <p:pic>
        <p:nvPicPr>
          <p:cNvPr id="36" name="図 35"/>
          <p:cNvPicPr>
            <a:picLocks noChangeAspect="1"/>
          </p:cNvPicPr>
          <p:nvPr/>
        </p:nvPicPr>
        <p:blipFill>
          <a:blip r:embed="rId12"/>
          <a:stretch>
            <a:fillRect/>
          </a:stretch>
        </p:blipFill>
        <p:spPr>
          <a:xfrm>
            <a:off x="3293098" y="4182728"/>
            <a:ext cx="1776070" cy="1077946"/>
          </a:xfrm>
          <a:prstGeom prst="rect">
            <a:avLst/>
          </a:prstGeom>
        </p:spPr>
      </p:pic>
      <p:sp>
        <p:nvSpPr>
          <p:cNvPr id="37" name="右矢印 36"/>
          <p:cNvSpPr/>
          <p:nvPr/>
        </p:nvSpPr>
        <p:spPr>
          <a:xfrm>
            <a:off x="4448771" y="1641497"/>
            <a:ext cx="342408" cy="49221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右矢印 37"/>
          <p:cNvSpPr/>
          <p:nvPr/>
        </p:nvSpPr>
        <p:spPr>
          <a:xfrm>
            <a:off x="7679455" y="1695455"/>
            <a:ext cx="342408" cy="49221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右矢印 38"/>
          <p:cNvSpPr/>
          <p:nvPr/>
        </p:nvSpPr>
        <p:spPr>
          <a:xfrm flipH="1">
            <a:off x="6107364" y="4359979"/>
            <a:ext cx="342408" cy="49221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右矢印 39"/>
          <p:cNvSpPr/>
          <p:nvPr/>
        </p:nvSpPr>
        <p:spPr>
          <a:xfrm rot="5400000">
            <a:off x="8814260" y="2859977"/>
            <a:ext cx="476183" cy="49221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8795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par>
                                <p:cTn id="48" presetID="10" presetClass="entr" presetSubtype="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par>
                                <p:cTn id="51" presetID="10" presetClass="entr" presetSubtype="0"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500"/>
                                        <p:tgtEl>
                                          <p:spTgt spid="4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par>
                                <p:cTn id="65" presetID="10" presetClass="entr" presetSubtype="0"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par>
                                <p:cTn id="68" presetID="10" presetClass="entr" presetSubtype="0" fill="hold"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500"/>
                                        <p:tgtEl>
                                          <p:spTgt spid="11"/>
                                        </p:tgtEl>
                                      </p:cBhvr>
                                    </p:animEffect>
                                  </p:childTnLst>
                                </p:cTn>
                              </p:par>
                              <p:par>
                                <p:cTn id="82" presetID="10" presetClass="entr" presetSubtype="0" fill="hold" nodeType="with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500"/>
                                        <p:tgtEl>
                                          <p:spTgt spid="36"/>
                                        </p:tgtEl>
                                      </p:cBhvr>
                                    </p:animEffect>
                                  </p:childTnLst>
                                </p:cTn>
                              </p:par>
                              <p:par>
                                <p:cTn id="85" presetID="10" presetClass="entr" presetSubtype="0" fill="hold" nodeType="with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4" grpId="0"/>
      <p:bldP spid="15" grpId="0"/>
      <p:bldP spid="18" grpId="0"/>
      <p:bldP spid="19" grpId="0"/>
      <p:bldP spid="22" grpId="0"/>
      <p:bldP spid="23" grpId="0"/>
      <p:bldP spid="26" grpId="0"/>
      <p:bldP spid="27" grpId="0"/>
      <p:bldP spid="29" grpId="0" animBg="1"/>
      <p:bldP spid="37" grpId="0" animBg="1"/>
      <p:bldP spid="38" grpId="0" animBg="1"/>
      <p:bldP spid="39"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562100"/>
            <a:ext cx="12192000" cy="1785889"/>
          </a:xfrm>
        </p:spPr>
        <p:txBody>
          <a:bodyPr/>
          <a:lstStyle/>
          <a:p>
            <a:pPr algn="ctr"/>
            <a:r>
              <a:rPr kumimoji="1" lang="ja-JP" altLang="en-US" sz="10000" b="1" dirty="0">
                <a:ln w="9525">
                  <a:solidFill>
                    <a:schemeClr val="bg1"/>
                  </a:solidFill>
                  <a:prstDash val="solid"/>
                </a:ln>
                <a:solidFill>
                  <a:schemeClr val="tx1"/>
                </a:solidFill>
                <a:effectLst>
                  <a:outerShdw blurRad="12700" dist="38100" dir="2700000" algn="tl" rotWithShape="0">
                    <a:schemeClr val="bg1">
                      <a:lumMod val="50000"/>
                    </a:schemeClr>
                  </a:outerShdw>
                </a:effectLst>
              </a:rPr>
              <a:t>出席簿について</a:t>
            </a: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1987" y="3347989"/>
            <a:ext cx="3248025" cy="3248025"/>
          </a:xfrm>
          <a:prstGeom prst="rect">
            <a:avLst/>
          </a:prstGeom>
        </p:spPr>
      </p:pic>
    </p:spTree>
    <p:extLst>
      <p:ext uri="{BB962C8B-B14F-4D97-AF65-F5344CB8AC3E}">
        <p14:creationId xmlns:p14="http://schemas.microsoft.com/office/powerpoint/2010/main" val="3876406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94673"/>
            <a:ext cx="34417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3600" b="1" dirty="0"/>
              <a:t>出席簿について</a:t>
            </a:r>
          </a:p>
        </p:txBody>
      </p:sp>
      <p:sp>
        <p:nvSpPr>
          <p:cNvPr id="3" name="サブタイトル 2"/>
          <p:cNvSpPr txBox="1">
            <a:spLocks/>
          </p:cNvSpPr>
          <p:nvPr/>
        </p:nvSpPr>
        <p:spPr>
          <a:xfrm>
            <a:off x="3632200" y="476712"/>
            <a:ext cx="5651500" cy="940749"/>
          </a:xfrm>
          <a:prstGeom prst="rect">
            <a:avLst/>
          </a:prstGeom>
        </p:spPr>
        <p:txBody>
          <a:bodyPr>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a:lstStyle>
          <a:p>
            <a:pPr marL="0" indent="0" algn="ctr">
              <a:buNone/>
            </a:pPr>
            <a:r>
              <a:rPr lang="ja-JP" altLang="en-US" sz="5400" b="1" dirty="0">
                <a:ln w="22225">
                  <a:solidFill>
                    <a:schemeClr val="accent2"/>
                  </a:solidFill>
                  <a:prstDash val="solid"/>
                </a:ln>
                <a:latin typeface="HG丸ｺﾞｼｯｸM-PRO" panose="020F0600000000000000" pitchFamily="50" charset="-128"/>
                <a:ea typeface="HG丸ｺﾞｼｯｸM-PRO" panose="020F0600000000000000" pitchFamily="50" charset="-128"/>
              </a:rPr>
              <a:t>忌引日数考え方</a:t>
            </a:r>
            <a:endParaRPr lang="en-US" altLang="ja-JP" sz="5400" b="1" dirty="0">
              <a:ln w="22225">
                <a:solidFill>
                  <a:schemeClr val="accent2"/>
                </a:solidFill>
                <a:prstDash val="solid"/>
              </a:ln>
              <a:latin typeface="HG丸ｺﾞｼｯｸM-PRO" panose="020F0600000000000000" pitchFamily="50" charset="-128"/>
              <a:ea typeface="HG丸ｺﾞｼｯｸM-PRO" panose="020F0600000000000000"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85674278"/>
              </p:ext>
            </p:extLst>
          </p:nvPr>
        </p:nvGraphicFramePr>
        <p:xfrm>
          <a:off x="285751" y="3352800"/>
          <a:ext cx="11595101" cy="2844800"/>
        </p:xfrm>
        <a:graphic>
          <a:graphicData uri="http://schemas.openxmlformats.org/drawingml/2006/table">
            <a:tbl>
              <a:tblPr firstRow="1" bandRow="1">
                <a:tableStyleId>{21E4AEA4-8DFA-4A89-87EB-49C32662AFE0}</a:tableStyleId>
              </a:tblPr>
              <a:tblGrid>
                <a:gridCol w="1656443">
                  <a:extLst>
                    <a:ext uri="{9D8B030D-6E8A-4147-A177-3AD203B41FA5}">
                      <a16:colId xmlns:a16="http://schemas.microsoft.com/office/drawing/2014/main" val="2982832901"/>
                    </a:ext>
                  </a:extLst>
                </a:gridCol>
                <a:gridCol w="1656443">
                  <a:extLst>
                    <a:ext uri="{9D8B030D-6E8A-4147-A177-3AD203B41FA5}">
                      <a16:colId xmlns:a16="http://schemas.microsoft.com/office/drawing/2014/main" val="1802337417"/>
                    </a:ext>
                  </a:extLst>
                </a:gridCol>
                <a:gridCol w="1656443">
                  <a:extLst>
                    <a:ext uri="{9D8B030D-6E8A-4147-A177-3AD203B41FA5}">
                      <a16:colId xmlns:a16="http://schemas.microsoft.com/office/drawing/2014/main" val="3286064397"/>
                    </a:ext>
                  </a:extLst>
                </a:gridCol>
                <a:gridCol w="1656443">
                  <a:extLst>
                    <a:ext uri="{9D8B030D-6E8A-4147-A177-3AD203B41FA5}">
                      <a16:colId xmlns:a16="http://schemas.microsoft.com/office/drawing/2014/main" val="2039297830"/>
                    </a:ext>
                  </a:extLst>
                </a:gridCol>
                <a:gridCol w="1656443">
                  <a:extLst>
                    <a:ext uri="{9D8B030D-6E8A-4147-A177-3AD203B41FA5}">
                      <a16:colId xmlns:a16="http://schemas.microsoft.com/office/drawing/2014/main" val="2191931699"/>
                    </a:ext>
                  </a:extLst>
                </a:gridCol>
                <a:gridCol w="1656443">
                  <a:extLst>
                    <a:ext uri="{9D8B030D-6E8A-4147-A177-3AD203B41FA5}">
                      <a16:colId xmlns:a16="http://schemas.microsoft.com/office/drawing/2014/main" val="2580835416"/>
                    </a:ext>
                  </a:extLst>
                </a:gridCol>
                <a:gridCol w="1656443">
                  <a:extLst>
                    <a:ext uri="{9D8B030D-6E8A-4147-A177-3AD203B41FA5}">
                      <a16:colId xmlns:a16="http://schemas.microsoft.com/office/drawing/2014/main" val="1552570351"/>
                    </a:ext>
                  </a:extLst>
                </a:gridCol>
              </a:tblGrid>
              <a:tr h="860582">
                <a:tc>
                  <a:txBody>
                    <a:bodyPr/>
                    <a:lstStyle/>
                    <a:p>
                      <a:pPr algn="ctr"/>
                      <a:r>
                        <a:rPr kumimoji="1" lang="ja-JP" altLang="en-US" sz="2400" dirty="0">
                          <a:latin typeface="HG丸ｺﾞｼｯｸM-PRO" panose="020F0600000000000000" pitchFamily="50" charset="-128"/>
                          <a:ea typeface="HG丸ｺﾞｼｯｸM-PRO" panose="020F0600000000000000" pitchFamily="50" charset="-128"/>
                        </a:rPr>
                        <a:t>水</a:t>
                      </a:r>
                      <a:endParaRPr kumimoji="1" lang="en-US" altLang="ja-JP" sz="2400" dirty="0">
                        <a:latin typeface="HG丸ｺﾞｼｯｸM-PRO" panose="020F0600000000000000" pitchFamily="50" charset="-128"/>
                        <a:ea typeface="HG丸ｺﾞｼｯｸM-PRO" panose="020F0600000000000000" pitchFamily="50" charset="-128"/>
                      </a:endParaRPr>
                    </a:p>
                    <a:p>
                      <a:pPr algn="ctr"/>
                      <a:r>
                        <a:rPr kumimoji="1" lang="ja-JP" altLang="en-US" sz="2400" dirty="0">
                          <a:latin typeface="HG丸ｺﾞｼｯｸM-PRO" panose="020F0600000000000000" pitchFamily="50" charset="-128"/>
                          <a:ea typeface="HG丸ｺﾞｼｯｸM-PRO" panose="020F0600000000000000" pitchFamily="50" charset="-128"/>
                        </a:rPr>
                        <a:t>学校あり</a:t>
                      </a:r>
                    </a:p>
                  </a:txBody>
                  <a:tcPr/>
                </a:tc>
                <a:tc>
                  <a:txBody>
                    <a:bodyPr/>
                    <a:lstStyle/>
                    <a:p>
                      <a:pPr algn="ctr"/>
                      <a:r>
                        <a:rPr kumimoji="1" lang="ja-JP" altLang="en-US" sz="2400" dirty="0">
                          <a:latin typeface="HG丸ｺﾞｼｯｸM-PRO" panose="020F0600000000000000" pitchFamily="50" charset="-128"/>
                          <a:ea typeface="HG丸ｺﾞｼｯｸM-PRO" panose="020F0600000000000000" pitchFamily="50" charset="-128"/>
                        </a:rPr>
                        <a:t>木</a:t>
                      </a:r>
                      <a:endParaRPr kumimoji="1" lang="en-US" altLang="ja-JP" sz="2400" dirty="0">
                        <a:latin typeface="HG丸ｺﾞｼｯｸM-PRO" panose="020F0600000000000000" pitchFamily="50" charset="-128"/>
                        <a:ea typeface="HG丸ｺﾞｼｯｸM-PRO" panose="020F0600000000000000" pitchFamily="50" charset="-128"/>
                      </a:endParaRPr>
                    </a:p>
                    <a:p>
                      <a:pPr algn="ctr"/>
                      <a:r>
                        <a:rPr kumimoji="1" lang="ja-JP" altLang="en-US" sz="2400" dirty="0">
                          <a:latin typeface="HG丸ｺﾞｼｯｸM-PRO" panose="020F0600000000000000" pitchFamily="50" charset="-128"/>
                          <a:ea typeface="HG丸ｺﾞｼｯｸM-PRO" panose="020F0600000000000000" pitchFamily="50" charset="-128"/>
                        </a:rPr>
                        <a:t>学校あり</a:t>
                      </a:r>
                    </a:p>
                  </a:txBody>
                  <a:tcPr/>
                </a:tc>
                <a:tc>
                  <a:txBody>
                    <a:bodyPr/>
                    <a:lstStyle/>
                    <a:p>
                      <a:pPr algn="ctr"/>
                      <a:r>
                        <a:rPr kumimoji="1" lang="ja-JP" altLang="en-US" sz="2400" dirty="0">
                          <a:latin typeface="HG丸ｺﾞｼｯｸM-PRO" panose="020F0600000000000000" pitchFamily="50" charset="-128"/>
                          <a:ea typeface="HG丸ｺﾞｼｯｸM-PRO" panose="020F0600000000000000" pitchFamily="50" charset="-128"/>
                        </a:rPr>
                        <a:t>金</a:t>
                      </a:r>
                      <a:endParaRPr kumimoji="1" lang="en-US" altLang="ja-JP" sz="2400" dirty="0">
                        <a:latin typeface="HG丸ｺﾞｼｯｸM-PRO" panose="020F0600000000000000" pitchFamily="50" charset="-128"/>
                        <a:ea typeface="HG丸ｺﾞｼｯｸM-PRO" panose="020F0600000000000000" pitchFamily="50" charset="-128"/>
                      </a:endParaRPr>
                    </a:p>
                    <a:p>
                      <a:pPr algn="ctr"/>
                      <a:r>
                        <a:rPr kumimoji="1" lang="ja-JP" altLang="en-US" sz="2400" dirty="0">
                          <a:latin typeface="HG丸ｺﾞｼｯｸM-PRO" panose="020F0600000000000000" pitchFamily="50" charset="-128"/>
                          <a:ea typeface="HG丸ｺﾞｼｯｸM-PRO" panose="020F0600000000000000" pitchFamily="50" charset="-128"/>
                        </a:rPr>
                        <a:t>学校あり</a:t>
                      </a:r>
                    </a:p>
                  </a:txBody>
                  <a:tcPr/>
                </a:tc>
                <a:tc>
                  <a:txBody>
                    <a:bodyPr/>
                    <a:lstStyle/>
                    <a:p>
                      <a:pPr algn="ctr"/>
                      <a:r>
                        <a:rPr kumimoji="1" lang="ja-JP" altLang="en-US" sz="2400" dirty="0">
                          <a:latin typeface="HG丸ｺﾞｼｯｸM-PRO" panose="020F0600000000000000" pitchFamily="50" charset="-128"/>
                          <a:ea typeface="HG丸ｺﾞｼｯｸM-PRO" panose="020F0600000000000000" pitchFamily="50" charset="-128"/>
                        </a:rPr>
                        <a:t>土</a:t>
                      </a:r>
                      <a:endParaRPr kumimoji="1" lang="en-US" altLang="ja-JP" sz="2400" dirty="0">
                        <a:latin typeface="HG丸ｺﾞｼｯｸM-PRO" panose="020F0600000000000000" pitchFamily="50" charset="-128"/>
                        <a:ea typeface="HG丸ｺﾞｼｯｸM-PRO" panose="020F0600000000000000" pitchFamily="50" charset="-128"/>
                      </a:endParaRPr>
                    </a:p>
                    <a:p>
                      <a:pPr algn="ctr"/>
                      <a:r>
                        <a:rPr kumimoji="1" lang="ja-JP" altLang="en-US" sz="2400" dirty="0">
                          <a:latin typeface="HG丸ｺﾞｼｯｸM-PRO" panose="020F0600000000000000" pitchFamily="50" charset="-128"/>
                          <a:ea typeface="HG丸ｺﾞｼｯｸM-PRO" panose="020F0600000000000000" pitchFamily="50" charset="-128"/>
                        </a:rPr>
                        <a:t>学校休み</a:t>
                      </a:r>
                    </a:p>
                  </a:txBody>
                  <a:tcPr/>
                </a:tc>
                <a:tc>
                  <a:txBody>
                    <a:bodyPr/>
                    <a:lstStyle/>
                    <a:p>
                      <a:pPr algn="ctr"/>
                      <a:r>
                        <a:rPr kumimoji="1" lang="ja-JP" altLang="en-US" sz="2400" dirty="0">
                          <a:latin typeface="HG丸ｺﾞｼｯｸM-PRO" panose="020F0600000000000000" pitchFamily="50" charset="-128"/>
                          <a:ea typeface="HG丸ｺﾞｼｯｸM-PRO" panose="020F0600000000000000" pitchFamily="50" charset="-128"/>
                        </a:rPr>
                        <a:t>日</a:t>
                      </a:r>
                      <a:endParaRPr kumimoji="1" lang="en-US" altLang="ja-JP" sz="2400" dirty="0">
                        <a:latin typeface="HG丸ｺﾞｼｯｸM-PRO" panose="020F0600000000000000" pitchFamily="50" charset="-128"/>
                        <a:ea typeface="HG丸ｺﾞｼｯｸM-PRO" panose="020F0600000000000000" pitchFamily="50" charset="-128"/>
                      </a:endParaRPr>
                    </a:p>
                    <a:p>
                      <a:pPr algn="ctr"/>
                      <a:r>
                        <a:rPr kumimoji="1" lang="ja-JP" altLang="en-US" sz="2400" dirty="0">
                          <a:latin typeface="HG丸ｺﾞｼｯｸM-PRO" panose="020F0600000000000000" pitchFamily="50" charset="-128"/>
                          <a:ea typeface="HG丸ｺﾞｼｯｸM-PRO" panose="020F0600000000000000" pitchFamily="50" charset="-128"/>
                        </a:rPr>
                        <a:t>学校休み</a:t>
                      </a:r>
                    </a:p>
                  </a:txBody>
                  <a:tcPr/>
                </a:tc>
                <a:tc>
                  <a:txBody>
                    <a:bodyPr/>
                    <a:lstStyle/>
                    <a:p>
                      <a:pPr algn="ctr"/>
                      <a:r>
                        <a:rPr kumimoji="1" lang="ja-JP" altLang="en-US" sz="2400" dirty="0">
                          <a:latin typeface="HG丸ｺﾞｼｯｸM-PRO" panose="020F0600000000000000" pitchFamily="50" charset="-128"/>
                          <a:ea typeface="HG丸ｺﾞｼｯｸM-PRO" panose="020F0600000000000000" pitchFamily="50" charset="-128"/>
                        </a:rPr>
                        <a:t>月</a:t>
                      </a:r>
                      <a:endParaRPr kumimoji="1" lang="en-US" altLang="ja-JP" sz="2400" dirty="0">
                        <a:latin typeface="HG丸ｺﾞｼｯｸM-PRO" panose="020F0600000000000000" pitchFamily="50" charset="-128"/>
                        <a:ea typeface="HG丸ｺﾞｼｯｸM-PRO" panose="020F0600000000000000" pitchFamily="50" charset="-128"/>
                      </a:endParaRPr>
                    </a:p>
                    <a:p>
                      <a:pPr algn="ctr"/>
                      <a:r>
                        <a:rPr kumimoji="1" lang="ja-JP" altLang="en-US" sz="2400" dirty="0">
                          <a:latin typeface="HG丸ｺﾞｼｯｸM-PRO" panose="020F0600000000000000" pitchFamily="50" charset="-128"/>
                          <a:ea typeface="HG丸ｺﾞｼｯｸM-PRO" panose="020F0600000000000000" pitchFamily="50" charset="-128"/>
                        </a:rPr>
                        <a:t>学校あり</a:t>
                      </a:r>
                    </a:p>
                  </a:txBody>
                  <a:tcPr/>
                </a:tc>
                <a:tc>
                  <a:txBody>
                    <a:bodyPr/>
                    <a:lstStyle/>
                    <a:p>
                      <a:pPr algn="ctr"/>
                      <a:r>
                        <a:rPr kumimoji="1" lang="ja-JP" altLang="en-US" sz="2400" dirty="0">
                          <a:latin typeface="HG丸ｺﾞｼｯｸM-PRO" panose="020F0600000000000000" pitchFamily="50" charset="-128"/>
                          <a:ea typeface="HG丸ｺﾞｼｯｸM-PRO" panose="020F0600000000000000" pitchFamily="50" charset="-128"/>
                        </a:rPr>
                        <a:t>火</a:t>
                      </a:r>
                      <a:endParaRPr kumimoji="1" lang="en-US" altLang="ja-JP" sz="2400" dirty="0">
                        <a:latin typeface="HG丸ｺﾞｼｯｸM-PRO" panose="020F0600000000000000" pitchFamily="50" charset="-128"/>
                        <a:ea typeface="HG丸ｺﾞｼｯｸM-PRO" panose="020F0600000000000000" pitchFamily="50" charset="-128"/>
                      </a:endParaRPr>
                    </a:p>
                    <a:p>
                      <a:pPr algn="ctr"/>
                      <a:r>
                        <a:rPr kumimoji="1" lang="ja-JP" altLang="en-US" sz="2400" dirty="0">
                          <a:latin typeface="HG丸ｺﾞｼｯｸM-PRO" panose="020F0600000000000000" pitchFamily="50" charset="-128"/>
                          <a:ea typeface="HG丸ｺﾞｼｯｸM-PRO" panose="020F0600000000000000" pitchFamily="50" charset="-128"/>
                        </a:rPr>
                        <a:t>学校あり</a:t>
                      </a:r>
                    </a:p>
                  </a:txBody>
                  <a:tcPr/>
                </a:tc>
                <a:extLst>
                  <a:ext uri="{0D108BD9-81ED-4DB2-BD59-A6C34878D82A}">
                    <a16:rowId xmlns:a16="http://schemas.microsoft.com/office/drawing/2014/main" val="2926528662"/>
                  </a:ext>
                </a:extLst>
              </a:tr>
              <a:tr h="1984218">
                <a:tc>
                  <a:txBody>
                    <a:bodyPr/>
                    <a:lstStyle/>
                    <a:p>
                      <a:pPr algn="ctr"/>
                      <a:endParaRPr kumimoji="1" lang="en-US" altLang="ja-JP" sz="2400" dirty="0">
                        <a:latin typeface="HG丸ｺﾞｼｯｸM-PRO" panose="020F0600000000000000" pitchFamily="50" charset="-128"/>
                        <a:ea typeface="HG丸ｺﾞｼｯｸM-PRO" panose="020F0600000000000000" pitchFamily="50" charset="-128"/>
                      </a:endParaRPr>
                    </a:p>
                    <a:p>
                      <a:pPr algn="ctr"/>
                      <a:r>
                        <a:rPr kumimoji="1" lang="ja-JP" altLang="en-US" sz="2400" dirty="0">
                          <a:latin typeface="HG丸ｺﾞｼｯｸM-PRO" panose="020F0600000000000000" pitchFamily="50" charset="-128"/>
                          <a:ea typeface="HG丸ｺﾞｼｯｸM-PRO" panose="020F0600000000000000" pitchFamily="50" charset="-128"/>
                        </a:rPr>
                        <a:t>祖母が亡くなった</a:t>
                      </a:r>
                    </a:p>
                  </a:txBody>
                  <a:tcPr/>
                </a:tc>
                <a:tc>
                  <a:txBody>
                    <a:bodyPr/>
                    <a:lstStyle/>
                    <a:p>
                      <a:pPr algn="ctr"/>
                      <a:r>
                        <a:rPr kumimoji="1" lang="ja-JP" altLang="en-US" sz="2400" b="1" dirty="0">
                          <a:latin typeface="HG丸ｺﾞｼｯｸM-PRO" panose="020F0600000000000000" pitchFamily="50" charset="-128"/>
                          <a:ea typeface="HG丸ｺﾞｼｯｸM-PRO" panose="020F0600000000000000" pitchFamily="50" charset="-128"/>
                        </a:rPr>
                        <a:t>休んだ</a:t>
                      </a:r>
                      <a:endParaRPr kumimoji="1" lang="en-US" altLang="ja-JP" sz="2400" b="1" dirty="0">
                        <a:latin typeface="HG丸ｺﾞｼｯｸM-PRO" panose="020F0600000000000000" pitchFamily="50" charset="-128"/>
                        <a:ea typeface="HG丸ｺﾞｼｯｸM-PRO" panose="020F0600000000000000" pitchFamily="50" charset="-128"/>
                      </a:endParaRPr>
                    </a:p>
                    <a:p>
                      <a:pPr algn="ctr"/>
                      <a:endParaRPr kumimoji="1" lang="en-US" altLang="ja-JP" sz="2400" b="1" dirty="0">
                        <a:latin typeface="HG丸ｺﾞｼｯｸM-PRO" panose="020F0600000000000000" pitchFamily="50" charset="-128"/>
                        <a:ea typeface="HG丸ｺﾞｼｯｸM-PRO" panose="020F0600000000000000" pitchFamily="50" charset="-128"/>
                      </a:endParaRPr>
                    </a:p>
                    <a:p>
                      <a:pPr algn="ctr"/>
                      <a:r>
                        <a:rPr kumimoji="1" lang="ja-JP" altLang="en-US" sz="2400" b="1" dirty="0">
                          <a:latin typeface="HG丸ｺﾞｼｯｸM-PRO" panose="020F0600000000000000" pitchFamily="50" charset="-128"/>
                          <a:ea typeface="HG丸ｺﾞｼｯｸM-PRO" panose="020F0600000000000000" pitchFamily="50" charset="-128"/>
                        </a:rPr>
                        <a:t>忌引</a:t>
                      </a:r>
                      <a:r>
                        <a:rPr kumimoji="1" lang="en-US" altLang="ja-JP" sz="2400" b="1" dirty="0">
                          <a:latin typeface="HG丸ｺﾞｼｯｸM-PRO" panose="020F0600000000000000" pitchFamily="50" charset="-128"/>
                          <a:ea typeface="HG丸ｺﾞｼｯｸM-PRO" panose="020F0600000000000000" pitchFamily="50" charset="-128"/>
                        </a:rPr>
                        <a:t>1</a:t>
                      </a:r>
                      <a:r>
                        <a:rPr kumimoji="1" lang="ja-JP" altLang="en-US" sz="2400" b="1" dirty="0">
                          <a:latin typeface="HG丸ｺﾞｼｯｸM-PRO" panose="020F0600000000000000" pitchFamily="50" charset="-128"/>
                          <a:ea typeface="HG丸ｺﾞｼｯｸM-PRO" panose="020F0600000000000000" pitchFamily="50" charset="-128"/>
                        </a:rPr>
                        <a:t>日目</a:t>
                      </a:r>
                    </a:p>
                  </a:txBody>
                  <a:tcPr/>
                </a:tc>
                <a:tc>
                  <a:txBody>
                    <a:bodyPr/>
                    <a:lstStyle/>
                    <a:p>
                      <a:pPr algn="ctr"/>
                      <a:r>
                        <a:rPr kumimoji="1" lang="ja-JP" altLang="en-US" sz="2400" b="1" dirty="0">
                          <a:latin typeface="HG丸ｺﾞｼｯｸM-PRO" panose="020F0600000000000000" pitchFamily="50" charset="-128"/>
                          <a:ea typeface="HG丸ｺﾞｼｯｸM-PRO" panose="020F0600000000000000" pitchFamily="50" charset="-128"/>
                        </a:rPr>
                        <a:t>休んだ</a:t>
                      </a:r>
                      <a:endParaRPr kumimoji="1" lang="en-US" altLang="ja-JP" sz="2400" b="1" dirty="0">
                        <a:latin typeface="HG丸ｺﾞｼｯｸM-PRO" panose="020F0600000000000000" pitchFamily="50" charset="-128"/>
                        <a:ea typeface="HG丸ｺﾞｼｯｸM-PRO" panose="020F0600000000000000" pitchFamily="50" charset="-128"/>
                      </a:endParaRPr>
                    </a:p>
                    <a:p>
                      <a:pPr algn="ctr"/>
                      <a:endParaRPr kumimoji="1" lang="en-US" altLang="ja-JP" sz="2400" b="1" dirty="0">
                        <a:latin typeface="HG丸ｺﾞｼｯｸM-PRO" panose="020F0600000000000000" pitchFamily="50" charset="-128"/>
                        <a:ea typeface="HG丸ｺﾞｼｯｸM-PRO" panose="020F0600000000000000" pitchFamily="50" charset="-128"/>
                      </a:endParaRPr>
                    </a:p>
                    <a:p>
                      <a:pPr algn="ctr"/>
                      <a:r>
                        <a:rPr kumimoji="1" lang="ja-JP" altLang="en-US" sz="2400" b="1" dirty="0">
                          <a:latin typeface="HG丸ｺﾞｼｯｸM-PRO" panose="020F0600000000000000" pitchFamily="50" charset="-128"/>
                          <a:ea typeface="HG丸ｺﾞｼｯｸM-PRO" panose="020F0600000000000000" pitchFamily="50" charset="-128"/>
                        </a:rPr>
                        <a:t>忌引</a:t>
                      </a:r>
                      <a:r>
                        <a:rPr kumimoji="1" lang="en-US" altLang="ja-JP" sz="2400" b="1" dirty="0">
                          <a:latin typeface="HG丸ｺﾞｼｯｸM-PRO" panose="020F0600000000000000" pitchFamily="50" charset="-128"/>
                          <a:ea typeface="HG丸ｺﾞｼｯｸM-PRO" panose="020F0600000000000000" pitchFamily="50" charset="-128"/>
                        </a:rPr>
                        <a:t>2</a:t>
                      </a:r>
                      <a:r>
                        <a:rPr kumimoji="1" lang="ja-JP" altLang="en-US" sz="2400" b="1" dirty="0">
                          <a:latin typeface="HG丸ｺﾞｼｯｸM-PRO" panose="020F0600000000000000" pitchFamily="50" charset="-128"/>
                          <a:ea typeface="HG丸ｺﾞｼｯｸM-PRO" panose="020F0600000000000000" pitchFamily="50" charset="-128"/>
                        </a:rPr>
                        <a:t>日目</a:t>
                      </a:r>
                    </a:p>
                  </a:txBody>
                  <a:tcPr/>
                </a:tc>
                <a:tc>
                  <a:txBody>
                    <a:bodyPr/>
                    <a:lstStyle/>
                    <a:p>
                      <a:pPr algn="ctr"/>
                      <a:endParaRPr kumimoji="1" lang="en-US" altLang="ja-JP" sz="2400" dirty="0">
                        <a:latin typeface="HG丸ｺﾞｼｯｸM-PRO" panose="020F0600000000000000" pitchFamily="50" charset="-128"/>
                        <a:ea typeface="HG丸ｺﾞｼｯｸM-PRO" panose="020F0600000000000000" pitchFamily="50" charset="-128"/>
                      </a:endParaRPr>
                    </a:p>
                    <a:p>
                      <a:pPr algn="ctr"/>
                      <a:endParaRPr kumimoji="1" lang="ja-JP" altLang="en-US" sz="2400" dirty="0">
                        <a:latin typeface="HG丸ｺﾞｼｯｸM-PRO" panose="020F0600000000000000" pitchFamily="50" charset="-128"/>
                        <a:ea typeface="HG丸ｺﾞｼｯｸM-PRO" panose="020F0600000000000000" pitchFamily="50" charset="-128"/>
                      </a:endParaRPr>
                    </a:p>
                  </a:txBody>
                  <a:tcPr/>
                </a:tc>
                <a:tc>
                  <a:txBody>
                    <a:bodyPr/>
                    <a:lstStyle/>
                    <a:p>
                      <a:pPr algn="ctr"/>
                      <a:endParaRPr kumimoji="1" lang="ja-JP" altLang="en-US" sz="2400" dirty="0">
                        <a:latin typeface="HG丸ｺﾞｼｯｸM-PRO" panose="020F0600000000000000" pitchFamily="50" charset="-128"/>
                        <a:ea typeface="HG丸ｺﾞｼｯｸM-PRO" panose="020F0600000000000000" pitchFamily="50" charset="-128"/>
                      </a:endParaRPr>
                    </a:p>
                  </a:txBody>
                  <a:tcPr/>
                </a:tc>
                <a:tc>
                  <a:txBody>
                    <a:bodyPr/>
                    <a:lstStyle/>
                    <a:p>
                      <a:pPr algn="ctr"/>
                      <a:endParaRPr kumimoji="1" lang="ja-JP" altLang="en-US" sz="2400">
                        <a:latin typeface="HG丸ｺﾞｼｯｸM-PRO" panose="020F0600000000000000" pitchFamily="50" charset="-128"/>
                        <a:ea typeface="HG丸ｺﾞｼｯｸM-PRO" panose="020F0600000000000000" pitchFamily="50" charset="-128"/>
                      </a:endParaRPr>
                    </a:p>
                  </a:txBody>
                  <a:tcPr/>
                </a:tc>
                <a:tc>
                  <a:txBody>
                    <a:bodyPr/>
                    <a:lstStyle/>
                    <a:p>
                      <a:pPr algn="ctr"/>
                      <a:endParaRPr kumimoji="1" lang="ja-JP" altLang="en-US" sz="2400" dirty="0">
                        <a:latin typeface="HG丸ｺﾞｼｯｸM-PRO" panose="020F0600000000000000" pitchFamily="50" charset="-128"/>
                        <a:ea typeface="HG丸ｺﾞｼｯｸM-PRO" panose="020F0600000000000000" pitchFamily="50" charset="-128"/>
                      </a:endParaRPr>
                    </a:p>
                  </a:txBody>
                  <a:tcPr/>
                </a:tc>
                <a:extLst>
                  <a:ext uri="{0D108BD9-81ED-4DB2-BD59-A6C34878D82A}">
                    <a16:rowId xmlns:a16="http://schemas.microsoft.com/office/drawing/2014/main" val="1336103139"/>
                  </a:ext>
                </a:extLst>
              </a:tr>
            </a:tbl>
          </a:graphicData>
        </a:graphic>
      </p:graphicFrame>
      <p:sp>
        <p:nvSpPr>
          <p:cNvPr id="6" name="正方形/長方形 5"/>
          <p:cNvSpPr/>
          <p:nvPr/>
        </p:nvSpPr>
        <p:spPr>
          <a:xfrm>
            <a:off x="8640447" y="4295140"/>
            <a:ext cx="1562099" cy="18415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休んだ</a:t>
            </a:r>
            <a:endParaRPr kumimoji="1" lang="en-US" altLang="ja-JP" sz="2400" b="1"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en-US" altLang="ja-JP" sz="2000" dirty="0">
              <a:latin typeface="HG丸ｺﾞｼｯｸM-PRO" panose="020F0600000000000000" pitchFamily="50" charset="-128"/>
              <a:ea typeface="HG丸ｺﾞｼｯｸM-PRO" panose="020F0600000000000000" pitchFamily="50" charset="-128"/>
            </a:endParaRPr>
          </a:p>
          <a:p>
            <a:pPr algn="ctr"/>
            <a:endParaRPr kumimoji="1" lang="ja-JP" altLang="en-US" sz="2000" dirty="0">
              <a:latin typeface="HG丸ｺﾞｼｯｸM-PRO" panose="020F0600000000000000" pitchFamily="50" charset="-128"/>
              <a:ea typeface="HG丸ｺﾞｼｯｸM-PRO" panose="020F0600000000000000" pitchFamily="50" charset="-128"/>
            </a:endParaRPr>
          </a:p>
        </p:txBody>
      </p:sp>
      <p:sp>
        <p:nvSpPr>
          <p:cNvPr id="7" name="十字形 6"/>
          <p:cNvSpPr/>
          <p:nvPr/>
        </p:nvSpPr>
        <p:spPr>
          <a:xfrm rot="18824746">
            <a:off x="8947786" y="4976229"/>
            <a:ext cx="927100" cy="925228"/>
          </a:xfrm>
          <a:prstGeom prst="plus">
            <a:avLst>
              <a:gd name="adj" fmla="val 373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5473701" y="4546600"/>
            <a:ext cx="1206500" cy="1384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土曜日として休み</a:t>
            </a:r>
          </a:p>
        </p:txBody>
      </p:sp>
      <p:sp>
        <p:nvSpPr>
          <p:cNvPr id="9" name="角丸四角形吹き出し 8"/>
          <p:cNvSpPr/>
          <p:nvPr/>
        </p:nvSpPr>
        <p:spPr>
          <a:xfrm>
            <a:off x="431800" y="1648184"/>
            <a:ext cx="3784600" cy="1320800"/>
          </a:xfrm>
          <a:prstGeom prst="wedgeRoundRectCallout">
            <a:avLst>
              <a:gd name="adj1" fmla="val -21840"/>
              <a:gd name="adj2" fmla="val 68269"/>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忌引日数</a:t>
            </a:r>
            <a:endParaRPr kumimoji="1" lang="en-US" altLang="ja-JP" sz="2800" dirty="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2800" dirty="0">
                <a:solidFill>
                  <a:schemeClr val="tx1"/>
                </a:solidFill>
                <a:latin typeface="HG丸ｺﾞｼｯｸM-PRO" panose="020F0600000000000000" pitchFamily="50" charset="-128"/>
                <a:ea typeface="HG丸ｺﾞｼｯｸM-PRO" panose="020F0600000000000000" pitchFamily="50" charset="-128"/>
              </a:rPr>
              <a:t>祖母の場合　３日</a:t>
            </a:r>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6200" y="1061861"/>
            <a:ext cx="1463906" cy="1696856"/>
          </a:xfrm>
          <a:prstGeom prst="rect">
            <a:avLst/>
          </a:prstGeom>
        </p:spPr>
      </p:pic>
      <p:pic>
        <p:nvPicPr>
          <p:cNvPr id="11" name="図 10"/>
          <p:cNvPicPr>
            <a:picLocks noChangeAspect="1"/>
          </p:cNvPicPr>
          <p:nvPr/>
        </p:nvPicPr>
        <p:blipFill>
          <a:blip r:embed="rId4"/>
          <a:stretch>
            <a:fillRect/>
          </a:stretch>
        </p:blipFill>
        <p:spPr>
          <a:xfrm>
            <a:off x="2082800" y="4597400"/>
            <a:ext cx="1501775" cy="1624342"/>
          </a:xfrm>
          <a:prstGeom prst="rect">
            <a:avLst/>
          </a:prstGeom>
        </p:spPr>
      </p:pic>
      <p:pic>
        <p:nvPicPr>
          <p:cNvPr id="13" name="図 12"/>
          <p:cNvPicPr>
            <a:picLocks noChangeAspect="1"/>
          </p:cNvPicPr>
          <p:nvPr/>
        </p:nvPicPr>
        <p:blipFill>
          <a:blip r:embed="rId4"/>
          <a:stretch>
            <a:fillRect/>
          </a:stretch>
        </p:blipFill>
        <p:spPr>
          <a:xfrm>
            <a:off x="3718393" y="4585958"/>
            <a:ext cx="1501775" cy="1624342"/>
          </a:xfrm>
          <a:prstGeom prst="rect">
            <a:avLst/>
          </a:prstGeom>
        </p:spPr>
      </p:pic>
    </p:spTree>
    <p:extLst>
      <p:ext uri="{BB962C8B-B14F-4D97-AF65-F5344CB8AC3E}">
        <p14:creationId xmlns:p14="http://schemas.microsoft.com/office/powerpoint/2010/main" val="165203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94673"/>
            <a:ext cx="35687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3600" b="1" dirty="0"/>
              <a:t>出席簿について</a:t>
            </a:r>
          </a:p>
        </p:txBody>
      </p:sp>
      <p:sp>
        <p:nvSpPr>
          <p:cNvPr id="4" name="コンテンツ プレースホルダー 3"/>
          <p:cNvSpPr>
            <a:spLocks noGrp="1"/>
          </p:cNvSpPr>
          <p:nvPr>
            <p:ph idx="4294967295"/>
          </p:nvPr>
        </p:nvSpPr>
        <p:spPr>
          <a:xfrm>
            <a:off x="1879600" y="1398587"/>
            <a:ext cx="9474200" cy="5459413"/>
          </a:xfrm>
        </p:spPr>
        <p:txBody>
          <a:bodyPr>
            <a:normAutofit lnSpcReduction="10000"/>
          </a:bodyPr>
          <a:lstStyle/>
          <a:p>
            <a:pPr marL="0" indent="0">
              <a:buNone/>
            </a:pPr>
            <a:r>
              <a:rPr kumimoji="1" lang="ja-JP" altLang="en-US" sz="4000" dirty="0">
                <a:latin typeface="HG丸ｺﾞｼｯｸM-PRO" panose="020F0600000000000000" pitchFamily="50" charset="-128"/>
                <a:ea typeface="HG丸ｺﾞｼｯｸM-PRO" panose="020F0600000000000000" pitchFamily="50" charset="-128"/>
              </a:rPr>
              <a:t>臨時休業　　　授業日としない</a:t>
            </a:r>
            <a:endParaRPr kumimoji="1" lang="en-US" altLang="ja-JP" sz="4000" dirty="0">
              <a:latin typeface="HG丸ｺﾞｼｯｸM-PRO" panose="020F0600000000000000" pitchFamily="50" charset="-128"/>
              <a:ea typeface="HG丸ｺﾞｼｯｸM-PRO" panose="020F0600000000000000" pitchFamily="50" charset="-128"/>
            </a:endParaRPr>
          </a:p>
          <a:p>
            <a:pPr marL="0" indent="0">
              <a:buNone/>
            </a:pPr>
            <a:r>
              <a:rPr lang="ja-JP" altLang="en-US" sz="4000" dirty="0">
                <a:latin typeface="HG丸ｺﾞｼｯｸM-PRO" panose="020F0600000000000000" pitchFamily="50" charset="-128"/>
                <a:ea typeface="HG丸ｺﾞｼｯｸM-PRO" panose="020F0600000000000000" pitchFamily="50" charset="-128"/>
              </a:rPr>
              <a:t>学校閉鎖　　　授業日としない</a:t>
            </a:r>
            <a:endParaRPr lang="en-US" altLang="ja-JP" sz="4000" dirty="0">
              <a:latin typeface="HG丸ｺﾞｼｯｸM-PRO" panose="020F0600000000000000" pitchFamily="50" charset="-128"/>
              <a:ea typeface="HG丸ｺﾞｼｯｸM-PRO" panose="020F0600000000000000" pitchFamily="50" charset="-128"/>
            </a:endParaRPr>
          </a:p>
          <a:p>
            <a:pPr marL="0" indent="0">
              <a:buNone/>
            </a:pPr>
            <a:r>
              <a:rPr lang="ja-JP" altLang="en-US" sz="4000" dirty="0">
                <a:latin typeface="HG丸ｺﾞｼｯｸM-PRO" panose="020F0600000000000000" pitchFamily="50" charset="-128"/>
                <a:ea typeface="HG丸ｺﾞｼｯｸM-PRO" panose="020F0600000000000000" pitchFamily="50" charset="-128"/>
              </a:rPr>
              <a:t>学年閉鎖　　　授業日としない</a:t>
            </a:r>
            <a:endParaRPr lang="en-US" altLang="ja-JP" sz="4000" dirty="0">
              <a:latin typeface="HG丸ｺﾞｼｯｸM-PRO" panose="020F0600000000000000" pitchFamily="50" charset="-128"/>
              <a:ea typeface="HG丸ｺﾞｼｯｸM-PRO" panose="020F0600000000000000" pitchFamily="50" charset="-128"/>
            </a:endParaRPr>
          </a:p>
          <a:p>
            <a:pPr marL="0" indent="0">
              <a:buNone/>
            </a:pPr>
            <a:r>
              <a:rPr lang="ja-JP" altLang="en-US" sz="4000" dirty="0">
                <a:latin typeface="HG丸ｺﾞｼｯｸM-PRO" panose="020F0600000000000000" pitchFamily="50" charset="-128"/>
                <a:ea typeface="HG丸ｺﾞｼｯｸM-PRO" panose="020F0600000000000000" pitchFamily="50" charset="-128"/>
              </a:rPr>
              <a:t>学級閉鎖　　　授業日となる</a:t>
            </a:r>
            <a:endParaRPr lang="en-US" altLang="ja-JP" sz="4000" dirty="0">
              <a:latin typeface="HG丸ｺﾞｼｯｸM-PRO" panose="020F0600000000000000" pitchFamily="50" charset="-128"/>
              <a:ea typeface="HG丸ｺﾞｼｯｸM-PRO" panose="020F0600000000000000" pitchFamily="50" charset="-128"/>
            </a:endParaRPr>
          </a:p>
          <a:p>
            <a:pPr marL="0" indent="0">
              <a:buNone/>
            </a:pPr>
            <a:r>
              <a:rPr lang="ja-JP" altLang="en-US" sz="4000" dirty="0">
                <a:latin typeface="HG丸ｺﾞｼｯｸM-PRO" panose="020F0600000000000000" pitchFamily="50" charset="-128"/>
                <a:ea typeface="HG丸ｺﾞｼｯｸM-PRO" panose="020F0600000000000000" pitchFamily="50" charset="-128"/>
              </a:rPr>
              <a:t>　</a:t>
            </a:r>
            <a:endParaRPr lang="en-US" altLang="ja-JP" sz="4000" dirty="0" smtClean="0">
              <a:latin typeface="HG丸ｺﾞｼｯｸM-PRO" panose="020F0600000000000000" pitchFamily="50" charset="-128"/>
              <a:ea typeface="HG丸ｺﾞｼｯｸM-PRO" panose="020F0600000000000000" pitchFamily="50" charset="-128"/>
            </a:endParaRPr>
          </a:p>
          <a:p>
            <a:pPr marL="0" indent="0">
              <a:buNone/>
            </a:pPr>
            <a:r>
              <a:rPr lang="ja-JP" altLang="en-US" sz="4000" dirty="0" smtClean="0">
                <a:latin typeface="HGS創英角ﾎﾟｯﾌﾟ体" panose="040B0A00000000000000" pitchFamily="50" charset="-128"/>
                <a:ea typeface="HGS創英角ﾎﾟｯﾌﾟ体" panose="040B0A00000000000000" pitchFamily="50" charset="-128"/>
              </a:rPr>
              <a:t>学級</a:t>
            </a:r>
            <a:r>
              <a:rPr lang="ja-JP" altLang="en-US" sz="4000" dirty="0">
                <a:latin typeface="HGS創英角ﾎﾟｯﾌﾟ体" panose="040B0A00000000000000" pitchFamily="50" charset="-128"/>
                <a:ea typeface="HGS創英角ﾎﾟｯﾌﾟ体" panose="040B0A00000000000000" pitchFamily="50" charset="-128"/>
              </a:rPr>
              <a:t>閉鎖</a:t>
            </a:r>
            <a:r>
              <a:rPr lang="ja-JP" altLang="en-US" sz="4000" dirty="0">
                <a:latin typeface="HG丸ｺﾞｼｯｸM-PRO" panose="020F0600000000000000" pitchFamily="50" charset="-128"/>
                <a:ea typeface="HG丸ｺﾞｼｯｸM-PRO" panose="020F0600000000000000" pitchFamily="50" charset="-128"/>
              </a:rPr>
              <a:t>となった学級の児童生徒は</a:t>
            </a:r>
            <a:endParaRPr lang="en-US" altLang="ja-JP" sz="4000" dirty="0">
              <a:latin typeface="HG丸ｺﾞｼｯｸM-PRO" panose="020F0600000000000000" pitchFamily="50" charset="-128"/>
              <a:ea typeface="HG丸ｺﾞｼｯｸM-PRO" panose="020F0600000000000000" pitchFamily="50" charset="-128"/>
            </a:endParaRPr>
          </a:p>
          <a:p>
            <a:pPr marL="0" indent="0">
              <a:buNone/>
            </a:pPr>
            <a:r>
              <a:rPr lang="ja-JP" altLang="en-US" sz="4000" dirty="0">
                <a:latin typeface="HG丸ｺﾞｼｯｸM-PRO" panose="020F0600000000000000" pitchFamily="50" charset="-128"/>
                <a:ea typeface="HG丸ｺﾞｼｯｸM-PRO" panose="020F0600000000000000" pitchFamily="50" charset="-128"/>
              </a:rPr>
              <a:t>　</a:t>
            </a:r>
            <a:r>
              <a:rPr lang="ja-JP" altLang="en-US" sz="4000" b="1" dirty="0">
                <a:solidFill>
                  <a:srgbClr val="FF0000"/>
                </a:solidFill>
                <a:latin typeface="HG丸ｺﾞｼｯｸM-PRO" panose="020F0600000000000000" pitchFamily="50" charset="-128"/>
                <a:ea typeface="HG丸ｺﾞｼｯｸM-PRO" panose="020F0600000000000000" pitchFamily="50" charset="-128"/>
              </a:rPr>
              <a:t>「停止」</a:t>
            </a:r>
            <a:r>
              <a:rPr lang="ja-JP" altLang="en-US" sz="4000" dirty="0">
                <a:latin typeface="HG丸ｺﾞｼｯｸM-PRO" panose="020F0600000000000000" pitchFamily="50" charset="-128"/>
                <a:ea typeface="HG丸ｺﾞｼｯｸM-PRO" panose="020F0600000000000000" pitchFamily="50" charset="-128"/>
              </a:rPr>
              <a:t>扱いとなる</a:t>
            </a:r>
            <a:endParaRPr lang="en-US" altLang="ja-JP" sz="4000" dirty="0">
              <a:latin typeface="HG丸ｺﾞｼｯｸM-PRO" panose="020F0600000000000000" pitchFamily="50" charset="-128"/>
              <a:ea typeface="HG丸ｺﾞｼｯｸM-PRO" panose="020F0600000000000000" pitchFamily="50" charset="-128"/>
            </a:endParaRPr>
          </a:p>
          <a:p>
            <a:pPr marL="0" indent="0">
              <a:buNone/>
            </a:pPr>
            <a:r>
              <a:rPr lang="ja-JP" altLang="en-US" sz="4000" dirty="0">
                <a:latin typeface="HG丸ｺﾞｼｯｸM-PRO" panose="020F0600000000000000" pitchFamily="50" charset="-128"/>
                <a:ea typeface="HG丸ｺﾞｼｯｸM-PRO" panose="020F0600000000000000" pitchFamily="50" charset="-128"/>
              </a:rPr>
              <a:t>　　　</a:t>
            </a:r>
            <a:endParaRPr kumimoji="1" lang="ja-JP" altLang="en-US" sz="4000" dirty="0">
              <a:latin typeface="HG丸ｺﾞｼｯｸM-PRO" panose="020F0600000000000000" pitchFamily="50" charset="-128"/>
              <a:ea typeface="HG丸ｺﾞｼｯｸM-PRO" panose="020F0600000000000000" pitchFamily="50" charset="-128"/>
            </a:endParaRPr>
          </a:p>
        </p:txBody>
      </p:sp>
      <p:sp>
        <p:nvSpPr>
          <p:cNvPr id="5" name="下矢印 4"/>
          <p:cNvSpPr/>
          <p:nvPr/>
        </p:nvSpPr>
        <p:spPr>
          <a:xfrm rot="16200000">
            <a:off x="4369009" y="3324782"/>
            <a:ext cx="484632" cy="6339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下矢印 5"/>
          <p:cNvSpPr/>
          <p:nvPr/>
        </p:nvSpPr>
        <p:spPr>
          <a:xfrm rot="16200000">
            <a:off x="4419809" y="1362015"/>
            <a:ext cx="484632" cy="6339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下矢印 6"/>
          <p:cNvSpPr/>
          <p:nvPr/>
        </p:nvSpPr>
        <p:spPr>
          <a:xfrm rot="16200000">
            <a:off x="4407109" y="2034476"/>
            <a:ext cx="484632" cy="6339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下矢印 7"/>
          <p:cNvSpPr/>
          <p:nvPr/>
        </p:nvSpPr>
        <p:spPr>
          <a:xfrm rot="16200000">
            <a:off x="4356309" y="2679366"/>
            <a:ext cx="484632" cy="6339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2127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10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1000"/>
                                        <p:tgtEl>
                                          <p:spTgt spid="4">
                                            <p:txEl>
                                              <p:pRg st="3" end="3"/>
                                            </p:txEl>
                                          </p:spTgt>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fade">
                                      <p:cBhvr>
                                        <p:cTn id="38" dur="1000"/>
                                        <p:tgtEl>
                                          <p:spTgt spid="4">
                                            <p:txEl>
                                              <p:pRg st="4" end="4"/>
                                            </p:txEl>
                                          </p:spTgt>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childTnLst>
                                </p:cTn>
                              </p:par>
                            </p:childTnLst>
                          </p:cTn>
                        </p:par>
                        <p:par>
                          <p:cTn id="43" fill="hold">
                            <p:stCondLst>
                              <p:cond delay="3000"/>
                            </p:stCondLst>
                            <p:childTnLst>
                              <p:par>
                                <p:cTn id="44" presetID="10" presetClass="entr" presetSubtype="0" fill="hold" nodeType="afterEffect">
                                  <p:stCondLst>
                                    <p:cond delay="0"/>
                                  </p:stCondLst>
                                  <p:childTnLst>
                                    <p:set>
                                      <p:cBhvr>
                                        <p:cTn id="45" dur="1" fill="hold">
                                          <p:stCondLst>
                                            <p:cond delay="0"/>
                                          </p:stCondLst>
                                        </p:cTn>
                                        <p:tgtEl>
                                          <p:spTgt spid="4">
                                            <p:txEl>
                                              <p:pRg st="6" end="6"/>
                                            </p:txEl>
                                          </p:spTgt>
                                        </p:tgtEl>
                                        <p:attrNameLst>
                                          <p:attrName>style.visibility</p:attrName>
                                        </p:attrNameLst>
                                      </p:cBhvr>
                                      <p:to>
                                        <p:strVal val="visible"/>
                                      </p:to>
                                    </p:set>
                                    <p:animEffect transition="in" filter="fade">
                                      <p:cBhvr>
                                        <p:cTn id="46" dur="1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srcRect l="8696" t="37534" r="5326" b="39640"/>
          <a:stretch/>
        </p:blipFill>
        <p:spPr>
          <a:xfrm>
            <a:off x="506203" y="1340689"/>
            <a:ext cx="20040344" cy="4651514"/>
          </a:xfrm>
          <a:prstGeom prst="rect">
            <a:avLst/>
          </a:prstGeom>
        </p:spPr>
      </p:pic>
      <p:sp>
        <p:nvSpPr>
          <p:cNvPr id="2" name="角丸四角形吹き出し 1"/>
          <p:cNvSpPr/>
          <p:nvPr/>
        </p:nvSpPr>
        <p:spPr>
          <a:xfrm>
            <a:off x="2569643" y="3411904"/>
            <a:ext cx="5022574" cy="2538560"/>
          </a:xfrm>
          <a:prstGeom prst="wedgeRoundRectCallout">
            <a:avLst>
              <a:gd name="adj1" fmla="val -22890"/>
              <a:gd name="adj2" fmla="val -66624"/>
              <a:gd name="adj3" fmla="val 16667"/>
            </a:avLst>
          </a:prstGeom>
          <a:solidFill>
            <a:schemeClr val="accent1">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・性行不良</a:t>
            </a:r>
            <a:endParaRPr kumimoji="1" lang="en-US" altLang="ja-JP" sz="2400"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（他の児童に傷害を与える等）</a:t>
            </a:r>
            <a:endParaRPr kumimoji="1" lang="en-US" altLang="ja-JP" sz="2400"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・伝染病（インフルエンザ等）</a:t>
            </a:r>
            <a:endParaRPr kumimoji="1" lang="en-US" altLang="ja-JP" sz="2400"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・選抜のための学力検査</a:t>
            </a:r>
            <a:endParaRPr kumimoji="1" lang="en-US" altLang="ja-JP" sz="2400"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2400" dirty="0">
                <a:solidFill>
                  <a:schemeClr val="tx1"/>
                </a:solidFill>
                <a:latin typeface="HG丸ｺﾞｼｯｸM-PRO" panose="020F0600000000000000" pitchFamily="50" charset="-128"/>
                <a:ea typeface="HG丸ｺﾞｼｯｸM-PRO" panose="020F0600000000000000" pitchFamily="50" charset="-128"/>
              </a:rPr>
              <a:t>（高校入試等）</a:t>
            </a:r>
          </a:p>
        </p:txBody>
      </p:sp>
      <p:sp>
        <p:nvSpPr>
          <p:cNvPr id="7" name="正方形/長方形 6"/>
          <p:cNvSpPr/>
          <p:nvPr/>
        </p:nvSpPr>
        <p:spPr>
          <a:xfrm>
            <a:off x="7546670" y="2142435"/>
            <a:ext cx="1251889" cy="609600"/>
          </a:xfrm>
          <a:prstGeom prst="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kumimoji="1" lang="ja-JP" altLang="en-US"/>
          </a:p>
        </p:txBody>
      </p:sp>
      <p:sp>
        <p:nvSpPr>
          <p:cNvPr id="11" name="正方形/長方形 10"/>
          <p:cNvSpPr/>
          <p:nvPr/>
        </p:nvSpPr>
        <p:spPr>
          <a:xfrm>
            <a:off x="0" y="94673"/>
            <a:ext cx="35687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3600" b="1" dirty="0"/>
              <a:t>出席簿について</a:t>
            </a:r>
          </a:p>
        </p:txBody>
      </p:sp>
      <p:sp>
        <p:nvSpPr>
          <p:cNvPr id="12" name="正方形/長方形 11">
            <a:extLst>
              <a:ext uri="{FF2B5EF4-FFF2-40B4-BE49-F238E27FC236}">
                <a16:creationId xmlns:a16="http://schemas.microsoft.com/office/drawing/2014/main" id="{CCF3DFCD-4000-48A8-A9B8-E9C639576C30}"/>
              </a:ext>
            </a:extLst>
          </p:cNvPr>
          <p:cNvSpPr/>
          <p:nvPr/>
        </p:nvSpPr>
        <p:spPr>
          <a:xfrm>
            <a:off x="4765090" y="2200369"/>
            <a:ext cx="1229310" cy="609600"/>
          </a:xfrm>
          <a:prstGeom prst="rect">
            <a:avLst/>
          </a:prstGeom>
          <a:noFill/>
          <a:ln w="762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kumimoji="1" lang="ja-JP" altLang="en-US">
              <a:solidFill>
                <a:schemeClr val="accent6">
                  <a:lumMod val="60000"/>
                  <a:lumOff val="40000"/>
                </a:schemeClr>
              </a:solidFill>
            </a:endParaRPr>
          </a:p>
        </p:txBody>
      </p:sp>
      <p:sp>
        <p:nvSpPr>
          <p:cNvPr id="13" name="正方形/長方形 12"/>
          <p:cNvSpPr/>
          <p:nvPr/>
        </p:nvSpPr>
        <p:spPr>
          <a:xfrm>
            <a:off x="2031999" y="2162755"/>
            <a:ext cx="1239521" cy="609600"/>
          </a:xfrm>
          <a:prstGeom prst="rect">
            <a:avLst/>
          </a:prstGeom>
          <a:noFill/>
          <a:ln w="762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CCF3DFCD-4000-48A8-A9B8-E9C639576C30}"/>
              </a:ext>
            </a:extLst>
          </p:cNvPr>
          <p:cNvSpPr/>
          <p:nvPr/>
        </p:nvSpPr>
        <p:spPr>
          <a:xfrm>
            <a:off x="3411416" y="2158863"/>
            <a:ext cx="1160583" cy="609600"/>
          </a:xfrm>
          <a:prstGeom prst="rect">
            <a:avLst/>
          </a:prstGeom>
          <a:noFill/>
          <a:ln w="762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kumimoji="1" lang="ja-JP" altLang="en-US">
              <a:solidFill>
                <a:schemeClr val="accent6">
                  <a:lumMod val="60000"/>
                  <a:lumOff val="40000"/>
                </a:schemeClr>
              </a:solidFill>
            </a:endParaRPr>
          </a:p>
        </p:txBody>
      </p:sp>
    </p:spTree>
    <p:extLst>
      <p:ext uri="{BB962C8B-B14F-4D97-AF65-F5344CB8AC3E}">
        <p14:creationId xmlns:p14="http://schemas.microsoft.com/office/powerpoint/2010/main" val="290491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2" grpId="0" animBg="1"/>
      <p:bldP spid="13" grpId="0" animBg="1"/>
      <p:bldP spid="13" grpId="1"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1225550" y="2293621"/>
            <a:ext cx="9740900" cy="1409700"/>
          </a:xfrm>
          <a:prstGeom prst="rect">
            <a:avLst/>
          </a:prstGeom>
        </p:spPr>
        <p:txBody>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r>
              <a:rPr lang="ja-JP" altLang="en-US"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HG丸ｺﾞｼｯｸM-PRO" panose="020F0600000000000000" pitchFamily="50" charset="-128"/>
                <a:ea typeface="HG丸ｺﾞｼｯｸM-PRO" panose="020F0600000000000000" pitchFamily="50" charset="-128"/>
              </a:rPr>
              <a:t>お疲れ様でした！</a:t>
            </a:r>
          </a:p>
        </p:txBody>
      </p:sp>
      <p:pic>
        <p:nvPicPr>
          <p:cNvPr id="3" name="図 2"/>
          <p:cNvPicPr>
            <a:picLocks noChangeAspect="1"/>
          </p:cNvPicPr>
          <p:nvPr/>
        </p:nvPicPr>
        <p:blipFill>
          <a:blip r:embed="rId3"/>
          <a:stretch>
            <a:fillRect/>
          </a:stretch>
        </p:blipFill>
        <p:spPr>
          <a:xfrm>
            <a:off x="8908061" y="4073577"/>
            <a:ext cx="2800350" cy="1828800"/>
          </a:xfrm>
          <a:prstGeom prst="rect">
            <a:avLst/>
          </a:prstGeom>
        </p:spPr>
      </p:pic>
    </p:spTree>
    <p:extLst>
      <p:ext uri="{BB962C8B-B14F-4D97-AF65-F5344CB8AC3E}">
        <p14:creationId xmlns:p14="http://schemas.microsoft.com/office/powerpoint/2010/main" val="37123588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374073"/>
            <a:ext cx="94488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3600" b="1" dirty="0"/>
              <a:t>就学事務について</a:t>
            </a:r>
          </a:p>
        </p:txBody>
      </p:sp>
      <p:sp>
        <p:nvSpPr>
          <p:cNvPr id="3" name="正方形/長方形 2"/>
          <p:cNvSpPr/>
          <p:nvPr/>
        </p:nvSpPr>
        <p:spPr>
          <a:xfrm>
            <a:off x="1733639" y="1569914"/>
            <a:ext cx="8648521" cy="769441"/>
          </a:xfrm>
          <a:prstGeom prst="rect">
            <a:avLst/>
          </a:prstGeom>
        </p:spPr>
        <p:txBody>
          <a:bodyPr wrap="none">
            <a:spAutoFit/>
          </a:bodyPr>
          <a:lstStyle/>
          <a:p>
            <a:r>
              <a:rPr lang="ja-JP" altLang="en-US" sz="4400" dirty="0">
                <a:latin typeface="+mn-ea"/>
              </a:rPr>
              <a:t>就学義務を履行させるための事務</a:t>
            </a:r>
            <a:endParaRPr lang="ja-JP" altLang="en-US" sz="4400" dirty="0"/>
          </a:p>
        </p:txBody>
      </p:sp>
      <p:sp>
        <p:nvSpPr>
          <p:cNvPr id="4" name="下矢印 3"/>
          <p:cNvSpPr/>
          <p:nvPr/>
        </p:nvSpPr>
        <p:spPr>
          <a:xfrm>
            <a:off x="5490140" y="2440955"/>
            <a:ext cx="484632" cy="6339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4323373" y="3219534"/>
            <a:ext cx="3570208" cy="769441"/>
          </a:xfrm>
          <a:prstGeom prst="rect">
            <a:avLst/>
          </a:prstGeom>
        </p:spPr>
        <p:txBody>
          <a:bodyPr wrap="none">
            <a:spAutoFit/>
          </a:bodyPr>
          <a:lstStyle/>
          <a:p>
            <a:r>
              <a:rPr lang="ja-JP" altLang="en-US" sz="4400" b="1" dirty="0">
                <a:solidFill>
                  <a:srgbClr val="FF0000"/>
                </a:solidFill>
                <a:latin typeface="+mn-ea"/>
              </a:rPr>
              <a:t>「就学事務」</a:t>
            </a:r>
            <a:endParaRPr lang="ja-JP" altLang="en-US" sz="4400" dirty="0">
              <a:solidFill>
                <a:srgbClr val="FF0000"/>
              </a:solidFill>
            </a:endParaRPr>
          </a:p>
        </p:txBody>
      </p:sp>
      <p:sp>
        <p:nvSpPr>
          <p:cNvPr id="6" name="正方形/長方形 5"/>
          <p:cNvSpPr/>
          <p:nvPr/>
        </p:nvSpPr>
        <p:spPr>
          <a:xfrm>
            <a:off x="702899" y="4207826"/>
            <a:ext cx="8951740" cy="646331"/>
          </a:xfrm>
          <a:prstGeom prst="rect">
            <a:avLst/>
          </a:prstGeom>
        </p:spPr>
        <p:txBody>
          <a:bodyPr wrap="square">
            <a:spAutoFit/>
          </a:bodyPr>
          <a:lstStyle/>
          <a:p>
            <a:r>
              <a:rPr lang="ja-JP" altLang="en-US" sz="3600" dirty="0">
                <a:latin typeface="+mn-ea"/>
              </a:rPr>
              <a:t>就学事務・・地方公共団体の自治事務</a:t>
            </a:r>
            <a:endParaRPr lang="ja-JP" altLang="en-US" sz="3600" dirty="0"/>
          </a:p>
        </p:txBody>
      </p:sp>
      <p:sp>
        <p:nvSpPr>
          <p:cNvPr id="7" name="正方形/長方形 6"/>
          <p:cNvSpPr/>
          <p:nvPr/>
        </p:nvSpPr>
        <p:spPr>
          <a:xfrm>
            <a:off x="692239" y="4950140"/>
            <a:ext cx="10436156" cy="584775"/>
          </a:xfrm>
          <a:prstGeom prst="rect">
            <a:avLst/>
          </a:prstGeom>
        </p:spPr>
        <p:txBody>
          <a:bodyPr wrap="square">
            <a:spAutoFit/>
          </a:bodyPr>
          <a:lstStyle/>
          <a:p>
            <a:r>
              <a:rPr lang="ja-JP" altLang="en-US" sz="3200" dirty="0">
                <a:latin typeface="+mn-ea"/>
              </a:rPr>
              <a:t>小・中学校への就学に関する事務・・市町村の教育委員会</a:t>
            </a:r>
            <a:endParaRPr lang="ja-JP" altLang="en-US" sz="3200" dirty="0"/>
          </a:p>
        </p:txBody>
      </p:sp>
      <p:sp>
        <p:nvSpPr>
          <p:cNvPr id="9" name="サブタイトル 2"/>
          <p:cNvSpPr txBox="1">
            <a:spLocks/>
          </p:cNvSpPr>
          <p:nvPr/>
        </p:nvSpPr>
        <p:spPr>
          <a:xfrm>
            <a:off x="9772793" y="5875933"/>
            <a:ext cx="2622407" cy="525929"/>
          </a:xfrm>
          <a:prstGeom prst="rect">
            <a:avLst/>
          </a:prstGeom>
        </p:spPr>
        <p:txBody>
          <a:bodyPr>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a:lstStyle>
          <a:p>
            <a:pPr marL="0" indent="0">
              <a:buNone/>
            </a:pPr>
            <a:r>
              <a:rPr lang="ja-JP" altLang="en-US" dirty="0">
                <a:latin typeface="+mj-ea"/>
              </a:rPr>
              <a:t>文部科学省</a:t>
            </a:r>
            <a:r>
              <a:rPr lang="en-US" altLang="ja-JP" dirty="0">
                <a:latin typeface="+mj-ea"/>
              </a:rPr>
              <a:t>HP</a:t>
            </a:r>
            <a:r>
              <a:rPr lang="ja-JP" altLang="en-US" dirty="0">
                <a:latin typeface="+mj-ea"/>
              </a:rPr>
              <a:t>より</a:t>
            </a:r>
            <a:endParaRPr lang="ja-JP" altLang="en-US" sz="1600" dirty="0">
              <a:latin typeface="+mj-ea"/>
            </a:endParaRPr>
          </a:p>
        </p:txBody>
      </p:sp>
    </p:spTree>
    <p:extLst>
      <p:ext uri="{BB962C8B-B14F-4D97-AF65-F5344CB8AC3E}">
        <p14:creationId xmlns:p14="http://schemas.microsoft.com/office/powerpoint/2010/main" val="318080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ppt_x"/>
                                          </p:val>
                                        </p:tav>
                                        <p:tav tm="100000">
                                          <p:val>
                                            <p:strVal val="#ppt_x"/>
                                          </p:val>
                                        </p:tav>
                                      </p:tavLst>
                                    </p:anim>
                                    <p:anim calcmode="lin" valueType="num">
                                      <p:cBhvr additive="base">
                                        <p:cTn id="16"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861698" y="2292824"/>
            <a:ext cx="900000" cy="3057098"/>
          </a:xfrm>
          <a:prstGeom prst="roundRect">
            <a:avLst/>
          </a:prstGeom>
        </p:spPr>
        <p:style>
          <a:lnRef idx="1">
            <a:schemeClr val="accent3"/>
          </a:lnRef>
          <a:fillRef idx="2">
            <a:schemeClr val="accent3"/>
          </a:fillRef>
          <a:effectRef idx="1">
            <a:schemeClr val="accent3"/>
          </a:effectRef>
          <a:fontRef idx="minor">
            <a:schemeClr val="dk1"/>
          </a:fontRef>
        </p:style>
        <p:txBody>
          <a:bodyPr vert="eaVert" rtlCol="0" anchor="ctr"/>
          <a:lstStyle/>
          <a:p>
            <a:pPr algn="ctr"/>
            <a:r>
              <a:rPr kumimoji="1" lang="ja-JP" altLang="en-US" sz="2800" b="1" dirty="0"/>
              <a:t>学齢簿の作成</a:t>
            </a:r>
          </a:p>
        </p:txBody>
      </p:sp>
      <p:sp>
        <p:nvSpPr>
          <p:cNvPr id="6" name="角丸四角形 5"/>
          <p:cNvSpPr/>
          <p:nvPr/>
        </p:nvSpPr>
        <p:spPr>
          <a:xfrm>
            <a:off x="2791650" y="2292824"/>
            <a:ext cx="900000" cy="3057098"/>
          </a:xfrm>
          <a:prstGeom prst="roundRect">
            <a:avLst/>
          </a:prstGeom>
        </p:spPr>
        <p:style>
          <a:lnRef idx="1">
            <a:schemeClr val="accent3"/>
          </a:lnRef>
          <a:fillRef idx="2">
            <a:schemeClr val="accent3"/>
          </a:fillRef>
          <a:effectRef idx="1">
            <a:schemeClr val="accent3"/>
          </a:effectRef>
          <a:fontRef idx="minor">
            <a:schemeClr val="dk1"/>
          </a:fontRef>
        </p:style>
        <p:txBody>
          <a:bodyPr vert="eaVert" rtlCol="0" anchor="ctr"/>
          <a:lstStyle/>
          <a:p>
            <a:pPr algn="ctr"/>
            <a:r>
              <a:rPr kumimoji="1" lang="ja-JP" altLang="en-US" sz="2800" b="1" dirty="0"/>
              <a:t>就学時の健康診断</a:t>
            </a:r>
          </a:p>
        </p:txBody>
      </p:sp>
      <p:sp>
        <p:nvSpPr>
          <p:cNvPr id="8" name="角丸四角形 7"/>
          <p:cNvSpPr/>
          <p:nvPr/>
        </p:nvSpPr>
        <p:spPr>
          <a:xfrm>
            <a:off x="4801135" y="2047165"/>
            <a:ext cx="2164104" cy="4626590"/>
          </a:xfrm>
          <a:prstGeom prst="roundRect">
            <a:avLst/>
          </a:prstGeom>
        </p:spPr>
        <p:style>
          <a:lnRef idx="1">
            <a:schemeClr val="accent3"/>
          </a:lnRef>
          <a:fillRef idx="2">
            <a:schemeClr val="accent3"/>
          </a:fillRef>
          <a:effectRef idx="1">
            <a:schemeClr val="accent3"/>
          </a:effectRef>
          <a:fontRef idx="minor">
            <a:schemeClr val="dk1"/>
          </a:fontRef>
        </p:style>
        <p:txBody>
          <a:bodyPr vert="eaVert" rtlCol="0" anchor="t"/>
          <a:lstStyle/>
          <a:p>
            <a:r>
              <a:rPr kumimoji="1" lang="ja-JP" altLang="en-US" sz="2800" b="1" dirty="0"/>
              <a:t>保護者に入学期日・就学校の指定を通知</a:t>
            </a:r>
            <a:endParaRPr kumimoji="1" lang="en-US" altLang="ja-JP" sz="2800" b="1" dirty="0"/>
          </a:p>
          <a:p>
            <a:r>
              <a:rPr kumimoji="1" lang="ja-JP" altLang="en-US" sz="2800" b="1" dirty="0"/>
              <a:t>学校長に就学する児童生徒の氏名・入学期日を通知</a:t>
            </a:r>
          </a:p>
        </p:txBody>
      </p:sp>
      <p:sp>
        <p:nvSpPr>
          <p:cNvPr id="9" name="角丸四角形 8"/>
          <p:cNvSpPr/>
          <p:nvPr/>
        </p:nvSpPr>
        <p:spPr>
          <a:xfrm>
            <a:off x="8081572" y="3130876"/>
            <a:ext cx="900000" cy="3057098"/>
          </a:xfrm>
          <a:prstGeom prst="roundRect">
            <a:avLst/>
          </a:prstGeom>
        </p:spPr>
        <p:style>
          <a:lnRef idx="1">
            <a:schemeClr val="accent3"/>
          </a:lnRef>
          <a:fillRef idx="2">
            <a:schemeClr val="accent3"/>
          </a:fillRef>
          <a:effectRef idx="1">
            <a:schemeClr val="accent3"/>
          </a:effectRef>
          <a:fontRef idx="minor">
            <a:schemeClr val="dk1"/>
          </a:fontRef>
        </p:style>
        <p:txBody>
          <a:bodyPr vert="eaVert" rtlCol="0" anchor="ctr"/>
          <a:lstStyle/>
          <a:p>
            <a:pPr algn="ctr"/>
            <a:r>
              <a:rPr kumimoji="1" lang="ja-JP" altLang="en-US" sz="2800" b="1" dirty="0"/>
              <a:t>就学指定の変更</a:t>
            </a:r>
          </a:p>
        </p:txBody>
      </p:sp>
      <p:sp>
        <p:nvSpPr>
          <p:cNvPr id="10" name="角丸四角形 9"/>
          <p:cNvSpPr/>
          <p:nvPr/>
        </p:nvSpPr>
        <p:spPr>
          <a:xfrm>
            <a:off x="10016864" y="2306471"/>
            <a:ext cx="900000" cy="3057098"/>
          </a:xfrm>
          <a:prstGeom prst="roundRect">
            <a:avLst/>
          </a:prstGeom>
        </p:spPr>
        <p:style>
          <a:lnRef idx="1">
            <a:schemeClr val="accent3"/>
          </a:lnRef>
          <a:fillRef idx="2">
            <a:schemeClr val="accent3"/>
          </a:fillRef>
          <a:effectRef idx="1">
            <a:schemeClr val="accent3"/>
          </a:effectRef>
          <a:fontRef idx="minor">
            <a:schemeClr val="dk1"/>
          </a:fontRef>
        </p:style>
        <p:txBody>
          <a:bodyPr vert="eaVert" rtlCol="0" anchor="ctr"/>
          <a:lstStyle/>
          <a:p>
            <a:pPr algn="ctr"/>
            <a:r>
              <a:rPr kumimoji="1" lang="ja-JP" altLang="en-US" sz="2800" b="1" dirty="0"/>
              <a:t>入学</a:t>
            </a:r>
          </a:p>
        </p:txBody>
      </p:sp>
      <p:sp>
        <p:nvSpPr>
          <p:cNvPr id="11" name="正方形/長方形 10"/>
          <p:cNvSpPr/>
          <p:nvPr/>
        </p:nvSpPr>
        <p:spPr>
          <a:xfrm>
            <a:off x="661596" y="1357175"/>
            <a:ext cx="1350753" cy="77469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en-US" altLang="ja-JP" dirty="0"/>
              <a:t>10/1</a:t>
            </a:r>
            <a:r>
              <a:rPr kumimoji="1" lang="ja-JP" altLang="en-US" dirty="0"/>
              <a:t>から</a:t>
            </a:r>
            <a:endParaRPr kumimoji="1" lang="en-US" altLang="ja-JP" dirty="0"/>
          </a:p>
          <a:p>
            <a:pPr algn="ctr"/>
            <a:r>
              <a:rPr kumimoji="1" lang="en-US" altLang="ja-JP" dirty="0"/>
              <a:t>10/31</a:t>
            </a:r>
            <a:r>
              <a:rPr kumimoji="1" lang="ja-JP" altLang="en-US" dirty="0"/>
              <a:t>まで</a:t>
            </a:r>
          </a:p>
        </p:txBody>
      </p:sp>
      <p:sp>
        <p:nvSpPr>
          <p:cNvPr id="15" name="正方形/長方形 14"/>
          <p:cNvSpPr/>
          <p:nvPr/>
        </p:nvSpPr>
        <p:spPr>
          <a:xfrm>
            <a:off x="5271310" y="1473200"/>
            <a:ext cx="1350753" cy="39654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en-US" altLang="ja-JP" dirty="0"/>
              <a:t>1/31</a:t>
            </a:r>
            <a:r>
              <a:rPr kumimoji="1" lang="ja-JP" altLang="en-US" dirty="0"/>
              <a:t>まで</a:t>
            </a:r>
          </a:p>
        </p:txBody>
      </p:sp>
      <p:sp>
        <p:nvSpPr>
          <p:cNvPr id="16" name="右矢印 15"/>
          <p:cNvSpPr/>
          <p:nvPr/>
        </p:nvSpPr>
        <p:spPr>
          <a:xfrm>
            <a:off x="1939119" y="3350525"/>
            <a:ext cx="682388" cy="360000"/>
          </a:xfrm>
          <a:prstGeom prs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ja-JP" altLang="en-US"/>
          </a:p>
        </p:txBody>
      </p:sp>
      <p:sp>
        <p:nvSpPr>
          <p:cNvPr id="20" name="右矢印 19"/>
          <p:cNvSpPr/>
          <p:nvPr/>
        </p:nvSpPr>
        <p:spPr>
          <a:xfrm>
            <a:off x="7691194" y="2265190"/>
            <a:ext cx="1901219" cy="360000"/>
          </a:xfrm>
          <a:prstGeom prs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ja-JP" altLang="en-US"/>
          </a:p>
        </p:txBody>
      </p:sp>
      <p:sp>
        <p:nvSpPr>
          <p:cNvPr id="22" name="右矢印 21"/>
          <p:cNvSpPr/>
          <p:nvPr/>
        </p:nvSpPr>
        <p:spPr>
          <a:xfrm>
            <a:off x="9375322" y="3275537"/>
            <a:ext cx="532993" cy="360000"/>
          </a:xfrm>
          <a:prstGeom prs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ja-JP" altLang="en-US"/>
          </a:p>
        </p:txBody>
      </p:sp>
      <p:sp>
        <p:nvSpPr>
          <p:cNvPr id="23" name="正方形/長方形 22"/>
          <p:cNvSpPr/>
          <p:nvPr/>
        </p:nvSpPr>
        <p:spPr>
          <a:xfrm>
            <a:off x="10044826" y="1473200"/>
            <a:ext cx="900000" cy="41474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en-US" altLang="ja-JP" dirty="0"/>
              <a:t>4/1</a:t>
            </a:r>
            <a:endParaRPr kumimoji="1" lang="ja-JP" altLang="en-US" dirty="0"/>
          </a:p>
        </p:txBody>
      </p:sp>
      <p:sp>
        <p:nvSpPr>
          <p:cNvPr id="24" name="サブタイトル 2"/>
          <p:cNvSpPr txBox="1">
            <a:spLocks/>
          </p:cNvSpPr>
          <p:nvPr/>
        </p:nvSpPr>
        <p:spPr>
          <a:xfrm>
            <a:off x="9754025" y="5925009"/>
            <a:ext cx="2279938" cy="525929"/>
          </a:xfrm>
          <a:prstGeom prst="rect">
            <a:avLst/>
          </a:prstGeom>
        </p:spPr>
        <p:txBody>
          <a:bodyPr>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a:lstStyle>
          <a:p>
            <a:pPr marL="0" indent="0">
              <a:buNone/>
            </a:pPr>
            <a:r>
              <a:rPr lang="ja-JP" altLang="en-US" dirty="0">
                <a:latin typeface="+mn-ea"/>
                <a:ea typeface="+mn-ea"/>
              </a:rPr>
              <a:t>文部科学省</a:t>
            </a:r>
            <a:r>
              <a:rPr lang="en-US" altLang="ja-JP" dirty="0">
                <a:latin typeface="+mn-ea"/>
                <a:ea typeface="+mn-ea"/>
              </a:rPr>
              <a:t>HP</a:t>
            </a:r>
            <a:r>
              <a:rPr lang="ja-JP" altLang="en-US" dirty="0">
                <a:latin typeface="+mn-ea"/>
                <a:ea typeface="+mn-ea"/>
              </a:rPr>
              <a:t>より</a:t>
            </a:r>
            <a:endParaRPr lang="ja-JP" altLang="en-US" sz="1600" dirty="0">
              <a:latin typeface="+mn-ea"/>
              <a:ea typeface="+mn-ea"/>
            </a:endParaRPr>
          </a:p>
        </p:txBody>
      </p:sp>
      <p:sp>
        <p:nvSpPr>
          <p:cNvPr id="26" name="正方形/長方形 25"/>
          <p:cNvSpPr/>
          <p:nvPr/>
        </p:nvSpPr>
        <p:spPr>
          <a:xfrm>
            <a:off x="0" y="288341"/>
            <a:ext cx="810166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3600" b="1" dirty="0"/>
              <a:t>市町村教育委員会が行う事務について</a:t>
            </a:r>
          </a:p>
        </p:txBody>
      </p:sp>
      <p:sp>
        <p:nvSpPr>
          <p:cNvPr id="27" name="正方形/長方形 26"/>
          <p:cNvSpPr/>
          <p:nvPr/>
        </p:nvSpPr>
        <p:spPr>
          <a:xfrm>
            <a:off x="2566273" y="1357175"/>
            <a:ext cx="1350753" cy="77469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en-US" altLang="ja-JP" dirty="0"/>
              <a:t>11/1</a:t>
            </a:r>
            <a:r>
              <a:rPr kumimoji="1" lang="ja-JP" altLang="en-US" dirty="0"/>
              <a:t>から</a:t>
            </a:r>
            <a:endParaRPr kumimoji="1" lang="en-US" altLang="ja-JP" dirty="0"/>
          </a:p>
          <a:p>
            <a:pPr algn="ctr"/>
            <a:r>
              <a:rPr kumimoji="1" lang="en-US" altLang="ja-JP" dirty="0"/>
              <a:t>11/30</a:t>
            </a:r>
            <a:r>
              <a:rPr kumimoji="1" lang="ja-JP" altLang="en-US" dirty="0"/>
              <a:t>まで</a:t>
            </a:r>
          </a:p>
        </p:txBody>
      </p:sp>
      <p:sp>
        <p:nvSpPr>
          <p:cNvPr id="38" name="右矢印 37"/>
          <p:cNvSpPr/>
          <p:nvPr/>
        </p:nvSpPr>
        <p:spPr>
          <a:xfrm>
            <a:off x="7206149" y="3256657"/>
            <a:ext cx="532993" cy="360000"/>
          </a:xfrm>
          <a:prstGeom prs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ja-JP" altLang="en-US"/>
          </a:p>
        </p:txBody>
      </p:sp>
      <p:sp>
        <p:nvSpPr>
          <p:cNvPr id="21" name="右矢印 20"/>
          <p:cNvSpPr/>
          <p:nvPr/>
        </p:nvSpPr>
        <p:spPr>
          <a:xfrm>
            <a:off x="3877837" y="3350525"/>
            <a:ext cx="682388" cy="360000"/>
          </a:xfrm>
          <a:prstGeom prs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9920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000" fill="hold"/>
                                        <p:tgtEl>
                                          <p:spTgt spid="11"/>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1000" fill="hold"/>
                                        <p:tgtEl>
                                          <p:spTgt spid="27"/>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1000" fill="hold"/>
                                        <p:tgtEl>
                                          <p:spTgt spid="15"/>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0" nodeType="clickEffect">
                                  <p:stCondLst>
                                    <p:cond delay="0"/>
                                  </p:stCondLst>
                                  <p:childTnLst>
                                    <p:animScale>
                                      <p:cBhvr>
                                        <p:cTn id="18" dur="1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23"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2491" y="4404679"/>
            <a:ext cx="1726791" cy="1848536"/>
          </a:xfrm>
          <a:prstGeom prst="rect">
            <a:avLst/>
          </a:prstGeom>
        </p:spPr>
      </p:pic>
      <p:sp>
        <p:nvSpPr>
          <p:cNvPr id="5" name="サブタイトル 2"/>
          <p:cNvSpPr txBox="1">
            <a:spLocks/>
          </p:cNvSpPr>
          <p:nvPr/>
        </p:nvSpPr>
        <p:spPr>
          <a:xfrm>
            <a:off x="885398" y="3169441"/>
            <a:ext cx="5844207" cy="940749"/>
          </a:xfrm>
          <a:prstGeom prst="rect">
            <a:avLst/>
          </a:prstGeom>
        </p:spPr>
        <p:txBody>
          <a:bodyPr>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a:lstStyle>
          <a:p>
            <a:pPr marL="0" indent="0" algn="ctr">
              <a:buNone/>
            </a:pPr>
            <a:r>
              <a:rPr lang="ja-JP" altLang="en-US" sz="5400" b="1" dirty="0">
                <a:ln w="22225">
                  <a:solidFill>
                    <a:schemeClr val="accent2"/>
                  </a:solidFill>
                  <a:prstDash val="solid"/>
                </a:ln>
                <a:solidFill>
                  <a:schemeClr val="accent2">
                    <a:lumMod val="40000"/>
                    <a:lumOff val="60000"/>
                  </a:schemeClr>
                </a:solidFill>
                <a:latin typeface="HG丸ｺﾞｼｯｸM-PRO" panose="020F0600000000000000" pitchFamily="50" charset="-128"/>
                <a:ea typeface="HG丸ｺﾞｼｯｸM-PRO" panose="020F0600000000000000" pitchFamily="50" charset="-128"/>
              </a:rPr>
              <a:t>指導要録とは？</a:t>
            </a:r>
            <a:endParaRPr lang="en-US" altLang="ja-JP" sz="5400" b="1" dirty="0">
              <a:ln w="22225">
                <a:solidFill>
                  <a:schemeClr val="accent2"/>
                </a:solidFill>
                <a:prstDash val="solid"/>
              </a:ln>
              <a:solidFill>
                <a:schemeClr val="accent2">
                  <a:lumMod val="40000"/>
                  <a:lumOff val="60000"/>
                </a:schemeClr>
              </a:solidFill>
              <a:latin typeface="HG丸ｺﾞｼｯｸM-PRO" panose="020F0600000000000000" pitchFamily="50" charset="-128"/>
              <a:ea typeface="HG丸ｺﾞｼｯｸM-PRO" panose="020F0600000000000000" pitchFamily="50" charset="-128"/>
            </a:endParaRPr>
          </a:p>
        </p:txBody>
      </p:sp>
      <p:sp>
        <p:nvSpPr>
          <p:cNvPr id="6" name="サブタイトル 2"/>
          <p:cNvSpPr txBox="1">
            <a:spLocks/>
          </p:cNvSpPr>
          <p:nvPr/>
        </p:nvSpPr>
        <p:spPr>
          <a:xfrm>
            <a:off x="125897" y="1736035"/>
            <a:ext cx="11940206" cy="1172047"/>
          </a:xfrm>
          <a:prstGeom prst="rect">
            <a:avLst/>
          </a:prstGeom>
        </p:spPr>
        <p:txBody>
          <a:bodyPr>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a:lstStyle>
          <a:p>
            <a:pPr marL="0" indent="0">
              <a:buNone/>
            </a:pPr>
            <a:endParaRPr lang="en-US" altLang="ja-JP" sz="4800" dirty="0">
              <a:latin typeface="HG丸ｺﾞｼｯｸM-PRO" panose="020F0600000000000000" pitchFamily="50" charset="-128"/>
              <a:ea typeface="HG丸ｺﾞｼｯｸM-PRO" panose="020F0600000000000000" pitchFamily="50" charset="-128"/>
            </a:endParaRPr>
          </a:p>
        </p:txBody>
      </p:sp>
      <p:sp>
        <p:nvSpPr>
          <p:cNvPr id="7" name="サブタイトル 2"/>
          <p:cNvSpPr txBox="1">
            <a:spLocks/>
          </p:cNvSpPr>
          <p:nvPr/>
        </p:nvSpPr>
        <p:spPr>
          <a:xfrm>
            <a:off x="432326" y="4505986"/>
            <a:ext cx="8210299" cy="678712"/>
          </a:xfrm>
          <a:prstGeom prst="rect">
            <a:avLst/>
          </a:prstGeom>
        </p:spPr>
        <p:txBody>
          <a:bodyPr>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a:lstStyle>
          <a:p>
            <a:pPr marL="0" indent="0" algn="ctr">
              <a:buNone/>
            </a:pPr>
            <a:r>
              <a:rPr lang="ja-JP" altLang="en-US" sz="3200" dirty="0">
                <a:latin typeface="HG丸ｺﾞｼｯｸM-PRO" panose="020F0600000000000000" pitchFamily="50" charset="-128"/>
                <a:ea typeface="HG丸ｺﾞｼｯｸM-PRO" panose="020F0600000000000000" pitchFamily="50" charset="-128"/>
              </a:rPr>
              <a:t>手引きで確認していきましょう！</a:t>
            </a:r>
            <a:endParaRPr lang="en-US" altLang="ja-JP" sz="3200" dirty="0">
              <a:latin typeface="HG丸ｺﾞｼｯｸM-PRO" panose="020F0600000000000000" pitchFamily="50" charset="-128"/>
              <a:ea typeface="HG丸ｺﾞｼｯｸM-PRO" panose="020F0600000000000000" pitchFamily="50" charset="-128"/>
            </a:endParaRPr>
          </a:p>
        </p:txBody>
      </p:sp>
      <p:sp>
        <p:nvSpPr>
          <p:cNvPr id="8" name="正方形/長方形 7"/>
          <p:cNvSpPr/>
          <p:nvPr/>
        </p:nvSpPr>
        <p:spPr>
          <a:xfrm>
            <a:off x="0" y="374073"/>
            <a:ext cx="621527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3600" b="1" dirty="0"/>
              <a:t>指導要録について</a:t>
            </a:r>
          </a:p>
        </p:txBody>
      </p:sp>
    </p:spTree>
    <p:extLst>
      <p:ext uri="{BB962C8B-B14F-4D97-AF65-F5344CB8AC3E}">
        <p14:creationId xmlns:p14="http://schemas.microsoft.com/office/powerpoint/2010/main" val="10380841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330" y="88900"/>
            <a:ext cx="4520146" cy="6707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図 4"/>
          <p:cNvPicPr>
            <a:picLocks noChangeAspect="1"/>
          </p:cNvPicPr>
          <p:nvPr/>
        </p:nvPicPr>
        <p:blipFill rotWithShape="1">
          <a:blip r:embed="rId4"/>
          <a:srcRect l="26413" t="10496" r="27826" b="4722"/>
          <a:stretch/>
        </p:blipFill>
        <p:spPr>
          <a:xfrm>
            <a:off x="6256130" y="102276"/>
            <a:ext cx="4532243" cy="6717624"/>
          </a:xfrm>
          <a:prstGeom prst="rect">
            <a:avLst/>
          </a:prstGeom>
        </p:spPr>
      </p:pic>
      <p:sp>
        <p:nvSpPr>
          <p:cNvPr id="3" name="正方形/長方形 2"/>
          <p:cNvSpPr/>
          <p:nvPr/>
        </p:nvSpPr>
        <p:spPr>
          <a:xfrm>
            <a:off x="1944709" y="2756078"/>
            <a:ext cx="3142446" cy="1313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400" dirty="0">
                <a:solidFill>
                  <a:schemeClr val="tx1"/>
                </a:solidFill>
                <a:latin typeface="HGS創英角ﾎﾟｯﾌﾟ体" panose="040B0A00000000000000" pitchFamily="50" charset="-128"/>
                <a:ea typeface="HGS創英角ﾎﾟｯﾌﾟ体" panose="040B0A00000000000000" pitchFamily="50" charset="-128"/>
              </a:rPr>
              <a:t>20</a:t>
            </a:r>
            <a:r>
              <a:rPr kumimoji="1" lang="ja-JP" altLang="en-US" sz="4400" dirty="0">
                <a:solidFill>
                  <a:schemeClr val="tx1"/>
                </a:solidFill>
                <a:latin typeface="HGS創英角ﾎﾟｯﾌﾟ体" panose="040B0A00000000000000" pitchFamily="50" charset="-128"/>
                <a:ea typeface="HGS創英角ﾎﾟｯﾌﾟ体" panose="040B0A00000000000000" pitchFamily="50" charset="-128"/>
              </a:rPr>
              <a:t>年保存</a:t>
            </a:r>
          </a:p>
        </p:txBody>
      </p:sp>
      <p:sp>
        <p:nvSpPr>
          <p:cNvPr id="10" name="正方形/長方形 9"/>
          <p:cNvSpPr/>
          <p:nvPr/>
        </p:nvSpPr>
        <p:spPr>
          <a:xfrm>
            <a:off x="7171385" y="2715295"/>
            <a:ext cx="3142446" cy="1313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400" dirty="0">
                <a:solidFill>
                  <a:schemeClr val="tx1"/>
                </a:solidFill>
                <a:latin typeface="HGS創英角ﾎﾟｯﾌﾟ体" panose="040B0A00000000000000" pitchFamily="50" charset="-128"/>
                <a:ea typeface="HGS創英角ﾎﾟｯﾌﾟ体" panose="040B0A00000000000000" pitchFamily="50" charset="-128"/>
              </a:rPr>
              <a:t>5</a:t>
            </a:r>
            <a:r>
              <a:rPr kumimoji="1" lang="ja-JP" altLang="en-US" sz="4400" dirty="0">
                <a:solidFill>
                  <a:schemeClr val="tx1"/>
                </a:solidFill>
                <a:latin typeface="HGS創英角ﾎﾟｯﾌﾟ体" panose="040B0A00000000000000" pitchFamily="50" charset="-128"/>
                <a:ea typeface="HGS創英角ﾎﾟｯﾌﾟ体" panose="040B0A00000000000000" pitchFamily="50" charset="-128"/>
              </a:rPr>
              <a:t>年保存</a:t>
            </a:r>
          </a:p>
        </p:txBody>
      </p:sp>
    </p:spTree>
    <p:extLst>
      <p:ext uri="{BB962C8B-B14F-4D97-AF65-F5344CB8AC3E}">
        <p14:creationId xmlns:p14="http://schemas.microsoft.com/office/powerpoint/2010/main" val="111868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21413" t="9415" r="26956" b="38777"/>
          <a:stretch/>
        </p:blipFill>
        <p:spPr>
          <a:xfrm>
            <a:off x="3053522" y="0"/>
            <a:ext cx="8547651" cy="6861638"/>
          </a:xfrm>
          <a:prstGeom prst="rect">
            <a:avLst/>
          </a:prstGeom>
        </p:spPr>
      </p:pic>
      <p:sp>
        <p:nvSpPr>
          <p:cNvPr id="4" name="サブタイトル 2"/>
          <p:cNvSpPr txBox="1">
            <a:spLocks/>
          </p:cNvSpPr>
          <p:nvPr/>
        </p:nvSpPr>
        <p:spPr>
          <a:xfrm>
            <a:off x="357810" y="87463"/>
            <a:ext cx="1961321" cy="6645965"/>
          </a:xfrm>
          <a:prstGeom prst="rect">
            <a:avLst/>
          </a:prstGeom>
        </p:spPr>
        <p:txBody>
          <a:bodyPr vert="eaVert">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a:lstStyle>
          <a:p>
            <a:pPr marL="0" indent="0" algn="ctr">
              <a:buNone/>
            </a:pPr>
            <a:r>
              <a:rPr lang="ja-JP" altLang="en-US" sz="4400" b="1" dirty="0">
                <a:ln w="22225">
                  <a:solidFill>
                    <a:schemeClr val="accent2"/>
                  </a:solidFill>
                  <a:prstDash val="solid"/>
                </a:ln>
                <a:solidFill>
                  <a:schemeClr val="accent2">
                    <a:lumMod val="40000"/>
                    <a:lumOff val="60000"/>
                  </a:schemeClr>
                </a:solidFill>
                <a:latin typeface="HG丸ｺﾞｼｯｸM-PRO" panose="020F0600000000000000" pitchFamily="50" charset="-128"/>
                <a:ea typeface="HG丸ｺﾞｼｯｸM-PRO" panose="020F0600000000000000" pitchFamily="50" charset="-128"/>
              </a:rPr>
              <a:t>指導要録電子原本化</a:t>
            </a:r>
            <a:endParaRPr lang="en-US" altLang="ja-JP" sz="4400" b="1" dirty="0">
              <a:ln w="22225">
                <a:solidFill>
                  <a:schemeClr val="accent2"/>
                </a:solidFill>
                <a:prstDash val="solid"/>
              </a:ln>
              <a:solidFill>
                <a:schemeClr val="accent2">
                  <a:lumMod val="40000"/>
                  <a:lumOff val="60000"/>
                </a:schemeClr>
              </a:solidFill>
              <a:latin typeface="HG丸ｺﾞｼｯｸM-PRO" panose="020F0600000000000000" pitchFamily="50" charset="-128"/>
              <a:ea typeface="HG丸ｺﾞｼｯｸM-PRO" panose="020F0600000000000000" pitchFamily="50" charset="-128"/>
            </a:endParaRPr>
          </a:p>
          <a:p>
            <a:pPr marL="0" indent="0" algn="ctr">
              <a:buNone/>
            </a:pPr>
            <a:r>
              <a:rPr lang="ja-JP" altLang="en-US" sz="4400" b="1" dirty="0">
                <a:ln w="22225">
                  <a:solidFill>
                    <a:schemeClr val="accent2"/>
                  </a:solidFill>
                  <a:prstDash val="solid"/>
                </a:ln>
                <a:solidFill>
                  <a:schemeClr val="accent2">
                    <a:lumMod val="40000"/>
                    <a:lumOff val="60000"/>
                  </a:schemeClr>
                </a:solidFill>
                <a:latin typeface="HG丸ｺﾞｼｯｸM-PRO" panose="020F0600000000000000" pitchFamily="50" charset="-128"/>
                <a:ea typeface="HG丸ｺﾞｼｯｸM-PRO" panose="020F0600000000000000" pitchFamily="50" charset="-128"/>
              </a:rPr>
              <a:t>スケジュール</a:t>
            </a:r>
            <a:endParaRPr lang="en-US" altLang="ja-JP" sz="5400" b="1" dirty="0">
              <a:ln w="22225">
                <a:solidFill>
                  <a:schemeClr val="accent2"/>
                </a:solidFill>
                <a:prstDash val="solid"/>
              </a:ln>
              <a:solidFill>
                <a:schemeClr val="accent2">
                  <a:lumMod val="40000"/>
                  <a:lumOff val="60000"/>
                </a:schemeClr>
              </a:solidFill>
              <a:latin typeface="HG丸ｺﾞｼｯｸM-PRO" panose="020F0600000000000000" pitchFamily="50" charset="-128"/>
              <a:ea typeface="HG丸ｺﾞｼｯｸM-PRO" panose="020F0600000000000000" pitchFamily="50" charset="-128"/>
            </a:endParaRPr>
          </a:p>
        </p:txBody>
      </p:sp>
      <p:sp>
        <p:nvSpPr>
          <p:cNvPr id="6" name="正方形/長方形 5"/>
          <p:cNvSpPr/>
          <p:nvPr/>
        </p:nvSpPr>
        <p:spPr>
          <a:xfrm>
            <a:off x="0" y="0"/>
            <a:ext cx="1722783" cy="357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1400" dirty="0"/>
              <a:t>指導要録について</a:t>
            </a:r>
          </a:p>
        </p:txBody>
      </p:sp>
      <p:sp>
        <p:nvSpPr>
          <p:cNvPr id="3" name="四角形: 角を丸くする 2">
            <a:extLst>
              <a:ext uri="{FF2B5EF4-FFF2-40B4-BE49-F238E27FC236}">
                <a16:creationId xmlns:a16="http://schemas.microsoft.com/office/drawing/2014/main" id="{DCBCF544-D570-46DA-A52F-20B6C437C48A}"/>
              </a:ext>
            </a:extLst>
          </p:cNvPr>
          <p:cNvSpPr/>
          <p:nvPr/>
        </p:nvSpPr>
        <p:spPr>
          <a:xfrm>
            <a:off x="3041001" y="3575543"/>
            <a:ext cx="8547651" cy="116259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2">
            <a:extLst>
              <a:ext uri="{FF2B5EF4-FFF2-40B4-BE49-F238E27FC236}">
                <a16:creationId xmlns:a16="http://schemas.microsoft.com/office/drawing/2014/main" id="{DCBCF544-D570-46DA-A52F-20B6C437C48A}"/>
              </a:ext>
            </a:extLst>
          </p:cNvPr>
          <p:cNvSpPr/>
          <p:nvPr/>
        </p:nvSpPr>
        <p:spPr>
          <a:xfrm>
            <a:off x="3064612" y="5695406"/>
            <a:ext cx="8547651" cy="116259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393473" y="3168735"/>
            <a:ext cx="1696427" cy="461665"/>
          </a:xfrm>
          <a:prstGeom prst="rect">
            <a:avLst/>
          </a:prstGeom>
        </p:spPr>
        <p:txBody>
          <a:bodyPr wrap="square">
            <a:spAutoFit/>
          </a:bodyPr>
          <a:lstStyle/>
          <a:p>
            <a:r>
              <a:rPr lang="ja-JP" altLang="en-US" sz="2400" b="1" dirty="0" smtClean="0">
                <a:solidFill>
                  <a:srgbClr val="FF0000"/>
                </a:solidFill>
                <a:latin typeface="+mn-ea"/>
              </a:rPr>
              <a:t>令和</a:t>
            </a:r>
            <a:r>
              <a:rPr lang="en-US" altLang="ja-JP" sz="2400" b="1" dirty="0">
                <a:solidFill>
                  <a:srgbClr val="FF0000"/>
                </a:solidFill>
                <a:latin typeface="+mn-ea"/>
              </a:rPr>
              <a:t>4</a:t>
            </a:r>
            <a:r>
              <a:rPr lang="ja-JP" altLang="en-US" sz="2400" b="1" dirty="0">
                <a:solidFill>
                  <a:srgbClr val="FF0000"/>
                </a:solidFill>
                <a:latin typeface="+mn-ea"/>
              </a:rPr>
              <a:t>年度</a:t>
            </a:r>
            <a:endParaRPr lang="ja-JP" altLang="en-US" sz="2400" dirty="0">
              <a:solidFill>
                <a:srgbClr val="FF0000"/>
              </a:solidFill>
            </a:endParaRPr>
          </a:p>
        </p:txBody>
      </p:sp>
      <p:sp>
        <p:nvSpPr>
          <p:cNvPr id="9" name="正方形/長方形 8"/>
          <p:cNvSpPr/>
          <p:nvPr/>
        </p:nvSpPr>
        <p:spPr>
          <a:xfrm>
            <a:off x="6482373" y="5200735"/>
            <a:ext cx="1696427" cy="461665"/>
          </a:xfrm>
          <a:prstGeom prst="rect">
            <a:avLst/>
          </a:prstGeom>
        </p:spPr>
        <p:txBody>
          <a:bodyPr wrap="square">
            <a:spAutoFit/>
          </a:bodyPr>
          <a:lstStyle/>
          <a:p>
            <a:r>
              <a:rPr lang="ja-JP" altLang="en-US" sz="2400" b="1" dirty="0" smtClean="0">
                <a:solidFill>
                  <a:srgbClr val="FF0000"/>
                </a:solidFill>
                <a:latin typeface="+mn-ea"/>
              </a:rPr>
              <a:t>令和６年度</a:t>
            </a:r>
            <a:endParaRPr lang="ja-JP" altLang="en-US" sz="2400" dirty="0">
              <a:solidFill>
                <a:srgbClr val="FF0000"/>
              </a:solidFill>
            </a:endParaRPr>
          </a:p>
        </p:txBody>
      </p:sp>
    </p:spTree>
    <p:extLst>
      <p:ext uri="{BB962C8B-B14F-4D97-AF65-F5344CB8AC3E}">
        <p14:creationId xmlns:p14="http://schemas.microsoft.com/office/powerpoint/2010/main" val="401235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9291" y="1928179"/>
            <a:ext cx="1726791" cy="1848536"/>
          </a:xfrm>
          <a:prstGeom prst="rect">
            <a:avLst/>
          </a:prstGeom>
        </p:spPr>
      </p:pic>
      <p:sp>
        <p:nvSpPr>
          <p:cNvPr id="5" name="サブタイトル 2"/>
          <p:cNvSpPr txBox="1">
            <a:spLocks/>
          </p:cNvSpPr>
          <p:nvPr/>
        </p:nvSpPr>
        <p:spPr>
          <a:xfrm>
            <a:off x="850900" y="3206669"/>
            <a:ext cx="5844207" cy="940749"/>
          </a:xfrm>
          <a:prstGeom prst="rect">
            <a:avLst/>
          </a:prstGeom>
        </p:spPr>
        <p:txBody>
          <a:bodyPr>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a:lstStyle>
          <a:p>
            <a:pPr marL="0" indent="0" algn="ctr">
              <a:buNone/>
            </a:pPr>
            <a:r>
              <a:rPr lang="ja-JP" altLang="en-US" sz="5400" b="1" dirty="0">
                <a:ln w="22225">
                  <a:solidFill>
                    <a:schemeClr val="accent2"/>
                  </a:solidFill>
                  <a:prstDash val="solid"/>
                </a:ln>
                <a:solidFill>
                  <a:schemeClr val="accent2">
                    <a:lumMod val="40000"/>
                    <a:lumOff val="60000"/>
                  </a:schemeClr>
                </a:solidFill>
                <a:latin typeface="HG丸ｺﾞｼｯｸM-PRO" panose="020F0600000000000000" pitchFamily="50" charset="-128"/>
                <a:ea typeface="HG丸ｺﾞｼｯｸM-PRO" panose="020F0600000000000000" pitchFamily="50" charset="-128"/>
              </a:rPr>
              <a:t>指導要録とは？</a:t>
            </a:r>
            <a:endParaRPr lang="en-US" altLang="ja-JP" sz="5400" b="1" dirty="0">
              <a:ln w="22225">
                <a:solidFill>
                  <a:schemeClr val="accent2"/>
                </a:solidFill>
                <a:prstDash val="solid"/>
              </a:ln>
              <a:solidFill>
                <a:schemeClr val="accent2">
                  <a:lumMod val="40000"/>
                  <a:lumOff val="60000"/>
                </a:schemeClr>
              </a:solidFill>
              <a:latin typeface="HG丸ｺﾞｼｯｸM-PRO" panose="020F0600000000000000" pitchFamily="50" charset="-128"/>
              <a:ea typeface="HG丸ｺﾞｼｯｸM-PRO" panose="020F0600000000000000" pitchFamily="50" charset="-128"/>
            </a:endParaRPr>
          </a:p>
        </p:txBody>
      </p:sp>
      <p:sp>
        <p:nvSpPr>
          <p:cNvPr id="6" name="サブタイトル 2"/>
          <p:cNvSpPr txBox="1">
            <a:spLocks/>
          </p:cNvSpPr>
          <p:nvPr/>
        </p:nvSpPr>
        <p:spPr>
          <a:xfrm>
            <a:off x="125897" y="1736035"/>
            <a:ext cx="11940206" cy="1172047"/>
          </a:xfrm>
          <a:prstGeom prst="rect">
            <a:avLst/>
          </a:prstGeom>
        </p:spPr>
        <p:txBody>
          <a:bodyPr>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a:lstStyle>
          <a:p>
            <a:pPr marL="0" indent="0">
              <a:buNone/>
            </a:pPr>
            <a:endParaRPr lang="en-US" altLang="ja-JP" sz="4800" dirty="0">
              <a:latin typeface="HG丸ｺﾞｼｯｸM-PRO" panose="020F0600000000000000" pitchFamily="50" charset="-128"/>
              <a:ea typeface="HG丸ｺﾞｼｯｸM-PRO" panose="020F0600000000000000" pitchFamily="50" charset="-128"/>
            </a:endParaRPr>
          </a:p>
        </p:txBody>
      </p:sp>
      <p:sp>
        <p:nvSpPr>
          <p:cNvPr id="7" name="サブタイトル 2"/>
          <p:cNvSpPr txBox="1">
            <a:spLocks/>
          </p:cNvSpPr>
          <p:nvPr/>
        </p:nvSpPr>
        <p:spPr>
          <a:xfrm>
            <a:off x="939800" y="4520129"/>
            <a:ext cx="6750326" cy="712271"/>
          </a:xfrm>
          <a:prstGeom prst="rect">
            <a:avLst/>
          </a:prstGeom>
        </p:spPr>
        <p:txBody>
          <a:bodyPr>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a:lstStyle>
          <a:p>
            <a:pPr marL="0" indent="0" algn="ctr">
              <a:buNone/>
            </a:pPr>
            <a:r>
              <a:rPr lang="ja-JP" altLang="en-US" sz="3200" dirty="0">
                <a:latin typeface="HG丸ｺﾞｼｯｸM-PRO" panose="020F0600000000000000" pitchFamily="50" charset="-128"/>
                <a:ea typeface="HG丸ｺﾞｼｯｸM-PRO" panose="020F0600000000000000" pitchFamily="50" charset="-128"/>
              </a:rPr>
              <a:t>様式を確認していきましょう！</a:t>
            </a:r>
            <a:endParaRPr lang="en-US" altLang="ja-JP" sz="3200" dirty="0">
              <a:latin typeface="HG丸ｺﾞｼｯｸM-PRO" panose="020F0600000000000000" pitchFamily="50" charset="-128"/>
              <a:ea typeface="HG丸ｺﾞｼｯｸM-PRO" panose="020F0600000000000000" pitchFamily="50" charset="-128"/>
            </a:endParaRPr>
          </a:p>
        </p:txBody>
      </p:sp>
      <p:sp>
        <p:nvSpPr>
          <p:cNvPr id="8" name="正方形/長方形 7"/>
          <p:cNvSpPr/>
          <p:nvPr/>
        </p:nvSpPr>
        <p:spPr>
          <a:xfrm>
            <a:off x="0" y="374073"/>
            <a:ext cx="621527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3600" b="1" dirty="0"/>
              <a:t>指導要録について</a:t>
            </a:r>
          </a:p>
        </p:txBody>
      </p:sp>
    </p:spTree>
    <p:extLst>
      <p:ext uri="{BB962C8B-B14F-4D97-AF65-F5344CB8AC3E}">
        <p14:creationId xmlns:p14="http://schemas.microsoft.com/office/powerpoint/2010/main" val="6485565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srcRect l="26413" t="10496" r="27826" b="4722"/>
          <a:stretch/>
        </p:blipFill>
        <p:spPr>
          <a:xfrm>
            <a:off x="6666421" y="140376"/>
            <a:ext cx="4532243" cy="6717624"/>
          </a:xfrm>
          <a:prstGeom prst="rect">
            <a:avLst/>
          </a:prstGeom>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2783" y="178904"/>
            <a:ext cx="4520146" cy="6707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p:nvPr/>
        </p:nvSpPr>
        <p:spPr>
          <a:xfrm>
            <a:off x="0" y="0"/>
            <a:ext cx="1722783" cy="357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1400" dirty="0"/>
              <a:t>指導要録について</a:t>
            </a:r>
          </a:p>
        </p:txBody>
      </p:sp>
      <p:sp>
        <p:nvSpPr>
          <p:cNvPr id="5" name="正方形/長方形 4"/>
          <p:cNvSpPr/>
          <p:nvPr/>
        </p:nvSpPr>
        <p:spPr>
          <a:xfrm>
            <a:off x="3586773" y="4045035"/>
            <a:ext cx="1112227" cy="461665"/>
          </a:xfrm>
          <a:prstGeom prst="rect">
            <a:avLst/>
          </a:prstGeom>
        </p:spPr>
        <p:txBody>
          <a:bodyPr wrap="square">
            <a:spAutoFit/>
          </a:bodyPr>
          <a:lstStyle/>
          <a:p>
            <a:r>
              <a:rPr lang="ja-JP" altLang="en-US" sz="2400" b="1" dirty="0" smtClean="0">
                <a:solidFill>
                  <a:srgbClr val="FF0000"/>
                </a:solidFill>
                <a:latin typeface="+mn-ea"/>
              </a:rPr>
              <a:t>様式</a:t>
            </a:r>
            <a:r>
              <a:rPr lang="en-US" altLang="ja-JP" sz="2400" b="1" dirty="0">
                <a:solidFill>
                  <a:srgbClr val="FF0000"/>
                </a:solidFill>
                <a:latin typeface="+mn-ea"/>
              </a:rPr>
              <a:t>1</a:t>
            </a:r>
            <a:endParaRPr lang="ja-JP" altLang="en-US" sz="2400" dirty="0">
              <a:solidFill>
                <a:srgbClr val="FF0000"/>
              </a:solidFill>
            </a:endParaRPr>
          </a:p>
        </p:txBody>
      </p:sp>
      <p:sp>
        <p:nvSpPr>
          <p:cNvPr id="7" name="正方形/長方形 6"/>
          <p:cNvSpPr/>
          <p:nvPr/>
        </p:nvSpPr>
        <p:spPr>
          <a:xfrm>
            <a:off x="8971573" y="3892635"/>
            <a:ext cx="1683727" cy="461665"/>
          </a:xfrm>
          <a:prstGeom prst="rect">
            <a:avLst/>
          </a:prstGeom>
        </p:spPr>
        <p:txBody>
          <a:bodyPr wrap="square">
            <a:spAutoFit/>
          </a:bodyPr>
          <a:lstStyle/>
          <a:p>
            <a:r>
              <a:rPr lang="ja-JP" altLang="en-US" sz="2400" b="1" dirty="0" smtClean="0">
                <a:solidFill>
                  <a:srgbClr val="FF0000"/>
                </a:solidFill>
                <a:latin typeface="+mn-ea"/>
              </a:rPr>
              <a:t>様式２　表</a:t>
            </a:r>
            <a:endParaRPr lang="ja-JP" altLang="en-US" sz="2400" dirty="0">
              <a:solidFill>
                <a:srgbClr val="FF0000"/>
              </a:solidFill>
            </a:endParaRPr>
          </a:p>
        </p:txBody>
      </p:sp>
    </p:spTree>
    <p:extLst>
      <p:ext uri="{BB962C8B-B14F-4D97-AF65-F5344CB8AC3E}">
        <p14:creationId xmlns:p14="http://schemas.microsoft.com/office/powerpoint/2010/main" val="511255675"/>
      </p:ext>
    </p:extLst>
  </p:cSld>
  <p:clrMapOvr>
    <a:masterClrMapping/>
  </p:clrMapOvr>
  <p:timing>
    <p:tnLst>
      <p:par>
        <p:cTn id="1" dur="indefinite" restart="never" nodeType="tmRoot"/>
      </p:par>
    </p:tnLst>
  </p:timing>
</p:sld>
</file>

<file path=ppt/theme/theme1.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