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96" r:id="rId3"/>
    <p:sldId id="259" r:id="rId4"/>
    <p:sldId id="257" r:id="rId5"/>
    <p:sldId id="260" r:id="rId6"/>
    <p:sldId id="267" r:id="rId7"/>
    <p:sldId id="269" r:id="rId8"/>
    <p:sldId id="270" r:id="rId9"/>
    <p:sldId id="271" r:id="rId10"/>
    <p:sldId id="272" r:id="rId11"/>
    <p:sldId id="298" r:id="rId12"/>
    <p:sldId id="303" r:id="rId13"/>
    <p:sldId id="317" r:id="rId14"/>
    <p:sldId id="304" r:id="rId15"/>
    <p:sldId id="275" r:id="rId16"/>
    <p:sldId id="299" r:id="rId17"/>
    <p:sldId id="301" r:id="rId18"/>
    <p:sldId id="291" r:id="rId19"/>
    <p:sldId id="289" r:id="rId20"/>
    <p:sldId id="306" r:id="rId21"/>
    <p:sldId id="290" r:id="rId22"/>
    <p:sldId id="283" r:id="rId23"/>
    <p:sldId id="308" r:id="rId24"/>
    <p:sldId id="280" r:id="rId25"/>
    <p:sldId id="309" r:id="rId26"/>
    <p:sldId id="293" r:id="rId27"/>
    <p:sldId id="310" r:id="rId28"/>
    <p:sldId id="314" r:id="rId29"/>
    <p:sldId id="316" r:id="rId30"/>
    <p:sldId id="305" r:id="rId31"/>
  </p:sldIdLst>
  <p:sldSz cx="9144000" cy="6858000" type="screen4x3"/>
  <p:notesSz cx="6743700" cy="9875838"/>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mn-cs"/>
      </a:defRPr>
    </a:lvl5pPr>
    <a:lvl6pPr marL="2286000" algn="l" defTabSz="914400" rtl="0" eaLnBrk="1" latinLnBrk="0" hangingPunct="1">
      <a:defRPr kumimoji="1" sz="2400" kern="1200">
        <a:solidFill>
          <a:schemeClr val="tx1"/>
        </a:solidFill>
        <a:latin typeface="Arial" charset="0"/>
        <a:ea typeface="ＭＳ Ｐゴシック" charset="-128"/>
        <a:cs typeface="+mn-cs"/>
      </a:defRPr>
    </a:lvl6pPr>
    <a:lvl7pPr marL="2743200" algn="l" defTabSz="914400" rtl="0" eaLnBrk="1" latinLnBrk="0" hangingPunct="1">
      <a:defRPr kumimoji="1" sz="2400" kern="1200">
        <a:solidFill>
          <a:schemeClr val="tx1"/>
        </a:solidFill>
        <a:latin typeface="Arial" charset="0"/>
        <a:ea typeface="ＭＳ Ｐゴシック" charset="-128"/>
        <a:cs typeface="+mn-cs"/>
      </a:defRPr>
    </a:lvl7pPr>
    <a:lvl8pPr marL="3200400" algn="l" defTabSz="914400" rtl="0" eaLnBrk="1" latinLnBrk="0" hangingPunct="1">
      <a:defRPr kumimoji="1" sz="2400" kern="1200">
        <a:solidFill>
          <a:schemeClr val="tx1"/>
        </a:solidFill>
        <a:latin typeface="Arial" charset="0"/>
        <a:ea typeface="ＭＳ Ｐゴシック" charset="-128"/>
        <a:cs typeface="+mn-cs"/>
      </a:defRPr>
    </a:lvl8pPr>
    <a:lvl9pPr marL="3657600" algn="l" defTabSz="914400" rtl="0" eaLnBrk="1" latinLnBrk="0" hangingPunct="1">
      <a:defRPr kumimoji="1"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DE4372"/>
    <a:srgbClr val="24348D"/>
    <a:srgbClr val="99CCFF"/>
    <a:srgbClr val="FF9999"/>
    <a:srgbClr val="FF9966"/>
    <a:srgbClr val="000000"/>
    <a:srgbClr val="666666"/>
    <a:srgbClr val="800040"/>
    <a:srgbClr val="9C593C"/>
    <a:srgbClr val="804000"/>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7" autoAdjust="0"/>
    <p:restoredTop sz="54419" autoAdjust="0"/>
  </p:normalViewPr>
  <p:slideViewPr>
    <p:cSldViewPr>
      <p:cViewPr varScale="1">
        <p:scale>
          <a:sx n="55" d="100"/>
          <a:sy n="55" d="100"/>
        </p:scale>
        <p:origin x="-151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4" d="100"/>
          <a:sy n="74" d="100"/>
        </p:scale>
        <p:origin x="-2268" y="-96"/>
      </p:cViewPr>
      <p:guideLst>
        <p:guide orient="horz" pos="3111"/>
        <p:guide pos="212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3"/>
          </p:nvPr>
        </p:nvSpPr>
        <p:spPr>
          <a:xfrm>
            <a:off x="3819525" y="9380538"/>
            <a:ext cx="2922588" cy="493712"/>
          </a:xfrm>
          <a:prstGeom prst="rect">
            <a:avLst/>
          </a:prstGeom>
        </p:spPr>
        <p:txBody>
          <a:bodyPr vert="horz" lIns="91440" tIns="45720" rIns="91440" bIns="45720" rtlCol="0" anchor="b"/>
          <a:lstStyle>
            <a:lvl1pPr algn="r">
              <a:defRPr sz="1200"/>
            </a:lvl1pPr>
          </a:lstStyle>
          <a:p>
            <a:fld id="{91AE520F-193E-4DB8-82D0-85F60BDF809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22270" cy="4937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3075" name="Rectangle 3"/>
          <p:cNvSpPr>
            <a:spLocks noGrp="1" noChangeArrowheads="1"/>
          </p:cNvSpPr>
          <p:nvPr>
            <p:ph type="dt" idx="1"/>
          </p:nvPr>
        </p:nvSpPr>
        <p:spPr bwMode="auto">
          <a:xfrm>
            <a:off x="3821430" y="0"/>
            <a:ext cx="2922270" cy="4937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3076" name="Rectangle 4"/>
          <p:cNvSpPr>
            <a:spLocks noGrp="1" noRot="1" noChangeAspect="1" noChangeArrowheads="1" noTextEdit="1"/>
          </p:cNvSpPr>
          <p:nvPr>
            <p:ph type="sldImg" idx="2"/>
          </p:nvPr>
        </p:nvSpPr>
        <p:spPr bwMode="auto">
          <a:xfrm>
            <a:off x="904875" y="741363"/>
            <a:ext cx="4933950" cy="37020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899160" y="4691023"/>
            <a:ext cx="4945380" cy="44441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078" name="Rectangle 6"/>
          <p:cNvSpPr>
            <a:spLocks noGrp="1" noChangeArrowheads="1"/>
          </p:cNvSpPr>
          <p:nvPr>
            <p:ph type="ftr" sz="quarter" idx="4"/>
          </p:nvPr>
        </p:nvSpPr>
        <p:spPr bwMode="auto">
          <a:xfrm>
            <a:off x="0" y="9382046"/>
            <a:ext cx="2922270" cy="49379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3079" name="Rectangle 7"/>
          <p:cNvSpPr>
            <a:spLocks noGrp="1" noChangeArrowheads="1"/>
          </p:cNvSpPr>
          <p:nvPr>
            <p:ph type="sldNum" sz="quarter" idx="5"/>
          </p:nvPr>
        </p:nvSpPr>
        <p:spPr bwMode="auto">
          <a:xfrm>
            <a:off x="3821430" y="9382046"/>
            <a:ext cx="2922270" cy="49379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4A55F601-E5E7-41AA-8BA6-A685263CB479}" type="slidenum">
              <a:rPr lang="en-US" altLang="ja-JP"/>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ゴシック" charset="-128"/>
        <a:cs typeface="+mn-cs"/>
      </a:defRPr>
    </a:lvl1pPr>
    <a:lvl2pPr marL="457200" algn="l" rtl="0" fontAlgn="base">
      <a:spcBef>
        <a:spcPct val="3000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D38FA4-3B7A-4844-87EB-96B8351D93F7}" type="slidenum">
              <a:rPr lang="en-US" altLang="ja-JP"/>
              <a:pPr/>
              <a:t>1</a:t>
            </a:fld>
            <a:endParaRPr lang="en-US" altLang="ja-JP"/>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r>
              <a:rPr lang="ja-JP" altLang="en-US" sz="1050" dirty="0" smtClean="0">
                <a:latin typeface="HG丸ｺﾞｼｯｸM-PRO" pitchFamily="50" charset="-128"/>
                <a:ea typeface="HG丸ｺﾞｼｯｸM-PRO" pitchFamily="50" charset="-128"/>
              </a:rPr>
              <a:t>アンケートで、「今後、学校事務の校内研修で取り上げて欲しい内容はありませんか？」という質問をしました。「休暇について」等たくさんのご意見をいただきましたが、圧倒的に多かったのが「退職手当について」でした。退職手当や年金は、国の財政状況等によって内容に変動が伴うことから、「知りたいけど、分かりにくい</a:t>
            </a:r>
            <a:r>
              <a:rPr lang="en-US" altLang="ja-JP" sz="1050" dirty="0" smtClean="0">
                <a:latin typeface="HG丸ｺﾞｼｯｸM-PRO" pitchFamily="50" charset="-128"/>
                <a:ea typeface="HG丸ｺﾞｼｯｸM-PRO" pitchFamily="50" charset="-128"/>
              </a:rPr>
              <a:t>,</a:t>
            </a:r>
            <a:r>
              <a:rPr lang="ja-JP" altLang="en-US" sz="1050" dirty="0" smtClean="0">
                <a:latin typeface="HG丸ｺﾞｼｯｸM-PRO" pitchFamily="50" charset="-128"/>
                <a:ea typeface="HG丸ｺﾞｼｯｸM-PRO" pitchFamily="50" charset="-128"/>
              </a:rPr>
              <a:t>難しい」というイメージを持っているように思われます。</a:t>
            </a:r>
            <a:endParaRPr lang="en-US" altLang="ja-JP" sz="1050" dirty="0" smtClean="0">
              <a:latin typeface="HG丸ｺﾞｼｯｸM-PRO" pitchFamily="50" charset="-128"/>
              <a:ea typeface="HG丸ｺﾞｼｯｸM-PRO" pitchFamily="50" charset="-128"/>
            </a:endParaRPr>
          </a:p>
          <a:p>
            <a:r>
              <a:rPr lang="ja-JP" altLang="en-US" sz="1050" dirty="0" smtClean="0">
                <a:latin typeface="HG丸ｺﾞｼｯｸM-PRO" pitchFamily="50" charset="-128"/>
                <a:ea typeface="HG丸ｺﾞｼｯｸM-PRO" pitchFamily="50" charset="-128"/>
              </a:rPr>
              <a:t>退職手当が少しでも身近なものになるよう、簡単に説明をします。</a:t>
            </a:r>
            <a:endParaRPr lang="en-US" altLang="ja-JP" sz="1050" dirty="0" smtClean="0">
              <a:latin typeface="HG丸ｺﾞｼｯｸM-PRO" pitchFamily="50" charset="-128"/>
              <a:ea typeface="HG丸ｺﾞｼｯｸM-PRO" pitchFamily="50" charset="-128"/>
            </a:endParaRPr>
          </a:p>
          <a:p>
            <a:endParaRPr lang="ja-JP" altLang="ja-JP"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050" dirty="0" smtClean="0">
                <a:latin typeface="HG丸ｺﾞｼｯｸM-PRO" pitchFamily="50" charset="-128"/>
                <a:ea typeface="HG丸ｺﾞｼｯｸM-PRO" pitchFamily="50" charset="-128"/>
              </a:rPr>
              <a:t>●死亡した場合に支給される順位は、このようになっています。</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１番目は、配偶者。届出をしていないが、職員の死亡当時婚姻関係と同様の事情にあった者を含みます。</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２番目は、子</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３番目は、父母</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４番目は、孫</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と続きますが、職員の死亡当時、主としてその収入によって生計を維持していた者となっています。</a:t>
            </a:r>
            <a:endParaRPr kumimoji="1" lang="en-US" altLang="ja-JP" sz="1050" dirty="0" smtClean="0">
              <a:latin typeface="HG丸ｺﾞｼｯｸM-PRO" pitchFamily="50" charset="-128"/>
              <a:ea typeface="HG丸ｺﾞｼｯｸM-PRO" pitchFamily="50" charset="-128"/>
            </a:endParaRPr>
          </a:p>
          <a:p>
            <a:endParaRPr kumimoji="1" lang="ja-JP" altLang="en-US" sz="1050" dirty="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200" dirty="0" smtClean="0">
                <a:latin typeface="HG丸ｺﾞｼｯｸM-PRO" pitchFamily="50" charset="-128"/>
                <a:ea typeface="HG丸ｺﾞｼｯｸM-PRO" pitchFamily="50" charset="-128"/>
              </a:rPr>
              <a:t>●では、退職手当を請求する際には、どのような書類が必要なのでしょう？</a:t>
            </a:r>
            <a:endParaRPr kumimoji="1" lang="en-US" altLang="ja-JP" sz="1200" dirty="0" smtClean="0">
              <a:latin typeface="HG丸ｺﾞｼｯｸM-PRO" pitchFamily="50" charset="-128"/>
              <a:ea typeface="HG丸ｺﾞｼｯｸM-PRO" pitchFamily="50" charset="-128"/>
            </a:endParaRPr>
          </a:p>
          <a:p>
            <a:r>
              <a:rPr kumimoji="1" lang="ja-JP" altLang="en-US" sz="1200" dirty="0" smtClean="0">
                <a:latin typeface="HG丸ｺﾞｼｯｸM-PRO" pitchFamily="50" charset="-128"/>
                <a:ea typeface="HG丸ｺﾞｼｯｸM-PRO" pitchFamily="50" charset="-128"/>
              </a:rPr>
              <a:t>①普通退職、勧奨退職、定年退職の場合は、退職手当支給申出書と退職所得申告書を提出します。</a:t>
            </a:r>
            <a:endParaRPr kumimoji="1" lang="en-US" altLang="ja-JP" sz="1200" dirty="0" smtClean="0">
              <a:latin typeface="HG丸ｺﾞｼｯｸM-PRO" pitchFamily="50" charset="-128"/>
              <a:ea typeface="HG丸ｺﾞｼｯｸM-PRO" pitchFamily="50" charset="-128"/>
            </a:endParaRPr>
          </a:p>
          <a:p>
            <a:r>
              <a:rPr kumimoji="1" lang="ja-JP" altLang="en-US" sz="1200" dirty="0" smtClean="0">
                <a:latin typeface="HG丸ｺﾞｼｯｸM-PRO" pitchFamily="50" charset="-128"/>
                <a:ea typeface="HG丸ｺﾞｼｯｸM-PRO" pitchFamily="50" charset="-128"/>
              </a:rPr>
              <a:t>②傷病による退職の場合は、上記の書類と診断書を提出します。</a:t>
            </a:r>
            <a:endParaRPr kumimoji="1" lang="en-US" altLang="ja-JP" sz="1200" dirty="0" smtClean="0">
              <a:latin typeface="HG丸ｺﾞｼｯｸM-PRO" pitchFamily="50" charset="-128"/>
              <a:ea typeface="HG丸ｺﾞｼｯｸM-PRO" pitchFamily="50" charset="-128"/>
            </a:endParaRPr>
          </a:p>
          <a:p>
            <a:r>
              <a:rPr kumimoji="1" lang="ja-JP" altLang="en-US" sz="1200" dirty="0" smtClean="0">
                <a:latin typeface="HG丸ｺﾞｼｯｸM-PRO" pitchFamily="50" charset="-128"/>
                <a:ea typeface="HG丸ｺﾞｼｯｸM-PRO" pitchFamily="50" charset="-128"/>
              </a:rPr>
              <a:t>③死亡による退職の場合は、退職手当支給申出書と戸籍謄本。</a:t>
            </a:r>
            <a:endParaRPr kumimoji="1" lang="en-US" altLang="ja-JP" sz="1200" dirty="0" smtClean="0">
              <a:latin typeface="HG丸ｺﾞｼｯｸM-PRO" pitchFamily="50" charset="-128"/>
              <a:ea typeface="HG丸ｺﾞｼｯｸM-PRO" pitchFamily="50" charset="-128"/>
            </a:endParaRPr>
          </a:p>
          <a:p>
            <a:r>
              <a:rPr kumimoji="1" lang="ja-JP" altLang="en-US" sz="1200" dirty="0" smtClean="0">
                <a:latin typeface="HG丸ｺﾞｼｯｸM-PRO" pitchFamily="50" charset="-128"/>
                <a:ea typeface="HG丸ｺﾞｼｯｸM-PRO" pitchFamily="50" charset="-128"/>
              </a:rPr>
              <a:t>④期限付講師や臨時的任用職員等の退職の場合は、退職手当支給申出書と退職所得申告書を提出しますが、臨時的任用職員の方は、履歴書も必要です。</a:t>
            </a:r>
            <a:endParaRPr kumimoji="1" lang="en-US" altLang="ja-JP" sz="1200" dirty="0" smtClean="0">
              <a:latin typeface="HG丸ｺﾞｼｯｸM-PRO" pitchFamily="50" charset="-128"/>
              <a:ea typeface="HG丸ｺﾞｼｯｸM-PRO" pitchFamily="50" charset="-128"/>
            </a:endParaRPr>
          </a:p>
          <a:p>
            <a:r>
              <a:rPr kumimoji="1" lang="ja-JP" altLang="en-US" sz="1200" dirty="0" smtClean="0">
                <a:latin typeface="HG丸ｺﾞｼｯｸM-PRO" pitchFamily="50" charset="-128"/>
                <a:ea typeface="HG丸ｺﾞｼｯｸM-PRO" pitchFamily="50" charset="-128"/>
              </a:rPr>
              <a:t>●以上のものに、退職手当を振り込む本人名義の預金通帳の写し等の確認資料が要ります。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11</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ja-JP" sz="1200" kern="1200" dirty="0" smtClean="0">
                <a:solidFill>
                  <a:schemeClr val="tx1"/>
                </a:solidFill>
                <a:latin typeface="Arial" charset="0"/>
                <a:ea typeface="ＭＳ Ｐゴシック" charset="-128"/>
                <a:cs typeface="+mn-cs"/>
              </a:rPr>
              <a:t>●では、いよいよ皆さんが一番気になる退職手当の計算方法に移ります。平成１８年４月に制度が改正され、経過措置があるため、 </a:t>
            </a:r>
          </a:p>
          <a:p>
            <a:r>
              <a:rPr kumimoji="1" lang="ja-JP" altLang="ja-JP" sz="1200" kern="1200" dirty="0" smtClean="0">
                <a:solidFill>
                  <a:schemeClr val="tx1"/>
                </a:solidFill>
                <a:latin typeface="Arial" charset="0"/>
                <a:ea typeface="ＭＳ Ｐゴシック" charset="-128"/>
                <a:cs typeface="+mn-cs"/>
              </a:rPr>
              <a:t>●新制度退職手当額と旧制度（平成１８年３月３１日に退職していたとすれば）手当額の両方を算出し、金額の多い方が退職手当額となります。 </a:t>
            </a:r>
          </a:p>
          <a:p>
            <a:r>
              <a:rPr kumimoji="1" lang="ja-JP" altLang="ja-JP" sz="1200" kern="1200" dirty="0" smtClean="0">
                <a:solidFill>
                  <a:schemeClr val="tx1"/>
                </a:solidFill>
                <a:latin typeface="Arial" charset="0"/>
                <a:ea typeface="ＭＳ Ｐゴシック" charset="-128"/>
                <a:cs typeface="+mn-cs"/>
              </a:rPr>
              <a:t>●新制度の方は、退職時の給料月額に、●退職理由別・勤続年数別支給率（資料２ページ・新条例）をかけて、退職手当調整額をたします。 </a:t>
            </a:r>
          </a:p>
          <a:p>
            <a:r>
              <a:rPr kumimoji="1" lang="ja-JP" altLang="ja-JP" sz="1200" kern="1200" dirty="0" smtClean="0">
                <a:solidFill>
                  <a:schemeClr val="tx1"/>
                </a:solidFill>
                <a:latin typeface="Arial" charset="0"/>
                <a:ea typeface="ＭＳ Ｐゴシック" charset="-128"/>
                <a:cs typeface="+mn-cs"/>
              </a:rPr>
              <a:t>●旧制度の方は、平成１８年３月３１日現在の給料月額に、●退職理由別・勤続年数別支給率（資料２ページ・旧条例）をかけます。 </a:t>
            </a:r>
          </a:p>
          <a:p>
            <a:r>
              <a:rPr kumimoji="1" lang="ja-JP" altLang="ja-JP" sz="1200" kern="1200" dirty="0" smtClean="0">
                <a:solidFill>
                  <a:schemeClr val="tx1"/>
                </a:solidFill>
                <a:latin typeface="Arial" charset="0"/>
                <a:ea typeface="ＭＳ Ｐゴシック" charset="-128"/>
                <a:cs typeface="+mn-cs"/>
              </a:rPr>
              <a:t>ここで注意をしていただきたいのは、支給率の勤続年数を見る際に、旧制度の計算時には、平成１７年度末時点での勤務年数となります。 </a:t>
            </a:r>
          </a:p>
          <a:p>
            <a:r>
              <a:rPr kumimoji="1" lang="en-US" altLang="ja-JP" sz="1200" kern="1200" dirty="0" smtClean="0">
                <a:solidFill>
                  <a:schemeClr val="tx1"/>
                </a:solidFill>
                <a:latin typeface="Arial" charset="0"/>
                <a:ea typeface="ＭＳ Ｐゴシック" charset="-128"/>
                <a:cs typeface="+mn-cs"/>
              </a:rPr>
              <a:t> </a:t>
            </a:r>
            <a:endParaRPr kumimoji="1" lang="ja-JP" altLang="ja-JP" sz="1200" kern="1200" dirty="0" smtClean="0">
              <a:solidFill>
                <a:schemeClr val="tx1"/>
              </a:solidFill>
              <a:latin typeface="Arial" charset="0"/>
              <a:ea typeface="ＭＳ Ｐゴシック" charset="-128"/>
              <a:cs typeface="+mn-cs"/>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12</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ja-JP" sz="1200" kern="1200" dirty="0" smtClean="0">
                <a:solidFill>
                  <a:schemeClr val="tx1"/>
                </a:solidFill>
                <a:latin typeface="Arial" charset="0"/>
                <a:ea typeface="ＭＳ Ｐゴシック" charset="-128"/>
                <a:cs typeface="+mn-cs"/>
              </a:rPr>
              <a:t>●では、先ほど出てきました退職理由別・勤続年数別支給率表とはどんな表でしょうか。資料の２ページをご覧になってください。２ページの新条例は新制度の手当額を算出する時に利用し、旧条例は旧制度の手当額を算出する時に利用します。今年度末に、定年退職される方が勤続年数３２年だった場合の支給率を見てみましょう。●区分は、定年・勧奨等ですので左端の欄の勤続年数３２年の箇所が該当します。●新条例の支給率は、</a:t>
            </a:r>
            <a:r>
              <a:rPr kumimoji="1" lang="en-US" altLang="ja-JP" sz="1200" kern="1200" dirty="0" smtClean="0">
                <a:solidFill>
                  <a:schemeClr val="tx1"/>
                </a:solidFill>
                <a:latin typeface="Arial" charset="0"/>
                <a:ea typeface="ＭＳ Ｐゴシック" charset="-128"/>
                <a:cs typeface="+mn-cs"/>
              </a:rPr>
              <a:t>45.5445</a:t>
            </a:r>
            <a:r>
              <a:rPr kumimoji="1" lang="ja-JP" altLang="ja-JP" sz="1200" kern="1200" dirty="0" smtClean="0">
                <a:solidFill>
                  <a:schemeClr val="tx1"/>
                </a:solidFill>
                <a:latin typeface="Arial" charset="0"/>
                <a:ea typeface="ＭＳ Ｐゴシック" charset="-128"/>
                <a:cs typeface="+mn-cs"/>
              </a:rPr>
              <a:t>となります。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13</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200" dirty="0" smtClean="0">
                <a:latin typeface="HG丸ｺﾞｼｯｸM-PRO" pitchFamily="50" charset="-128"/>
                <a:ea typeface="HG丸ｺﾞｼｯｸM-PRO" pitchFamily="50" charset="-128"/>
              </a:rPr>
              <a:t>●新制度の計算に出てきました、●退職手当調整額とは、何でしょうか？</a:t>
            </a:r>
            <a:endParaRPr kumimoji="1" lang="en-US" altLang="ja-JP" sz="1200" dirty="0" smtClean="0">
              <a:latin typeface="HG丸ｺﾞｼｯｸM-PRO" pitchFamily="50" charset="-128"/>
              <a:ea typeface="HG丸ｺﾞｼｯｸM-PRO" pitchFamily="50" charset="-128"/>
            </a:endParaRPr>
          </a:p>
          <a:p>
            <a:r>
              <a:rPr kumimoji="1" lang="ja-JP" altLang="en-US" sz="1200" dirty="0" smtClean="0">
                <a:latin typeface="HG丸ｺﾞｼｯｸM-PRO" pitchFamily="50" charset="-128"/>
                <a:ea typeface="HG丸ｺﾞｼｯｸM-PRO" pitchFamily="50" charset="-128"/>
              </a:rPr>
              <a:t>資料の３ページをご覧ください。</a:t>
            </a:r>
            <a:r>
              <a:rPr kumimoji="1" lang="ja-JP" altLang="en-US" sz="1200" kern="1200" baseline="0" dirty="0" smtClean="0">
                <a:solidFill>
                  <a:schemeClr val="tx1"/>
                </a:solidFill>
                <a:latin typeface="Arial" charset="0"/>
                <a:ea typeface="ＭＳ Ｐゴシック" charset="-128"/>
                <a:cs typeface="+mn-cs"/>
              </a:rPr>
              <a:t>給料表の種類、給料の級、教諭としての経験年数、管理職としての経験年</a:t>
            </a:r>
          </a:p>
          <a:p>
            <a:r>
              <a:rPr kumimoji="1" lang="ja-JP" altLang="en-US" sz="1200" kern="1200" baseline="0" dirty="0" smtClean="0">
                <a:solidFill>
                  <a:schemeClr val="tx1"/>
                </a:solidFill>
                <a:latin typeface="Arial" charset="0"/>
                <a:ea typeface="ＭＳ Ｐゴシック" charset="-128"/>
                <a:cs typeface="+mn-cs"/>
              </a:rPr>
              <a:t>数などを確認し、退職手当調整額を求めます。</a:t>
            </a:r>
          </a:p>
          <a:p>
            <a:r>
              <a:rPr kumimoji="1" lang="ja-JP" altLang="en-US" sz="1200" dirty="0" smtClean="0">
                <a:latin typeface="HG丸ｺﾞｼｯｸM-PRO" pitchFamily="50" charset="-128"/>
                <a:ea typeface="HG丸ｺﾞｼｯｸM-PRO" pitchFamily="50" charset="-128"/>
              </a:rPr>
              <a:t>この適用区分表により、●額が高いものから順に６０月を算定します。退職直前の６０月ではないので、気をつけてください。</a:t>
            </a:r>
            <a:endParaRPr kumimoji="1" lang="en-US" altLang="ja-JP" sz="1200" dirty="0" smtClean="0">
              <a:latin typeface="HG丸ｺﾞｼｯｸM-PRO" pitchFamily="50" charset="-128"/>
              <a:ea typeface="HG丸ｺﾞｼｯｸM-PRO" pitchFamily="50" charset="-128"/>
            </a:endParaRPr>
          </a:p>
          <a:p>
            <a:r>
              <a:rPr kumimoji="1" lang="ja-JP" altLang="en-US" sz="1200" dirty="0" smtClean="0">
                <a:latin typeface="HG丸ｺﾞｼｯｸM-PRO" pitchFamily="50" charset="-128"/>
                <a:ea typeface="HG丸ｺﾞｼｯｸM-PRO" pitchFamily="50" charset="-128"/>
              </a:rPr>
              <a:t>再度資料３ページをご覧ください。給料表４級で管理職手当１２％の方は、第４号区分に該当します。</a:t>
            </a:r>
            <a:endParaRPr kumimoji="1" lang="en-US" altLang="ja-JP" sz="1200" dirty="0" smtClean="0">
              <a:latin typeface="HG丸ｺﾞｼｯｸM-PRO" pitchFamily="50" charset="-128"/>
              <a:ea typeface="HG丸ｺﾞｼｯｸM-PRO" pitchFamily="50" charset="-128"/>
            </a:endParaRPr>
          </a:p>
          <a:p>
            <a:r>
              <a:rPr kumimoji="1" lang="ja-JP" altLang="en-US" sz="1200" kern="1200" baseline="0" dirty="0" smtClean="0">
                <a:solidFill>
                  <a:schemeClr val="tx1"/>
                </a:solidFill>
                <a:latin typeface="Arial" charset="0"/>
                <a:ea typeface="ＭＳ Ｐゴシック" charset="-128"/>
                <a:cs typeface="+mn-cs"/>
              </a:rPr>
              <a:t>例えば、大卒で勤続年数が </a:t>
            </a:r>
            <a:r>
              <a:rPr kumimoji="1" lang="en-US" altLang="ja-JP" sz="1200" kern="1200" baseline="0" dirty="0" smtClean="0">
                <a:solidFill>
                  <a:schemeClr val="tx1"/>
                </a:solidFill>
                <a:latin typeface="Arial" charset="0"/>
                <a:ea typeface="ＭＳ Ｐゴシック" charset="-128"/>
                <a:cs typeface="+mn-cs"/>
              </a:rPr>
              <a:t>33</a:t>
            </a:r>
            <a:r>
              <a:rPr kumimoji="1" lang="ja-JP" altLang="en-US" sz="1200" kern="1200" baseline="0" dirty="0" smtClean="0">
                <a:solidFill>
                  <a:schemeClr val="tx1"/>
                </a:solidFill>
                <a:latin typeface="Arial" charset="0"/>
                <a:ea typeface="ＭＳ Ｐゴシック" charset="-128"/>
                <a:cs typeface="+mn-cs"/>
              </a:rPr>
              <a:t>年以上、休職等の除算期間が無い方は、６０月の合計額は、最低 </a:t>
            </a:r>
            <a:r>
              <a:rPr kumimoji="1" lang="en-US" altLang="ja-JP" sz="1200" kern="1200" baseline="0" dirty="0" smtClean="0">
                <a:solidFill>
                  <a:schemeClr val="tx1"/>
                </a:solidFill>
                <a:latin typeface="Arial" charset="0"/>
                <a:ea typeface="ＭＳ Ｐゴシック" charset="-128"/>
                <a:cs typeface="+mn-cs"/>
              </a:rPr>
              <a:t>150</a:t>
            </a:r>
            <a:r>
              <a:rPr kumimoji="1" lang="ja-JP" altLang="en-US" sz="1200" kern="1200" baseline="0" dirty="0" smtClean="0">
                <a:solidFill>
                  <a:schemeClr val="tx1"/>
                </a:solidFill>
                <a:latin typeface="Arial" charset="0"/>
                <a:ea typeface="ＭＳ Ｐゴシック" charset="-128"/>
                <a:cs typeface="+mn-cs"/>
              </a:rPr>
              <a:t>万円あります。</a:t>
            </a:r>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14</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050" dirty="0" smtClean="0">
                <a:latin typeface="HG丸ｺﾞｼｯｸM-PRO" pitchFamily="50" charset="-128"/>
                <a:ea typeface="HG丸ｺﾞｼｯｸM-PRO" pitchFamily="50" charset="-128"/>
              </a:rPr>
              <a:t>●次は、支給率を見る際に必要な勤続期間の計算方法についての説明をします。</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●①在職期間に１年未満の端数がある場合は、切り捨てます。</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例を見てみましょう。在職期間３２年と９カ月の方は、切り捨てなので勤続期間は３２年となります。</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●②全期間が６月以上１年未満の場合は、１年とみなします。例のような１０ヶ月の方は、１年となります。</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ただし、傷病、死亡により退職した時は、在職期間が１年未満でも１年とします。</a:t>
            </a:r>
            <a:endParaRPr kumimoji="1" lang="en-US" altLang="ja-JP" sz="1050" dirty="0" smtClean="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15</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●③</a:t>
            </a:r>
            <a:r>
              <a:rPr lang="ja-JP" altLang="en-US" sz="1200" dirty="0" smtClean="0">
                <a:latin typeface="HGP創英ﾌﾟﾚｾﾞﾝｽEB" pitchFamily="18" charset="-128"/>
                <a:ea typeface="HGP創英ﾌﾟﾚｾﾞﾝｽEB" pitchFamily="18" charset="-128"/>
              </a:rPr>
              <a:t>月の途中での採用や退職の場合は、その月は一月とみなしますので、４月７日採用の場合、４月も１月としてカウントします。</a:t>
            </a:r>
            <a:endParaRPr lang="en-US" altLang="ja-JP" sz="1200" dirty="0" smtClean="0">
              <a:latin typeface="HGP創英ﾌﾟﾚｾﾞﾝｽEB" pitchFamily="18" charset="-128"/>
              <a:ea typeface="HGP創英ﾌﾟﾚｾﾞﾝｽEB" pitchFamily="18" charset="-128"/>
            </a:endParaRPr>
          </a:p>
          <a:p>
            <a:pPr>
              <a:buNone/>
            </a:pPr>
            <a:r>
              <a:rPr kumimoji="1" lang="ja-JP" altLang="en-US" sz="1200" dirty="0" smtClean="0">
                <a:latin typeface="HGP創英ﾌﾟﾚｾﾞﾝｽEB" pitchFamily="18" charset="-128"/>
                <a:ea typeface="HGP創英ﾌﾟﾚｾﾞﾝｽEB" pitchFamily="18" charset="-128"/>
              </a:rPr>
              <a:t>●④</a:t>
            </a:r>
            <a:r>
              <a:rPr lang="ja-JP" altLang="en-US" sz="1200" dirty="0" smtClean="0">
                <a:latin typeface="HGP創英ﾌﾟﾚｾﾞﾝｽEB" pitchFamily="18" charset="-128"/>
                <a:ea typeface="HGP創英ﾌﾟﾚｾﾞﾝｽEB" pitchFamily="18" charset="-128"/>
              </a:rPr>
              <a:t>期限付講師から正規職員として採用の場合は、期限付講師の任用期間は通算します。ただし、任用期間が採用日に連続し、期限付講師として退職手当が支給されていない場合に限ります。</a:t>
            </a:r>
            <a:endParaRPr lang="en-US" altLang="ja-JP" sz="1200" dirty="0" smtClean="0">
              <a:latin typeface="HGP創英ﾌﾟﾚｾﾞﾝｽEB" pitchFamily="18" charset="-128"/>
              <a:ea typeface="HGP創英ﾌﾟﾚｾﾞﾝｽEB" pitchFamily="18" charset="-128"/>
            </a:endParaRPr>
          </a:p>
          <a:p>
            <a:r>
              <a:rPr kumimoji="1" lang="ja-JP" altLang="en-US" sz="1200" dirty="0" smtClean="0">
                <a:latin typeface="HGP創英ﾌﾟﾚｾﾞﾝｽEB" pitchFamily="18" charset="-128"/>
                <a:ea typeface="HGP創英ﾌﾟﾚｾﾞﾝｽEB" pitchFamily="18" charset="-128"/>
              </a:rPr>
              <a:t>●例で見てみましょう。臨時的講師任用期間の（イ）から採用は引き続いているので、●（イ）の期間は通算されますが、●（ア）の期間は引き続いていないので通算され</a:t>
            </a:r>
            <a:r>
              <a:rPr kumimoji="1" lang="ja-JP" altLang="en-US" sz="1200" dirty="0" err="1" smtClean="0">
                <a:latin typeface="HGP創英ﾌﾟﾚｾﾞﾝｽEB" pitchFamily="18" charset="-128"/>
                <a:ea typeface="HGP創英ﾌﾟﾚｾﾞﾝｽEB" pitchFamily="18" charset="-128"/>
              </a:rPr>
              <a:t>ま</a:t>
            </a:r>
            <a:r>
              <a:rPr kumimoji="1" lang="ja-JP" altLang="en-US" sz="1200" dirty="0" smtClean="0">
                <a:latin typeface="HGP創英ﾌﾟﾚｾﾞﾝｽEB" pitchFamily="18" charset="-128"/>
                <a:ea typeface="HGP創英ﾌﾟﾚｾﾞﾝｽEB" pitchFamily="18" charset="-128"/>
              </a:rPr>
              <a:t> </a:t>
            </a:r>
            <a:r>
              <a:rPr kumimoji="1" lang="en-US" altLang="ja-JP" sz="1200" dirty="0" smtClean="0">
                <a:latin typeface="HGP創英ﾌﾟﾚｾﾞﾝｽEB" pitchFamily="18" charset="-128"/>
                <a:ea typeface="HGP創英ﾌﾟﾚｾﾞﾝｽEB" pitchFamily="18" charset="-128"/>
              </a:rPr>
              <a:t> </a:t>
            </a:r>
            <a:r>
              <a:rPr kumimoji="1" lang="ja-JP" altLang="en-US" sz="1200" dirty="0" smtClean="0">
                <a:latin typeface="HGP創英ﾌﾟﾚｾﾞﾝｽEB" pitchFamily="18" charset="-128"/>
                <a:ea typeface="HGP創英ﾌﾟﾚｾﾞﾝｽEB" pitchFamily="18" charset="-128"/>
              </a:rPr>
              <a:t>せん。</a:t>
            </a:r>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16</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●勤続年数は、新制度での計算時は、退職時までの期間となりますので、今年度末に退職される方は平成２７年度末までの期間となり、旧制度での計算時には　　</a:t>
            </a:r>
            <a:endParaRPr kumimoji="1" lang="en-US" altLang="ja-JP" dirty="0" smtClean="0"/>
          </a:p>
          <a:p>
            <a:r>
              <a:rPr kumimoji="1" lang="ja-JP" altLang="en-US" dirty="0" smtClean="0"/>
              <a:t>平成１７年度末までの期間となりますので、気をつけてください。</a:t>
            </a:r>
            <a:endParaRPr kumimoji="1" lang="en-US" altLang="ja-JP" dirty="0" smtClean="0"/>
          </a:p>
          <a:p>
            <a:r>
              <a:rPr kumimoji="1" lang="ja-JP" altLang="en-US" dirty="0" smtClean="0">
                <a:latin typeface="HGP創英ﾌﾟﾚｾﾞﾝｽEB" pitchFamily="18" charset="-128"/>
                <a:ea typeface="HGP創英ﾌﾟﾚｾﾞﾝｽEB" pitchFamily="18" charset="-128"/>
              </a:rPr>
              <a:t>育児休業の終期が平成４</a:t>
            </a:r>
            <a:r>
              <a:rPr kumimoji="1" lang="en-US" altLang="ja-JP" dirty="0" smtClean="0">
                <a:latin typeface="HGP創英ﾌﾟﾚｾﾞﾝｽEB" pitchFamily="18" charset="-128"/>
                <a:ea typeface="HGP創英ﾌﾟﾚｾﾞﾝｽEB" pitchFamily="18" charset="-128"/>
              </a:rPr>
              <a:t>.</a:t>
            </a:r>
            <a:r>
              <a:rPr kumimoji="1" lang="ja-JP" altLang="en-US" dirty="0" smtClean="0">
                <a:latin typeface="HGP創英ﾌﾟﾚｾﾞﾝｽEB" pitchFamily="18" charset="-128"/>
                <a:ea typeface="HGP創英ﾌﾟﾚｾﾞﾝｽEB" pitchFamily="18" charset="-128"/>
              </a:rPr>
              <a:t>４</a:t>
            </a:r>
            <a:r>
              <a:rPr kumimoji="1" lang="en-US" altLang="ja-JP" dirty="0" smtClean="0">
                <a:latin typeface="HGP創英ﾌﾟﾚｾﾞﾝｽEB" pitchFamily="18" charset="-128"/>
                <a:ea typeface="HGP創英ﾌﾟﾚｾﾞﾝｽEB" pitchFamily="18" charset="-128"/>
              </a:rPr>
              <a:t>.</a:t>
            </a:r>
            <a:r>
              <a:rPr kumimoji="1" lang="ja-JP" altLang="en-US" dirty="0" smtClean="0">
                <a:latin typeface="HGP創英ﾌﾟﾚｾﾞﾝｽEB" pitchFamily="18" charset="-128"/>
                <a:ea typeface="HGP創英ﾌﾟﾚｾﾞﾝｽEB" pitchFamily="18" charset="-128"/>
              </a:rPr>
              <a:t>１以降の場合のみ、子が１歳に達した日の属する月までの期間及び育児短時間勤務をした期間は、新制度では１</a:t>
            </a:r>
            <a:r>
              <a:rPr kumimoji="1" lang="en-US" altLang="ja-JP" dirty="0" smtClean="0">
                <a:latin typeface="HGP創英ﾌﾟﾚｾﾞﾝｽEB" pitchFamily="18" charset="-128"/>
                <a:ea typeface="HGP創英ﾌﾟﾚｾﾞﾝｽEB" pitchFamily="18" charset="-128"/>
              </a:rPr>
              <a:t>/</a:t>
            </a:r>
            <a:r>
              <a:rPr kumimoji="1" lang="ja-JP" altLang="en-US" dirty="0" smtClean="0">
                <a:latin typeface="HGP創英ﾌﾟﾚｾﾞﾝｽEB" pitchFamily="18" charset="-128"/>
                <a:ea typeface="HGP創英ﾌﾟﾚｾﾞﾝｽEB" pitchFamily="18" charset="-128"/>
              </a:rPr>
              <a:t>３を除算、旧　</a:t>
            </a:r>
            <a:endParaRPr kumimoji="1" lang="en-US" altLang="ja-JP" dirty="0" smtClean="0">
              <a:latin typeface="HGP創英ﾌﾟﾚｾﾞﾝｽEB" pitchFamily="18" charset="-128"/>
              <a:ea typeface="HGP創英ﾌﾟﾚｾﾞﾝｽEB" pitchFamily="18" charset="-128"/>
            </a:endParaRPr>
          </a:p>
          <a:p>
            <a:r>
              <a:rPr kumimoji="1" lang="ja-JP" altLang="en-US" dirty="0" smtClean="0">
                <a:latin typeface="HGP創英ﾌﾟﾚｾﾞﾝｽEB" pitchFamily="18" charset="-128"/>
                <a:ea typeface="HGP創英ﾌﾟﾚｾﾞﾝｽEB" pitchFamily="18" charset="-128"/>
              </a:rPr>
              <a:t>制度では１</a:t>
            </a:r>
            <a:r>
              <a:rPr kumimoji="1" lang="en-US" altLang="ja-JP" dirty="0" smtClean="0">
                <a:latin typeface="HGP創英ﾌﾟﾚｾﾞﾝｽEB" pitchFamily="18" charset="-128"/>
                <a:ea typeface="HGP創英ﾌﾟﾚｾﾞﾝｽEB" pitchFamily="18" charset="-128"/>
              </a:rPr>
              <a:t>/</a:t>
            </a:r>
            <a:r>
              <a:rPr kumimoji="1" lang="ja-JP" altLang="en-US" dirty="0" smtClean="0">
                <a:latin typeface="HGP創英ﾌﾟﾚｾﾞﾝｽEB" pitchFamily="18" charset="-128"/>
                <a:ea typeface="HGP創英ﾌﾟﾚｾﾞﾝｽEB" pitchFamily="18" charset="-128"/>
              </a:rPr>
              <a:t>２を除算します。</a:t>
            </a:r>
            <a:endParaRPr kumimoji="1" lang="en-US" altLang="ja-JP" dirty="0" smtClean="0">
              <a:latin typeface="HGP創英ﾌﾟﾚｾﾞﾝｽEB" pitchFamily="18" charset="-128"/>
              <a:ea typeface="HGP創英ﾌﾟﾚｾﾞﾝｽEB" pitchFamily="18" charset="-128"/>
            </a:endParaRPr>
          </a:p>
          <a:p>
            <a:r>
              <a:rPr kumimoji="1" lang="ja-JP" altLang="en-US" dirty="0" smtClean="0">
                <a:latin typeface="HGP創英ﾌﾟﾚｾﾞﾝｽEB" pitchFamily="18" charset="-128"/>
                <a:ea typeface="HGP創英ﾌﾟﾚｾﾞﾝｽEB" pitchFamily="18" charset="-128"/>
              </a:rPr>
              <a:t>休職や、上記①以外の育児休業、停職の場合は、両制度ともに１</a:t>
            </a:r>
            <a:r>
              <a:rPr kumimoji="1" lang="en-US" altLang="ja-JP" dirty="0" smtClean="0">
                <a:latin typeface="HGP創英ﾌﾟﾚｾﾞﾝｽEB" pitchFamily="18" charset="-128"/>
                <a:ea typeface="HGP創英ﾌﾟﾚｾﾞﾝｽEB" pitchFamily="18" charset="-128"/>
              </a:rPr>
              <a:t>/</a:t>
            </a:r>
            <a:r>
              <a:rPr kumimoji="1" lang="ja-JP" altLang="en-US" dirty="0" smtClean="0">
                <a:latin typeface="HGP創英ﾌﾟﾚｾﾞﾝｽEB" pitchFamily="18" charset="-128"/>
                <a:ea typeface="HGP創英ﾌﾟﾚｾﾞﾝｽEB" pitchFamily="18" charset="-128"/>
              </a:rPr>
              <a:t>２除算され、職員組合専従の期間は、両制度ともに全期間除算です。 </a:t>
            </a:r>
            <a:endParaRPr kumimoji="1" lang="en-US" altLang="ja-JP" dirty="0" smtClean="0">
              <a:latin typeface="HGP創英ﾌﾟﾚｾﾞﾝｽEB" pitchFamily="18" charset="-128"/>
              <a:ea typeface="HGP創英ﾌﾟﾚｾﾞﾝｽEB" pitchFamily="18" charset="-128"/>
            </a:endParaRPr>
          </a:p>
          <a:p>
            <a:r>
              <a:rPr kumimoji="1" lang="ja-JP" altLang="en-US" dirty="0" smtClean="0">
                <a:latin typeface="HGP創英ﾌﾟﾚｾﾞﾝｽEB" pitchFamily="18" charset="-128"/>
                <a:ea typeface="HGP創英ﾌﾟﾚｾﾞﾝｽEB" pitchFamily="18" charset="-128"/>
              </a:rPr>
              <a:t>●除算の対象期間は、月の初日から月の末日までの全ての期間を含む月だけを基に計算します。</a:t>
            </a:r>
            <a:endParaRPr kumimoji="1" lang="en-US" altLang="ja-JP" dirty="0" smtClean="0">
              <a:latin typeface="HGP創英ﾌﾟﾚｾﾞﾝｽEB" pitchFamily="18" charset="-128"/>
              <a:ea typeface="HGP創英ﾌﾟﾚｾﾞﾝｽEB" pitchFamily="18"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kumimoji="1" lang="en-US" altLang="ja-JP" dirty="0" smtClean="0">
              <a:latin typeface="HGP創英ﾌﾟﾚｾﾞﾝｽEB" pitchFamily="18" charset="-128"/>
              <a:ea typeface="HGP創英ﾌﾟﾚｾﾞﾝｽEB" pitchFamily="18"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latin typeface="HGP創英ﾌﾟﾚｾﾞﾝｽEB" pitchFamily="18" charset="-128"/>
                <a:ea typeface="HGP創英ﾌﾟﾚｾﾞﾝｽEB" pitchFamily="18" charset="-128"/>
              </a:rPr>
              <a:t>　</a:t>
            </a:r>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17</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●勧奨退職は、他の退職よりも優遇されていますが、どのくらい多くなるのでしょうか？</a:t>
            </a:r>
            <a:endParaRPr kumimoji="1" lang="en-US" altLang="ja-JP" dirty="0" smtClean="0"/>
          </a:p>
          <a:p>
            <a:r>
              <a:rPr kumimoji="1" lang="ja-JP" altLang="en-US" dirty="0" smtClean="0"/>
              <a:t>●新制度旧制度ともに、給料月額に、退職時の年齢によって、赤で囲んだ数字を掛けるようになっています。５９歳は１．０２をかけますが、年齢が一つ下がることに</a:t>
            </a:r>
            <a:r>
              <a:rPr kumimoji="1" lang="ja-JP" altLang="en-US" dirty="0" err="1" smtClean="0"/>
              <a:t>よ</a:t>
            </a:r>
            <a:r>
              <a:rPr kumimoji="1" lang="ja-JP" altLang="en-US" dirty="0" smtClean="0"/>
              <a:t> </a:t>
            </a:r>
            <a:endParaRPr kumimoji="1" lang="en-US" altLang="ja-JP" dirty="0" smtClean="0"/>
          </a:p>
          <a:p>
            <a:r>
              <a:rPr kumimoji="1" lang="en-US" altLang="ja-JP" dirty="0" smtClean="0"/>
              <a:t> </a:t>
            </a:r>
            <a:r>
              <a:rPr kumimoji="1" lang="ja-JP" altLang="en-US" dirty="0" smtClean="0"/>
              <a:t>り、２％が加算され、５０歳では１．２と多くなります。●給料月額が４０万円だとすると、５０歳で退職すれば４８万円に支給率を掛けることになります。</a:t>
            </a:r>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18</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050" dirty="0" smtClean="0">
                <a:latin typeface="HG丸ｺﾞｼｯｸM-PRO" pitchFamily="50" charset="-128"/>
                <a:ea typeface="HG丸ｺﾞｼｯｸM-PRO" pitchFamily="50" charset="-128"/>
              </a:rPr>
              <a:t>●では、退職手当額から、どの位税金が引かれてしまうのでしょう？ とても気になる部分ではないでしょうか？</a:t>
            </a:r>
            <a:r>
              <a:rPr lang="ja-JP" altLang="en-US" sz="1050" dirty="0" smtClean="0">
                <a:solidFill>
                  <a:schemeClr val="tx1"/>
                </a:solidFill>
                <a:latin typeface="HGP創英ﾌﾟﾚｾﾞﾝｽEB" pitchFamily="18" charset="-128"/>
                <a:ea typeface="HGP創英ﾌﾟﾚｾﾞﾝｽEB" pitchFamily="18" charset="-128"/>
              </a:rPr>
              <a:t>所得税・復興特別所得税及び住民税の算出方法が資料５ページにありますので、ご覧ください。</a:t>
            </a:r>
            <a:endParaRPr lang="en-US" altLang="ja-JP" sz="1050" dirty="0" smtClean="0">
              <a:solidFill>
                <a:schemeClr val="tx1"/>
              </a:solidFill>
              <a:latin typeface="HGP創英ﾌﾟﾚｾﾞﾝｽEB" pitchFamily="18" charset="-128"/>
              <a:ea typeface="HGP創英ﾌﾟﾚｾﾞﾝｽEB" pitchFamily="18" charset="-128"/>
            </a:endParaRPr>
          </a:p>
          <a:p>
            <a:r>
              <a:rPr lang="ja-JP" altLang="en-US" sz="1050" dirty="0" smtClean="0">
                <a:solidFill>
                  <a:schemeClr val="tx1"/>
                </a:solidFill>
                <a:latin typeface="HGP創英ﾌﾟﾚｾﾞﾝｽEB" pitchFamily="18" charset="-128"/>
                <a:ea typeface="HGP創英ﾌﾟﾚｾﾞﾝｽEB" pitchFamily="18" charset="-128"/>
              </a:rPr>
              <a:t>●３にありますように、</a:t>
            </a:r>
            <a:r>
              <a:rPr kumimoji="1" lang="ja-JP" altLang="en-US" sz="1050" dirty="0" smtClean="0">
                <a:solidFill>
                  <a:schemeClr val="tx1"/>
                </a:solidFill>
                <a:latin typeface="HGP創英ﾌﾟﾚｾﾞﾝｽEB" pitchFamily="18" charset="-128"/>
                <a:ea typeface="HGP創英ﾌﾟﾚｾﾞﾝｽEB" pitchFamily="18" charset="-128"/>
              </a:rPr>
              <a:t>まず求めた退職手当から退職手当控除額を引きます。４の①に勤続年数ごとの控除額が載っています。単位は、千円ですので気をつけてください。一般退職の場合で、勤続年数が１５年の方は、６００万円控除します。控除額を引いたものに、１／２を掛けたものが、課税退職所得金額ですが、千円未満は切り捨てます。</a:t>
            </a:r>
            <a:endParaRPr kumimoji="1" lang="en-US" altLang="ja-JP" sz="1050" dirty="0" smtClean="0">
              <a:solidFill>
                <a:schemeClr val="tx1"/>
              </a:solidFill>
              <a:latin typeface="HGP創英ﾌﾟﾚｾﾞﾝｽEB" pitchFamily="18" charset="-128"/>
              <a:ea typeface="HGP創英ﾌﾟﾚｾﾞﾝｽEB" pitchFamily="18" charset="-128"/>
            </a:endParaRPr>
          </a:p>
          <a:p>
            <a:pPr>
              <a:buNone/>
            </a:pPr>
            <a:r>
              <a:rPr kumimoji="1" lang="ja-JP" altLang="en-US" sz="1050" dirty="0" smtClean="0">
                <a:solidFill>
                  <a:schemeClr val="tx1"/>
                </a:solidFill>
                <a:latin typeface="HGP創英ﾌﾟﾚｾﾞﾝｽEB" pitchFamily="18" charset="-128"/>
                <a:ea typeface="HGP創英ﾌﾟﾚｾﾞﾝｽEB" pitchFamily="18" charset="-128"/>
              </a:rPr>
              <a:t>●この計算により算出された課税退職所得金額を②の計算式にあてはめると、</a:t>
            </a:r>
            <a:r>
              <a:rPr lang="ja-JP" altLang="en-US" sz="1050" dirty="0" smtClean="0">
                <a:solidFill>
                  <a:schemeClr val="tx1"/>
                </a:solidFill>
                <a:latin typeface="HGP創英ﾌﾟﾚｾﾞﾝｽEB" pitchFamily="18" charset="-128"/>
                <a:ea typeface="HGP創英ﾌﾟﾚｾﾞﾝｽEB" pitchFamily="18" charset="-128"/>
              </a:rPr>
              <a:t>所得税・復興特別所得税が算出されます</a:t>
            </a:r>
            <a:r>
              <a:rPr kumimoji="1" lang="ja-JP" altLang="en-US" sz="1050" dirty="0" smtClean="0">
                <a:solidFill>
                  <a:schemeClr val="tx1"/>
                </a:solidFill>
                <a:latin typeface="HGP創英ﾌﾟﾚｾﾞﾝｽEB" pitchFamily="18" charset="-128"/>
                <a:ea typeface="HGP創英ﾌﾟﾚｾﾞﾝｽEB" pitchFamily="18" charset="-128"/>
              </a:rPr>
              <a:t>。課税退職所得金額が、３００万円でしたら、上から２段目の１９５万円超３３０万円以下の欄の計算式になります。１円未満は切り捨てます。住民税は、③の計算式にあてはめます。課税退職所得金額６％が市町村民税、４％が県民税となり、１００円未満の端数は切り捨てます。求めた退職手当から、以上の税が控除された分が手に入るようになります。</a:t>
            </a:r>
            <a:endParaRPr kumimoji="1" lang="en-US" altLang="ja-JP" sz="1050" dirty="0" smtClean="0">
              <a:solidFill>
                <a:schemeClr val="tx1"/>
              </a:solidFill>
              <a:latin typeface="HGP創英ﾌﾟﾚｾﾞﾝｽEB" pitchFamily="18" charset="-128"/>
              <a:ea typeface="HGP創英ﾌﾟﾚｾﾞﾝｽEB" pitchFamily="18" charset="-128"/>
            </a:endParaRPr>
          </a:p>
          <a:p>
            <a:pPr>
              <a:buNone/>
            </a:pPr>
            <a:r>
              <a:rPr kumimoji="1" lang="ja-JP" altLang="en-US" sz="1050" dirty="0" smtClean="0">
                <a:solidFill>
                  <a:schemeClr val="tx1"/>
                </a:solidFill>
                <a:latin typeface="HGP創英ﾌﾟﾚｾﾞﾝｽEB" pitchFamily="18" charset="-128"/>
                <a:ea typeface="HGP創英ﾌﾟﾚｾﾞﾝｽEB" pitchFamily="18" charset="-128"/>
              </a:rPr>
              <a:t>●</a:t>
            </a:r>
            <a:r>
              <a:rPr kumimoji="1" lang="ja-JP" altLang="en-US" sz="1050" dirty="0" smtClean="0">
                <a:latin typeface="HG丸ｺﾞｼｯｸM-PRO" pitchFamily="50" charset="-128"/>
                <a:ea typeface="HG丸ｺﾞｼｯｸM-PRO" pitchFamily="50" charset="-128"/>
              </a:rPr>
              <a:t>退職金は、</a:t>
            </a:r>
            <a:r>
              <a:rPr lang="ja-JP" altLang="en-US" sz="1050" dirty="0" smtClean="0">
                <a:solidFill>
                  <a:schemeClr val="tx1"/>
                </a:solidFill>
                <a:latin typeface="HGP創英ﾌﾟﾚｾﾞﾝｽEB" pitchFamily="18" charset="-128"/>
                <a:ea typeface="HGP創英ﾌﾟﾚｾﾞﾝｽEB" pitchFamily="18" charset="-128"/>
              </a:rPr>
              <a:t>源泉分離課税ですので、支給時に所得税・復興特別所得税及び住民税が源泉徴収されて</a:t>
            </a:r>
            <a:r>
              <a:rPr kumimoji="1" lang="ja-JP" altLang="en-US" sz="1050" dirty="0" smtClean="0">
                <a:solidFill>
                  <a:schemeClr val="tx1"/>
                </a:solidFill>
                <a:latin typeface="HGP創英ﾌﾟﾚｾﾞﾝｽEB" pitchFamily="18" charset="-128"/>
                <a:ea typeface="HGP創英ﾌﾟﾚｾﾞﾝｽEB" pitchFamily="18" charset="-128"/>
              </a:rPr>
              <a:t>課税は終了となります。</a:t>
            </a:r>
            <a:endParaRPr kumimoji="1" lang="en-US" altLang="ja-JP" sz="1050" dirty="0" smtClean="0">
              <a:solidFill>
                <a:schemeClr val="tx1"/>
              </a:solidFill>
              <a:latin typeface="HGP創英ﾌﾟﾚｾﾞﾝｽEB" pitchFamily="18" charset="-128"/>
              <a:ea typeface="HGP創英ﾌﾟﾚｾﾞﾝｽEB" pitchFamily="18" charset="-128"/>
            </a:endParaRPr>
          </a:p>
          <a:p>
            <a:pPr>
              <a:buNone/>
            </a:pPr>
            <a:endParaRPr kumimoji="1" lang="ja-JP" altLang="en-US" sz="1050" dirty="0" smtClean="0">
              <a:solidFill>
                <a:srgbClr val="DE4372"/>
              </a:solidFill>
              <a:latin typeface="HGP創英ﾌﾟﾚｾﾞﾝｽEB" pitchFamily="18" charset="-128"/>
              <a:ea typeface="HGP創英ﾌﾟﾚｾﾞﾝｽEB" pitchFamily="18" charset="-128"/>
            </a:endParaRPr>
          </a:p>
          <a:p>
            <a:endParaRPr kumimoji="1" lang="ja-JP" altLang="en-US" sz="1050" dirty="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19</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200" kern="1200" dirty="0" smtClean="0">
                <a:solidFill>
                  <a:schemeClr val="tx1"/>
                </a:solidFill>
                <a:latin typeface="HG丸ｺﾞｼｯｸM-PRO" pitchFamily="50" charset="-128"/>
                <a:ea typeface="HG丸ｺﾞｼｯｸM-PRO" pitchFamily="50" charset="-128"/>
                <a:cs typeface="+mn-cs"/>
              </a:rPr>
              <a:t>●地方公務員の退職手当についての、根拠法令の説明から始めます。</a:t>
            </a:r>
            <a:endParaRPr kumimoji="1" lang="en-US" altLang="ja-JP" sz="1200" kern="1200" dirty="0" smtClean="0">
              <a:solidFill>
                <a:schemeClr val="tx1"/>
              </a:solidFill>
              <a:latin typeface="HG丸ｺﾞｼｯｸM-PRO" pitchFamily="50" charset="-128"/>
              <a:ea typeface="HG丸ｺﾞｼｯｸM-PRO" pitchFamily="50" charset="-128"/>
              <a:cs typeface="+mn-cs"/>
            </a:endParaRPr>
          </a:p>
          <a:p>
            <a:r>
              <a:rPr kumimoji="1" lang="ja-JP" altLang="en-US" sz="1200" kern="1200" dirty="0" smtClean="0">
                <a:solidFill>
                  <a:schemeClr val="tx1"/>
                </a:solidFill>
                <a:latin typeface="HG丸ｺﾞｼｯｸM-PRO" pitchFamily="50" charset="-128"/>
                <a:ea typeface="HG丸ｺﾞｼｯｸM-PRO" pitchFamily="50" charset="-128"/>
                <a:cs typeface="+mn-cs"/>
              </a:rPr>
              <a:t>昭和２２年に施行されました地方自治法の第２０４条第２項及び第３項の規定により、各地方公共団体の条例により定めることとされています。</a:t>
            </a:r>
            <a:endParaRPr kumimoji="1" lang="en-US" altLang="ja-JP" sz="1200" kern="1200" dirty="0" smtClean="0">
              <a:solidFill>
                <a:schemeClr val="tx1"/>
              </a:solidFill>
              <a:latin typeface="HG丸ｺﾞｼｯｸM-PRO" pitchFamily="50" charset="-128"/>
              <a:ea typeface="HG丸ｺﾞｼｯｸM-PRO" pitchFamily="50" charset="-128"/>
              <a:cs typeface="+mn-cs"/>
            </a:endParaRPr>
          </a:p>
          <a:p>
            <a:r>
              <a:rPr kumimoji="1" lang="ja-JP" altLang="en-US" sz="1200" kern="1200" baseline="0" dirty="0" smtClean="0">
                <a:solidFill>
                  <a:srgbClr val="FF0000"/>
                </a:solidFill>
                <a:latin typeface="HG丸ｺﾞｼｯｸM-PRO" pitchFamily="50" charset="-128"/>
                <a:ea typeface="HG丸ｺﾞｼｯｸM-PRO" pitchFamily="50" charset="-128"/>
                <a:cs typeface="+mn-cs"/>
              </a:rPr>
              <a:t>第２０４条第２項に、「退職手当を支給することができる」とあり、第３項には「給料、手当及び旅費の額並びにその支給方法は、条例でこれを定めなければならない」となっています。</a:t>
            </a:r>
            <a:br>
              <a:rPr kumimoji="1" lang="ja-JP" altLang="en-US" sz="1200" kern="1200" baseline="0" dirty="0" smtClean="0">
                <a:solidFill>
                  <a:srgbClr val="FF0000"/>
                </a:solidFill>
                <a:latin typeface="HG丸ｺﾞｼｯｸM-PRO" pitchFamily="50" charset="-128"/>
                <a:ea typeface="HG丸ｺﾞｼｯｸM-PRO" pitchFamily="50" charset="-128"/>
                <a:cs typeface="+mn-cs"/>
              </a:rPr>
            </a:br>
            <a:r>
              <a:rPr kumimoji="1" lang="ja-JP" altLang="en-US" sz="1200" kern="1200" baseline="0" dirty="0" smtClean="0">
                <a:solidFill>
                  <a:srgbClr val="FF0000"/>
                </a:solidFill>
                <a:latin typeface="HG丸ｺﾞｼｯｸM-PRO" pitchFamily="50" charset="-128"/>
                <a:ea typeface="HG丸ｺﾞｼｯｸM-PRO" pitchFamily="50" charset="-128"/>
                <a:cs typeface="+mn-cs"/>
              </a:rPr>
              <a:t/>
            </a:r>
            <a:br>
              <a:rPr kumimoji="1" lang="ja-JP" altLang="en-US" sz="1200" kern="1200" baseline="0" dirty="0" smtClean="0">
                <a:solidFill>
                  <a:srgbClr val="FF0000"/>
                </a:solidFill>
                <a:latin typeface="HG丸ｺﾞｼｯｸM-PRO" pitchFamily="50" charset="-128"/>
                <a:ea typeface="HG丸ｺﾞｼｯｸM-PRO" pitchFamily="50" charset="-128"/>
                <a:cs typeface="+mn-cs"/>
              </a:rPr>
            </a:br>
            <a:endParaRPr kumimoji="1" lang="ja-JP" altLang="en-US" baseline="0" dirty="0" smtClean="0">
              <a:solidFill>
                <a:srgbClr val="FF0000"/>
              </a:solidFill>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2</a:t>
            </a:fld>
            <a:endParaRPr lang="en-US" altLang="ja-JP"/>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●では、実際に税金を算出してみましょう！</a:t>
            </a:r>
            <a:endParaRPr kumimoji="1" lang="en-US" altLang="ja-JP" dirty="0" smtClean="0"/>
          </a:p>
          <a:p>
            <a:r>
              <a:rPr kumimoji="1" lang="ja-JP" altLang="en-US" dirty="0" smtClean="0"/>
              <a:t>退職手当が</a:t>
            </a:r>
            <a:r>
              <a:rPr kumimoji="1" lang="en-US" altLang="ja-JP" dirty="0" smtClean="0"/>
              <a:t>1,000</a:t>
            </a:r>
            <a:r>
              <a:rPr kumimoji="1" lang="ja-JP" altLang="en-US" dirty="0" smtClean="0"/>
              <a:t>万円あり、勤続年数１５年の場合では、税金はいくらになるでしょうか？</a:t>
            </a:r>
            <a:endParaRPr kumimoji="1" lang="en-US" altLang="ja-JP" dirty="0" smtClean="0"/>
          </a:p>
          <a:p>
            <a:r>
              <a:rPr kumimoji="1" lang="ja-JP" altLang="en-US" dirty="0" smtClean="0"/>
              <a:t>●課税退職所得金額を、先ほどの計算式で求めます。</a:t>
            </a:r>
            <a:endParaRPr kumimoji="1" lang="en-US" altLang="ja-JP" dirty="0" smtClean="0"/>
          </a:p>
          <a:p>
            <a:r>
              <a:rPr kumimoji="1" lang="ja-JP" altLang="en-US" dirty="0" smtClean="0"/>
              <a:t>まず、勤続年数１５年の場合の退職所得控除額がいくらなのか表で見ます。一般退職の場合は、</a:t>
            </a:r>
            <a:r>
              <a:rPr kumimoji="1" lang="en-US" altLang="ja-JP" dirty="0" smtClean="0"/>
              <a:t>600</a:t>
            </a:r>
            <a:r>
              <a:rPr kumimoji="1" lang="ja-JP" altLang="en-US" dirty="0" smtClean="0"/>
              <a:t>万円とありますね。</a:t>
            </a:r>
            <a:endParaRPr kumimoji="1" lang="en-US" altLang="ja-JP" dirty="0" smtClean="0"/>
          </a:p>
          <a:p>
            <a:r>
              <a:rPr kumimoji="1" lang="ja-JP" altLang="en-US" dirty="0" smtClean="0"/>
              <a:t>●退職手当</a:t>
            </a:r>
            <a:r>
              <a:rPr kumimoji="1" lang="en-US" altLang="ja-JP" dirty="0" smtClean="0"/>
              <a:t>1,000</a:t>
            </a:r>
            <a:r>
              <a:rPr kumimoji="1" lang="ja-JP" altLang="en-US" dirty="0" smtClean="0"/>
              <a:t>万円から退職所得控除額の</a:t>
            </a:r>
            <a:r>
              <a:rPr kumimoji="1" lang="en-US" altLang="ja-JP" dirty="0" smtClean="0"/>
              <a:t>600</a:t>
            </a:r>
            <a:r>
              <a:rPr kumimoji="1" lang="ja-JP" altLang="en-US" dirty="0" smtClean="0"/>
              <a:t>万円を引き、それに１</a:t>
            </a:r>
            <a:r>
              <a:rPr kumimoji="1" lang="en-US" altLang="ja-JP" dirty="0" smtClean="0"/>
              <a:t>/2</a:t>
            </a:r>
            <a:r>
              <a:rPr kumimoji="1" lang="ja-JP" altLang="en-US" dirty="0" smtClean="0"/>
              <a:t>を掛けます。課税退職所得金額は、</a:t>
            </a:r>
            <a:r>
              <a:rPr kumimoji="1" lang="en-US" altLang="ja-JP" dirty="0" smtClean="0"/>
              <a:t>200</a:t>
            </a:r>
            <a:r>
              <a:rPr kumimoji="1" lang="ja-JP" altLang="en-US" dirty="0" smtClean="0"/>
              <a:t>万円となりました。</a:t>
            </a:r>
            <a:endParaRPr kumimoji="1" lang="en-US" altLang="ja-JP" dirty="0" smtClean="0"/>
          </a:p>
          <a:p>
            <a:r>
              <a:rPr kumimoji="1" lang="ja-JP" altLang="en-US" dirty="0" smtClean="0"/>
              <a:t>所得税・復興特別所得税は、いくらになるでしょうか？</a:t>
            </a:r>
            <a:endParaRPr kumimoji="1" lang="en-US" altLang="ja-JP" dirty="0" smtClean="0"/>
          </a:p>
          <a:p>
            <a:r>
              <a:rPr kumimoji="1" lang="ja-JP" altLang="en-US" dirty="0" smtClean="0"/>
              <a:t>●課税退職所得金額は、</a:t>
            </a:r>
            <a:r>
              <a:rPr kumimoji="1" lang="en-US" altLang="ja-JP" dirty="0" smtClean="0"/>
              <a:t>200</a:t>
            </a:r>
            <a:r>
              <a:rPr kumimoji="1" lang="ja-JP" altLang="en-US" dirty="0" smtClean="0"/>
              <a:t>万円ですので、②の表の２上から２段目に該当しますので、</a:t>
            </a:r>
            <a:r>
              <a:rPr kumimoji="1" lang="en-US" altLang="ja-JP" dirty="0" smtClean="0"/>
              <a:t>200</a:t>
            </a:r>
            <a:r>
              <a:rPr kumimoji="1" lang="ja-JP" altLang="en-US" dirty="0" smtClean="0"/>
              <a:t>万円に１０％を掛け、</a:t>
            </a:r>
            <a:r>
              <a:rPr kumimoji="1" lang="en-US" altLang="ja-JP" dirty="0" smtClean="0"/>
              <a:t>97,500</a:t>
            </a:r>
            <a:r>
              <a:rPr kumimoji="1" lang="ja-JP" altLang="en-US" dirty="0" smtClean="0"/>
              <a:t>円を引きます。それに</a:t>
            </a:r>
            <a:r>
              <a:rPr kumimoji="1" lang="en-US" altLang="ja-JP" dirty="0" smtClean="0"/>
              <a:t>102.1</a:t>
            </a:r>
            <a:r>
              <a:rPr kumimoji="1" lang="ja-JP" altLang="en-US" dirty="0" smtClean="0"/>
              <a:t>％を掛けます。１円未満の端数は切り捨てますので、所得税は、</a:t>
            </a:r>
            <a:r>
              <a:rPr kumimoji="1" lang="en-US" altLang="ja-JP" dirty="0" smtClean="0"/>
              <a:t>104,652</a:t>
            </a:r>
            <a:r>
              <a:rPr kumimoji="1" lang="ja-JP" altLang="en-US" dirty="0" smtClean="0"/>
              <a:t>円となります。</a:t>
            </a:r>
            <a:endParaRPr kumimoji="1" lang="en-US" altLang="ja-JP" dirty="0" smtClean="0"/>
          </a:p>
          <a:p>
            <a:r>
              <a:rPr kumimoji="1" lang="ja-JP" altLang="en-US" dirty="0" smtClean="0"/>
              <a:t>●市町村民税は、課税退職所得金額</a:t>
            </a:r>
            <a:r>
              <a:rPr kumimoji="1" lang="en-US" altLang="ja-JP" dirty="0" smtClean="0"/>
              <a:t>200</a:t>
            </a:r>
            <a:r>
              <a:rPr kumimoji="1" lang="ja-JP" altLang="en-US" dirty="0" smtClean="0"/>
              <a:t>万円に６％を掛けますので、</a:t>
            </a:r>
            <a:r>
              <a:rPr kumimoji="1" lang="en-US" altLang="ja-JP" dirty="0" smtClean="0"/>
              <a:t>12</a:t>
            </a:r>
            <a:r>
              <a:rPr kumimoji="1" lang="ja-JP" altLang="en-US" dirty="0" smtClean="0"/>
              <a:t>万円となり、</a:t>
            </a:r>
            <a:endParaRPr kumimoji="1" lang="en-US" altLang="ja-JP" dirty="0" smtClean="0"/>
          </a:p>
          <a:p>
            <a:r>
              <a:rPr kumimoji="1" lang="ja-JP" altLang="en-US" dirty="0" smtClean="0"/>
              <a:t>●県民税は、課税退職所得金額</a:t>
            </a:r>
            <a:r>
              <a:rPr kumimoji="1" lang="en-US" altLang="ja-JP" dirty="0" smtClean="0"/>
              <a:t>200</a:t>
            </a:r>
            <a:r>
              <a:rPr kumimoji="1" lang="ja-JP" altLang="en-US" dirty="0" smtClean="0"/>
              <a:t>万円に４％を掛けますので、８万円となります。</a:t>
            </a:r>
            <a:endParaRPr kumimoji="1" lang="en-US" altLang="ja-JP" dirty="0" smtClean="0"/>
          </a:p>
          <a:p>
            <a:r>
              <a:rPr kumimoji="1" lang="ja-JP" altLang="en-US" dirty="0" smtClean="0"/>
              <a:t>●退職手当</a:t>
            </a:r>
            <a:r>
              <a:rPr kumimoji="1" lang="en-US" altLang="ja-JP" dirty="0" smtClean="0"/>
              <a:t>1,000</a:t>
            </a:r>
            <a:r>
              <a:rPr kumimoji="1" lang="ja-JP" altLang="en-US" dirty="0" smtClean="0"/>
              <a:t>万円から３つの税金の合計額</a:t>
            </a:r>
            <a:r>
              <a:rPr kumimoji="1" lang="en-US" altLang="ja-JP" dirty="0" smtClean="0"/>
              <a:t>304,652</a:t>
            </a:r>
            <a:r>
              <a:rPr kumimoji="1" lang="ja-JP" altLang="en-US" dirty="0" smtClean="0"/>
              <a:t>円が引かれ、支給額は、</a:t>
            </a:r>
            <a:r>
              <a:rPr kumimoji="1" lang="en-US" altLang="ja-JP" dirty="0" smtClean="0"/>
              <a:t>9,695,348</a:t>
            </a:r>
            <a:r>
              <a:rPr kumimoji="1" lang="ja-JP" altLang="en-US" dirty="0" smtClean="0"/>
              <a:t>円です。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20</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ja-JP" altLang="en-US" sz="1050" dirty="0" smtClean="0">
                <a:latin typeface="HG丸ｺﾞｼｯｸM-PRO" pitchFamily="50" charset="-128"/>
                <a:ea typeface="HG丸ｺﾞｼｯｸM-PRO" pitchFamily="50" charset="-128"/>
              </a:rPr>
              <a:t>●その他としまして、</a:t>
            </a:r>
            <a:r>
              <a:rPr lang="ja-JP" altLang="en-US" sz="1050" dirty="0" smtClean="0">
                <a:solidFill>
                  <a:schemeClr val="tx1"/>
                </a:solidFill>
                <a:latin typeface="HGP創英ﾌﾟﾚｾﾞﾝｽEB" pitchFamily="18" charset="-128"/>
                <a:ea typeface="HGP創英ﾌﾟﾚｾﾞﾝｽEB" pitchFamily="18" charset="-128"/>
              </a:rPr>
              <a:t>共済組合の貸付残金がある場合は、退職手当から控除します。</a:t>
            </a:r>
            <a:endParaRPr lang="en-US" altLang="ja-JP" sz="1050" dirty="0" smtClean="0">
              <a:solidFill>
                <a:schemeClr val="tx1"/>
              </a:solidFill>
              <a:latin typeface="HGP創英ﾌﾟﾚｾﾞﾝｽEB" pitchFamily="18" charset="-128"/>
              <a:ea typeface="HGP創英ﾌﾟﾚｾﾞﾝｽEB" pitchFamily="18" charset="-128"/>
            </a:endParaRPr>
          </a:p>
          <a:p>
            <a:pPr>
              <a:buNone/>
            </a:pPr>
            <a:r>
              <a:rPr kumimoji="1" lang="ja-JP" altLang="en-US" sz="1050" dirty="0" smtClean="0">
                <a:solidFill>
                  <a:srgbClr val="DE4372"/>
                </a:solidFill>
                <a:latin typeface="HGP創英ﾌﾟﾚｾﾞﾝｽEB" pitchFamily="18" charset="-128"/>
                <a:ea typeface="HGP創英ﾌﾟﾚｾﾞﾝｽEB" pitchFamily="18" charset="-128"/>
              </a:rPr>
              <a:t>　</a:t>
            </a:r>
            <a:r>
              <a:rPr kumimoji="1" lang="ja-JP" altLang="en-US" sz="1050" dirty="0" smtClean="0">
                <a:solidFill>
                  <a:schemeClr val="tx1"/>
                </a:solidFill>
                <a:latin typeface="HGP創英ﾌﾟﾚｾﾞﾝｽEB" pitchFamily="18" charset="-128"/>
                <a:ea typeface="HGP創英ﾌﾟﾚｾﾞﾝｽEB" pitchFamily="18" charset="-128"/>
              </a:rPr>
              <a:t>　　　　　　　　　　共済組合の任意継続医療を希望する場合は、</a:t>
            </a:r>
            <a:r>
              <a:rPr lang="ja-JP" altLang="en-US" sz="1050" dirty="0" smtClean="0">
                <a:solidFill>
                  <a:schemeClr val="tx1"/>
                </a:solidFill>
                <a:latin typeface="HGP創英ﾌﾟﾚｾﾞﾝｽEB" pitchFamily="18" charset="-128"/>
                <a:ea typeface="HGP創英ﾌﾟﾚｾﾞﾝｽEB" pitchFamily="18" charset="-128"/>
              </a:rPr>
              <a:t>申出によりその掛金の一部を退職手当から控除します</a:t>
            </a:r>
            <a:endParaRPr lang="en-US" altLang="ja-JP" sz="1050" dirty="0" smtClean="0">
              <a:solidFill>
                <a:schemeClr val="tx1"/>
              </a:solidFill>
              <a:latin typeface="HGP創英ﾌﾟﾚｾﾞﾝｽEB" pitchFamily="18" charset="-128"/>
              <a:ea typeface="HGP創英ﾌﾟﾚｾﾞﾝｽEB" pitchFamily="18" charset="-128"/>
            </a:endParaRPr>
          </a:p>
          <a:p>
            <a:pPr>
              <a:buNone/>
            </a:pPr>
            <a:r>
              <a:rPr kumimoji="1" lang="ja-JP" altLang="en-US" sz="1050" dirty="0" smtClean="0">
                <a:solidFill>
                  <a:schemeClr val="tx1"/>
                </a:solidFill>
                <a:latin typeface="HGP創英ﾌﾟﾚｾﾞﾝｽEB" pitchFamily="18" charset="-128"/>
                <a:ea typeface="HGP創英ﾌﾟﾚｾﾞﾝｽEB" pitchFamily="18" charset="-128"/>
              </a:rPr>
              <a:t>　　　　　　　　　　　請求の時効は、退職の日から５年間です。</a:t>
            </a:r>
            <a:endParaRPr kumimoji="1" lang="en-US" altLang="ja-JP" sz="1050" dirty="0" smtClean="0">
              <a:solidFill>
                <a:schemeClr val="tx1"/>
              </a:solidFill>
              <a:latin typeface="HGP創英ﾌﾟﾚｾﾞﾝｽEB" pitchFamily="18" charset="-128"/>
              <a:ea typeface="HGP創英ﾌﾟﾚｾﾞﾝｽEB" pitchFamily="18" charset="-128"/>
            </a:endParaRPr>
          </a:p>
          <a:p>
            <a:r>
              <a:rPr kumimoji="1" lang="ja-JP" altLang="en-US" sz="1050" kern="1200" baseline="0" dirty="0" smtClean="0">
                <a:solidFill>
                  <a:schemeClr val="tx1"/>
                </a:solidFill>
                <a:latin typeface="HGP創英ﾌﾟﾚｾﾞﾝｽEB" pitchFamily="18" charset="-128"/>
                <a:ea typeface="HGP創英ﾌﾟﾚｾﾞﾝｽEB" pitchFamily="18" charset="-128"/>
                <a:cs typeface="+mn-cs"/>
              </a:rPr>
              <a:t>毎年、３月末の退職者については、４月下旬に口座に振り込まれます。</a:t>
            </a:r>
            <a:endParaRPr kumimoji="1" lang="en-US" altLang="ja-JP" sz="1050" dirty="0" smtClean="0">
              <a:latin typeface="HGP創英ﾌﾟﾚｾﾞﾝｽEB" pitchFamily="18" charset="-128"/>
              <a:ea typeface="HGP創英ﾌﾟﾚｾﾞﾝｽEB" pitchFamily="18" charset="-128"/>
            </a:endParaRPr>
          </a:p>
          <a:p>
            <a:r>
              <a:rPr kumimoji="1" lang="ja-JP" altLang="en-US" sz="1050" dirty="0" smtClean="0">
                <a:latin typeface="HG丸ｺﾞｼｯｸM-PRO" pitchFamily="50" charset="-128"/>
                <a:ea typeface="HG丸ｺﾞｼｯｸM-PRO" pitchFamily="50" charset="-128"/>
              </a:rPr>
              <a:t>以上で、退職手当に関する説明を終わりますが、聞いただけでは分かりにくいかと思いますので、問題を解きながら、深めていきましょう！</a:t>
            </a:r>
            <a:endParaRPr kumimoji="1" lang="en-US" altLang="ja-JP" sz="1050" dirty="0" smtClean="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21</a:t>
            </a:fld>
            <a:endParaRPr lang="en-US"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ja-JP" altLang="en-US" dirty="0" smtClean="0"/>
              <a:t>●問題１　</a:t>
            </a:r>
            <a:r>
              <a:rPr kumimoji="1" lang="ja-JP" altLang="en-US" b="0" dirty="0" smtClean="0"/>
              <a:t>「</a:t>
            </a:r>
            <a:r>
              <a:rPr kumimoji="1" lang="ja-JP" altLang="en-US" sz="1200" b="0" dirty="0" smtClean="0">
                <a:solidFill>
                  <a:schemeClr val="accent2">
                    <a:lumMod val="60000"/>
                    <a:lumOff val="40000"/>
                  </a:schemeClr>
                </a:solidFill>
                <a:latin typeface="HG丸ｺﾞｼｯｸM-PRO" pitchFamily="50" charset="-128"/>
                <a:ea typeface="HG丸ｺﾞｼｯｸM-PRO" pitchFamily="50" charset="-128"/>
              </a:rPr>
              <a:t>私は、講師として９月１日～１２月２１日まで、Ｈ小学校で勤務しました。</a:t>
            </a:r>
            <a:r>
              <a:rPr lang="ja-JP" altLang="en-US" sz="1200" b="0" dirty="0" smtClean="0">
                <a:solidFill>
                  <a:schemeClr val="accent2">
                    <a:lumMod val="60000"/>
                    <a:lumOff val="40000"/>
                  </a:schemeClr>
                </a:solidFill>
                <a:latin typeface="HG丸ｺﾞｼｯｸM-PRO" pitchFamily="50" charset="-128"/>
                <a:ea typeface="HG丸ｺﾞｼｯｸM-PRO" pitchFamily="50" charset="-128"/>
              </a:rPr>
              <a:t>退職手当は、いくらもらえるのでしょうか？」</a:t>
            </a:r>
            <a:endParaRPr lang="en-US" altLang="ja-JP" sz="1200" b="0" dirty="0" smtClean="0">
              <a:solidFill>
                <a:schemeClr val="accent2">
                  <a:lumMod val="60000"/>
                  <a:lumOff val="40000"/>
                </a:schemeClr>
              </a:solidFill>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22</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sz="1200" b="0" dirty="0" smtClean="0">
                <a:solidFill>
                  <a:schemeClr val="accent2">
                    <a:lumMod val="60000"/>
                    <a:lumOff val="40000"/>
                  </a:schemeClr>
                </a:solidFill>
                <a:latin typeface="HG丸ｺﾞｼｯｸM-PRO" pitchFamily="50" charset="-128"/>
                <a:ea typeface="HG丸ｺﾞｼｯｸM-PRO" pitchFamily="50" charset="-128"/>
              </a:rPr>
              <a:t>●答えは、もらえな</a:t>
            </a:r>
            <a:r>
              <a:rPr kumimoji="1" lang="ja-JP" altLang="en-US" sz="1200" b="0" dirty="0" smtClean="0">
                <a:solidFill>
                  <a:schemeClr val="tx1"/>
                </a:solidFill>
                <a:latin typeface="Arial" charset="0"/>
                <a:ea typeface="ＭＳ Ｐゴシック" charset="-128"/>
              </a:rPr>
              <a:t>いです。</a:t>
            </a:r>
            <a:r>
              <a:rPr kumimoji="1" lang="ja-JP" altLang="en-US" sz="1200" dirty="0" smtClean="0">
                <a:latin typeface="HGP創英ﾌﾟﾚｾﾞﾝｽEB" pitchFamily="18" charset="-128"/>
                <a:ea typeface="HGP創英ﾌﾟﾚｾﾞﾝｽEB" pitchFamily="18" charset="-128"/>
              </a:rPr>
              <a:t>６ヶ月以上勤務して退職した</a:t>
            </a:r>
            <a:r>
              <a:rPr kumimoji="1" lang="ja-JP" altLang="en-US" sz="1200" b="0" dirty="0" smtClean="0">
                <a:solidFill>
                  <a:schemeClr val="tx1"/>
                </a:solidFill>
                <a:latin typeface="Arial" charset="0"/>
                <a:ea typeface="ＭＳ Ｐゴシック" charset="-128"/>
              </a:rPr>
              <a:t>場合に支給されますので、この場合は</a:t>
            </a:r>
            <a:r>
              <a:rPr kumimoji="1" lang="ja-JP" altLang="en-US" sz="1200" b="0" dirty="0" smtClean="0">
                <a:solidFill>
                  <a:schemeClr val="accent2">
                    <a:lumMod val="60000"/>
                    <a:lumOff val="40000"/>
                  </a:schemeClr>
                </a:solidFill>
                <a:latin typeface="HG丸ｺﾞｼｯｸM-PRO" pitchFamily="50" charset="-128"/>
                <a:ea typeface="HG丸ｺﾞｼｯｸM-PRO" pitchFamily="50" charset="-128"/>
              </a:rPr>
              <a:t>４ヶ月なので、もらえません。</a:t>
            </a:r>
            <a:endParaRPr kumimoji="1" lang="en-US" altLang="ja-JP" sz="1200" b="0" dirty="0" smtClean="0">
              <a:solidFill>
                <a:schemeClr val="accent2">
                  <a:lumMod val="60000"/>
                  <a:lumOff val="40000"/>
                </a:schemeClr>
              </a:solidFill>
              <a:latin typeface="HG丸ｺﾞｼｯｸM-PRO" pitchFamily="50" charset="-128"/>
              <a:ea typeface="HG丸ｺﾞｼｯｸM-PRO" pitchFamily="50" charset="-128"/>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23</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ja-JP" altLang="en-US" dirty="0" smtClean="0"/>
              <a:t>●問題２　</a:t>
            </a:r>
            <a:r>
              <a:rPr kumimoji="1" lang="ja-JP" altLang="en-US" b="0" dirty="0" smtClean="0"/>
              <a:t>「</a:t>
            </a:r>
            <a:r>
              <a:rPr lang="ja-JP" altLang="en-US" sz="1400" b="0" dirty="0" smtClean="0">
                <a:solidFill>
                  <a:schemeClr val="accent2">
                    <a:lumMod val="60000"/>
                    <a:lumOff val="40000"/>
                  </a:schemeClr>
                </a:solidFill>
                <a:latin typeface="HG丸ｺﾞｼｯｸM-PRO" pitchFamily="50" charset="-128"/>
                <a:ea typeface="HG丸ｺﾞｼｯｸM-PRO" pitchFamily="50" charset="-128"/>
              </a:rPr>
              <a:t>私は、平成２７年度末（平成２８年３月３１日）に定年退職します。　　　</a:t>
            </a:r>
            <a:endParaRPr lang="en-US" altLang="ja-JP" sz="1400" b="0" dirty="0" smtClean="0">
              <a:solidFill>
                <a:schemeClr val="accent2">
                  <a:lumMod val="60000"/>
                  <a:lumOff val="40000"/>
                </a:schemeClr>
              </a:solidFill>
              <a:latin typeface="HG丸ｺﾞｼｯｸM-PRO" pitchFamily="50" charset="-128"/>
              <a:ea typeface="HG丸ｺﾞｼｯｸM-PRO" pitchFamily="50" charset="-128"/>
            </a:endParaRPr>
          </a:p>
          <a:p>
            <a:pPr>
              <a:buNone/>
            </a:pPr>
            <a:r>
              <a:rPr lang="ja-JP" altLang="en-US" sz="1400" b="0" dirty="0" smtClean="0">
                <a:solidFill>
                  <a:schemeClr val="accent2">
                    <a:lumMod val="60000"/>
                    <a:lumOff val="40000"/>
                  </a:schemeClr>
                </a:solidFill>
                <a:latin typeface="HG丸ｺﾞｼｯｸM-PRO" pitchFamily="50" charset="-128"/>
                <a:ea typeface="HG丸ｺﾞｼｯｸM-PRO" pitchFamily="50" charset="-128"/>
              </a:rPr>
              <a:t>　　</a:t>
            </a:r>
            <a:r>
              <a:rPr lang="ja-JP" altLang="en-US" sz="1200" b="0" dirty="0" smtClean="0">
                <a:solidFill>
                  <a:schemeClr val="accent2">
                    <a:lumMod val="60000"/>
                    <a:lumOff val="40000"/>
                  </a:schemeClr>
                </a:solidFill>
                <a:latin typeface="HG丸ｺﾞｼｯｸM-PRO" pitchFamily="50" charset="-128"/>
                <a:ea typeface="HG丸ｺﾞｼｯｸM-PRO" pitchFamily="50" charset="-128"/>
              </a:rPr>
              <a:t>・平成２年の４月採用</a:t>
            </a:r>
            <a:endParaRPr lang="en-US" altLang="ja-JP" sz="1200" b="0" dirty="0" smtClean="0">
              <a:solidFill>
                <a:schemeClr val="accent2">
                  <a:lumMod val="60000"/>
                  <a:lumOff val="40000"/>
                </a:schemeClr>
              </a:solidFill>
              <a:latin typeface="HG丸ｺﾞｼｯｸM-PRO" pitchFamily="50" charset="-128"/>
              <a:ea typeface="HG丸ｺﾞｼｯｸM-PRO" pitchFamily="50" charset="-128"/>
            </a:endParaRPr>
          </a:p>
          <a:p>
            <a:pPr>
              <a:buNone/>
            </a:pPr>
            <a:r>
              <a:rPr lang="ja-JP" altLang="en-US" sz="1200" b="0" dirty="0" smtClean="0">
                <a:solidFill>
                  <a:schemeClr val="accent2">
                    <a:lumMod val="60000"/>
                    <a:lumOff val="40000"/>
                  </a:schemeClr>
                </a:solidFill>
                <a:latin typeface="HG丸ｺﾞｼｯｸM-PRO" pitchFamily="50" charset="-128"/>
                <a:ea typeface="HG丸ｺﾞｼｯｸM-PRO" pitchFamily="50" charset="-128"/>
              </a:rPr>
              <a:t>　</a:t>
            </a:r>
            <a:r>
              <a:rPr lang="ja-JP" altLang="en-US" sz="1200" b="0" baseline="0" dirty="0" smtClean="0">
                <a:solidFill>
                  <a:schemeClr val="accent2">
                    <a:lumMod val="60000"/>
                    <a:lumOff val="40000"/>
                  </a:schemeClr>
                </a:solidFill>
                <a:latin typeface="HG丸ｺﾞｼｯｸM-PRO" pitchFamily="50" charset="-128"/>
                <a:ea typeface="HG丸ｺﾞｼｯｸM-PRO" pitchFamily="50" charset="-128"/>
              </a:rPr>
              <a:t> </a:t>
            </a:r>
            <a:r>
              <a:rPr lang="ja-JP" altLang="en-US" sz="1200" b="0" dirty="0" smtClean="0">
                <a:solidFill>
                  <a:schemeClr val="accent2">
                    <a:lumMod val="60000"/>
                    <a:lumOff val="40000"/>
                  </a:schemeClr>
                </a:solidFill>
                <a:latin typeface="HG丸ｺﾞｼｯｸM-PRO" pitchFamily="50" charset="-128"/>
                <a:ea typeface="HG丸ｺﾞｼｯｸM-PRO" pitchFamily="50" charset="-128"/>
              </a:rPr>
              <a:t> ・病気休職　平成１２年１月～１２月</a:t>
            </a:r>
            <a:endParaRPr lang="en-US" altLang="ja-JP" sz="1200" b="0" dirty="0" smtClean="0">
              <a:solidFill>
                <a:schemeClr val="accent2">
                  <a:lumMod val="60000"/>
                  <a:lumOff val="40000"/>
                </a:schemeClr>
              </a:solidFill>
              <a:latin typeface="HG丸ｺﾞｼｯｸM-PRO" pitchFamily="50" charset="-128"/>
              <a:ea typeface="HG丸ｺﾞｼｯｸM-PRO" pitchFamily="50" charset="-128"/>
            </a:endParaRPr>
          </a:p>
          <a:p>
            <a:pPr>
              <a:buNone/>
            </a:pPr>
            <a:r>
              <a:rPr lang="ja-JP" altLang="en-US" sz="1200" b="0" dirty="0" smtClean="0">
                <a:solidFill>
                  <a:schemeClr val="accent2">
                    <a:lumMod val="60000"/>
                    <a:lumOff val="40000"/>
                  </a:schemeClr>
                </a:solidFill>
                <a:latin typeface="HG丸ｺﾞｼｯｸM-PRO" pitchFamily="50" charset="-128"/>
                <a:ea typeface="HG丸ｺﾞｼｯｸM-PRO" pitchFamily="50" charset="-128"/>
              </a:rPr>
              <a:t>　　・</a:t>
            </a:r>
            <a:r>
              <a:rPr lang="ja-JP" altLang="en-US" sz="1200" b="0" dirty="0" smtClean="0">
                <a:solidFill>
                  <a:srgbClr val="24348D"/>
                </a:solidFill>
                <a:latin typeface="HG丸ｺﾞｼｯｸM-PRO" pitchFamily="50" charset="-128"/>
                <a:ea typeface="HG丸ｺﾞｼｯｸM-PRO" pitchFamily="50" charset="-128"/>
              </a:rPr>
              <a:t>組合専従期間　　平成２０年度１年間　です。</a:t>
            </a:r>
            <a:r>
              <a:rPr lang="ja-JP" altLang="en-US" sz="1200" b="0" dirty="0" smtClean="0">
                <a:solidFill>
                  <a:schemeClr val="accent2">
                    <a:lumMod val="60000"/>
                    <a:lumOff val="40000"/>
                  </a:schemeClr>
                </a:solidFill>
                <a:latin typeface="HG丸ｺﾞｼｯｸM-PRO" pitchFamily="50" charset="-128"/>
                <a:ea typeface="HG丸ｺﾞｼｯｸM-PRO" pitchFamily="50" charset="-128"/>
              </a:rPr>
              <a:t>　</a:t>
            </a:r>
            <a:r>
              <a:rPr lang="ja-JP" altLang="en-US" sz="1400" b="0" dirty="0" smtClean="0">
                <a:solidFill>
                  <a:schemeClr val="accent2">
                    <a:lumMod val="60000"/>
                    <a:lumOff val="40000"/>
                  </a:schemeClr>
                </a:solidFill>
                <a:latin typeface="HG丸ｺﾞｼｯｸM-PRO" pitchFamily="50" charset="-128"/>
                <a:ea typeface="HG丸ｺﾞｼｯｸM-PRO" pitchFamily="50" charset="-128"/>
              </a:rPr>
              <a:t>私の勤続年数は、何年となりますか？</a:t>
            </a:r>
            <a:endParaRPr lang="en-US" altLang="ja-JP" sz="1400" b="0" dirty="0" smtClean="0">
              <a:solidFill>
                <a:schemeClr val="accent2">
                  <a:lumMod val="60000"/>
                  <a:lumOff val="40000"/>
                </a:schemeClr>
              </a:solidFill>
              <a:latin typeface="HG丸ｺﾞｼｯｸM-PRO" pitchFamily="50" charset="-128"/>
              <a:ea typeface="HG丸ｺﾞｼｯｸM-PRO" pitchFamily="50" charset="-128"/>
            </a:endParaRPr>
          </a:p>
          <a:p>
            <a:pPr>
              <a:buNone/>
            </a:pPr>
            <a:endParaRPr lang="en-US" altLang="ja-JP" sz="1400" b="0" dirty="0" smtClean="0">
              <a:solidFill>
                <a:schemeClr val="accent2">
                  <a:lumMod val="60000"/>
                  <a:lumOff val="40000"/>
                </a:schemeClr>
              </a:solidFill>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24</a:t>
            </a:fld>
            <a:endParaRPr lang="en-US"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lang="ja-JP" altLang="en-US" sz="1200" b="0" dirty="0" smtClean="0">
                <a:solidFill>
                  <a:schemeClr val="accent2">
                    <a:lumMod val="60000"/>
                    <a:lumOff val="40000"/>
                  </a:schemeClr>
                </a:solidFill>
                <a:latin typeface="HG丸ｺﾞｼｯｸM-PRO" pitchFamily="50" charset="-128"/>
                <a:ea typeface="HG丸ｺﾞｼｯｸM-PRO" pitchFamily="50" charset="-128"/>
              </a:rPr>
              <a:t>●答え　２４年です。平成２年の採用ですので、２６年間勤務しています。ただし、病気休職を１２ケ月取得しています。資料１ページをご覧ください。休職期間等除算方法の③に２分の１を除算とありますので、１２ケ月のうち６ケ月が除算されます。⑤に職員組合専従の期間は、全期間除算とありますので、平成２０年度の１年間も除算されます。２６年から１年６ヶ月を引き、２４年６ヶ月となります。が、１年未満の端数は、切り捨てですので２４年が正解です。</a:t>
            </a:r>
            <a:endParaRPr lang="en-US" altLang="ja-JP" sz="1200" b="0" dirty="0" smtClean="0">
              <a:solidFill>
                <a:schemeClr val="accent2">
                  <a:lumMod val="60000"/>
                  <a:lumOff val="40000"/>
                </a:schemeClr>
              </a:solidFill>
              <a:latin typeface="HG丸ｺﾞｼｯｸM-PRO" pitchFamily="50" charset="-128"/>
              <a:ea typeface="HG丸ｺﾞｼｯｸM-PRO" pitchFamily="50" charset="-128"/>
            </a:endParaRPr>
          </a:p>
          <a:p>
            <a:pPr>
              <a:buNone/>
            </a:pPr>
            <a:r>
              <a:rPr lang="ja-JP" altLang="en-US" sz="1200" b="0" dirty="0" smtClean="0">
                <a:solidFill>
                  <a:schemeClr val="accent2">
                    <a:lumMod val="60000"/>
                    <a:lumOff val="40000"/>
                  </a:schemeClr>
                </a:solidFill>
                <a:latin typeface="HG丸ｺﾞｼｯｸM-PRO" pitchFamily="50" charset="-128"/>
                <a:ea typeface="HG丸ｺﾞｼｯｸM-PRO" pitchFamily="50" charset="-128"/>
              </a:rPr>
              <a:t>　</a:t>
            </a:r>
            <a:endParaRPr lang="en-US" altLang="ja-JP" sz="1200" b="0" dirty="0" smtClean="0">
              <a:solidFill>
                <a:schemeClr val="accent2">
                  <a:lumMod val="60000"/>
                  <a:lumOff val="40000"/>
                </a:schemeClr>
              </a:solidFill>
              <a:latin typeface="HG丸ｺﾞｼｯｸM-PRO" pitchFamily="50" charset="-128"/>
              <a:ea typeface="HG丸ｺﾞｼｯｸM-PRO" pitchFamily="50" charset="-128"/>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25</a:t>
            </a:fld>
            <a:endParaRPr lang="en-US" altLang="ja-JP"/>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ja-JP" altLang="en-US" sz="1050" dirty="0" smtClean="0">
                <a:latin typeface="HG丸ｺﾞｼｯｸM-PRO" pitchFamily="50" charset="-128"/>
                <a:ea typeface="HG丸ｺﾞｼｯｸM-PRO" pitchFamily="50" charset="-128"/>
              </a:rPr>
              <a:t>●問題３　</a:t>
            </a:r>
            <a:r>
              <a:rPr kumimoji="1" lang="ja-JP" altLang="en-US" sz="1050" b="0" dirty="0" smtClean="0">
                <a:latin typeface="HG丸ｺﾞｼｯｸM-PRO" pitchFamily="50" charset="-128"/>
                <a:ea typeface="HG丸ｺﾞｼｯｸM-PRO" pitchFamily="50" charset="-128"/>
              </a:rPr>
              <a:t>「</a:t>
            </a:r>
            <a:r>
              <a:rPr kumimoji="1" lang="ja-JP" altLang="en-US" sz="1050" b="0" dirty="0" smtClean="0">
                <a:solidFill>
                  <a:schemeClr val="accent2">
                    <a:lumMod val="60000"/>
                    <a:lumOff val="40000"/>
                  </a:schemeClr>
                </a:solidFill>
                <a:latin typeface="HG丸ｺﾞｼｯｸM-PRO" pitchFamily="50" charset="-128"/>
                <a:ea typeface="HG丸ｺﾞｼｯｸM-PRO" pitchFamily="50" charset="-128"/>
              </a:rPr>
              <a:t>私は、平成２７年度末（平成２８年３月３１日）に定年退職します。</a:t>
            </a:r>
            <a:r>
              <a:rPr lang="ja-JP" altLang="en-US" sz="1050" b="0" dirty="0" smtClean="0">
                <a:solidFill>
                  <a:schemeClr val="accent2">
                    <a:lumMod val="60000"/>
                    <a:lumOff val="40000"/>
                  </a:schemeClr>
                </a:solidFill>
                <a:latin typeface="HG丸ｺﾞｼｯｸM-PRO" pitchFamily="50" charset="-128"/>
                <a:ea typeface="HG丸ｺﾞｼｯｸM-PRO" pitchFamily="50" charset="-128"/>
              </a:rPr>
              <a:t>３２年働き、病気休職等、休んだことはありません。</a:t>
            </a:r>
            <a:r>
              <a:rPr kumimoji="1" lang="ja-JP" altLang="en-US" sz="1050" b="0" dirty="0" smtClean="0">
                <a:solidFill>
                  <a:schemeClr val="accent2">
                    <a:lumMod val="60000"/>
                    <a:lumOff val="40000"/>
                  </a:schemeClr>
                </a:solidFill>
                <a:latin typeface="HG丸ｺﾞｼｯｸM-PRO" pitchFamily="50" charset="-128"/>
                <a:ea typeface="HG丸ｺﾞｼｯｸM-PRO" pitchFamily="50" charset="-128"/>
              </a:rPr>
              <a:t>退職手当</a:t>
            </a:r>
            <a:r>
              <a:rPr kumimoji="1" lang="en-US" altLang="ja-JP" sz="1050" b="0" dirty="0" smtClean="0">
                <a:solidFill>
                  <a:schemeClr val="accent2">
                    <a:lumMod val="60000"/>
                    <a:lumOff val="40000"/>
                  </a:schemeClr>
                </a:solidFill>
                <a:latin typeface="HG丸ｺﾞｼｯｸM-PRO" pitchFamily="50" charset="-128"/>
                <a:ea typeface="HG丸ｺﾞｼｯｸM-PRO" pitchFamily="50" charset="-128"/>
              </a:rPr>
              <a:t>(</a:t>
            </a:r>
            <a:r>
              <a:rPr kumimoji="1" lang="ja-JP" altLang="en-US" sz="1050" b="0" dirty="0" smtClean="0">
                <a:solidFill>
                  <a:schemeClr val="accent2">
                    <a:lumMod val="60000"/>
                    <a:lumOff val="40000"/>
                  </a:schemeClr>
                </a:solidFill>
                <a:latin typeface="HG丸ｺﾞｼｯｸM-PRO" pitchFamily="50" charset="-128"/>
                <a:ea typeface="HG丸ｺﾞｼｯｸM-PRO" pitchFamily="50" charset="-128"/>
              </a:rPr>
              <a:t>新制度、税込）は、どのくらいあるのでしょうか？」　退職時の給料月額は、４級で</a:t>
            </a:r>
            <a:r>
              <a:rPr kumimoji="1" lang="en-US" altLang="ja-JP" sz="1050" b="0" dirty="0" smtClean="0">
                <a:solidFill>
                  <a:schemeClr val="accent2">
                    <a:lumMod val="60000"/>
                    <a:lumOff val="40000"/>
                  </a:schemeClr>
                </a:solidFill>
                <a:latin typeface="HG丸ｺﾞｼｯｸM-PRO" pitchFamily="50" charset="-128"/>
                <a:ea typeface="HG丸ｺﾞｼｯｸM-PRO" pitchFamily="50" charset="-128"/>
              </a:rPr>
              <a:t>450,000</a:t>
            </a:r>
            <a:r>
              <a:rPr kumimoji="1" lang="ja-JP" altLang="en-US" sz="1050" b="0" dirty="0" smtClean="0">
                <a:solidFill>
                  <a:schemeClr val="accent2">
                    <a:lumMod val="60000"/>
                    <a:lumOff val="40000"/>
                  </a:schemeClr>
                </a:solidFill>
                <a:latin typeface="HG丸ｺﾞｼｯｸM-PRO" pitchFamily="50" charset="-128"/>
                <a:ea typeface="HG丸ｺﾞｼｯｸM-PRO" pitchFamily="50" charset="-128"/>
              </a:rPr>
              <a:t>円。平成２１年度から退職手当調整額は、第４号区分に該当しています。</a:t>
            </a: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26</a:t>
            </a:fld>
            <a:endParaRPr lang="en-US" altLang="ja-JP"/>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sz="1200" b="0" dirty="0" smtClean="0">
                <a:latin typeface="HG丸ｺﾞｼｯｸM-PRO" pitchFamily="50" charset="-128"/>
                <a:ea typeface="HG丸ｺﾞｼｯｸM-PRO" pitchFamily="50" charset="-128"/>
              </a:rPr>
              <a:t>●答えは、</a:t>
            </a:r>
            <a:r>
              <a:rPr kumimoji="1" lang="en-US" altLang="ja-JP" sz="1200" b="0" dirty="0" smtClean="0">
                <a:latin typeface="HG丸ｺﾞｼｯｸM-PRO" pitchFamily="50" charset="-128"/>
                <a:ea typeface="HG丸ｺﾞｼｯｸM-PRO" pitchFamily="50" charset="-128"/>
              </a:rPr>
              <a:t>22,496,025</a:t>
            </a:r>
            <a:r>
              <a:rPr kumimoji="1" lang="ja-JP" altLang="en-US" sz="1200" b="0" dirty="0" smtClean="0">
                <a:latin typeface="HG丸ｺﾞｼｯｸM-PRO" pitchFamily="50" charset="-128"/>
                <a:ea typeface="HG丸ｺﾞｼｯｸM-PRO" pitchFamily="50" charset="-128"/>
              </a:rPr>
              <a:t>円です。難易度の高い問題ですので、答えまで行き着いた方は、少ないのではないでしょうか。では、一緒に考えていきましょう。</a:t>
            </a:r>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27</a:t>
            </a:fld>
            <a:endParaRPr lang="en-US"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ja-JP" altLang="en-US" sz="1200" b="0" dirty="0" smtClean="0">
                <a:latin typeface="HG丸ｺﾞｼｯｸM-PRO" pitchFamily="50" charset="-128"/>
                <a:ea typeface="HG丸ｺﾞｼｯｸM-PRO" pitchFamily="50" charset="-128"/>
              </a:rPr>
              <a:t>●要件をまとめると前のようになります。●新制度の退職手当額を求める計算式は前の通りです。</a:t>
            </a:r>
            <a:endParaRPr kumimoji="1" lang="en-US" altLang="ja-JP" sz="1200" b="0" dirty="0" smtClean="0">
              <a:latin typeface="HG丸ｺﾞｼｯｸM-PRO" pitchFamily="50" charset="-128"/>
              <a:ea typeface="HG丸ｺﾞｼｯｸM-PRO" pitchFamily="50" charset="-128"/>
            </a:endParaRPr>
          </a:p>
          <a:p>
            <a:pPr>
              <a:buNone/>
            </a:pPr>
            <a:r>
              <a:rPr kumimoji="1" lang="ja-JP" altLang="en-US" sz="1200" b="0" dirty="0" smtClean="0">
                <a:latin typeface="HG丸ｺﾞｼｯｸM-PRO" pitchFamily="50" charset="-128"/>
                <a:ea typeface="HG丸ｺﾞｼｯｸM-PRO" pitchFamily="50" charset="-128"/>
              </a:rPr>
              <a:t>●まず、給料月額は</a:t>
            </a:r>
            <a:r>
              <a:rPr kumimoji="1" lang="en-US" altLang="ja-JP" sz="1200" b="0" dirty="0" smtClean="0">
                <a:latin typeface="HG丸ｺﾞｼｯｸM-PRO" pitchFamily="50" charset="-128"/>
                <a:ea typeface="HG丸ｺﾞｼｯｸM-PRO" pitchFamily="50" charset="-128"/>
              </a:rPr>
              <a:t>450,000</a:t>
            </a:r>
            <a:r>
              <a:rPr kumimoji="1" lang="ja-JP" altLang="en-US" sz="1200" b="0" dirty="0" smtClean="0">
                <a:latin typeface="HG丸ｺﾞｼｯｸM-PRO" pitchFamily="50" charset="-128"/>
                <a:ea typeface="HG丸ｺﾞｼｯｸM-PRO" pitchFamily="50" charset="-128"/>
              </a:rPr>
              <a:t>円。退職理由別・勤続年。数別支給率は、２ページの表の、定年勧奨等の区分、新条例、 勤続</a:t>
            </a:r>
            <a:r>
              <a:rPr kumimoji="1" lang="en-US" altLang="ja-JP" sz="1200" b="0" dirty="0" smtClean="0">
                <a:latin typeface="HG丸ｺﾞｼｯｸM-PRO" pitchFamily="50" charset="-128"/>
                <a:ea typeface="HG丸ｺﾞｼｯｸM-PRO" pitchFamily="50" charset="-128"/>
              </a:rPr>
              <a:t>32</a:t>
            </a:r>
            <a:r>
              <a:rPr kumimoji="1" lang="ja-JP" altLang="en-US" sz="1200" b="0" dirty="0" smtClean="0">
                <a:latin typeface="HG丸ｺﾞｼｯｸM-PRO" pitchFamily="50" charset="-128"/>
                <a:ea typeface="HG丸ｺﾞｼｯｸM-PRO" pitchFamily="50" charset="-128"/>
              </a:rPr>
              <a:t>年のところの</a:t>
            </a:r>
            <a:r>
              <a:rPr kumimoji="1" lang="en-US" altLang="ja-JP" sz="1200" b="0" dirty="0" smtClean="0">
                <a:latin typeface="HG丸ｺﾞｼｯｸM-PRO" pitchFamily="50" charset="-128"/>
                <a:ea typeface="HG丸ｺﾞｼｯｸM-PRO" pitchFamily="50" charset="-128"/>
              </a:rPr>
              <a:t>45.5445</a:t>
            </a:r>
            <a:r>
              <a:rPr kumimoji="1" lang="ja-JP" altLang="en-US" sz="1200" b="0" dirty="0" smtClean="0">
                <a:latin typeface="HG丸ｺﾞｼｯｸM-PRO" pitchFamily="50" charset="-128"/>
                <a:ea typeface="HG丸ｺﾞｼｯｸM-PRO" pitchFamily="50" charset="-128"/>
              </a:rPr>
              <a:t>になるのでそれを掛けます。退職手当調整額は３ページで確認しますが、この方は平成</a:t>
            </a:r>
            <a:r>
              <a:rPr kumimoji="1" lang="en-US" altLang="ja-JP" sz="1200" b="0" dirty="0" smtClean="0">
                <a:latin typeface="HG丸ｺﾞｼｯｸM-PRO" pitchFamily="50" charset="-128"/>
                <a:ea typeface="HG丸ｺﾞｼｯｸM-PRO" pitchFamily="50" charset="-128"/>
              </a:rPr>
              <a:t>2</a:t>
            </a:r>
            <a:r>
              <a:rPr kumimoji="1" lang="ja-JP" altLang="en-US" sz="1200" b="0" dirty="0" smtClean="0">
                <a:latin typeface="HG丸ｺﾞｼｯｸM-PRO" pitchFamily="50" charset="-128"/>
                <a:ea typeface="HG丸ｺﾞｼｯｸM-PRO" pitchFamily="50" charset="-128"/>
              </a:rPr>
              <a:t>１年度から第</a:t>
            </a:r>
            <a:r>
              <a:rPr kumimoji="1" lang="en-US" altLang="ja-JP" sz="1200" b="0" dirty="0" smtClean="0">
                <a:latin typeface="HG丸ｺﾞｼｯｸM-PRO" pitchFamily="50" charset="-128"/>
                <a:ea typeface="HG丸ｺﾞｼｯｸM-PRO" pitchFamily="50" charset="-128"/>
              </a:rPr>
              <a:t>4</a:t>
            </a:r>
            <a:r>
              <a:rPr kumimoji="1" lang="ja-JP" altLang="en-US" sz="1200" b="0" dirty="0" smtClean="0">
                <a:latin typeface="HG丸ｺﾞｼｯｸM-PRO" pitchFamily="50" charset="-128"/>
                <a:ea typeface="HG丸ｺﾞｼｯｸM-PRO" pitchFamily="50" charset="-128"/>
              </a:rPr>
              <a:t>号区分に該当しているということなので、第</a:t>
            </a:r>
            <a:r>
              <a:rPr kumimoji="1" lang="en-US" altLang="ja-JP" sz="1200" b="0" dirty="0" smtClean="0">
                <a:latin typeface="HG丸ｺﾞｼｯｸM-PRO" pitchFamily="50" charset="-128"/>
                <a:ea typeface="HG丸ｺﾞｼｯｸM-PRO" pitchFamily="50" charset="-128"/>
              </a:rPr>
              <a:t>4</a:t>
            </a:r>
            <a:r>
              <a:rPr kumimoji="1" lang="ja-JP" altLang="en-US" sz="1200" b="0" dirty="0" smtClean="0">
                <a:latin typeface="HG丸ｺﾞｼｯｸM-PRO" pitchFamily="50" charset="-128"/>
                <a:ea typeface="HG丸ｺﾞｼｯｸM-PRO" pitchFamily="50" charset="-128"/>
              </a:rPr>
              <a:t>号区分の</a:t>
            </a:r>
            <a:r>
              <a:rPr kumimoji="1" lang="en-US" altLang="ja-JP" sz="1200" b="0" dirty="0" smtClean="0">
                <a:latin typeface="HG丸ｺﾞｼｯｸM-PRO" pitchFamily="50" charset="-128"/>
                <a:ea typeface="HG丸ｺﾞｼｯｸM-PRO" pitchFamily="50" charset="-128"/>
              </a:rPr>
              <a:t>33,350</a:t>
            </a:r>
            <a:r>
              <a:rPr kumimoji="1" lang="ja-JP" altLang="en-US" sz="1200" b="0" dirty="0" smtClean="0">
                <a:latin typeface="HG丸ｺﾞｼｯｸM-PRO" pitchFamily="50" charset="-128"/>
                <a:ea typeface="HG丸ｺﾞｼｯｸM-PRO" pitchFamily="50" charset="-128"/>
              </a:rPr>
              <a:t>円</a:t>
            </a:r>
            <a:r>
              <a:rPr kumimoji="1" lang="en-US" altLang="ja-JP" sz="1200" b="0" dirty="0" smtClean="0">
                <a:latin typeface="HG丸ｺﾞｼｯｸM-PRO" pitchFamily="50" charset="-128"/>
                <a:ea typeface="HG丸ｺﾞｼｯｸM-PRO" pitchFamily="50" charset="-128"/>
              </a:rPr>
              <a:t>×</a:t>
            </a:r>
            <a:r>
              <a:rPr kumimoji="1" lang="ja-JP" altLang="en-US" sz="1200" b="0" dirty="0" smtClean="0">
                <a:latin typeface="HG丸ｺﾞｼｯｸM-PRO" pitchFamily="50" charset="-128"/>
                <a:ea typeface="HG丸ｺﾞｼｯｸM-PRO" pitchFamily="50" charset="-128"/>
              </a:rPr>
              <a:t>６０月、</a:t>
            </a:r>
            <a:r>
              <a:rPr kumimoji="1" lang="en-US" altLang="ja-JP" sz="1200" b="0" dirty="0" smtClean="0">
                <a:latin typeface="HG丸ｺﾞｼｯｸM-PRO" pitchFamily="50" charset="-128"/>
                <a:ea typeface="HG丸ｺﾞｼｯｸM-PRO" pitchFamily="50" charset="-128"/>
              </a:rPr>
              <a:t>2,001,000</a:t>
            </a:r>
            <a:r>
              <a:rPr kumimoji="1" lang="ja-JP" altLang="en-US" sz="1200" b="0" dirty="0" smtClean="0">
                <a:latin typeface="HG丸ｺﾞｼｯｸM-PRO" pitchFamily="50" charset="-128"/>
                <a:ea typeface="HG丸ｺﾞｼｯｸM-PRO" pitchFamily="50" charset="-128"/>
              </a:rPr>
              <a:t>円を足した額が手当額です。●退職手当調整額は、上位のものから</a:t>
            </a:r>
            <a:r>
              <a:rPr kumimoji="1" lang="en-US" altLang="ja-JP" sz="1200" b="0" dirty="0" smtClean="0">
                <a:latin typeface="HG丸ｺﾞｼｯｸM-PRO" pitchFamily="50" charset="-128"/>
                <a:ea typeface="HG丸ｺﾞｼｯｸM-PRO" pitchFamily="50" charset="-128"/>
              </a:rPr>
              <a:t>60</a:t>
            </a:r>
            <a:r>
              <a:rPr kumimoji="1" lang="ja-JP" altLang="en-US" sz="1200" b="0" dirty="0" smtClean="0">
                <a:latin typeface="HG丸ｺﾞｼｯｸM-PRO" pitchFamily="50" charset="-128"/>
                <a:ea typeface="HG丸ｺﾞｼｯｸM-PRO" pitchFamily="50" charset="-128"/>
              </a:rPr>
              <a:t>月分を加算します。</a:t>
            </a:r>
            <a:endParaRPr kumimoji="1" lang="en-US" altLang="ja-JP" sz="1200" b="0" dirty="0" smtClean="0">
              <a:latin typeface="HG丸ｺﾞｼｯｸM-PRO" pitchFamily="50" charset="-128"/>
              <a:ea typeface="HG丸ｺﾞｼｯｸM-PRO" pitchFamily="50" charset="-128"/>
            </a:endParaRPr>
          </a:p>
          <a:p>
            <a:pPr>
              <a:buNone/>
            </a:pPr>
            <a:r>
              <a:rPr kumimoji="1" lang="ja-JP" altLang="en-US" sz="1200" b="0" dirty="0" smtClean="0">
                <a:latin typeface="HG丸ｺﾞｼｯｸM-PRO" pitchFamily="50" charset="-128"/>
                <a:ea typeface="HG丸ｺﾞｼｯｸM-PRO" pitchFamily="50" charset="-128"/>
              </a:rPr>
              <a:t>計算すると、先ほどの解答の通り、●</a:t>
            </a:r>
            <a:r>
              <a:rPr kumimoji="1" lang="en-US" altLang="ja-JP" sz="1200" b="0" dirty="0" smtClean="0">
                <a:latin typeface="HG丸ｺﾞｼｯｸM-PRO" pitchFamily="50" charset="-128"/>
                <a:ea typeface="HG丸ｺﾞｼｯｸM-PRO" pitchFamily="50" charset="-128"/>
              </a:rPr>
              <a:t>22,496,025</a:t>
            </a:r>
            <a:r>
              <a:rPr kumimoji="1" lang="ja-JP" altLang="en-US" sz="1200" b="0" dirty="0" smtClean="0">
                <a:latin typeface="HG丸ｺﾞｼｯｸM-PRO" pitchFamily="50" charset="-128"/>
                <a:ea typeface="HG丸ｺﾞｼｯｸM-PRO" pitchFamily="50" charset="-128"/>
              </a:rPr>
              <a:t>円になります</a:t>
            </a:r>
            <a:endParaRPr kumimoji="1" lang="en-US" altLang="ja-JP" sz="1200" b="0" dirty="0" smtClean="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28</a:t>
            </a:fld>
            <a:endParaRPr lang="en-US" altLang="ja-JP"/>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200" b="0" dirty="0" smtClean="0">
                <a:latin typeface="HG丸ｺﾞｼｯｸM-PRO" pitchFamily="50" charset="-128"/>
                <a:ea typeface="HG丸ｺﾞｼｯｸM-PRO" pitchFamily="50" charset="-128"/>
              </a:rPr>
              <a:t>●ちなみに税金はいくらになるか見てみましょう。●まず課税退職所得金額を求めます。勤続年数３２年ですので、退職手当から</a:t>
            </a:r>
            <a:r>
              <a:rPr kumimoji="1" lang="en-US" altLang="ja-JP" sz="1200" b="0" dirty="0" smtClean="0">
                <a:latin typeface="HG丸ｺﾞｼｯｸM-PRO" pitchFamily="50" charset="-128"/>
                <a:ea typeface="HG丸ｺﾞｼｯｸM-PRO" pitchFamily="50" charset="-128"/>
              </a:rPr>
              <a:t>16,400,000</a:t>
            </a:r>
            <a:r>
              <a:rPr kumimoji="1" lang="ja-JP" altLang="en-US" sz="1200" b="0" dirty="0" smtClean="0">
                <a:latin typeface="HG丸ｺﾞｼｯｸM-PRO" pitchFamily="50" charset="-128"/>
                <a:ea typeface="HG丸ｺﾞｼｯｸM-PRO" pitchFamily="50" charset="-128"/>
              </a:rPr>
              <a:t>円引き、それに１</a:t>
            </a:r>
            <a:r>
              <a:rPr kumimoji="1" lang="en-US" altLang="ja-JP" sz="1200" b="0" dirty="0" smtClean="0">
                <a:latin typeface="HG丸ｺﾞｼｯｸM-PRO" pitchFamily="50" charset="-128"/>
                <a:ea typeface="HG丸ｺﾞｼｯｸM-PRO" pitchFamily="50" charset="-128"/>
              </a:rPr>
              <a:t>/</a:t>
            </a:r>
            <a:r>
              <a:rPr kumimoji="1" lang="ja-JP" altLang="en-US" sz="1200" b="0" dirty="0" smtClean="0">
                <a:latin typeface="HG丸ｺﾞｼｯｸM-PRO" pitchFamily="50" charset="-128"/>
                <a:ea typeface="HG丸ｺﾞｼｯｸM-PRO" pitchFamily="50" charset="-128"/>
              </a:rPr>
              <a:t>２かけます。課税退職所得金額は、</a:t>
            </a:r>
            <a:r>
              <a:rPr kumimoji="1" lang="en-US" altLang="ja-JP" sz="1200" b="0" dirty="0" smtClean="0">
                <a:latin typeface="HG丸ｺﾞｼｯｸM-PRO" pitchFamily="50" charset="-128"/>
                <a:ea typeface="HG丸ｺﾞｼｯｸM-PRO" pitchFamily="50" charset="-128"/>
              </a:rPr>
              <a:t>1,000</a:t>
            </a:r>
            <a:r>
              <a:rPr kumimoji="1" lang="ja-JP" altLang="en-US" sz="1200" b="0" dirty="0" smtClean="0">
                <a:latin typeface="HG丸ｺﾞｼｯｸM-PRO" pitchFamily="50" charset="-128"/>
                <a:ea typeface="HG丸ｺﾞｼｯｸM-PRO" pitchFamily="50" charset="-128"/>
              </a:rPr>
              <a:t>円未満の端数は切り捨てですので、</a:t>
            </a:r>
            <a:r>
              <a:rPr kumimoji="1" lang="en-US" altLang="ja-JP" sz="1200" b="0" dirty="0" smtClean="0">
                <a:latin typeface="HG丸ｺﾞｼｯｸM-PRO" pitchFamily="50" charset="-128"/>
                <a:ea typeface="HG丸ｺﾞｼｯｸM-PRO" pitchFamily="50" charset="-128"/>
              </a:rPr>
              <a:t>3,048,000</a:t>
            </a:r>
            <a:r>
              <a:rPr kumimoji="1" lang="ja-JP" altLang="en-US" sz="1200" b="0" dirty="0" smtClean="0">
                <a:latin typeface="HG丸ｺﾞｼｯｸM-PRO" pitchFamily="50" charset="-128"/>
                <a:ea typeface="HG丸ｺﾞｼｯｸM-PRO" pitchFamily="50" charset="-128"/>
              </a:rPr>
              <a:t>円となります。●所得税・復興特別所得税は、②の計算式にあてはめると、</a:t>
            </a:r>
            <a:r>
              <a:rPr kumimoji="1" lang="en-US" altLang="ja-JP" sz="1200" b="0" dirty="0" smtClean="0">
                <a:latin typeface="HG丸ｺﾞｼｯｸM-PRO" pitchFamily="50" charset="-128"/>
                <a:ea typeface="HG丸ｺﾞｼｯｸM-PRO" pitchFamily="50" charset="-128"/>
              </a:rPr>
              <a:t>211,653</a:t>
            </a:r>
            <a:r>
              <a:rPr kumimoji="1" lang="ja-JP" altLang="en-US" sz="1200" b="0" dirty="0" smtClean="0">
                <a:latin typeface="HG丸ｺﾞｼｯｸM-PRO" pitchFamily="50" charset="-128"/>
                <a:ea typeface="HG丸ｺﾞｼｯｸM-PRO" pitchFamily="50" charset="-128"/>
              </a:rPr>
              <a:t>円となり、●市町村民税と県民税は③の計算式にあてはめ、それぞれ、</a:t>
            </a:r>
            <a:r>
              <a:rPr kumimoji="1" lang="en-US" altLang="ja-JP" sz="1200" b="0" dirty="0" smtClean="0">
                <a:latin typeface="HG丸ｺﾞｼｯｸM-PRO" pitchFamily="50" charset="-128"/>
                <a:ea typeface="HG丸ｺﾞｼｯｸM-PRO" pitchFamily="50" charset="-128"/>
              </a:rPr>
              <a:t>182,800</a:t>
            </a:r>
            <a:r>
              <a:rPr kumimoji="1" lang="ja-JP" altLang="en-US" sz="1200" b="0" dirty="0" smtClean="0">
                <a:latin typeface="HG丸ｺﾞｼｯｸM-PRO" pitchFamily="50" charset="-128"/>
                <a:ea typeface="HG丸ｺﾞｼｯｸM-PRO" pitchFamily="50" charset="-128"/>
              </a:rPr>
              <a:t>円、</a:t>
            </a:r>
            <a:r>
              <a:rPr kumimoji="1" lang="en-US" altLang="ja-JP" sz="1200" b="0" dirty="0" smtClean="0">
                <a:latin typeface="HG丸ｺﾞｼｯｸM-PRO" pitchFamily="50" charset="-128"/>
                <a:ea typeface="HG丸ｺﾞｼｯｸM-PRO" pitchFamily="50" charset="-128"/>
              </a:rPr>
              <a:t>121,900</a:t>
            </a:r>
            <a:r>
              <a:rPr kumimoji="1" lang="ja-JP" altLang="en-US" sz="1200" b="0" dirty="0" smtClean="0">
                <a:latin typeface="HG丸ｺﾞｼｯｸM-PRO" pitchFamily="50" charset="-128"/>
                <a:ea typeface="HG丸ｺﾞｼｯｸM-PRO" pitchFamily="50" charset="-128"/>
              </a:rPr>
              <a:t>円となります。●３つの税金が引かれ、支給額は、</a:t>
            </a:r>
            <a:r>
              <a:rPr kumimoji="1" lang="en-US" altLang="ja-JP" sz="1200" b="0" dirty="0" smtClean="0">
                <a:latin typeface="HG丸ｺﾞｼｯｸM-PRO" pitchFamily="50" charset="-128"/>
                <a:ea typeface="HG丸ｺﾞｼｯｸM-PRO" pitchFamily="50" charset="-128"/>
              </a:rPr>
              <a:t>21,979,672</a:t>
            </a:r>
            <a:r>
              <a:rPr kumimoji="1" lang="ja-JP" altLang="en-US" sz="1200" b="0" dirty="0" smtClean="0">
                <a:latin typeface="HG丸ｺﾞｼｯｸM-PRO" pitchFamily="50" charset="-128"/>
                <a:ea typeface="HG丸ｺﾞｼｯｸM-PRO" pitchFamily="50" charset="-128"/>
              </a:rPr>
              <a:t>円となります。</a:t>
            </a:r>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29</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050" dirty="0" smtClean="0">
                <a:latin typeface="HG丸ｺﾞｼｯｸM-PRO" pitchFamily="50" charset="-128"/>
                <a:ea typeface="HG丸ｺﾞｼｯｸM-PRO" pitchFamily="50" charset="-128"/>
              </a:rPr>
              <a:t>●また、昭和２５年に施行された地方公務員法の第２４条第３項に基づき、国家公務員の制度等に準じることとなっています。総務省は、昭和２８年に施行された国家公務員退職手当法に準じて、職員の退職手当に関する条例案を作成し、各地方公共団体に示しています。</a:t>
            </a:r>
            <a:endParaRPr kumimoji="1" lang="en-US" altLang="ja-JP" sz="1050" dirty="0" smtClean="0">
              <a:latin typeface="HG丸ｺﾞｼｯｸM-PRO" pitchFamily="50" charset="-128"/>
              <a:ea typeface="HG丸ｺﾞｼｯｸM-PRO" pitchFamily="50" charset="-128"/>
            </a:endParaRPr>
          </a:p>
          <a:p>
            <a:endParaRPr kumimoji="1" lang="en-US" altLang="ja-JP" sz="1050" dirty="0" smtClean="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3</a:t>
            </a:fld>
            <a:endParaRPr lang="en-US" altLang="ja-JP"/>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●いかがでしたでしょうか？　結構多い！　こんなもん！　感想は様々だと思います。現時点での退職手当は、このようになっています。資料の６ページから退職手当の計算の一例を載せていますので、それを参考にされてご自分の退職手当も計算をしてみてください。高知県教職員・福利課の</a:t>
            </a:r>
            <a:r>
              <a:rPr kumimoji="1" lang="en-US" altLang="ja-JP" dirty="0" smtClean="0"/>
              <a:t>HP</a:t>
            </a:r>
            <a:r>
              <a:rPr kumimoji="1" lang="ja-JP" altLang="en-US" dirty="0" smtClean="0"/>
              <a:t>や各学校に１冊あります福祉事務の手引きにも記載されていますので、ご覧ください。</a:t>
            </a:r>
            <a:r>
              <a:rPr kumimoji="1" lang="en-US" altLang="ja-JP" dirty="0" smtClean="0"/>
              <a:t>【</a:t>
            </a:r>
            <a:r>
              <a:rPr kumimoji="1" lang="ja-JP" altLang="en-US" dirty="0" smtClean="0"/>
              <a:t>福祉事務の手引きを見せる</a:t>
            </a:r>
            <a:r>
              <a:rPr kumimoji="1" lang="en-US" altLang="ja-JP" dirty="0" smtClean="0"/>
              <a:t>】</a:t>
            </a:r>
            <a:r>
              <a:rPr kumimoji="1" lang="ja-JP" altLang="en-US" dirty="0" smtClean="0"/>
              <a:t>　　　　　　</a:t>
            </a:r>
            <a:r>
              <a:rPr kumimoji="1" lang="ja-JP" altLang="ja-JP" sz="1200" kern="1200" dirty="0" smtClean="0">
                <a:solidFill>
                  <a:schemeClr val="tx1"/>
                </a:solidFill>
                <a:latin typeface="Arial" charset="0"/>
                <a:ea typeface="ＭＳ Ｐゴシック" charset="-128"/>
                <a:cs typeface="+mn-cs"/>
              </a:rPr>
              <a:t>時間に余裕があれば、教職員・福利課の</a:t>
            </a:r>
            <a:r>
              <a:rPr kumimoji="1" lang="en-US" altLang="ja-JP" sz="1200" kern="1200" dirty="0" smtClean="0">
                <a:solidFill>
                  <a:schemeClr val="tx1"/>
                </a:solidFill>
                <a:latin typeface="Arial" charset="0"/>
                <a:ea typeface="ＭＳ Ｐゴシック" charset="-128"/>
                <a:cs typeface="+mn-cs"/>
              </a:rPr>
              <a:t>HP</a:t>
            </a:r>
            <a:r>
              <a:rPr kumimoji="1" lang="ja-JP" altLang="ja-JP" sz="1200" kern="1200" dirty="0" smtClean="0">
                <a:solidFill>
                  <a:schemeClr val="tx1"/>
                </a:solidFill>
                <a:latin typeface="Arial" charset="0"/>
                <a:ea typeface="ＭＳ Ｐゴシック" charset="-128"/>
                <a:cs typeface="+mn-cs"/>
              </a:rPr>
              <a:t>を一緒に見てみる</a:t>
            </a:r>
          </a:p>
          <a:p>
            <a:endParaRPr kumimoji="1" lang="ja-JP" altLang="en-US" dirty="0"/>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30</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050" dirty="0" smtClean="0">
                <a:latin typeface="HG丸ｺﾞｼｯｸM-PRO" pitchFamily="50" charset="-128"/>
                <a:ea typeface="HG丸ｺﾞｼｯｸM-PRO" pitchFamily="50" charset="-128"/>
              </a:rPr>
              <a:t>●地方公共団体の条例により定めることを受けて、高知県は、</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　　●昭和２８年に施行された「職員の退職手当に関する条例」</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　　●昭和２９年に施行された「職員の退職手当に関する条例施行規則」</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　　●平成１５年に施行された「職員の退職手当に関する条例等の一部を改正する条例附則第７項及び第８項に規定する退職手当の額を定める規則」</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　　●平成１８年に施行された「職員の退職手当に関する条例の一部を改正する条例の施行に伴う経過措置に関する規則」</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以上の条例と規則があります。</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今日は、これらの条例や規則に基づいた県の職員の退職手当についての説明となります。</a:t>
            </a:r>
            <a:endParaRPr kumimoji="1" lang="en-US" altLang="ja-JP" sz="1050" dirty="0" smtClean="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050" dirty="0" smtClean="0">
                <a:latin typeface="HG丸ｺﾞｼｯｸM-PRO" pitchFamily="50" charset="-128"/>
                <a:ea typeface="HG丸ｺﾞｼｯｸM-PRO" pitchFamily="50" charset="-128"/>
              </a:rPr>
              <a:t>●では、本題に入ります。</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一般的に「退職金」とも言われている「退職手当とは？」　</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●職員が退職又は死亡した場合に、特別の場合を除き、職員の退職手当に関する条例に基づいて、職員又は遺族に支給されるものを言います。</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●ここでいう特別の場合とは、</a:t>
            </a:r>
            <a:r>
              <a:rPr lang="ja-JP" altLang="en-US" sz="1050" dirty="0" smtClean="0">
                <a:latin typeface="HGP創英ﾌﾟﾚｾﾞﾝｽEB" pitchFamily="18" charset="-128"/>
                <a:ea typeface="HGP創英ﾌﾟﾚｾﾞﾝｽEB" pitchFamily="18" charset="-128"/>
              </a:rPr>
              <a:t>常勤を要しない者や</a:t>
            </a:r>
            <a:r>
              <a:rPr kumimoji="1" lang="ja-JP" altLang="en-US" sz="1050" dirty="0" smtClean="0">
                <a:latin typeface="HG丸ｺﾞｼｯｸM-PRO" pitchFamily="50" charset="-128"/>
                <a:ea typeface="HG丸ｺﾞｼｯｸM-PRO" pitchFamily="50" charset="-128"/>
              </a:rPr>
              <a:t>懲戒免職等処分を受けて退職した者等です。</a:t>
            </a:r>
            <a:endParaRPr kumimoji="1" lang="en-US" altLang="ja-JP" sz="1050" dirty="0" smtClean="0">
              <a:latin typeface="HG丸ｺﾞｼｯｸM-PRO" pitchFamily="50" charset="-128"/>
              <a:ea typeface="HG丸ｺﾞｼｯｸM-PRO" pitchFamily="50" charset="-128"/>
            </a:endParaRPr>
          </a:p>
          <a:p>
            <a:endParaRPr kumimoji="1" lang="ja-JP" altLang="en-US" sz="1050" dirty="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ja-JP" altLang="en-US" dirty="0" smtClean="0"/>
              <a:t>●次に、退職手当が支給されるのは、</a:t>
            </a:r>
            <a:endParaRPr kumimoji="1" lang="en-US" altLang="ja-JP" dirty="0" smtClean="0"/>
          </a:p>
          <a:p>
            <a:pPr>
              <a:buNone/>
            </a:pPr>
            <a:r>
              <a:rPr kumimoji="1" lang="ja-JP" altLang="en-US" sz="1200" dirty="0" smtClean="0">
                <a:latin typeface="HGP創英ﾌﾟﾚｾﾞﾝｽEB" pitchFamily="18" charset="-128"/>
                <a:ea typeface="HGP創英ﾌﾟﾚｾﾞﾝｽEB" pitchFamily="18" charset="-128"/>
              </a:rPr>
              <a:t>●</a:t>
            </a:r>
            <a:r>
              <a:rPr lang="ja-JP" altLang="en-US" sz="1200" dirty="0" smtClean="0">
                <a:latin typeface="HGP創英ﾌﾟﾚｾﾞﾝｽEB" pitchFamily="18" charset="-128"/>
                <a:ea typeface="HGP創英ﾌﾟﾚｾﾞﾝｽEB" pitchFamily="18" charset="-128"/>
              </a:rPr>
              <a:t>教育委員会事務局に所属する職員及び</a:t>
            </a:r>
            <a:r>
              <a:rPr kumimoji="1" lang="ja-JP" altLang="en-US" sz="1200" dirty="0" smtClean="0">
                <a:latin typeface="HGP創英ﾌﾟﾚｾﾞﾝｽEB" pitchFamily="18" charset="-128"/>
                <a:ea typeface="HGP創英ﾌﾟﾚｾﾞﾝｽEB" pitchFamily="18" charset="-128"/>
              </a:rPr>
              <a:t>公立学校職員の給与に関する条例</a:t>
            </a:r>
            <a:r>
              <a:rPr lang="ja-JP" altLang="en-US" sz="1200" dirty="0" smtClean="0">
                <a:latin typeface="HGP創英ﾌﾟﾚｾﾞﾝｽEB" pitchFamily="18" charset="-128"/>
                <a:ea typeface="HGP創英ﾌﾟﾚｾﾞﾝｽEB" pitchFamily="18" charset="-128"/>
              </a:rPr>
              <a:t>　</a:t>
            </a:r>
            <a:r>
              <a:rPr kumimoji="1" lang="ja-JP" altLang="en-US" sz="1200" dirty="0" smtClean="0">
                <a:latin typeface="HGP創英ﾌﾟﾚｾﾞﾝｽEB" pitchFamily="18" charset="-128"/>
                <a:ea typeface="HGP創英ﾌﾟﾚｾﾞﾝｽEB" pitchFamily="18" charset="-128"/>
              </a:rPr>
              <a:t>第２条に基づく県費負担教職員のうち、</a:t>
            </a:r>
            <a:endParaRPr kumimoji="1" lang="en-US" altLang="ja-JP" sz="1200" dirty="0" smtClean="0">
              <a:latin typeface="HGP創英ﾌﾟﾚｾﾞﾝｽEB" pitchFamily="18" charset="-128"/>
              <a:ea typeface="HGP創英ﾌﾟﾚｾﾞﾝｽEB" pitchFamily="18" charset="-128"/>
            </a:endParaRPr>
          </a:p>
          <a:p>
            <a:pPr>
              <a:buNone/>
            </a:pPr>
            <a:r>
              <a:rPr kumimoji="1" lang="ja-JP" altLang="en-US" sz="1200" smtClean="0">
                <a:latin typeface="HG丸ｺﾞｼｯｸM-PRO" pitchFamily="50" charset="-128"/>
                <a:ea typeface="HG丸ｺﾞｼｯｸM-PRO" pitchFamily="50" charset="-128"/>
              </a:rPr>
              <a:t>●●</a:t>
            </a:r>
            <a:r>
              <a:rPr kumimoji="1" lang="ja-JP" altLang="en-US" sz="1400" smtClean="0">
                <a:latin typeface="HGP創英ﾌﾟﾚｾﾞﾝｽEB" pitchFamily="18" charset="-128"/>
                <a:ea typeface="HGP創英ﾌﾟﾚｾﾞﾝｽEB" pitchFamily="18" charset="-128"/>
              </a:rPr>
              <a:t>６ヶ月</a:t>
            </a:r>
            <a:r>
              <a:rPr kumimoji="1" lang="ja-JP" altLang="en-US" sz="1400" dirty="0" smtClean="0">
                <a:latin typeface="HGP創英ﾌﾟﾚｾﾞﾝｽEB" pitchFamily="18" charset="-128"/>
                <a:ea typeface="HGP創英ﾌﾟﾚｾﾞﾝｽEB" pitchFamily="18" charset="-128"/>
              </a:rPr>
              <a:t>以上勤務して退職した者に退職手当が支給されます。</a:t>
            </a:r>
            <a:endParaRPr kumimoji="1" lang="en-US" altLang="ja-JP" sz="1400" dirty="0" smtClean="0">
              <a:latin typeface="HGP創英ﾌﾟﾚｾﾞﾝｽEB" pitchFamily="18" charset="-128"/>
              <a:ea typeface="HGP創英ﾌﾟﾚｾﾞﾝｽEB" pitchFamily="18" charset="-128"/>
            </a:endParaRPr>
          </a:p>
          <a:p>
            <a:pPr>
              <a:buNone/>
            </a:pPr>
            <a:r>
              <a:rPr kumimoji="1" lang="en-US" altLang="ja-JP" sz="1400" baseline="0" dirty="0" smtClean="0">
                <a:latin typeface="HGP創英ﾌﾟﾚｾﾞﾝｽEB" pitchFamily="18" charset="-128"/>
                <a:ea typeface="HGP創英ﾌﾟﾚｾﾞﾝｽEB" pitchFamily="18" charset="-128"/>
              </a:rPr>
              <a:t>    </a:t>
            </a:r>
            <a:r>
              <a:rPr kumimoji="1" lang="ja-JP" altLang="en-US" sz="1400" dirty="0" smtClean="0">
                <a:latin typeface="HGP創英ﾌﾟﾚｾﾞﾝｽEB" pitchFamily="18" charset="-128"/>
                <a:ea typeface="HGP創英ﾌﾟﾚｾﾞﾝｽEB" pitchFamily="18" charset="-128"/>
              </a:rPr>
              <a:t>この場合の在職期間の計算は、「職員となった日の属する月」から「退職した日の属する月」までの引き続いた月数で、始まりと終わりの月は１日でも在職</a:t>
            </a:r>
            <a:r>
              <a:rPr kumimoji="1" lang="ja-JP" altLang="en-US" sz="1400" i="0" dirty="0" smtClean="0">
                <a:latin typeface="HGP創英ﾌﾟﾚｾﾞﾝｽEB" pitchFamily="18" charset="-128"/>
                <a:ea typeface="HGP創英ﾌﾟﾚｾﾞﾝｽEB" pitchFamily="18" charset="-128"/>
              </a:rPr>
              <a:t>していれ  </a:t>
            </a:r>
            <a:endParaRPr kumimoji="1" lang="en-US" altLang="ja-JP" sz="1400" i="0" dirty="0" smtClean="0">
              <a:latin typeface="HGP創英ﾌﾟﾚｾﾞﾝｽEB" pitchFamily="18" charset="-128"/>
              <a:ea typeface="HGP創英ﾌﾟﾚｾﾞﾝｽEB" pitchFamily="18" charset="-128"/>
            </a:endParaRPr>
          </a:p>
          <a:p>
            <a:pPr>
              <a:buNone/>
            </a:pPr>
            <a:r>
              <a:rPr kumimoji="1" lang="en-US" altLang="ja-JP" sz="1400" i="0" dirty="0" smtClean="0">
                <a:latin typeface="HGP創英ﾌﾟﾚｾﾞﾝｽEB" pitchFamily="18" charset="-128"/>
                <a:ea typeface="HGP創英ﾌﾟﾚｾﾞﾝｽEB" pitchFamily="18" charset="-128"/>
              </a:rPr>
              <a:t>    </a:t>
            </a:r>
            <a:r>
              <a:rPr kumimoji="1" lang="ja-JP" altLang="en-US" sz="1400" i="0" dirty="0" smtClean="0">
                <a:latin typeface="HGP創英ﾌﾟﾚｾﾞﾝｽEB" pitchFamily="18" charset="-128"/>
                <a:ea typeface="HGP創英ﾌﾟﾚｾﾞﾝｽEB" pitchFamily="18" charset="-128"/>
              </a:rPr>
              <a:t>ば１ヶ月として計算します。よって、例のような場合でも在職期間は６ヶ月となります。</a:t>
            </a:r>
            <a:endParaRPr kumimoji="1" lang="en-US" altLang="ja-JP" sz="1400" i="0" dirty="0" smtClean="0">
              <a:latin typeface="HGP創英ﾌﾟﾚｾﾞﾝｽEB" pitchFamily="18" charset="-128"/>
              <a:ea typeface="HGP創英ﾌﾟﾚｾﾞﾝｽEB" pitchFamily="18" charset="-128"/>
            </a:endParaRPr>
          </a:p>
          <a:p>
            <a:pPr>
              <a:buNone/>
            </a:pPr>
            <a:endParaRPr kumimoji="1" lang="ja-JP" altLang="en-US" sz="1400" dirty="0">
              <a:latin typeface="HGP創英ﾌﾟﾚｾﾞﾝｽEB" pitchFamily="18" charset="-128"/>
              <a:ea typeface="HGP創英ﾌﾟﾚｾﾞﾝｽEB" pitchFamily="18"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050" dirty="0" smtClean="0">
                <a:latin typeface="HG丸ｺﾞｼｯｸM-PRO" pitchFamily="50" charset="-128"/>
                <a:ea typeface="HG丸ｺﾞｼｯｸM-PRO" pitchFamily="50" charset="-128"/>
              </a:rPr>
              <a:t>●続いて、退職の理由は５つの区分に分けられます。どの区分に該当するかによって、支給率が変わってきます。</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●（１）定年、勧奨等による退職とは、６０歳となった年度末の退職や</a:t>
            </a:r>
            <a:r>
              <a:rPr kumimoji="1" lang="ja-JP" altLang="en-US" sz="900" dirty="0" smtClean="0">
                <a:latin typeface="HG丸ｺﾞｼｯｸM-PRO" pitchFamily="50" charset="-128"/>
                <a:ea typeface="HG丸ｺﾞｼｯｸM-PRO" pitchFamily="50" charset="-128"/>
              </a:rPr>
              <a:t>高知</a:t>
            </a:r>
            <a:r>
              <a:rPr kumimoji="1" lang="ja-JP" altLang="ja-JP" sz="1050" kern="1200" dirty="0" smtClean="0">
                <a:solidFill>
                  <a:schemeClr val="tx1"/>
                </a:solidFill>
                <a:latin typeface="Arial" charset="0"/>
                <a:ea typeface="ＭＳ Ｐゴシック" charset="-128"/>
                <a:cs typeface="+mn-cs"/>
              </a:rPr>
              <a:t>県教育委員会が公務運営上等から退職を勧奨することが適当であると認め</a:t>
            </a:r>
            <a:r>
              <a:rPr kumimoji="1" lang="ja-JP" altLang="en-US" sz="1050" kern="1200" dirty="0" smtClean="0">
                <a:solidFill>
                  <a:schemeClr val="tx1"/>
                </a:solidFill>
                <a:latin typeface="Arial" charset="0"/>
                <a:ea typeface="ＭＳ Ｐゴシック" charset="-128"/>
                <a:cs typeface="+mn-cs"/>
              </a:rPr>
              <a:t>た</a:t>
            </a:r>
            <a:r>
              <a:rPr kumimoji="1" lang="ja-JP" altLang="ja-JP" sz="1050" kern="1200" dirty="0" smtClean="0">
                <a:solidFill>
                  <a:schemeClr val="tx1"/>
                </a:solidFill>
                <a:latin typeface="Arial" charset="0"/>
                <a:ea typeface="ＭＳ Ｐゴシック" charset="-128"/>
                <a:cs typeface="+mn-cs"/>
              </a:rPr>
              <a:t>者</a:t>
            </a:r>
            <a:r>
              <a:rPr kumimoji="1" lang="ja-JP" altLang="en-US" sz="1050" kern="1200" dirty="0" smtClean="0">
                <a:solidFill>
                  <a:schemeClr val="tx1"/>
                </a:solidFill>
                <a:latin typeface="Arial" charset="0"/>
                <a:ea typeface="ＭＳ Ｐゴシック" charset="-128"/>
                <a:cs typeface="+mn-cs"/>
              </a:rPr>
              <a:t>の退職　</a:t>
            </a:r>
            <a:endParaRPr kumimoji="1" lang="en-US" altLang="ja-JP" sz="1050" kern="1200" dirty="0" smtClean="0">
              <a:solidFill>
                <a:schemeClr val="tx1"/>
              </a:solidFill>
              <a:latin typeface="Arial" charset="0"/>
              <a:ea typeface="ＭＳ Ｐゴシック" charset="-128"/>
              <a:cs typeface="+mn-cs"/>
            </a:endParaRPr>
          </a:p>
          <a:p>
            <a:r>
              <a:rPr kumimoji="1" lang="ja-JP" altLang="en-US" sz="1050" kern="1200" dirty="0" smtClean="0">
                <a:solidFill>
                  <a:schemeClr val="tx1"/>
                </a:solidFill>
                <a:latin typeface="Arial" charset="0"/>
                <a:ea typeface="ＭＳ Ｐゴシック" charset="-128"/>
                <a:cs typeface="+mn-cs"/>
              </a:rPr>
              <a:t>　　です</a:t>
            </a:r>
            <a:r>
              <a:rPr kumimoji="1" lang="ja-JP" altLang="en-US" sz="1050" kern="1200" dirty="0" smtClean="0">
                <a:solidFill>
                  <a:schemeClr val="tx1"/>
                </a:solidFill>
                <a:latin typeface="HG丸ｺﾞｼｯｸM-PRO" pitchFamily="50" charset="-128"/>
                <a:ea typeface="HG丸ｺﾞｼｯｸM-PRO" pitchFamily="50" charset="-128"/>
                <a:cs typeface="+mn-cs"/>
              </a:rPr>
              <a:t>。</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●（２）自己都合による退職とは、本人からの申し出による退職です。</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●（３）整理、公務私傷病退職とは、公務による死亡や怪我、病気による退職です。</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●（４）勤務公署移転による退職とは、高知県職員期間を</a:t>
            </a:r>
            <a:r>
              <a:rPr kumimoji="1" lang="ja-JP" altLang="en-US" sz="1050" smtClean="0">
                <a:latin typeface="HG丸ｺﾞｼｯｸM-PRO" pitchFamily="50" charset="-128"/>
                <a:ea typeface="HG丸ｺﾞｼｯｸM-PRO" pitchFamily="50" charset="-128"/>
              </a:rPr>
              <a:t>通算しない他の地方</a:t>
            </a:r>
            <a:r>
              <a:rPr kumimoji="1" lang="ja-JP" altLang="en-US" sz="1050" dirty="0" smtClean="0">
                <a:latin typeface="HG丸ｺﾞｼｯｸM-PRO" pitchFamily="50" charset="-128"/>
                <a:ea typeface="HG丸ｺﾞｼｯｸM-PRO" pitchFamily="50" charset="-128"/>
              </a:rPr>
              <a:t>公共団体の職員となったことによる退職等です。</a:t>
            </a:r>
            <a:endParaRPr kumimoji="1" lang="en-US" altLang="ja-JP" sz="1050" dirty="0" smtClean="0">
              <a:latin typeface="HG丸ｺﾞｼｯｸM-PRO" pitchFamily="50" charset="-128"/>
              <a:ea typeface="HG丸ｺﾞｼｯｸM-PRO" pitchFamily="50"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sz="1050" dirty="0" smtClean="0">
                <a:latin typeface="HG丸ｺﾞｼｯｸM-PRO" pitchFamily="50" charset="-128"/>
                <a:ea typeface="HG丸ｺﾞｼｯｸM-PRO" pitchFamily="50" charset="-128"/>
              </a:rPr>
              <a:t>●（５）公務外傷病退職とは、公務によらない死亡や怪我、病気による退職です。</a:t>
            </a:r>
            <a:endParaRPr kumimoji="1" lang="en-US" altLang="ja-JP" sz="1050" dirty="0" smtClean="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050" dirty="0" smtClean="0">
                <a:latin typeface="HG丸ｺﾞｼｯｸM-PRO" pitchFamily="50" charset="-128"/>
                <a:ea typeface="HG丸ｺﾞｼｯｸM-PRO" pitchFamily="50" charset="-128"/>
              </a:rPr>
              <a:t>●（１）の勧奨退職について、詳しく見てみましょう。</a:t>
            </a:r>
            <a:endParaRPr kumimoji="1" lang="en-US" altLang="ja-JP" sz="1050" dirty="0" smtClean="0">
              <a:latin typeface="HG丸ｺﾞｼｯｸM-PRO" pitchFamily="50" charset="-128"/>
              <a:ea typeface="HG丸ｺﾞｼｯｸM-PRO" pitchFamily="50"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sz="1050" dirty="0" smtClean="0">
                <a:latin typeface="HG丸ｺﾞｼｯｸM-PRO" pitchFamily="50" charset="-128"/>
                <a:ea typeface="HG丸ｺﾞｼｯｸM-PRO" pitchFamily="50" charset="-128"/>
              </a:rPr>
              <a:t>昨年度町教委を通じて届いた「</a:t>
            </a:r>
            <a:r>
              <a:rPr kumimoji="1" lang="ja-JP" altLang="ja-JP" sz="1050" kern="1200" dirty="0" smtClean="0">
                <a:solidFill>
                  <a:schemeClr val="tx1"/>
                </a:solidFill>
                <a:latin typeface="HG丸ｺﾞｼｯｸM-PRO" pitchFamily="50" charset="-128"/>
                <a:ea typeface="HG丸ｺﾞｼｯｸM-PRO" pitchFamily="50" charset="-128"/>
                <a:cs typeface="+mn-cs"/>
              </a:rPr>
              <a:t>公立学校職員の退職勧奨について</a:t>
            </a:r>
            <a:r>
              <a:rPr kumimoji="1" lang="ja-JP" altLang="en-US" sz="1050" kern="1200" dirty="0" smtClean="0">
                <a:solidFill>
                  <a:schemeClr val="tx1"/>
                </a:solidFill>
                <a:latin typeface="HG丸ｺﾞｼｯｸM-PRO" pitchFamily="50" charset="-128"/>
                <a:ea typeface="HG丸ｺﾞｼｯｸM-PRO" pitchFamily="50" charset="-128"/>
                <a:cs typeface="+mn-cs"/>
              </a:rPr>
              <a:t>」の文書の一部です。</a:t>
            </a:r>
            <a:endParaRPr kumimoji="1" lang="en-US" altLang="ja-JP" sz="1050" kern="1200" dirty="0" smtClean="0">
              <a:solidFill>
                <a:schemeClr val="tx1"/>
              </a:solidFill>
              <a:latin typeface="HG丸ｺﾞｼｯｸM-PRO" pitchFamily="50" charset="-128"/>
              <a:ea typeface="HG丸ｺﾞｼｯｸM-PRO" pitchFamily="50" charset="-128"/>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sz="1050" kern="1200" dirty="0" smtClean="0">
                <a:solidFill>
                  <a:schemeClr val="tx1"/>
                </a:solidFill>
                <a:latin typeface="HG丸ｺﾞｼｯｸM-PRO" pitchFamily="50" charset="-128"/>
                <a:ea typeface="HG丸ｺﾞｼｯｸM-PRO" pitchFamily="50" charset="-128"/>
                <a:cs typeface="+mn-cs"/>
              </a:rPr>
              <a:t>●退職勧奨の趣旨は、定年退職の施行にあわせて職員の年齢構成の適正化を図り、新陳代謝による清新の気を導入するためとなっており、普通退職に比べ退職手当が優遇されます。●５０歳以上が対象となっており、指定された期間内に申し出る必要があります。</a:t>
            </a:r>
            <a:endParaRPr kumimoji="1" lang="ja-JP" altLang="ja-JP" sz="1050" kern="1200" dirty="0" smtClean="0">
              <a:solidFill>
                <a:schemeClr val="tx1"/>
              </a:solidFill>
              <a:latin typeface="HG丸ｺﾞｼｯｸM-PRO" pitchFamily="50" charset="-128"/>
              <a:ea typeface="HG丸ｺﾞｼｯｸM-PRO" pitchFamily="50" charset="-128"/>
              <a:cs typeface="+mn-cs"/>
            </a:endParaRPr>
          </a:p>
          <a:p>
            <a:endParaRPr kumimoji="1" lang="ja-JP" altLang="en-US" sz="1050" dirty="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050" dirty="0" smtClean="0">
                <a:latin typeface="HG丸ｺﾞｼｯｸM-PRO" pitchFamily="50" charset="-128"/>
                <a:ea typeface="HG丸ｺﾞｼｯｸM-PRO" pitchFamily="50" charset="-128"/>
              </a:rPr>
              <a:t>●では、在職中に死亡されたときは、退職手当はどうなるのでしょうか？</a:t>
            </a:r>
            <a:endParaRPr kumimoji="1" lang="en-US" altLang="ja-JP" sz="1050" dirty="0" smtClean="0">
              <a:latin typeface="HG丸ｺﾞｼｯｸM-PRO" pitchFamily="50" charset="-128"/>
              <a:ea typeface="HG丸ｺﾞｼｯｸM-PRO" pitchFamily="50" charset="-128"/>
            </a:endParaRPr>
          </a:p>
          <a:p>
            <a:r>
              <a:rPr kumimoji="1" lang="ja-JP" altLang="en-US" sz="1050" dirty="0" smtClean="0">
                <a:latin typeface="HG丸ｺﾞｼｯｸM-PRO" pitchFamily="50" charset="-128"/>
                <a:ea typeface="HG丸ｺﾞｼｯｸM-PRO" pitchFamily="50" charset="-128"/>
              </a:rPr>
              <a:t>次のスライドで説明をする順位により遺族に退職手当が支給されるようになっています。退職手当を受けるべき同順位の者が二人以上ある場合には、その人数によって等分して支給されます。配偶者がいなくて、子どもが二人いる場合は、子ども二人が折半することとなります。</a:t>
            </a:r>
            <a:endParaRPr kumimoji="1" lang="ja-JP" altLang="en-US" sz="1050" dirty="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0"/>
          </p:nvPr>
        </p:nvSpPr>
        <p:spPr/>
        <p:txBody>
          <a:bodyPr/>
          <a:lstStyle/>
          <a:p>
            <a:fld id="{4A55F601-E5E7-41AA-8BA6-A685263CB479}" type="slidenum">
              <a:rPr lang="en-US" altLang="ja-JP" smtClean="0"/>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447800" y="2057400"/>
            <a:ext cx="6324600" cy="1143000"/>
          </a:xfrm>
        </p:spPr>
        <p:txBody>
          <a:bodyPr/>
          <a:lstStyle>
            <a:lvl1pPr algn="ctr">
              <a:defRPr sz="2400"/>
            </a:lvl1pPr>
          </a:lstStyle>
          <a:p>
            <a:r>
              <a:rPr lang="ja-JP" altLang="en-US"/>
              <a:t>マスタ タイトルの書式設定</a:t>
            </a:r>
          </a:p>
        </p:txBody>
      </p:sp>
      <p:sp>
        <p:nvSpPr>
          <p:cNvPr id="5123" name="Rectangle 3"/>
          <p:cNvSpPr>
            <a:spLocks noGrp="1" noChangeArrowheads="1"/>
          </p:cNvSpPr>
          <p:nvPr>
            <p:ph type="subTitle" idx="1"/>
          </p:nvPr>
        </p:nvSpPr>
        <p:spPr>
          <a:xfrm>
            <a:off x="1447800" y="3276600"/>
            <a:ext cx="6324600" cy="762000"/>
          </a:xfrm>
        </p:spPr>
        <p:txBody>
          <a:bodyPr anchor="ctr"/>
          <a:lstStyle>
            <a:lvl1pPr marL="0" indent="0" algn="ctr">
              <a:buFontTx/>
              <a:buNone/>
              <a:defRPr sz="1400">
                <a:solidFill>
                  <a:srgbClr val="666666"/>
                </a:solidFill>
              </a:defRPr>
            </a:lvl1pPr>
          </a:lstStyle>
          <a:p>
            <a:r>
              <a:rPr lang="ja-JP" altLang="en-US"/>
              <a:t>マスタ サブタイトルの書式設定</a:t>
            </a:r>
          </a:p>
        </p:txBody>
      </p:sp>
      <p:sp>
        <p:nvSpPr>
          <p:cNvPr id="5161" name="Rectangle 41"/>
          <p:cNvSpPr>
            <a:spLocks noGrp="1" noChangeArrowheads="1"/>
          </p:cNvSpPr>
          <p:nvPr>
            <p:ph type="sldNum" sz="quarter" idx="4"/>
          </p:nvPr>
        </p:nvSpPr>
        <p:spPr>
          <a:xfrm>
            <a:off x="8382000" y="6472586"/>
            <a:ext cx="609600" cy="233014"/>
          </a:xfrm>
        </p:spPr>
        <p:txBody>
          <a:bodyPr/>
          <a:lstStyle>
            <a:lvl1pPr>
              <a:defRPr/>
            </a:lvl1pPr>
          </a:lstStyle>
          <a:p>
            <a:endParaRPr lang="en-US" altLang="ja-JP" dirty="0">
              <a:latin typeface="ＭＳ ゴシック" charset="-12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AA79F4F0-ED55-4735-AFE7-59D6EEBD1890}" type="datetime1">
              <a:rPr lang="ja-JP" altLang="en-US" smtClean="0"/>
              <a:pPr/>
              <a:t>2015/7/14</a:t>
            </a:fld>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a:t>フッター</a:t>
            </a:r>
          </a:p>
        </p:txBody>
      </p:sp>
      <p:sp>
        <p:nvSpPr>
          <p:cNvPr id="6" name="スライド番号プレースホルダ 5"/>
          <p:cNvSpPr>
            <a:spLocks noGrp="1"/>
          </p:cNvSpPr>
          <p:nvPr>
            <p:ph type="sldNum" sz="quarter" idx="12"/>
          </p:nvPr>
        </p:nvSpPr>
        <p:spPr/>
        <p:txBody>
          <a:bodyPr/>
          <a:lstStyle>
            <a:lvl1pPr>
              <a:defRPr/>
            </a:lvl1pPr>
          </a:lstStyle>
          <a:p>
            <a:fld id="{79F7212A-DD3D-4D46-B616-472FAF28710F}" type="slidenum">
              <a:rPr lang="en-US" altLang="ja-JP"/>
              <a:pPr/>
              <a:t>&lt;#&gt;</a:t>
            </a:fld>
            <a:endParaRPr lang="en-US" altLang="ja-JP">
              <a:latin typeface="ＭＳ ゴシック" charset="-128"/>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00850" y="152400"/>
            <a:ext cx="2190750" cy="59436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152400"/>
            <a:ext cx="6419850" cy="59436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412A9E38-FAC4-46EB-981F-C506355BC569}" type="datetime1">
              <a:rPr lang="ja-JP" altLang="en-US" smtClean="0"/>
              <a:pPr/>
              <a:t>2015/7/14</a:t>
            </a:fld>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a:t>フッター</a:t>
            </a:r>
          </a:p>
        </p:txBody>
      </p:sp>
      <p:sp>
        <p:nvSpPr>
          <p:cNvPr id="6" name="スライド番号プレースホルダ 5"/>
          <p:cNvSpPr>
            <a:spLocks noGrp="1"/>
          </p:cNvSpPr>
          <p:nvPr>
            <p:ph type="sldNum" sz="quarter" idx="12"/>
          </p:nvPr>
        </p:nvSpPr>
        <p:spPr/>
        <p:txBody>
          <a:bodyPr/>
          <a:lstStyle>
            <a:lvl1pPr>
              <a:defRPr/>
            </a:lvl1pPr>
          </a:lstStyle>
          <a:p>
            <a:fld id="{85F1B58A-E57D-44E4-8DC7-D9B5C6E0C26F}" type="slidenum">
              <a:rPr lang="en-US" altLang="ja-JP"/>
              <a:pPr/>
              <a:t>&lt;#&gt;</a:t>
            </a:fld>
            <a:endParaRPr lang="en-US" altLang="ja-JP">
              <a:latin typeface="ＭＳ ゴシック" charset="-128"/>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A3C64B4A-0FFA-4402-8798-669BF08121F8}" type="datetime1">
              <a:rPr lang="ja-JP" altLang="en-US" smtClean="0"/>
              <a:pPr/>
              <a:t>2015/7/14</a:t>
            </a:fld>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a:t>フッター</a:t>
            </a:r>
          </a:p>
        </p:txBody>
      </p:sp>
      <p:sp>
        <p:nvSpPr>
          <p:cNvPr id="6" name="スライド番号プレースホルダ 5"/>
          <p:cNvSpPr>
            <a:spLocks noGrp="1"/>
          </p:cNvSpPr>
          <p:nvPr>
            <p:ph type="sldNum" sz="quarter" idx="12"/>
          </p:nvPr>
        </p:nvSpPr>
        <p:spPr/>
        <p:txBody>
          <a:bodyPr/>
          <a:lstStyle>
            <a:lvl1pPr>
              <a:defRPr/>
            </a:lvl1pPr>
          </a:lstStyle>
          <a:p>
            <a:fld id="{F42699D6-8A4C-46AE-893A-4C40691FDE97}" type="slidenum">
              <a:rPr lang="en-US" altLang="ja-JP"/>
              <a:pPr/>
              <a:t>&lt;#&gt;</a:t>
            </a:fld>
            <a:endParaRPr lang="en-US" altLang="ja-JP">
              <a:latin typeface="ＭＳ ゴシック"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8435FC3B-FAF2-4F01-ABE9-BBDD8C403C52}" type="datetime1">
              <a:rPr lang="ja-JP" altLang="en-US" smtClean="0"/>
              <a:pPr/>
              <a:t>2015/7/14</a:t>
            </a:fld>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a:t>フッター</a:t>
            </a:r>
          </a:p>
        </p:txBody>
      </p:sp>
      <p:sp>
        <p:nvSpPr>
          <p:cNvPr id="6" name="スライド番号プレースホルダ 5"/>
          <p:cNvSpPr>
            <a:spLocks noGrp="1"/>
          </p:cNvSpPr>
          <p:nvPr>
            <p:ph type="sldNum" sz="quarter" idx="12"/>
          </p:nvPr>
        </p:nvSpPr>
        <p:spPr/>
        <p:txBody>
          <a:bodyPr/>
          <a:lstStyle>
            <a:lvl1pPr>
              <a:defRPr/>
            </a:lvl1pPr>
          </a:lstStyle>
          <a:p>
            <a:fld id="{4C9B57BB-3472-4887-A4B1-7929F9A88D3E}" type="slidenum">
              <a:rPr lang="en-US" altLang="ja-JP"/>
              <a:pPr/>
              <a:t>&lt;#&gt;</a:t>
            </a:fld>
            <a:endParaRPr lang="en-US" altLang="ja-JP">
              <a:latin typeface="ＭＳ ゴシック"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28600" y="990600"/>
            <a:ext cx="42672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990600"/>
            <a:ext cx="42672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fld id="{1FD4EDA2-D8A6-46C0-B28D-AEA58624AAEB}" type="datetime1">
              <a:rPr lang="ja-JP" altLang="en-US" smtClean="0"/>
              <a:pPr/>
              <a:t>2015/7/14</a:t>
            </a:fld>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a:t>フッター</a:t>
            </a:r>
          </a:p>
        </p:txBody>
      </p:sp>
      <p:sp>
        <p:nvSpPr>
          <p:cNvPr id="7" name="スライド番号プレースホルダ 6"/>
          <p:cNvSpPr>
            <a:spLocks noGrp="1"/>
          </p:cNvSpPr>
          <p:nvPr>
            <p:ph type="sldNum" sz="quarter" idx="12"/>
          </p:nvPr>
        </p:nvSpPr>
        <p:spPr/>
        <p:txBody>
          <a:bodyPr/>
          <a:lstStyle>
            <a:lvl1pPr>
              <a:defRPr/>
            </a:lvl1pPr>
          </a:lstStyle>
          <a:p>
            <a:fld id="{18A39636-065D-48BF-A60D-8B34B677F27C}" type="slidenum">
              <a:rPr lang="en-US" altLang="ja-JP"/>
              <a:pPr/>
              <a:t>&lt;#&gt;</a:t>
            </a:fld>
            <a:endParaRPr lang="en-US" altLang="ja-JP">
              <a:latin typeface="ＭＳ ゴシック" charset="-12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20D750BB-0F27-4DD2-8B18-2E08FACA6F1B}" type="datetime1">
              <a:rPr lang="ja-JP" altLang="en-US" smtClean="0"/>
              <a:pPr/>
              <a:t>2015/7/14</a:t>
            </a:fld>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a:t>フッター</a:t>
            </a:r>
          </a:p>
        </p:txBody>
      </p:sp>
      <p:sp>
        <p:nvSpPr>
          <p:cNvPr id="9" name="スライド番号プレースホルダ 8"/>
          <p:cNvSpPr>
            <a:spLocks noGrp="1"/>
          </p:cNvSpPr>
          <p:nvPr>
            <p:ph type="sldNum" sz="quarter" idx="12"/>
          </p:nvPr>
        </p:nvSpPr>
        <p:spPr/>
        <p:txBody>
          <a:bodyPr/>
          <a:lstStyle>
            <a:lvl1pPr>
              <a:defRPr/>
            </a:lvl1pPr>
          </a:lstStyle>
          <a:p>
            <a:fld id="{62C96B4F-521D-462A-B21E-B934F479056C}" type="slidenum">
              <a:rPr lang="en-US" altLang="ja-JP"/>
              <a:pPr/>
              <a:t>&lt;#&gt;</a:t>
            </a:fld>
            <a:endParaRPr lang="en-US" altLang="ja-JP">
              <a:latin typeface="ＭＳ ゴシック" charset="-128"/>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6D93E030-CCA4-4E1A-88A0-39E04DD14320}" type="datetime1">
              <a:rPr lang="ja-JP" altLang="en-US" smtClean="0"/>
              <a:pPr/>
              <a:t>2015/7/14</a:t>
            </a:fld>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a:t>フッター</a:t>
            </a:r>
          </a:p>
        </p:txBody>
      </p:sp>
      <p:sp>
        <p:nvSpPr>
          <p:cNvPr id="5" name="スライド番号プレースホルダ 4"/>
          <p:cNvSpPr>
            <a:spLocks noGrp="1"/>
          </p:cNvSpPr>
          <p:nvPr>
            <p:ph type="sldNum" sz="quarter" idx="12"/>
          </p:nvPr>
        </p:nvSpPr>
        <p:spPr/>
        <p:txBody>
          <a:bodyPr/>
          <a:lstStyle>
            <a:lvl1pPr>
              <a:defRPr/>
            </a:lvl1pPr>
          </a:lstStyle>
          <a:p>
            <a:fld id="{F60B09D7-04A9-4AE9-B8F0-43E3DD84BD26}" type="slidenum">
              <a:rPr lang="en-US" altLang="ja-JP"/>
              <a:pPr/>
              <a:t>&lt;#&gt;</a:t>
            </a:fld>
            <a:endParaRPr lang="en-US" altLang="ja-JP">
              <a:latin typeface="ＭＳ ゴシック" charset="-128"/>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7C60CC33-5962-4BD1-9F37-26F181195173}" type="datetime1">
              <a:rPr lang="ja-JP" altLang="en-US" smtClean="0"/>
              <a:pPr/>
              <a:t>2015/7/14</a:t>
            </a:fld>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a:t>フッター</a:t>
            </a:r>
          </a:p>
        </p:txBody>
      </p:sp>
      <p:sp>
        <p:nvSpPr>
          <p:cNvPr id="4" name="スライド番号プレースホルダ 3"/>
          <p:cNvSpPr>
            <a:spLocks noGrp="1"/>
          </p:cNvSpPr>
          <p:nvPr>
            <p:ph type="sldNum" sz="quarter" idx="12"/>
          </p:nvPr>
        </p:nvSpPr>
        <p:spPr/>
        <p:txBody>
          <a:bodyPr/>
          <a:lstStyle>
            <a:lvl1pPr>
              <a:defRPr/>
            </a:lvl1pPr>
          </a:lstStyle>
          <a:p>
            <a:fld id="{688600D4-6017-4487-B803-C65967B505FC}" type="slidenum">
              <a:rPr lang="en-US" altLang="ja-JP"/>
              <a:pPr/>
              <a:t>&lt;#&gt;</a:t>
            </a:fld>
            <a:endParaRPr lang="en-US" altLang="ja-JP">
              <a:latin typeface="ＭＳ ゴシック" charset="-128"/>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AFE64F78-BCBD-4B0B-8011-A5BB720EF78E}" type="datetime1">
              <a:rPr lang="ja-JP" altLang="en-US" smtClean="0"/>
              <a:pPr/>
              <a:t>2015/7/14</a:t>
            </a:fld>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a:t>フッター</a:t>
            </a:r>
          </a:p>
        </p:txBody>
      </p:sp>
      <p:sp>
        <p:nvSpPr>
          <p:cNvPr id="7" name="スライド番号プレースホルダ 6"/>
          <p:cNvSpPr>
            <a:spLocks noGrp="1"/>
          </p:cNvSpPr>
          <p:nvPr>
            <p:ph type="sldNum" sz="quarter" idx="12"/>
          </p:nvPr>
        </p:nvSpPr>
        <p:spPr/>
        <p:txBody>
          <a:bodyPr/>
          <a:lstStyle>
            <a:lvl1pPr>
              <a:defRPr/>
            </a:lvl1pPr>
          </a:lstStyle>
          <a:p>
            <a:fld id="{3D53C919-B85D-4696-A61E-396A4528F3CA}" type="slidenum">
              <a:rPr lang="en-US" altLang="ja-JP"/>
              <a:pPr/>
              <a:t>&lt;#&gt;</a:t>
            </a:fld>
            <a:endParaRPr lang="en-US" altLang="ja-JP">
              <a:latin typeface="ＭＳ ゴシック" charset="-128"/>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C5242EE2-6A7B-4B74-A88A-5D85F7025795}" type="datetime1">
              <a:rPr lang="ja-JP" altLang="en-US" smtClean="0"/>
              <a:pPr/>
              <a:t>2015/7/14</a:t>
            </a:fld>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a:t>フッター</a:t>
            </a:r>
          </a:p>
        </p:txBody>
      </p:sp>
      <p:sp>
        <p:nvSpPr>
          <p:cNvPr id="7" name="スライド番号プレースホルダ 6"/>
          <p:cNvSpPr>
            <a:spLocks noGrp="1"/>
          </p:cNvSpPr>
          <p:nvPr>
            <p:ph type="sldNum" sz="quarter" idx="12"/>
          </p:nvPr>
        </p:nvSpPr>
        <p:spPr/>
        <p:txBody>
          <a:bodyPr/>
          <a:lstStyle>
            <a:lvl1pPr>
              <a:defRPr/>
            </a:lvl1pPr>
          </a:lstStyle>
          <a:p>
            <a:fld id="{08E66032-8619-458C-8298-9A42FD5855A0}" type="slidenum">
              <a:rPr lang="en-US" altLang="ja-JP"/>
              <a:pPr/>
              <a:t>&lt;#&gt;</a:t>
            </a:fld>
            <a:endParaRPr lang="en-US" altLang="ja-JP">
              <a:latin typeface="ＭＳ ゴシック" charset="-128"/>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152400"/>
            <a:ext cx="8763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228600" y="990600"/>
            <a:ext cx="86868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54" name="Rectangle 30"/>
          <p:cNvSpPr>
            <a:spLocks noGrp="1" noChangeArrowheads="1"/>
          </p:cNvSpPr>
          <p:nvPr>
            <p:ph type="dt" sz="half" idx="2"/>
          </p:nvPr>
        </p:nvSpPr>
        <p:spPr bwMode="auto">
          <a:xfrm>
            <a:off x="76200" y="6477000"/>
            <a:ext cx="1447800" cy="228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lvl1pPr>
              <a:defRPr sz="900"/>
            </a:lvl1pPr>
          </a:lstStyle>
          <a:p>
            <a:fld id="{83B0CC36-0EAE-490D-BEAB-BD86EA287DA1}" type="datetime1">
              <a:rPr lang="ja-JP" altLang="en-US" smtClean="0"/>
              <a:pPr/>
              <a:t>2015/7/14</a:t>
            </a:fld>
            <a:endParaRPr lang="en-US" altLang="ja-JP"/>
          </a:p>
        </p:txBody>
      </p:sp>
      <p:sp>
        <p:nvSpPr>
          <p:cNvPr id="1055" name="Rectangle 31"/>
          <p:cNvSpPr>
            <a:spLocks noGrp="1" noChangeArrowheads="1"/>
          </p:cNvSpPr>
          <p:nvPr>
            <p:ph type="ftr" sz="quarter" idx="3"/>
          </p:nvPr>
        </p:nvSpPr>
        <p:spPr bwMode="auto">
          <a:xfrm>
            <a:off x="1524000" y="6477000"/>
            <a:ext cx="6172200" cy="228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lvl1pPr algn="ctr">
              <a:defRPr sz="900">
                <a:solidFill>
                  <a:schemeClr val="tx2"/>
                </a:solidFill>
              </a:defRPr>
            </a:lvl1pPr>
          </a:lstStyle>
          <a:p>
            <a:r>
              <a:rPr lang="en-US" altLang="ja-JP"/>
              <a:t>フッター</a:t>
            </a:r>
          </a:p>
        </p:txBody>
      </p:sp>
      <p:sp>
        <p:nvSpPr>
          <p:cNvPr id="1056" name="Rectangle 32"/>
          <p:cNvSpPr>
            <a:spLocks noGrp="1" noChangeArrowheads="1"/>
          </p:cNvSpPr>
          <p:nvPr>
            <p:ph type="sldNum" sz="quarter" idx="4"/>
          </p:nvPr>
        </p:nvSpPr>
        <p:spPr bwMode="auto">
          <a:xfrm>
            <a:off x="8382000" y="6477000"/>
            <a:ext cx="609600" cy="228600"/>
          </a:xfrm>
          <a:prstGeom prst="rect">
            <a:avLst/>
          </a:prstGeom>
          <a:noFill/>
          <a:ln w="9525">
            <a:noFill/>
            <a:miter lim="800000"/>
            <a:headEnd/>
            <a:tailEnd/>
          </a:ln>
        </p:spPr>
        <p:txBody>
          <a:bodyPr vert="horz" wrap="square" lIns="90000" tIns="46800" rIns="90000" bIns="46800" numCol="1" anchor="b" anchorCtr="0" compatLnSpc="1">
            <a:prstTxWarp prst="textNoShape">
              <a:avLst/>
            </a:prstTxWarp>
            <a:spAutoFit/>
          </a:bodyPr>
          <a:lstStyle>
            <a:lvl1pPr algn="r">
              <a:defRPr sz="900">
                <a:latin typeface="Monaco" charset="0"/>
                <a:ea typeface="ＭＳ ゴシック" charset="-128"/>
              </a:defRPr>
            </a:lvl1pPr>
          </a:lstStyle>
          <a:p>
            <a:fld id="{39D4C3AC-4073-4094-BD00-ECF151A02ECA}" type="slidenum">
              <a:rPr lang="en-US" altLang="ja-JP"/>
              <a:pPr/>
              <a:t>&lt;#&gt;</a:t>
            </a:fld>
            <a:endParaRPr lang="en-US" altLang="ja-JP">
              <a:latin typeface="ＭＳ 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kumimoji="1" sz="2000" b="1">
          <a:solidFill>
            <a:schemeClr val="tx1"/>
          </a:solidFill>
          <a:latin typeface="+mj-lt"/>
          <a:ea typeface="+mj-ea"/>
          <a:cs typeface="+mj-cs"/>
        </a:defRPr>
      </a:lvl1pPr>
      <a:lvl2pPr algn="l" rtl="0" fontAlgn="base">
        <a:spcBef>
          <a:spcPct val="0"/>
        </a:spcBef>
        <a:spcAft>
          <a:spcPct val="0"/>
        </a:spcAft>
        <a:defRPr kumimoji="1" sz="2000" b="1">
          <a:solidFill>
            <a:schemeClr val="tx1"/>
          </a:solidFill>
          <a:latin typeface="Arial" charset="0"/>
          <a:ea typeface="ＭＳ Ｐゴシック" charset="-128"/>
        </a:defRPr>
      </a:lvl2pPr>
      <a:lvl3pPr algn="l" rtl="0" fontAlgn="base">
        <a:spcBef>
          <a:spcPct val="0"/>
        </a:spcBef>
        <a:spcAft>
          <a:spcPct val="0"/>
        </a:spcAft>
        <a:defRPr kumimoji="1" sz="2000" b="1">
          <a:solidFill>
            <a:schemeClr val="tx1"/>
          </a:solidFill>
          <a:latin typeface="Arial" charset="0"/>
          <a:ea typeface="ＭＳ Ｐゴシック" charset="-128"/>
        </a:defRPr>
      </a:lvl3pPr>
      <a:lvl4pPr algn="l" rtl="0" fontAlgn="base">
        <a:spcBef>
          <a:spcPct val="0"/>
        </a:spcBef>
        <a:spcAft>
          <a:spcPct val="0"/>
        </a:spcAft>
        <a:defRPr kumimoji="1" sz="2000" b="1">
          <a:solidFill>
            <a:schemeClr val="tx1"/>
          </a:solidFill>
          <a:latin typeface="Arial" charset="0"/>
          <a:ea typeface="ＭＳ Ｐゴシック" charset="-128"/>
        </a:defRPr>
      </a:lvl4pPr>
      <a:lvl5pPr algn="l" rtl="0" fontAlgn="base">
        <a:spcBef>
          <a:spcPct val="0"/>
        </a:spcBef>
        <a:spcAft>
          <a:spcPct val="0"/>
        </a:spcAft>
        <a:defRPr kumimoji="1" sz="2000" b="1">
          <a:solidFill>
            <a:schemeClr val="tx1"/>
          </a:solidFill>
          <a:latin typeface="Arial" charset="0"/>
          <a:ea typeface="ＭＳ Ｐゴシック" charset="-128"/>
        </a:defRPr>
      </a:lvl5pPr>
      <a:lvl6pPr marL="457200" algn="l" rtl="0" fontAlgn="base">
        <a:spcBef>
          <a:spcPct val="0"/>
        </a:spcBef>
        <a:spcAft>
          <a:spcPct val="0"/>
        </a:spcAft>
        <a:defRPr kumimoji="1" sz="2000" b="1">
          <a:solidFill>
            <a:schemeClr val="tx1"/>
          </a:solidFill>
          <a:latin typeface="Arial" charset="0"/>
          <a:ea typeface="ＭＳ Ｐゴシック" charset="-128"/>
        </a:defRPr>
      </a:lvl6pPr>
      <a:lvl7pPr marL="914400" algn="l" rtl="0" fontAlgn="base">
        <a:spcBef>
          <a:spcPct val="0"/>
        </a:spcBef>
        <a:spcAft>
          <a:spcPct val="0"/>
        </a:spcAft>
        <a:defRPr kumimoji="1" sz="2000" b="1">
          <a:solidFill>
            <a:schemeClr val="tx1"/>
          </a:solidFill>
          <a:latin typeface="Arial" charset="0"/>
          <a:ea typeface="ＭＳ Ｐゴシック" charset="-128"/>
        </a:defRPr>
      </a:lvl7pPr>
      <a:lvl8pPr marL="1371600" algn="l" rtl="0" fontAlgn="base">
        <a:spcBef>
          <a:spcPct val="0"/>
        </a:spcBef>
        <a:spcAft>
          <a:spcPct val="0"/>
        </a:spcAft>
        <a:defRPr kumimoji="1" sz="2000" b="1">
          <a:solidFill>
            <a:schemeClr val="tx1"/>
          </a:solidFill>
          <a:latin typeface="Arial" charset="0"/>
          <a:ea typeface="ＭＳ Ｐゴシック" charset="-128"/>
        </a:defRPr>
      </a:lvl8pPr>
      <a:lvl9pPr marL="1828800" algn="l" rtl="0" fontAlgn="base">
        <a:spcBef>
          <a:spcPct val="0"/>
        </a:spcBef>
        <a:spcAft>
          <a:spcPct val="0"/>
        </a:spcAft>
        <a:defRPr kumimoji="1" sz="2000" b="1">
          <a:solidFill>
            <a:schemeClr val="tx1"/>
          </a:solidFill>
          <a:latin typeface="Arial" charset="0"/>
          <a:ea typeface="ＭＳ Ｐゴシック" charset="-128"/>
        </a:defRPr>
      </a:lvl9pPr>
    </p:titleStyle>
    <p:bodyStyle>
      <a:lvl1pPr marL="342900" indent="-342900" algn="l" rtl="0" fontAlgn="base">
        <a:spcBef>
          <a:spcPct val="20000"/>
        </a:spcBef>
        <a:spcAft>
          <a:spcPct val="0"/>
        </a:spcAft>
        <a:buChar char="•"/>
        <a:defRPr kumimoji="1" sz="1600">
          <a:solidFill>
            <a:schemeClr val="tx2"/>
          </a:solidFill>
          <a:latin typeface="+mn-lt"/>
          <a:ea typeface="+mn-ea"/>
          <a:cs typeface="+mn-cs"/>
        </a:defRPr>
      </a:lvl1pPr>
      <a:lvl2pPr marL="742950" indent="-285750" algn="l" rtl="0" fontAlgn="base">
        <a:spcBef>
          <a:spcPct val="20000"/>
        </a:spcBef>
        <a:spcAft>
          <a:spcPct val="0"/>
        </a:spcAft>
        <a:buChar char="–"/>
        <a:defRPr kumimoji="1" sz="1400">
          <a:solidFill>
            <a:schemeClr val="tx1"/>
          </a:solidFill>
          <a:latin typeface="+mn-lt"/>
          <a:ea typeface="+mn-ea"/>
        </a:defRPr>
      </a:lvl2pPr>
      <a:lvl3pPr marL="1143000" indent="-228600" algn="l" rtl="0" fontAlgn="base">
        <a:spcBef>
          <a:spcPct val="20000"/>
        </a:spcBef>
        <a:spcAft>
          <a:spcPct val="0"/>
        </a:spcAft>
        <a:buChar char="•"/>
        <a:defRPr kumimoji="1" sz="1400">
          <a:solidFill>
            <a:schemeClr val="tx1"/>
          </a:solidFill>
          <a:latin typeface="+mn-lt"/>
          <a:ea typeface="+mn-ea"/>
        </a:defRPr>
      </a:lvl3pPr>
      <a:lvl4pPr marL="1600200" indent="-228600" algn="l" rtl="0" fontAlgn="base">
        <a:spcBef>
          <a:spcPct val="20000"/>
        </a:spcBef>
        <a:spcAft>
          <a:spcPct val="0"/>
        </a:spcAft>
        <a:buChar char="–"/>
        <a:defRPr kumimoji="1" sz="1200">
          <a:solidFill>
            <a:schemeClr val="tx1"/>
          </a:solidFill>
          <a:latin typeface="+mn-lt"/>
          <a:ea typeface="+mn-ea"/>
        </a:defRPr>
      </a:lvl4pPr>
      <a:lvl5pPr marL="2057400" indent="-228600" algn="l" rtl="0" fontAlgn="base">
        <a:spcBef>
          <a:spcPct val="20000"/>
        </a:spcBef>
        <a:spcAft>
          <a:spcPct val="0"/>
        </a:spcAft>
        <a:buChar char="»"/>
        <a:defRPr kumimoji="1" sz="1200">
          <a:solidFill>
            <a:schemeClr val="tx1"/>
          </a:solidFill>
          <a:latin typeface="+mn-lt"/>
          <a:ea typeface="+mn-ea"/>
        </a:defRPr>
      </a:lvl5pPr>
      <a:lvl6pPr marL="2514600" indent="-228600" algn="l" rtl="0" fontAlgn="base">
        <a:spcBef>
          <a:spcPct val="20000"/>
        </a:spcBef>
        <a:spcAft>
          <a:spcPct val="0"/>
        </a:spcAft>
        <a:buChar char="»"/>
        <a:defRPr kumimoji="1" sz="1200">
          <a:solidFill>
            <a:schemeClr val="tx1"/>
          </a:solidFill>
          <a:latin typeface="+mn-lt"/>
          <a:ea typeface="+mn-ea"/>
        </a:defRPr>
      </a:lvl6pPr>
      <a:lvl7pPr marL="2971800" indent="-228600" algn="l" rtl="0" fontAlgn="base">
        <a:spcBef>
          <a:spcPct val="20000"/>
        </a:spcBef>
        <a:spcAft>
          <a:spcPct val="0"/>
        </a:spcAft>
        <a:buChar char="»"/>
        <a:defRPr kumimoji="1" sz="1200">
          <a:solidFill>
            <a:schemeClr val="tx1"/>
          </a:solidFill>
          <a:latin typeface="+mn-lt"/>
          <a:ea typeface="+mn-ea"/>
        </a:defRPr>
      </a:lvl7pPr>
      <a:lvl8pPr marL="3429000" indent="-228600" algn="l" rtl="0" fontAlgn="base">
        <a:spcBef>
          <a:spcPct val="20000"/>
        </a:spcBef>
        <a:spcAft>
          <a:spcPct val="0"/>
        </a:spcAft>
        <a:buChar char="»"/>
        <a:defRPr kumimoji="1" sz="1200">
          <a:solidFill>
            <a:schemeClr val="tx1"/>
          </a:solidFill>
          <a:latin typeface="+mn-lt"/>
          <a:ea typeface="+mn-ea"/>
        </a:defRPr>
      </a:lvl8pPr>
      <a:lvl9pPr marL="3886200" indent="-228600" algn="l" rtl="0" fontAlgn="base">
        <a:spcBef>
          <a:spcPct val="20000"/>
        </a:spcBef>
        <a:spcAft>
          <a:spcPct val="0"/>
        </a:spcAft>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1"/>
          <p:cNvSpPr>
            <a:spLocks noGrp="1" noChangeArrowheads="1"/>
          </p:cNvSpPr>
          <p:nvPr>
            <p:ph type="sldNum" sz="quarter" idx="4"/>
          </p:nvPr>
        </p:nvSpPr>
        <p:spPr/>
        <p:txBody>
          <a:bodyPr/>
          <a:lstStyle/>
          <a:p>
            <a:fld id="{600A2065-5989-4461-A567-13715E6424DC}" type="slidenum">
              <a:rPr lang="en-US" altLang="ja-JP"/>
              <a:pPr/>
              <a:t>1</a:t>
            </a:fld>
            <a:endParaRPr lang="en-US" altLang="ja-JP">
              <a:latin typeface="ＭＳ ゴシック" charset="-128"/>
            </a:endParaRPr>
          </a:p>
        </p:txBody>
      </p:sp>
      <p:sp>
        <p:nvSpPr>
          <p:cNvPr id="2050" name="Rectangle 2"/>
          <p:cNvSpPr>
            <a:spLocks noGrp="1" noChangeArrowheads="1"/>
          </p:cNvSpPr>
          <p:nvPr>
            <p:ph type="ctrTitle"/>
          </p:nvPr>
        </p:nvSpPr>
        <p:spPr>
          <a:xfrm>
            <a:off x="1447800" y="1988840"/>
            <a:ext cx="6324600" cy="1211560"/>
          </a:xfrm>
        </p:spPr>
        <p:txBody>
          <a:bodyPr/>
          <a:lstStyle/>
          <a:p>
            <a:r>
              <a:rPr lang="ja-JP" altLang="en-US" sz="5400" b="0" dirty="0" smtClean="0">
                <a:latin typeface="HGP創英ﾌﾟﾚｾﾞﾝｽEB" pitchFamily="18" charset="-128"/>
                <a:ea typeface="HGP創英ﾌﾟﾚｾﾞﾝｽEB" pitchFamily="18" charset="-128"/>
              </a:rPr>
              <a:t>退職手当</a:t>
            </a:r>
            <a:r>
              <a:rPr lang="ja-JP" altLang="en-US" sz="5400" b="0" dirty="0">
                <a:latin typeface="HGP創英ﾌﾟﾚｾﾞﾝｽEB" pitchFamily="18" charset="-128"/>
                <a:ea typeface="HGP創英ﾌﾟﾚｾﾞﾝｽEB" pitchFamily="18" charset="-128"/>
              </a:rPr>
              <a:t>について</a:t>
            </a:r>
            <a:endParaRPr lang="ja-JP" altLang="ja-JP" sz="5400" b="0" dirty="0">
              <a:latin typeface="HGP創英ﾌﾟﾚｾﾞﾝｽEB" pitchFamily="18" charset="-128"/>
              <a:ea typeface="HGP創英ﾌﾟﾚｾﾞﾝｽEB" pitchFamily="18" charset="-128"/>
            </a:endParaRPr>
          </a:p>
        </p:txBody>
      </p:sp>
      <p:sp>
        <p:nvSpPr>
          <p:cNvPr id="2051" name="Rectangle 3"/>
          <p:cNvSpPr>
            <a:spLocks noGrp="1" noChangeArrowheads="1"/>
          </p:cNvSpPr>
          <p:nvPr>
            <p:ph type="subTitle" idx="1"/>
          </p:nvPr>
        </p:nvSpPr>
        <p:spPr>
          <a:xfrm>
            <a:off x="1447800" y="3501008"/>
            <a:ext cx="6940624" cy="936104"/>
          </a:xfrm>
        </p:spPr>
        <p:txBody>
          <a:bodyPr/>
          <a:lstStyle/>
          <a:p>
            <a:r>
              <a:rPr lang="ja-JP" altLang="en-US" sz="2000" dirty="0" smtClean="0"/>
              <a:t>　　　　　　　　　　　　　　　　　　　　　　　　　　　　　　　　　　</a:t>
            </a:r>
            <a:endParaRPr lang="en-US" altLang="ja-JP" sz="2000" dirty="0" smtClean="0"/>
          </a:p>
          <a:p>
            <a:r>
              <a:rPr lang="ja-JP" altLang="en-US" sz="2000" dirty="0" smtClean="0"/>
              <a:t>　　　　　　　　　　　　　　</a:t>
            </a:r>
            <a:r>
              <a:rPr lang="ja-JP" altLang="en-US" sz="2800" dirty="0" smtClean="0">
                <a:latin typeface="HGP創英ﾌﾟﾚｾﾞﾝｽEB" pitchFamily="18" charset="-128"/>
                <a:ea typeface="HGP創英ﾌﾟﾚｾﾞﾝｽEB" pitchFamily="18" charset="-128"/>
              </a:rPr>
              <a:t>四万十町事務職員部会</a:t>
            </a:r>
            <a:endParaRPr lang="en-US" altLang="ja-JP" sz="2800" dirty="0" smtClean="0">
              <a:latin typeface="HGP創英ﾌﾟﾚｾﾞﾝｽEB" pitchFamily="18" charset="-128"/>
              <a:ea typeface="HGP創英ﾌﾟﾚｾﾞﾝｽEB" pitchFamily="18" charset="-128"/>
            </a:endParaRPr>
          </a:p>
          <a:p>
            <a:r>
              <a:rPr lang="ja-JP" altLang="en-US" sz="2000" dirty="0" smtClean="0">
                <a:latin typeface="HGP創英ﾌﾟﾚｾﾞﾝｽEB" pitchFamily="18" charset="-128"/>
                <a:ea typeface="HGP創英ﾌﾟﾚｾﾞﾝｽEB" pitchFamily="18" charset="-128"/>
              </a:rPr>
              <a:t>　　　　　　　　　　　　　　　　　　　　　　　　　　　　　　　　　　　　　　　　</a:t>
            </a:r>
            <a:endParaRPr lang="ja-JP" altLang="ja-JP"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a:buNone/>
            </a:pPr>
            <a:r>
              <a:rPr kumimoji="1" lang="en-US" altLang="ja-JP" sz="2400" dirty="0" smtClean="0">
                <a:latin typeface="HGP創英ﾌﾟﾚｾﾞﾝｽEB" pitchFamily="18" charset="-128"/>
                <a:ea typeface="HGP創英ﾌﾟﾚｾﾞﾝｽEB" pitchFamily="18" charset="-128"/>
              </a:rPr>
              <a:t> </a:t>
            </a:r>
          </a:p>
          <a:p>
            <a:pPr>
              <a:buNone/>
            </a:pPr>
            <a:r>
              <a:rPr lang="en-US" altLang="ja-JP" sz="24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①配偶者（届出をしていないが、職員の死亡当時婚姻関係と同様の </a:t>
            </a:r>
            <a:endParaRPr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事情にあった者を含む）</a:t>
            </a:r>
            <a:endParaRPr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a:t>
            </a:r>
            <a:r>
              <a:rPr kumimoji="1" lang="ja-JP" altLang="en-US" sz="2400" dirty="0" smtClean="0">
                <a:latin typeface="HGP創英ﾌﾟﾚｾﾞﾝｽEB" pitchFamily="18" charset="-128"/>
                <a:ea typeface="HGP創英ﾌﾟﾚｾﾞﾝｽEB" pitchFamily="18" charset="-128"/>
              </a:rPr>
              <a:t>②子　 （職員の死亡当時、主としてその収入によって生計を維持）</a:t>
            </a:r>
            <a:endParaRPr kumimoji="1"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③父母　　　　　（　　　　　同　　　　　上　　　　　）</a:t>
            </a:r>
            <a:endParaRPr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④孫   　　　　　（　　　　　同　　　　　上　　　　　）</a:t>
            </a:r>
            <a:endParaRPr lang="en-US" altLang="ja-JP" sz="2400" dirty="0" smtClean="0">
              <a:latin typeface="HGP創英ﾌﾟﾚｾﾞﾝｽEB" pitchFamily="18" charset="-128"/>
              <a:ea typeface="HGP創英ﾌﾟﾚｾﾞﾝｽEB" pitchFamily="18" charset="-128"/>
            </a:endParaRPr>
          </a:p>
          <a:p>
            <a:pPr>
              <a:buNone/>
            </a:pPr>
            <a:r>
              <a:rPr kumimoji="1" lang="en-US" altLang="ja-JP" sz="24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⑤祖父母　　 　（　　   　 同　　　　　上　　　　　）</a:t>
            </a:r>
            <a:endParaRPr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⑥兄弟、姉妹　（　        同　　　　  上　　　  　）</a:t>
            </a:r>
            <a:endParaRPr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a:t>
            </a:r>
            <a:r>
              <a:rPr kumimoji="1" lang="ja-JP" altLang="en-US" sz="2400" dirty="0" smtClean="0">
                <a:latin typeface="HGP創英ﾌﾟﾚｾﾞﾝｽEB" pitchFamily="18" charset="-128"/>
                <a:ea typeface="HGP創英ﾌﾟﾚｾﾞﾝｽEB" pitchFamily="18" charset="-128"/>
              </a:rPr>
              <a:t>⑦親族          </a:t>
            </a:r>
            <a:r>
              <a:rPr lang="ja-JP" altLang="en-US" sz="2400" dirty="0" smtClean="0">
                <a:latin typeface="HGP創英ﾌﾟﾚｾﾞﾝｽEB" pitchFamily="18" charset="-128"/>
                <a:ea typeface="HGP創英ﾌﾟﾚｾﾞﾝｽEB" pitchFamily="18" charset="-128"/>
              </a:rPr>
              <a:t>（　　　　　同　　　　　上　　　　　）</a:t>
            </a:r>
            <a:endParaRPr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⑧上記以外の子、父母、孫、祖父母、兄弟姉妹</a:t>
            </a:r>
            <a:endParaRPr kumimoji="1" lang="en-US" altLang="ja-JP" sz="2400" dirty="0" smtClean="0">
              <a:latin typeface="HGP創英ﾌﾟﾚｾﾞﾝｽEB" pitchFamily="18" charset="-128"/>
              <a:ea typeface="HGP創英ﾌﾟﾚｾﾞﾝｽEB" pitchFamily="18"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10</a:t>
            </a:fld>
            <a:endParaRPr lang="en-US" altLang="ja-JP">
              <a:latin typeface="ＭＳ ゴシック"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688600D4-6017-4487-B803-C65967B505FC}" type="slidenum">
              <a:rPr lang="en-US" altLang="ja-JP" smtClean="0"/>
              <a:pPr/>
              <a:t>11</a:t>
            </a:fld>
            <a:endParaRPr lang="en-US" altLang="ja-JP">
              <a:latin typeface="ＭＳ ゴシック" charset="-128"/>
            </a:endParaRPr>
          </a:p>
        </p:txBody>
      </p:sp>
      <p:graphicFrame>
        <p:nvGraphicFramePr>
          <p:cNvPr id="5" name="表 4"/>
          <p:cNvGraphicFramePr>
            <a:graphicFrameLocks noGrp="1"/>
          </p:cNvGraphicFramePr>
          <p:nvPr/>
        </p:nvGraphicFramePr>
        <p:xfrm>
          <a:off x="467544" y="1556792"/>
          <a:ext cx="8208912" cy="4546158"/>
        </p:xfrm>
        <a:graphic>
          <a:graphicData uri="http://schemas.openxmlformats.org/drawingml/2006/table">
            <a:tbl>
              <a:tblPr firstRow="1" bandRow="1">
                <a:tableStyleId>{5C22544A-7EE6-4342-B048-85BDC9FD1C3A}</a:tableStyleId>
              </a:tblPr>
              <a:tblGrid>
                <a:gridCol w="1368154"/>
                <a:gridCol w="1512166"/>
                <a:gridCol w="1224136"/>
                <a:gridCol w="1368152"/>
                <a:gridCol w="1368152"/>
                <a:gridCol w="1368152"/>
              </a:tblGrid>
              <a:tr h="792088">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aseline="0" dirty="0" smtClean="0">
                          <a:solidFill>
                            <a:schemeClr val="tx1"/>
                          </a:solidFill>
                          <a:latin typeface="HGP創英ﾌﾟﾚｾﾞﾝｽEB" pitchFamily="18" charset="-128"/>
                          <a:ea typeface="HGP創英ﾌﾟﾚｾﾞﾝｽEB" pitchFamily="18" charset="-128"/>
                        </a:rPr>
                        <a:t>退職手当支給申出書</a:t>
                      </a:r>
                    </a:p>
                    <a:p>
                      <a:endParaRPr kumimoji="1" lang="ja-JP" altLang="en-US" b="0" baseline="0" dirty="0">
                        <a:solidFill>
                          <a:schemeClr val="tx1"/>
                        </a:solidFill>
                        <a:latin typeface="HGP創英ﾌﾟﾚｾﾞﾝｽEB" pitchFamily="18" charset="-128"/>
                        <a:ea typeface="HGP創英ﾌﾟﾚｾﾞﾝｽEB" pitchFamily="18"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solidFill>
                            <a:schemeClr val="tx1"/>
                          </a:solidFill>
                          <a:latin typeface="HGP創英ﾌﾟﾚｾﾞﾝｽEB" pitchFamily="18" charset="-128"/>
                          <a:ea typeface="HGP創英ﾌﾟﾚｾﾞﾝｽEB" pitchFamily="18" charset="-128"/>
                        </a:rPr>
                        <a:t>退職所得申告書</a:t>
                      </a:r>
                    </a:p>
                    <a:p>
                      <a:endParaRPr kumimoji="1" lang="ja-JP" altLang="en-US" baseline="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solidFill>
                            <a:schemeClr val="tx1"/>
                          </a:solidFill>
                          <a:latin typeface="HGP創英ﾌﾟﾚｾﾞﾝｽEB" pitchFamily="18" charset="-128"/>
                          <a:ea typeface="HGP創英ﾌﾟﾚｾﾞﾝｽEB" pitchFamily="18" charset="-128"/>
                        </a:rPr>
                        <a:t>　　　　　　　  診断書</a:t>
                      </a:r>
                    </a:p>
                    <a:p>
                      <a:endParaRPr kumimoji="1" lang="ja-JP" altLang="en-US" baseline="0" dirty="0">
                        <a:solidFill>
                          <a:schemeClr val="tx1"/>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solidFill>
                            <a:schemeClr val="tx1"/>
                          </a:solidFill>
                          <a:latin typeface="HGP創英ﾌﾟﾚｾﾞﾝｽEB" pitchFamily="18" charset="-128"/>
                          <a:ea typeface="HGP創英ﾌﾟﾚｾﾞﾝｽEB" pitchFamily="18" charset="-128"/>
                        </a:rPr>
                        <a:t>　　　　　　戸籍謄本</a:t>
                      </a:r>
                      <a:endParaRPr kumimoji="1" lang="en-US" altLang="ja-JP" sz="2000" dirty="0" smtClean="0">
                        <a:solidFill>
                          <a:schemeClr val="tx1"/>
                        </a:solidFill>
                        <a:latin typeface="HGP創英ﾌﾟﾚｾﾞﾝｽEB" pitchFamily="18" charset="-128"/>
                        <a:ea typeface="HGP創英ﾌﾟﾚｾﾞﾝｽEB" pitchFamily="18" charset="-128"/>
                      </a:endParaRPr>
                    </a:p>
                    <a:p>
                      <a:endParaRPr kumimoji="1" lang="ja-JP" altLang="en-US" sz="2000" baseline="0" dirty="0">
                        <a:solidFill>
                          <a:schemeClr val="tx1"/>
                        </a:solidFill>
                      </a:endParaRPr>
                    </a:p>
                  </a:txBody>
                  <a:tcPr anchor="ctr"/>
                </a:tc>
                <a:tc>
                  <a:txBody>
                    <a:bodyPr/>
                    <a:lstStyle/>
                    <a:p>
                      <a:endParaRPr kumimoji="1" lang="en-US" altLang="ja-JP" sz="2000" dirty="0" smtClean="0">
                        <a:solidFill>
                          <a:schemeClr val="tx1"/>
                        </a:solidFill>
                        <a:latin typeface="HGP創英ﾌﾟﾚｾﾞﾝｽEB" pitchFamily="18" charset="-128"/>
                        <a:ea typeface="HGP創英ﾌﾟﾚｾﾞﾝｽEB" pitchFamily="18" charset="-128"/>
                      </a:endParaRPr>
                    </a:p>
                    <a:p>
                      <a:r>
                        <a:rPr kumimoji="1" lang="ja-JP" altLang="en-US" sz="2000" dirty="0" smtClean="0">
                          <a:solidFill>
                            <a:schemeClr val="tx1"/>
                          </a:solidFill>
                          <a:latin typeface="HGP創英ﾌﾟﾚｾﾞﾝｽEB" pitchFamily="18" charset="-128"/>
                          <a:ea typeface="HGP創英ﾌﾟﾚｾﾞﾝｽEB" pitchFamily="18" charset="-128"/>
                        </a:rPr>
                        <a:t>　履歴書</a:t>
                      </a:r>
                      <a:endParaRPr kumimoji="1" lang="ja-JP" altLang="en-US" sz="2000" baseline="0" dirty="0">
                        <a:solidFill>
                          <a:schemeClr val="tx1"/>
                        </a:solidFill>
                      </a:endParaRPr>
                    </a:p>
                  </a:txBody>
                  <a:tcPr/>
                </a:tc>
              </a:tr>
              <a:tr h="884462">
                <a:tc>
                  <a:txBody>
                    <a:bodyPr/>
                    <a:lstStyle/>
                    <a:p>
                      <a:r>
                        <a:rPr kumimoji="1" lang="ja-JP" altLang="en-US" dirty="0" smtClean="0">
                          <a:latin typeface="HGP創英ﾌﾟﾚｾﾞﾝｽEB" pitchFamily="18" charset="-128"/>
                          <a:ea typeface="HGP創英ﾌﾟﾚｾﾞﾝｽEB" pitchFamily="18" charset="-128"/>
                        </a:rPr>
                        <a:t>　</a:t>
                      </a:r>
                      <a:r>
                        <a:rPr kumimoji="1" lang="ja-JP" altLang="en-US" b="1" dirty="0" smtClean="0">
                          <a:latin typeface="HGP創英ﾌﾟﾚｾﾞﾝｽEB" pitchFamily="18" charset="-128"/>
                          <a:ea typeface="HGP創英ﾌﾟﾚｾﾞﾝｽEB" pitchFamily="18" charset="-128"/>
                        </a:rPr>
                        <a:t>普　　通</a:t>
                      </a:r>
                      <a:endParaRPr kumimoji="1" lang="en-US" altLang="ja-JP" b="1" dirty="0" smtClean="0">
                        <a:latin typeface="HGP創英ﾌﾟﾚｾﾞﾝｽEB" pitchFamily="18" charset="-128"/>
                        <a:ea typeface="HGP創英ﾌﾟﾚｾﾞﾝｽEB" pitchFamily="18" charset="-128"/>
                      </a:endParaRPr>
                    </a:p>
                    <a:p>
                      <a:r>
                        <a:rPr kumimoji="1" lang="ja-JP" altLang="en-US" b="1" dirty="0" smtClean="0">
                          <a:latin typeface="HGP創英ﾌﾟﾚｾﾞﾝｽEB" pitchFamily="18" charset="-128"/>
                          <a:ea typeface="HGP創英ﾌﾟﾚｾﾞﾝｽEB" pitchFamily="18" charset="-128"/>
                        </a:rPr>
                        <a:t>　勧　　奨</a:t>
                      </a:r>
                      <a:endParaRPr kumimoji="1" lang="en-US" altLang="ja-JP" b="1" dirty="0" smtClean="0">
                        <a:latin typeface="HGP創英ﾌﾟﾚｾﾞﾝｽEB" pitchFamily="18" charset="-128"/>
                        <a:ea typeface="HGP創英ﾌﾟﾚｾﾞﾝｽEB" pitchFamily="18" charset="-128"/>
                      </a:endParaRPr>
                    </a:p>
                    <a:p>
                      <a:r>
                        <a:rPr kumimoji="1" lang="ja-JP" altLang="en-US" b="1" dirty="0" smtClean="0">
                          <a:latin typeface="HGP創英ﾌﾟﾚｾﾞﾝｽEB" pitchFamily="18" charset="-128"/>
                          <a:ea typeface="HGP創英ﾌﾟﾚｾﾞﾝｽEB" pitchFamily="18" charset="-128"/>
                        </a:rPr>
                        <a:t>　定　　年</a:t>
                      </a:r>
                      <a:endParaRPr kumimoji="1" lang="ja-JP" altLang="en-US" b="1" dirty="0">
                        <a:latin typeface="HGP創英ﾌﾟﾚｾﾞﾝｽEB" pitchFamily="18" charset="-128"/>
                        <a:ea typeface="HGP創英ﾌﾟﾚｾﾞﾝｽEB" pitchFamily="18" charset="-128"/>
                      </a:endParaRPr>
                    </a:p>
                  </a:txBody>
                  <a:tcPr/>
                </a:tc>
                <a:tc>
                  <a:txBody>
                    <a:bodyPr/>
                    <a:lstStyle/>
                    <a:p>
                      <a:r>
                        <a:rPr kumimoji="1" lang="ja-JP" altLang="en-US" sz="3600" baseline="0" dirty="0" smtClean="0">
                          <a:solidFill>
                            <a:schemeClr val="tx1"/>
                          </a:solidFill>
                          <a:latin typeface="HGP創英ﾌﾟﾚｾﾞﾝｽEB" pitchFamily="18" charset="-128"/>
                          <a:ea typeface="HGP創英ﾌﾟﾚｾﾞﾝｽEB" pitchFamily="18" charset="-128"/>
                        </a:rPr>
                        <a:t>　○</a:t>
                      </a:r>
                      <a:endParaRPr kumimoji="1" lang="ja-JP" altLang="en-US" sz="3600" baseline="0" dirty="0">
                        <a:solidFill>
                          <a:schemeClr val="tx1"/>
                        </a:solidFill>
                        <a:latin typeface="HGP創英ﾌﾟﾚｾﾞﾝｽEB" pitchFamily="18" charset="-128"/>
                        <a:ea typeface="HGP創英ﾌﾟﾚｾﾞﾝｽEB" pitchFamily="18" charset="-128"/>
                      </a:endParaRPr>
                    </a:p>
                  </a:txBody>
                  <a:tcPr anchor="ctr"/>
                </a:tc>
                <a:tc>
                  <a:txBody>
                    <a:bodyPr/>
                    <a:lstStyle/>
                    <a:p>
                      <a:r>
                        <a:rPr kumimoji="1" lang="ja-JP" altLang="en-US" sz="3600" baseline="0" dirty="0" smtClean="0">
                          <a:solidFill>
                            <a:schemeClr val="tx1"/>
                          </a:solidFill>
                          <a:latin typeface="HGP創英ﾌﾟﾚｾﾞﾝｽEB" pitchFamily="18" charset="-128"/>
                          <a:ea typeface="HGP創英ﾌﾟﾚｾﾞﾝｽEB" pitchFamily="18" charset="-128"/>
                        </a:rPr>
                        <a:t>　○</a:t>
                      </a:r>
                      <a:endParaRPr kumimoji="1" lang="ja-JP" altLang="en-US" sz="3600" baseline="0" dirty="0">
                        <a:solidFill>
                          <a:schemeClr val="tx1"/>
                        </a:solidFill>
                      </a:endParaRPr>
                    </a:p>
                  </a:txBody>
                  <a:tcPr anchor="ctr"/>
                </a:tc>
                <a:tc>
                  <a:txBody>
                    <a:bodyPr/>
                    <a:lstStyle/>
                    <a:p>
                      <a:endParaRPr kumimoji="1" lang="ja-JP" altLang="en-US" baseline="0" dirty="0">
                        <a:solidFill>
                          <a:schemeClr val="tx1"/>
                        </a:solidFill>
                      </a:endParaRPr>
                    </a:p>
                  </a:txBody>
                  <a:tcPr/>
                </a:tc>
                <a:tc>
                  <a:txBody>
                    <a:bodyPr/>
                    <a:lstStyle/>
                    <a:p>
                      <a:endParaRPr kumimoji="1" lang="ja-JP" altLang="en-US" baseline="0">
                        <a:solidFill>
                          <a:schemeClr val="tx1"/>
                        </a:solidFill>
                      </a:endParaRPr>
                    </a:p>
                  </a:txBody>
                  <a:tcPr/>
                </a:tc>
                <a:tc>
                  <a:txBody>
                    <a:bodyPr/>
                    <a:lstStyle/>
                    <a:p>
                      <a:endParaRPr kumimoji="1" lang="ja-JP" altLang="en-US" baseline="0" dirty="0">
                        <a:solidFill>
                          <a:schemeClr val="tx1"/>
                        </a:solidFill>
                      </a:endParaRPr>
                    </a:p>
                  </a:txBody>
                  <a:tcPr/>
                </a:tc>
              </a:tr>
              <a:tr h="855759">
                <a:tc>
                  <a:txBody>
                    <a:bodyPr/>
                    <a:lstStyle/>
                    <a:p>
                      <a:r>
                        <a:rPr kumimoji="1" lang="ja-JP" altLang="en-US" sz="2800" dirty="0" smtClean="0">
                          <a:latin typeface="HGP創英ﾌﾟﾚｾﾞﾝｽEB" pitchFamily="18" charset="-128"/>
                          <a:ea typeface="HGP創英ﾌﾟﾚｾﾞﾝｽEB" pitchFamily="18" charset="-128"/>
                        </a:rPr>
                        <a:t>傷　病</a:t>
                      </a:r>
                      <a:endParaRPr kumimoji="1" lang="ja-JP" altLang="en-US" sz="2800" dirty="0">
                        <a:latin typeface="HGP創英ﾌﾟﾚｾﾞﾝｽEB" pitchFamily="18" charset="-128"/>
                        <a:ea typeface="HGP創英ﾌﾟﾚｾﾞﾝｽEB" pitchFamily="18" charset="-128"/>
                      </a:endParaRPr>
                    </a:p>
                  </a:txBody>
                  <a:tcPr anchor="ctr"/>
                </a:tc>
                <a:tc>
                  <a:txBody>
                    <a:bodyPr/>
                    <a:lstStyle/>
                    <a:p>
                      <a:r>
                        <a:rPr kumimoji="1" lang="ja-JP" altLang="en-US" sz="3600" baseline="0" dirty="0" smtClean="0">
                          <a:solidFill>
                            <a:schemeClr val="tx1"/>
                          </a:solidFill>
                          <a:latin typeface="HGP創英ﾌﾟﾚｾﾞﾝｽEB" pitchFamily="18" charset="-128"/>
                          <a:ea typeface="HGP創英ﾌﾟﾚｾﾞﾝｽEB" pitchFamily="18" charset="-128"/>
                        </a:rPr>
                        <a:t>　○</a:t>
                      </a:r>
                      <a:endParaRPr kumimoji="1" lang="ja-JP" altLang="en-US" sz="3600" baseline="0" dirty="0">
                        <a:solidFill>
                          <a:schemeClr val="tx1"/>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600" baseline="0" dirty="0" smtClean="0">
                          <a:solidFill>
                            <a:schemeClr val="tx1"/>
                          </a:solidFill>
                          <a:latin typeface="HGP創英ﾌﾟﾚｾﾞﾝｽEB" pitchFamily="18" charset="-128"/>
                          <a:ea typeface="HGP創英ﾌﾟﾚｾﾞﾝｽEB" pitchFamily="18" charset="-128"/>
                        </a:rPr>
                        <a:t>　○</a:t>
                      </a:r>
                      <a:endParaRPr kumimoji="1" lang="ja-JP" altLang="en-US" sz="3600" baseline="0" dirty="0" smtClean="0">
                        <a:solidFill>
                          <a:schemeClr val="tx1"/>
                        </a:solidFill>
                      </a:endParaRPr>
                    </a:p>
                  </a:txBody>
                  <a:tcPr anchor="ctr"/>
                </a:tc>
                <a:tc>
                  <a:txBody>
                    <a:bodyPr/>
                    <a:lstStyle/>
                    <a:p>
                      <a:r>
                        <a:rPr kumimoji="1" lang="ja-JP" altLang="en-US" sz="3600" baseline="0" dirty="0" smtClean="0">
                          <a:solidFill>
                            <a:schemeClr val="tx1"/>
                          </a:solidFill>
                          <a:latin typeface="HGP創英ﾌﾟﾚｾﾞﾝｽEB" pitchFamily="18" charset="-128"/>
                          <a:ea typeface="HGP創英ﾌﾟﾚｾﾞﾝｽEB" pitchFamily="18" charset="-128"/>
                        </a:rPr>
                        <a:t>　○</a:t>
                      </a:r>
                      <a:endParaRPr kumimoji="1" lang="ja-JP" altLang="en-US" sz="3600" baseline="0" dirty="0">
                        <a:solidFill>
                          <a:schemeClr val="tx1"/>
                        </a:solidFill>
                      </a:endParaRPr>
                    </a:p>
                  </a:txBody>
                  <a:tcPr anchor="ctr"/>
                </a:tc>
                <a:tc>
                  <a:txBody>
                    <a:bodyPr/>
                    <a:lstStyle/>
                    <a:p>
                      <a:endParaRPr kumimoji="1" lang="ja-JP" altLang="en-US" baseline="0" dirty="0">
                        <a:solidFill>
                          <a:schemeClr val="tx1"/>
                        </a:solidFill>
                      </a:endParaRPr>
                    </a:p>
                  </a:txBody>
                  <a:tcPr/>
                </a:tc>
                <a:tc>
                  <a:txBody>
                    <a:bodyPr/>
                    <a:lstStyle/>
                    <a:p>
                      <a:endParaRPr kumimoji="1" lang="ja-JP" altLang="en-US" baseline="0" dirty="0">
                        <a:solidFill>
                          <a:schemeClr val="tx1"/>
                        </a:solidFill>
                      </a:endParaRPr>
                    </a:p>
                  </a:txBody>
                  <a:tcPr/>
                </a:tc>
              </a:tr>
              <a:tr h="855759">
                <a:tc>
                  <a:txBody>
                    <a:bodyPr/>
                    <a:lstStyle/>
                    <a:p>
                      <a:r>
                        <a:rPr kumimoji="1" lang="ja-JP" altLang="en-US" sz="2800" dirty="0" smtClean="0">
                          <a:latin typeface="HGP創英ﾌﾟﾚｾﾞﾝｽEB" pitchFamily="18" charset="-128"/>
                          <a:ea typeface="HGP創英ﾌﾟﾚｾﾞﾝｽEB" pitchFamily="18" charset="-128"/>
                        </a:rPr>
                        <a:t>死　亡</a:t>
                      </a:r>
                      <a:endParaRPr kumimoji="1" lang="ja-JP" altLang="en-US" sz="2800" dirty="0">
                        <a:latin typeface="HGP創英ﾌﾟﾚｾﾞﾝｽEB" pitchFamily="18" charset="-128"/>
                        <a:ea typeface="HGP創英ﾌﾟﾚｾﾞﾝｽEB" pitchFamily="18" charset="-128"/>
                      </a:endParaRPr>
                    </a:p>
                  </a:txBody>
                  <a:tcPr anchor="ctr"/>
                </a:tc>
                <a:tc>
                  <a:txBody>
                    <a:bodyPr/>
                    <a:lstStyle/>
                    <a:p>
                      <a:r>
                        <a:rPr kumimoji="1" lang="ja-JP" altLang="en-US" sz="3600" baseline="0" dirty="0" smtClean="0">
                          <a:solidFill>
                            <a:schemeClr val="tx1"/>
                          </a:solidFill>
                          <a:latin typeface="HGP創英ﾌﾟﾚｾﾞﾝｽEB" pitchFamily="18" charset="-128"/>
                          <a:ea typeface="HGP創英ﾌﾟﾚｾﾞﾝｽEB" pitchFamily="18" charset="-128"/>
                        </a:rPr>
                        <a:t>　○</a:t>
                      </a:r>
                      <a:endParaRPr kumimoji="1" lang="ja-JP" altLang="en-US" sz="3600" baseline="0" dirty="0">
                        <a:solidFill>
                          <a:schemeClr val="tx1"/>
                        </a:solidFill>
                      </a:endParaRPr>
                    </a:p>
                  </a:txBody>
                  <a:tcPr anchor="ctr"/>
                </a:tc>
                <a:tc>
                  <a:txBody>
                    <a:bodyPr/>
                    <a:lstStyle/>
                    <a:p>
                      <a:endParaRPr kumimoji="1" lang="ja-JP" altLang="en-US" baseline="0" dirty="0">
                        <a:solidFill>
                          <a:schemeClr val="tx1"/>
                        </a:solidFill>
                      </a:endParaRPr>
                    </a:p>
                  </a:txBody>
                  <a:tcPr/>
                </a:tc>
                <a:tc>
                  <a:txBody>
                    <a:bodyPr/>
                    <a:lstStyle/>
                    <a:p>
                      <a:endParaRPr kumimoji="1" lang="ja-JP" altLang="en-US" baseline="0" dirty="0">
                        <a:solidFill>
                          <a:schemeClr val="tx1"/>
                        </a:solidFill>
                      </a:endParaRPr>
                    </a:p>
                  </a:txBody>
                  <a:tcPr/>
                </a:tc>
                <a:tc>
                  <a:txBody>
                    <a:bodyPr/>
                    <a:lstStyle/>
                    <a:p>
                      <a:r>
                        <a:rPr kumimoji="1" lang="ja-JP" altLang="en-US" sz="3600" baseline="0" dirty="0" smtClean="0">
                          <a:solidFill>
                            <a:schemeClr val="tx1"/>
                          </a:solidFill>
                          <a:latin typeface="HGP創英ﾌﾟﾚｾﾞﾝｽEB" pitchFamily="18" charset="-128"/>
                          <a:ea typeface="HGP創英ﾌﾟﾚｾﾞﾝｽEB" pitchFamily="18" charset="-128"/>
                        </a:rPr>
                        <a:t>　○</a:t>
                      </a:r>
                      <a:endParaRPr kumimoji="1" lang="ja-JP" altLang="en-US" sz="3600" baseline="0" dirty="0">
                        <a:solidFill>
                          <a:schemeClr val="tx1"/>
                        </a:solidFill>
                      </a:endParaRPr>
                    </a:p>
                  </a:txBody>
                  <a:tcPr anchor="ctr"/>
                </a:tc>
                <a:tc>
                  <a:txBody>
                    <a:bodyPr/>
                    <a:lstStyle/>
                    <a:p>
                      <a:endParaRPr kumimoji="1" lang="ja-JP" altLang="en-US" baseline="0" dirty="0">
                        <a:solidFill>
                          <a:schemeClr val="tx1"/>
                        </a:solidFill>
                      </a:endParaRPr>
                    </a:p>
                  </a:txBody>
                  <a:tcPr/>
                </a:tc>
              </a:tr>
              <a:tr h="884462">
                <a:tc>
                  <a:txBody>
                    <a:bodyPr/>
                    <a:lstStyle/>
                    <a:p>
                      <a:r>
                        <a:rPr kumimoji="1" lang="ja-JP" altLang="en-US" b="1" dirty="0" smtClean="0">
                          <a:latin typeface="HGP創英ﾌﾟﾚｾﾞﾝｽEB" pitchFamily="18" charset="-128"/>
                          <a:ea typeface="HGP創英ﾌﾟﾚｾﾞﾝｽEB" pitchFamily="18" charset="-128"/>
                        </a:rPr>
                        <a:t>期限付講師・臨時的任用職員</a:t>
                      </a:r>
                      <a:endParaRPr kumimoji="1" lang="ja-JP" altLang="en-US" b="1" dirty="0">
                        <a:latin typeface="HGP創英ﾌﾟﾚｾﾞﾝｽEB" pitchFamily="18" charset="-128"/>
                        <a:ea typeface="HGP創英ﾌﾟﾚｾﾞﾝｽEB" pitchFamily="18" charset="-128"/>
                      </a:endParaRPr>
                    </a:p>
                  </a:txBody>
                  <a:tcPr/>
                </a:tc>
                <a:tc>
                  <a:txBody>
                    <a:bodyPr/>
                    <a:lstStyle/>
                    <a:p>
                      <a:r>
                        <a:rPr kumimoji="1" lang="ja-JP" altLang="en-US" sz="3600" baseline="0" dirty="0" smtClean="0">
                          <a:solidFill>
                            <a:schemeClr val="tx1"/>
                          </a:solidFill>
                          <a:latin typeface="HGP創英ﾌﾟﾚｾﾞﾝｽEB" pitchFamily="18" charset="-128"/>
                          <a:ea typeface="HGP創英ﾌﾟﾚｾﾞﾝｽEB" pitchFamily="18" charset="-128"/>
                        </a:rPr>
                        <a:t>　○</a:t>
                      </a:r>
                      <a:endParaRPr kumimoji="1" lang="ja-JP" altLang="en-US" sz="3600" baseline="0" dirty="0">
                        <a:solidFill>
                          <a:schemeClr val="tx1"/>
                        </a:solidFill>
                      </a:endParaRPr>
                    </a:p>
                  </a:txBody>
                  <a:tcPr anchor="ctr"/>
                </a:tc>
                <a:tc>
                  <a:txBody>
                    <a:bodyPr/>
                    <a:lstStyle/>
                    <a:p>
                      <a:r>
                        <a:rPr kumimoji="1" lang="ja-JP" altLang="en-US" sz="3600" baseline="0" dirty="0" smtClean="0">
                          <a:solidFill>
                            <a:schemeClr val="tx1"/>
                          </a:solidFill>
                          <a:latin typeface="HGP創英ﾌﾟﾚｾﾞﾝｽEB" pitchFamily="18" charset="-128"/>
                          <a:ea typeface="HGP創英ﾌﾟﾚｾﾞﾝｽEB" pitchFamily="18" charset="-128"/>
                        </a:rPr>
                        <a:t>　○</a:t>
                      </a:r>
                      <a:endParaRPr kumimoji="1" lang="ja-JP" altLang="en-US" sz="3600" baseline="0" dirty="0">
                        <a:solidFill>
                          <a:schemeClr val="tx1"/>
                        </a:solidFill>
                      </a:endParaRPr>
                    </a:p>
                  </a:txBody>
                  <a:tcPr anchor="ctr"/>
                </a:tc>
                <a:tc>
                  <a:txBody>
                    <a:bodyPr/>
                    <a:lstStyle/>
                    <a:p>
                      <a:endParaRPr kumimoji="1" lang="ja-JP" altLang="en-US" baseline="0" dirty="0">
                        <a:solidFill>
                          <a:schemeClr val="tx1"/>
                        </a:solidFill>
                      </a:endParaRPr>
                    </a:p>
                  </a:txBody>
                  <a:tcPr/>
                </a:tc>
                <a:tc>
                  <a:txBody>
                    <a:bodyPr/>
                    <a:lstStyle/>
                    <a:p>
                      <a:endParaRPr kumimoji="1" lang="ja-JP" altLang="en-US" baseline="0" dirty="0">
                        <a:solidFill>
                          <a:schemeClr val="tx1"/>
                        </a:solidFill>
                      </a:endParaRPr>
                    </a:p>
                  </a:txBody>
                  <a:tcPr/>
                </a:tc>
                <a:tc>
                  <a:txBody>
                    <a:bodyPr/>
                    <a:lstStyle/>
                    <a:p>
                      <a:r>
                        <a:rPr kumimoji="1" lang="ja-JP" altLang="en-US" sz="3600" baseline="0" dirty="0" smtClean="0">
                          <a:solidFill>
                            <a:schemeClr val="tx1"/>
                          </a:solidFill>
                          <a:latin typeface="HGP創英ﾌﾟﾚｾﾞﾝｽEB" pitchFamily="18" charset="-128"/>
                          <a:ea typeface="HGP創英ﾌﾟﾚｾﾞﾝｽEB" pitchFamily="18" charset="-128"/>
                        </a:rPr>
                        <a:t>　○</a:t>
                      </a:r>
                      <a:endParaRPr kumimoji="1" lang="ja-JP" altLang="en-US" sz="3600" baseline="0" dirty="0">
                        <a:solidFill>
                          <a:schemeClr val="tx1"/>
                        </a:solidFill>
                      </a:endParaRPr>
                    </a:p>
                  </a:txBody>
                  <a:tcPr anchor="ctr"/>
                </a:tc>
              </a:tr>
            </a:tbl>
          </a:graphicData>
        </a:graphic>
      </p:graphicFrame>
      <p:sp>
        <p:nvSpPr>
          <p:cNvPr id="6" name="正方形/長方形 5"/>
          <p:cNvSpPr/>
          <p:nvPr/>
        </p:nvSpPr>
        <p:spPr>
          <a:xfrm>
            <a:off x="827584" y="836712"/>
            <a:ext cx="3816423" cy="523220"/>
          </a:xfrm>
          <a:prstGeom prst="rect">
            <a:avLst/>
          </a:prstGeom>
        </p:spPr>
        <p:txBody>
          <a:bodyPr wrap="square">
            <a:spAutoFit/>
          </a:bodyPr>
          <a:lstStyle/>
          <a:p>
            <a:pPr>
              <a:buNone/>
            </a:pPr>
            <a:r>
              <a:rPr lang="ja-JP" altLang="en-US" sz="2800" b="1" dirty="0" smtClean="0">
                <a:solidFill>
                  <a:srgbClr val="DE4372"/>
                </a:solidFill>
                <a:latin typeface="HGP創英ﾌﾟﾚｾﾞﾝｽEB" pitchFamily="18" charset="-128"/>
                <a:ea typeface="HGP創英ﾌﾟﾚｾﾞﾝｽEB" pitchFamily="18" charset="-128"/>
              </a:rPr>
              <a:t>請求時の必要書類は？</a:t>
            </a:r>
            <a:endParaRPr lang="en-US" altLang="ja-JP" sz="2800" b="1" dirty="0" smtClean="0">
              <a:solidFill>
                <a:srgbClr val="DE4372"/>
              </a:solidFill>
              <a:latin typeface="HGP創英ﾌﾟﾚｾﾞﾝｽEB" pitchFamily="18" charset="-128"/>
              <a:ea typeface="HGP創英ﾌﾟﾚｾﾞﾝｽEB" pitchFamily="18" charset="-128"/>
            </a:endParaRPr>
          </a:p>
        </p:txBody>
      </p:sp>
      <p:sp>
        <p:nvSpPr>
          <p:cNvPr id="7" name="角丸四角形 6"/>
          <p:cNvSpPr/>
          <p:nvPr/>
        </p:nvSpPr>
        <p:spPr>
          <a:xfrm>
            <a:off x="4788024" y="5085184"/>
            <a:ext cx="2592288" cy="1008112"/>
          </a:xfrm>
          <a:prstGeom prst="roundRect">
            <a:avLst>
              <a:gd name="adj" fmla="val 50000"/>
            </a:avLst>
          </a:prstGeom>
          <a:noFill/>
          <a:ln>
            <a:gradFill>
              <a:gsLst>
                <a:gs pos="0">
                  <a:srgbClr val="FFFF00"/>
                </a:gs>
                <a:gs pos="50000">
                  <a:schemeClr val="accent1">
                    <a:shade val="67500"/>
                    <a:satMod val="115000"/>
                  </a:schemeClr>
                </a:gs>
                <a:gs pos="100000">
                  <a:schemeClr val="accent1">
                    <a:shade val="100000"/>
                    <a:satMod val="115000"/>
                  </a:schemeClr>
                </a:gs>
              </a:gsLst>
              <a:lin ang="5400000" scaled="0"/>
            </a:gradFill>
          </a:ln>
          <a:effectLst>
            <a:outerShdw blurRad="50800" dist="50800" dir="5400000" algn="ctr" rotWithShape="0">
              <a:srgbClr val="FFFF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smtClean="0">
              <a:solidFill>
                <a:schemeClr val="tx1"/>
              </a:solidFill>
            </a:endParaRPr>
          </a:p>
          <a:p>
            <a:pPr algn="ctr"/>
            <a:r>
              <a:rPr lang="ja-JP" altLang="en-US" b="1" dirty="0" smtClean="0">
                <a:solidFill>
                  <a:schemeClr val="tx1"/>
                </a:solidFill>
              </a:rPr>
              <a:t>本人名義の通帳の写し等</a:t>
            </a:r>
            <a:endParaRPr lang="en-US" altLang="ja-JP" b="1" dirty="0" smtClean="0">
              <a:solidFill>
                <a:schemeClr val="tx1"/>
              </a:solidFill>
            </a:endParaRPr>
          </a:p>
          <a:p>
            <a:pPr algn="ct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688600D4-6017-4487-B803-C65967B505FC}" type="slidenum">
              <a:rPr lang="en-US" altLang="ja-JP" smtClean="0"/>
              <a:pPr/>
              <a:t>12</a:t>
            </a:fld>
            <a:endParaRPr lang="en-US" altLang="ja-JP">
              <a:latin typeface="ＭＳ ゴシック" charset="-128"/>
            </a:endParaRPr>
          </a:p>
        </p:txBody>
      </p:sp>
      <p:sp>
        <p:nvSpPr>
          <p:cNvPr id="3" name="正方形/長方形 2"/>
          <p:cNvSpPr/>
          <p:nvPr/>
        </p:nvSpPr>
        <p:spPr>
          <a:xfrm>
            <a:off x="539552" y="1164134"/>
            <a:ext cx="7992888" cy="6555641"/>
          </a:xfrm>
          <a:prstGeom prst="rect">
            <a:avLst/>
          </a:prstGeom>
        </p:spPr>
        <p:txBody>
          <a:bodyPr wrap="square">
            <a:spAutoFit/>
          </a:bodyPr>
          <a:lstStyle/>
          <a:p>
            <a:pPr>
              <a:buNone/>
            </a:pPr>
            <a:r>
              <a:rPr lang="ja-JP" altLang="en-US" sz="2800" dirty="0" smtClean="0">
                <a:solidFill>
                  <a:srgbClr val="DE4372"/>
                </a:solidFill>
                <a:latin typeface="HGP創英ﾌﾟﾚｾﾞﾝｽEB" pitchFamily="18" charset="-128"/>
                <a:ea typeface="HGP創英ﾌﾟﾚｾﾞﾝｽEB" pitchFamily="18" charset="-128"/>
              </a:rPr>
              <a:t>退職手当の計算方法は？</a:t>
            </a:r>
            <a:endParaRPr lang="en-US" altLang="ja-JP" sz="2800" dirty="0" smtClean="0">
              <a:solidFill>
                <a:srgbClr val="DE4372"/>
              </a:solidFill>
              <a:latin typeface="HGP創英ﾌﾟﾚｾﾞﾝｽEB" pitchFamily="18" charset="-128"/>
              <a:ea typeface="HGP創英ﾌﾟﾚｾﾞﾝｽEB" pitchFamily="18" charset="-128"/>
            </a:endParaRPr>
          </a:p>
          <a:p>
            <a:pPr>
              <a:buNone/>
            </a:pPr>
            <a:endParaRPr lang="en-US" altLang="ja-JP" sz="2800" u="heavy" dirty="0" smtClean="0">
              <a:uFill>
                <a:solidFill>
                  <a:srgbClr val="DE4372"/>
                </a:solidFill>
              </a:uFill>
              <a:latin typeface="HGP創英ﾌﾟﾚｾﾞﾝｽEB" pitchFamily="18" charset="-128"/>
              <a:ea typeface="HGP創英ﾌﾟﾚｾﾞﾝｽEB" pitchFamily="18" charset="-128"/>
            </a:endParaRPr>
          </a:p>
          <a:p>
            <a:pPr>
              <a:buNone/>
            </a:pPr>
            <a:r>
              <a:rPr lang="ja-JP" altLang="en-US" sz="2800" u="heavy" dirty="0" smtClean="0">
                <a:uFill>
                  <a:solidFill>
                    <a:srgbClr val="DE4372"/>
                  </a:solidFill>
                </a:uFill>
                <a:latin typeface="HGP創英ﾌﾟﾚｾﾞﾝｽEB" pitchFamily="18" charset="-128"/>
                <a:ea typeface="HGP創英ﾌﾟﾚｾﾞﾝｽEB" pitchFamily="18" charset="-128"/>
              </a:rPr>
              <a:t>新制度と旧制度の金額の多い方が退職手当額となる</a:t>
            </a:r>
            <a:endParaRPr lang="en-US" altLang="ja-JP" sz="2800" dirty="0" smtClean="0">
              <a:solidFill>
                <a:srgbClr val="DE4372"/>
              </a:solidFill>
              <a:latin typeface="HGP創英ﾌﾟﾚｾﾞﾝｽEB" pitchFamily="18" charset="-128"/>
              <a:ea typeface="HGP創英ﾌﾟﾚｾﾞﾝｽEB" pitchFamily="18" charset="-128"/>
            </a:endParaRPr>
          </a:p>
          <a:p>
            <a:pPr>
              <a:buNone/>
            </a:pPr>
            <a:r>
              <a:rPr lang="ja-JP" altLang="en-US" sz="2800" dirty="0" smtClean="0">
                <a:solidFill>
                  <a:srgbClr val="DE4372"/>
                </a:solidFill>
                <a:latin typeface="HGP創英ﾌﾟﾚｾﾞﾝｽEB" pitchFamily="18" charset="-128"/>
                <a:ea typeface="HGP創英ﾌﾟﾚｾﾞﾝｽEB" pitchFamily="18" charset="-128"/>
              </a:rPr>
              <a:t>　</a:t>
            </a:r>
            <a:endParaRPr lang="en-US" altLang="ja-JP" sz="2800" dirty="0" smtClean="0">
              <a:solidFill>
                <a:srgbClr val="DE4372"/>
              </a:solidFill>
              <a:latin typeface="HGP創英ﾌﾟﾚｾﾞﾝｽEB" pitchFamily="18" charset="-128"/>
              <a:ea typeface="HGP創英ﾌﾟﾚｾﾞﾝｽEB" pitchFamily="18" charset="-128"/>
            </a:endParaRPr>
          </a:p>
          <a:p>
            <a:pPr>
              <a:buNone/>
            </a:pPr>
            <a:r>
              <a:rPr lang="ja-JP" altLang="en-US" sz="2800" i="1" dirty="0" smtClean="0">
                <a:latin typeface="HGP創英ﾌﾟﾚｾﾞﾝｽEB" pitchFamily="18" charset="-128"/>
                <a:ea typeface="HGP創英ﾌﾟﾚｾﾞﾝｽEB" pitchFamily="18" charset="-128"/>
              </a:rPr>
              <a:t>　</a:t>
            </a:r>
            <a:r>
              <a:rPr lang="ja-JP" altLang="en-US" sz="2800" i="1" u="wavyHeavy" dirty="0" smtClean="0">
                <a:latin typeface="HGP創英ﾌﾟﾚｾﾞﾝｽEB" pitchFamily="18" charset="-128"/>
                <a:ea typeface="HGP創英ﾌﾟﾚｾﾞﾝｽEB" pitchFamily="18" charset="-128"/>
              </a:rPr>
              <a:t>新制度</a:t>
            </a:r>
            <a:endParaRPr lang="en-US" altLang="ja-JP" sz="2800" i="1" u="wavyHeavy" dirty="0" smtClean="0">
              <a:latin typeface="HGP創英ﾌﾟﾚｾﾞﾝｽEB" pitchFamily="18" charset="-128"/>
              <a:ea typeface="HGP創英ﾌﾟﾚｾﾞﾝｽEB" pitchFamily="18" charset="-128"/>
            </a:endParaRPr>
          </a:p>
          <a:p>
            <a:pPr>
              <a:buNone/>
            </a:pPr>
            <a:r>
              <a:rPr lang="ja-JP" altLang="en-US" sz="2800" dirty="0" smtClean="0">
                <a:latin typeface="HGP創英ﾌﾟﾚｾﾞﾝｽEB" pitchFamily="18" charset="-128"/>
                <a:ea typeface="HGP創英ﾌﾟﾚｾﾞﾝｽEB" pitchFamily="18" charset="-128"/>
              </a:rPr>
              <a:t>　　　基本額　</a:t>
            </a:r>
            <a:r>
              <a:rPr lang="en-US" altLang="ja-JP" sz="2800" dirty="0" smtClean="0">
                <a:latin typeface="HGP創英ﾌﾟﾚｾﾞﾝｽEB" pitchFamily="18" charset="-128"/>
                <a:ea typeface="HGP創英ﾌﾟﾚｾﾞﾝｽEB" pitchFamily="18" charset="-128"/>
              </a:rPr>
              <a:t>【</a:t>
            </a:r>
            <a:r>
              <a:rPr lang="ja-JP" altLang="en-US" sz="2800" dirty="0" smtClean="0">
                <a:latin typeface="HGP創英ﾌﾟﾚｾﾞﾝｽEB" pitchFamily="18" charset="-128"/>
                <a:ea typeface="HGP創英ﾌﾟﾚｾﾞﾝｽEB" pitchFamily="18" charset="-128"/>
              </a:rPr>
              <a:t>給料月額　</a:t>
            </a:r>
            <a:r>
              <a:rPr lang="en-US" altLang="ja-JP" sz="2800" dirty="0" smtClean="0">
                <a:latin typeface="HGP創英ﾌﾟﾚｾﾞﾝｽEB" pitchFamily="18" charset="-128"/>
                <a:ea typeface="HGP創英ﾌﾟﾚｾﾞﾝｽEB" pitchFamily="18" charset="-128"/>
              </a:rPr>
              <a:t>×</a:t>
            </a:r>
            <a:r>
              <a:rPr lang="ja-JP" altLang="en-US" sz="2800" dirty="0" smtClean="0">
                <a:latin typeface="HGP創英ﾌﾟﾚｾﾞﾝｽEB" pitchFamily="18" charset="-128"/>
                <a:ea typeface="HGP創英ﾌﾟﾚｾﾞﾝｽEB" pitchFamily="18" charset="-128"/>
              </a:rPr>
              <a:t>　退職理由別・勤続年　</a:t>
            </a:r>
            <a:endParaRPr lang="en-US" altLang="ja-JP" sz="2800" dirty="0" smtClean="0">
              <a:latin typeface="HGP創英ﾌﾟﾚｾﾞﾝｽEB" pitchFamily="18" charset="-128"/>
              <a:ea typeface="HGP創英ﾌﾟﾚｾﾞﾝｽEB" pitchFamily="18" charset="-128"/>
            </a:endParaRPr>
          </a:p>
          <a:p>
            <a:pPr>
              <a:buNone/>
            </a:pPr>
            <a:r>
              <a:rPr lang="ja-JP" altLang="en-US" sz="2800" dirty="0" smtClean="0">
                <a:latin typeface="HGP創英ﾌﾟﾚｾﾞﾝｽEB" pitchFamily="18" charset="-128"/>
                <a:ea typeface="HGP創英ﾌﾟﾚｾﾞﾝｽEB" pitchFamily="18" charset="-128"/>
              </a:rPr>
              <a:t>　　　数別支給率</a:t>
            </a:r>
            <a:r>
              <a:rPr lang="en-US" altLang="ja-JP" sz="2800" dirty="0" smtClean="0">
                <a:latin typeface="HGP創英ﾌﾟﾚｾﾞﾝｽEB" pitchFamily="18" charset="-128"/>
                <a:ea typeface="HGP創英ﾌﾟﾚｾﾞﾝｽEB" pitchFamily="18" charset="-128"/>
              </a:rPr>
              <a:t>】</a:t>
            </a:r>
            <a:r>
              <a:rPr lang="ja-JP" altLang="en-US" sz="2800" dirty="0" smtClean="0">
                <a:latin typeface="HGP創英ﾌﾟﾚｾﾞﾝｽEB" pitchFamily="18" charset="-128"/>
                <a:ea typeface="HGP創英ﾌﾟﾚｾﾞﾝｽEB" pitchFamily="18" charset="-128"/>
              </a:rPr>
              <a:t>＋退職手当調整額</a:t>
            </a:r>
            <a:endParaRPr lang="en-US" altLang="ja-JP" sz="2800" dirty="0" smtClean="0">
              <a:latin typeface="HGP創英ﾌﾟﾚｾﾞﾝｽEB" pitchFamily="18" charset="-128"/>
              <a:ea typeface="HGP創英ﾌﾟﾚｾﾞﾝｽEB" pitchFamily="18" charset="-128"/>
            </a:endParaRPr>
          </a:p>
          <a:p>
            <a:pPr>
              <a:buNone/>
            </a:pPr>
            <a:r>
              <a:rPr lang="ja-JP" altLang="en-US" sz="2800" dirty="0" smtClean="0">
                <a:latin typeface="HGP創英ﾌﾟﾚｾﾞﾝｽEB" pitchFamily="18" charset="-128"/>
                <a:ea typeface="HGP創英ﾌﾟﾚｾﾞﾝｽEB" pitchFamily="18" charset="-128"/>
              </a:rPr>
              <a:t>　</a:t>
            </a:r>
            <a:endParaRPr lang="en-US" altLang="ja-JP" sz="2800" dirty="0" smtClean="0">
              <a:latin typeface="HGP創英ﾌﾟﾚｾﾞﾝｽEB" pitchFamily="18" charset="-128"/>
              <a:ea typeface="HGP創英ﾌﾟﾚｾﾞﾝｽEB" pitchFamily="18" charset="-128"/>
            </a:endParaRPr>
          </a:p>
          <a:p>
            <a:pPr>
              <a:buNone/>
            </a:pPr>
            <a:r>
              <a:rPr lang="ja-JP" altLang="en-US" sz="2800" i="1" dirty="0" smtClean="0">
                <a:latin typeface="HGP創英ﾌﾟﾚｾﾞﾝｽEB" pitchFamily="18" charset="-128"/>
                <a:ea typeface="HGP創英ﾌﾟﾚｾﾞﾝｽEB" pitchFamily="18" charset="-128"/>
              </a:rPr>
              <a:t>  </a:t>
            </a:r>
            <a:r>
              <a:rPr lang="ja-JP" altLang="en-US" sz="2800" i="1" u="wavyHeavy" dirty="0" smtClean="0">
                <a:latin typeface="HGP創英ﾌﾟﾚｾﾞﾝｽEB" pitchFamily="18" charset="-128"/>
                <a:ea typeface="HGP創英ﾌﾟﾚｾﾞﾝｽEB" pitchFamily="18" charset="-128"/>
              </a:rPr>
              <a:t>旧制度</a:t>
            </a:r>
            <a:endParaRPr lang="en-US" altLang="ja-JP" sz="2800" i="1" u="wavyHeavy" dirty="0" smtClean="0">
              <a:latin typeface="HGP創英ﾌﾟﾚｾﾞﾝｽEB" pitchFamily="18" charset="-128"/>
              <a:ea typeface="HGP創英ﾌﾟﾚｾﾞﾝｽEB" pitchFamily="18" charset="-128"/>
            </a:endParaRPr>
          </a:p>
          <a:p>
            <a:pPr>
              <a:buNone/>
            </a:pPr>
            <a:r>
              <a:rPr lang="ja-JP" altLang="en-US" sz="2800" dirty="0" smtClean="0">
                <a:latin typeface="HGP創英ﾌﾟﾚｾﾞﾝｽEB" pitchFamily="18" charset="-128"/>
                <a:ea typeface="HGP創英ﾌﾟﾚｾﾞﾝｽEB" pitchFamily="18" charset="-128"/>
              </a:rPr>
              <a:t>　　　給料月額　</a:t>
            </a:r>
            <a:r>
              <a:rPr lang="en-US" altLang="ja-JP" sz="2800" dirty="0" smtClean="0">
                <a:latin typeface="HGP創英ﾌﾟﾚｾﾞﾝｽEB" pitchFamily="18" charset="-128"/>
                <a:ea typeface="HGP創英ﾌﾟﾚｾﾞﾝｽEB" pitchFamily="18" charset="-128"/>
              </a:rPr>
              <a:t>×</a:t>
            </a:r>
            <a:r>
              <a:rPr lang="ja-JP" altLang="en-US" sz="2800" dirty="0" smtClean="0">
                <a:latin typeface="HGP創英ﾌﾟﾚｾﾞﾝｽEB" pitchFamily="18" charset="-128"/>
                <a:ea typeface="HGP創英ﾌﾟﾚｾﾞﾝｽEB" pitchFamily="18" charset="-128"/>
              </a:rPr>
              <a:t>　退職理由別・勤続年数別支給率</a:t>
            </a:r>
            <a:endParaRPr lang="en-US" altLang="ja-JP" sz="2800" dirty="0" smtClean="0">
              <a:latin typeface="HGP創英ﾌﾟﾚｾﾞﾝｽEB" pitchFamily="18" charset="-128"/>
              <a:ea typeface="HGP創英ﾌﾟﾚｾﾞﾝｽEB" pitchFamily="18" charset="-128"/>
            </a:endParaRPr>
          </a:p>
          <a:p>
            <a:pPr>
              <a:buNone/>
            </a:pPr>
            <a:r>
              <a:rPr lang="ja-JP" altLang="en-US" sz="2800" dirty="0" smtClean="0">
                <a:latin typeface="HGP創英ﾌﾟﾚｾﾞﾝｽEB" pitchFamily="18" charset="-128"/>
                <a:ea typeface="HGP創英ﾌﾟﾚｾﾞﾝｽEB" pitchFamily="18" charset="-128"/>
              </a:rPr>
              <a:t>　　</a:t>
            </a:r>
            <a:endParaRPr lang="en-US" altLang="ja-JP" sz="2800" dirty="0" smtClean="0">
              <a:latin typeface="HGP創英ﾌﾟﾚｾﾞﾝｽEB" pitchFamily="18" charset="-128"/>
              <a:ea typeface="HGP創英ﾌﾟﾚｾﾞﾝｽEB" pitchFamily="18" charset="-128"/>
            </a:endParaRPr>
          </a:p>
          <a:p>
            <a:pPr>
              <a:buNone/>
            </a:pPr>
            <a:endParaRPr lang="en-US" altLang="ja-JP" sz="2800" u="heavy" dirty="0" smtClean="0">
              <a:uFill>
                <a:solidFill>
                  <a:srgbClr val="DE4372"/>
                </a:solidFill>
              </a:uFill>
              <a:latin typeface="HGP創英ﾌﾟﾚｾﾞﾝｽEB" pitchFamily="18" charset="-128"/>
              <a:ea typeface="HGP創英ﾌﾟﾚｾﾞﾝｽEB" pitchFamily="18" charset="-128"/>
            </a:endParaRPr>
          </a:p>
          <a:p>
            <a:pPr>
              <a:buNone/>
            </a:pPr>
            <a:r>
              <a:rPr lang="ja-JP" altLang="en-US" sz="2800" dirty="0" smtClean="0">
                <a:latin typeface="HGP創英ﾌﾟﾚｾﾞﾝｽEB" pitchFamily="18" charset="-128"/>
                <a:ea typeface="HGP創英ﾌﾟﾚｾﾞﾝｽEB" pitchFamily="18" charset="-128"/>
              </a:rPr>
              <a:t>　　　　　　　　　　　　　　　　　　　　　</a:t>
            </a:r>
            <a:endParaRPr lang="en-US" altLang="ja-JP" sz="2800" dirty="0" smtClean="0">
              <a:latin typeface="HGP創英ﾌﾟﾚｾﾞﾝｽEB" pitchFamily="18" charset="-128"/>
              <a:ea typeface="HGP創英ﾌﾟﾚｾﾞﾝｽEB" pitchFamily="18" charset="-128"/>
            </a:endParaRPr>
          </a:p>
          <a:p>
            <a:pPr>
              <a:buNone/>
            </a:pPr>
            <a:r>
              <a:rPr lang="ja-JP" altLang="en-US" sz="2800" dirty="0" smtClean="0">
                <a:latin typeface="HGP創英ﾌﾟﾚｾﾞﾝｽEB" pitchFamily="18" charset="-128"/>
                <a:ea typeface="HGP創英ﾌﾟﾚｾﾞﾝｽEB" pitchFamily="18" charset="-128"/>
              </a:rPr>
              <a:t>　　　　　　　　　　　　　　　　　　　　　　　</a:t>
            </a:r>
            <a:endParaRPr lang="en-US" altLang="ja-JP" sz="2800" dirty="0" smtClean="0">
              <a:latin typeface="HGP創英ﾌﾟﾚｾﾞﾝｽEB" pitchFamily="18" charset="-128"/>
              <a:ea typeface="HGP創英ﾌﾟﾚｾﾞﾝｽEB" pitchFamily="18" charset="-128"/>
            </a:endParaRPr>
          </a:p>
          <a:p>
            <a:pPr>
              <a:buNone/>
            </a:pPr>
            <a:r>
              <a:rPr lang="ja-JP" altLang="en-US" sz="2800" dirty="0" smtClean="0">
                <a:latin typeface="HGP創英ﾌﾟﾚｾﾞﾝｽEB" pitchFamily="18" charset="-128"/>
                <a:ea typeface="HGP創英ﾌﾟﾚｾﾞﾝｽEB" pitchFamily="18" charset="-128"/>
              </a:rPr>
              <a:t>　　　　　　　　　　　　　　　　　　　　　　　　　　　　　　　　　　    </a:t>
            </a:r>
            <a:endParaRPr lang="ja-JP" altLang="en-US" sz="2800" dirty="0">
              <a:solidFill>
                <a:srgbClr val="DE4372"/>
              </a:solidFill>
              <a:latin typeface="HGP創英ﾌﾟﾚｾﾞﾝｽEB" pitchFamily="18" charset="-128"/>
              <a:ea typeface="HGP創英ﾌﾟﾚｾﾞﾝｽEB" pitchFamily="18" charset="-128"/>
            </a:endParaRPr>
          </a:p>
        </p:txBody>
      </p:sp>
      <p:sp>
        <p:nvSpPr>
          <p:cNvPr id="4" name="左矢印 3"/>
          <p:cNvSpPr/>
          <p:nvPr/>
        </p:nvSpPr>
        <p:spPr>
          <a:xfrm rot="938734">
            <a:off x="5052520" y="5544231"/>
            <a:ext cx="1619769" cy="1116030"/>
          </a:xfrm>
          <a:prstGeom prst="leftArrow">
            <a:avLst>
              <a:gd name="adj1" fmla="val 52392"/>
              <a:gd name="adj2" fmla="val 50000"/>
            </a:avLst>
          </a:prstGeom>
          <a:noFill/>
          <a:ln>
            <a:solidFill>
              <a:srgbClr val="FF0000"/>
            </a:solidFill>
          </a:ln>
          <a:effectLst>
            <a:outerShdw blurRad="50800" dist="50800" dir="5400000" algn="ctr" rotWithShape="0">
              <a:srgbClr val="FFFF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２ページ旧条例</a:t>
            </a:r>
            <a:endParaRPr kumimoji="1" lang="ja-JP" altLang="en-US" dirty="0"/>
          </a:p>
        </p:txBody>
      </p:sp>
      <p:sp>
        <p:nvSpPr>
          <p:cNvPr id="5" name="左矢印 4"/>
          <p:cNvSpPr/>
          <p:nvPr/>
        </p:nvSpPr>
        <p:spPr>
          <a:xfrm rot="1540278">
            <a:off x="6516216" y="3789040"/>
            <a:ext cx="1619769" cy="1170976"/>
          </a:xfrm>
          <a:prstGeom prst="leftArrow">
            <a:avLst>
              <a:gd name="adj1" fmla="val 52392"/>
              <a:gd name="adj2" fmla="val 50000"/>
            </a:avLst>
          </a:prstGeom>
          <a:noFill/>
          <a:ln>
            <a:solidFill>
              <a:srgbClr val="FF0000"/>
            </a:solidFill>
          </a:ln>
          <a:effectLst>
            <a:outerShdw blurRad="50800" dist="50800" dir="5400000" algn="ctr" rotWithShape="0">
              <a:srgbClr val="FFFF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２ページ新条例</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checkerboard(across)">
                                      <p:cBhvr>
                                        <p:cTn id="12" dur="500"/>
                                        <p:tgtEl>
                                          <p:spTgt spid="3">
                                            <p:txEl>
                                              <p:pRg st="5" end="5"/>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checkerboard(across)">
                                      <p:cBhvr>
                                        <p:cTn id="15" dur="500"/>
                                        <p:tgtEl>
                                          <p:spTgt spid="3">
                                            <p:txEl>
                                              <p:pRg st="6" end="6"/>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checkerboard(across)">
                                      <p:cBhvr>
                                        <p:cTn id="18" dur="500"/>
                                        <p:tgtEl>
                                          <p:spTgt spid="3">
                                            <p:txEl>
                                              <p:pRg st="7" end="7"/>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heckerboard(across)">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checkerboard(across)">
                                      <p:cBhvr>
                                        <p:cTn id="28" dur="500"/>
                                        <p:tgtEl>
                                          <p:spTgt spid="3">
                                            <p:txEl>
                                              <p:pRg st="9" end="9"/>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1"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checkerboard(across)">
                                      <p:cBhvr>
                                        <p:cTn id="3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F42699D6-8A4C-46AE-893A-4C40691FDE97}" type="slidenum">
              <a:rPr lang="en-US" altLang="ja-JP" smtClean="0"/>
              <a:pPr/>
              <a:t>13</a:t>
            </a:fld>
            <a:endParaRPr lang="en-US" altLang="ja-JP"/>
          </a:p>
        </p:txBody>
      </p:sp>
      <p:pic>
        <p:nvPicPr>
          <p:cNvPr id="1026" name="Picture 2"/>
          <p:cNvPicPr>
            <a:picLocks noGrp="1" noChangeAspect="1" noChangeArrowheads="1"/>
          </p:cNvPicPr>
          <p:nvPr>
            <p:ph idx="1"/>
          </p:nvPr>
        </p:nvPicPr>
        <p:blipFill>
          <a:blip r:embed="rId3" cstate="print"/>
          <a:srcRect/>
          <a:stretch>
            <a:fillRect/>
          </a:stretch>
        </p:blipFill>
        <p:spPr bwMode="auto">
          <a:xfrm>
            <a:off x="1475656" y="260648"/>
            <a:ext cx="6160644" cy="6336704"/>
          </a:xfrm>
          <a:prstGeom prst="rect">
            <a:avLst/>
          </a:prstGeom>
          <a:noFill/>
          <a:ln w="9525">
            <a:noFill/>
            <a:miter lim="800000"/>
            <a:headEnd/>
            <a:tailEnd/>
          </a:ln>
        </p:spPr>
      </p:pic>
      <p:sp>
        <p:nvSpPr>
          <p:cNvPr id="9" name="円/楕円 8"/>
          <p:cNvSpPr/>
          <p:nvPr/>
        </p:nvSpPr>
        <p:spPr>
          <a:xfrm>
            <a:off x="1763688" y="5949280"/>
            <a:ext cx="432048" cy="432048"/>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左矢印 9"/>
          <p:cNvSpPr/>
          <p:nvPr/>
        </p:nvSpPr>
        <p:spPr>
          <a:xfrm rot="19872361">
            <a:off x="3219534" y="5496107"/>
            <a:ext cx="2082456" cy="300701"/>
          </a:xfrm>
          <a:prstGeom prst="leftArrow">
            <a:avLst>
              <a:gd name="adj1" fmla="val 100000"/>
              <a:gd name="adj2" fmla="val 50000"/>
            </a:avLst>
          </a:prstGeom>
          <a:noFill/>
          <a:ln>
            <a:solidFill>
              <a:srgbClr val="FF0000"/>
            </a:solidFill>
          </a:ln>
          <a:effectLst>
            <a:outerShdw blurRad="50800" dist="50800" dir="5400000" algn="ctr" rotWithShape="0">
              <a:srgbClr val="FFFF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1"/>
                </a:solidFill>
              </a:rPr>
              <a:t>45.5445</a:t>
            </a:r>
            <a:endParaRPr kumimoji="1" lang="ja-JP" altLang="en-US" dirty="0"/>
          </a:p>
        </p:txBody>
      </p:sp>
      <p:cxnSp>
        <p:nvCxnSpPr>
          <p:cNvPr id="11" name="直線コネクタ 10"/>
          <p:cNvCxnSpPr/>
          <p:nvPr/>
        </p:nvCxnSpPr>
        <p:spPr>
          <a:xfrm flipH="1">
            <a:off x="2339752" y="836712"/>
            <a:ext cx="864096"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checkerboard(across)">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688600D4-6017-4487-B803-C65967B505FC}" type="slidenum">
              <a:rPr lang="en-US" altLang="ja-JP" smtClean="0"/>
              <a:pPr/>
              <a:t>14</a:t>
            </a:fld>
            <a:endParaRPr lang="en-US" altLang="ja-JP">
              <a:latin typeface="ＭＳ ゴシック" charset="-128"/>
            </a:endParaRPr>
          </a:p>
        </p:txBody>
      </p:sp>
      <p:sp>
        <p:nvSpPr>
          <p:cNvPr id="3" name="正方形/長方形 2"/>
          <p:cNvSpPr/>
          <p:nvPr/>
        </p:nvSpPr>
        <p:spPr>
          <a:xfrm>
            <a:off x="683568" y="908720"/>
            <a:ext cx="7920880" cy="6001643"/>
          </a:xfrm>
          <a:prstGeom prst="rect">
            <a:avLst/>
          </a:prstGeom>
        </p:spPr>
        <p:txBody>
          <a:bodyPr wrap="square">
            <a:spAutoFit/>
          </a:bodyPr>
          <a:lstStyle/>
          <a:p>
            <a:pPr>
              <a:buNone/>
            </a:pPr>
            <a:r>
              <a:rPr lang="ja-JP" altLang="en-US" sz="3200" dirty="0" smtClean="0">
                <a:solidFill>
                  <a:srgbClr val="DE4372"/>
                </a:solidFill>
                <a:latin typeface="HGP創英ﾌﾟﾚｾﾞﾝｽEB" pitchFamily="18" charset="-128"/>
                <a:ea typeface="HGP創英ﾌﾟﾚｾﾞﾝｽEB" pitchFamily="18" charset="-128"/>
              </a:rPr>
              <a:t>退職手当調整額とは？</a:t>
            </a:r>
            <a:endParaRPr lang="en-US" altLang="ja-JP" sz="3200" dirty="0" smtClean="0">
              <a:solidFill>
                <a:srgbClr val="DE4372"/>
              </a:solidFill>
              <a:latin typeface="HGP創英ﾌﾟﾚｾﾞﾝｽEB" pitchFamily="18" charset="-128"/>
              <a:ea typeface="HGP創英ﾌﾟﾚｾﾞﾝｽEB" pitchFamily="18" charset="-128"/>
            </a:endParaRPr>
          </a:p>
          <a:p>
            <a:pPr>
              <a:buNone/>
            </a:pPr>
            <a:endParaRPr lang="en-US" altLang="ja-JP" sz="3200" dirty="0" smtClean="0">
              <a:solidFill>
                <a:srgbClr val="DE4372"/>
              </a:solidFill>
              <a:latin typeface="HGP創英ﾌﾟﾚｾﾞﾝｽEB" pitchFamily="18" charset="-128"/>
              <a:ea typeface="HGP創英ﾌﾟﾚｾﾞﾝｽEB" pitchFamily="18" charset="-128"/>
            </a:endParaRPr>
          </a:p>
          <a:p>
            <a:pPr>
              <a:buNone/>
            </a:pPr>
            <a:r>
              <a:rPr lang="ja-JP" altLang="en-US" sz="3200" dirty="0" smtClean="0">
                <a:solidFill>
                  <a:srgbClr val="DE4372"/>
                </a:solidFill>
                <a:latin typeface="HGP創英ﾌﾟﾚｾﾞﾝｽEB" pitchFamily="18" charset="-128"/>
                <a:ea typeface="HGP創英ﾌﾟﾚｾﾞﾝｽEB" pitchFamily="18" charset="-128"/>
              </a:rPr>
              <a:t>　</a:t>
            </a:r>
            <a:r>
              <a:rPr lang="ja-JP" altLang="en-US" sz="3200" dirty="0" smtClean="0">
                <a:latin typeface="HGP創英ﾌﾟﾚｾﾞﾝｽEB" pitchFamily="18" charset="-128"/>
                <a:ea typeface="HGP創英ﾌﾟﾚｾﾞﾝｽEB" pitchFamily="18" charset="-128"/>
              </a:rPr>
              <a:t>給料表別の退職手当調整額の適用区分表　</a:t>
            </a:r>
            <a:endParaRPr lang="en-US" altLang="ja-JP" sz="3200" dirty="0" smtClean="0">
              <a:latin typeface="HGP創英ﾌﾟﾚｾﾞﾝｽEB" pitchFamily="18" charset="-128"/>
              <a:ea typeface="HGP創英ﾌﾟﾚｾﾞﾝｽEB" pitchFamily="18" charset="-128"/>
            </a:endParaRPr>
          </a:p>
          <a:p>
            <a:pPr>
              <a:buNone/>
            </a:pPr>
            <a:r>
              <a:rPr lang="ja-JP" altLang="en-US" sz="3200" dirty="0" smtClean="0">
                <a:latin typeface="HGP創英ﾌﾟﾚｾﾞﾝｽEB" pitchFamily="18" charset="-128"/>
                <a:ea typeface="HGP創英ﾌﾟﾚｾﾞﾝｽEB" pitchFamily="18" charset="-128"/>
              </a:rPr>
              <a:t>　により、額が高いものから順に</a:t>
            </a:r>
            <a:r>
              <a:rPr lang="ja-JP" altLang="en-US" sz="3200" dirty="0" smtClean="0">
                <a:solidFill>
                  <a:srgbClr val="FF0000"/>
                </a:solidFill>
                <a:latin typeface="HGP創英ﾌﾟﾚｾﾞﾝｽEB" pitchFamily="18" charset="-128"/>
                <a:ea typeface="HGP創英ﾌﾟﾚｾﾞﾝｽEB" pitchFamily="18" charset="-128"/>
              </a:rPr>
              <a:t>６０月</a:t>
            </a:r>
            <a:r>
              <a:rPr lang="ja-JP" altLang="en-US" sz="3200" dirty="0" smtClean="0">
                <a:latin typeface="HGP創英ﾌﾟﾚｾﾞﾝｽEB" pitchFamily="18" charset="-128"/>
                <a:ea typeface="HGP創英ﾌﾟﾚｾﾞﾝｽEB" pitchFamily="18" charset="-128"/>
              </a:rPr>
              <a:t>を算定し</a:t>
            </a:r>
            <a:endParaRPr lang="en-US" altLang="ja-JP" sz="3200" dirty="0" smtClean="0">
              <a:latin typeface="HGP創英ﾌﾟﾚｾﾞﾝｽEB" pitchFamily="18" charset="-128"/>
              <a:ea typeface="HGP創英ﾌﾟﾚｾﾞﾝｽEB" pitchFamily="18" charset="-128"/>
            </a:endParaRPr>
          </a:p>
          <a:p>
            <a:pPr>
              <a:buNone/>
            </a:pPr>
            <a:r>
              <a:rPr lang="ja-JP" altLang="en-US" sz="3200" dirty="0" smtClean="0">
                <a:latin typeface="HGP創英ﾌﾟﾚｾﾞﾝｽEB" pitchFamily="18" charset="-128"/>
                <a:ea typeface="HGP創英ﾌﾟﾚｾﾞﾝｽEB" pitchFamily="18" charset="-128"/>
              </a:rPr>
              <a:t>　ます</a:t>
            </a:r>
            <a:endParaRPr lang="en-US" altLang="ja-JP" sz="3200" dirty="0" smtClean="0">
              <a:latin typeface="HGP創英ﾌﾟﾚｾﾞﾝｽEB" pitchFamily="18" charset="-128"/>
              <a:ea typeface="HGP創英ﾌﾟﾚｾﾞﾝｽEB" pitchFamily="18" charset="-128"/>
            </a:endParaRPr>
          </a:p>
          <a:p>
            <a:pPr>
              <a:buNone/>
            </a:pPr>
            <a:r>
              <a:rPr lang="ja-JP" altLang="en-US" sz="3200" dirty="0" smtClean="0">
                <a:latin typeface="HGP創英ﾌﾟﾚｾﾞﾝｽEB" pitchFamily="18" charset="-128"/>
                <a:ea typeface="HGP創英ﾌﾟﾚｾﾞﾝｽEB" pitchFamily="18" charset="-128"/>
              </a:rPr>
              <a:t>　</a:t>
            </a:r>
            <a:endParaRPr lang="en-US" altLang="ja-JP" sz="3200" dirty="0" smtClean="0">
              <a:latin typeface="HGP創英ﾌﾟﾚｾﾞﾝｽEB" pitchFamily="18" charset="-128"/>
              <a:ea typeface="HGP創英ﾌﾟﾚｾﾞﾝｽEB" pitchFamily="18" charset="-128"/>
            </a:endParaRPr>
          </a:p>
          <a:p>
            <a:pPr>
              <a:buNone/>
            </a:pPr>
            <a:r>
              <a:rPr lang="ja-JP" altLang="en-US" sz="3200" dirty="0" smtClean="0">
                <a:latin typeface="HGP創英ﾌﾟﾚｾﾞﾝｽEB" pitchFamily="18" charset="-128"/>
                <a:ea typeface="HGP創英ﾌﾟﾚｾﾞﾝｽEB" pitchFamily="18" charset="-128"/>
              </a:rPr>
              <a:t>　　　　（退職直前の６０月分ではない！）</a:t>
            </a:r>
            <a:endParaRPr lang="en-US" altLang="ja-JP" sz="3200" dirty="0" smtClean="0">
              <a:latin typeface="HGP創英ﾌﾟﾚｾﾞﾝｽEB" pitchFamily="18" charset="-128"/>
              <a:ea typeface="HGP創英ﾌﾟﾚｾﾞﾝｽEB" pitchFamily="18" charset="-128"/>
            </a:endParaRPr>
          </a:p>
          <a:p>
            <a:pPr>
              <a:buNone/>
            </a:pPr>
            <a:endParaRPr lang="en-US" altLang="ja-JP" sz="3200" dirty="0" smtClean="0">
              <a:latin typeface="HGP創英ﾌﾟﾚｾﾞﾝｽEB" pitchFamily="18" charset="-128"/>
              <a:ea typeface="HGP創英ﾌﾟﾚｾﾞﾝｽEB" pitchFamily="18" charset="-128"/>
            </a:endParaRPr>
          </a:p>
          <a:p>
            <a:pPr>
              <a:buNone/>
            </a:pPr>
            <a:r>
              <a:rPr lang="ja-JP" altLang="en-US" sz="3200" dirty="0" smtClean="0">
                <a:latin typeface="HGP創英ﾌﾟﾚｾﾞﾝｽEB" pitchFamily="18" charset="-128"/>
                <a:ea typeface="HGP創英ﾌﾟﾚｾﾞﾝｽEB" pitchFamily="18" charset="-128"/>
              </a:rPr>
              <a:t>基本額　</a:t>
            </a:r>
            <a:r>
              <a:rPr lang="en-US" altLang="ja-JP" sz="3200" dirty="0" smtClean="0">
                <a:latin typeface="HGP創英ﾌﾟﾚｾﾞﾝｽEB" pitchFamily="18" charset="-128"/>
                <a:ea typeface="HGP創英ﾌﾟﾚｾﾞﾝｽEB" pitchFamily="18" charset="-128"/>
              </a:rPr>
              <a:t>【</a:t>
            </a:r>
            <a:r>
              <a:rPr lang="ja-JP" altLang="en-US" sz="3200" dirty="0" smtClean="0">
                <a:latin typeface="HGP創英ﾌﾟﾚｾﾞﾝｽEB" pitchFamily="18" charset="-128"/>
                <a:ea typeface="HGP創英ﾌﾟﾚｾﾞﾝｽEB" pitchFamily="18" charset="-128"/>
              </a:rPr>
              <a:t>給料月額　</a:t>
            </a:r>
            <a:r>
              <a:rPr lang="en-US" altLang="ja-JP" sz="3200" dirty="0" smtClean="0">
                <a:latin typeface="HGP創英ﾌﾟﾚｾﾞﾝｽEB" pitchFamily="18" charset="-128"/>
                <a:ea typeface="HGP創英ﾌﾟﾚｾﾞﾝｽEB" pitchFamily="18" charset="-128"/>
              </a:rPr>
              <a:t>×</a:t>
            </a:r>
            <a:r>
              <a:rPr lang="ja-JP" altLang="en-US" sz="3200" dirty="0" smtClean="0">
                <a:latin typeface="HGP創英ﾌﾟﾚｾﾞﾝｽEB" pitchFamily="18" charset="-128"/>
                <a:ea typeface="HGP創英ﾌﾟﾚｾﾞﾝｽEB" pitchFamily="18" charset="-128"/>
              </a:rPr>
              <a:t>　退職理由別・勤続年　</a:t>
            </a:r>
            <a:endParaRPr lang="en-US" altLang="ja-JP" sz="3200" dirty="0" smtClean="0">
              <a:latin typeface="HGP創英ﾌﾟﾚｾﾞﾝｽEB" pitchFamily="18" charset="-128"/>
              <a:ea typeface="HGP創英ﾌﾟﾚｾﾞﾝｽEB" pitchFamily="18" charset="-128"/>
            </a:endParaRPr>
          </a:p>
          <a:p>
            <a:pPr>
              <a:buNone/>
            </a:pPr>
            <a:r>
              <a:rPr lang="ja-JP" altLang="en-US" sz="3200" dirty="0" smtClean="0">
                <a:latin typeface="HGP創英ﾌﾟﾚｾﾞﾝｽEB" pitchFamily="18" charset="-128"/>
                <a:ea typeface="HGP創英ﾌﾟﾚｾﾞﾝｽEB" pitchFamily="18" charset="-128"/>
              </a:rPr>
              <a:t>　　　数別支給率</a:t>
            </a:r>
            <a:r>
              <a:rPr lang="en-US" altLang="ja-JP" sz="3200" dirty="0" smtClean="0">
                <a:latin typeface="HGP創英ﾌﾟﾚｾﾞﾝｽEB" pitchFamily="18" charset="-128"/>
                <a:ea typeface="HGP創英ﾌﾟﾚｾﾞﾝｽEB" pitchFamily="18" charset="-128"/>
              </a:rPr>
              <a:t>】</a:t>
            </a:r>
            <a:r>
              <a:rPr lang="ja-JP" altLang="en-US" sz="3200" dirty="0" smtClean="0">
                <a:latin typeface="HGP創英ﾌﾟﾚｾﾞﾝｽEB" pitchFamily="18" charset="-128"/>
                <a:ea typeface="HGP創英ﾌﾟﾚｾﾞﾝｽEB" pitchFamily="18" charset="-128"/>
              </a:rPr>
              <a:t>＋　</a:t>
            </a:r>
            <a:r>
              <a:rPr lang="ja-JP" altLang="en-US" sz="3200" dirty="0" smtClean="0">
                <a:solidFill>
                  <a:srgbClr val="DE4372"/>
                </a:solidFill>
                <a:latin typeface="HGP創英ﾌﾟﾚｾﾞﾝｽEB" pitchFamily="18" charset="-128"/>
                <a:ea typeface="HGP創英ﾌﾟﾚｾﾞﾝｽEB" pitchFamily="18" charset="-128"/>
              </a:rPr>
              <a:t>退職手当調整額</a:t>
            </a:r>
            <a:endParaRPr lang="en-US" altLang="ja-JP" sz="3200" dirty="0" smtClean="0">
              <a:solidFill>
                <a:srgbClr val="DE4372"/>
              </a:solidFill>
              <a:latin typeface="HGP創英ﾌﾟﾚｾﾞﾝｽEB" pitchFamily="18" charset="-128"/>
              <a:ea typeface="HGP創英ﾌﾟﾚｾﾞﾝｽEB" pitchFamily="18" charset="-128"/>
            </a:endParaRPr>
          </a:p>
          <a:p>
            <a:pPr>
              <a:buNone/>
            </a:pPr>
            <a:endParaRPr lang="en-US" altLang="ja-JP" sz="3200" dirty="0" smtClean="0">
              <a:latin typeface="HGP創英ﾌﾟﾚｾﾞﾝｽEB" pitchFamily="18" charset="-128"/>
              <a:ea typeface="HGP創英ﾌﾟﾚｾﾞﾝｽEB" pitchFamily="18" charset="-128"/>
            </a:endParaRPr>
          </a:p>
          <a:p>
            <a:pPr>
              <a:buNone/>
            </a:pPr>
            <a:r>
              <a:rPr lang="ja-JP" altLang="en-US" sz="3200" dirty="0" smtClean="0">
                <a:latin typeface="HGP創英ﾌﾟﾚｾﾞﾝｽEB" pitchFamily="18" charset="-128"/>
                <a:ea typeface="HGP創英ﾌﾟﾚｾﾞﾝｽEB" pitchFamily="18" charset="-128"/>
              </a:rPr>
              <a:t>　　</a:t>
            </a:r>
            <a:endParaRPr lang="en-US" altLang="ja-JP" sz="3200" dirty="0" smtClean="0">
              <a:latin typeface="HGP創英ﾌﾟﾚｾﾞﾝｽEB" pitchFamily="18" charset="-128"/>
              <a:ea typeface="HGP創英ﾌﾟﾚｾﾞﾝｽEB" pitchFamily="18" charset="-128"/>
            </a:endParaRPr>
          </a:p>
        </p:txBody>
      </p:sp>
      <p:cxnSp>
        <p:nvCxnSpPr>
          <p:cNvPr id="5" name="直線コネクタ 4"/>
          <p:cNvCxnSpPr/>
          <p:nvPr/>
        </p:nvCxnSpPr>
        <p:spPr>
          <a:xfrm>
            <a:off x="2195736" y="2924944"/>
            <a:ext cx="3312368"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683568" y="4797152"/>
            <a:ext cx="7848872" cy="1224136"/>
          </a:xfrm>
          <a:prstGeom prst="rect">
            <a:avLst/>
          </a:prstGeom>
          <a:noFill/>
          <a:ln>
            <a:solidFill>
              <a:srgbClr val="FF0000"/>
            </a:solidFill>
          </a:ln>
          <a:effectLst>
            <a:outerShdw blurRad="50800" dist="50800" dir="5400000" algn="ctr" rotWithShape="0">
              <a:srgbClr val="FFFF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　</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228600" y="980728"/>
            <a:ext cx="8686800" cy="5115272"/>
          </a:xfrm>
        </p:spPr>
        <p:txBody>
          <a:bodyPr/>
          <a:lstStyle/>
          <a:p>
            <a:pPr>
              <a:buNone/>
            </a:pPr>
            <a:r>
              <a:rPr lang="ja-JP" altLang="en-US" sz="2800" dirty="0" smtClean="0">
                <a:solidFill>
                  <a:srgbClr val="DE4372"/>
                </a:solidFill>
                <a:latin typeface="HGP創英ﾌﾟﾚｾﾞﾝｽEB" pitchFamily="18" charset="-128"/>
                <a:ea typeface="HGP創英ﾌﾟﾚｾﾞﾝｽEB" pitchFamily="18" charset="-128"/>
              </a:rPr>
              <a:t>　</a:t>
            </a:r>
            <a:r>
              <a:rPr lang="ja-JP" altLang="en-US" sz="3200" dirty="0" smtClean="0">
                <a:solidFill>
                  <a:srgbClr val="DE4372"/>
                </a:solidFill>
                <a:latin typeface="HGP創英ﾌﾟﾚｾﾞﾝｽEB" pitchFamily="18" charset="-128"/>
                <a:ea typeface="HGP創英ﾌﾟﾚｾﾞﾝｽEB" pitchFamily="18" charset="-128"/>
              </a:rPr>
              <a:t>あなたの勤続年数は？</a:t>
            </a:r>
            <a:endParaRPr lang="en-US" altLang="ja-JP" sz="3200" dirty="0" smtClean="0">
              <a:solidFill>
                <a:srgbClr val="DE4372"/>
              </a:solidFill>
              <a:latin typeface="HGP創英ﾌﾟﾚｾﾞﾝｽEB" pitchFamily="18" charset="-128"/>
              <a:ea typeface="HGP創英ﾌﾟﾚｾﾞﾝｽEB" pitchFamily="18" charset="-128"/>
            </a:endParaRPr>
          </a:p>
          <a:p>
            <a:pPr>
              <a:buNone/>
            </a:pPr>
            <a:endParaRPr kumimoji="1" lang="en-US" altLang="ja-JP" sz="24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◎退職手当の算定の基礎となる勤続期間の計算方法</a:t>
            </a:r>
            <a:endParaRPr lang="en-US" altLang="ja-JP" sz="2400" dirty="0" smtClean="0">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kumimoji="1" lang="ja-JP" altLang="en-US" sz="2000" dirty="0" smtClean="0">
                <a:latin typeface="HGP創英ﾌﾟﾚｾﾞﾝｽEB" pitchFamily="18" charset="-128"/>
                <a:ea typeface="HGP創英ﾌﾟﾚｾﾞﾝｽEB" pitchFamily="18" charset="-128"/>
              </a:rPr>
              <a:t>　</a:t>
            </a:r>
            <a:r>
              <a:rPr kumimoji="1" lang="ja-JP" altLang="en-US" sz="24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①在職期間に１年未満の端数がある場合は切り捨て</a:t>
            </a:r>
            <a:endParaRPr lang="en-US" altLang="ja-JP" sz="2400" dirty="0" smtClean="0">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例）　在職期間　３２年９月　　⇒　　勤続年数　３２年</a:t>
            </a:r>
            <a:endParaRPr lang="en-US" altLang="ja-JP" sz="2000" dirty="0" smtClean="0">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②全期間が６月以上１年未満の場合は１年とみなす</a:t>
            </a:r>
            <a:endParaRPr lang="en-US" altLang="ja-JP" sz="2400" dirty="0" smtClean="0">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例）　在職期間  　１０月　　　 ⇒    勤続年数   １年</a:t>
            </a:r>
            <a:endParaRPr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a:t>
            </a:r>
            <a:endParaRPr lang="en-US" altLang="ja-JP" sz="2000" dirty="0" smtClean="0">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a:t>
            </a:r>
            <a:endParaRPr lang="en-US" altLang="ja-JP" sz="2000" dirty="0" smtClean="0">
              <a:latin typeface="HGP創英ﾌﾟﾚｾﾞﾝｽEB" pitchFamily="18" charset="-128"/>
              <a:ea typeface="HGP創英ﾌﾟﾚｾﾞﾝｽEB" pitchFamily="18" charset="-128"/>
            </a:endParaRPr>
          </a:p>
          <a:p>
            <a:pPr>
              <a:buNone/>
            </a:pPr>
            <a:r>
              <a:rPr kumimoji="1" lang="ja-JP" altLang="en-US" sz="2000" dirty="0" smtClean="0">
                <a:latin typeface="HGP創英ﾌﾟﾚｾﾞﾝｽEB" pitchFamily="18" charset="-128"/>
                <a:ea typeface="HGP創英ﾌﾟﾚｾﾞﾝｽEB" pitchFamily="18" charset="-128"/>
              </a:rPr>
              <a:t>　　</a:t>
            </a:r>
            <a:endParaRPr kumimoji="1" lang="en-US" altLang="ja-JP" sz="2000" dirty="0" smtClean="0">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kumimoji="1" lang="ja-JP" altLang="en-US" sz="2000" dirty="0" smtClean="0">
                <a:latin typeface="HGP創英ﾌﾟﾚｾﾞﾝｽEB" pitchFamily="18" charset="-128"/>
                <a:ea typeface="HGP創英ﾌﾟﾚｾﾞﾝｽEB" pitchFamily="18" charset="-128"/>
              </a:rPr>
              <a:t>　　　④期限付講師⇒採用</a:t>
            </a:r>
            <a:endParaRPr kumimoji="1" lang="en-US" altLang="ja-JP" sz="2000" dirty="0" smtClean="0">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kumimoji="1" lang="ja-JP" altLang="en-US" sz="2000" dirty="0" smtClean="0">
                <a:latin typeface="HGP創英ﾌﾟﾚｾﾞﾝｽEB" pitchFamily="18" charset="-128"/>
                <a:ea typeface="HGP創英ﾌﾟﾚｾﾞﾝｽEB" pitchFamily="18" charset="-128"/>
              </a:rPr>
              <a:t>　　</a:t>
            </a:r>
            <a:endParaRPr kumimoji="1" lang="ja-JP" altLang="en-US" sz="2000" dirty="0">
              <a:latin typeface="HGP創英ﾌﾟﾚｾﾞﾝｽEB" pitchFamily="18" charset="-128"/>
              <a:ea typeface="HGP創英ﾌﾟﾚｾﾞﾝｽEB" pitchFamily="18"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15</a:t>
            </a:fld>
            <a:endParaRPr lang="en-US" altLang="ja-JP">
              <a:latin typeface="ＭＳ 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heckerboard(across)">
                                      <p:cBhvr>
                                        <p:cTn id="7" dur="500"/>
                                        <p:tgtEl>
                                          <p:spTgt spid="3">
                                            <p:txEl>
                                              <p:pRg st="4" end="4"/>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checkerboard(across)">
                                      <p:cBhvr>
                                        <p:cTn id="10" dur="500"/>
                                        <p:tgtEl>
                                          <p:spTgt spid="3">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checkerboard(across)">
                                      <p:cBhvr>
                                        <p:cTn id="15" dur="500"/>
                                        <p:tgtEl>
                                          <p:spTgt spid="3">
                                            <p:txEl>
                                              <p:pRg st="8" end="8"/>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18" dur="500"/>
                                        <p:tgtEl>
                                          <p:spTgt spid="3">
                                            <p:txEl>
                                              <p:pRg st="10" end="10"/>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21"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228600" y="1268760"/>
            <a:ext cx="8686800" cy="4827240"/>
          </a:xfrm>
        </p:spPr>
        <p:txBody>
          <a:bodyPr/>
          <a:lstStyle/>
          <a:p>
            <a:pPr>
              <a:buNone/>
            </a:pPr>
            <a:r>
              <a:rPr lang="ja-JP" altLang="en-US" sz="20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③月の途中での採用や退職の場合は、その月は一月とみなす。</a:t>
            </a:r>
            <a:endParaRPr lang="en-US" altLang="ja-JP" sz="2400" dirty="0" smtClean="0">
              <a:latin typeface="HGP創英ﾌﾟﾚｾﾞﾝｽEB" pitchFamily="18" charset="-128"/>
              <a:ea typeface="HGP創英ﾌﾟﾚｾﾞﾝｽEB" pitchFamily="18" charset="-128"/>
            </a:endParaRPr>
          </a:p>
          <a:p>
            <a:pPr>
              <a:buNone/>
            </a:pPr>
            <a:endParaRPr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④期限付講師から正規職員として採用の場合は、期限付講師　　</a:t>
            </a:r>
            <a:endParaRPr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の任用期間は、通算する。（任用期間が採用日に連続し、期</a:t>
            </a:r>
            <a:endParaRPr lang="en-US" altLang="ja-JP" sz="2400" dirty="0" smtClean="0">
              <a:latin typeface="HGP創英ﾌﾟﾚｾﾞﾝｽEB" pitchFamily="18" charset="-128"/>
              <a:ea typeface="HGP創英ﾌﾟﾚｾﾞﾝｽEB" pitchFamily="18" charset="-128"/>
            </a:endParaRPr>
          </a:p>
          <a:p>
            <a:pPr>
              <a:buNone/>
            </a:pPr>
            <a:r>
              <a:rPr lang="en-US" altLang="ja-JP" sz="24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限付講師として退職手当が支給されていない場合）</a:t>
            </a:r>
            <a:endParaRPr lang="en-US" altLang="ja-JP" sz="2400" dirty="0" smtClean="0">
              <a:latin typeface="HGP創英ﾌﾟﾚｾﾞﾝｽEB" pitchFamily="18" charset="-128"/>
              <a:ea typeface="HGP創英ﾌﾟﾚｾﾞﾝｽEB" pitchFamily="18" charset="-128"/>
            </a:endParaRPr>
          </a:p>
          <a:p>
            <a:pPr>
              <a:buNone/>
            </a:pPr>
            <a:endParaRPr kumimoji="1"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例）期限付講師任用期間　　</a:t>
            </a:r>
            <a:endParaRPr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平成１０年１月７日～３月２４日 　　　　　　　　 （ア）</a:t>
            </a:r>
            <a:endParaRPr lang="en-US" altLang="ja-JP" sz="2400" dirty="0" smtClean="0">
              <a:latin typeface="HGP創英ﾌﾟﾚｾﾞﾝｽEB" pitchFamily="18" charset="-128"/>
              <a:ea typeface="HGP創英ﾌﾟﾚｾﾞﾝｽEB" pitchFamily="18" charset="-128"/>
            </a:endParaRPr>
          </a:p>
          <a:p>
            <a:pPr>
              <a:buNone/>
            </a:pPr>
            <a:r>
              <a:rPr kumimoji="1" lang="ja-JP" altLang="en-US" sz="2400" dirty="0" smtClean="0">
                <a:latin typeface="HGP創英ﾌﾟﾚｾﾞﾝｽEB" pitchFamily="18" charset="-128"/>
                <a:ea typeface="HGP創英ﾌﾟﾚｾﾞﾝｽEB" pitchFamily="18" charset="-128"/>
              </a:rPr>
              <a:t>　　　　　　　平成１０年４月７日～平成１１年３月３１日　　 </a:t>
            </a:r>
            <a:r>
              <a:rPr lang="ja-JP" altLang="en-US" sz="2400" dirty="0" smtClean="0">
                <a:latin typeface="HGP創英ﾌﾟﾚｾﾞﾝｽEB" pitchFamily="18" charset="-128"/>
                <a:ea typeface="HGP創英ﾌﾟﾚｾﾞﾝｽEB" pitchFamily="18" charset="-128"/>
              </a:rPr>
              <a:t>（イ）</a:t>
            </a:r>
            <a:endParaRPr kumimoji="1"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採用　　　 平成１１年４月１日</a:t>
            </a:r>
            <a:endParaRPr lang="en-US" altLang="ja-JP" sz="2400" dirty="0" smtClean="0">
              <a:latin typeface="HGP創英ﾌﾟﾚｾﾞﾝｽEB" pitchFamily="18" charset="-128"/>
              <a:ea typeface="HGP創英ﾌﾟﾚｾﾞﾝｽEB" pitchFamily="18" charset="-128"/>
            </a:endParaRPr>
          </a:p>
          <a:p>
            <a:pPr>
              <a:buNone/>
            </a:pPr>
            <a:endParaRPr kumimoji="1"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a:t>
            </a:r>
            <a:endParaRPr kumimoji="1" lang="ja-JP" altLang="en-US" sz="2000" dirty="0"/>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16</a:t>
            </a:fld>
            <a:endParaRPr lang="en-US" altLang="ja-JP">
              <a:latin typeface="ＭＳ ゴシック" charset="-128"/>
            </a:endParaRPr>
          </a:p>
        </p:txBody>
      </p:sp>
      <p:sp>
        <p:nvSpPr>
          <p:cNvPr id="5" name="角丸四角形吹き出し 4"/>
          <p:cNvSpPr/>
          <p:nvPr/>
        </p:nvSpPr>
        <p:spPr>
          <a:xfrm>
            <a:off x="6300192" y="3645024"/>
            <a:ext cx="2232248" cy="648072"/>
          </a:xfrm>
          <a:prstGeom prst="wedgeRoundRectCallout">
            <a:avLst>
              <a:gd name="adj1" fmla="val -2896"/>
              <a:gd name="adj2" fmla="val 84778"/>
              <a:gd name="adj3" fmla="val 16667"/>
            </a:avLst>
          </a:prstGeom>
          <a:noFill/>
          <a:ln w="31750">
            <a:solidFill>
              <a:srgbClr val="FB400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rgbClr val="FF3300"/>
                </a:solidFill>
              </a:rPr>
              <a:t>通算されない</a:t>
            </a:r>
            <a:endParaRPr kumimoji="1" lang="ja-JP" altLang="en-US" b="1" dirty="0">
              <a:solidFill>
                <a:srgbClr val="FF3300"/>
              </a:solidFill>
            </a:endParaRPr>
          </a:p>
        </p:txBody>
      </p:sp>
      <p:sp>
        <p:nvSpPr>
          <p:cNvPr id="7" name="角丸四角形吹き出し 6"/>
          <p:cNvSpPr/>
          <p:nvPr/>
        </p:nvSpPr>
        <p:spPr>
          <a:xfrm>
            <a:off x="6804248" y="5373216"/>
            <a:ext cx="1944216" cy="576064"/>
          </a:xfrm>
          <a:prstGeom prst="wedgeRoundRectCallout">
            <a:avLst>
              <a:gd name="adj1" fmla="val -8645"/>
              <a:gd name="adj2" fmla="val -107990"/>
              <a:gd name="adj3" fmla="val 16667"/>
            </a:avLst>
          </a:prstGeom>
          <a:noFill/>
          <a:ln w="31750">
            <a:solidFill>
              <a:srgbClr val="FB400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rgbClr val="FF3300"/>
                </a:solidFill>
              </a:rPr>
              <a:t>通算される</a:t>
            </a:r>
            <a:endParaRPr kumimoji="1" lang="ja-JP" altLang="en-US" b="1" dirty="0">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heckerboard(across)">
                                      <p:cBhvr>
                                        <p:cTn id="10" dur="500"/>
                                        <p:tgtEl>
                                          <p:spTgt spid="3">
                                            <p:txEl>
                                              <p:pRg st="3" end="3"/>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heckerboard(across)">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checkerboard(across)">
                                      <p:cBhvr>
                                        <p:cTn id="18" dur="500"/>
                                        <p:tgtEl>
                                          <p:spTgt spid="3">
                                            <p:txEl>
                                              <p:pRg st="6" end="6"/>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checkerboard(across)">
                                      <p:cBhvr>
                                        <p:cTn id="21" dur="500"/>
                                        <p:tgtEl>
                                          <p:spTgt spid="3">
                                            <p:txEl>
                                              <p:pRg st="7" end="7"/>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checkerboard(across)">
                                      <p:cBhvr>
                                        <p:cTn id="24" dur="500"/>
                                        <p:tgtEl>
                                          <p:spTgt spid="3">
                                            <p:txEl>
                                              <p:pRg st="8" end="8"/>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checkerboard(across)">
                                      <p:cBhvr>
                                        <p:cTn id="27" dur="5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blinds(horizontal)">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688600D4-6017-4487-B803-C65967B505FC}" type="slidenum">
              <a:rPr lang="en-US" altLang="ja-JP" smtClean="0"/>
              <a:pPr/>
              <a:t>17</a:t>
            </a:fld>
            <a:endParaRPr lang="en-US" altLang="ja-JP">
              <a:latin typeface="ＭＳ ゴシック" charset="-128"/>
            </a:endParaRPr>
          </a:p>
        </p:txBody>
      </p:sp>
      <p:graphicFrame>
        <p:nvGraphicFramePr>
          <p:cNvPr id="3" name="表 2"/>
          <p:cNvGraphicFramePr>
            <a:graphicFrameLocks noGrp="1"/>
          </p:cNvGraphicFramePr>
          <p:nvPr/>
        </p:nvGraphicFramePr>
        <p:xfrm>
          <a:off x="467544" y="329561"/>
          <a:ext cx="8136903" cy="6384644"/>
        </p:xfrm>
        <a:graphic>
          <a:graphicData uri="http://schemas.openxmlformats.org/drawingml/2006/table">
            <a:tbl>
              <a:tblPr firstRow="1" bandRow="1">
                <a:tableStyleId>{5C22544A-7EE6-4342-B048-85BDC9FD1C3A}</a:tableStyleId>
              </a:tblPr>
              <a:tblGrid>
                <a:gridCol w="2712301"/>
                <a:gridCol w="2712301"/>
                <a:gridCol w="2712301"/>
              </a:tblGrid>
              <a:tr h="435143">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latin typeface="HGP創英ﾌﾟﾚｾﾞﾝｽEB" pitchFamily="18" charset="-128"/>
                          <a:ea typeface="HGP創英ﾌﾟﾚｾﾞﾝｽEB" pitchFamily="18" charset="-128"/>
                        </a:rPr>
                        <a:t>　　　</a:t>
                      </a:r>
                      <a:r>
                        <a:rPr kumimoji="1" lang="ja-JP" altLang="en-US" sz="2000" dirty="0" smtClean="0">
                          <a:solidFill>
                            <a:schemeClr val="tx1"/>
                          </a:solidFill>
                          <a:latin typeface="HGP創英ﾌﾟﾚｾﾞﾝｽEB" pitchFamily="18" charset="-128"/>
                          <a:ea typeface="HGP創英ﾌﾟﾚｾﾞﾝｽEB" pitchFamily="18" charset="-128"/>
                        </a:rPr>
                        <a:t>新　　　制　　　度</a:t>
                      </a:r>
                    </a:p>
                    <a:p>
                      <a:endParaRPr kumimoji="1" lang="ja-JP" alt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latin typeface="HGP創英ﾌﾟﾚｾﾞﾝｽEB" pitchFamily="18" charset="-128"/>
                          <a:ea typeface="HGP創英ﾌﾟﾚｾﾞﾝｽEB" pitchFamily="18" charset="-128"/>
                        </a:rPr>
                        <a:t>　　　</a:t>
                      </a:r>
                      <a:r>
                        <a:rPr kumimoji="1" lang="ja-JP" altLang="en-US" sz="2000" dirty="0" smtClean="0">
                          <a:solidFill>
                            <a:schemeClr val="tx1"/>
                          </a:solidFill>
                          <a:latin typeface="HGP創英ﾌﾟﾚｾﾞﾝｽEB" pitchFamily="18" charset="-128"/>
                          <a:ea typeface="HGP創英ﾌﾟﾚｾﾞﾝｽEB" pitchFamily="18" charset="-128"/>
                        </a:rPr>
                        <a:t>旧　　　制　　　度</a:t>
                      </a:r>
                    </a:p>
                    <a:p>
                      <a:endParaRPr kumimoji="1" lang="ja-JP" altLang="en-US" dirty="0"/>
                    </a:p>
                  </a:txBody>
                  <a:tcPr anchor="ctr"/>
                </a:tc>
              </a:tr>
              <a:tr h="803175">
                <a:tc>
                  <a:txBody>
                    <a:bodyPr/>
                    <a:lstStyle/>
                    <a:p>
                      <a:r>
                        <a:rPr kumimoji="1" lang="ja-JP" altLang="en-US" sz="3600" b="1" dirty="0" smtClean="0">
                          <a:latin typeface="HGP創英ﾌﾟﾚｾﾞﾝｽEB" pitchFamily="18" charset="-128"/>
                          <a:ea typeface="HGP創英ﾌﾟﾚｾﾞﾝｽEB" pitchFamily="18" charset="-128"/>
                        </a:rPr>
                        <a:t>勤 続 年 数</a:t>
                      </a:r>
                      <a:endParaRPr kumimoji="1" lang="ja-JP" altLang="en-US" sz="3600" b="1" dirty="0">
                        <a:latin typeface="HGP創英ﾌﾟﾚｾﾞﾝｽEB" pitchFamily="18" charset="-128"/>
                        <a:ea typeface="HGP創英ﾌﾟﾚｾﾞﾝｽEB" pitchFamily="18" charset="-128"/>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HGP創英ﾌﾟﾚｾﾞﾝｽEB" pitchFamily="18" charset="-128"/>
                          <a:ea typeface="HGP創英ﾌﾟﾚｾﾞﾝｽEB" pitchFamily="18" charset="-128"/>
                        </a:rPr>
                        <a:t>退職時までの期間</a:t>
                      </a:r>
                      <a:r>
                        <a:rPr kumimoji="1" lang="ja-JP" altLang="en-US" dirty="0" smtClean="0">
                          <a:latin typeface="HGP創英ﾌﾟﾚｾﾞﾝｽEB" pitchFamily="18" charset="-128"/>
                          <a:ea typeface="HGP創英ﾌﾟﾚｾﾞﾝｽEB" pitchFamily="18" charset="-128"/>
                        </a:rPr>
                        <a:t>　　      　</a:t>
                      </a:r>
                      <a:r>
                        <a:rPr kumimoji="1" lang="ja-JP" altLang="en-US" sz="2000" dirty="0" smtClean="0">
                          <a:latin typeface="HGP創英ﾌﾟﾚｾﾞﾝｽEB" pitchFamily="18" charset="-128"/>
                          <a:ea typeface="HGP創英ﾌﾟﾚｾﾞﾝｽEB" pitchFamily="18" charset="-128"/>
                        </a:rPr>
                        <a:t>平成１８</a:t>
                      </a:r>
                      <a:r>
                        <a:rPr kumimoji="1" lang="en-US" altLang="ja-JP" sz="2000" dirty="0" smtClean="0">
                          <a:latin typeface="HGP創英ﾌﾟﾚｾﾞﾝｽEB" pitchFamily="18" charset="-128"/>
                          <a:ea typeface="HGP創英ﾌﾟﾚｾﾞﾝｽEB" pitchFamily="18" charset="-128"/>
                        </a:rPr>
                        <a:t>.</a:t>
                      </a:r>
                      <a:r>
                        <a:rPr kumimoji="1" lang="ja-JP" altLang="en-US" sz="2000" dirty="0" smtClean="0">
                          <a:latin typeface="HGP創英ﾌﾟﾚｾﾞﾝｽEB" pitchFamily="18" charset="-128"/>
                          <a:ea typeface="HGP創英ﾌﾟﾚｾﾞﾝｽEB" pitchFamily="18" charset="-128"/>
                        </a:rPr>
                        <a:t>３</a:t>
                      </a:r>
                      <a:r>
                        <a:rPr kumimoji="1" lang="en-US" altLang="ja-JP" sz="2000" dirty="0" smtClean="0">
                          <a:latin typeface="HGP創英ﾌﾟﾚｾﾞﾝｽEB" pitchFamily="18" charset="-128"/>
                          <a:ea typeface="HGP創英ﾌﾟﾚｾﾞﾝｽEB" pitchFamily="18" charset="-128"/>
                        </a:rPr>
                        <a:t>.</a:t>
                      </a:r>
                      <a:r>
                        <a:rPr kumimoji="1" lang="ja-JP" altLang="en-US" sz="2000" dirty="0" smtClean="0">
                          <a:latin typeface="HGP創英ﾌﾟﾚｾﾞﾝｽEB" pitchFamily="18" charset="-128"/>
                          <a:ea typeface="HGP創英ﾌﾟﾚｾﾞﾝｽEB" pitchFamily="18" charset="-128"/>
                        </a:rPr>
                        <a:t>３１までの　　　　　　　　　　</a:t>
                      </a:r>
                      <a:endParaRPr kumimoji="1" lang="en-US" altLang="ja-JP" sz="2000" dirty="0" smtClean="0">
                        <a:latin typeface="HGP創英ﾌﾟﾚｾﾞﾝｽEB" pitchFamily="18" charset="-128"/>
                        <a:ea typeface="HGP創英ﾌﾟﾚｾﾞﾝｽEB"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HGP創英ﾌﾟﾚｾﾞﾝｽEB" pitchFamily="18" charset="-128"/>
                          <a:ea typeface="HGP創英ﾌﾟﾚｾﾞﾝｽEB" pitchFamily="18" charset="-128"/>
                        </a:rPr>
                        <a:t>　　　　　　　　　　　　　　　　　</a:t>
                      </a:r>
                      <a:r>
                        <a:rPr kumimoji="1" lang="ja-JP" altLang="en-US" sz="2000" baseline="0" dirty="0" smtClean="0">
                          <a:latin typeface="HGP創英ﾌﾟﾚｾﾞﾝｽEB" pitchFamily="18" charset="-128"/>
                          <a:ea typeface="HGP創英ﾌﾟﾚｾﾞﾝｽEB" pitchFamily="18" charset="-128"/>
                        </a:rPr>
                        <a:t> </a:t>
                      </a:r>
                      <a:r>
                        <a:rPr kumimoji="1" lang="ja-JP" altLang="en-US" sz="2000" dirty="0" smtClean="0">
                          <a:latin typeface="HGP創英ﾌﾟﾚｾﾞﾝｽEB" pitchFamily="18" charset="-128"/>
                          <a:ea typeface="HGP創英ﾌﾟﾚｾﾞﾝｽEB" pitchFamily="18" charset="-128"/>
                        </a:rPr>
                        <a:t>期間</a:t>
                      </a:r>
                    </a:p>
                    <a:p>
                      <a:endParaRPr kumimoji="1" lang="ja-JP" altLang="en-US" dirty="0">
                        <a:latin typeface="HGP創英ﾌﾟﾚｾﾞﾝｽEB" pitchFamily="18" charset="-128"/>
                        <a:ea typeface="HGP創英ﾌﾟﾚｾﾞﾝｽEB" pitchFamily="18" charset="-128"/>
                      </a:endParaRPr>
                    </a:p>
                  </a:txBody>
                  <a:tcPr/>
                </a:tc>
                <a:tc hMerge="1">
                  <a:txBody>
                    <a:bodyPr/>
                    <a:lstStyle/>
                    <a:p>
                      <a:endParaRPr kumimoji="1" lang="ja-JP" altLang="en-US" dirty="0"/>
                    </a:p>
                  </a:txBody>
                  <a:tcPr/>
                </a:tc>
              </a:tr>
              <a:tr h="1930129">
                <a:tc>
                  <a:txBody>
                    <a:bodyPr/>
                    <a:lstStyle/>
                    <a:p>
                      <a:r>
                        <a:rPr kumimoji="1" lang="ja-JP" altLang="en-US" b="1" dirty="0" smtClean="0">
                          <a:latin typeface="HGP創英ﾌﾟﾚｾﾞﾝｽEB" pitchFamily="18" charset="-128"/>
                          <a:ea typeface="HGP創英ﾌﾟﾚｾﾞﾝｽEB" pitchFamily="18" charset="-128"/>
                        </a:rPr>
                        <a:t>①育児休業の終期が平成４</a:t>
                      </a:r>
                      <a:r>
                        <a:rPr kumimoji="1" lang="en-US" altLang="ja-JP" b="1" dirty="0" smtClean="0">
                          <a:latin typeface="HGP創英ﾌﾟﾚｾﾞﾝｽEB" pitchFamily="18" charset="-128"/>
                          <a:ea typeface="HGP創英ﾌﾟﾚｾﾞﾝｽEB" pitchFamily="18" charset="-128"/>
                        </a:rPr>
                        <a:t>.</a:t>
                      </a:r>
                      <a:r>
                        <a:rPr kumimoji="1" lang="ja-JP" altLang="en-US" b="1" dirty="0" smtClean="0">
                          <a:latin typeface="HGP創英ﾌﾟﾚｾﾞﾝｽEB" pitchFamily="18" charset="-128"/>
                          <a:ea typeface="HGP創英ﾌﾟﾚｾﾞﾝｽEB" pitchFamily="18" charset="-128"/>
                        </a:rPr>
                        <a:t>４</a:t>
                      </a:r>
                      <a:r>
                        <a:rPr kumimoji="1" lang="en-US" altLang="ja-JP" b="1" dirty="0" smtClean="0">
                          <a:latin typeface="HGP創英ﾌﾟﾚｾﾞﾝｽEB" pitchFamily="18" charset="-128"/>
                          <a:ea typeface="HGP創英ﾌﾟﾚｾﾞﾝｽEB" pitchFamily="18" charset="-128"/>
                        </a:rPr>
                        <a:t>.</a:t>
                      </a:r>
                      <a:r>
                        <a:rPr kumimoji="1" lang="ja-JP" altLang="en-US" b="1" dirty="0" smtClean="0">
                          <a:latin typeface="HGP創英ﾌﾟﾚｾﾞﾝｽEB" pitchFamily="18" charset="-128"/>
                          <a:ea typeface="HGP創英ﾌﾟﾚｾﾞﾝｽEB" pitchFamily="18" charset="-128"/>
                        </a:rPr>
                        <a:t>１以降の場合のみ、子が１歳に達した日の属する月までの期間</a:t>
                      </a:r>
                    </a:p>
                    <a:p>
                      <a:r>
                        <a:rPr kumimoji="1" lang="ja-JP" altLang="en-US" b="1" dirty="0" smtClean="0">
                          <a:latin typeface="HGP創英ﾌﾟﾚｾﾞﾝｽEB" pitchFamily="18" charset="-128"/>
                          <a:ea typeface="HGP創英ﾌﾟﾚｾﾞﾝｽEB" pitchFamily="18" charset="-128"/>
                        </a:rPr>
                        <a:t>②育児短時間勤務をした期間</a:t>
                      </a:r>
                      <a:endParaRPr kumimoji="1" lang="en-US" altLang="ja-JP" b="1" dirty="0" smtClean="0">
                        <a:latin typeface="HGP創英ﾌﾟﾚｾﾞﾝｽEB" pitchFamily="18" charset="-128"/>
                        <a:ea typeface="HGP創英ﾌﾟﾚｾﾞﾝｽEB" pitchFamily="18"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smtClean="0">
                        <a:latin typeface="HGP創英ﾌﾟﾚｾﾞﾝｽEB" pitchFamily="18" charset="-128"/>
                        <a:ea typeface="HGP創英ﾌﾟﾚｾﾞﾝｽEB"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3200" dirty="0" smtClean="0">
                          <a:latin typeface="HGP創英ﾌﾟﾚｾﾞﾝｽEB" pitchFamily="18" charset="-128"/>
                          <a:ea typeface="HGP創英ﾌﾟﾚｾﾞﾝｽEB" pitchFamily="18" charset="-128"/>
                        </a:rPr>
                        <a:t>1/</a:t>
                      </a:r>
                      <a:r>
                        <a:rPr kumimoji="1" lang="ja-JP" altLang="en-US" sz="3200" dirty="0" smtClean="0">
                          <a:latin typeface="HGP創英ﾌﾟﾚｾﾞﾝｽEB" pitchFamily="18" charset="-128"/>
                          <a:ea typeface="HGP創英ﾌﾟﾚｾﾞﾝｽEB" pitchFamily="18" charset="-128"/>
                        </a:rPr>
                        <a:t>３除算</a:t>
                      </a:r>
                      <a:endParaRPr kumimoji="1" lang="en-US" altLang="ja-JP" sz="3200" dirty="0" smtClean="0">
                        <a:latin typeface="HGP創英ﾌﾟﾚｾﾞﾝｽEB" pitchFamily="18" charset="-128"/>
                        <a:ea typeface="HGP創英ﾌﾟﾚｾﾞﾝｽEB" pitchFamily="18" charset="-128"/>
                      </a:endParaRPr>
                    </a:p>
                    <a:p>
                      <a:endParaRPr kumimoji="1" lang="ja-JP" altLang="en-US" dirty="0"/>
                    </a:p>
                  </a:txBody>
                  <a:tcPr anchor="ctr"/>
                </a:tc>
                <a:tc>
                  <a:txBody>
                    <a:bodyPr/>
                    <a:lstStyle/>
                    <a:p>
                      <a:r>
                        <a:rPr kumimoji="1" lang="ja-JP" altLang="en-US" sz="3200" dirty="0" smtClean="0">
                          <a:latin typeface="HGP創英ﾌﾟﾚｾﾞﾝｽEB" pitchFamily="18" charset="-128"/>
                          <a:ea typeface="HGP創英ﾌﾟﾚｾﾞﾝｽEB" pitchFamily="18" charset="-128"/>
                        </a:rPr>
                        <a:t>１</a:t>
                      </a:r>
                      <a:r>
                        <a:rPr kumimoji="1" lang="en-US" altLang="ja-JP" sz="3200" dirty="0" smtClean="0">
                          <a:latin typeface="HGP創英ﾌﾟﾚｾﾞﾝｽEB" pitchFamily="18" charset="-128"/>
                          <a:ea typeface="HGP創英ﾌﾟﾚｾﾞﾝｽEB" pitchFamily="18" charset="-128"/>
                        </a:rPr>
                        <a:t>/</a:t>
                      </a:r>
                      <a:r>
                        <a:rPr kumimoji="1" lang="ja-JP" altLang="en-US" sz="3200" dirty="0" smtClean="0">
                          <a:latin typeface="HGP創英ﾌﾟﾚｾﾞﾝｽEB" pitchFamily="18" charset="-128"/>
                          <a:ea typeface="HGP創英ﾌﾟﾚｾﾞﾝｽEB" pitchFamily="18" charset="-128"/>
                        </a:rPr>
                        <a:t>２除算</a:t>
                      </a:r>
                      <a:endParaRPr kumimoji="1" lang="ja-JP" altLang="en-US" sz="3200" dirty="0"/>
                    </a:p>
                  </a:txBody>
                  <a:tcPr anchor="ctr"/>
                </a:tc>
              </a:tr>
              <a:tr h="8773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latin typeface="HGP創英ﾌﾟﾚｾﾞﾝｽEB" pitchFamily="18" charset="-128"/>
                          <a:ea typeface="HGP創英ﾌﾟﾚｾﾞﾝｽEB" pitchFamily="18" charset="-128"/>
                        </a:rPr>
                        <a:t>③休職、育児休業（上記①を除く）停職等</a:t>
                      </a:r>
                      <a:endParaRPr kumimoji="1" lang="en-US" altLang="ja-JP" b="1" dirty="0" smtClean="0">
                        <a:latin typeface="HGP創英ﾌﾟﾚｾﾞﾝｽEB" pitchFamily="18" charset="-128"/>
                        <a:ea typeface="HGP創英ﾌﾟﾚｾﾞﾝｽEB" pitchFamily="18"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HGP創英ﾌﾟﾚｾﾞﾝｽEB" pitchFamily="18" charset="-128"/>
                        <a:ea typeface="HGP創英ﾌﾟﾚｾﾞﾝｽEB"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smtClean="0">
                          <a:latin typeface="HGP創英ﾌﾟﾚｾﾞﾝｽEB" pitchFamily="18" charset="-128"/>
                          <a:ea typeface="HGP創英ﾌﾟﾚｾﾞﾝｽEB" pitchFamily="18" charset="-128"/>
                        </a:rPr>
                        <a:t>１</a:t>
                      </a:r>
                      <a:r>
                        <a:rPr kumimoji="1" lang="en-US" altLang="ja-JP" sz="3200" dirty="0" smtClean="0">
                          <a:latin typeface="HGP創英ﾌﾟﾚｾﾞﾝｽEB" pitchFamily="18" charset="-128"/>
                          <a:ea typeface="HGP創英ﾌﾟﾚｾﾞﾝｽEB" pitchFamily="18" charset="-128"/>
                        </a:rPr>
                        <a:t>/</a:t>
                      </a:r>
                      <a:r>
                        <a:rPr kumimoji="1" lang="ja-JP" altLang="en-US" sz="3200" dirty="0" smtClean="0">
                          <a:latin typeface="HGP創英ﾌﾟﾚｾﾞﾝｽEB" pitchFamily="18" charset="-128"/>
                          <a:ea typeface="HGP創英ﾌﾟﾚｾﾞﾝｽEB" pitchFamily="18" charset="-128"/>
                        </a:rPr>
                        <a:t>２除算</a:t>
                      </a:r>
                    </a:p>
                    <a:p>
                      <a:endParaRPr kumimoji="1" lang="ja-JP" alt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HGP創英ﾌﾟﾚｾﾞﾝｽEB" pitchFamily="18" charset="-128"/>
                        <a:ea typeface="HGP創英ﾌﾟﾚｾﾞﾝｽEB"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smtClean="0">
                          <a:latin typeface="HGP創英ﾌﾟﾚｾﾞﾝｽEB" pitchFamily="18" charset="-128"/>
                          <a:ea typeface="HGP創英ﾌﾟﾚｾﾞﾝｽEB" pitchFamily="18" charset="-128"/>
                        </a:rPr>
                        <a:t>１</a:t>
                      </a:r>
                      <a:r>
                        <a:rPr kumimoji="1" lang="en-US" altLang="ja-JP" sz="3200" dirty="0" smtClean="0">
                          <a:latin typeface="HGP創英ﾌﾟﾚｾﾞﾝｽEB" pitchFamily="18" charset="-128"/>
                          <a:ea typeface="HGP創英ﾌﾟﾚｾﾞﾝｽEB" pitchFamily="18" charset="-128"/>
                        </a:rPr>
                        <a:t>/</a:t>
                      </a:r>
                      <a:r>
                        <a:rPr kumimoji="1" lang="ja-JP" altLang="en-US" sz="3200" dirty="0" smtClean="0">
                          <a:latin typeface="HGP創英ﾌﾟﾚｾﾞﾝｽEB" pitchFamily="18" charset="-128"/>
                          <a:ea typeface="HGP創英ﾌﾟﾚｾﾞﾝｽEB" pitchFamily="18" charset="-128"/>
                        </a:rPr>
                        <a:t>２除算</a:t>
                      </a:r>
                    </a:p>
                    <a:p>
                      <a:endParaRPr kumimoji="1" lang="ja-JP" altLang="en-US" dirty="0"/>
                    </a:p>
                  </a:txBody>
                  <a:tcPr anchor="ctr"/>
                </a:tc>
              </a:tr>
              <a:tr h="8035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HGP創英ﾌﾟﾚｾﾞﾝｽEB" pitchFamily="18" charset="-128"/>
                        <a:ea typeface="HGP創英ﾌﾟﾚｾﾞﾝｽEB"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latin typeface="HGP創英ﾌﾟﾚｾﾞﾝｽEB" pitchFamily="18" charset="-128"/>
                          <a:ea typeface="HGP創英ﾌﾟﾚｾﾞﾝｽEB" pitchFamily="18" charset="-128"/>
                        </a:rPr>
                        <a:t>④職員組合専従の期間</a:t>
                      </a:r>
                    </a:p>
                  </a:txBody>
                  <a:tcPr/>
                </a:tc>
                <a:tc>
                  <a:txBody>
                    <a:bodyPr/>
                    <a:lstStyle/>
                    <a:p>
                      <a:r>
                        <a:rPr kumimoji="1" lang="ja-JP" altLang="en-US" sz="3200" dirty="0" smtClean="0">
                          <a:latin typeface="HGP創英ﾌﾟﾚｾﾞﾝｽEB" pitchFamily="18" charset="-128"/>
                          <a:ea typeface="HGP創英ﾌﾟﾚｾﾞﾝｽEB" pitchFamily="18" charset="-128"/>
                        </a:rPr>
                        <a:t>全期間除算</a:t>
                      </a:r>
                      <a:endParaRPr kumimoji="1" lang="ja-JP" altLang="en-US" sz="3200" dirty="0">
                        <a:latin typeface="HGP創英ﾌﾟﾚｾﾞﾝｽEB" pitchFamily="18" charset="-128"/>
                        <a:ea typeface="HGP創英ﾌﾟﾚｾﾞﾝｽEB" pitchFamily="18"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smtClean="0">
                          <a:latin typeface="HGP創英ﾌﾟﾚｾﾞﾝｽEB" pitchFamily="18" charset="-128"/>
                          <a:ea typeface="HGP創英ﾌﾟﾚｾﾞﾝｽEB" pitchFamily="18" charset="-128"/>
                        </a:rPr>
                        <a:t>全期間除算</a:t>
                      </a:r>
                    </a:p>
                  </a:txBody>
                  <a:tcPr anchor="ctr"/>
                </a:tc>
              </a:tr>
              <a:tr h="877331">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latin typeface="HGP創英ﾌﾟﾚｾﾞﾝｽEB" pitchFamily="18" charset="-128"/>
                          <a:ea typeface="HGP創英ﾌﾟﾚｾﾞﾝｽEB" pitchFamily="18" charset="-128"/>
                        </a:rPr>
                        <a:t>除算の対象期間は、月の初日から月の末日までの全ての期間を含む月だけを基に計算</a:t>
                      </a:r>
                    </a:p>
                  </a:txBody>
                  <a:tcPr/>
                </a:tc>
                <a:tc hMerge="1">
                  <a:txBody>
                    <a:bodyPr/>
                    <a:lstStyle/>
                    <a:p>
                      <a:endParaRPr kumimoji="1" lang="ja-JP" altLang="en-US" dirty="0"/>
                    </a:p>
                  </a:txBody>
                  <a:tcPr/>
                </a:tc>
                <a:tc hMerge="1">
                  <a:txBody>
                    <a:bodyPr/>
                    <a:lstStyle/>
                    <a:p>
                      <a:endParaRPr kumimoji="1" lang="ja-JP" altLang="en-US" dirty="0"/>
                    </a:p>
                  </a:txBody>
                  <a:tcPr/>
                </a:tc>
              </a:tr>
            </a:tbl>
          </a:graphicData>
        </a:graphic>
      </p:graphicFrame>
      <p:sp>
        <p:nvSpPr>
          <p:cNvPr id="4" name="円/楕円 3"/>
          <p:cNvSpPr/>
          <p:nvPr/>
        </p:nvSpPr>
        <p:spPr>
          <a:xfrm>
            <a:off x="0" y="5733256"/>
            <a:ext cx="8604448" cy="1124744"/>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228600" y="990600"/>
            <a:ext cx="8686800" cy="5462736"/>
          </a:xfrm>
        </p:spPr>
        <p:txBody>
          <a:bodyPr/>
          <a:lstStyle/>
          <a:p>
            <a:pPr>
              <a:buNone/>
            </a:pPr>
            <a:r>
              <a:rPr lang="ja-JP" altLang="en-US" sz="3200" dirty="0" smtClean="0">
                <a:solidFill>
                  <a:srgbClr val="DE4372"/>
                </a:solidFill>
                <a:latin typeface="HGP創英ﾌﾟﾚｾﾞﾝｽEB" pitchFamily="18" charset="-128"/>
                <a:ea typeface="HGP創英ﾌﾟﾚｾﾞﾝｽEB" pitchFamily="18" charset="-128"/>
              </a:rPr>
              <a:t> 勧奨退職の場合は、どの位違う？</a:t>
            </a:r>
            <a:endParaRPr lang="en-US" altLang="ja-JP" sz="3200" dirty="0" smtClean="0">
              <a:solidFill>
                <a:srgbClr val="DE4372"/>
              </a:solidFill>
              <a:latin typeface="HGP創英ﾌﾟﾚｾﾞﾝｽEB" pitchFamily="18" charset="-128"/>
              <a:ea typeface="HGP創英ﾌﾟﾚｾﾞﾝｽEB" pitchFamily="18" charset="-128"/>
            </a:endParaRPr>
          </a:p>
          <a:p>
            <a:pPr>
              <a:buNone/>
            </a:pPr>
            <a:r>
              <a:rPr lang="ja-JP" altLang="en-US" sz="3200" dirty="0" smtClean="0">
                <a:solidFill>
                  <a:srgbClr val="DE4372"/>
                </a:solidFill>
                <a:latin typeface="HGP創英ﾌﾟﾚｾﾞﾝｽEB" pitchFamily="18" charset="-128"/>
                <a:ea typeface="HGP創英ﾌﾟﾚｾﾞﾝｽEB" pitchFamily="18" charset="-128"/>
              </a:rPr>
              <a:t>　</a:t>
            </a:r>
            <a:r>
              <a:rPr kumimoji="1" lang="ja-JP" altLang="en-US" sz="2400" dirty="0" smtClean="0">
                <a:solidFill>
                  <a:schemeClr val="tx1"/>
                </a:solidFill>
                <a:latin typeface="HGP創英ﾌﾟﾚｾﾞﾝｽEB" pitchFamily="18" charset="-128"/>
                <a:ea typeface="HGP創英ﾌﾟﾚｾﾞﾝｽEB" pitchFamily="18" charset="-128"/>
              </a:rPr>
              <a:t>新制度旧制度ともに</a:t>
            </a:r>
            <a:endParaRPr kumimoji="1" lang="en-US" altLang="ja-JP" sz="2400" dirty="0" smtClean="0">
              <a:solidFill>
                <a:schemeClr val="tx1"/>
              </a:solidFill>
              <a:latin typeface="HGP創英ﾌﾟﾚｾﾞﾝｽEB" pitchFamily="18" charset="-128"/>
              <a:ea typeface="HGP創英ﾌﾟﾚｾﾞﾝｽEB" pitchFamily="18" charset="-128"/>
            </a:endParaRPr>
          </a:p>
          <a:p>
            <a:pPr>
              <a:buNone/>
            </a:pPr>
            <a:r>
              <a:rPr lang="ja-JP" altLang="en-US" sz="3200" dirty="0" smtClean="0">
                <a:solidFill>
                  <a:schemeClr val="tx1"/>
                </a:solidFill>
                <a:latin typeface="HGP創英ﾌﾟﾚｾﾞﾝｽEB" pitchFamily="18" charset="-128"/>
                <a:ea typeface="HGP創英ﾌﾟﾚｾﾞﾝｽEB" pitchFamily="18" charset="-128"/>
              </a:rPr>
              <a:t>　　　</a:t>
            </a:r>
            <a:r>
              <a:rPr kumimoji="1" lang="ja-JP" altLang="en-US" sz="2800" dirty="0" smtClean="0">
                <a:solidFill>
                  <a:schemeClr val="tx1"/>
                </a:solidFill>
                <a:latin typeface="HGP創英ﾌﾟﾚｾﾞﾝｽEB" pitchFamily="18" charset="-128"/>
                <a:ea typeface="HGP創英ﾌﾟﾚｾﾞﾝｽEB" pitchFamily="18" charset="-128"/>
              </a:rPr>
              <a:t>給料月額</a:t>
            </a:r>
            <a:r>
              <a:rPr lang="en-US" altLang="ja-JP" sz="2800" dirty="0" smtClean="0">
                <a:solidFill>
                  <a:schemeClr val="tx1"/>
                </a:solidFill>
                <a:latin typeface="HGP創英ﾌﾟﾚｾﾞﾝｽEB" pitchFamily="18" charset="-128"/>
                <a:ea typeface="HGP創英ﾌﾟﾚｾﾞﾝｽEB" pitchFamily="18" charset="-128"/>
              </a:rPr>
              <a:t>×</a:t>
            </a:r>
            <a:r>
              <a:rPr lang="ja-JP" altLang="en-US" sz="2800" dirty="0" smtClean="0">
                <a:solidFill>
                  <a:schemeClr val="tx1"/>
                </a:solidFill>
                <a:latin typeface="HGP創英ﾌﾟﾚｾﾞﾝｽEB" pitchFamily="18" charset="-128"/>
                <a:ea typeface="HGP創英ﾌﾟﾚｾﾞﾝｽEB" pitchFamily="18" charset="-128"/>
              </a:rPr>
              <a:t> １．０２   </a:t>
            </a:r>
            <a:r>
              <a:rPr lang="en-US" altLang="ja-JP" sz="2800" dirty="0" smtClean="0">
                <a:solidFill>
                  <a:schemeClr val="tx1"/>
                </a:solidFill>
                <a:latin typeface="HGP創英ﾌﾟﾚｾﾞﾝｽEB" pitchFamily="18" charset="-128"/>
                <a:ea typeface="HGP創英ﾌﾟﾚｾﾞﾝｽEB" pitchFamily="18" charset="-128"/>
              </a:rPr>
              <a:t>×</a:t>
            </a:r>
            <a:r>
              <a:rPr lang="ja-JP" altLang="en-US" sz="2800" dirty="0" smtClean="0">
                <a:solidFill>
                  <a:schemeClr val="tx1"/>
                </a:solidFill>
                <a:latin typeface="HGP創英ﾌﾟﾚｾﾞﾝｽEB" pitchFamily="18" charset="-128"/>
                <a:ea typeface="HGP創英ﾌﾟﾚｾﾞﾝｽEB" pitchFamily="18" charset="-128"/>
              </a:rPr>
              <a:t>　支給率　 　５９歳</a:t>
            </a:r>
            <a:endParaRPr lang="en-US" altLang="ja-JP" sz="2800" dirty="0" smtClean="0">
              <a:solidFill>
                <a:schemeClr val="tx1"/>
              </a:solidFill>
              <a:latin typeface="HGP創英ﾌﾟﾚｾﾞﾝｽEB" pitchFamily="18" charset="-128"/>
              <a:ea typeface="HGP創英ﾌﾟﾚｾﾞﾝｽEB" pitchFamily="18" charset="-128"/>
            </a:endParaRPr>
          </a:p>
          <a:p>
            <a:pPr>
              <a:buNone/>
            </a:pPr>
            <a:r>
              <a:rPr kumimoji="1" lang="ja-JP" altLang="en-US" sz="2800" dirty="0" smtClean="0">
                <a:solidFill>
                  <a:schemeClr val="tx1"/>
                </a:solidFill>
                <a:latin typeface="HGP創英ﾌﾟﾚｾﾞﾝｽEB" pitchFamily="18" charset="-128"/>
                <a:ea typeface="HGP創英ﾌﾟﾚｾﾞﾝｽEB" pitchFamily="18" charset="-128"/>
              </a:rPr>
              <a:t>　　　　　　　　　　 　１．０４　 </a:t>
            </a:r>
            <a:r>
              <a:rPr kumimoji="1" lang="en-US" altLang="ja-JP" sz="2800" dirty="0" smtClean="0">
                <a:solidFill>
                  <a:schemeClr val="tx1"/>
                </a:solidFill>
                <a:latin typeface="HGP創英ﾌﾟﾚｾﾞﾝｽEB" pitchFamily="18" charset="-128"/>
                <a:ea typeface="HGP創英ﾌﾟﾚｾﾞﾝｽEB" pitchFamily="18" charset="-128"/>
              </a:rPr>
              <a:t>×</a:t>
            </a:r>
            <a:r>
              <a:rPr kumimoji="1" lang="ja-JP" altLang="en-US" sz="2800" dirty="0" smtClean="0">
                <a:solidFill>
                  <a:schemeClr val="tx1"/>
                </a:solidFill>
                <a:latin typeface="HGP創英ﾌﾟﾚｾﾞﾝｽEB" pitchFamily="18" charset="-128"/>
                <a:ea typeface="HGP創英ﾌﾟﾚｾﾞﾝｽEB" pitchFamily="18" charset="-128"/>
              </a:rPr>
              <a:t>　支給率　 　５８歳</a:t>
            </a:r>
            <a:endParaRPr kumimoji="1" lang="en-US" altLang="ja-JP" sz="2800" dirty="0" smtClean="0">
              <a:solidFill>
                <a:schemeClr val="tx1"/>
              </a:solidFill>
              <a:latin typeface="HGP創英ﾌﾟﾚｾﾞﾝｽEB" pitchFamily="18" charset="-128"/>
              <a:ea typeface="HGP創英ﾌﾟﾚｾﾞﾝｽEB" pitchFamily="18" charset="-128"/>
            </a:endParaRPr>
          </a:p>
          <a:p>
            <a:pPr>
              <a:buNone/>
            </a:pPr>
            <a:r>
              <a:rPr lang="en-US" altLang="ja-JP" sz="2800" dirty="0" smtClean="0">
                <a:solidFill>
                  <a:schemeClr val="tx1"/>
                </a:solidFill>
                <a:latin typeface="HGP創英ﾌﾟﾚｾﾞﾝｽEB" pitchFamily="18" charset="-128"/>
                <a:ea typeface="HGP創英ﾌﾟﾚｾﾞﾝｽEB" pitchFamily="18" charset="-128"/>
              </a:rPr>
              <a:t>      </a:t>
            </a:r>
            <a:r>
              <a:rPr lang="ja-JP" altLang="en-US" sz="2800" dirty="0" smtClean="0">
                <a:solidFill>
                  <a:schemeClr val="tx1"/>
                </a:solidFill>
                <a:latin typeface="HGP創英ﾌﾟﾚｾﾞﾝｽEB" pitchFamily="18" charset="-128"/>
                <a:ea typeface="HGP創英ﾌﾟﾚｾﾞﾝｽEB" pitchFamily="18" charset="-128"/>
              </a:rPr>
              <a:t>　</a:t>
            </a:r>
            <a:r>
              <a:rPr lang="en-US" altLang="ja-JP" sz="2800" dirty="0" smtClean="0">
                <a:solidFill>
                  <a:schemeClr val="tx1"/>
                </a:solidFill>
                <a:latin typeface="HGP創英ﾌﾟﾚｾﾞﾝｽEB" pitchFamily="18" charset="-128"/>
                <a:ea typeface="HGP創英ﾌﾟﾚｾﾞﾝｽEB" pitchFamily="18" charset="-128"/>
              </a:rPr>
              <a:t>               </a:t>
            </a:r>
            <a:r>
              <a:rPr lang="ja-JP" altLang="en-US" sz="2800" dirty="0" smtClean="0">
                <a:solidFill>
                  <a:schemeClr val="tx1"/>
                </a:solidFill>
                <a:latin typeface="HGP創英ﾌﾟﾚｾﾞﾝｽEB" pitchFamily="18" charset="-128"/>
                <a:ea typeface="HGP創英ﾌﾟﾚｾﾞﾝｽEB" pitchFamily="18" charset="-128"/>
              </a:rPr>
              <a:t>１．０６　 </a:t>
            </a:r>
            <a:r>
              <a:rPr lang="en-US" altLang="ja-JP" sz="2800" dirty="0" smtClean="0">
                <a:solidFill>
                  <a:schemeClr val="tx1"/>
                </a:solidFill>
                <a:latin typeface="HGP創英ﾌﾟﾚｾﾞﾝｽEB" pitchFamily="18" charset="-128"/>
                <a:ea typeface="HGP創英ﾌﾟﾚｾﾞﾝｽEB" pitchFamily="18" charset="-128"/>
              </a:rPr>
              <a:t>×</a:t>
            </a:r>
            <a:r>
              <a:rPr lang="ja-JP" altLang="en-US" sz="2800" dirty="0" smtClean="0">
                <a:solidFill>
                  <a:schemeClr val="tx1"/>
                </a:solidFill>
                <a:latin typeface="HGP創英ﾌﾟﾚｾﾞﾝｽEB" pitchFamily="18" charset="-128"/>
                <a:ea typeface="HGP創英ﾌﾟﾚｾﾞﾝｽEB" pitchFamily="18" charset="-128"/>
              </a:rPr>
              <a:t>　支給率　 　５７歳</a:t>
            </a:r>
            <a:endParaRPr lang="en-US" altLang="ja-JP" sz="2800" dirty="0" smtClean="0">
              <a:solidFill>
                <a:schemeClr val="tx1"/>
              </a:solidFill>
              <a:latin typeface="HGP創英ﾌﾟﾚｾﾞﾝｽEB" pitchFamily="18" charset="-128"/>
              <a:ea typeface="HGP創英ﾌﾟﾚｾﾞﾝｽEB" pitchFamily="18" charset="-128"/>
            </a:endParaRPr>
          </a:p>
          <a:p>
            <a:pPr>
              <a:buNone/>
            </a:pPr>
            <a:r>
              <a:rPr kumimoji="1" lang="ja-JP" altLang="en-US" sz="2800" dirty="0" smtClean="0">
                <a:solidFill>
                  <a:schemeClr val="tx1"/>
                </a:solidFill>
                <a:latin typeface="HGP創英ﾌﾟﾚｾﾞﾝｽEB" pitchFamily="18" charset="-128"/>
                <a:ea typeface="HGP創英ﾌﾟﾚｾﾞﾝｽEB" pitchFamily="18" charset="-128"/>
              </a:rPr>
              <a:t>　　　　　　　　　　 　１．０８　 </a:t>
            </a:r>
            <a:r>
              <a:rPr kumimoji="1" lang="en-US" altLang="ja-JP" sz="2800" dirty="0" smtClean="0">
                <a:solidFill>
                  <a:schemeClr val="tx1"/>
                </a:solidFill>
                <a:latin typeface="HGP創英ﾌﾟﾚｾﾞﾝｽEB" pitchFamily="18" charset="-128"/>
                <a:ea typeface="HGP創英ﾌﾟﾚｾﾞﾝｽEB" pitchFamily="18" charset="-128"/>
              </a:rPr>
              <a:t>×</a:t>
            </a:r>
            <a:r>
              <a:rPr kumimoji="1" lang="ja-JP" altLang="en-US" sz="2800" dirty="0" smtClean="0">
                <a:solidFill>
                  <a:schemeClr val="tx1"/>
                </a:solidFill>
                <a:latin typeface="HGP創英ﾌﾟﾚｾﾞﾝｽEB" pitchFamily="18" charset="-128"/>
                <a:ea typeface="HGP創英ﾌﾟﾚｾﾞﾝｽEB" pitchFamily="18" charset="-128"/>
              </a:rPr>
              <a:t>　支給率     ５６歳</a:t>
            </a:r>
            <a:endParaRPr kumimoji="1" lang="en-US" altLang="ja-JP" sz="2800" dirty="0" smtClean="0">
              <a:solidFill>
                <a:schemeClr val="tx1"/>
              </a:solidFill>
              <a:latin typeface="HGP創英ﾌﾟﾚｾﾞﾝｽEB" pitchFamily="18" charset="-128"/>
              <a:ea typeface="HGP創英ﾌﾟﾚｾﾞﾝｽEB" pitchFamily="18" charset="-128"/>
            </a:endParaRPr>
          </a:p>
          <a:p>
            <a:pPr>
              <a:buNone/>
            </a:pPr>
            <a:r>
              <a:rPr lang="ja-JP" altLang="en-US" sz="2800" dirty="0" smtClean="0">
                <a:solidFill>
                  <a:schemeClr val="tx1"/>
                </a:solidFill>
                <a:latin typeface="HGP創英ﾌﾟﾚｾﾞﾝｽEB" pitchFamily="18" charset="-128"/>
                <a:ea typeface="HGP創英ﾌﾟﾚｾﾞﾝｽEB" pitchFamily="18" charset="-128"/>
              </a:rPr>
              <a:t>　　　　　　　　　　　　　　・　　　            　・</a:t>
            </a:r>
            <a:endParaRPr lang="en-US" altLang="ja-JP" sz="2800" dirty="0" smtClean="0">
              <a:solidFill>
                <a:schemeClr val="tx1"/>
              </a:solidFill>
              <a:latin typeface="HGP創英ﾌﾟﾚｾﾞﾝｽEB" pitchFamily="18" charset="-128"/>
              <a:ea typeface="HGP創英ﾌﾟﾚｾﾞﾝｽEB" pitchFamily="18" charset="-128"/>
            </a:endParaRPr>
          </a:p>
          <a:p>
            <a:pPr>
              <a:buNone/>
            </a:pPr>
            <a:r>
              <a:rPr lang="ja-JP" altLang="en-US" sz="2800" dirty="0" smtClean="0">
                <a:solidFill>
                  <a:schemeClr val="tx1"/>
                </a:solidFill>
                <a:latin typeface="HGP創英ﾌﾟﾚｾﾞﾝｽEB" pitchFamily="18" charset="-128"/>
                <a:ea typeface="HGP創英ﾌﾟﾚｾﾞﾝｽEB" pitchFamily="18" charset="-128"/>
              </a:rPr>
              <a:t>　　　　　　　　　　　　　　・　　　　            ・</a:t>
            </a:r>
            <a:endParaRPr lang="en-US" altLang="ja-JP" sz="2800" dirty="0" smtClean="0">
              <a:solidFill>
                <a:schemeClr val="tx1"/>
              </a:solidFill>
              <a:latin typeface="HGP創英ﾌﾟﾚｾﾞﾝｽEB" pitchFamily="18" charset="-128"/>
              <a:ea typeface="HGP創英ﾌﾟﾚｾﾞﾝｽEB" pitchFamily="18" charset="-128"/>
            </a:endParaRPr>
          </a:p>
          <a:p>
            <a:pPr>
              <a:buNone/>
            </a:pPr>
            <a:r>
              <a:rPr kumimoji="1" lang="ja-JP" altLang="en-US" sz="2800" dirty="0" smtClean="0">
                <a:solidFill>
                  <a:schemeClr val="tx1"/>
                </a:solidFill>
                <a:latin typeface="HGP創英ﾌﾟﾚｾﾞﾝｽEB" pitchFamily="18" charset="-128"/>
                <a:ea typeface="HGP創英ﾌﾟﾚｾﾞﾝｽEB" pitchFamily="18" charset="-128"/>
              </a:rPr>
              <a:t>　　　　　　　　　　 　１．２０　 </a:t>
            </a:r>
            <a:r>
              <a:rPr kumimoji="1" lang="en-US" altLang="ja-JP" sz="2800" dirty="0" smtClean="0">
                <a:solidFill>
                  <a:schemeClr val="tx1"/>
                </a:solidFill>
                <a:latin typeface="HGP創英ﾌﾟﾚｾﾞﾝｽEB" pitchFamily="18" charset="-128"/>
                <a:ea typeface="HGP創英ﾌﾟﾚｾﾞﾝｽEB" pitchFamily="18" charset="-128"/>
              </a:rPr>
              <a:t>×</a:t>
            </a:r>
            <a:r>
              <a:rPr kumimoji="1" lang="ja-JP" altLang="en-US" sz="2800" dirty="0" smtClean="0">
                <a:solidFill>
                  <a:schemeClr val="tx1"/>
                </a:solidFill>
                <a:latin typeface="HGP創英ﾌﾟﾚｾﾞﾝｽEB" pitchFamily="18" charset="-128"/>
                <a:ea typeface="HGP創英ﾌﾟﾚｾﾞﾝｽEB" pitchFamily="18" charset="-128"/>
              </a:rPr>
              <a:t>　支給率     ５０歳</a:t>
            </a:r>
            <a:endParaRPr kumimoji="1" lang="en-US" altLang="ja-JP" sz="2800" dirty="0" smtClean="0">
              <a:solidFill>
                <a:schemeClr val="tx1"/>
              </a:solidFill>
              <a:latin typeface="HGP創英ﾌﾟﾚｾﾞﾝｽEB" pitchFamily="18" charset="-128"/>
              <a:ea typeface="HGP創英ﾌﾟﾚｾﾞﾝｽEB" pitchFamily="18" charset="-128"/>
            </a:endParaRPr>
          </a:p>
          <a:p>
            <a:pPr>
              <a:buNone/>
            </a:pPr>
            <a:r>
              <a:rPr lang="en-US" altLang="ja-JP" sz="2400" dirty="0" smtClean="0">
                <a:solidFill>
                  <a:schemeClr val="tx1"/>
                </a:solidFill>
                <a:latin typeface="HGP創英ﾌﾟﾚｾﾞﾝｽEB" pitchFamily="18" charset="-128"/>
                <a:ea typeface="HGP創英ﾌﾟﾚｾﾞﾝｽEB" pitchFamily="18" charset="-128"/>
              </a:rPr>
              <a:t>  </a:t>
            </a: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18</a:t>
            </a:fld>
            <a:endParaRPr lang="en-US" altLang="ja-JP">
              <a:latin typeface="ＭＳ ゴシック" charset="-128"/>
            </a:endParaRPr>
          </a:p>
        </p:txBody>
      </p:sp>
      <p:sp>
        <p:nvSpPr>
          <p:cNvPr id="7" name="正方形/長方形 6"/>
          <p:cNvSpPr/>
          <p:nvPr/>
        </p:nvSpPr>
        <p:spPr>
          <a:xfrm>
            <a:off x="2987824" y="2204864"/>
            <a:ext cx="1152128" cy="3672408"/>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　</a:t>
            </a:r>
            <a:endParaRPr kumimoji="1" lang="ja-JP" altLang="en-US" dirty="0"/>
          </a:p>
        </p:txBody>
      </p:sp>
      <p:sp>
        <p:nvSpPr>
          <p:cNvPr id="8" name="円形吹き出し 7"/>
          <p:cNvSpPr/>
          <p:nvPr/>
        </p:nvSpPr>
        <p:spPr>
          <a:xfrm>
            <a:off x="4716016" y="3501008"/>
            <a:ext cx="4176464" cy="1584176"/>
          </a:xfrm>
          <a:prstGeom prst="wedgeEllipseCallout">
            <a:avLst>
              <a:gd name="adj1" fmla="val 4839"/>
              <a:gd name="adj2" fmla="val 62924"/>
            </a:avLst>
          </a:prstGeom>
          <a:solidFill>
            <a:schemeClr val="accent5">
              <a:lumMod val="75000"/>
            </a:schemeClr>
          </a:solidFill>
          <a:ln>
            <a:solidFill>
              <a:srgbClr val="0070C0"/>
            </a:solidFill>
          </a:ln>
          <a:effectLst>
            <a:outerShdw blurRad="50800" dist="50800" dir="5400000" algn="ctr" rotWithShape="0">
              <a:srgbClr val="FFFF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rgbClr val="002060"/>
                </a:solidFill>
              </a:rPr>
              <a:t>４０万円</a:t>
            </a:r>
            <a:r>
              <a:rPr lang="en-US" altLang="ja-JP" sz="2000" b="1" dirty="0" smtClean="0">
                <a:solidFill>
                  <a:srgbClr val="002060"/>
                </a:solidFill>
              </a:rPr>
              <a:t>×</a:t>
            </a:r>
            <a:r>
              <a:rPr lang="ja-JP" altLang="en-US" sz="2000" b="1" dirty="0" smtClean="0">
                <a:solidFill>
                  <a:srgbClr val="002060"/>
                </a:solidFill>
              </a:rPr>
              <a:t>１．２＝４８万円４８万円</a:t>
            </a:r>
            <a:r>
              <a:rPr lang="en-US" altLang="ja-JP" sz="2000" b="1" dirty="0" smtClean="0">
                <a:solidFill>
                  <a:srgbClr val="002060"/>
                </a:solidFill>
              </a:rPr>
              <a:t>×</a:t>
            </a:r>
            <a:r>
              <a:rPr lang="ja-JP" altLang="en-US" sz="2000" b="1" dirty="0" smtClean="0">
                <a:solidFill>
                  <a:srgbClr val="002060"/>
                </a:solidFill>
              </a:rPr>
              <a:t>支給率</a:t>
            </a:r>
            <a:endParaRPr kumimoji="1" lang="en-US" altLang="ja-JP" sz="2000" b="1" dirty="0" smtClean="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228600" y="980728"/>
            <a:ext cx="8686800" cy="5115272"/>
          </a:xfrm>
        </p:spPr>
        <p:txBody>
          <a:bodyPr/>
          <a:lstStyle/>
          <a:p>
            <a:pPr>
              <a:buNone/>
            </a:pPr>
            <a:r>
              <a:rPr kumimoji="1" lang="ja-JP" altLang="en-US" sz="2800" dirty="0" smtClean="0">
                <a:latin typeface="HGP創英ﾌﾟﾚｾﾞﾝｽEB" pitchFamily="18" charset="-128"/>
                <a:ea typeface="HGP創英ﾌﾟﾚｾﾞﾝｽEB" pitchFamily="18" charset="-128"/>
              </a:rPr>
              <a:t>　</a:t>
            </a:r>
            <a:r>
              <a:rPr kumimoji="1" lang="ja-JP" altLang="en-US" sz="3200" dirty="0" smtClean="0">
                <a:solidFill>
                  <a:srgbClr val="DE4372"/>
                </a:solidFill>
                <a:latin typeface="HGP創英ﾌﾟﾚｾﾞﾝｽEB" pitchFamily="18" charset="-128"/>
                <a:ea typeface="HGP創英ﾌﾟﾚｾﾞﾝｽEB" pitchFamily="18" charset="-128"/>
              </a:rPr>
              <a:t>税金は？</a:t>
            </a:r>
            <a:endParaRPr kumimoji="1" lang="en-US" altLang="ja-JP" sz="3200" dirty="0" smtClean="0">
              <a:solidFill>
                <a:srgbClr val="DE4372"/>
              </a:solidFill>
              <a:latin typeface="HGP創英ﾌﾟﾚｾﾞﾝｽEB" pitchFamily="18" charset="-128"/>
              <a:ea typeface="HGP創英ﾌﾟﾚｾﾞﾝｽEB" pitchFamily="18" charset="-128"/>
            </a:endParaRPr>
          </a:p>
          <a:p>
            <a:pPr>
              <a:buNone/>
            </a:pPr>
            <a:endParaRPr lang="en-US" altLang="ja-JP" sz="3200" dirty="0" smtClean="0">
              <a:solidFill>
                <a:srgbClr val="DE4372"/>
              </a:solidFill>
              <a:latin typeface="HGP創英ﾌﾟﾚｾﾞﾝｽEB" pitchFamily="18" charset="-128"/>
              <a:ea typeface="HGP創英ﾌﾟﾚｾﾞﾝｽEB" pitchFamily="18" charset="-128"/>
            </a:endParaRPr>
          </a:p>
          <a:p>
            <a:pPr>
              <a:buNone/>
            </a:pPr>
            <a:r>
              <a:rPr kumimoji="1" lang="ja-JP" altLang="en-US" sz="3200" dirty="0" smtClean="0">
                <a:solidFill>
                  <a:srgbClr val="DE4372"/>
                </a:solidFill>
                <a:latin typeface="HGP創英ﾌﾟﾚｾﾞﾝｽEB" pitchFamily="18" charset="-128"/>
                <a:ea typeface="HGP創英ﾌﾟﾚｾﾞﾝｽEB" pitchFamily="18" charset="-128"/>
              </a:rPr>
              <a:t>　　</a:t>
            </a:r>
            <a:r>
              <a:rPr kumimoji="1" lang="ja-JP" altLang="en-US" sz="3200" dirty="0" smtClean="0">
                <a:solidFill>
                  <a:schemeClr val="tx1"/>
                </a:solidFill>
                <a:latin typeface="HGP創英ﾌﾟﾚｾﾞﾝｽEB" pitchFamily="18" charset="-128"/>
                <a:ea typeface="HGP創英ﾌﾟﾚｾﾞﾝｽEB" pitchFamily="18" charset="-128"/>
              </a:rPr>
              <a:t>①（退職手当</a:t>
            </a:r>
            <a:r>
              <a:rPr kumimoji="1" lang="ja-JP" altLang="en-US" sz="3200" dirty="0" err="1" smtClean="0">
                <a:solidFill>
                  <a:schemeClr val="tx1"/>
                </a:solidFill>
                <a:latin typeface="HGP創英ﾌﾟﾚｾﾞﾝｽEB" pitchFamily="18" charset="-128"/>
                <a:ea typeface="HGP創英ﾌﾟﾚｾﾞﾝｽEB" pitchFamily="18" charset="-128"/>
              </a:rPr>
              <a:t>ー</a:t>
            </a:r>
            <a:r>
              <a:rPr kumimoji="1" lang="ja-JP" altLang="en-US" sz="3200" dirty="0" smtClean="0">
                <a:solidFill>
                  <a:schemeClr val="tx1"/>
                </a:solidFill>
                <a:latin typeface="HGP創英ﾌﾟﾚｾﾞﾝｽEB" pitchFamily="18" charset="-128"/>
                <a:ea typeface="HGP創英ﾌﾟﾚｾﾞﾝｽEB" pitchFamily="18" charset="-128"/>
              </a:rPr>
              <a:t>退職所得控除額）</a:t>
            </a:r>
            <a:r>
              <a:rPr kumimoji="1" lang="en-US" altLang="ja-JP" sz="3200" dirty="0" smtClean="0">
                <a:solidFill>
                  <a:schemeClr val="tx1"/>
                </a:solidFill>
                <a:latin typeface="HGP創英ﾌﾟﾚｾﾞﾝｽEB" pitchFamily="18" charset="-128"/>
                <a:ea typeface="HGP創英ﾌﾟﾚｾﾞﾝｽEB" pitchFamily="18" charset="-128"/>
              </a:rPr>
              <a:t>×</a:t>
            </a:r>
            <a:r>
              <a:rPr kumimoji="1" lang="ja-JP" altLang="en-US" sz="3200" dirty="0" smtClean="0">
                <a:solidFill>
                  <a:schemeClr val="tx1"/>
                </a:solidFill>
                <a:latin typeface="HGP創英ﾌﾟﾚｾﾞﾝｽEB" pitchFamily="18" charset="-128"/>
                <a:ea typeface="HGP創英ﾌﾟﾚｾﾞﾝｽEB" pitchFamily="18" charset="-128"/>
              </a:rPr>
              <a:t>１</a:t>
            </a:r>
            <a:r>
              <a:rPr kumimoji="1" lang="en-US" altLang="ja-JP" sz="3200" dirty="0" smtClean="0">
                <a:solidFill>
                  <a:schemeClr val="tx1"/>
                </a:solidFill>
                <a:latin typeface="HGP創英ﾌﾟﾚｾﾞﾝｽEB" pitchFamily="18" charset="-128"/>
                <a:ea typeface="HGP創英ﾌﾟﾚｾﾞﾝｽEB" pitchFamily="18" charset="-128"/>
              </a:rPr>
              <a:t>/</a:t>
            </a:r>
            <a:r>
              <a:rPr kumimoji="1" lang="ja-JP" altLang="en-US" sz="3200" dirty="0" smtClean="0">
                <a:solidFill>
                  <a:schemeClr val="tx1"/>
                </a:solidFill>
                <a:latin typeface="HGP創英ﾌﾟﾚｾﾞﾝｽEB" pitchFamily="18" charset="-128"/>
                <a:ea typeface="HGP創英ﾌﾟﾚｾﾞﾝｽEB" pitchFamily="18" charset="-128"/>
              </a:rPr>
              <a:t>２</a:t>
            </a:r>
            <a:endParaRPr kumimoji="1" lang="en-US" altLang="ja-JP" sz="3200" dirty="0" smtClean="0">
              <a:solidFill>
                <a:schemeClr val="tx1"/>
              </a:solidFill>
              <a:latin typeface="HGP創英ﾌﾟﾚｾﾞﾝｽEB" pitchFamily="18" charset="-128"/>
              <a:ea typeface="HGP創英ﾌﾟﾚｾﾞﾝｽEB" pitchFamily="18" charset="-128"/>
            </a:endParaRPr>
          </a:p>
          <a:p>
            <a:pPr>
              <a:buNone/>
            </a:pPr>
            <a:r>
              <a:rPr lang="ja-JP" altLang="en-US" sz="3200" dirty="0" smtClean="0">
                <a:solidFill>
                  <a:schemeClr val="tx1"/>
                </a:solidFill>
                <a:latin typeface="HGP創英ﾌﾟﾚｾﾞﾝｽEB" pitchFamily="18" charset="-128"/>
                <a:ea typeface="HGP創英ﾌﾟﾚｾﾞﾝｽEB" pitchFamily="18" charset="-128"/>
              </a:rPr>
              <a:t>　　　　＝課税退職所得金額</a:t>
            </a:r>
            <a:r>
              <a:rPr lang="ja-JP" altLang="en-US" sz="2000" dirty="0" smtClean="0">
                <a:solidFill>
                  <a:schemeClr val="tx1"/>
                </a:solidFill>
                <a:latin typeface="HGP創英ﾌﾟﾚｾﾞﾝｽEB" pitchFamily="18" charset="-128"/>
                <a:ea typeface="HGP創英ﾌﾟﾚｾﾞﾝｽEB" pitchFamily="18" charset="-128"/>
              </a:rPr>
              <a:t>（千円未満切り捨て）</a:t>
            </a:r>
            <a:endParaRPr lang="en-US" altLang="ja-JP" sz="2000" dirty="0" smtClean="0">
              <a:solidFill>
                <a:schemeClr val="tx1"/>
              </a:solidFill>
              <a:latin typeface="HGP創英ﾌﾟﾚｾﾞﾝｽEB" pitchFamily="18" charset="-128"/>
              <a:ea typeface="HGP創英ﾌﾟﾚｾﾞﾝｽEB" pitchFamily="18" charset="-128"/>
            </a:endParaRPr>
          </a:p>
          <a:p>
            <a:pPr>
              <a:buNone/>
            </a:pPr>
            <a:r>
              <a:rPr lang="ja-JP" altLang="en-US" sz="2000" dirty="0" smtClean="0">
                <a:solidFill>
                  <a:schemeClr val="tx1"/>
                </a:solidFill>
                <a:latin typeface="HGP創英ﾌﾟﾚｾﾞﾝｽEB" pitchFamily="18" charset="-128"/>
                <a:ea typeface="HGP創英ﾌﾟﾚｾﾞﾝｽEB" pitchFamily="18" charset="-128"/>
              </a:rPr>
              <a:t>　 　</a:t>
            </a:r>
            <a:endParaRPr lang="en-US" altLang="ja-JP" sz="2000" dirty="0" smtClean="0">
              <a:solidFill>
                <a:schemeClr val="tx1"/>
              </a:solidFill>
              <a:latin typeface="HGP創英ﾌﾟﾚｾﾞﾝｽEB" pitchFamily="18" charset="-128"/>
              <a:ea typeface="HGP創英ﾌﾟﾚｾﾞﾝｽEB" pitchFamily="18" charset="-128"/>
            </a:endParaRPr>
          </a:p>
          <a:p>
            <a:pPr>
              <a:buNone/>
            </a:pPr>
            <a:r>
              <a:rPr lang="ja-JP" altLang="en-US" sz="2000" dirty="0" smtClean="0">
                <a:solidFill>
                  <a:schemeClr val="tx1"/>
                </a:solidFill>
                <a:latin typeface="HGP創英ﾌﾟﾚｾﾞﾝｽEB" pitchFamily="18" charset="-128"/>
                <a:ea typeface="HGP創英ﾌﾟﾚｾﾞﾝｽEB" pitchFamily="18" charset="-128"/>
              </a:rPr>
              <a:t>　　　</a:t>
            </a:r>
            <a:r>
              <a:rPr lang="ja-JP" altLang="en-US" sz="3200" dirty="0" smtClean="0">
                <a:solidFill>
                  <a:schemeClr val="tx1"/>
                </a:solidFill>
                <a:latin typeface="HGP創英ﾌﾟﾚｾﾞﾝｽEB" pitchFamily="18" charset="-128"/>
                <a:ea typeface="HGP創英ﾌﾟﾚｾﾞﾝｽEB" pitchFamily="18" charset="-128"/>
              </a:rPr>
              <a:t>②課税退職所得金額を「所得税」と「住民税」を　　</a:t>
            </a:r>
            <a:endParaRPr lang="en-US" altLang="ja-JP" sz="3200" dirty="0" smtClean="0">
              <a:solidFill>
                <a:schemeClr val="tx1"/>
              </a:solidFill>
              <a:latin typeface="HGP創英ﾌﾟﾚｾﾞﾝｽEB" pitchFamily="18" charset="-128"/>
              <a:ea typeface="HGP創英ﾌﾟﾚｾﾞﾝｽEB" pitchFamily="18" charset="-128"/>
            </a:endParaRPr>
          </a:p>
          <a:p>
            <a:pPr>
              <a:buNone/>
            </a:pPr>
            <a:r>
              <a:rPr lang="ja-JP" altLang="en-US" sz="3200" dirty="0" smtClean="0">
                <a:solidFill>
                  <a:schemeClr val="tx1"/>
                </a:solidFill>
                <a:latin typeface="HGP創英ﾌﾟﾚｾﾞﾝｽEB" pitchFamily="18" charset="-128"/>
                <a:ea typeface="HGP創英ﾌﾟﾚｾﾞﾝｽEB" pitchFamily="18" charset="-128"/>
              </a:rPr>
              <a:t>　　　 求める表にあてはめて算出する</a:t>
            </a:r>
            <a:endParaRPr lang="en-US" altLang="ja-JP" sz="3200" dirty="0" smtClean="0">
              <a:solidFill>
                <a:schemeClr val="tx1"/>
              </a:solidFill>
              <a:latin typeface="HGP創英ﾌﾟﾚｾﾞﾝｽEB" pitchFamily="18" charset="-128"/>
              <a:ea typeface="HGP創英ﾌﾟﾚｾﾞﾝｽEB" pitchFamily="18" charset="-128"/>
            </a:endParaRPr>
          </a:p>
          <a:p>
            <a:pPr>
              <a:buNone/>
            </a:pPr>
            <a:r>
              <a:rPr lang="ja-JP" altLang="en-US" sz="3200" dirty="0" smtClean="0">
                <a:solidFill>
                  <a:schemeClr val="tx1"/>
                </a:solidFill>
                <a:latin typeface="HGP創英ﾌﾟﾚｾﾞﾝｽEB" pitchFamily="18" charset="-128"/>
                <a:ea typeface="HGP創英ﾌﾟﾚｾﾞﾝｽEB" pitchFamily="18" charset="-128"/>
              </a:rPr>
              <a:t>　　　　　　　　　　　　　　　　　　　</a:t>
            </a:r>
            <a:endParaRPr lang="en-US" altLang="ja-JP" sz="2000" dirty="0" smtClean="0">
              <a:solidFill>
                <a:schemeClr val="tx1"/>
              </a:solidFill>
              <a:latin typeface="HGP創英ﾌﾟﾚｾﾞﾝｽEB" pitchFamily="18" charset="-128"/>
              <a:ea typeface="HGP創英ﾌﾟﾚｾﾞﾝｽEB" pitchFamily="18" charset="-128"/>
            </a:endParaRPr>
          </a:p>
          <a:p>
            <a:pPr>
              <a:buNone/>
            </a:pPr>
            <a:r>
              <a:rPr lang="ja-JP" altLang="en-US" sz="2000" dirty="0" smtClean="0">
                <a:solidFill>
                  <a:schemeClr val="tx1"/>
                </a:solidFill>
                <a:latin typeface="HGP創英ﾌﾟﾚｾﾞﾝｽEB" pitchFamily="18" charset="-128"/>
                <a:ea typeface="HGP創英ﾌﾟﾚｾﾞﾝｽEB" pitchFamily="18" charset="-128"/>
              </a:rPr>
              <a:t>　　</a:t>
            </a:r>
            <a:r>
              <a:rPr lang="ja-JP" altLang="en-US" sz="2400" dirty="0" smtClean="0">
                <a:solidFill>
                  <a:schemeClr val="tx1"/>
                </a:solidFill>
                <a:latin typeface="HGP創英ﾌﾟﾚｾﾞﾝｽEB" pitchFamily="18" charset="-128"/>
                <a:ea typeface="HGP創英ﾌﾟﾚｾﾞﾝｽEB" pitchFamily="18" charset="-128"/>
              </a:rPr>
              <a:t>退職金は源泉分離課税ですので、支給時に所得税・復興特別所得税及び住民税が源泉徴収</a:t>
            </a:r>
            <a:r>
              <a:rPr lang="ja-JP" altLang="en-US" sz="2400" dirty="0">
                <a:solidFill>
                  <a:schemeClr val="tx1"/>
                </a:solidFill>
                <a:latin typeface="HGP創英ﾌﾟﾚｾﾞﾝｽEB" pitchFamily="18" charset="-128"/>
                <a:ea typeface="HGP創英ﾌﾟﾚｾﾞﾝｽEB" pitchFamily="18" charset="-128"/>
              </a:rPr>
              <a:t>される</a:t>
            </a:r>
            <a:endParaRPr lang="en-US" altLang="ja-JP" sz="2400" dirty="0" smtClean="0">
              <a:solidFill>
                <a:schemeClr val="tx1"/>
              </a:solidFill>
              <a:latin typeface="HGP創英ﾌﾟﾚｾﾞﾝｽEB" pitchFamily="18" charset="-128"/>
              <a:ea typeface="HGP創英ﾌﾟﾚｾﾞﾝｽEB" pitchFamily="18"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19</a:t>
            </a:fld>
            <a:endParaRPr lang="en-US" altLang="ja-JP">
              <a:latin typeface="ＭＳ 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a:buNone/>
            </a:pPr>
            <a:r>
              <a:rPr lang="ja-JP" altLang="en-US" sz="2800" b="1" kern="1200" dirty="0" smtClean="0">
                <a:solidFill>
                  <a:schemeClr val="tx1"/>
                </a:solidFill>
                <a:latin typeface="HGP創英ﾌﾟﾚｾﾞﾝｽEB" pitchFamily="18" charset="-128"/>
                <a:ea typeface="HGP創英ﾌﾟﾚｾﾞﾝｽEB" pitchFamily="18" charset="-128"/>
              </a:rPr>
              <a:t>　</a:t>
            </a:r>
            <a:r>
              <a:rPr lang="ja-JP" altLang="en-US" sz="2800" b="1" kern="1200" dirty="0" smtClean="0">
                <a:solidFill>
                  <a:srgbClr val="0070C0"/>
                </a:solidFill>
                <a:latin typeface="HGP創英ﾌﾟﾚｾﾞﾝｽEB" pitchFamily="18" charset="-128"/>
                <a:ea typeface="HGP創英ﾌﾟﾚｾﾞﾝｽEB" pitchFamily="18" charset="-128"/>
              </a:rPr>
              <a:t>地方自治法   第２０４条</a:t>
            </a:r>
            <a:endParaRPr kumimoji="1" lang="ja-JP" altLang="en-US" sz="2800" b="1" dirty="0">
              <a:solidFill>
                <a:srgbClr val="0070C0"/>
              </a:solidFill>
              <a:latin typeface="HGP創英ﾌﾟﾚｾﾞﾝｽEB" pitchFamily="18" charset="-128"/>
              <a:ea typeface="HGP創英ﾌﾟﾚｾﾞﾝｽEB" pitchFamily="18"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2</a:t>
            </a:fld>
            <a:endParaRPr lang="en-US" altLang="ja-JP">
              <a:latin typeface="ＭＳ ゴシック" charset="-128"/>
            </a:endParaRPr>
          </a:p>
        </p:txBody>
      </p:sp>
      <p:sp>
        <p:nvSpPr>
          <p:cNvPr id="7" name="正方形/長方形 6"/>
          <p:cNvSpPr/>
          <p:nvPr/>
        </p:nvSpPr>
        <p:spPr>
          <a:xfrm>
            <a:off x="683568" y="1628800"/>
            <a:ext cx="7992888" cy="3970318"/>
          </a:xfrm>
          <a:prstGeom prst="rect">
            <a:avLst/>
          </a:prstGeom>
        </p:spPr>
        <p:txBody>
          <a:bodyPr wrap="square">
            <a:spAutoFit/>
          </a:bodyPr>
          <a:lstStyle/>
          <a:p>
            <a:r>
              <a:rPr lang="ja-JP" altLang="en-US" sz="1800" b="1" dirty="0" smtClean="0">
                <a:latin typeface="HG丸ｺﾞｼｯｸM-PRO" pitchFamily="50" charset="-128"/>
                <a:ea typeface="HG丸ｺﾞｼｯｸM-PRO" pitchFamily="50" charset="-128"/>
              </a:rPr>
              <a:t>第２項</a:t>
            </a:r>
            <a:r>
              <a:rPr lang="ja-JP" altLang="en-US" sz="1800" dirty="0" smtClean="0">
                <a:latin typeface="HG丸ｺﾞｼｯｸM-PRO" pitchFamily="50" charset="-128"/>
                <a:ea typeface="HG丸ｺﾞｼｯｸM-PRO" pitchFamily="50" charset="-128"/>
              </a:rPr>
              <a:t/>
            </a:r>
            <a:br>
              <a:rPr lang="ja-JP" altLang="en-US" sz="1800" dirty="0" smtClean="0">
                <a:latin typeface="HG丸ｺﾞｼｯｸM-PRO" pitchFamily="50" charset="-128"/>
                <a:ea typeface="HG丸ｺﾞｼｯｸM-PRO" pitchFamily="50" charset="-128"/>
              </a:rPr>
            </a:br>
            <a:r>
              <a:rPr lang="ja-JP" altLang="en-US" sz="1800" dirty="0" smtClean="0">
                <a:latin typeface="HG丸ｺﾞｼｯｸM-PRO" pitchFamily="50" charset="-128"/>
                <a:ea typeface="HG丸ｺﾞｼｯｸM-PRO" pitchFamily="50" charset="-128"/>
              </a:rPr>
              <a:t>  普通地方公共団体は、条例で、前項の職員に対し、扶養手当、調整手当、  </a:t>
            </a:r>
            <a:endParaRPr lang="en-US" altLang="ja-JP" sz="1800" dirty="0" smtClean="0">
              <a:latin typeface="HG丸ｺﾞｼｯｸM-PRO" pitchFamily="50" charset="-128"/>
              <a:ea typeface="HG丸ｺﾞｼｯｸM-PRO" pitchFamily="50" charset="-128"/>
            </a:endParaRPr>
          </a:p>
          <a:p>
            <a:r>
              <a:rPr lang="en-US" altLang="ja-JP" sz="1800" dirty="0" smtClean="0">
                <a:latin typeface="HG丸ｺﾞｼｯｸM-PRO" pitchFamily="50" charset="-128"/>
                <a:ea typeface="HG丸ｺﾞｼｯｸM-PRO" pitchFamily="50" charset="-128"/>
              </a:rPr>
              <a:t>  </a:t>
            </a:r>
            <a:r>
              <a:rPr lang="ja-JP" altLang="en-US" sz="1800" dirty="0" smtClean="0">
                <a:latin typeface="HG丸ｺﾞｼｯｸM-PRO" pitchFamily="50" charset="-128"/>
                <a:ea typeface="HG丸ｺﾞｼｯｸM-PRO" pitchFamily="50" charset="-128"/>
              </a:rPr>
              <a:t>住居手当、初任給調整手当、通勤手当、単身赴任手当、特殊勤務手当、特 </a:t>
            </a:r>
            <a:endParaRPr lang="en-US" altLang="ja-JP" sz="1800" dirty="0" smtClean="0">
              <a:latin typeface="HG丸ｺﾞｼｯｸM-PRO" pitchFamily="50" charset="-128"/>
              <a:ea typeface="HG丸ｺﾞｼｯｸM-PRO" pitchFamily="50" charset="-128"/>
            </a:endParaRPr>
          </a:p>
          <a:p>
            <a:r>
              <a:rPr lang="en-US" altLang="ja-JP" sz="1800" dirty="0" smtClean="0">
                <a:latin typeface="HG丸ｺﾞｼｯｸM-PRO" pitchFamily="50" charset="-128"/>
                <a:ea typeface="HG丸ｺﾞｼｯｸM-PRO" pitchFamily="50" charset="-128"/>
              </a:rPr>
              <a:t>  </a:t>
            </a:r>
            <a:r>
              <a:rPr lang="ja-JP" altLang="en-US" sz="1800" dirty="0" smtClean="0">
                <a:latin typeface="HG丸ｺﾞｼｯｸM-PRO" pitchFamily="50" charset="-128"/>
                <a:ea typeface="HG丸ｺﾞｼｯｸM-PRO" pitchFamily="50" charset="-128"/>
              </a:rPr>
              <a:t>地勤務手当（これに準ずる手当を含む。）</a:t>
            </a:r>
            <a:r>
              <a:rPr lang="ja-JP" altLang="en-US" sz="1800" dirty="0" err="1" smtClean="0">
                <a:latin typeface="HG丸ｺﾞｼｯｸM-PRO" pitchFamily="50" charset="-128"/>
                <a:ea typeface="HG丸ｺﾞｼｯｸM-PRO" pitchFamily="50" charset="-128"/>
              </a:rPr>
              <a:t>、</a:t>
            </a:r>
            <a:r>
              <a:rPr lang="ja-JP" altLang="en-US" sz="1800" dirty="0" smtClean="0">
                <a:latin typeface="HG丸ｺﾞｼｯｸM-PRO" pitchFamily="50" charset="-128"/>
                <a:ea typeface="HG丸ｺﾞｼｯｸM-PRO" pitchFamily="50" charset="-128"/>
              </a:rPr>
              <a:t>へき地手当（これに準ずる手</a:t>
            </a:r>
            <a:endParaRPr lang="en-US" altLang="ja-JP" sz="1800" dirty="0" smtClean="0">
              <a:latin typeface="HG丸ｺﾞｼｯｸM-PRO" pitchFamily="50" charset="-128"/>
              <a:ea typeface="HG丸ｺﾞｼｯｸM-PRO" pitchFamily="50" charset="-128"/>
            </a:endParaRPr>
          </a:p>
          <a:p>
            <a:r>
              <a:rPr lang="en-US" altLang="ja-JP" sz="1800" dirty="0" smtClean="0">
                <a:latin typeface="HG丸ｺﾞｼｯｸM-PRO" pitchFamily="50" charset="-128"/>
                <a:ea typeface="HG丸ｺﾞｼｯｸM-PRO" pitchFamily="50" charset="-128"/>
              </a:rPr>
              <a:t>  </a:t>
            </a:r>
            <a:r>
              <a:rPr lang="ja-JP" altLang="en-US" sz="1800" dirty="0" smtClean="0">
                <a:latin typeface="HG丸ｺﾞｼｯｸM-PRO" pitchFamily="50" charset="-128"/>
                <a:ea typeface="HG丸ｺﾞｼｯｸM-PRO" pitchFamily="50" charset="-128"/>
              </a:rPr>
              <a:t>当を含む。）</a:t>
            </a:r>
            <a:r>
              <a:rPr lang="ja-JP" altLang="en-US" sz="1800" dirty="0" err="1" smtClean="0">
                <a:latin typeface="HG丸ｺﾞｼｯｸM-PRO" pitchFamily="50" charset="-128"/>
                <a:ea typeface="HG丸ｺﾞｼｯｸM-PRO" pitchFamily="50" charset="-128"/>
              </a:rPr>
              <a:t>、</a:t>
            </a:r>
            <a:r>
              <a:rPr lang="ja-JP" altLang="en-US" sz="1800" dirty="0" smtClean="0">
                <a:latin typeface="HG丸ｺﾞｼｯｸM-PRO" pitchFamily="50" charset="-128"/>
                <a:ea typeface="HG丸ｺﾞｼｯｸM-PRO" pitchFamily="50" charset="-128"/>
              </a:rPr>
              <a:t>時間外勤務手当、宿日直手当、管理職員特別勤務手当、夜</a:t>
            </a:r>
            <a:endParaRPr lang="en-US" altLang="ja-JP" sz="1800" dirty="0" smtClean="0">
              <a:latin typeface="HG丸ｺﾞｼｯｸM-PRO" pitchFamily="50" charset="-128"/>
              <a:ea typeface="HG丸ｺﾞｼｯｸM-PRO" pitchFamily="50" charset="-128"/>
            </a:endParaRPr>
          </a:p>
          <a:p>
            <a:r>
              <a:rPr lang="en-US" altLang="ja-JP" sz="1800" dirty="0" smtClean="0">
                <a:latin typeface="HG丸ｺﾞｼｯｸM-PRO" pitchFamily="50" charset="-128"/>
                <a:ea typeface="HG丸ｺﾞｼｯｸM-PRO" pitchFamily="50" charset="-128"/>
              </a:rPr>
              <a:t>  </a:t>
            </a:r>
            <a:r>
              <a:rPr lang="ja-JP" altLang="en-US" sz="1800" dirty="0" smtClean="0">
                <a:latin typeface="HG丸ｺﾞｼｯｸM-PRO" pitchFamily="50" charset="-128"/>
                <a:ea typeface="HG丸ｺﾞｼｯｸM-PRO" pitchFamily="50" charset="-128"/>
              </a:rPr>
              <a:t>間勤務手当、休日勤務手当、管理職手当、期末手当、勤勉手当、期末特別</a:t>
            </a:r>
            <a:endParaRPr lang="en-US" altLang="ja-JP" sz="1800" dirty="0" smtClean="0">
              <a:latin typeface="HG丸ｺﾞｼｯｸM-PRO" pitchFamily="50" charset="-128"/>
              <a:ea typeface="HG丸ｺﾞｼｯｸM-PRO" pitchFamily="50" charset="-128"/>
            </a:endParaRPr>
          </a:p>
          <a:p>
            <a:r>
              <a:rPr lang="en-US" altLang="ja-JP" sz="1800" dirty="0" smtClean="0">
                <a:latin typeface="HG丸ｺﾞｼｯｸM-PRO" pitchFamily="50" charset="-128"/>
                <a:ea typeface="HG丸ｺﾞｼｯｸM-PRO" pitchFamily="50" charset="-128"/>
              </a:rPr>
              <a:t>  </a:t>
            </a:r>
            <a:r>
              <a:rPr lang="ja-JP" altLang="en-US" sz="1800" dirty="0" smtClean="0">
                <a:latin typeface="HG丸ｺﾞｼｯｸM-PRO" pitchFamily="50" charset="-128"/>
                <a:ea typeface="HG丸ｺﾞｼｯｸM-PRO" pitchFamily="50" charset="-128"/>
              </a:rPr>
              <a:t>手当、寒冷地手当、特定任期付職員業績手当、任期付研究員業績手当、義</a:t>
            </a:r>
            <a:endParaRPr lang="en-US" altLang="ja-JP" sz="1800" dirty="0" smtClean="0">
              <a:latin typeface="HG丸ｺﾞｼｯｸM-PRO" pitchFamily="50" charset="-128"/>
              <a:ea typeface="HG丸ｺﾞｼｯｸM-PRO" pitchFamily="50" charset="-128"/>
            </a:endParaRPr>
          </a:p>
          <a:p>
            <a:r>
              <a:rPr lang="en-US" altLang="ja-JP" sz="1800" dirty="0" smtClean="0">
                <a:latin typeface="HG丸ｺﾞｼｯｸM-PRO" pitchFamily="50" charset="-128"/>
                <a:ea typeface="HG丸ｺﾞｼｯｸM-PRO" pitchFamily="50" charset="-128"/>
              </a:rPr>
              <a:t>  </a:t>
            </a:r>
            <a:r>
              <a:rPr lang="ja-JP" altLang="en-US" sz="1800" dirty="0" smtClean="0">
                <a:latin typeface="HG丸ｺﾞｼｯｸM-PRO" pitchFamily="50" charset="-128"/>
                <a:ea typeface="HG丸ｺﾞｼｯｸM-PRO" pitchFamily="50" charset="-128"/>
              </a:rPr>
              <a:t>務教育等教員特別手当、定時制通信教育手当、産業教育手当、農林漁業普</a:t>
            </a:r>
            <a:endParaRPr lang="en-US" altLang="ja-JP" sz="1800" dirty="0" smtClean="0">
              <a:latin typeface="HG丸ｺﾞｼｯｸM-PRO" pitchFamily="50" charset="-128"/>
              <a:ea typeface="HG丸ｺﾞｼｯｸM-PRO" pitchFamily="50" charset="-128"/>
            </a:endParaRPr>
          </a:p>
          <a:p>
            <a:r>
              <a:rPr lang="en-US" altLang="ja-JP" sz="1800" dirty="0" smtClean="0">
                <a:latin typeface="HG丸ｺﾞｼｯｸM-PRO" pitchFamily="50" charset="-128"/>
                <a:ea typeface="HG丸ｺﾞｼｯｸM-PRO" pitchFamily="50" charset="-128"/>
              </a:rPr>
              <a:t>  </a:t>
            </a:r>
            <a:r>
              <a:rPr lang="ja-JP" altLang="en-US" sz="1800" dirty="0" smtClean="0">
                <a:latin typeface="HG丸ｺﾞｼｯｸM-PRO" pitchFamily="50" charset="-128"/>
                <a:ea typeface="HG丸ｺﾞｼｯｸM-PRO" pitchFamily="50" charset="-128"/>
              </a:rPr>
              <a:t>及指導手当、災害派遣手当（武力攻撃災害等派遣手当を含む。）又は</a:t>
            </a:r>
            <a:r>
              <a:rPr lang="ja-JP" altLang="en-US" sz="1800" b="1" dirty="0" smtClean="0">
                <a:solidFill>
                  <a:srgbClr val="FF0000"/>
                </a:solidFill>
                <a:uFill>
                  <a:solidFill>
                    <a:srgbClr val="FF0000"/>
                  </a:solidFill>
                </a:uFill>
                <a:latin typeface="HG丸ｺﾞｼｯｸM-PRO" pitchFamily="50" charset="-128"/>
                <a:ea typeface="HG丸ｺﾞｼｯｸM-PRO" pitchFamily="50" charset="-128"/>
              </a:rPr>
              <a:t>退職</a:t>
            </a:r>
            <a:endParaRPr lang="en-US" altLang="ja-JP" sz="1800" b="1" dirty="0" smtClean="0">
              <a:solidFill>
                <a:srgbClr val="FF0000"/>
              </a:solidFill>
              <a:uFill>
                <a:solidFill>
                  <a:srgbClr val="FF0000"/>
                </a:solidFill>
              </a:uFill>
              <a:latin typeface="HG丸ｺﾞｼｯｸM-PRO" pitchFamily="50" charset="-128"/>
              <a:ea typeface="HG丸ｺﾞｼｯｸM-PRO" pitchFamily="50" charset="-128"/>
            </a:endParaRPr>
          </a:p>
          <a:p>
            <a:r>
              <a:rPr lang="en-US" altLang="ja-JP" sz="1800" b="1" dirty="0" smtClean="0">
                <a:solidFill>
                  <a:srgbClr val="FF0000"/>
                </a:solidFill>
                <a:uFill>
                  <a:solidFill>
                    <a:srgbClr val="FF0000"/>
                  </a:solidFill>
                </a:uFill>
                <a:latin typeface="HG丸ｺﾞｼｯｸM-PRO" pitchFamily="50" charset="-128"/>
                <a:ea typeface="HG丸ｺﾞｼｯｸM-PRO" pitchFamily="50" charset="-128"/>
              </a:rPr>
              <a:t>  </a:t>
            </a:r>
            <a:r>
              <a:rPr lang="ja-JP" altLang="en-US" sz="1800" b="1" dirty="0" smtClean="0">
                <a:solidFill>
                  <a:srgbClr val="FF0000"/>
                </a:solidFill>
                <a:uFill>
                  <a:solidFill>
                    <a:srgbClr val="FF0000"/>
                  </a:solidFill>
                </a:uFill>
                <a:latin typeface="HG丸ｺﾞｼｯｸM-PRO" pitchFamily="50" charset="-128"/>
                <a:ea typeface="HG丸ｺﾞｼｯｸM-PRO" pitchFamily="50" charset="-128"/>
              </a:rPr>
              <a:t>手当を支給することができる。</a:t>
            </a:r>
            <a:endParaRPr lang="en-US" altLang="ja-JP" sz="1800" b="1" dirty="0" smtClean="0">
              <a:solidFill>
                <a:srgbClr val="FF0000"/>
              </a:solidFill>
              <a:uFill>
                <a:solidFill>
                  <a:srgbClr val="FF0000"/>
                </a:solidFill>
              </a:uFill>
              <a:latin typeface="HG丸ｺﾞｼｯｸM-PRO" pitchFamily="50" charset="-128"/>
              <a:ea typeface="HG丸ｺﾞｼｯｸM-PRO" pitchFamily="50" charset="-128"/>
            </a:endParaRPr>
          </a:p>
          <a:p>
            <a:r>
              <a:rPr lang="ja-JP" altLang="en-US" sz="1800" dirty="0" smtClean="0">
                <a:latin typeface="HG丸ｺﾞｼｯｸM-PRO" pitchFamily="50" charset="-128"/>
                <a:ea typeface="HG丸ｺﾞｼｯｸM-PRO" pitchFamily="50" charset="-128"/>
              </a:rPr>
              <a:t/>
            </a:r>
            <a:br>
              <a:rPr lang="ja-JP" altLang="en-US" sz="1800" dirty="0" smtClean="0">
                <a:latin typeface="HG丸ｺﾞｼｯｸM-PRO" pitchFamily="50" charset="-128"/>
                <a:ea typeface="HG丸ｺﾞｼｯｸM-PRO" pitchFamily="50" charset="-128"/>
              </a:rPr>
            </a:br>
            <a:r>
              <a:rPr lang="ja-JP" altLang="en-US" sz="1800" b="1" dirty="0" smtClean="0">
                <a:latin typeface="HG丸ｺﾞｼｯｸM-PRO" pitchFamily="50" charset="-128"/>
                <a:ea typeface="HG丸ｺﾞｼｯｸM-PRO" pitchFamily="50" charset="-128"/>
              </a:rPr>
              <a:t>第３項</a:t>
            </a:r>
            <a:endParaRPr lang="en-US" altLang="ja-JP" sz="1800" b="1" dirty="0" smtClean="0">
              <a:latin typeface="HG丸ｺﾞｼｯｸM-PRO" pitchFamily="50" charset="-128"/>
              <a:ea typeface="HG丸ｺﾞｼｯｸM-PRO" pitchFamily="50" charset="-128"/>
            </a:endParaRPr>
          </a:p>
          <a:p>
            <a:r>
              <a:rPr lang="ja-JP" altLang="en-US" sz="1800" dirty="0" smtClean="0">
                <a:latin typeface="HG丸ｺﾞｼｯｸM-PRO" pitchFamily="50" charset="-128"/>
                <a:ea typeface="HG丸ｺﾞｼｯｸM-PRO" pitchFamily="50" charset="-128"/>
              </a:rPr>
              <a:t>  給料、手当及び旅費の額並びにその支給方法は、</a:t>
            </a:r>
            <a:r>
              <a:rPr lang="ja-JP" altLang="en-US" sz="1800" b="1" dirty="0" smtClean="0">
                <a:solidFill>
                  <a:srgbClr val="FF0000"/>
                </a:solidFill>
                <a:latin typeface="HG丸ｺﾞｼｯｸM-PRO" pitchFamily="50" charset="-128"/>
                <a:ea typeface="HG丸ｺﾞｼｯｸM-PRO" pitchFamily="50" charset="-128"/>
              </a:rPr>
              <a:t>条例でこれを定め</a:t>
            </a:r>
            <a:r>
              <a:rPr lang="ja-JP" altLang="en-US" sz="1800" b="1" dirty="0" err="1" smtClean="0">
                <a:solidFill>
                  <a:srgbClr val="FF0000"/>
                </a:solidFill>
                <a:latin typeface="HG丸ｺﾞｼｯｸM-PRO" pitchFamily="50" charset="-128"/>
                <a:ea typeface="HG丸ｺﾞｼｯｸM-PRO" pitchFamily="50" charset="-128"/>
              </a:rPr>
              <a:t>な</a:t>
            </a:r>
            <a:r>
              <a:rPr lang="ja-JP" altLang="en-US" sz="1800" b="1" dirty="0" smtClean="0">
                <a:solidFill>
                  <a:srgbClr val="FF0000"/>
                </a:solidFill>
                <a:latin typeface="HG丸ｺﾞｼｯｸM-PRO" pitchFamily="50" charset="-128"/>
                <a:ea typeface="HG丸ｺﾞｼｯｸM-PRO" pitchFamily="50" charset="-128"/>
              </a:rPr>
              <a:t>けれ  </a:t>
            </a:r>
            <a:endParaRPr lang="en-US" altLang="ja-JP" sz="1800" b="1" dirty="0" smtClean="0">
              <a:solidFill>
                <a:srgbClr val="FF0000"/>
              </a:solidFill>
              <a:latin typeface="HG丸ｺﾞｼｯｸM-PRO" pitchFamily="50" charset="-128"/>
              <a:ea typeface="HG丸ｺﾞｼｯｸM-PRO" pitchFamily="50" charset="-128"/>
            </a:endParaRPr>
          </a:p>
          <a:p>
            <a:r>
              <a:rPr lang="en-US" altLang="ja-JP" sz="1800" b="1" dirty="0" smtClean="0">
                <a:solidFill>
                  <a:srgbClr val="FF0000"/>
                </a:solidFill>
                <a:latin typeface="HG丸ｺﾞｼｯｸM-PRO" pitchFamily="50" charset="-128"/>
                <a:ea typeface="HG丸ｺﾞｼｯｸM-PRO" pitchFamily="50" charset="-128"/>
              </a:rPr>
              <a:t>  </a:t>
            </a:r>
            <a:r>
              <a:rPr lang="ja-JP" altLang="en-US" sz="1800" b="1" dirty="0" smtClean="0">
                <a:solidFill>
                  <a:srgbClr val="FF0000"/>
                </a:solidFill>
                <a:latin typeface="HG丸ｺﾞｼｯｸM-PRO" pitchFamily="50" charset="-128"/>
                <a:ea typeface="HG丸ｺﾞｼｯｸM-PRO" pitchFamily="50" charset="-128"/>
              </a:rPr>
              <a:t>ばならない。</a:t>
            </a:r>
            <a:endParaRPr lang="ja-JP" altLang="en-US" sz="1800" b="1"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228600" y="764704"/>
            <a:ext cx="8686800" cy="5331296"/>
          </a:xfrm>
        </p:spPr>
        <p:txBody>
          <a:bodyPr/>
          <a:lstStyle/>
          <a:p>
            <a:pPr>
              <a:buNone/>
            </a:pPr>
            <a:r>
              <a:rPr kumimoji="1" lang="ja-JP" altLang="en-US" sz="2800" dirty="0" smtClean="0">
                <a:latin typeface="HGP創英ﾌﾟﾚｾﾞﾝｽEB" pitchFamily="18" charset="-128"/>
                <a:ea typeface="HGP創英ﾌﾟﾚｾﾞﾝｽEB" pitchFamily="18" charset="-128"/>
              </a:rPr>
              <a:t>　</a:t>
            </a:r>
            <a:r>
              <a:rPr kumimoji="1" lang="ja-JP" altLang="en-US" sz="2800" b="1" dirty="0" smtClean="0">
                <a:solidFill>
                  <a:srgbClr val="DE4372"/>
                </a:solidFill>
                <a:latin typeface="HGP創英ﾌﾟﾚｾﾞﾝｽEB" pitchFamily="18" charset="-128"/>
                <a:ea typeface="HGP創英ﾌﾟﾚｾﾞﾝｽEB" pitchFamily="18" charset="-128"/>
              </a:rPr>
              <a:t>税金を算出してみましょう！</a:t>
            </a:r>
            <a:endParaRPr kumimoji="1" lang="en-US" altLang="ja-JP" sz="2800" b="1" dirty="0" smtClean="0">
              <a:solidFill>
                <a:srgbClr val="DE4372"/>
              </a:solidFill>
              <a:latin typeface="HGP創英ﾌﾟﾚｾﾞﾝｽEB" pitchFamily="18" charset="-128"/>
              <a:ea typeface="HGP創英ﾌﾟﾚｾﾞﾝｽEB" pitchFamily="18" charset="-128"/>
            </a:endParaRPr>
          </a:p>
          <a:p>
            <a:pPr>
              <a:buNone/>
            </a:pPr>
            <a:r>
              <a:rPr kumimoji="1" lang="ja-JP" altLang="en-US" sz="2800" dirty="0" smtClean="0">
                <a:latin typeface="HGP創英ﾌﾟﾚｾﾞﾝｽEB" pitchFamily="18" charset="-128"/>
                <a:ea typeface="HGP創英ﾌﾟﾚｾﾞﾝｽEB" pitchFamily="18" charset="-128"/>
              </a:rPr>
              <a:t>　　</a:t>
            </a:r>
            <a:r>
              <a:rPr kumimoji="1" lang="ja-JP" altLang="en-US" sz="2400" u="sng" dirty="0" smtClean="0">
                <a:latin typeface="HGP創英ﾌﾟﾚｾﾞﾝｽEB" pitchFamily="18" charset="-128"/>
                <a:ea typeface="HGP創英ﾌﾟﾚｾﾞﾝｽEB" pitchFamily="18" charset="-128"/>
              </a:rPr>
              <a:t>退職手当　　</a:t>
            </a:r>
            <a:r>
              <a:rPr lang="ja-JP" altLang="en-US" sz="2400" u="sng" dirty="0" smtClean="0">
                <a:latin typeface="HGP創英ﾌﾟﾚｾﾞﾝｽEB" pitchFamily="18" charset="-128"/>
                <a:ea typeface="HGP創英ﾌﾟﾚｾﾞﾝｽEB" pitchFamily="18" charset="-128"/>
              </a:rPr>
              <a:t>１，０００</a:t>
            </a:r>
            <a:r>
              <a:rPr kumimoji="1" lang="ja-JP" altLang="en-US" sz="2400" u="sng" dirty="0" smtClean="0">
                <a:latin typeface="HGP創英ﾌﾟﾚｾﾞﾝｽEB" pitchFamily="18" charset="-128"/>
                <a:ea typeface="HGP創英ﾌﾟﾚｾﾞﾝｽEB" pitchFamily="18" charset="-128"/>
              </a:rPr>
              <a:t>万円　勤続年数１５年の場合</a:t>
            </a:r>
            <a:endParaRPr kumimoji="1" lang="ja-JP" altLang="en-US" sz="2400" u="sng" dirty="0">
              <a:latin typeface="HGP創英ﾌﾟﾚｾﾞﾝｽEB" pitchFamily="18" charset="-128"/>
              <a:ea typeface="HGP創英ﾌﾟﾚｾﾞﾝｽEB" pitchFamily="18" charset="-128"/>
            </a:endParaRPr>
          </a:p>
        </p:txBody>
      </p:sp>
      <p:sp>
        <p:nvSpPr>
          <p:cNvPr id="4" name="スライド番号プレースホルダ 3"/>
          <p:cNvSpPr>
            <a:spLocks noGrp="1"/>
          </p:cNvSpPr>
          <p:nvPr>
            <p:ph type="sldNum" sz="quarter" idx="12"/>
          </p:nvPr>
        </p:nvSpPr>
        <p:spPr/>
        <p:txBody>
          <a:bodyPr/>
          <a:lstStyle/>
          <a:p>
            <a:fld id="{F42699D6-8A4C-46AE-893A-4C40691FDE97}" type="slidenum">
              <a:rPr lang="en-US" altLang="ja-JP" smtClean="0"/>
              <a:pPr/>
              <a:t>20</a:t>
            </a:fld>
            <a:endParaRPr lang="en-US" altLang="ja-JP">
              <a:latin typeface="ＭＳ ゴシック" charset="-128"/>
            </a:endParaRPr>
          </a:p>
        </p:txBody>
      </p:sp>
      <p:sp>
        <p:nvSpPr>
          <p:cNvPr id="5" name="正方形/長方形 4"/>
          <p:cNvSpPr/>
          <p:nvPr/>
        </p:nvSpPr>
        <p:spPr>
          <a:xfrm>
            <a:off x="755576" y="2087463"/>
            <a:ext cx="7848872" cy="4770537"/>
          </a:xfrm>
          <a:prstGeom prst="rect">
            <a:avLst/>
          </a:prstGeom>
        </p:spPr>
        <p:txBody>
          <a:bodyPr wrap="square">
            <a:spAutoFit/>
          </a:bodyPr>
          <a:lstStyle/>
          <a:p>
            <a:pPr>
              <a:buNone/>
            </a:pPr>
            <a:r>
              <a:rPr lang="ja-JP" altLang="en-US" dirty="0" smtClean="0">
                <a:latin typeface="HGP創英ﾌﾟﾚｾﾞﾝｽEB" pitchFamily="18" charset="-128"/>
                <a:ea typeface="HGP創英ﾌﾟﾚｾﾞﾝｽEB" pitchFamily="18" charset="-128"/>
              </a:rPr>
              <a:t>（退職手当 </a:t>
            </a:r>
            <a:r>
              <a:rPr lang="ja-JP" altLang="en-US" dirty="0" err="1" smtClean="0">
                <a:latin typeface="HGP創英ﾌﾟﾚｾﾞﾝｽEB" pitchFamily="18" charset="-128"/>
                <a:ea typeface="HGP創英ﾌﾟﾚｾﾞﾝｽEB" pitchFamily="18" charset="-128"/>
              </a:rPr>
              <a:t>ー</a:t>
            </a:r>
            <a:r>
              <a:rPr lang="ja-JP" altLang="en-US" dirty="0" smtClean="0">
                <a:latin typeface="HGP創英ﾌﾟﾚｾﾞﾝｽEB" pitchFamily="18" charset="-128"/>
                <a:ea typeface="HGP創英ﾌﾟﾚｾﾞﾝｽEB" pitchFamily="18" charset="-128"/>
              </a:rPr>
              <a:t> 退職所得控除額） </a:t>
            </a:r>
            <a:r>
              <a:rPr lang="en-US" altLang="ja-JP" dirty="0" smtClean="0">
                <a:latin typeface="HGP創英ﾌﾟﾚｾﾞﾝｽEB" pitchFamily="18" charset="-128"/>
                <a:ea typeface="HGP創英ﾌﾟﾚｾﾞﾝｽEB" pitchFamily="18" charset="-128"/>
              </a:rPr>
              <a:t>× </a:t>
            </a:r>
            <a:r>
              <a:rPr lang="ja-JP" altLang="en-US" dirty="0" smtClean="0">
                <a:latin typeface="HGP創英ﾌﾟﾚｾﾞﾝｽEB" pitchFamily="18" charset="-128"/>
                <a:ea typeface="HGP創英ﾌﾟﾚｾﾞﾝｽEB" pitchFamily="18" charset="-128"/>
              </a:rPr>
              <a:t>１</a:t>
            </a:r>
            <a:r>
              <a:rPr lang="en-US" altLang="ja-JP" dirty="0" smtClean="0">
                <a:latin typeface="HGP創英ﾌﾟﾚｾﾞﾝｽEB" pitchFamily="18" charset="-128"/>
                <a:ea typeface="HGP創英ﾌﾟﾚｾﾞﾝｽEB" pitchFamily="18" charset="-128"/>
              </a:rPr>
              <a:t>/</a:t>
            </a:r>
            <a:r>
              <a:rPr lang="ja-JP" altLang="en-US" dirty="0" smtClean="0">
                <a:latin typeface="HGP創英ﾌﾟﾚｾﾞﾝｽEB" pitchFamily="18" charset="-128"/>
                <a:ea typeface="HGP創英ﾌﾟﾚｾﾞﾝｽEB" pitchFamily="18" charset="-128"/>
              </a:rPr>
              <a:t>２</a:t>
            </a:r>
            <a:endParaRPr lang="en-US" altLang="ja-JP" dirty="0" smtClean="0">
              <a:latin typeface="HGP創英ﾌﾟﾚｾﾞﾝｽEB" pitchFamily="18" charset="-128"/>
              <a:ea typeface="HGP創英ﾌﾟﾚｾﾞﾝｽEB" pitchFamily="18" charset="-128"/>
            </a:endParaRPr>
          </a:p>
          <a:p>
            <a:pPr>
              <a:buNone/>
            </a:pPr>
            <a:r>
              <a:rPr lang="ja-JP" altLang="en-US" dirty="0" smtClean="0">
                <a:latin typeface="HGP創英ﾌﾟﾚｾﾞﾝｽEB" pitchFamily="18" charset="-128"/>
                <a:ea typeface="HGP創英ﾌﾟﾚｾﾞﾝｽEB" pitchFamily="18" charset="-128"/>
              </a:rPr>
              <a:t>　　　　                     ＝課税退職所得金額</a:t>
            </a:r>
            <a:r>
              <a:rPr lang="ja-JP" altLang="en-US" sz="1600" dirty="0" smtClean="0">
                <a:latin typeface="HGP創英ﾌﾟﾚｾﾞﾝｽEB" pitchFamily="18" charset="-128"/>
                <a:ea typeface="HGP創英ﾌﾟﾚｾﾞﾝｽEB" pitchFamily="18" charset="-128"/>
              </a:rPr>
              <a:t>（千円未満切り捨て）</a:t>
            </a:r>
            <a:endParaRPr lang="en-US" altLang="ja-JP" sz="1600" dirty="0" smtClean="0">
              <a:latin typeface="HGP創英ﾌﾟﾚｾﾞﾝｽEB" pitchFamily="18" charset="-128"/>
              <a:ea typeface="HGP創英ﾌﾟﾚｾﾞﾝｽEB" pitchFamily="18" charset="-128"/>
            </a:endParaRPr>
          </a:p>
          <a:p>
            <a:pPr>
              <a:buNone/>
            </a:pPr>
            <a:endParaRPr lang="en-US" altLang="ja-JP" sz="1600" dirty="0" smtClean="0">
              <a:latin typeface="HGP創英ﾌﾟﾚｾﾞﾝｽEB" pitchFamily="18" charset="-128"/>
              <a:ea typeface="HGP創英ﾌﾟﾚｾﾞﾝｽEB" pitchFamily="18" charset="-128"/>
            </a:endParaRPr>
          </a:p>
          <a:p>
            <a:pPr>
              <a:buNone/>
            </a:pPr>
            <a:r>
              <a:rPr lang="ja-JP" altLang="en-US" sz="1600" dirty="0" smtClean="0">
                <a:latin typeface="HGP創英ﾌﾟﾚｾﾞﾝｽEB" pitchFamily="18" charset="-128"/>
                <a:ea typeface="HGP創英ﾌﾟﾚｾﾞﾝｽEB" pitchFamily="18" charset="-128"/>
              </a:rPr>
              <a:t>　</a:t>
            </a:r>
            <a:r>
              <a:rPr lang="ja-JP" altLang="en-US" sz="2000" dirty="0" smtClean="0">
                <a:latin typeface="HGP創英ﾌﾟﾚｾﾞﾝｽEB" pitchFamily="18" charset="-128"/>
                <a:ea typeface="HGP創英ﾌﾟﾚｾﾞﾝｽEB" pitchFamily="18" charset="-128"/>
              </a:rPr>
              <a:t>（１，０００万円  </a:t>
            </a:r>
            <a:r>
              <a:rPr lang="ja-JP" altLang="en-US" sz="2000" dirty="0" err="1" smtClean="0">
                <a:latin typeface="HGP創英ﾌﾟﾚｾﾞﾝｽEB" pitchFamily="18" charset="-128"/>
                <a:ea typeface="HGP創英ﾌﾟﾚｾﾞﾝｽEB" pitchFamily="18" charset="-128"/>
              </a:rPr>
              <a:t>ー</a:t>
            </a:r>
            <a:r>
              <a:rPr lang="ja-JP" altLang="en-US" sz="2000" dirty="0" smtClean="0">
                <a:latin typeface="HGP創英ﾌﾟﾚｾﾞﾝｽEB" pitchFamily="18" charset="-128"/>
                <a:ea typeface="HGP創英ﾌﾟﾚｾﾞﾝｽEB" pitchFamily="18" charset="-128"/>
              </a:rPr>
              <a:t>  ６００万円）　</a:t>
            </a:r>
            <a:r>
              <a:rPr lang="en-US" altLang="ja-JP" sz="2000" dirty="0" smtClean="0">
                <a:latin typeface="HGP創英ﾌﾟﾚｾﾞﾝｽEB" pitchFamily="18" charset="-128"/>
                <a:ea typeface="HGP創英ﾌﾟﾚｾﾞﾝｽEB" pitchFamily="18" charset="-128"/>
              </a:rPr>
              <a:t>×</a:t>
            </a:r>
            <a:r>
              <a:rPr lang="ja-JP" altLang="en-US" sz="2000" dirty="0" smtClean="0">
                <a:latin typeface="HGP創英ﾌﾟﾚｾﾞﾝｽEB" pitchFamily="18" charset="-128"/>
                <a:ea typeface="HGP創英ﾌﾟﾚｾﾞﾝｽEB" pitchFamily="18" charset="-128"/>
              </a:rPr>
              <a:t>　</a:t>
            </a:r>
            <a:r>
              <a:rPr lang="en-US" altLang="ja-JP" sz="2000" dirty="0" smtClean="0">
                <a:latin typeface="HGP創英ﾌﾟﾚｾﾞﾝｽEB" pitchFamily="18" charset="-128"/>
                <a:ea typeface="HGP創英ﾌﾟﾚｾﾞﾝｽEB" pitchFamily="18" charset="-128"/>
              </a:rPr>
              <a:t>1</a:t>
            </a:r>
            <a:r>
              <a:rPr lang="ja-JP" altLang="en-US" sz="2000" dirty="0" smtClean="0">
                <a:latin typeface="HGP創英ﾌﾟﾚｾﾞﾝｽEB" pitchFamily="18" charset="-128"/>
                <a:ea typeface="HGP創英ﾌﾟﾚｾﾞﾝｽEB" pitchFamily="18" charset="-128"/>
              </a:rPr>
              <a:t>／２　＝　</a:t>
            </a:r>
            <a:r>
              <a:rPr lang="ja-JP" altLang="en-US" sz="2000" dirty="0" smtClean="0">
                <a:solidFill>
                  <a:srgbClr val="0070C0"/>
                </a:solidFill>
                <a:effectLst>
                  <a:outerShdw blurRad="38100" dist="38100" dir="2700000" algn="tl">
                    <a:srgbClr val="000000">
                      <a:alpha val="43137"/>
                    </a:srgbClr>
                  </a:outerShdw>
                </a:effectLst>
                <a:latin typeface="HGP創英ﾌﾟﾚｾﾞﾝｽEB" pitchFamily="18" charset="-128"/>
                <a:ea typeface="HGP創英ﾌﾟﾚｾﾞﾝｽEB" pitchFamily="18" charset="-128"/>
              </a:rPr>
              <a:t>２００万円</a:t>
            </a:r>
            <a:endParaRPr lang="en-US" altLang="ja-JP" sz="2000" dirty="0" smtClean="0">
              <a:solidFill>
                <a:srgbClr val="0070C0"/>
              </a:solidFill>
              <a:effectLst>
                <a:outerShdw blurRad="38100" dist="38100" dir="2700000" algn="tl">
                  <a:srgbClr val="000000">
                    <a:alpha val="43137"/>
                  </a:srgbClr>
                </a:outerShdw>
              </a:effectLst>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◎所得税　（２００万円</a:t>
            </a:r>
            <a:r>
              <a:rPr lang="en-US" altLang="ja-JP" sz="2000" dirty="0" smtClean="0">
                <a:latin typeface="HGP創英ﾌﾟﾚｾﾞﾝｽEB" pitchFamily="18" charset="-128"/>
                <a:ea typeface="HGP創英ﾌﾟﾚｾﾞﾝｽEB" pitchFamily="18" charset="-128"/>
              </a:rPr>
              <a:t>×</a:t>
            </a:r>
            <a:r>
              <a:rPr lang="ja-JP" altLang="en-US" sz="2000" dirty="0" smtClean="0">
                <a:latin typeface="HGP創英ﾌﾟﾚｾﾞﾝｽEB" pitchFamily="18" charset="-128"/>
                <a:ea typeface="HGP創英ﾌﾟﾚｾﾞﾝｽEB" pitchFamily="18" charset="-128"/>
              </a:rPr>
              <a:t>１０％－９７，５００円）</a:t>
            </a:r>
            <a:r>
              <a:rPr lang="en-US" altLang="ja-JP" sz="2000" dirty="0" smtClean="0">
                <a:latin typeface="HGP創英ﾌﾟﾚｾﾞﾝｽEB" pitchFamily="18" charset="-128"/>
                <a:ea typeface="HGP創英ﾌﾟﾚｾﾞﾝｽEB" pitchFamily="18" charset="-128"/>
              </a:rPr>
              <a:t>×</a:t>
            </a:r>
            <a:r>
              <a:rPr lang="ja-JP" altLang="en-US" sz="2000" dirty="0" smtClean="0">
                <a:latin typeface="HGP創英ﾌﾟﾚｾﾞﾝｽEB" pitchFamily="18" charset="-128"/>
                <a:ea typeface="HGP創英ﾌﾟﾚｾﾞﾝｽEB" pitchFamily="18" charset="-128"/>
              </a:rPr>
              <a:t>１０２．１％　＝</a:t>
            </a:r>
            <a:endParaRPr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a:t>
            </a:r>
            <a:r>
              <a:rPr lang="ja-JP" altLang="en-US" sz="2000" dirty="0" smtClean="0">
                <a:solidFill>
                  <a:srgbClr val="FF0000"/>
                </a:solidFill>
                <a:latin typeface="HGP創英ﾌﾟﾚｾﾞﾝｽEB" pitchFamily="18" charset="-128"/>
                <a:ea typeface="HGP創英ﾌﾟﾚｾﾞﾝｽEB" pitchFamily="18" charset="-128"/>
              </a:rPr>
              <a:t>１０４，６５２円</a:t>
            </a:r>
            <a:endParaRPr lang="en-US" altLang="ja-JP" sz="2000" dirty="0" smtClean="0">
              <a:solidFill>
                <a:srgbClr val="FF0000"/>
              </a:solidFill>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◎市町村民税　　　２００万円　</a:t>
            </a:r>
            <a:r>
              <a:rPr lang="en-US" altLang="ja-JP" sz="2000" dirty="0" smtClean="0">
                <a:latin typeface="HGP創英ﾌﾟﾚｾﾞﾝｽEB" pitchFamily="18" charset="-128"/>
                <a:ea typeface="HGP創英ﾌﾟﾚｾﾞﾝｽEB" pitchFamily="18" charset="-128"/>
              </a:rPr>
              <a:t>×</a:t>
            </a:r>
            <a:r>
              <a:rPr lang="ja-JP" altLang="en-US" sz="2000" dirty="0" smtClean="0">
                <a:latin typeface="HGP創英ﾌﾟﾚｾﾞﾝｽEB" pitchFamily="18" charset="-128"/>
                <a:ea typeface="HGP創英ﾌﾟﾚｾﾞﾝｽEB" pitchFamily="18" charset="-128"/>
              </a:rPr>
              <a:t>　６％　＝　</a:t>
            </a:r>
            <a:r>
              <a:rPr lang="ja-JP" altLang="en-US" sz="2000" dirty="0" smtClean="0">
                <a:solidFill>
                  <a:srgbClr val="FF0000"/>
                </a:solidFill>
                <a:latin typeface="HGP創英ﾌﾟﾚｾﾞﾝｽEB" pitchFamily="18" charset="-128"/>
                <a:ea typeface="HGP創英ﾌﾟﾚｾﾞﾝｽEB" pitchFamily="18" charset="-128"/>
              </a:rPr>
              <a:t>１２万円</a:t>
            </a:r>
            <a:endParaRPr lang="en-US" altLang="ja-JP" sz="2000" dirty="0" smtClean="0">
              <a:solidFill>
                <a:srgbClr val="FF0000"/>
              </a:solidFill>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◎県民税　　　　　　２００万円　</a:t>
            </a:r>
            <a:r>
              <a:rPr lang="en-US" altLang="ja-JP" sz="2000" dirty="0" smtClean="0">
                <a:latin typeface="HGP創英ﾌﾟﾚｾﾞﾝｽEB" pitchFamily="18" charset="-128"/>
                <a:ea typeface="HGP創英ﾌﾟﾚｾﾞﾝｽEB" pitchFamily="18" charset="-128"/>
              </a:rPr>
              <a:t>×</a:t>
            </a:r>
            <a:r>
              <a:rPr lang="ja-JP" altLang="en-US" sz="2000" dirty="0" smtClean="0">
                <a:latin typeface="HGP創英ﾌﾟﾚｾﾞﾝｽEB" pitchFamily="18" charset="-128"/>
                <a:ea typeface="HGP創英ﾌﾟﾚｾﾞﾝｽEB" pitchFamily="18" charset="-128"/>
              </a:rPr>
              <a:t>　４％　＝　</a:t>
            </a:r>
            <a:r>
              <a:rPr lang="ja-JP" altLang="en-US" sz="2000" dirty="0" smtClean="0">
                <a:solidFill>
                  <a:srgbClr val="FF0000"/>
                </a:solidFill>
                <a:latin typeface="HGP創英ﾌﾟﾚｾﾞﾝｽEB" pitchFamily="18" charset="-128"/>
                <a:ea typeface="HGP創英ﾌﾟﾚｾﾞﾝｽEB" pitchFamily="18" charset="-128"/>
              </a:rPr>
              <a:t>８万円　</a:t>
            </a:r>
            <a:endParaRPr lang="en-US" altLang="ja-JP" sz="2000" dirty="0" smtClean="0">
              <a:solidFill>
                <a:srgbClr val="FF0000"/>
              </a:solidFill>
              <a:latin typeface="HGP創英ﾌﾟﾚｾﾞﾝｽEB" pitchFamily="18" charset="-128"/>
              <a:ea typeface="HGP創英ﾌﾟﾚｾﾞﾝｽEB" pitchFamily="18" charset="-128"/>
            </a:endParaRPr>
          </a:p>
          <a:p>
            <a:pPr>
              <a:buNone/>
            </a:pPr>
            <a:endParaRPr lang="en-US" altLang="ja-JP" sz="2000" dirty="0" smtClean="0">
              <a:solidFill>
                <a:srgbClr val="FF0000"/>
              </a:solidFill>
              <a:latin typeface="HGP創英ﾌﾟﾚｾﾞﾝｽEB" pitchFamily="18" charset="-128"/>
              <a:ea typeface="HGP創英ﾌﾟﾚｾﾞﾝｽEB" pitchFamily="18" charset="-128"/>
            </a:endParaRPr>
          </a:p>
          <a:p>
            <a:pPr>
              <a:buNone/>
            </a:pPr>
            <a:r>
              <a:rPr lang="ja-JP" altLang="en-US" sz="2000" dirty="0" smtClean="0">
                <a:solidFill>
                  <a:srgbClr val="FF0000"/>
                </a:solidFill>
                <a:latin typeface="HGP創英ﾌﾟﾚｾﾞﾝｽEB" pitchFamily="18" charset="-128"/>
                <a:ea typeface="HGP創英ﾌﾟﾚｾﾞﾝｽEB" pitchFamily="18" charset="-128"/>
              </a:rPr>
              <a:t>　　　　　　　　　　　　　　　　　　　　　　　</a:t>
            </a:r>
            <a:r>
              <a:rPr lang="ja-JP" altLang="en-US" dirty="0" smtClean="0">
                <a:solidFill>
                  <a:srgbClr val="FF0000"/>
                </a:solidFill>
                <a:latin typeface="HGP創英ﾌﾟﾚｾﾞﾝｽEB" pitchFamily="18" charset="-128"/>
                <a:ea typeface="HGP創英ﾌﾟﾚｾﾞﾝｽEB" pitchFamily="18" charset="-128"/>
              </a:rPr>
              <a:t>支給額　　９，６９５，３４８円</a:t>
            </a:r>
            <a:r>
              <a:rPr lang="ja-JP" altLang="en-US" sz="2000" dirty="0" smtClean="0">
                <a:solidFill>
                  <a:srgbClr val="FF0000"/>
                </a:solidFill>
                <a:latin typeface="HGP創英ﾌﾟﾚｾﾞﾝｽEB" pitchFamily="18" charset="-128"/>
                <a:ea typeface="HGP創英ﾌﾟﾚｾﾞﾝｽEB" pitchFamily="18" charset="-128"/>
              </a:rPr>
              <a:t>　</a:t>
            </a:r>
            <a:r>
              <a:rPr lang="ja-JP" altLang="en-US" sz="2000" dirty="0" smtClean="0">
                <a:latin typeface="HGP創英ﾌﾟﾚｾﾞﾝｽEB" pitchFamily="18" charset="-128"/>
                <a:ea typeface="HGP創英ﾌﾟﾚｾﾞﾝｽEB" pitchFamily="18" charset="-128"/>
              </a:rPr>
              <a:t>　　　　　　　　　　　　　　</a:t>
            </a:r>
            <a:endParaRPr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a:t>
            </a:r>
            <a:endParaRPr lang="en-US" altLang="ja-JP" sz="2000" dirty="0" smtClean="0">
              <a:latin typeface="HGP創英ﾌﾟﾚｾﾞﾝｽEB" pitchFamily="18" charset="-128"/>
              <a:ea typeface="HGP創英ﾌﾟﾚｾﾞﾝｽEB" pitchFamily="18" charset="-128"/>
            </a:endParaRPr>
          </a:p>
          <a:p>
            <a:pPr>
              <a:buNone/>
            </a:pPr>
            <a:r>
              <a:rPr lang="ja-JP" altLang="en-US" sz="1600" dirty="0" smtClean="0">
                <a:latin typeface="HGP創英ﾌﾟﾚｾﾞﾝｽEB" pitchFamily="18" charset="-128"/>
                <a:ea typeface="HGP創英ﾌﾟﾚｾﾞﾝｽEB" pitchFamily="18" charset="-128"/>
              </a:rPr>
              <a:t>　 　</a:t>
            </a:r>
            <a:endParaRPr lang="en-US" altLang="ja-JP" sz="1600" dirty="0" smtClean="0">
              <a:latin typeface="HGP創英ﾌﾟﾚｾﾞﾝｽEB" pitchFamily="18" charset="-128"/>
              <a:ea typeface="HGP創英ﾌﾟﾚｾﾞﾝｽEB" pitchFamily="18"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additive="base">
                                        <p:cTn id="2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 calcmode="lin" valueType="num">
                                      <p:cBhvr additive="base">
                                        <p:cTn id="2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anim calcmode="lin" valueType="num">
                                      <p:cBhvr additive="base">
                                        <p:cTn id="33"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anim calcmode="lin" valueType="num">
                                      <p:cBhvr additive="base">
                                        <p:cTn id="39"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nodeType="clickEffect">
                                  <p:stCondLst>
                                    <p:cond delay="0"/>
                                  </p:stCondLst>
                                  <p:childTnLst>
                                    <p:set>
                                      <p:cBhvr>
                                        <p:cTn id="44" dur="1" fill="hold">
                                          <p:stCondLst>
                                            <p:cond delay="0"/>
                                          </p:stCondLst>
                                        </p:cTn>
                                        <p:tgtEl>
                                          <p:spTgt spid="5">
                                            <p:txEl>
                                              <p:pRg st="12" end="12"/>
                                            </p:txEl>
                                          </p:spTgt>
                                        </p:tgtEl>
                                        <p:attrNameLst>
                                          <p:attrName>style.visibility</p:attrName>
                                        </p:attrNameLst>
                                      </p:cBhvr>
                                      <p:to>
                                        <p:strVal val="visible"/>
                                      </p:to>
                                    </p:set>
                                    <p:animEffect transition="in" filter="box(in)">
                                      <p:cBhvr>
                                        <p:cTn id="45"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a:buNone/>
            </a:pPr>
            <a:r>
              <a:rPr kumimoji="1" lang="ja-JP" altLang="en-US" sz="3200" dirty="0" smtClean="0">
                <a:latin typeface="HGP創英ﾌﾟﾚｾﾞﾝｽEB" pitchFamily="18" charset="-128"/>
                <a:ea typeface="HGP創英ﾌﾟﾚｾﾞﾝｽEB" pitchFamily="18" charset="-128"/>
              </a:rPr>
              <a:t>　</a:t>
            </a:r>
            <a:r>
              <a:rPr kumimoji="1" lang="ja-JP" altLang="en-US" sz="3200" dirty="0" smtClean="0">
                <a:solidFill>
                  <a:srgbClr val="DE4372"/>
                </a:solidFill>
                <a:latin typeface="HGP創英ﾌﾟﾚｾﾞﾝｽEB" pitchFamily="18" charset="-128"/>
                <a:ea typeface="HGP創英ﾌﾟﾚｾﾞﾝｽEB" pitchFamily="18" charset="-128"/>
              </a:rPr>
              <a:t>その他</a:t>
            </a:r>
            <a:endParaRPr kumimoji="1" lang="en-US" altLang="ja-JP" sz="3200" dirty="0" smtClean="0">
              <a:solidFill>
                <a:srgbClr val="DE4372"/>
              </a:solidFill>
              <a:latin typeface="HGP創英ﾌﾟﾚｾﾞﾝｽEB" pitchFamily="18" charset="-128"/>
              <a:ea typeface="HGP創英ﾌﾟﾚｾﾞﾝｽEB" pitchFamily="18" charset="-128"/>
            </a:endParaRPr>
          </a:p>
          <a:p>
            <a:pPr>
              <a:buNone/>
            </a:pPr>
            <a:endParaRPr kumimoji="1" lang="en-US" altLang="ja-JP" sz="3200" dirty="0" smtClean="0">
              <a:solidFill>
                <a:srgbClr val="DE4372"/>
              </a:solidFill>
              <a:latin typeface="HGP創英ﾌﾟﾚｾﾞﾝｽEB" pitchFamily="18" charset="-128"/>
              <a:ea typeface="HGP創英ﾌﾟﾚｾﾞﾝｽEB" pitchFamily="18" charset="-128"/>
            </a:endParaRPr>
          </a:p>
          <a:p>
            <a:pPr>
              <a:buNone/>
            </a:pPr>
            <a:r>
              <a:rPr lang="ja-JP" altLang="en-US" sz="3200" dirty="0" smtClean="0">
                <a:solidFill>
                  <a:srgbClr val="DE4372"/>
                </a:solidFill>
                <a:latin typeface="HGP創英ﾌﾟﾚｾﾞﾝｽEB" pitchFamily="18" charset="-128"/>
                <a:ea typeface="HGP創英ﾌﾟﾚｾﾞﾝｽEB" pitchFamily="18" charset="-128"/>
              </a:rPr>
              <a:t>　</a:t>
            </a:r>
            <a:r>
              <a:rPr lang="ja-JP" altLang="en-US" sz="3200" dirty="0" smtClean="0">
                <a:solidFill>
                  <a:schemeClr val="tx1"/>
                </a:solidFill>
                <a:latin typeface="HGP創英ﾌﾟﾚｾﾞﾝｽEB" pitchFamily="18" charset="-128"/>
                <a:ea typeface="HGP創英ﾌﾟﾚｾﾞﾝｽEB" pitchFamily="18" charset="-128"/>
              </a:rPr>
              <a:t>・共済組合の貸付残金がある場合は、退職手当</a:t>
            </a:r>
            <a:endParaRPr lang="en-US" altLang="ja-JP" sz="3200" dirty="0" smtClean="0">
              <a:solidFill>
                <a:schemeClr val="tx1"/>
              </a:solidFill>
              <a:latin typeface="HGP創英ﾌﾟﾚｾﾞﾝｽEB" pitchFamily="18" charset="-128"/>
              <a:ea typeface="HGP創英ﾌﾟﾚｾﾞﾝｽEB" pitchFamily="18" charset="-128"/>
            </a:endParaRPr>
          </a:p>
          <a:p>
            <a:pPr>
              <a:buNone/>
            </a:pPr>
            <a:r>
              <a:rPr lang="ja-JP" altLang="en-US" sz="3200" dirty="0" smtClean="0">
                <a:solidFill>
                  <a:schemeClr val="tx1"/>
                </a:solidFill>
                <a:latin typeface="HGP創英ﾌﾟﾚｾﾞﾝｽEB" pitchFamily="18" charset="-128"/>
                <a:ea typeface="HGP創英ﾌﾟﾚｾﾞﾝｽEB" pitchFamily="18" charset="-128"/>
              </a:rPr>
              <a:t>　 から控除します</a:t>
            </a:r>
            <a:endParaRPr lang="en-US" altLang="ja-JP" sz="3200" dirty="0" smtClean="0">
              <a:solidFill>
                <a:schemeClr val="tx1"/>
              </a:solidFill>
              <a:latin typeface="HGP創英ﾌﾟﾚｾﾞﾝｽEB" pitchFamily="18" charset="-128"/>
              <a:ea typeface="HGP創英ﾌﾟﾚｾﾞﾝｽEB" pitchFamily="18" charset="-128"/>
            </a:endParaRPr>
          </a:p>
          <a:p>
            <a:pPr>
              <a:buNone/>
            </a:pPr>
            <a:r>
              <a:rPr kumimoji="1" lang="ja-JP" altLang="en-US" sz="3200" dirty="0" smtClean="0">
                <a:solidFill>
                  <a:srgbClr val="DE4372"/>
                </a:solidFill>
                <a:latin typeface="HGP創英ﾌﾟﾚｾﾞﾝｽEB" pitchFamily="18" charset="-128"/>
                <a:ea typeface="HGP創英ﾌﾟﾚｾﾞﾝｽEB" pitchFamily="18" charset="-128"/>
              </a:rPr>
              <a:t>　</a:t>
            </a:r>
            <a:r>
              <a:rPr kumimoji="1" lang="ja-JP" altLang="en-US" sz="3200" dirty="0" smtClean="0">
                <a:solidFill>
                  <a:schemeClr val="tx1"/>
                </a:solidFill>
                <a:latin typeface="HGP創英ﾌﾟﾚｾﾞﾝｽEB" pitchFamily="18" charset="-128"/>
                <a:ea typeface="HGP創英ﾌﾟﾚｾﾞﾝｽEB" pitchFamily="18" charset="-128"/>
              </a:rPr>
              <a:t>・共済組合の任意継続医療を希望する場合は、</a:t>
            </a:r>
            <a:endParaRPr kumimoji="1" lang="en-US" altLang="ja-JP" sz="3200" dirty="0" smtClean="0">
              <a:solidFill>
                <a:schemeClr val="tx1"/>
              </a:solidFill>
              <a:latin typeface="HGP創英ﾌﾟﾚｾﾞﾝｽEB" pitchFamily="18" charset="-128"/>
              <a:ea typeface="HGP創英ﾌﾟﾚｾﾞﾝｽEB" pitchFamily="18" charset="-128"/>
            </a:endParaRPr>
          </a:p>
          <a:p>
            <a:pPr>
              <a:buNone/>
            </a:pPr>
            <a:r>
              <a:rPr lang="ja-JP" altLang="en-US" sz="3200" dirty="0" smtClean="0">
                <a:solidFill>
                  <a:schemeClr val="tx1"/>
                </a:solidFill>
                <a:latin typeface="HGP創英ﾌﾟﾚｾﾞﾝｽEB" pitchFamily="18" charset="-128"/>
                <a:ea typeface="HGP創英ﾌﾟﾚｾﾞﾝｽEB" pitchFamily="18" charset="-128"/>
              </a:rPr>
              <a:t> 　申出によりその掛金の一部を退職手当から控除し</a:t>
            </a:r>
            <a:endParaRPr lang="en-US" altLang="ja-JP" sz="3200" dirty="0" smtClean="0">
              <a:solidFill>
                <a:schemeClr val="tx1"/>
              </a:solidFill>
              <a:latin typeface="HGP創英ﾌﾟﾚｾﾞﾝｽEB" pitchFamily="18" charset="-128"/>
              <a:ea typeface="HGP創英ﾌﾟﾚｾﾞﾝｽEB" pitchFamily="18" charset="-128"/>
            </a:endParaRPr>
          </a:p>
          <a:p>
            <a:pPr>
              <a:buNone/>
            </a:pPr>
            <a:r>
              <a:rPr lang="en-US" altLang="ja-JP" sz="3200" dirty="0" smtClean="0">
                <a:solidFill>
                  <a:schemeClr val="tx1"/>
                </a:solidFill>
                <a:latin typeface="HGP創英ﾌﾟﾚｾﾞﾝｽEB" pitchFamily="18" charset="-128"/>
                <a:ea typeface="HGP創英ﾌﾟﾚｾﾞﾝｽEB" pitchFamily="18" charset="-128"/>
              </a:rPr>
              <a:t>   </a:t>
            </a:r>
            <a:r>
              <a:rPr lang="ja-JP" altLang="en-US" sz="3200" dirty="0" smtClean="0">
                <a:solidFill>
                  <a:schemeClr val="tx1"/>
                </a:solidFill>
                <a:latin typeface="HGP創英ﾌﾟﾚｾﾞﾝｽEB" pitchFamily="18" charset="-128"/>
                <a:ea typeface="HGP創英ﾌﾟﾚｾﾞﾝｽEB" pitchFamily="18" charset="-128"/>
              </a:rPr>
              <a:t>ます</a:t>
            </a:r>
            <a:endParaRPr lang="en-US" altLang="ja-JP" sz="3200" dirty="0" smtClean="0">
              <a:solidFill>
                <a:schemeClr val="tx1"/>
              </a:solidFill>
              <a:latin typeface="HGP創英ﾌﾟﾚｾﾞﾝｽEB" pitchFamily="18" charset="-128"/>
              <a:ea typeface="HGP創英ﾌﾟﾚｾﾞﾝｽEB" pitchFamily="18" charset="-128"/>
            </a:endParaRPr>
          </a:p>
          <a:p>
            <a:pPr>
              <a:buNone/>
            </a:pPr>
            <a:r>
              <a:rPr kumimoji="1" lang="ja-JP" altLang="en-US" sz="3200" dirty="0" smtClean="0">
                <a:solidFill>
                  <a:schemeClr val="tx1"/>
                </a:solidFill>
                <a:latin typeface="HGP創英ﾌﾟﾚｾﾞﾝｽEB" pitchFamily="18" charset="-128"/>
                <a:ea typeface="HGP創英ﾌﾟﾚｾﾞﾝｽEB" pitchFamily="18" charset="-128"/>
              </a:rPr>
              <a:t>　・請求の時効は、退職の日から</a:t>
            </a:r>
            <a:r>
              <a:rPr kumimoji="1" lang="ja-JP" altLang="en-US" sz="3200" dirty="0" smtClean="0">
                <a:solidFill>
                  <a:srgbClr val="FF0000"/>
                </a:solidFill>
                <a:latin typeface="HGP創英ﾌﾟﾚｾﾞﾝｽEB" pitchFamily="18" charset="-128"/>
                <a:ea typeface="HGP創英ﾌﾟﾚｾﾞﾝｽEB" pitchFamily="18" charset="-128"/>
              </a:rPr>
              <a:t>５年間</a:t>
            </a:r>
            <a:r>
              <a:rPr kumimoji="1" lang="ja-JP" altLang="en-US" sz="3200" dirty="0" smtClean="0">
                <a:solidFill>
                  <a:schemeClr val="tx1"/>
                </a:solidFill>
                <a:latin typeface="HGP創英ﾌﾟﾚｾﾞﾝｽEB" pitchFamily="18" charset="-128"/>
                <a:ea typeface="HGP創英ﾌﾟﾚｾﾞﾝｽEB" pitchFamily="18" charset="-128"/>
              </a:rPr>
              <a:t>です</a:t>
            </a:r>
            <a:endParaRPr kumimoji="1" lang="ja-JP" altLang="en-US" sz="3200" dirty="0">
              <a:solidFill>
                <a:schemeClr val="tx1"/>
              </a:solidFill>
              <a:latin typeface="HGP創英ﾌﾟﾚｾﾞﾝｽEB" pitchFamily="18" charset="-128"/>
              <a:ea typeface="HGP創英ﾌﾟﾚｾﾞﾝｽEB" pitchFamily="18"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21</a:t>
            </a:fld>
            <a:endParaRPr lang="en-US" altLang="ja-JP">
              <a:latin typeface="ＭＳ ゴシック"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a:buNone/>
            </a:pPr>
            <a:r>
              <a:rPr kumimoji="1" lang="ja-JP" altLang="en-US" sz="2800" b="1" dirty="0" smtClean="0">
                <a:latin typeface="HG丸ｺﾞｼｯｸM-PRO" pitchFamily="50" charset="-128"/>
                <a:ea typeface="HG丸ｺﾞｼｯｸM-PRO" pitchFamily="50" charset="-128"/>
              </a:rPr>
              <a:t>　</a:t>
            </a:r>
            <a:endParaRPr kumimoji="1" lang="en-US" altLang="ja-JP" sz="2800" b="1" dirty="0" smtClean="0">
              <a:latin typeface="HG丸ｺﾞｼｯｸM-PRO" pitchFamily="50" charset="-128"/>
              <a:ea typeface="HG丸ｺﾞｼｯｸM-PRO" pitchFamily="50" charset="-128"/>
            </a:endParaRPr>
          </a:p>
          <a:p>
            <a:pPr>
              <a:buNone/>
            </a:pPr>
            <a:r>
              <a:rPr lang="ja-JP" altLang="en-US" sz="2800" b="1" dirty="0" smtClean="0">
                <a:solidFill>
                  <a:schemeClr val="tx1"/>
                </a:solidFill>
                <a:latin typeface="HG丸ｺﾞｼｯｸM-PRO" pitchFamily="50" charset="-128"/>
                <a:ea typeface="HG丸ｺﾞｼｯｸM-PRO" pitchFamily="50" charset="-128"/>
              </a:rPr>
              <a:t>　</a:t>
            </a:r>
            <a:r>
              <a:rPr lang="en-US" altLang="ja-JP" sz="2800" b="1" dirty="0" smtClean="0">
                <a:solidFill>
                  <a:srgbClr val="009900"/>
                </a:solidFill>
              </a:rPr>
              <a:t> </a:t>
            </a:r>
            <a:r>
              <a:rPr lang="en-US" altLang="ja-JP" sz="3600" b="1" dirty="0" smtClean="0">
                <a:solidFill>
                  <a:srgbClr val="009900"/>
                </a:solidFill>
              </a:rPr>
              <a:t>【</a:t>
            </a:r>
            <a:r>
              <a:rPr lang="ja-JP" altLang="en-US" sz="3600" b="1" dirty="0" smtClean="0">
                <a:solidFill>
                  <a:srgbClr val="009900"/>
                </a:solidFill>
              </a:rPr>
              <a:t>問題①</a:t>
            </a:r>
            <a:r>
              <a:rPr lang="en-US" altLang="ja-JP" sz="3600" b="1" dirty="0" smtClean="0">
                <a:solidFill>
                  <a:srgbClr val="009900"/>
                </a:solidFill>
              </a:rPr>
              <a:t>】</a:t>
            </a:r>
            <a:endParaRPr kumimoji="1" lang="en-US" altLang="ja-JP" sz="3600" b="1" u="sng" dirty="0" smtClean="0">
              <a:solidFill>
                <a:schemeClr val="tx1"/>
              </a:solidFill>
              <a:latin typeface="HG丸ｺﾞｼｯｸM-PRO" pitchFamily="50" charset="-128"/>
              <a:ea typeface="HG丸ｺﾞｼｯｸM-PRO" pitchFamily="50" charset="-128"/>
            </a:endParaRPr>
          </a:p>
          <a:p>
            <a:pPr>
              <a:buNone/>
            </a:pPr>
            <a:r>
              <a:rPr lang="ja-JP" altLang="en-US" sz="2800" b="1" dirty="0" smtClean="0">
                <a:solidFill>
                  <a:schemeClr val="accent2">
                    <a:lumMod val="60000"/>
                    <a:lumOff val="40000"/>
                  </a:schemeClr>
                </a:solidFill>
                <a:latin typeface="HG丸ｺﾞｼｯｸM-PRO" pitchFamily="50" charset="-128"/>
                <a:ea typeface="HG丸ｺﾞｼｯｸM-PRO" pitchFamily="50" charset="-128"/>
              </a:rPr>
              <a:t>　　</a:t>
            </a:r>
            <a:endParaRPr lang="en-US" altLang="ja-JP" sz="2800" b="1" dirty="0" smtClean="0">
              <a:solidFill>
                <a:schemeClr val="accent2">
                  <a:lumMod val="60000"/>
                  <a:lumOff val="40000"/>
                </a:schemeClr>
              </a:solidFill>
              <a:latin typeface="HG丸ｺﾞｼｯｸM-PRO" pitchFamily="50" charset="-128"/>
              <a:ea typeface="HG丸ｺﾞｼｯｸM-PRO" pitchFamily="50" charset="-128"/>
            </a:endParaRPr>
          </a:p>
          <a:p>
            <a:pPr>
              <a:buNone/>
            </a:pPr>
            <a:r>
              <a:rPr kumimoji="1" lang="ja-JP" altLang="en-US" sz="2800" b="1" dirty="0" smtClean="0">
                <a:solidFill>
                  <a:schemeClr val="accent2">
                    <a:lumMod val="60000"/>
                    <a:lumOff val="40000"/>
                  </a:schemeClr>
                </a:solidFill>
                <a:latin typeface="HG丸ｺﾞｼｯｸM-PRO" pitchFamily="50" charset="-128"/>
                <a:ea typeface="HG丸ｺﾞｼｯｸM-PRO" pitchFamily="50" charset="-128"/>
              </a:rPr>
              <a:t>　</a:t>
            </a:r>
            <a:r>
              <a:rPr kumimoji="1" lang="ja-JP" altLang="en-US" sz="3200" b="1" dirty="0" smtClean="0">
                <a:solidFill>
                  <a:schemeClr val="accent2">
                    <a:lumMod val="75000"/>
                  </a:schemeClr>
                </a:solidFill>
                <a:latin typeface="HG丸ｺﾞｼｯｸM-PRO" pitchFamily="50" charset="-128"/>
                <a:ea typeface="HG丸ｺﾞｼｯｸM-PRO" pitchFamily="50" charset="-128"/>
              </a:rPr>
              <a:t>私は、講師として９月１日～１２月２１日まで、Ｈ小学校で勤務しました。</a:t>
            </a:r>
            <a:endParaRPr kumimoji="1" lang="en-US" altLang="ja-JP" sz="3200" b="1" dirty="0" smtClean="0">
              <a:solidFill>
                <a:schemeClr val="accent2">
                  <a:lumMod val="75000"/>
                </a:schemeClr>
              </a:solidFill>
              <a:latin typeface="HG丸ｺﾞｼｯｸM-PRO" pitchFamily="50" charset="-128"/>
              <a:ea typeface="HG丸ｺﾞｼｯｸM-PRO" pitchFamily="50" charset="-128"/>
            </a:endParaRPr>
          </a:p>
          <a:p>
            <a:pPr>
              <a:buNone/>
            </a:pPr>
            <a:r>
              <a:rPr lang="ja-JP" altLang="en-US" sz="3200" b="1" dirty="0" smtClean="0">
                <a:solidFill>
                  <a:schemeClr val="accent2">
                    <a:lumMod val="75000"/>
                  </a:schemeClr>
                </a:solidFill>
                <a:latin typeface="HG丸ｺﾞｼｯｸM-PRO" pitchFamily="50" charset="-128"/>
                <a:ea typeface="HG丸ｺﾞｼｯｸM-PRO" pitchFamily="50" charset="-128"/>
              </a:rPr>
              <a:t>　退職手当は、いくらもらえるのでしょうか？</a:t>
            </a:r>
            <a:r>
              <a:rPr lang="en-US" altLang="ja-JP" sz="3200" b="1" dirty="0" smtClean="0">
                <a:solidFill>
                  <a:schemeClr val="accent2">
                    <a:lumMod val="75000"/>
                  </a:schemeClr>
                </a:solidFill>
              </a:rPr>
              <a:t> </a:t>
            </a:r>
          </a:p>
          <a:p>
            <a:pPr>
              <a:buNone/>
            </a:pPr>
            <a:endParaRPr lang="en-US" altLang="ja-JP" sz="3200" b="1" dirty="0" smtClean="0">
              <a:solidFill>
                <a:srgbClr val="009900"/>
              </a:solidFill>
            </a:endParaRPr>
          </a:p>
          <a:p>
            <a:pPr>
              <a:buNone/>
            </a:pPr>
            <a:r>
              <a:rPr lang="ja-JP" altLang="en-US" sz="3200" b="1" dirty="0" smtClean="0">
                <a:solidFill>
                  <a:srgbClr val="009900"/>
                </a:solidFill>
              </a:rPr>
              <a:t>　　　　　　　　</a:t>
            </a:r>
            <a:endParaRPr kumimoji="1" lang="en-US" altLang="ja-JP" sz="3600" b="1" dirty="0" smtClean="0">
              <a:solidFill>
                <a:srgbClr val="24348D"/>
              </a:solidFill>
              <a:latin typeface="HG丸ｺﾞｼｯｸM-PRO" pitchFamily="50" charset="-128"/>
              <a:ea typeface="HG丸ｺﾞｼｯｸM-PRO" pitchFamily="50"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22</a:t>
            </a:fld>
            <a:endParaRPr lang="en-US" altLang="ja-JP">
              <a:latin typeface="ＭＳ ゴシック"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228600" y="1412776"/>
            <a:ext cx="8686800" cy="4683224"/>
          </a:xfrm>
        </p:spPr>
        <p:txBody>
          <a:bodyPr/>
          <a:lstStyle/>
          <a:p>
            <a:pPr>
              <a:buNone/>
            </a:pPr>
            <a:r>
              <a:rPr lang="ja-JP" altLang="en-US" sz="4400" b="1" dirty="0" smtClean="0">
                <a:solidFill>
                  <a:srgbClr val="009900"/>
                </a:solidFill>
              </a:rPr>
              <a:t>　</a:t>
            </a:r>
            <a:r>
              <a:rPr lang="en-US" altLang="ja-JP" sz="4400" b="1" dirty="0" smtClean="0">
                <a:solidFill>
                  <a:srgbClr val="009900"/>
                </a:solidFill>
              </a:rPr>
              <a:t>【</a:t>
            </a:r>
            <a:r>
              <a:rPr lang="ja-JP" altLang="en-US" sz="4400" b="1" dirty="0" smtClean="0">
                <a:solidFill>
                  <a:srgbClr val="009900"/>
                </a:solidFill>
              </a:rPr>
              <a:t>答え</a:t>
            </a:r>
            <a:r>
              <a:rPr lang="en-US" altLang="ja-JP" sz="4400" b="1" dirty="0" smtClean="0">
                <a:solidFill>
                  <a:srgbClr val="009900"/>
                </a:solidFill>
              </a:rPr>
              <a:t>】</a:t>
            </a:r>
            <a:r>
              <a:rPr lang="ja-JP" altLang="en-US" sz="4400" b="1" dirty="0" smtClean="0">
                <a:solidFill>
                  <a:srgbClr val="009900"/>
                </a:solidFill>
              </a:rPr>
              <a:t>　　</a:t>
            </a:r>
            <a:endParaRPr lang="en-US" altLang="ja-JP" sz="4400" b="1" dirty="0" smtClean="0">
              <a:solidFill>
                <a:srgbClr val="009900"/>
              </a:solidFill>
            </a:endParaRPr>
          </a:p>
          <a:p>
            <a:pPr>
              <a:buNone/>
            </a:pPr>
            <a:endParaRPr lang="en-US" altLang="ja-JP" sz="4400" b="1" dirty="0" smtClean="0">
              <a:solidFill>
                <a:srgbClr val="009900"/>
              </a:solidFill>
            </a:endParaRPr>
          </a:p>
          <a:p>
            <a:pPr>
              <a:buNone/>
            </a:pPr>
            <a:r>
              <a:rPr lang="ja-JP" altLang="en-US" sz="4400" b="1" dirty="0" smtClean="0">
                <a:solidFill>
                  <a:srgbClr val="009900"/>
                </a:solidFill>
              </a:rPr>
              <a:t>　　　　　　</a:t>
            </a:r>
            <a:r>
              <a:rPr lang="ja-JP" altLang="en-US" sz="4400" b="1" dirty="0" smtClean="0">
                <a:solidFill>
                  <a:srgbClr val="24348D"/>
                </a:solidFill>
              </a:rPr>
              <a:t>も ら え な </a:t>
            </a:r>
            <a:r>
              <a:rPr lang="ja-JP" altLang="en-US" sz="4400" b="1" dirty="0" err="1" smtClean="0">
                <a:solidFill>
                  <a:srgbClr val="24348D"/>
                </a:solidFill>
              </a:rPr>
              <a:t>い</a:t>
            </a:r>
            <a:r>
              <a:rPr lang="ja-JP" altLang="en-US" sz="4400" b="1" dirty="0" smtClean="0">
                <a:solidFill>
                  <a:srgbClr val="24348D"/>
                </a:solidFill>
              </a:rPr>
              <a:t>　</a:t>
            </a:r>
            <a:endParaRPr lang="en-US" altLang="ja-JP" sz="4400" b="1" dirty="0" smtClean="0">
              <a:solidFill>
                <a:srgbClr val="24348D"/>
              </a:solidFill>
            </a:endParaRPr>
          </a:p>
          <a:p>
            <a:pPr>
              <a:buNone/>
            </a:pPr>
            <a:r>
              <a:rPr kumimoji="1" lang="en-US" altLang="ja-JP" sz="4400" b="1" dirty="0" smtClean="0">
                <a:solidFill>
                  <a:srgbClr val="24348D"/>
                </a:solidFill>
              </a:rPr>
              <a:t>   </a:t>
            </a:r>
            <a:r>
              <a:rPr kumimoji="1" lang="ja-JP" altLang="en-US" sz="4400" b="1" dirty="0" smtClean="0">
                <a:solidFill>
                  <a:srgbClr val="24348D"/>
                </a:solidFill>
              </a:rPr>
              <a:t>　　　　　　　</a:t>
            </a:r>
            <a:endParaRPr kumimoji="1" lang="en-US" altLang="ja-JP" sz="4400" b="1" dirty="0" smtClean="0">
              <a:solidFill>
                <a:srgbClr val="24348D"/>
              </a:solidFill>
            </a:endParaRPr>
          </a:p>
          <a:p>
            <a:pPr>
              <a:buNone/>
            </a:pPr>
            <a:r>
              <a:rPr lang="ja-JP" altLang="en-US" sz="4400" b="1" dirty="0" smtClean="0">
                <a:solidFill>
                  <a:srgbClr val="24348D"/>
                </a:solidFill>
              </a:rPr>
              <a:t>　　　　　　　　　</a:t>
            </a:r>
            <a:r>
              <a:rPr kumimoji="1" lang="en-US" altLang="ja-JP" sz="4400" b="1" dirty="0" smtClean="0">
                <a:solidFill>
                  <a:srgbClr val="24348D"/>
                </a:solidFill>
              </a:rPr>
              <a:t> </a:t>
            </a:r>
            <a:r>
              <a:rPr kumimoji="1" lang="ja-JP" altLang="en-US" sz="4400" b="1" dirty="0" smtClean="0">
                <a:solidFill>
                  <a:srgbClr val="24348D"/>
                </a:solidFill>
              </a:rPr>
              <a:t>（</a:t>
            </a:r>
            <a:r>
              <a:rPr lang="ja-JP" altLang="en-US" sz="4400" dirty="0" smtClean="0">
                <a:solidFill>
                  <a:srgbClr val="24348D"/>
                </a:solidFill>
              </a:rPr>
              <a:t>６ヶ月未満のため）</a:t>
            </a:r>
            <a:endParaRPr kumimoji="1" lang="en-US" altLang="ja-JP" sz="4400" b="1" dirty="0" smtClean="0">
              <a:solidFill>
                <a:srgbClr val="24348D"/>
              </a:solidFill>
            </a:endParaRPr>
          </a:p>
        </p:txBody>
      </p:sp>
      <p:sp>
        <p:nvSpPr>
          <p:cNvPr id="4" name="スライド番号プレースホルダ 3"/>
          <p:cNvSpPr>
            <a:spLocks noGrp="1"/>
          </p:cNvSpPr>
          <p:nvPr>
            <p:ph type="sldNum" sz="quarter" idx="12"/>
          </p:nvPr>
        </p:nvSpPr>
        <p:spPr/>
        <p:txBody>
          <a:bodyPr/>
          <a:lstStyle/>
          <a:p>
            <a:fld id="{F42699D6-8A4C-46AE-893A-4C40691FDE97}" type="slidenum">
              <a:rPr lang="en-US" altLang="ja-JP" smtClean="0"/>
              <a:pPr/>
              <a:t>23</a:t>
            </a:fld>
            <a:endParaRPr lang="en-US" altLang="ja-JP">
              <a:latin typeface="ＭＳ ゴシック"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228600" y="692696"/>
            <a:ext cx="8686800" cy="5403304"/>
          </a:xfrm>
        </p:spPr>
        <p:txBody>
          <a:bodyPr/>
          <a:lstStyle/>
          <a:p>
            <a:pPr>
              <a:buNone/>
            </a:pPr>
            <a:endParaRPr kumimoji="1" lang="en-US" altLang="ja-JP" sz="2800" b="1" u="sng" dirty="0" smtClean="0">
              <a:solidFill>
                <a:schemeClr val="tx1"/>
              </a:solidFill>
              <a:latin typeface="HG丸ｺﾞｼｯｸM-PRO" pitchFamily="50" charset="-128"/>
              <a:ea typeface="HG丸ｺﾞｼｯｸM-PRO" pitchFamily="50" charset="-128"/>
            </a:endParaRPr>
          </a:p>
          <a:p>
            <a:pPr>
              <a:buNone/>
            </a:pPr>
            <a:r>
              <a:rPr lang="ja-JP" altLang="en-US" sz="2800" b="1" dirty="0" smtClean="0">
                <a:solidFill>
                  <a:schemeClr val="accent2">
                    <a:lumMod val="60000"/>
                    <a:lumOff val="40000"/>
                  </a:schemeClr>
                </a:solidFill>
                <a:latin typeface="HG丸ｺﾞｼｯｸM-PRO" pitchFamily="50" charset="-128"/>
                <a:ea typeface="HG丸ｺﾞｼｯｸM-PRO" pitchFamily="50" charset="-128"/>
              </a:rPr>
              <a:t>　　</a:t>
            </a:r>
            <a:endParaRPr lang="en-US" altLang="ja-JP" sz="2800" b="1" dirty="0" smtClean="0">
              <a:solidFill>
                <a:schemeClr val="accent2">
                  <a:lumMod val="60000"/>
                  <a:lumOff val="40000"/>
                </a:schemeClr>
              </a:solidFill>
              <a:latin typeface="HG丸ｺﾞｼｯｸM-PRO" pitchFamily="50" charset="-128"/>
              <a:ea typeface="HG丸ｺﾞｼｯｸM-PRO" pitchFamily="50" charset="-128"/>
            </a:endParaRPr>
          </a:p>
          <a:p>
            <a:pPr>
              <a:buNone/>
            </a:pPr>
            <a:r>
              <a:rPr kumimoji="1" lang="ja-JP" altLang="en-US" sz="2800" b="1" dirty="0" smtClean="0">
                <a:solidFill>
                  <a:schemeClr val="accent2">
                    <a:lumMod val="60000"/>
                    <a:lumOff val="40000"/>
                  </a:schemeClr>
                </a:solidFill>
                <a:latin typeface="HG丸ｺﾞｼｯｸM-PRO" pitchFamily="50" charset="-128"/>
                <a:ea typeface="HG丸ｺﾞｼｯｸM-PRO" pitchFamily="50" charset="-128"/>
              </a:rPr>
              <a:t>　</a:t>
            </a:r>
            <a:r>
              <a:rPr lang="ja-JP" altLang="en-US" sz="3200" b="1" dirty="0" smtClean="0">
                <a:solidFill>
                  <a:schemeClr val="accent2">
                    <a:lumMod val="60000"/>
                    <a:lumOff val="40000"/>
                  </a:schemeClr>
                </a:solidFill>
                <a:latin typeface="HG丸ｺﾞｼｯｸM-PRO" pitchFamily="50" charset="-128"/>
                <a:ea typeface="HG丸ｺﾞｼｯｸM-PRO" pitchFamily="50" charset="-128"/>
              </a:rPr>
              <a:t>　</a:t>
            </a:r>
            <a:endParaRPr kumimoji="1" lang="en-US" altLang="ja-JP" sz="3200" b="1" dirty="0" smtClean="0">
              <a:solidFill>
                <a:schemeClr val="accent2">
                  <a:lumMod val="60000"/>
                  <a:lumOff val="40000"/>
                </a:schemeClr>
              </a:solidFill>
              <a:latin typeface="HG丸ｺﾞｼｯｸM-PRO" pitchFamily="50" charset="-128"/>
              <a:ea typeface="HG丸ｺﾞｼｯｸM-PRO" pitchFamily="50"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24</a:t>
            </a:fld>
            <a:endParaRPr lang="en-US" altLang="ja-JP">
              <a:latin typeface="ＭＳ ゴシック" charset="-128"/>
            </a:endParaRPr>
          </a:p>
        </p:txBody>
      </p:sp>
      <p:sp>
        <p:nvSpPr>
          <p:cNvPr id="7" name="正方形/長方形 6"/>
          <p:cNvSpPr/>
          <p:nvPr/>
        </p:nvSpPr>
        <p:spPr>
          <a:xfrm>
            <a:off x="683568" y="1052736"/>
            <a:ext cx="7848872" cy="6309420"/>
          </a:xfrm>
          <a:prstGeom prst="rect">
            <a:avLst/>
          </a:prstGeom>
        </p:spPr>
        <p:txBody>
          <a:bodyPr wrap="square">
            <a:spAutoFit/>
          </a:bodyPr>
          <a:lstStyle/>
          <a:p>
            <a:pPr>
              <a:buNone/>
            </a:pPr>
            <a:r>
              <a:rPr lang="en-US" altLang="ja-JP" sz="3600" b="1" dirty="0" smtClean="0">
                <a:solidFill>
                  <a:srgbClr val="009900"/>
                </a:solidFill>
              </a:rPr>
              <a:t>【</a:t>
            </a:r>
            <a:r>
              <a:rPr lang="ja-JP" altLang="en-US" sz="3600" b="1" dirty="0" smtClean="0">
                <a:solidFill>
                  <a:srgbClr val="009900"/>
                </a:solidFill>
              </a:rPr>
              <a:t>問題②</a:t>
            </a:r>
            <a:r>
              <a:rPr lang="en-US" altLang="ja-JP" sz="3600" b="1" dirty="0" smtClean="0">
                <a:solidFill>
                  <a:srgbClr val="009900"/>
                </a:solidFill>
              </a:rPr>
              <a:t>】</a:t>
            </a:r>
          </a:p>
          <a:p>
            <a:pPr>
              <a:buNone/>
            </a:pPr>
            <a:endParaRPr lang="en-US" altLang="ja-JP" sz="3200" b="1" dirty="0" smtClean="0">
              <a:solidFill>
                <a:srgbClr val="009900"/>
              </a:solidFill>
              <a:latin typeface="HG丸ｺﾞｼｯｸM-PRO" pitchFamily="50" charset="-128"/>
              <a:ea typeface="HG丸ｺﾞｼｯｸM-PRO" pitchFamily="50" charset="-128"/>
            </a:endParaRPr>
          </a:p>
          <a:p>
            <a:pPr>
              <a:buNone/>
            </a:pPr>
            <a:r>
              <a:rPr lang="ja-JP" altLang="en-US" sz="3200" b="1" dirty="0" smtClean="0">
                <a:solidFill>
                  <a:srgbClr val="24348D"/>
                </a:solidFill>
                <a:latin typeface="HG丸ｺﾞｼｯｸM-PRO" pitchFamily="50" charset="-128"/>
                <a:ea typeface="HG丸ｺﾞｼｯｸM-PRO" pitchFamily="50" charset="-128"/>
              </a:rPr>
              <a:t>私は、平成２７年度末（平成２８年３月３１日）に定年退職します。</a:t>
            </a:r>
            <a:endParaRPr lang="en-US" altLang="ja-JP" sz="3200" b="1" dirty="0" smtClean="0">
              <a:solidFill>
                <a:srgbClr val="24348D"/>
              </a:solidFill>
              <a:latin typeface="HG丸ｺﾞｼｯｸM-PRO" pitchFamily="50" charset="-128"/>
              <a:ea typeface="HG丸ｺﾞｼｯｸM-PRO" pitchFamily="50" charset="-128"/>
            </a:endParaRPr>
          </a:p>
          <a:p>
            <a:pPr>
              <a:buNone/>
            </a:pPr>
            <a:r>
              <a:rPr lang="ja-JP" altLang="en-US" sz="2800" b="1" dirty="0" smtClean="0">
                <a:solidFill>
                  <a:srgbClr val="24348D"/>
                </a:solidFill>
                <a:latin typeface="HG丸ｺﾞｼｯｸM-PRO" pitchFamily="50" charset="-128"/>
                <a:ea typeface="HG丸ｺﾞｼｯｸM-PRO" pitchFamily="50" charset="-128"/>
              </a:rPr>
              <a:t>　・平成２年の４月採用</a:t>
            </a:r>
            <a:endParaRPr lang="en-US" altLang="ja-JP" sz="2800" b="1" dirty="0" smtClean="0">
              <a:solidFill>
                <a:srgbClr val="24348D"/>
              </a:solidFill>
              <a:latin typeface="HG丸ｺﾞｼｯｸM-PRO" pitchFamily="50" charset="-128"/>
              <a:ea typeface="HG丸ｺﾞｼｯｸM-PRO" pitchFamily="50" charset="-128"/>
            </a:endParaRPr>
          </a:p>
          <a:p>
            <a:pPr>
              <a:buNone/>
            </a:pPr>
            <a:r>
              <a:rPr lang="ja-JP" altLang="en-US" sz="2800" b="1" dirty="0" smtClean="0">
                <a:solidFill>
                  <a:srgbClr val="24348D"/>
                </a:solidFill>
                <a:latin typeface="HG丸ｺﾞｼｯｸM-PRO" pitchFamily="50" charset="-128"/>
                <a:ea typeface="HG丸ｺﾞｼｯｸM-PRO" pitchFamily="50" charset="-128"/>
              </a:rPr>
              <a:t>　・病気休職　　　　平成１２年１月～１２月</a:t>
            </a:r>
            <a:endParaRPr lang="en-US" altLang="ja-JP" sz="2800" b="1" dirty="0" smtClean="0">
              <a:solidFill>
                <a:srgbClr val="24348D"/>
              </a:solidFill>
              <a:latin typeface="HG丸ｺﾞｼｯｸM-PRO" pitchFamily="50" charset="-128"/>
              <a:ea typeface="HG丸ｺﾞｼｯｸM-PRO" pitchFamily="50" charset="-128"/>
            </a:endParaRPr>
          </a:p>
          <a:p>
            <a:pPr>
              <a:buNone/>
            </a:pPr>
            <a:r>
              <a:rPr lang="ja-JP" altLang="en-US" sz="2800" b="1" dirty="0" smtClean="0">
                <a:solidFill>
                  <a:srgbClr val="24348D"/>
                </a:solidFill>
                <a:latin typeface="HG丸ｺﾞｼｯｸM-PRO" pitchFamily="50" charset="-128"/>
                <a:ea typeface="HG丸ｺﾞｼｯｸM-PRO" pitchFamily="50" charset="-128"/>
              </a:rPr>
              <a:t>　・組合専従期間　　平成２０年度１年間</a:t>
            </a:r>
            <a:endParaRPr lang="en-US" altLang="ja-JP" sz="2800" b="1" dirty="0" smtClean="0">
              <a:solidFill>
                <a:srgbClr val="24348D"/>
              </a:solidFill>
              <a:latin typeface="HG丸ｺﾞｼｯｸM-PRO" pitchFamily="50" charset="-128"/>
              <a:ea typeface="HG丸ｺﾞｼｯｸM-PRO" pitchFamily="50" charset="-128"/>
            </a:endParaRPr>
          </a:p>
          <a:p>
            <a:pPr>
              <a:buNone/>
            </a:pPr>
            <a:endParaRPr lang="en-US" altLang="ja-JP" sz="3200" b="1" dirty="0" smtClean="0">
              <a:solidFill>
                <a:srgbClr val="24348D"/>
              </a:solidFill>
              <a:latin typeface="HG丸ｺﾞｼｯｸM-PRO" pitchFamily="50" charset="-128"/>
              <a:ea typeface="HG丸ｺﾞｼｯｸM-PRO" pitchFamily="50" charset="-128"/>
            </a:endParaRPr>
          </a:p>
          <a:p>
            <a:pPr>
              <a:buNone/>
            </a:pPr>
            <a:r>
              <a:rPr lang="ja-JP" altLang="en-US" sz="3200" b="1" dirty="0" smtClean="0">
                <a:solidFill>
                  <a:srgbClr val="24348D"/>
                </a:solidFill>
                <a:latin typeface="HG丸ｺﾞｼｯｸM-PRO" pitchFamily="50" charset="-128"/>
                <a:ea typeface="HG丸ｺﾞｼｯｸM-PRO" pitchFamily="50" charset="-128"/>
              </a:rPr>
              <a:t>私の勤続年数は、何年となりますか？</a:t>
            </a:r>
            <a:endParaRPr lang="en-US" altLang="ja-JP" sz="3200" b="1" dirty="0" smtClean="0">
              <a:solidFill>
                <a:srgbClr val="24348D"/>
              </a:solidFill>
              <a:latin typeface="HG丸ｺﾞｼｯｸM-PRO" pitchFamily="50" charset="-128"/>
              <a:ea typeface="HG丸ｺﾞｼｯｸM-PRO" pitchFamily="50" charset="-128"/>
            </a:endParaRPr>
          </a:p>
          <a:p>
            <a:pPr>
              <a:buNone/>
            </a:pPr>
            <a:endParaRPr lang="en-US" altLang="ja-JP" sz="3200" b="1" dirty="0" smtClean="0">
              <a:solidFill>
                <a:srgbClr val="24348D"/>
              </a:solidFill>
              <a:latin typeface="HG丸ｺﾞｼｯｸM-PRO" pitchFamily="50" charset="-128"/>
              <a:ea typeface="HG丸ｺﾞｼｯｸM-PRO" pitchFamily="50" charset="-128"/>
            </a:endParaRPr>
          </a:p>
          <a:p>
            <a:pPr>
              <a:buNone/>
            </a:pPr>
            <a:r>
              <a:rPr lang="ja-JP" altLang="en-US" sz="3200" b="1" dirty="0" smtClean="0">
                <a:solidFill>
                  <a:srgbClr val="24348D"/>
                </a:solidFill>
                <a:latin typeface="HG丸ｺﾞｼｯｸM-PRO" pitchFamily="50" charset="-128"/>
                <a:ea typeface="HG丸ｺﾞｼｯｸM-PRO" pitchFamily="50" charset="-128"/>
              </a:rPr>
              <a:t>　　　　　　　　</a:t>
            </a:r>
            <a:endParaRPr lang="en-US" altLang="ja-JP" sz="3600" b="1" dirty="0" smtClean="0">
              <a:solidFill>
                <a:srgbClr val="24348D"/>
              </a:solidFill>
              <a:latin typeface="HG丸ｺﾞｼｯｸM-PRO" pitchFamily="50" charset="-128"/>
              <a:ea typeface="HG丸ｺﾞｼｯｸM-PRO" pitchFamily="50" charset="-128"/>
            </a:endParaRPr>
          </a:p>
          <a:p>
            <a:pPr>
              <a:buNone/>
            </a:pPr>
            <a:r>
              <a:rPr lang="ja-JP" altLang="en-US" sz="3200" b="1" dirty="0" smtClean="0">
                <a:solidFill>
                  <a:schemeClr val="accent2">
                    <a:lumMod val="60000"/>
                    <a:lumOff val="40000"/>
                  </a:schemeClr>
                </a:solidFill>
                <a:latin typeface="HG丸ｺﾞｼｯｸM-PRO" pitchFamily="50" charset="-128"/>
                <a:ea typeface="HG丸ｺﾞｼｯｸM-PRO" pitchFamily="50" charset="-128"/>
              </a:rPr>
              <a:t>　　　</a:t>
            </a:r>
            <a:endParaRPr lang="en-US" altLang="ja-JP" sz="3200" b="1" dirty="0" smtClean="0">
              <a:solidFill>
                <a:schemeClr val="accent2">
                  <a:lumMod val="60000"/>
                  <a:lumOff val="40000"/>
                </a:schemeClr>
              </a:solidFill>
              <a:latin typeface="HG丸ｺﾞｼｯｸM-PRO" pitchFamily="50" charset="-128"/>
              <a:ea typeface="HG丸ｺﾞｼｯｸM-PRO" pitchFamily="50" charset="-128"/>
            </a:endParaRPr>
          </a:p>
          <a:p>
            <a:pPr>
              <a:buNone/>
            </a:pPr>
            <a:endParaRPr lang="en-US" altLang="ja-JP" b="1" dirty="0" smtClean="0">
              <a:solidFill>
                <a:schemeClr val="accent2">
                  <a:lumMod val="60000"/>
                  <a:lumOff val="40000"/>
                </a:schemeClr>
              </a:solidFill>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228600" y="1484784"/>
            <a:ext cx="8686800" cy="4611216"/>
          </a:xfrm>
        </p:spPr>
        <p:txBody>
          <a:bodyPr/>
          <a:lstStyle/>
          <a:p>
            <a:pPr>
              <a:buNone/>
            </a:pPr>
            <a:r>
              <a:rPr lang="ja-JP" altLang="en-US" b="1" dirty="0" smtClean="0">
                <a:solidFill>
                  <a:srgbClr val="009900"/>
                </a:solidFill>
              </a:rPr>
              <a:t>　　</a:t>
            </a:r>
            <a:r>
              <a:rPr lang="en-US" altLang="ja-JP" b="1" dirty="0" smtClean="0">
                <a:solidFill>
                  <a:srgbClr val="009900"/>
                </a:solidFill>
              </a:rPr>
              <a:t> </a:t>
            </a:r>
            <a:r>
              <a:rPr lang="en-US" altLang="ja-JP" sz="4400" b="1" dirty="0" smtClean="0">
                <a:solidFill>
                  <a:srgbClr val="009900"/>
                </a:solidFill>
              </a:rPr>
              <a:t>【</a:t>
            </a:r>
            <a:r>
              <a:rPr lang="ja-JP" altLang="en-US" sz="4400" b="1" dirty="0" smtClean="0">
                <a:solidFill>
                  <a:srgbClr val="009900"/>
                </a:solidFill>
              </a:rPr>
              <a:t>答え</a:t>
            </a:r>
            <a:r>
              <a:rPr lang="en-US" altLang="ja-JP" sz="4400" b="1" dirty="0" smtClean="0">
                <a:solidFill>
                  <a:srgbClr val="009900"/>
                </a:solidFill>
              </a:rPr>
              <a:t>】</a:t>
            </a:r>
            <a:r>
              <a:rPr lang="ja-JP" altLang="en-US" sz="4400" b="1" dirty="0" smtClean="0">
                <a:solidFill>
                  <a:srgbClr val="009900"/>
                </a:solidFill>
              </a:rPr>
              <a:t>　　</a:t>
            </a:r>
            <a:endParaRPr lang="en-US" altLang="ja-JP" sz="4400" b="1" dirty="0" smtClean="0">
              <a:solidFill>
                <a:srgbClr val="009900"/>
              </a:solidFill>
            </a:endParaRPr>
          </a:p>
          <a:p>
            <a:pPr>
              <a:buNone/>
            </a:pPr>
            <a:r>
              <a:rPr lang="ja-JP" altLang="en-US" sz="4400" b="1" dirty="0" smtClean="0">
                <a:solidFill>
                  <a:srgbClr val="009900"/>
                </a:solidFill>
              </a:rPr>
              <a:t>　　　　　　　　</a:t>
            </a:r>
            <a:r>
              <a:rPr lang="ja-JP" altLang="en-US" sz="4400" b="1" dirty="0" smtClean="0">
                <a:solidFill>
                  <a:srgbClr val="24348D"/>
                </a:solidFill>
              </a:rPr>
              <a:t>２４　年</a:t>
            </a:r>
            <a:endParaRPr lang="en-US" altLang="ja-JP" sz="4400" b="1" dirty="0" smtClean="0">
              <a:solidFill>
                <a:srgbClr val="24348D"/>
              </a:solidFill>
            </a:endParaRPr>
          </a:p>
          <a:p>
            <a:pPr>
              <a:buNone/>
            </a:pPr>
            <a:endParaRPr kumimoji="1" lang="en-US" altLang="ja-JP" sz="4400" b="1" dirty="0" smtClean="0">
              <a:solidFill>
                <a:srgbClr val="24348D"/>
              </a:solidFill>
            </a:endParaRPr>
          </a:p>
          <a:p>
            <a:pPr>
              <a:buNone/>
            </a:pPr>
            <a:r>
              <a:rPr lang="ja-JP" altLang="en-US" sz="4400" b="1" dirty="0" smtClean="0">
                <a:solidFill>
                  <a:srgbClr val="24348D"/>
                </a:solidFill>
              </a:rPr>
              <a:t>　</a:t>
            </a:r>
            <a:r>
              <a:rPr lang="ja-JP" altLang="en-US" sz="4000" b="1" dirty="0" smtClean="0">
                <a:solidFill>
                  <a:srgbClr val="24348D"/>
                </a:solidFill>
              </a:rPr>
              <a:t>２６年</a:t>
            </a:r>
            <a:r>
              <a:rPr lang="en-US" altLang="ja-JP" sz="4000" b="1" dirty="0" smtClean="0">
                <a:solidFill>
                  <a:srgbClr val="24348D"/>
                </a:solidFill>
              </a:rPr>
              <a:t>―</a:t>
            </a:r>
            <a:r>
              <a:rPr lang="ja-JP" altLang="en-US" sz="4000" b="1" dirty="0" smtClean="0">
                <a:solidFill>
                  <a:srgbClr val="24348D"/>
                </a:solidFill>
              </a:rPr>
              <a:t>６ヶ月</a:t>
            </a:r>
            <a:r>
              <a:rPr lang="en-US" altLang="ja-JP" sz="4000" b="1" dirty="0" smtClean="0">
                <a:solidFill>
                  <a:srgbClr val="24348D"/>
                </a:solidFill>
              </a:rPr>
              <a:t>―</a:t>
            </a:r>
            <a:r>
              <a:rPr lang="ja-JP" altLang="en-US" sz="4000" b="1" dirty="0" smtClean="0">
                <a:solidFill>
                  <a:srgbClr val="24348D"/>
                </a:solidFill>
              </a:rPr>
              <a:t>１年＝２４年６ヶ月</a:t>
            </a:r>
            <a:endParaRPr lang="en-US" altLang="ja-JP" sz="4000" b="1" dirty="0" smtClean="0">
              <a:solidFill>
                <a:srgbClr val="24348D"/>
              </a:solidFill>
            </a:endParaRPr>
          </a:p>
          <a:p>
            <a:pPr>
              <a:buNone/>
            </a:pPr>
            <a:r>
              <a:rPr kumimoji="1" lang="ja-JP" altLang="en-US" sz="3600" b="1" dirty="0" smtClean="0">
                <a:solidFill>
                  <a:srgbClr val="24348D"/>
                </a:solidFill>
              </a:rPr>
              <a:t>　　　　　　</a:t>
            </a:r>
            <a:r>
              <a:rPr kumimoji="1" lang="ja-JP" altLang="en-US" sz="2400" b="1" dirty="0" smtClean="0">
                <a:solidFill>
                  <a:srgbClr val="24348D"/>
                </a:solidFill>
              </a:rPr>
              <a:t>（病気休職）　（組合専従）</a:t>
            </a:r>
            <a:endParaRPr kumimoji="1" lang="ja-JP" altLang="en-US" sz="2400" dirty="0"/>
          </a:p>
        </p:txBody>
      </p:sp>
      <p:sp>
        <p:nvSpPr>
          <p:cNvPr id="4" name="スライド番号プレースホルダ 3"/>
          <p:cNvSpPr>
            <a:spLocks noGrp="1"/>
          </p:cNvSpPr>
          <p:nvPr>
            <p:ph type="sldNum" sz="quarter" idx="12"/>
          </p:nvPr>
        </p:nvSpPr>
        <p:spPr/>
        <p:txBody>
          <a:bodyPr/>
          <a:lstStyle/>
          <a:p>
            <a:fld id="{F42699D6-8A4C-46AE-893A-4C40691FDE97}" type="slidenum">
              <a:rPr lang="en-US" altLang="ja-JP" smtClean="0"/>
              <a:pPr/>
              <a:t>25</a:t>
            </a:fld>
            <a:endParaRPr lang="en-US" altLang="ja-JP">
              <a:latin typeface="ＭＳ ゴシック"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228600" y="620688"/>
            <a:ext cx="8686800" cy="5475312"/>
          </a:xfrm>
        </p:spPr>
        <p:txBody>
          <a:bodyPr/>
          <a:lstStyle/>
          <a:p>
            <a:pPr>
              <a:buNone/>
            </a:pPr>
            <a:r>
              <a:rPr kumimoji="1" lang="ja-JP" altLang="en-US" sz="2800" b="1" dirty="0" smtClean="0">
                <a:latin typeface="HG丸ｺﾞｼｯｸM-PRO" pitchFamily="50" charset="-128"/>
                <a:ea typeface="HG丸ｺﾞｼｯｸM-PRO" pitchFamily="50" charset="-128"/>
              </a:rPr>
              <a:t>　</a:t>
            </a:r>
            <a:endParaRPr kumimoji="1" lang="en-US" altLang="ja-JP" sz="2800" b="1" u="sng" dirty="0" smtClean="0">
              <a:solidFill>
                <a:schemeClr val="tx1"/>
              </a:solidFill>
              <a:latin typeface="HG丸ｺﾞｼｯｸM-PRO" pitchFamily="50" charset="-128"/>
              <a:ea typeface="HG丸ｺﾞｼｯｸM-PRO" pitchFamily="50" charset="-128"/>
            </a:endParaRPr>
          </a:p>
          <a:p>
            <a:pPr>
              <a:buNone/>
            </a:pPr>
            <a:r>
              <a:rPr lang="ja-JP" altLang="en-US" sz="2800" b="1" dirty="0" smtClean="0">
                <a:solidFill>
                  <a:schemeClr val="accent2">
                    <a:lumMod val="60000"/>
                    <a:lumOff val="40000"/>
                  </a:schemeClr>
                </a:solidFill>
                <a:latin typeface="HG丸ｺﾞｼｯｸM-PRO" pitchFamily="50" charset="-128"/>
                <a:ea typeface="HG丸ｺﾞｼｯｸM-PRO" pitchFamily="50" charset="-128"/>
              </a:rPr>
              <a:t>　　</a:t>
            </a:r>
            <a:endParaRPr lang="en-US" altLang="ja-JP" sz="2800" b="1" dirty="0" smtClean="0">
              <a:solidFill>
                <a:schemeClr val="accent2">
                  <a:lumMod val="60000"/>
                  <a:lumOff val="40000"/>
                </a:schemeClr>
              </a:solidFill>
              <a:latin typeface="HG丸ｺﾞｼｯｸM-PRO" pitchFamily="50" charset="-128"/>
              <a:ea typeface="HG丸ｺﾞｼｯｸM-PRO" pitchFamily="50" charset="-128"/>
            </a:endParaRPr>
          </a:p>
          <a:p>
            <a:pPr>
              <a:buNone/>
            </a:pPr>
            <a:r>
              <a:rPr kumimoji="1" lang="ja-JP" altLang="en-US" sz="2800" b="1" dirty="0" smtClean="0">
                <a:solidFill>
                  <a:schemeClr val="accent2">
                    <a:lumMod val="60000"/>
                    <a:lumOff val="40000"/>
                  </a:schemeClr>
                </a:solidFill>
                <a:latin typeface="HG丸ｺﾞｼｯｸM-PRO" pitchFamily="50" charset="-128"/>
                <a:ea typeface="HG丸ｺﾞｼｯｸM-PRO" pitchFamily="50" charset="-128"/>
              </a:rPr>
              <a:t>　</a:t>
            </a:r>
            <a:r>
              <a:rPr kumimoji="1" lang="ja-JP" altLang="en-US" sz="2800" b="1" dirty="0" smtClean="0">
                <a:solidFill>
                  <a:srgbClr val="24348D"/>
                </a:solidFill>
                <a:latin typeface="HG丸ｺﾞｼｯｸM-PRO" pitchFamily="50" charset="-128"/>
                <a:ea typeface="HG丸ｺﾞｼｯｸM-PRO" pitchFamily="50" charset="-128"/>
              </a:rPr>
              <a:t>私は、平成２７年度末（平成２８年３月３１日）に定年退職します。</a:t>
            </a:r>
            <a:endParaRPr kumimoji="1" lang="en-US" altLang="ja-JP" sz="2800" b="1" dirty="0" smtClean="0">
              <a:solidFill>
                <a:srgbClr val="24348D"/>
              </a:solidFill>
              <a:latin typeface="HG丸ｺﾞｼｯｸM-PRO" pitchFamily="50" charset="-128"/>
              <a:ea typeface="HG丸ｺﾞｼｯｸM-PRO" pitchFamily="50" charset="-128"/>
            </a:endParaRPr>
          </a:p>
          <a:p>
            <a:pPr>
              <a:buNone/>
            </a:pPr>
            <a:r>
              <a:rPr lang="ja-JP" altLang="en-US" sz="2800" b="1" dirty="0" smtClean="0">
                <a:solidFill>
                  <a:srgbClr val="24348D"/>
                </a:solidFill>
                <a:latin typeface="HG丸ｺﾞｼｯｸM-PRO" pitchFamily="50" charset="-128"/>
                <a:ea typeface="HG丸ｺﾞｼｯｸM-PRO" pitchFamily="50" charset="-128"/>
              </a:rPr>
              <a:t>　３２年働き、病気休職等、休んだことはありません。</a:t>
            </a:r>
            <a:r>
              <a:rPr kumimoji="1" lang="ja-JP" altLang="en-US" sz="2800" b="1" dirty="0" smtClean="0">
                <a:solidFill>
                  <a:srgbClr val="24348D"/>
                </a:solidFill>
                <a:latin typeface="HG丸ｺﾞｼｯｸM-PRO" pitchFamily="50" charset="-128"/>
                <a:ea typeface="HG丸ｺﾞｼｯｸM-PRO" pitchFamily="50" charset="-128"/>
              </a:rPr>
              <a:t>退職手当（新制度　税込）は、どのくらいあるのでしょうか？</a:t>
            </a:r>
            <a:endParaRPr kumimoji="1" lang="en-US" altLang="ja-JP" sz="2800" b="1" dirty="0" smtClean="0">
              <a:solidFill>
                <a:srgbClr val="24348D"/>
              </a:solidFill>
              <a:latin typeface="HG丸ｺﾞｼｯｸM-PRO" pitchFamily="50" charset="-128"/>
              <a:ea typeface="HG丸ｺﾞｼｯｸM-PRO" pitchFamily="50" charset="-128"/>
            </a:endParaRPr>
          </a:p>
          <a:p>
            <a:pPr>
              <a:buNone/>
            </a:pPr>
            <a:r>
              <a:rPr lang="ja-JP" altLang="en-US" sz="2800" b="1" dirty="0" smtClean="0">
                <a:solidFill>
                  <a:srgbClr val="24348D"/>
                </a:solidFill>
                <a:latin typeface="HG丸ｺﾞｼｯｸM-PRO" pitchFamily="50" charset="-128"/>
                <a:ea typeface="HG丸ｺﾞｼｯｸM-PRO" pitchFamily="50" charset="-128"/>
              </a:rPr>
              <a:t>　　</a:t>
            </a:r>
            <a:endParaRPr lang="en-US" altLang="ja-JP" sz="2800" b="1" dirty="0" smtClean="0">
              <a:solidFill>
                <a:srgbClr val="24348D"/>
              </a:solidFill>
              <a:latin typeface="HG丸ｺﾞｼｯｸM-PRO" pitchFamily="50" charset="-128"/>
              <a:ea typeface="HG丸ｺﾞｼｯｸM-PRO" pitchFamily="50" charset="-128"/>
            </a:endParaRPr>
          </a:p>
          <a:p>
            <a:pPr>
              <a:buNone/>
            </a:pPr>
            <a:r>
              <a:rPr lang="ja-JP" altLang="en-US" sz="2800" b="1" dirty="0" smtClean="0">
                <a:solidFill>
                  <a:srgbClr val="24348D"/>
                </a:solidFill>
                <a:latin typeface="HG丸ｺﾞｼｯｸM-PRO" pitchFamily="50" charset="-128"/>
                <a:ea typeface="HG丸ｺﾞｼｯｸM-PRO" pitchFamily="50" charset="-128"/>
              </a:rPr>
              <a:t>　　</a:t>
            </a:r>
            <a:r>
              <a:rPr lang="ja-JP" altLang="en-US" sz="2400" b="1" dirty="0" smtClean="0">
                <a:solidFill>
                  <a:srgbClr val="24348D"/>
                </a:solidFill>
                <a:latin typeface="HG丸ｺﾞｼｯｸM-PRO" pitchFamily="50" charset="-128"/>
                <a:ea typeface="HG丸ｺﾞｼｯｸM-PRO" pitchFamily="50" charset="-128"/>
              </a:rPr>
              <a:t>退職時の給料月額　　　　４級　　４５０，０００円</a:t>
            </a:r>
            <a:endParaRPr lang="en-US" altLang="ja-JP" sz="2400" b="1" dirty="0" smtClean="0">
              <a:solidFill>
                <a:srgbClr val="24348D"/>
              </a:solidFill>
              <a:latin typeface="HG丸ｺﾞｼｯｸM-PRO" pitchFamily="50" charset="-128"/>
              <a:ea typeface="HG丸ｺﾞｼｯｸM-PRO" pitchFamily="50" charset="-128"/>
            </a:endParaRPr>
          </a:p>
          <a:p>
            <a:pPr>
              <a:buNone/>
            </a:pPr>
            <a:r>
              <a:rPr kumimoji="1" lang="ja-JP" altLang="en-US" sz="2400" b="1" dirty="0" smtClean="0">
                <a:solidFill>
                  <a:srgbClr val="24348D"/>
                </a:solidFill>
                <a:latin typeface="HG丸ｺﾞｼｯｸM-PRO" pitchFamily="50" charset="-128"/>
                <a:ea typeface="HG丸ｺﾞｼｯｸM-PRO" pitchFamily="50" charset="-128"/>
              </a:rPr>
              <a:t>　</a:t>
            </a:r>
            <a:r>
              <a:rPr lang="ja-JP" altLang="en-US" sz="2400" b="1" dirty="0" smtClean="0">
                <a:solidFill>
                  <a:srgbClr val="24348D"/>
                </a:solidFill>
                <a:latin typeface="HG丸ｺﾞｼｯｸM-PRO" pitchFamily="50" charset="-128"/>
                <a:ea typeface="HG丸ｺﾞｼｯｸM-PRO" pitchFamily="50" charset="-128"/>
              </a:rPr>
              <a:t>　 退職手当調整額　第４号区分に該当（平成２１年～</a:t>
            </a:r>
            <a:r>
              <a:rPr lang="ja-JP" altLang="en-US" sz="2400" b="1" dirty="0" smtClean="0">
                <a:solidFill>
                  <a:schemeClr val="accent2">
                    <a:lumMod val="60000"/>
                    <a:lumOff val="40000"/>
                  </a:schemeClr>
                </a:solidFill>
                <a:latin typeface="HG丸ｺﾞｼｯｸM-PRO" pitchFamily="50" charset="-128"/>
                <a:ea typeface="HG丸ｺﾞｼｯｸM-PRO" pitchFamily="50" charset="-128"/>
              </a:rPr>
              <a:t>　）</a:t>
            </a:r>
            <a:endParaRPr lang="en-US" altLang="ja-JP" sz="2400" b="1" dirty="0" smtClean="0">
              <a:solidFill>
                <a:schemeClr val="accent2">
                  <a:lumMod val="60000"/>
                  <a:lumOff val="40000"/>
                </a:schemeClr>
              </a:solidFill>
              <a:latin typeface="HG丸ｺﾞｼｯｸM-PRO" pitchFamily="50" charset="-128"/>
              <a:ea typeface="HG丸ｺﾞｼｯｸM-PRO" pitchFamily="50" charset="-128"/>
            </a:endParaRPr>
          </a:p>
          <a:p>
            <a:pPr>
              <a:buNone/>
            </a:pPr>
            <a:r>
              <a:rPr lang="ja-JP" altLang="en-US" sz="2000" b="1" dirty="0" smtClean="0">
                <a:solidFill>
                  <a:schemeClr val="accent2">
                    <a:lumMod val="60000"/>
                    <a:lumOff val="40000"/>
                  </a:schemeClr>
                </a:solidFill>
                <a:latin typeface="HG丸ｺﾞｼｯｸM-PRO" pitchFamily="50" charset="-128"/>
                <a:ea typeface="HG丸ｺﾞｼｯｸM-PRO" pitchFamily="50" charset="-128"/>
              </a:rPr>
              <a:t>　　　　　　　　　　　　　　</a:t>
            </a:r>
            <a:endParaRPr lang="en-US" altLang="ja-JP" sz="2000" b="1" dirty="0" smtClean="0">
              <a:solidFill>
                <a:schemeClr val="accent2">
                  <a:lumMod val="60000"/>
                  <a:lumOff val="40000"/>
                </a:schemeClr>
              </a:solidFill>
              <a:latin typeface="HG丸ｺﾞｼｯｸM-PRO" pitchFamily="50" charset="-128"/>
              <a:ea typeface="HG丸ｺﾞｼｯｸM-PRO" pitchFamily="50" charset="-128"/>
            </a:endParaRPr>
          </a:p>
          <a:p>
            <a:pPr>
              <a:buNone/>
            </a:pPr>
            <a:r>
              <a:rPr lang="ja-JP" altLang="en-US" sz="2000" b="1" dirty="0" smtClean="0">
                <a:solidFill>
                  <a:schemeClr val="accent2">
                    <a:lumMod val="60000"/>
                    <a:lumOff val="40000"/>
                  </a:schemeClr>
                </a:solidFill>
                <a:latin typeface="HG丸ｺﾞｼｯｸM-PRO" pitchFamily="50" charset="-128"/>
                <a:ea typeface="HG丸ｺﾞｼｯｸM-PRO" pitchFamily="50" charset="-128"/>
              </a:rPr>
              <a:t>　　　　　　　　　　　</a:t>
            </a:r>
            <a:endParaRPr kumimoji="1" lang="ja-JP" altLang="en-US" sz="3600" b="1" dirty="0">
              <a:solidFill>
                <a:srgbClr val="24348D"/>
              </a:solidFill>
              <a:latin typeface="HG丸ｺﾞｼｯｸM-PRO" pitchFamily="50" charset="-128"/>
              <a:ea typeface="HG丸ｺﾞｼｯｸM-PRO" pitchFamily="50"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26</a:t>
            </a:fld>
            <a:endParaRPr lang="en-US" altLang="ja-JP">
              <a:latin typeface="ＭＳ ゴシック" charset="-128"/>
            </a:endParaRPr>
          </a:p>
        </p:txBody>
      </p:sp>
      <p:sp>
        <p:nvSpPr>
          <p:cNvPr id="7" name="正方形/長方形 6"/>
          <p:cNvSpPr/>
          <p:nvPr/>
        </p:nvSpPr>
        <p:spPr>
          <a:xfrm>
            <a:off x="251520" y="1052736"/>
            <a:ext cx="5032374" cy="646331"/>
          </a:xfrm>
          <a:prstGeom prst="rect">
            <a:avLst/>
          </a:prstGeom>
        </p:spPr>
        <p:txBody>
          <a:bodyPr wrap="square">
            <a:spAutoFit/>
          </a:bodyPr>
          <a:lstStyle/>
          <a:p>
            <a:pPr>
              <a:buNone/>
            </a:pPr>
            <a:r>
              <a:rPr lang="ja-JP" altLang="en-US" sz="3200" b="1" dirty="0" smtClean="0">
                <a:solidFill>
                  <a:srgbClr val="009900"/>
                </a:solidFill>
              </a:rPr>
              <a:t>　</a:t>
            </a:r>
            <a:r>
              <a:rPr lang="en-US" altLang="ja-JP" sz="3600" b="1" dirty="0" smtClean="0">
                <a:solidFill>
                  <a:srgbClr val="009900"/>
                </a:solidFill>
              </a:rPr>
              <a:t>【</a:t>
            </a:r>
            <a:r>
              <a:rPr lang="ja-JP" altLang="en-US" sz="3600" b="1" dirty="0" smtClean="0">
                <a:solidFill>
                  <a:srgbClr val="009900"/>
                </a:solidFill>
              </a:rPr>
              <a:t>問題③</a:t>
            </a:r>
            <a:r>
              <a:rPr lang="en-US" altLang="ja-JP" sz="3600" b="1" dirty="0" smtClean="0">
                <a:solidFill>
                  <a:srgbClr val="009900"/>
                </a:solidFill>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a:buNone/>
            </a:pPr>
            <a:r>
              <a:rPr kumimoji="1" lang="ja-JP" altLang="en-US" dirty="0" smtClean="0"/>
              <a:t>　　　</a:t>
            </a:r>
            <a:endParaRPr kumimoji="1" lang="ja-JP" altLang="en-US" dirty="0"/>
          </a:p>
        </p:txBody>
      </p:sp>
      <p:sp>
        <p:nvSpPr>
          <p:cNvPr id="4" name="スライド番号プレースホルダ 3"/>
          <p:cNvSpPr>
            <a:spLocks noGrp="1"/>
          </p:cNvSpPr>
          <p:nvPr>
            <p:ph type="sldNum" sz="quarter" idx="12"/>
          </p:nvPr>
        </p:nvSpPr>
        <p:spPr/>
        <p:txBody>
          <a:bodyPr/>
          <a:lstStyle/>
          <a:p>
            <a:fld id="{F42699D6-8A4C-46AE-893A-4C40691FDE97}" type="slidenum">
              <a:rPr lang="en-US" altLang="ja-JP" smtClean="0"/>
              <a:pPr/>
              <a:t>27</a:t>
            </a:fld>
            <a:endParaRPr lang="en-US" altLang="ja-JP">
              <a:latin typeface="ＭＳ ゴシック" charset="-128"/>
            </a:endParaRPr>
          </a:p>
        </p:txBody>
      </p:sp>
      <p:sp>
        <p:nvSpPr>
          <p:cNvPr id="5" name="コンテンツ プレースホルダ 2"/>
          <p:cNvSpPr txBox="1">
            <a:spLocks/>
          </p:cNvSpPr>
          <p:nvPr/>
        </p:nvSpPr>
        <p:spPr bwMode="auto">
          <a:xfrm>
            <a:off x="228600" y="1484784"/>
            <a:ext cx="8686800" cy="4611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ja-JP" altLang="en-US" sz="2800" b="1" i="0" u="none" strike="noStrike" kern="0" cap="none" spc="0" normalizeH="0" baseline="0" noProof="0" dirty="0" smtClean="0">
                <a:ln>
                  <a:noFill/>
                </a:ln>
                <a:solidFill>
                  <a:schemeClr val="tx2"/>
                </a:solidFill>
                <a:effectLst/>
                <a:uLnTx/>
                <a:uFillTx/>
                <a:latin typeface="HG丸ｺﾞｼｯｸM-PRO" pitchFamily="50" charset="-128"/>
                <a:ea typeface="HG丸ｺﾞｼｯｸM-PRO" pitchFamily="50" charset="-128"/>
                <a:cs typeface="+mn-cs"/>
              </a:rPr>
              <a:t>　</a:t>
            </a:r>
            <a:endParaRPr kumimoji="1" lang="en-US" altLang="ja-JP" sz="2800" b="1" i="0" u="sng" strike="noStrike" kern="0" cap="none" spc="0" normalizeH="0" baseline="0" noProof="0" dirty="0" smtClean="0">
              <a:ln>
                <a:noFill/>
              </a:ln>
              <a:solidFill>
                <a:schemeClr val="tx1"/>
              </a:solidFill>
              <a:effectLst/>
              <a:uLnTx/>
              <a:uFillTx/>
              <a:latin typeface="HG丸ｺﾞｼｯｸM-PRO" pitchFamily="50" charset="-128"/>
              <a:ea typeface="HG丸ｺﾞｼｯｸM-PRO" pitchFamily="50" charset="-128"/>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ja-JP" altLang="en-US" sz="2800" b="1" i="0" u="none" strike="noStrike" kern="0" cap="none" spc="0" normalizeH="0" baseline="0" noProof="0" dirty="0" smtClean="0">
                <a:ln>
                  <a:noFill/>
                </a:ln>
                <a:solidFill>
                  <a:schemeClr val="accent2">
                    <a:lumMod val="60000"/>
                    <a:lumOff val="40000"/>
                  </a:schemeClr>
                </a:solidFill>
                <a:effectLst/>
                <a:uLnTx/>
                <a:uFillTx/>
                <a:latin typeface="HG丸ｺﾞｼｯｸM-PRO" pitchFamily="50" charset="-128"/>
                <a:ea typeface="HG丸ｺﾞｼｯｸM-PRO" pitchFamily="50" charset="-128"/>
                <a:cs typeface="+mn-cs"/>
              </a:rPr>
              <a:t>　　</a:t>
            </a:r>
            <a:r>
              <a:rPr kumimoji="1" lang="en-US" altLang="ja-JP" sz="4400" b="1" i="0" u="none" strike="noStrike" kern="0" cap="none" spc="0" normalizeH="0" baseline="0" noProof="0" dirty="0" smtClean="0">
                <a:ln>
                  <a:noFill/>
                </a:ln>
                <a:solidFill>
                  <a:srgbClr val="009900"/>
                </a:solidFill>
                <a:effectLst/>
                <a:uLnTx/>
                <a:uFillTx/>
                <a:latin typeface="+mn-lt"/>
                <a:ea typeface="+mn-ea"/>
                <a:cs typeface="+mn-cs"/>
              </a:rPr>
              <a:t>【</a:t>
            </a:r>
            <a:r>
              <a:rPr kumimoji="1" lang="ja-JP" altLang="en-US" sz="4400" b="1" i="0" u="none" strike="noStrike" kern="0" cap="none" spc="0" normalizeH="0" baseline="0" noProof="0" dirty="0" smtClean="0">
                <a:ln>
                  <a:noFill/>
                </a:ln>
                <a:solidFill>
                  <a:srgbClr val="009900"/>
                </a:solidFill>
                <a:effectLst/>
                <a:uLnTx/>
                <a:uFillTx/>
                <a:latin typeface="+mn-lt"/>
                <a:ea typeface="+mn-ea"/>
                <a:cs typeface="+mn-cs"/>
              </a:rPr>
              <a:t>答え</a:t>
            </a:r>
            <a:r>
              <a:rPr kumimoji="1" lang="en-US" altLang="ja-JP" sz="4400" b="1" i="0" u="none" strike="noStrike" kern="0" cap="none" spc="0" normalizeH="0" baseline="0" noProof="0" dirty="0" smtClean="0">
                <a:ln>
                  <a:noFill/>
                </a:ln>
                <a:solidFill>
                  <a:srgbClr val="009900"/>
                </a:solidFill>
                <a:effectLst/>
                <a:uLnTx/>
                <a:uFillTx/>
                <a:latin typeface="+mn-lt"/>
                <a:ea typeface="+mn-ea"/>
                <a:cs typeface="+mn-cs"/>
              </a:rPr>
              <a:t>】</a:t>
            </a:r>
            <a:r>
              <a:rPr kumimoji="1" lang="ja-JP" altLang="en-US" sz="4400" b="1" i="0" u="none" strike="noStrike" kern="0" cap="none" spc="0" normalizeH="0" baseline="0" noProof="0" dirty="0" smtClean="0">
                <a:ln>
                  <a:noFill/>
                </a:ln>
                <a:solidFill>
                  <a:srgbClr val="009900"/>
                </a:solidFill>
                <a:effectLst/>
                <a:uLnTx/>
                <a:uFillTx/>
                <a:latin typeface="+mn-lt"/>
                <a:ea typeface="+mn-ea"/>
                <a:cs typeface="+mn-cs"/>
              </a:rPr>
              <a:t>　</a:t>
            </a:r>
            <a:endParaRPr kumimoji="1" lang="en-US" altLang="ja-JP" sz="4400" b="1" i="0" u="none" strike="noStrike" kern="0" cap="none" spc="0" normalizeH="0" baseline="0" noProof="0" dirty="0" smtClean="0">
              <a:ln>
                <a:noFill/>
              </a:ln>
              <a:solidFill>
                <a:srgbClr val="0099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ja-JP" altLang="en-US" sz="4400" b="1" kern="0" dirty="0" smtClean="0">
                <a:solidFill>
                  <a:srgbClr val="009900"/>
                </a:solidFill>
                <a:latin typeface="+mn-lt"/>
                <a:ea typeface="+mn-ea"/>
              </a:rPr>
              <a:t>　　　　　　</a:t>
            </a:r>
            <a:endParaRPr lang="en-US" altLang="ja-JP" sz="4400" b="1" kern="0" dirty="0" smtClean="0">
              <a:solidFill>
                <a:srgbClr val="009900"/>
              </a:solidFill>
              <a:latin typeface="+mn-lt"/>
              <a:ea typeface="+mn-ea"/>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ja-JP" altLang="en-US" sz="4400" b="1" kern="0" dirty="0" smtClean="0">
                <a:solidFill>
                  <a:srgbClr val="009900"/>
                </a:solidFill>
                <a:latin typeface="+mn-lt"/>
                <a:ea typeface="+mn-ea"/>
              </a:rPr>
              <a:t>　　　　　</a:t>
            </a:r>
            <a:r>
              <a:rPr lang="ja-JP" altLang="en-US" sz="4400" b="1" kern="0" dirty="0" smtClean="0">
                <a:solidFill>
                  <a:srgbClr val="24348D"/>
                </a:solidFill>
                <a:latin typeface="+mn-lt"/>
                <a:ea typeface="+mn-ea"/>
              </a:rPr>
              <a:t>２２，４９６，０２５</a:t>
            </a:r>
            <a:r>
              <a:rPr lang="ja-JP" altLang="en-US" sz="4400" b="1" kern="0" dirty="0" smtClean="0">
                <a:solidFill>
                  <a:srgbClr val="009900"/>
                </a:solidFill>
                <a:latin typeface="+mn-lt"/>
                <a:ea typeface="+mn-ea"/>
              </a:rPr>
              <a:t>　</a:t>
            </a:r>
            <a:r>
              <a:rPr kumimoji="1" lang="ja-JP" altLang="en-US" sz="4400" b="1" i="0" u="none" strike="noStrike" kern="0" cap="none" spc="0" normalizeH="0" baseline="0" noProof="0" dirty="0" smtClean="0">
                <a:ln>
                  <a:noFill/>
                </a:ln>
                <a:solidFill>
                  <a:srgbClr val="24348D"/>
                </a:solidFill>
                <a:effectLst/>
                <a:uLnTx/>
                <a:uFillTx/>
                <a:latin typeface="+mn-lt"/>
                <a:ea typeface="+mn-ea"/>
                <a:cs typeface="+mn-cs"/>
              </a:rPr>
              <a:t>円</a:t>
            </a:r>
            <a:endParaRPr kumimoji="1" lang="en-US" altLang="ja-JP" sz="4400" b="1" i="0" u="none" strike="noStrike" kern="0" cap="none" spc="0" normalizeH="0" baseline="0" noProof="0" dirty="0" smtClean="0">
              <a:ln>
                <a:noFill/>
              </a:ln>
              <a:solidFill>
                <a:srgbClr val="24348D"/>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lang="en-US" altLang="ja-JP" sz="4400" b="1" kern="0" dirty="0" smtClean="0">
              <a:solidFill>
                <a:srgbClr val="24348D"/>
              </a:solidFill>
              <a:latin typeface="+mn-lt"/>
              <a:ea typeface="+mn-ea"/>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lang="en-US" altLang="ja-JP" b="1" kern="0" dirty="0" smtClean="0">
              <a:solidFill>
                <a:srgbClr val="24348D"/>
              </a:solidFill>
              <a:latin typeface="+mn-lt"/>
              <a:ea typeface="+mn-ea"/>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3200" b="1" i="0" u="none" strike="noStrike" kern="0" cap="none" spc="0" normalizeH="0" baseline="0" noProof="0" dirty="0" smtClean="0">
              <a:ln>
                <a:noFill/>
              </a:ln>
              <a:solidFill>
                <a:srgbClr val="24348D"/>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0" cap="none" spc="0" normalizeH="0" baseline="0" noProof="0" dirty="0">
              <a:ln>
                <a:noFill/>
              </a:ln>
              <a:solidFill>
                <a:srgbClr val="24348D"/>
              </a:solidFill>
              <a:effectLst/>
              <a:uLnTx/>
              <a:uFillTx/>
              <a:latin typeface="HG丸ｺﾞｼｯｸM-PRO" pitchFamily="50" charset="-128"/>
              <a:ea typeface="HG丸ｺﾞｼｯｸM-PRO" pitchFamily="50" charset="-128"/>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F42699D6-8A4C-46AE-893A-4C40691FDE97}" type="slidenum">
              <a:rPr lang="en-US" altLang="ja-JP" smtClean="0"/>
              <a:pPr/>
              <a:t>28</a:t>
            </a:fld>
            <a:endParaRPr lang="en-US" altLang="ja-JP">
              <a:latin typeface="ＭＳ ゴシック" charset="-128"/>
            </a:endParaRPr>
          </a:p>
        </p:txBody>
      </p:sp>
      <p:sp useBgFill="1">
        <p:nvSpPr>
          <p:cNvPr id="5" name="正方形/長方形 4"/>
          <p:cNvSpPr/>
          <p:nvPr/>
        </p:nvSpPr>
        <p:spPr>
          <a:xfrm>
            <a:off x="323528" y="1052736"/>
            <a:ext cx="8820472" cy="5324535"/>
          </a:xfrm>
          <a:prstGeom prst="rect">
            <a:avLst/>
          </a:prstGeom>
        </p:spPr>
        <p:txBody>
          <a:bodyPr wrap="square">
            <a:spAutoFit/>
          </a:bodyPr>
          <a:lstStyle/>
          <a:p>
            <a:pPr>
              <a:buNone/>
            </a:pPr>
            <a:r>
              <a:rPr lang="ja-JP" altLang="en-US" b="1" dirty="0" smtClean="0">
                <a:latin typeface="HG丸ｺﾞｼｯｸM-PRO" pitchFamily="50" charset="-128"/>
                <a:ea typeface="HG丸ｺﾞｼｯｸM-PRO" pitchFamily="50" charset="-128"/>
              </a:rPr>
              <a:t>・</a:t>
            </a:r>
            <a:r>
              <a:rPr lang="ja-JP" altLang="en-US" b="1" dirty="0" smtClean="0">
                <a:solidFill>
                  <a:srgbClr val="24348D"/>
                </a:solidFill>
                <a:latin typeface="HG丸ｺﾞｼｯｸM-PRO" pitchFamily="50" charset="-128"/>
                <a:ea typeface="HG丸ｺﾞｼｯｸM-PRO" pitchFamily="50" charset="-128"/>
              </a:rPr>
              <a:t>平成２７年度末（平成２８年３月３１日）に定年退職</a:t>
            </a:r>
            <a:endParaRPr lang="en-US" altLang="ja-JP" b="1" dirty="0" smtClean="0">
              <a:solidFill>
                <a:srgbClr val="24348D"/>
              </a:solidFill>
              <a:latin typeface="HG丸ｺﾞｼｯｸM-PRO" pitchFamily="50" charset="-128"/>
              <a:ea typeface="HG丸ｺﾞｼｯｸM-PRO" pitchFamily="50" charset="-128"/>
            </a:endParaRPr>
          </a:p>
          <a:p>
            <a:pPr>
              <a:buNone/>
            </a:pPr>
            <a:r>
              <a:rPr lang="ja-JP" altLang="en-US" b="1" dirty="0" smtClean="0">
                <a:solidFill>
                  <a:srgbClr val="24348D"/>
                </a:solidFill>
                <a:latin typeface="HG丸ｺﾞｼｯｸM-PRO" pitchFamily="50" charset="-128"/>
                <a:ea typeface="HG丸ｺﾞｼｯｸM-PRO" pitchFamily="50" charset="-128"/>
              </a:rPr>
              <a:t> ・３２年勤務（病気休職等なし）</a:t>
            </a:r>
            <a:endParaRPr lang="en-US" altLang="ja-JP" b="1" dirty="0" smtClean="0">
              <a:solidFill>
                <a:srgbClr val="24348D"/>
              </a:solidFill>
              <a:latin typeface="HG丸ｺﾞｼｯｸM-PRO" pitchFamily="50" charset="-128"/>
              <a:ea typeface="HG丸ｺﾞｼｯｸM-PRO" pitchFamily="50" charset="-128"/>
            </a:endParaRPr>
          </a:p>
          <a:p>
            <a:pPr>
              <a:buNone/>
            </a:pPr>
            <a:r>
              <a:rPr lang="ja-JP" altLang="en-US" b="1" dirty="0" smtClean="0">
                <a:solidFill>
                  <a:srgbClr val="24348D"/>
                </a:solidFill>
                <a:latin typeface="HG丸ｺﾞｼｯｸM-PRO" pitchFamily="50" charset="-128"/>
                <a:ea typeface="HG丸ｺﾞｼｯｸM-PRO" pitchFamily="50" charset="-128"/>
              </a:rPr>
              <a:t> ・退職時の給料月額　　４級　　４５０，０００円</a:t>
            </a:r>
            <a:endParaRPr lang="en-US" altLang="ja-JP" b="1" dirty="0" smtClean="0">
              <a:solidFill>
                <a:srgbClr val="24348D"/>
              </a:solidFill>
              <a:latin typeface="HG丸ｺﾞｼｯｸM-PRO" pitchFamily="50" charset="-128"/>
              <a:ea typeface="HG丸ｺﾞｼｯｸM-PRO" pitchFamily="50" charset="-128"/>
            </a:endParaRPr>
          </a:p>
          <a:p>
            <a:pPr>
              <a:buNone/>
            </a:pPr>
            <a:r>
              <a:rPr lang="ja-JP" altLang="en-US" b="1" dirty="0" smtClean="0">
                <a:solidFill>
                  <a:srgbClr val="24348D"/>
                </a:solidFill>
                <a:latin typeface="HG丸ｺﾞｼｯｸM-PRO" pitchFamily="50" charset="-128"/>
                <a:ea typeface="HG丸ｺﾞｼｯｸM-PRO" pitchFamily="50" charset="-128"/>
              </a:rPr>
              <a:t> ・退職手当調整額　第４号区分に該当（平成２</a:t>
            </a:r>
            <a:r>
              <a:rPr lang="en-US" altLang="ja-JP" b="1" dirty="0" smtClean="0">
                <a:solidFill>
                  <a:srgbClr val="24348D"/>
                </a:solidFill>
                <a:latin typeface="HG丸ｺﾞｼｯｸM-PRO" pitchFamily="50" charset="-128"/>
                <a:ea typeface="HG丸ｺﾞｼｯｸM-PRO" pitchFamily="50" charset="-128"/>
              </a:rPr>
              <a:t>1</a:t>
            </a:r>
            <a:r>
              <a:rPr lang="ja-JP" altLang="en-US" b="1" dirty="0" smtClean="0">
                <a:solidFill>
                  <a:srgbClr val="24348D"/>
                </a:solidFill>
                <a:latin typeface="HG丸ｺﾞｼｯｸM-PRO" pitchFamily="50" charset="-128"/>
                <a:ea typeface="HG丸ｺﾞｼｯｸM-PRO" pitchFamily="50" charset="-128"/>
              </a:rPr>
              <a:t>年度～</a:t>
            </a:r>
            <a:r>
              <a:rPr lang="ja-JP" altLang="en-US" b="1" dirty="0" smtClean="0">
                <a:solidFill>
                  <a:schemeClr val="accent2">
                    <a:lumMod val="60000"/>
                    <a:lumOff val="40000"/>
                  </a:schemeClr>
                </a:solidFill>
                <a:latin typeface="HG丸ｺﾞｼｯｸM-PRO" pitchFamily="50" charset="-128"/>
                <a:ea typeface="HG丸ｺﾞｼｯｸM-PRO" pitchFamily="50" charset="-128"/>
              </a:rPr>
              <a:t>）</a:t>
            </a:r>
            <a:endParaRPr lang="en-US" altLang="ja-JP" b="1" dirty="0" smtClean="0">
              <a:solidFill>
                <a:schemeClr val="accent2">
                  <a:lumMod val="60000"/>
                  <a:lumOff val="40000"/>
                </a:schemeClr>
              </a:solidFill>
              <a:latin typeface="HG丸ｺﾞｼｯｸM-PRO" pitchFamily="50" charset="-128"/>
              <a:ea typeface="HG丸ｺﾞｼｯｸM-PRO" pitchFamily="50" charset="-128"/>
            </a:endParaRPr>
          </a:p>
          <a:p>
            <a:pPr>
              <a:buNone/>
            </a:pPr>
            <a:endParaRPr lang="en-US" altLang="ja-JP" b="1" dirty="0" smtClean="0">
              <a:solidFill>
                <a:schemeClr val="accent2">
                  <a:lumMod val="60000"/>
                  <a:lumOff val="40000"/>
                </a:schemeClr>
              </a:solidFill>
              <a:latin typeface="HG丸ｺﾞｼｯｸM-PRO" pitchFamily="50" charset="-128"/>
              <a:ea typeface="HG丸ｺﾞｼｯｸM-PRO" pitchFamily="50" charset="-128"/>
            </a:endParaRPr>
          </a:p>
          <a:p>
            <a:pPr>
              <a:buNone/>
            </a:pPr>
            <a:r>
              <a:rPr lang="ja-JP" altLang="en-US" b="1" dirty="0" smtClean="0">
                <a:solidFill>
                  <a:schemeClr val="accent2">
                    <a:lumMod val="60000"/>
                    <a:lumOff val="40000"/>
                  </a:schemeClr>
                </a:solidFill>
                <a:latin typeface="HG丸ｺﾞｼｯｸM-PRO" pitchFamily="50" charset="-128"/>
                <a:ea typeface="HG丸ｺﾞｼｯｸM-PRO" pitchFamily="50" charset="-128"/>
              </a:rPr>
              <a:t>Ｑ．</a:t>
            </a:r>
            <a:r>
              <a:rPr lang="ja-JP" altLang="en-US" b="1" dirty="0" smtClean="0">
                <a:solidFill>
                  <a:srgbClr val="24348D"/>
                </a:solidFill>
                <a:latin typeface="HG丸ｺﾞｼｯｸM-PRO" pitchFamily="50" charset="-128"/>
                <a:ea typeface="HG丸ｺﾞｼｯｸM-PRO" pitchFamily="50" charset="-128"/>
              </a:rPr>
              <a:t>退職手当（新制度　税込）は？</a:t>
            </a:r>
            <a:endParaRPr lang="en-US" altLang="ja-JP" b="1" dirty="0" smtClean="0">
              <a:solidFill>
                <a:srgbClr val="24348D"/>
              </a:solidFill>
              <a:latin typeface="HG丸ｺﾞｼｯｸM-PRO" pitchFamily="50" charset="-128"/>
              <a:ea typeface="HG丸ｺﾞｼｯｸM-PRO" pitchFamily="50" charset="-128"/>
            </a:endParaRPr>
          </a:p>
          <a:p>
            <a:pPr>
              <a:buNone/>
            </a:pPr>
            <a:endParaRPr lang="en-US" altLang="ja-JP" b="1" dirty="0" smtClean="0">
              <a:solidFill>
                <a:srgbClr val="24348D"/>
              </a:solidFill>
              <a:latin typeface="HG丸ｺﾞｼｯｸM-PRO" pitchFamily="50" charset="-128"/>
              <a:ea typeface="HG丸ｺﾞｼｯｸM-PRO" pitchFamily="50" charset="-128"/>
            </a:endParaRPr>
          </a:p>
          <a:p>
            <a:pPr>
              <a:buNone/>
            </a:pPr>
            <a:r>
              <a:rPr lang="ja-JP" altLang="en-US" b="1" dirty="0" smtClean="0">
                <a:solidFill>
                  <a:srgbClr val="24348D"/>
                </a:solidFill>
                <a:latin typeface="HG丸ｺﾞｼｯｸM-PRO" pitchFamily="50" charset="-128"/>
                <a:ea typeface="HG丸ｺﾞｼｯｸM-PRO" pitchFamily="50" charset="-128"/>
              </a:rPr>
              <a:t>新制度退職手当額</a:t>
            </a:r>
            <a:endParaRPr lang="en-US" altLang="ja-JP" b="1" dirty="0" smtClean="0">
              <a:solidFill>
                <a:srgbClr val="24348D"/>
              </a:solidFill>
              <a:latin typeface="HG丸ｺﾞｼｯｸM-PRO" pitchFamily="50" charset="-128"/>
              <a:ea typeface="HG丸ｺﾞｼｯｸM-PRO" pitchFamily="50" charset="-128"/>
            </a:endParaRPr>
          </a:p>
          <a:p>
            <a:pPr>
              <a:buNone/>
            </a:pPr>
            <a:endParaRPr lang="en-US" altLang="ja-JP" b="1" dirty="0" smtClean="0">
              <a:solidFill>
                <a:srgbClr val="24348D"/>
              </a:solidFill>
              <a:latin typeface="HG丸ｺﾞｼｯｸM-PRO" pitchFamily="50" charset="-128"/>
              <a:ea typeface="HG丸ｺﾞｼｯｸM-PRO" pitchFamily="50" charset="-128"/>
            </a:endParaRPr>
          </a:p>
          <a:p>
            <a:pPr>
              <a:buNone/>
            </a:pPr>
            <a:r>
              <a:rPr lang="ja-JP" altLang="en-US" b="1" dirty="0" smtClean="0">
                <a:solidFill>
                  <a:srgbClr val="00B050"/>
                </a:solidFill>
                <a:latin typeface="HG丸ｺﾞｼｯｸM-PRO" pitchFamily="50" charset="-128"/>
                <a:ea typeface="HG丸ｺﾞｼｯｸM-PRO" pitchFamily="50" charset="-128"/>
              </a:rPr>
              <a:t>給料月額</a:t>
            </a:r>
            <a:r>
              <a:rPr lang="en-US" altLang="ja-JP" b="1" dirty="0" smtClean="0">
                <a:solidFill>
                  <a:srgbClr val="24348D"/>
                </a:solidFill>
                <a:latin typeface="HG丸ｺﾞｼｯｸM-PRO" pitchFamily="50" charset="-128"/>
                <a:ea typeface="HG丸ｺﾞｼｯｸM-PRO" pitchFamily="50" charset="-128"/>
              </a:rPr>
              <a:t>×</a:t>
            </a:r>
            <a:r>
              <a:rPr lang="ja-JP" altLang="en-US" b="1" dirty="0" smtClean="0">
                <a:solidFill>
                  <a:srgbClr val="0000FF"/>
                </a:solidFill>
                <a:latin typeface="HG丸ｺﾞｼｯｸM-PRO" pitchFamily="50" charset="-128"/>
                <a:ea typeface="HG丸ｺﾞｼｯｸM-PRO" pitchFamily="50" charset="-128"/>
              </a:rPr>
              <a:t>退職理由別・勤続年数別支給率</a:t>
            </a:r>
            <a:r>
              <a:rPr lang="ja-JP" altLang="en-US" b="1" dirty="0" smtClean="0">
                <a:solidFill>
                  <a:srgbClr val="24348D"/>
                </a:solidFill>
                <a:latin typeface="HG丸ｺﾞｼｯｸM-PRO" pitchFamily="50" charset="-128"/>
                <a:ea typeface="HG丸ｺﾞｼｯｸM-PRO" pitchFamily="50" charset="-128"/>
              </a:rPr>
              <a:t>＋</a:t>
            </a:r>
            <a:r>
              <a:rPr lang="ja-JP" altLang="en-US" b="1" dirty="0" smtClean="0">
                <a:solidFill>
                  <a:srgbClr val="FF3300"/>
                </a:solidFill>
                <a:latin typeface="HG丸ｺﾞｼｯｸM-PRO" pitchFamily="50" charset="-128"/>
                <a:ea typeface="HG丸ｺﾞｼｯｸM-PRO" pitchFamily="50" charset="-128"/>
              </a:rPr>
              <a:t>退職手当調整額</a:t>
            </a:r>
            <a:endParaRPr lang="en-US" altLang="ja-JP" b="1" dirty="0" smtClean="0">
              <a:solidFill>
                <a:srgbClr val="FF3300"/>
              </a:solidFill>
              <a:latin typeface="HG丸ｺﾞｼｯｸM-PRO" pitchFamily="50" charset="-128"/>
              <a:ea typeface="HG丸ｺﾞｼｯｸM-PRO" pitchFamily="50" charset="-128"/>
            </a:endParaRPr>
          </a:p>
          <a:p>
            <a:r>
              <a:rPr lang="en-US" altLang="ja-JP" b="1" dirty="0" smtClean="0">
                <a:solidFill>
                  <a:srgbClr val="00B050"/>
                </a:solidFill>
                <a:latin typeface="HG丸ｺﾞｼｯｸM-PRO" pitchFamily="50" charset="-128"/>
                <a:ea typeface="HG丸ｺﾞｼｯｸM-PRO" pitchFamily="50" charset="-128"/>
              </a:rPr>
              <a:t>450,000</a:t>
            </a:r>
            <a:r>
              <a:rPr lang="ja-JP" altLang="en-US" b="1" dirty="0" smtClean="0">
                <a:solidFill>
                  <a:srgbClr val="00B050"/>
                </a:solidFill>
                <a:latin typeface="HG丸ｺﾞｼｯｸM-PRO" pitchFamily="50" charset="-128"/>
                <a:ea typeface="HG丸ｺﾞｼｯｸM-PRO" pitchFamily="50" charset="-128"/>
              </a:rPr>
              <a:t>　　</a:t>
            </a:r>
            <a:r>
              <a:rPr lang="en-US" altLang="ja-JP" b="1" dirty="0" smtClean="0">
                <a:solidFill>
                  <a:srgbClr val="24348D"/>
                </a:solidFill>
                <a:latin typeface="HG丸ｺﾞｼｯｸM-PRO" pitchFamily="50" charset="-128"/>
                <a:ea typeface="HG丸ｺﾞｼｯｸM-PRO" pitchFamily="50" charset="-128"/>
              </a:rPr>
              <a:t>×</a:t>
            </a:r>
            <a:r>
              <a:rPr lang="ja-JP" altLang="en-US" b="1" dirty="0" smtClean="0">
                <a:solidFill>
                  <a:srgbClr val="24348D"/>
                </a:solidFill>
                <a:latin typeface="HG丸ｺﾞｼｯｸM-PRO" pitchFamily="50" charset="-128"/>
                <a:ea typeface="HG丸ｺﾞｼｯｸM-PRO" pitchFamily="50" charset="-128"/>
              </a:rPr>
              <a:t>　　</a:t>
            </a:r>
            <a:r>
              <a:rPr lang="en-US" altLang="ja-JP" b="1" dirty="0" smtClean="0">
                <a:solidFill>
                  <a:srgbClr val="24348D"/>
                </a:solidFill>
                <a:latin typeface="HG丸ｺﾞｼｯｸM-PRO" pitchFamily="50" charset="-128"/>
                <a:ea typeface="HG丸ｺﾞｼｯｸM-PRO" pitchFamily="50" charset="-128"/>
              </a:rPr>
              <a:t>45.5445</a:t>
            </a:r>
            <a:r>
              <a:rPr lang="ja-JP" altLang="en-US" b="1" dirty="0" smtClean="0">
                <a:solidFill>
                  <a:srgbClr val="24348D"/>
                </a:solidFill>
                <a:latin typeface="HG丸ｺﾞｼｯｸM-PRO" pitchFamily="50" charset="-128"/>
                <a:ea typeface="HG丸ｺﾞｼｯｸM-PRO" pitchFamily="50" charset="-128"/>
              </a:rPr>
              <a:t>　　＋　　</a:t>
            </a:r>
            <a:r>
              <a:rPr lang="en-US" altLang="ja-JP" b="1" dirty="0" smtClean="0">
                <a:solidFill>
                  <a:srgbClr val="FF3300"/>
                </a:solidFill>
                <a:latin typeface="HG丸ｺﾞｼｯｸM-PRO" pitchFamily="50" charset="-128"/>
                <a:ea typeface="HG丸ｺﾞｼｯｸM-PRO" pitchFamily="50" charset="-128"/>
              </a:rPr>
              <a:t>33,350×60</a:t>
            </a:r>
            <a:r>
              <a:rPr lang="ja-JP" altLang="en-US" b="1" dirty="0" smtClean="0">
                <a:solidFill>
                  <a:srgbClr val="FF3300"/>
                </a:solidFill>
                <a:latin typeface="HG丸ｺﾞｼｯｸM-PRO" pitchFamily="50" charset="-128"/>
                <a:ea typeface="HG丸ｺﾞｼｯｸM-PRO" pitchFamily="50" charset="-128"/>
              </a:rPr>
              <a:t>月</a:t>
            </a:r>
            <a:endParaRPr lang="ja-JP" altLang="en-US" dirty="0" smtClean="0"/>
          </a:p>
          <a:p>
            <a:pPr>
              <a:buNone/>
            </a:pPr>
            <a:endParaRPr lang="en-US" altLang="ja-JP" b="1" dirty="0" smtClean="0">
              <a:solidFill>
                <a:srgbClr val="24348D"/>
              </a:solidFill>
              <a:latin typeface="HG丸ｺﾞｼｯｸM-PRO" pitchFamily="50" charset="-128"/>
              <a:ea typeface="HG丸ｺﾞｼｯｸM-PRO" pitchFamily="50" charset="-128"/>
            </a:endParaRPr>
          </a:p>
          <a:p>
            <a:pPr>
              <a:buNone/>
            </a:pPr>
            <a:r>
              <a:rPr lang="ja-JP" altLang="en-US" b="1" dirty="0" smtClean="0">
                <a:solidFill>
                  <a:srgbClr val="FF3300"/>
                </a:solidFill>
                <a:latin typeface="HG丸ｺﾞｼｯｸM-PRO" pitchFamily="50" charset="-128"/>
                <a:ea typeface="HG丸ｺﾞｼｯｸM-PRO" pitchFamily="50" charset="-128"/>
              </a:rPr>
              <a:t>　　　　　　　　</a:t>
            </a:r>
            <a:r>
              <a:rPr lang="ja-JP" altLang="en-US" b="1" dirty="0" smtClean="0">
                <a:solidFill>
                  <a:schemeClr val="accent2"/>
                </a:solidFill>
                <a:latin typeface="HG丸ｺﾞｼｯｸM-PRO" pitchFamily="50" charset="-128"/>
                <a:ea typeface="HG丸ｺﾞｼｯｸM-PRO" pitchFamily="50" charset="-128"/>
              </a:rPr>
              <a:t>＝ </a:t>
            </a:r>
            <a:r>
              <a:rPr lang="en-US" altLang="ja-JP" sz="2800" b="1" kern="0" dirty="0" smtClean="0">
                <a:solidFill>
                  <a:srgbClr val="24348D"/>
                </a:solidFill>
                <a:latin typeface="HG丸ｺﾞｼｯｸM-PRO" pitchFamily="50" charset="-128"/>
                <a:ea typeface="HG丸ｺﾞｼｯｸM-PRO" pitchFamily="50" charset="-128"/>
              </a:rPr>
              <a:t>22,496,025</a:t>
            </a:r>
            <a:r>
              <a:rPr lang="ja-JP" altLang="en-US" sz="2800" b="1" kern="0" dirty="0" smtClean="0">
                <a:solidFill>
                  <a:srgbClr val="24348D"/>
                </a:solidFill>
                <a:latin typeface="HG丸ｺﾞｼｯｸM-PRO" pitchFamily="50" charset="-128"/>
                <a:ea typeface="HG丸ｺﾞｼｯｸM-PRO" pitchFamily="50" charset="-128"/>
              </a:rPr>
              <a:t>円</a:t>
            </a:r>
            <a:endParaRPr lang="en-US" altLang="ja-JP" sz="2800" b="1" u="sng" dirty="0" smtClean="0">
              <a:solidFill>
                <a:schemeClr val="accent2"/>
              </a:solidFill>
              <a:uFill>
                <a:solidFill>
                  <a:srgbClr val="FF0000"/>
                </a:solidFill>
              </a:uFill>
              <a:latin typeface="HG丸ｺﾞｼｯｸM-PRO" pitchFamily="50" charset="-128"/>
              <a:ea typeface="HG丸ｺﾞｼｯｸM-PRO" pitchFamily="50" charset="-128"/>
            </a:endParaRPr>
          </a:p>
          <a:p>
            <a:pPr>
              <a:buNone/>
            </a:pPr>
            <a:r>
              <a:rPr lang="ja-JP" altLang="en-US" b="1" dirty="0" smtClean="0">
                <a:solidFill>
                  <a:schemeClr val="accent2"/>
                </a:solidFill>
                <a:latin typeface="HG丸ｺﾞｼｯｸM-PRO" pitchFamily="50" charset="-128"/>
                <a:ea typeface="HG丸ｺﾞｼｯｸM-PRO" pitchFamily="50" charset="-128"/>
              </a:rPr>
              <a:t>　</a:t>
            </a:r>
            <a:endParaRPr lang="ja-JP" altLang="en-US" dirty="0"/>
          </a:p>
        </p:txBody>
      </p:sp>
      <p:sp>
        <p:nvSpPr>
          <p:cNvPr id="6" name="角丸四角形吹き出し 5"/>
          <p:cNvSpPr/>
          <p:nvPr/>
        </p:nvSpPr>
        <p:spPr>
          <a:xfrm>
            <a:off x="5940152" y="3068960"/>
            <a:ext cx="2880320" cy="936104"/>
          </a:xfrm>
          <a:prstGeom prst="wedgeRoundRectCallout">
            <a:avLst>
              <a:gd name="adj1" fmla="val -2896"/>
              <a:gd name="adj2" fmla="val 84778"/>
              <a:gd name="adj3" fmla="val 16667"/>
            </a:avLst>
          </a:prstGeom>
          <a:noFill/>
          <a:ln>
            <a:solidFill>
              <a:srgbClr val="FB400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3300"/>
                </a:solidFill>
              </a:rPr>
              <a:t>区分が上位のものから６０月分</a:t>
            </a:r>
            <a:endParaRPr kumimoji="1" lang="ja-JP" altLang="en-US" b="1" dirty="0">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 calcmode="lin" valueType="num">
                                      <p:cBhvr additive="base">
                                        <p:cTn id="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9" end="9"/>
                                            </p:txEl>
                                          </p:spTgt>
                                        </p:tgtEl>
                                        <p:attrNameLst>
                                          <p:attrName>style.visibility</p:attrName>
                                        </p:attrNameLst>
                                      </p:cBhvr>
                                      <p:to>
                                        <p:strVal val="visible"/>
                                      </p:to>
                                    </p:set>
                                    <p:anim calcmode="lin" valueType="num">
                                      <p:cBhvr additive="base">
                                        <p:cTn id="1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10" end="10"/>
                                            </p:txEl>
                                          </p:spTgt>
                                        </p:tgtEl>
                                        <p:attrNameLst>
                                          <p:attrName>style.visibility</p:attrName>
                                        </p:attrNameLst>
                                      </p:cBhvr>
                                      <p:to>
                                        <p:strVal val="visible"/>
                                      </p:to>
                                    </p:set>
                                    <p:anim calcmode="lin" valueType="num">
                                      <p:cBhvr additive="base">
                                        <p:cTn id="1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linds(horizont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5">
                                            <p:txEl>
                                              <p:pRg st="12" end="12"/>
                                            </p:txEl>
                                          </p:spTgt>
                                        </p:tgtEl>
                                        <p:attrNameLst>
                                          <p:attrName>style.visibility</p:attrName>
                                        </p:attrNameLst>
                                      </p:cBhvr>
                                      <p:to>
                                        <p:strVal val="visible"/>
                                      </p:to>
                                    </p:set>
                                    <p:anim calcmode="lin" valueType="num">
                                      <p:cBhvr additive="base">
                                        <p:cTn id="28"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a:buNone/>
            </a:pPr>
            <a:r>
              <a:rPr kumimoji="1" lang="ja-JP" altLang="en-US" sz="4400" b="1" dirty="0" smtClean="0">
                <a:solidFill>
                  <a:srgbClr val="00B050"/>
                </a:solidFill>
              </a:rPr>
              <a:t>　</a:t>
            </a:r>
            <a:endParaRPr kumimoji="1" lang="ja-JP" altLang="en-US" sz="4400" b="1" dirty="0">
              <a:solidFill>
                <a:srgbClr val="00B050"/>
              </a:solidFill>
            </a:endParaRPr>
          </a:p>
        </p:txBody>
      </p:sp>
      <p:sp>
        <p:nvSpPr>
          <p:cNvPr id="4" name="スライド番号プレースホルダ 3"/>
          <p:cNvSpPr>
            <a:spLocks noGrp="1"/>
          </p:cNvSpPr>
          <p:nvPr>
            <p:ph type="sldNum" sz="quarter" idx="12"/>
          </p:nvPr>
        </p:nvSpPr>
        <p:spPr/>
        <p:txBody>
          <a:bodyPr/>
          <a:lstStyle/>
          <a:p>
            <a:fld id="{F42699D6-8A4C-46AE-893A-4C40691FDE97}" type="slidenum">
              <a:rPr lang="en-US" altLang="ja-JP" smtClean="0"/>
              <a:pPr/>
              <a:t>29</a:t>
            </a:fld>
            <a:endParaRPr lang="en-US" altLang="ja-JP">
              <a:latin typeface="ＭＳ ゴシック" charset="-128"/>
            </a:endParaRPr>
          </a:p>
        </p:txBody>
      </p:sp>
      <p:sp>
        <p:nvSpPr>
          <p:cNvPr id="5" name="正方形/長方形 4"/>
          <p:cNvSpPr/>
          <p:nvPr/>
        </p:nvSpPr>
        <p:spPr>
          <a:xfrm>
            <a:off x="467544" y="836712"/>
            <a:ext cx="7920880" cy="5755422"/>
          </a:xfrm>
          <a:prstGeom prst="rect">
            <a:avLst/>
          </a:prstGeom>
        </p:spPr>
        <p:txBody>
          <a:bodyPr wrap="square">
            <a:spAutoFit/>
          </a:bodyPr>
          <a:lstStyle/>
          <a:p>
            <a:r>
              <a:rPr lang="ja-JP" altLang="en-US" sz="4400" b="1" kern="0" dirty="0" smtClean="0">
                <a:solidFill>
                  <a:srgbClr val="009900"/>
                </a:solidFill>
                <a:latin typeface="+mn-ea"/>
                <a:ea typeface="+mn-ea"/>
              </a:rPr>
              <a:t>税金は？</a:t>
            </a:r>
            <a:r>
              <a:rPr lang="ja-JP" altLang="en-US" sz="3200" b="1" kern="0" dirty="0" smtClean="0">
                <a:solidFill>
                  <a:srgbClr val="24348D"/>
                </a:solidFill>
                <a:latin typeface="+mn-ea"/>
                <a:ea typeface="+mn-ea"/>
              </a:rPr>
              <a:t>　　</a:t>
            </a:r>
            <a:endParaRPr lang="en-US" altLang="ja-JP" sz="3200" b="1" kern="0" dirty="0" smtClean="0">
              <a:solidFill>
                <a:srgbClr val="24348D"/>
              </a:solidFill>
              <a:latin typeface="+mn-ea"/>
              <a:ea typeface="+mn-ea"/>
            </a:endParaRPr>
          </a:p>
          <a:p>
            <a:r>
              <a:rPr lang="ja-JP" altLang="en-US" sz="3200" b="1" kern="0" dirty="0" smtClean="0">
                <a:solidFill>
                  <a:srgbClr val="24348D"/>
                </a:solidFill>
                <a:latin typeface="+mn-ea"/>
                <a:ea typeface="+mn-ea"/>
              </a:rPr>
              <a:t>　（２２，４９６，０２５円</a:t>
            </a:r>
            <a:r>
              <a:rPr lang="ja-JP" altLang="en-US" sz="3200" b="1" kern="0" dirty="0" err="1" smtClean="0">
                <a:solidFill>
                  <a:srgbClr val="24348D"/>
                </a:solidFill>
                <a:latin typeface="+mn-ea"/>
                <a:ea typeface="+mn-ea"/>
              </a:rPr>
              <a:t>ー</a:t>
            </a:r>
            <a:r>
              <a:rPr lang="ja-JP" altLang="en-US" sz="3200" b="1" kern="0" dirty="0" smtClean="0">
                <a:solidFill>
                  <a:srgbClr val="24348D"/>
                </a:solidFill>
                <a:latin typeface="+mn-ea"/>
                <a:ea typeface="+mn-ea"/>
              </a:rPr>
              <a:t>１６，４００，０００円）</a:t>
            </a:r>
            <a:r>
              <a:rPr lang="en-US" altLang="ja-JP" sz="3200" b="1" kern="0" dirty="0" smtClean="0">
                <a:solidFill>
                  <a:srgbClr val="24348D"/>
                </a:solidFill>
                <a:latin typeface="+mn-ea"/>
                <a:ea typeface="+mn-ea"/>
              </a:rPr>
              <a:t>×</a:t>
            </a:r>
            <a:r>
              <a:rPr lang="ja-JP" altLang="en-US" sz="3200" b="1" kern="0" dirty="0" smtClean="0">
                <a:solidFill>
                  <a:srgbClr val="24348D"/>
                </a:solidFill>
                <a:latin typeface="+mn-ea"/>
                <a:ea typeface="+mn-ea"/>
              </a:rPr>
              <a:t>１</a:t>
            </a:r>
            <a:r>
              <a:rPr lang="en-US" altLang="ja-JP" sz="3200" b="1" kern="0" dirty="0" smtClean="0">
                <a:solidFill>
                  <a:srgbClr val="24348D"/>
                </a:solidFill>
                <a:latin typeface="+mn-ea"/>
                <a:ea typeface="+mn-ea"/>
              </a:rPr>
              <a:t>/</a:t>
            </a:r>
            <a:r>
              <a:rPr lang="ja-JP" altLang="en-US" sz="3200" b="1" kern="0" dirty="0" smtClean="0">
                <a:solidFill>
                  <a:srgbClr val="24348D"/>
                </a:solidFill>
                <a:latin typeface="+mn-ea"/>
                <a:ea typeface="+mn-ea"/>
              </a:rPr>
              <a:t>２＝３，０４８，０１２円</a:t>
            </a:r>
            <a:endParaRPr lang="en-US" altLang="ja-JP" sz="3200" b="1" kern="0" dirty="0" smtClean="0">
              <a:solidFill>
                <a:srgbClr val="24348D"/>
              </a:solidFill>
              <a:latin typeface="+mn-ea"/>
              <a:ea typeface="+mn-ea"/>
            </a:endParaRPr>
          </a:p>
          <a:p>
            <a:r>
              <a:rPr lang="ja-JP" altLang="en-US" sz="3200" b="1" kern="0" dirty="0" smtClean="0">
                <a:solidFill>
                  <a:srgbClr val="24348D"/>
                </a:solidFill>
                <a:latin typeface="+mn-ea"/>
                <a:ea typeface="+mn-ea"/>
              </a:rPr>
              <a:t>　　課税退職所得金額　　</a:t>
            </a:r>
            <a:r>
              <a:rPr lang="ja-JP" altLang="en-US" sz="3200" b="1" kern="0" dirty="0" smtClean="0">
                <a:solidFill>
                  <a:srgbClr val="FF0000"/>
                </a:solidFill>
                <a:latin typeface="+mn-ea"/>
                <a:ea typeface="+mn-ea"/>
              </a:rPr>
              <a:t>　３，０４８，０００円</a:t>
            </a:r>
            <a:endParaRPr lang="en-US" altLang="ja-JP" sz="3200" b="1" kern="0" dirty="0" smtClean="0">
              <a:solidFill>
                <a:srgbClr val="FF0000"/>
              </a:solidFill>
              <a:latin typeface="+mn-ea"/>
              <a:ea typeface="+mn-ea"/>
            </a:endParaRPr>
          </a:p>
          <a:p>
            <a:endParaRPr lang="en-US" altLang="ja-JP" sz="3200" b="1" kern="0" dirty="0" smtClean="0">
              <a:solidFill>
                <a:srgbClr val="24348D"/>
              </a:solidFill>
              <a:latin typeface="+mn-ea"/>
              <a:ea typeface="+mn-ea"/>
            </a:endParaRPr>
          </a:p>
          <a:p>
            <a:r>
              <a:rPr lang="ja-JP" altLang="en-US" sz="3200" b="1" kern="0" dirty="0" smtClean="0">
                <a:solidFill>
                  <a:srgbClr val="24348D"/>
                </a:solidFill>
                <a:latin typeface="+mn-ea"/>
              </a:rPr>
              <a:t>所得税・復興特別所得税　　</a:t>
            </a:r>
            <a:r>
              <a:rPr lang="ja-JP" altLang="en-US" sz="2800" b="1" kern="0" dirty="0" smtClean="0">
                <a:solidFill>
                  <a:srgbClr val="24348D"/>
                </a:solidFill>
                <a:latin typeface="+mn-ea"/>
              </a:rPr>
              <a:t>②の計算式</a:t>
            </a:r>
            <a:endParaRPr lang="en-US" altLang="ja-JP" sz="2800" b="1" kern="0" dirty="0" smtClean="0">
              <a:solidFill>
                <a:srgbClr val="24348D"/>
              </a:solidFill>
              <a:latin typeface="+mn-ea"/>
            </a:endParaRPr>
          </a:p>
          <a:p>
            <a:r>
              <a:rPr lang="ja-JP" altLang="en-US" sz="3200" b="1" kern="0" dirty="0" smtClean="0">
                <a:solidFill>
                  <a:srgbClr val="24348D"/>
                </a:solidFill>
                <a:latin typeface="+mn-ea"/>
              </a:rPr>
              <a:t>　　　　　　　　　　　　　　　</a:t>
            </a:r>
            <a:r>
              <a:rPr lang="ja-JP" altLang="en-US" sz="3200" b="1" kern="0" dirty="0" smtClean="0">
                <a:solidFill>
                  <a:srgbClr val="FF0000"/>
                </a:solidFill>
                <a:latin typeface="+mn-ea"/>
              </a:rPr>
              <a:t>２１１，６５３円</a:t>
            </a:r>
            <a:endParaRPr lang="en-US" altLang="ja-JP" sz="3200" b="1" kern="0" dirty="0" smtClean="0">
              <a:solidFill>
                <a:srgbClr val="24348D"/>
              </a:solidFill>
              <a:latin typeface="+mn-ea"/>
            </a:endParaRPr>
          </a:p>
          <a:p>
            <a:r>
              <a:rPr lang="ja-JP" altLang="en-US" sz="3200" b="1" kern="0" dirty="0" smtClean="0">
                <a:solidFill>
                  <a:srgbClr val="24348D"/>
                </a:solidFill>
                <a:latin typeface="+mn-ea"/>
              </a:rPr>
              <a:t>市町村民税</a:t>
            </a:r>
            <a:r>
              <a:rPr lang="ja-JP" altLang="en-US" sz="3600" b="1" kern="0" dirty="0" smtClean="0">
                <a:solidFill>
                  <a:srgbClr val="24348D"/>
                </a:solidFill>
                <a:latin typeface="+mn-ea"/>
              </a:rPr>
              <a:t>　</a:t>
            </a:r>
            <a:r>
              <a:rPr lang="ja-JP" altLang="en-US" sz="2800" b="1" kern="0" dirty="0" smtClean="0">
                <a:solidFill>
                  <a:srgbClr val="24348D"/>
                </a:solidFill>
                <a:latin typeface="+mn-ea"/>
              </a:rPr>
              <a:t>③の計算式　　　</a:t>
            </a:r>
            <a:r>
              <a:rPr lang="ja-JP" altLang="en-US" sz="3200" b="1" kern="0" dirty="0" smtClean="0">
                <a:solidFill>
                  <a:srgbClr val="FF0000"/>
                </a:solidFill>
                <a:latin typeface="+mn-ea"/>
              </a:rPr>
              <a:t>１８２，８００円</a:t>
            </a:r>
            <a:endParaRPr lang="en-US" altLang="ja-JP" sz="3200" b="1" kern="0" dirty="0" smtClean="0">
              <a:solidFill>
                <a:srgbClr val="FF0000"/>
              </a:solidFill>
              <a:latin typeface="+mn-ea"/>
            </a:endParaRPr>
          </a:p>
          <a:p>
            <a:r>
              <a:rPr lang="ja-JP" altLang="en-US" sz="3200" b="1" kern="0" dirty="0" smtClean="0">
                <a:solidFill>
                  <a:srgbClr val="24348D"/>
                </a:solidFill>
                <a:latin typeface="+mn-ea"/>
              </a:rPr>
              <a:t>県民税　　　　</a:t>
            </a:r>
            <a:r>
              <a:rPr lang="ja-JP" altLang="en-US" sz="2800" b="1" kern="0" dirty="0" smtClean="0">
                <a:solidFill>
                  <a:srgbClr val="24348D"/>
                </a:solidFill>
                <a:latin typeface="+mn-ea"/>
              </a:rPr>
              <a:t>③の計算式　　　</a:t>
            </a:r>
            <a:r>
              <a:rPr lang="ja-JP" altLang="en-US" sz="3200" b="1" kern="0" dirty="0" smtClean="0">
                <a:solidFill>
                  <a:srgbClr val="FF0000"/>
                </a:solidFill>
                <a:latin typeface="+mn-ea"/>
              </a:rPr>
              <a:t>１２１，９００円</a:t>
            </a:r>
            <a:endParaRPr lang="en-US" altLang="ja-JP" sz="3200" b="1" kern="0" dirty="0" smtClean="0">
              <a:solidFill>
                <a:srgbClr val="FF0000"/>
              </a:solidFill>
              <a:latin typeface="+mn-ea"/>
            </a:endParaRPr>
          </a:p>
          <a:p>
            <a:r>
              <a:rPr lang="ja-JP" altLang="en-US" sz="3200" b="1" kern="0" dirty="0" smtClean="0">
                <a:solidFill>
                  <a:srgbClr val="24348D"/>
                </a:solidFill>
                <a:latin typeface="+mn-ea"/>
              </a:rPr>
              <a:t>支給額　　　　　　　　　　 </a:t>
            </a:r>
            <a:r>
              <a:rPr lang="ja-JP" altLang="en-US" sz="3200" b="1" kern="0" dirty="0" smtClean="0">
                <a:solidFill>
                  <a:srgbClr val="FF0000"/>
                </a:solidFill>
                <a:latin typeface="+mn-ea"/>
              </a:rPr>
              <a:t>２１</a:t>
            </a:r>
            <a:r>
              <a:rPr lang="en-US" altLang="ja-JP" sz="3200" b="1" kern="0" dirty="0" smtClean="0">
                <a:solidFill>
                  <a:srgbClr val="FF0000"/>
                </a:solidFill>
                <a:latin typeface="+mn-ea"/>
              </a:rPr>
              <a:t>,</a:t>
            </a:r>
            <a:r>
              <a:rPr lang="ja-JP" altLang="en-US" sz="3200" b="1" kern="0" dirty="0" smtClean="0">
                <a:solidFill>
                  <a:srgbClr val="FF0000"/>
                </a:solidFill>
                <a:latin typeface="+mn-ea"/>
              </a:rPr>
              <a:t>９７９，６７２円</a:t>
            </a:r>
            <a:endParaRPr lang="en-US" altLang="ja-JP" sz="3200" b="1" kern="0" dirty="0" smtClean="0">
              <a:solidFill>
                <a:srgbClr val="FF0000"/>
              </a:solidFill>
              <a:latin typeface="+mn-ea"/>
            </a:endParaRPr>
          </a:p>
          <a:p>
            <a:endParaRPr lang="ja-JP" altLang="en-US" sz="3200" b="1" dirty="0">
              <a:solidFill>
                <a:srgbClr val="FF0000"/>
              </a:solidFill>
              <a:latin typeface="+mn-ea"/>
              <a:ea typeface="+mn-ea"/>
            </a:endParaRPr>
          </a:p>
        </p:txBody>
      </p:sp>
      <p:sp>
        <p:nvSpPr>
          <p:cNvPr id="9" name="正方形/長方形 8"/>
          <p:cNvSpPr/>
          <p:nvPr/>
        </p:nvSpPr>
        <p:spPr>
          <a:xfrm>
            <a:off x="5076056" y="2492896"/>
            <a:ext cx="3168352" cy="648072"/>
          </a:xfrm>
          <a:prstGeom prst="rect">
            <a:avLst/>
          </a:prstGeom>
          <a:noFill/>
          <a:ln>
            <a:solidFill>
              <a:srgbClr val="FF0000"/>
            </a:solidFill>
          </a:ln>
          <a:effectLst>
            <a:outerShdw blurRad="50800" dist="50800" dir="5400000" algn="ctr" rotWithShape="0">
              <a:srgbClr val="FFFF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additive="base">
                                        <p:cTn id="2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additive="base">
                                        <p:cTn id="2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additive="base">
                                        <p:cTn id="31"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 calcmode="lin" valueType="num">
                                      <p:cBhvr additive="base">
                                        <p:cTn id="3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5">
                                            <p:txEl>
                                              <p:pRg st="8" end="8"/>
                                            </p:txEl>
                                          </p:spTgt>
                                        </p:tgtEl>
                                        <p:attrNameLst>
                                          <p:attrName>style.visibility</p:attrName>
                                        </p:attrNameLst>
                                      </p:cBhvr>
                                      <p:to>
                                        <p:strVal val="visible"/>
                                      </p:to>
                                    </p:set>
                                    <p:anim calcmode="lin" valueType="num">
                                      <p:cBhvr additive="base">
                                        <p:cTn id="4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a:xfrm>
            <a:off x="228600" y="1340768"/>
            <a:ext cx="8686800" cy="5040560"/>
          </a:xfrm>
          <a:noFill/>
        </p:spPr>
        <p:txBody>
          <a:bodyPr>
            <a:scene3d>
              <a:camera prst="orthographicFront"/>
              <a:lightRig rig="threePt" dir="t"/>
            </a:scene3d>
            <a:sp3d extrusionH="57150">
              <a:bevelT w="38100" h="38100"/>
            </a:sp3d>
          </a:bodyPr>
          <a:lstStyle/>
          <a:p>
            <a:pPr>
              <a:buNone/>
            </a:pPr>
            <a:r>
              <a:rPr kumimoji="1" lang="ja-JP" altLang="en-US" sz="1400" dirty="0" smtClean="0">
                <a:latin typeface="HGP創英ﾌﾟﾚｾﾞﾝｽEB" pitchFamily="18" charset="-128"/>
                <a:ea typeface="HGP創英ﾌﾟﾚｾﾞﾝｽEB" pitchFamily="18" charset="-128"/>
              </a:rPr>
              <a:t>　</a:t>
            </a:r>
            <a:endParaRPr kumimoji="1"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a:t>
            </a:r>
            <a:r>
              <a:rPr lang="ja-JP" altLang="en-US" sz="3600" b="1" dirty="0" smtClean="0">
                <a:solidFill>
                  <a:srgbClr val="0070C0"/>
                </a:solidFill>
                <a:latin typeface="HGP創英ﾌﾟﾚｾﾞﾝｽEB" pitchFamily="18" charset="-128"/>
                <a:ea typeface="HGP創英ﾌﾟﾚｾﾞﾝｽEB" pitchFamily="18" charset="-128"/>
              </a:rPr>
              <a:t>地方公務員法　第２４条</a:t>
            </a:r>
            <a:endParaRPr lang="en-US" altLang="ja-JP" sz="3600" b="1" dirty="0" smtClean="0">
              <a:solidFill>
                <a:srgbClr val="0070C0"/>
              </a:solidFill>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a:t>
            </a:r>
            <a:r>
              <a:rPr lang="en-US" altLang="ja-JP" sz="2000" dirty="0" smtClean="0">
                <a:latin typeface="HGP創英ﾌﾟﾚｾﾞﾝｽEB" pitchFamily="18" charset="-128"/>
                <a:ea typeface="HGP創英ﾌﾟﾚｾﾞﾝｽEB" pitchFamily="18" charset="-128"/>
              </a:rPr>
              <a:t>    </a:t>
            </a:r>
            <a:r>
              <a:rPr lang="ja-JP" altLang="en-US" sz="2800" dirty="0" smtClean="0">
                <a:latin typeface="HGP創英ﾌﾟﾚｾﾞﾝｽEB" pitchFamily="18" charset="-128"/>
                <a:ea typeface="HGP創英ﾌﾟﾚｾﾞﾝｽEB" pitchFamily="18" charset="-128"/>
              </a:rPr>
              <a:t>第３項</a:t>
            </a:r>
            <a:r>
              <a:rPr lang="ja-JP" altLang="en-US" sz="3200" dirty="0" smtClean="0">
                <a:latin typeface="HGP創英ﾌﾟﾚｾﾞﾝｽEB" pitchFamily="18" charset="-128"/>
                <a:ea typeface="HGP創英ﾌﾟﾚｾﾞﾝｽEB" pitchFamily="18" charset="-128"/>
              </a:rPr>
              <a:t>　　　</a:t>
            </a:r>
            <a:endParaRPr lang="en-US" altLang="ja-JP" sz="3200" dirty="0" smtClean="0">
              <a:latin typeface="HGP創英ﾌﾟﾚｾﾞﾝｽEB" pitchFamily="18" charset="-128"/>
              <a:ea typeface="HGP創英ﾌﾟﾚｾﾞﾝｽEB" pitchFamily="18" charset="-128"/>
            </a:endParaRPr>
          </a:p>
          <a:p>
            <a:pPr>
              <a:buNone/>
            </a:pPr>
            <a:r>
              <a:rPr lang="ja-JP" altLang="en-US" sz="3200" dirty="0" smtClean="0">
                <a:latin typeface="HGP創英ﾌﾟﾚｾﾞﾝｽEB" pitchFamily="18" charset="-128"/>
                <a:ea typeface="HGP創英ﾌﾟﾚｾﾞﾝｽEB" pitchFamily="18" charset="-128"/>
              </a:rPr>
              <a:t>           職員の給与は、生計費並びに国及び他の</a:t>
            </a:r>
            <a:endParaRPr lang="en-US" altLang="ja-JP" sz="3200" dirty="0" smtClean="0">
              <a:latin typeface="HGP創英ﾌﾟﾚｾﾞﾝｽEB" pitchFamily="18" charset="-128"/>
              <a:ea typeface="HGP創英ﾌﾟﾚｾﾞﾝｽEB" pitchFamily="18" charset="-128"/>
            </a:endParaRPr>
          </a:p>
          <a:p>
            <a:pPr>
              <a:buNone/>
            </a:pPr>
            <a:r>
              <a:rPr lang="en-US" altLang="ja-JP" sz="3200" dirty="0" smtClean="0">
                <a:latin typeface="HGP創英ﾌﾟﾚｾﾞﾝｽEB" pitchFamily="18" charset="-128"/>
                <a:ea typeface="HGP創英ﾌﾟﾚｾﾞﾝｽEB" pitchFamily="18" charset="-128"/>
              </a:rPr>
              <a:t>           </a:t>
            </a:r>
            <a:r>
              <a:rPr lang="ja-JP" altLang="en-US" sz="3200" dirty="0" smtClean="0">
                <a:latin typeface="HGP創英ﾌﾟﾚｾﾞﾝｽEB" pitchFamily="18" charset="-128"/>
                <a:ea typeface="HGP創英ﾌﾟﾚｾﾞﾝｽEB" pitchFamily="18" charset="-128"/>
              </a:rPr>
              <a:t>地方公共団体の職員並びに民間事業の</a:t>
            </a:r>
            <a:endParaRPr lang="en-US" altLang="ja-JP" sz="3200" dirty="0" smtClean="0">
              <a:latin typeface="HGP創英ﾌﾟﾚｾﾞﾝｽEB" pitchFamily="18" charset="-128"/>
              <a:ea typeface="HGP創英ﾌﾟﾚｾﾞﾝｽEB" pitchFamily="18" charset="-128"/>
            </a:endParaRPr>
          </a:p>
          <a:p>
            <a:pPr>
              <a:buNone/>
            </a:pPr>
            <a:r>
              <a:rPr lang="en-US" altLang="ja-JP" sz="3200" dirty="0" smtClean="0">
                <a:latin typeface="HGP創英ﾌﾟﾚｾﾞﾝｽEB" pitchFamily="18" charset="-128"/>
                <a:ea typeface="HGP創英ﾌﾟﾚｾﾞﾝｽEB" pitchFamily="18" charset="-128"/>
              </a:rPr>
              <a:t>           </a:t>
            </a:r>
            <a:r>
              <a:rPr lang="ja-JP" altLang="en-US" sz="3200" dirty="0" smtClean="0">
                <a:latin typeface="HGP創英ﾌﾟﾚｾﾞﾝｽEB" pitchFamily="18" charset="-128"/>
                <a:ea typeface="HGP創英ﾌﾟﾚｾﾞﾝｽEB" pitchFamily="18" charset="-128"/>
              </a:rPr>
              <a:t>従事者の給与その他の事情を考慮して定 </a:t>
            </a:r>
            <a:endParaRPr lang="en-US" altLang="ja-JP" sz="3200" dirty="0" smtClean="0">
              <a:latin typeface="HGP創英ﾌﾟﾚｾﾞﾝｽEB" pitchFamily="18" charset="-128"/>
              <a:ea typeface="HGP創英ﾌﾟﾚｾﾞﾝｽEB" pitchFamily="18" charset="-128"/>
            </a:endParaRPr>
          </a:p>
          <a:p>
            <a:pPr>
              <a:buNone/>
            </a:pPr>
            <a:r>
              <a:rPr lang="en-US" altLang="ja-JP" sz="3200" dirty="0" smtClean="0">
                <a:latin typeface="HGP創英ﾌﾟﾚｾﾞﾝｽEB" pitchFamily="18" charset="-128"/>
                <a:ea typeface="HGP創英ﾌﾟﾚｾﾞﾝｽEB" pitchFamily="18" charset="-128"/>
              </a:rPr>
              <a:t>           </a:t>
            </a:r>
            <a:r>
              <a:rPr lang="ja-JP" altLang="en-US" sz="3200" dirty="0" err="1" smtClean="0">
                <a:latin typeface="HGP創英ﾌﾟﾚｾﾞﾝｽEB" pitchFamily="18" charset="-128"/>
                <a:ea typeface="HGP創英ﾌﾟﾚｾﾞﾝｽEB" pitchFamily="18" charset="-128"/>
              </a:rPr>
              <a:t>められ</a:t>
            </a:r>
            <a:r>
              <a:rPr lang="ja-JP" altLang="en-US" sz="3200" dirty="0" smtClean="0">
                <a:latin typeface="HGP創英ﾌﾟﾚｾﾞﾝｽEB" pitchFamily="18" charset="-128"/>
                <a:ea typeface="HGP創英ﾌﾟﾚｾﾞﾝｽEB" pitchFamily="18" charset="-128"/>
              </a:rPr>
              <a:t>なければならない</a:t>
            </a:r>
            <a:endParaRPr lang="en-US" altLang="ja-JP" sz="3200" dirty="0" smtClean="0">
              <a:latin typeface="HGP創英ﾌﾟﾚｾﾞﾝｽEB" pitchFamily="18" charset="-128"/>
              <a:ea typeface="HGP創英ﾌﾟﾚｾﾞﾝｽEB" pitchFamily="18" charset="-128"/>
            </a:endParaRPr>
          </a:p>
          <a:p>
            <a:pPr>
              <a:buNone/>
            </a:pPr>
            <a:r>
              <a:rPr kumimoji="1" lang="ja-JP" altLang="en-US" sz="3200" dirty="0" smtClean="0">
                <a:latin typeface="HGP創英ﾌﾟﾚｾﾞﾝｽEB" pitchFamily="18" charset="-128"/>
                <a:ea typeface="HGP創英ﾌﾟﾚｾﾞﾝｽEB" pitchFamily="18" charset="-128"/>
              </a:rPr>
              <a:t>　　</a:t>
            </a:r>
            <a:endParaRPr kumimoji="1" lang="ja-JP" altLang="en-US" sz="3200" dirty="0">
              <a:latin typeface="HGP創英ﾌﾟﾚｾﾞﾝｽEB" pitchFamily="18" charset="-128"/>
              <a:ea typeface="HGP創英ﾌﾟﾚｾﾞﾝｽEB" pitchFamily="18"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3</a:t>
            </a:fld>
            <a:endParaRPr lang="en-US" altLang="ja-JP">
              <a:latin typeface="ＭＳ ゴシック"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a:xfrm>
            <a:off x="228600" y="332656"/>
            <a:ext cx="8686800" cy="6048672"/>
          </a:xfrm>
          <a:blipFill>
            <a:blip r:embed="rId3" cstate="print"/>
            <a:tile tx="0" ty="0" sx="100000" sy="100000" flip="none" algn="tl"/>
          </a:blipFill>
          <a:effectLst>
            <a:outerShdw blurRad="50800" dist="50800" dir="5400000" algn="ctr" rotWithShape="0">
              <a:schemeClr val="bg1"/>
            </a:outerShdw>
          </a:effectLst>
        </p:spPr>
        <p:txBody>
          <a:bodyPr/>
          <a:lstStyle/>
          <a:p>
            <a:pPr>
              <a:buNone/>
            </a:pPr>
            <a:r>
              <a:rPr kumimoji="1" lang="ja-JP" altLang="en-US" sz="7200" dirty="0" smtClean="0"/>
              <a:t>　　</a:t>
            </a:r>
            <a:r>
              <a:rPr lang="ja-JP" altLang="en-US" sz="7200" dirty="0" smtClean="0"/>
              <a:t>　</a:t>
            </a:r>
            <a:endParaRPr lang="en-US" altLang="ja-JP" sz="7200" dirty="0" smtClean="0"/>
          </a:p>
          <a:p>
            <a:pPr>
              <a:buNone/>
            </a:pPr>
            <a:r>
              <a:rPr kumimoji="1" lang="en-US" altLang="ja-JP" sz="7200" dirty="0" smtClean="0"/>
              <a:t>      </a:t>
            </a:r>
            <a:r>
              <a:rPr kumimoji="1" lang="ja-JP" altLang="en-US" sz="7200" dirty="0" smtClean="0"/>
              <a:t>終　　わ　　</a:t>
            </a:r>
            <a:r>
              <a:rPr kumimoji="1" lang="ja-JP" altLang="en-US" sz="7200" dirty="0" err="1" smtClean="0"/>
              <a:t>り</a:t>
            </a:r>
            <a:endParaRPr kumimoji="1" lang="en-US" altLang="ja-JP" sz="7200" dirty="0" smtClean="0"/>
          </a:p>
          <a:p>
            <a:pPr>
              <a:buNone/>
            </a:pPr>
            <a:r>
              <a:rPr lang="ja-JP" altLang="en-US" sz="7200" dirty="0" smtClean="0"/>
              <a:t>　　</a:t>
            </a:r>
            <a:r>
              <a:rPr lang="ja-JP" altLang="en-US" sz="2400" b="1" dirty="0" smtClean="0"/>
              <a:t>福祉事務の手引きも</a:t>
            </a:r>
            <a:endParaRPr lang="en-US" altLang="ja-JP" sz="2400" b="1" dirty="0" smtClean="0"/>
          </a:p>
          <a:p>
            <a:pPr>
              <a:buNone/>
            </a:pPr>
            <a:r>
              <a:rPr lang="en-US" altLang="ja-JP" sz="2400" b="1" dirty="0" smtClean="0"/>
              <a:t>                         </a:t>
            </a:r>
            <a:r>
              <a:rPr lang="ja-JP" altLang="en-US" sz="2400" b="1" dirty="0" smtClean="0"/>
              <a:t>ご覧ください</a:t>
            </a:r>
            <a:endParaRPr lang="en-US" altLang="ja-JP" sz="2400" b="1" dirty="0" smtClean="0"/>
          </a:p>
        </p:txBody>
      </p:sp>
      <p:sp>
        <p:nvSpPr>
          <p:cNvPr id="4" name="スライド番号プレースホルダ 3"/>
          <p:cNvSpPr>
            <a:spLocks noGrp="1"/>
          </p:cNvSpPr>
          <p:nvPr>
            <p:ph type="sldNum" sz="quarter" idx="12"/>
          </p:nvPr>
        </p:nvSpPr>
        <p:spPr/>
        <p:txBody>
          <a:bodyPr/>
          <a:lstStyle/>
          <a:p>
            <a:fld id="{F42699D6-8A4C-46AE-893A-4C40691FDE97}" type="slidenum">
              <a:rPr lang="en-US" altLang="ja-JP" smtClean="0"/>
              <a:pPr/>
              <a:t>30</a:t>
            </a:fld>
            <a:endParaRPr lang="en-US" altLang="ja-JP">
              <a:latin typeface="ＭＳ ゴシック" charset="-128"/>
            </a:endParaRPr>
          </a:p>
        </p:txBody>
      </p:sp>
      <p:sp>
        <p:nvSpPr>
          <p:cNvPr id="6" name="雲形吹き出し 5"/>
          <p:cNvSpPr/>
          <p:nvPr/>
        </p:nvSpPr>
        <p:spPr>
          <a:xfrm>
            <a:off x="467544" y="3212976"/>
            <a:ext cx="4968552" cy="1944216"/>
          </a:xfrm>
          <a:prstGeom prst="cloudCallout">
            <a:avLst>
              <a:gd name="adj1" fmla="val 51447"/>
              <a:gd name="adj2" fmla="val 58398"/>
            </a:avLst>
          </a:prstGeom>
          <a:noFill/>
          <a:ln w="31750">
            <a:solidFill>
              <a:schemeClr val="accent2">
                <a:lumMod val="75000"/>
              </a:schemeClr>
            </a:solidFill>
          </a:ln>
          <a:effectLst>
            <a:outerShdw blurRad="50800" dist="50800" dir="5400000" algn="ctr" rotWithShape="0">
              <a:srgbClr val="FFFF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7" name="図 6" descr="teinen_slowlife.png"/>
          <p:cNvPicPr>
            <a:picLocks noChangeAspect="1"/>
          </p:cNvPicPr>
          <p:nvPr/>
        </p:nvPicPr>
        <p:blipFill>
          <a:blip r:embed="rId4" cstate="print"/>
          <a:stretch>
            <a:fillRect/>
          </a:stretch>
        </p:blipFill>
        <p:spPr>
          <a:xfrm>
            <a:off x="5724128" y="3127276"/>
            <a:ext cx="2664296" cy="266429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kumimoji="1" lang="ja-JP" altLang="en-US" dirty="0" smtClean="0"/>
              <a:t>　</a:t>
            </a:r>
            <a:endParaRPr kumimoji="1" lang="ja-JP" altLang="en-US" dirty="0"/>
          </a:p>
        </p:txBody>
      </p:sp>
      <p:sp>
        <p:nvSpPr>
          <p:cNvPr id="8" name="コンテンツ プレースホルダ 7"/>
          <p:cNvSpPr>
            <a:spLocks noGrp="1"/>
          </p:cNvSpPr>
          <p:nvPr>
            <p:ph idx="1"/>
          </p:nvPr>
        </p:nvSpPr>
        <p:spPr>
          <a:xfrm>
            <a:off x="228600" y="836712"/>
            <a:ext cx="8686800" cy="5259288"/>
          </a:xfrm>
        </p:spPr>
        <p:txBody>
          <a:bodyPr/>
          <a:lstStyle/>
          <a:p>
            <a:pPr>
              <a:buNone/>
              <a:tabLst>
                <a:tab pos="1974850" algn="l"/>
              </a:tabLst>
            </a:pPr>
            <a:r>
              <a:rPr kumimoji="1" lang="ja-JP" altLang="en-US" sz="2400" dirty="0" smtClean="0">
                <a:ln>
                  <a:solidFill>
                    <a:srgbClr val="0070C0"/>
                  </a:solidFill>
                </a:ln>
                <a:solidFill>
                  <a:srgbClr val="0070C0"/>
                </a:solidFill>
                <a:latin typeface="HGP創英ﾌﾟﾚｾﾞﾝｽEB" pitchFamily="18" charset="-128"/>
                <a:ea typeface="HGP創英ﾌﾟﾚｾﾞﾝｽEB" pitchFamily="18" charset="-128"/>
              </a:rPr>
              <a:t>高知県は、</a:t>
            </a:r>
            <a:endParaRPr kumimoji="1" lang="en-US" altLang="ja-JP" sz="2400" dirty="0" smtClean="0">
              <a:ln>
                <a:solidFill>
                  <a:srgbClr val="0070C0"/>
                </a:solidFill>
              </a:ln>
              <a:solidFill>
                <a:srgbClr val="0070C0"/>
              </a:solidFill>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・職員の退職手当に関する条例　</a:t>
            </a:r>
            <a:r>
              <a:rPr kumimoji="1" lang="ja-JP" altLang="en-US" sz="2000" dirty="0" smtClean="0">
                <a:latin typeface="HGP創英ﾌﾟﾚｾﾞﾝｽEB" pitchFamily="18" charset="-128"/>
                <a:ea typeface="HGP創英ﾌﾟﾚｾﾞﾝｽEB" pitchFamily="18" charset="-128"/>
              </a:rPr>
              <a:t>（昭和２８年１２月２５日条例５９号）</a:t>
            </a:r>
            <a:endParaRPr kumimoji="1" lang="en-US" altLang="ja-JP" sz="2000" dirty="0" smtClean="0">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kumimoji="1" lang="ja-JP" altLang="en-US" sz="2400" dirty="0" smtClean="0">
                <a:latin typeface="HGP創英ﾌﾟﾚｾﾞﾝｽEB" pitchFamily="18" charset="-128"/>
                <a:ea typeface="HGP創英ﾌﾟﾚｾﾞﾝｽEB" pitchFamily="18" charset="-128"/>
              </a:rPr>
              <a:t>　　・職員の退職手当に関する条例施行規則</a:t>
            </a:r>
            <a:endParaRPr kumimoji="1"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a:t>
            </a:r>
            <a:r>
              <a:rPr lang="ja-JP" altLang="en-US" sz="2000" dirty="0" smtClean="0">
                <a:latin typeface="HGP創英ﾌﾟﾚｾﾞﾝｽEB" pitchFamily="18" charset="-128"/>
                <a:ea typeface="HGP創英ﾌﾟﾚｾﾞﾝｽEB" pitchFamily="18" charset="-128"/>
              </a:rPr>
              <a:t>　　　　　　　　 　　　　　　　　　（昭和２９年３月３０日人事委員会規則第１号）</a:t>
            </a:r>
            <a:endParaRPr lang="en-US" altLang="ja-JP" sz="2000" dirty="0" smtClean="0">
              <a:latin typeface="HGP創英ﾌﾟﾚｾﾞﾝｽEB" pitchFamily="18" charset="-128"/>
              <a:ea typeface="HGP創英ﾌﾟﾚｾﾞﾝｽEB" pitchFamily="18" charset="-128"/>
            </a:endParaRPr>
          </a:p>
          <a:p>
            <a:pPr>
              <a:buNone/>
            </a:pPr>
            <a:endParaRPr lang="en-US" altLang="ja-JP" sz="2000" dirty="0" smtClean="0">
              <a:latin typeface="HGP創英ﾌﾟﾚｾﾞﾝｽEB" pitchFamily="18" charset="-128"/>
              <a:ea typeface="HGP創英ﾌﾟﾚｾﾞﾝｽEB" pitchFamily="18" charset="-128"/>
            </a:endParaRPr>
          </a:p>
          <a:p>
            <a:pPr>
              <a:buNone/>
            </a:pPr>
            <a:r>
              <a:rPr lang="en-US" altLang="ja-JP" sz="2000" dirty="0" smtClean="0">
                <a:latin typeface="HGP創英ﾌﾟﾚｾﾞﾝｽEB" pitchFamily="18" charset="-128"/>
                <a:ea typeface="HGP創英ﾌﾟﾚｾﾞﾝｽEB" pitchFamily="18" charset="-128"/>
              </a:rPr>
              <a:t>   </a:t>
            </a:r>
            <a:r>
              <a:rPr lang="ja-JP" altLang="en-US" sz="20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・職員の退職手当に関する条例等の一部を改正する条例附則</a:t>
            </a:r>
            <a:endParaRPr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第７項及び第８項に規定する退職手当の額を定める規則</a:t>
            </a:r>
            <a:endParaRPr lang="en-US" altLang="ja-JP" sz="2400" dirty="0" smtClean="0">
              <a:latin typeface="HGP創英ﾌﾟﾚｾﾞﾝｽEB" pitchFamily="18" charset="-128"/>
              <a:ea typeface="HGP創英ﾌﾟﾚｾﾞﾝｽEB" pitchFamily="18" charset="-128"/>
            </a:endParaRPr>
          </a:p>
          <a:p>
            <a:pPr>
              <a:buNone/>
            </a:pPr>
            <a:r>
              <a:rPr lang="ja-JP" altLang="en-US" sz="2400" dirty="0" smtClean="0">
                <a:latin typeface="HGP創英ﾌﾟﾚｾﾞﾝｽEB" pitchFamily="18" charset="-128"/>
                <a:ea typeface="HGP創英ﾌﾟﾚｾﾞﾝｽEB" pitchFamily="18" charset="-128"/>
              </a:rPr>
              <a:t>　　　　　　　　　　　　　　</a:t>
            </a:r>
            <a:r>
              <a:rPr lang="ja-JP" altLang="en-US" sz="2000" dirty="0" smtClean="0">
                <a:latin typeface="HGP創英ﾌﾟﾚｾﾞﾝｽEB" pitchFamily="18" charset="-128"/>
                <a:ea typeface="HGP創英ﾌﾟﾚｾﾞﾝｽEB" pitchFamily="18" charset="-128"/>
              </a:rPr>
              <a:t>　（平成１５年１０月２４日人事委員会規則第２１号）</a:t>
            </a:r>
            <a:endParaRPr lang="en-US" altLang="ja-JP" sz="2000" dirty="0" smtClean="0">
              <a:latin typeface="HGP創英ﾌﾟﾚｾﾞﾝｽEB" pitchFamily="18" charset="-128"/>
              <a:ea typeface="HGP創英ﾌﾟﾚｾﾞﾝｽEB" pitchFamily="18" charset="-128"/>
            </a:endParaRPr>
          </a:p>
          <a:p>
            <a:pPr>
              <a:buNone/>
            </a:pPr>
            <a:r>
              <a:rPr lang="ja-JP" altLang="en-US" sz="2000" dirty="0" smtClean="0">
                <a:latin typeface="HGP創英ﾌﾟﾚｾﾞﾝｽEB" pitchFamily="18" charset="-128"/>
                <a:ea typeface="HGP創英ﾌﾟﾚｾﾞﾝｽEB" pitchFamily="18" charset="-128"/>
              </a:rPr>
              <a:t> </a:t>
            </a:r>
            <a:endParaRPr lang="en-US" altLang="ja-JP" sz="2000" dirty="0" smtClean="0">
              <a:latin typeface="HGP創英ﾌﾟﾚｾﾞﾝｽEB" pitchFamily="18" charset="-128"/>
              <a:ea typeface="HGP創英ﾌﾟﾚｾﾞﾝｽEB" pitchFamily="18" charset="-128"/>
            </a:endParaRPr>
          </a:p>
          <a:p>
            <a:pPr>
              <a:buNone/>
            </a:pPr>
            <a:r>
              <a:rPr kumimoji="1" lang="en-US" altLang="ja-JP" sz="20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・職員の退職手当に関する条例の一部を改正する条例の施行に </a:t>
            </a:r>
            <a:endParaRPr lang="en-US" altLang="ja-JP" sz="2400" dirty="0" smtClean="0">
              <a:latin typeface="HGP創英ﾌﾟﾚｾﾞﾝｽEB" pitchFamily="18" charset="-128"/>
              <a:ea typeface="HGP創英ﾌﾟﾚｾﾞﾝｽEB" pitchFamily="18" charset="-128"/>
            </a:endParaRPr>
          </a:p>
          <a:p>
            <a:pPr>
              <a:buNone/>
            </a:pPr>
            <a:r>
              <a:rPr lang="en-US" altLang="ja-JP" sz="24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 </a:t>
            </a:r>
            <a:r>
              <a:rPr lang="en-US" altLang="ja-JP" sz="24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伴う経過措置に関する規則</a:t>
            </a:r>
            <a:endParaRPr lang="en-US" altLang="ja-JP" sz="2400" dirty="0" smtClean="0">
              <a:latin typeface="HGP創英ﾌﾟﾚｾﾞﾝｽEB" pitchFamily="18" charset="-128"/>
              <a:ea typeface="HGP創英ﾌﾟﾚｾﾞﾝｽEB" pitchFamily="18" charset="-128"/>
            </a:endParaRPr>
          </a:p>
          <a:p>
            <a:pPr>
              <a:buNone/>
            </a:pPr>
            <a:r>
              <a:rPr kumimoji="1" lang="ja-JP" altLang="en-US" sz="2400" dirty="0" smtClean="0">
                <a:latin typeface="HGP創英ﾌﾟﾚｾﾞﾝｽEB" pitchFamily="18" charset="-128"/>
                <a:ea typeface="HGP創英ﾌﾟﾚｾﾞﾝｽEB" pitchFamily="18" charset="-128"/>
              </a:rPr>
              <a:t>　　　　　　　　　　　　　　 　</a:t>
            </a:r>
            <a:r>
              <a:rPr kumimoji="1" lang="ja-JP" altLang="en-US" sz="2000" dirty="0" smtClean="0">
                <a:latin typeface="HGP創英ﾌﾟﾚｾﾞﾝｽEB" pitchFamily="18" charset="-128"/>
                <a:ea typeface="HGP創英ﾌﾟﾚｾﾞﾝｽEB" pitchFamily="18" charset="-128"/>
              </a:rPr>
              <a:t>（</a:t>
            </a:r>
            <a:r>
              <a:rPr lang="ja-JP" altLang="en-US" sz="2000" dirty="0" smtClean="0">
                <a:latin typeface="HGP創英ﾌﾟﾚｾﾞﾝｽEB" pitchFamily="18" charset="-128"/>
                <a:ea typeface="HGP創英ﾌﾟﾚｾﾞﾝｽEB" pitchFamily="18" charset="-128"/>
              </a:rPr>
              <a:t>平成１８年３月３１日人事委員会規則第２５条）　 </a:t>
            </a:r>
            <a:endParaRPr kumimoji="1" lang="ja-JP" altLang="en-US" sz="2000" dirty="0">
              <a:latin typeface="HGP創英ﾌﾟﾚｾﾞﾝｽEB" pitchFamily="18" charset="-128"/>
              <a:ea typeface="HGP創英ﾌﾟﾚｾﾞﾝｽEB" pitchFamily="18" charset="-128"/>
            </a:endParaRPr>
          </a:p>
        </p:txBody>
      </p:sp>
      <p:sp>
        <p:nvSpPr>
          <p:cNvPr id="6" name="スライド番号プレースホルダ 5"/>
          <p:cNvSpPr>
            <a:spLocks noGrp="1"/>
          </p:cNvSpPr>
          <p:nvPr>
            <p:ph type="sldNum" sz="quarter" idx="12"/>
          </p:nvPr>
        </p:nvSpPr>
        <p:spPr/>
        <p:txBody>
          <a:bodyPr/>
          <a:lstStyle/>
          <a:p>
            <a:fld id="{2E0E6161-3569-4A6C-9C76-229450D971AF}" type="slidenum">
              <a:rPr lang="en-US" altLang="ja-JP"/>
              <a:pPr/>
              <a:t>4</a:t>
            </a:fld>
            <a:endParaRPr lang="en-US" altLang="ja-JP">
              <a:latin typeface="ＭＳ 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 calcmode="lin" valueType="num">
                                      <p:cBhvr additive="base">
                                        <p:cTn id="13"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8">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 calcmode="lin" valueType="num">
                                      <p:cBhvr additive="base">
                                        <p:cTn id="17"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anim calcmode="lin" valueType="num">
                                      <p:cBhvr additive="base">
                                        <p:cTn id="23"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8">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anim calcmode="lin" valueType="num">
                                      <p:cBhvr additive="base">
                                        <p:cTn id="27"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8">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8">
                                            <p:txEl>
                                              <p:pRg st="8" end="8"/>
                                            </p:txEl>
                                          </p:spTgt>
                                        </p:tgtEl>
                                        <p:attrNameLst>
                                          <p:attrName>style.visibility</p:attrName>
                                        </p:attrNameLst>
                                      </p:cBhvr>
                                      <p:to>
                                        <p:strVal val="visible"/>
                                      </p:to>
                                    </p:set>
                                    <p:anim calcmode="lin" valueType="num">
                                      <p:cBhvr additive="base">
                                        <p:cTn id="31"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8">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8">
                                            <p:txEl>
                                              <p:pRg st="9" end="9"/>
                                            </p:txEl>
                                          </p:spTgt>
                                        </p:tgtEl>
                                        <p:attrNameLst>
                                          <p:attrName>style.visibility</p:attrName>
                                        </p:attrNameLst>
                                      </p:cBhvr>
                                      <p:to>
                                        <p:strVal val="visible"/>
                                      </p:to>
                                    </p:set>
                                    <p:anim calcmode="lin" valueType="num">
                                      <p:cBhvr additive="base">
                                        <p:cTn id="35"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8">
                                            <p:txEl>
                                              <p:pRg st="10" end="10"/>
                                            </p:txEl>
                                          </p:spTgt>
                                        </p:tgtEl>
                                        <p:attrNameLst>
                                          <p:attrName>style.visibility</p:attrName>
                                        </p:attrNameLst>
                                      </p:cBhvr>
                                      <p:to>
                                        <p:strVal val="visible"/>
                                      </p:to>
                                    </p:set>
                                    <p:anim calcmode="lin" valueType="num">
                                      <p:cBhvr additive="base">
                                        <p:cTn id="41"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8">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8">
                                            <p:txEl>
                                              <p:pRg st="11" end="11"/>
                                            </p:txEl>
                                          </p:spTgt>
                                        </p:tgtEl>
                                        <p:attrNameLst>
                                          <p:attrName>style.visibility</p:attrName>
                                        </p:attrNameLst>
                                      </p:cBhvr>
                                      <p:to>
                                        <p:strVal val="visible"/>
                                      </p:to>
                                    </p:set>
                                    <p:anim calcmode="lin" valueType="num">
                                      <p:cBhvr additive="base">
                                        <p:cTn id="45" dur="1000" fill="hold"/>
                                        <p:tgtEl>
                                          <p:spTgt spid="8">
                                            <p:txEl>
                                              <p:pRg st="11" end="11"/>
                                            </p:txEl>
                                          </p:spTgt>
                                        </p:tgtEl>
                                        <p:attrNameLst>
                                          <p:attrName>ppt_x</p:attrName>
                                        </p:attrNameLst>
                                      </p:cBhvr>
                                      <p:tavLst>
                                        <p:tav tm="0">
                                          <p:val>
                                            <p:strVal val="#ppt_x"/>
                                          </p:val>
                                        </p:tav>
                                        <p:tav tm="100000">
                                          <p:val>
                                            <p:strVal val="#ppt_x"/>
                                          </p:val>
                                        </p:tav>
                                      </p:tavLst>
                                    </p:anim>
                                    <p:anim calcmode="lin" valueType="num">
                                      <p:cBhvr additive="base">
                                        <p:cTn id="46" dur="1000" fill="hold"/>
                                        <p:tgtEl>
                                          <p:spTgt spid="8">
                                            <p:txEl>
                                              <p:pRg st="11" end="11"/>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8">
                                            <p:txEl>
                                              <p:pRg st="12" end="12"/>
                                            </p:txEl>
                                          </p:spTgt>
                                        </p:tgtEl>
                                        <p:attrNameLst>
                                          <p:attrName>style.visibility</p:attrName>
                                        </p:attrNameLst>
                                      </p:cBhvr>
                                      <p:to>
                                        <p:strVal val="visible"/>
                                      </p:to>
                                    </p:set>
                                    <p:anim calcmode="lin" valueType="num">
                                      <p:cBhvr additive="base">
                                        <p:cTn id="49" dur="1000" fill="hold"/>
                                        <p:tgtEl>
                                          <p:spTgt spid="8">
                                            <p:txEl>
                                              <p:pRg st="12" end="12"/>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a:buNone/>
            </a:pPr>
            <a:r>
              <a:rPr lang="ja-JP" altLang="en-US" sz="3600" dirty="0" smtClean="0">
                <a:solidFill>
                  <a:srgbClr val="DE4372"/>
                </a:solidFill>
                <a:effectLst>
                  <a:outerShdw blurRad="38100" dist="38100" dir="2700000" algn="tl">
                    <a:srgbClr val="000000">
                      <a:alpha val="43137"/>
                    </a:srgbClr>
                  </a:outerShdw>
                </a:effectLst>
                <a:latin typeface="HGP創英ﾌﾟﾚｾﾞﾝｽEB" pitchFamily="18" charset="-128"/>
                <a:ea typeface="HGP創英ﾌﾟﾚｾﾞﾝｽEB" pitchFamily="18" charset="-128"/>
              </a:rPr>
              <a:t>  退職手当とは？？</a:t>
            </a:r>
            <a:endParaRPr lang="en-US" altLang="ja-JP" sz="3600" dirty="0" smtClean="0">
              <a:solidFill>
                <a:srgbClr val="DE4372"/>
              </a:solidFill>
              <a:effectLst>
                <a:outerShdw blurRad="38100" dist="38100" dir="2700000" algn="tl">
                  <a:srgbClr val="000000">
                    <a:alpha val="43137"/>
                  </a:srgbClr>
                </a:outerShdw>
              </a:effectLst>
              <a:latin typeface="HGP創英ﾌﾟﾚｾﾞﾝｽEB" pitchFamily="18" charset="-128"/>
              <a:ea typeface="HGP創英ﾌﾟﾚｾﾞﾝｽEB" pitchFamily="18" charset="-128"/>
            </a:endParaRPr>
          </a:p>
          <a:p>
            <a:pPr>
              <a:buNone/>
            </a:pPr>
            <a:endParaRPr kumimoji="1" lang="en-US" altLang="ja-JP" sz="3600" dirty="0" smtClean="0">
              <a:effectLst>
                <a:outerShdw blurRad="38100" dist="38100" dir="2700000" algn="tl">
                  <a:srgbClr val="000000">
                    <a:alpha val="43137"/>
                  </a:srgbClr>
                </a:outerShdw>
              </a:effectLst>
              <a:latin typeface="HGP創英ﾌﾟﾚｾﾞﾝｽEB" pitchFamily="18" charset="-128"/>
              <a:ea typeface="HGP創英ﾌﾟﾚｾﾞﾝｽEB" pitchFamily="18" charset="-128"/>
            </a:endParaRPr>
          </a:p>
          <a:p>
            <a:pPr>
              <a:buNone/>
            </a:pPr>
            <a:r>
              <a:rPr lang="ja-JP" altLang="en-US" sz="2400" dirty="0" smtClean="0">
                <a:effectLst>
                  <a:outerShdw blurRad="38100" dist="38100" dir="2700000" algn="tl">
                    <a:srgbClr val="000000">
                      <a:alpha val="43137"/>
                    </a:srgbClr>
                  </a:outerShdw>
                </a:effectLst>
                <a:latin typeface="HGP創英ﾌﾟﾚｾﾞﾝｽEB" pitchFamily="18" charset="-128"/>
                <a:ea typeface="HGP創英ﾌﾟﾚｾﾞﾝｽEB" pitchFamily="18" charset="-128"/>
              </a:rPr>
              <a:t>　　</a:t>
            </a:r>
            <a:r>
              <a:rPr lang="ja-JP" altLang="en-US" sz="2800" dirty="0" smtClean="0">
                <a:latin typeface="HGP創英ﾌﾟﾚｾﾞﾝｽEB" pitchFamily="18" charset="-128"/>
                <a:ea typeface="HGP創英ﾌﾟﾚｾﾞﾝｽEB" pitchFamily="18" charset="-128"/>
              </a:rPr>
              <a:t>職員が退職又は死亡した場合に、</a:t>
            </a:r>
            <a:endParaRPr lang="en-US" altLang="ja-JP" sz="2800" dirty="0" smtClean="0">
              <a:latin typeface="HGP創英ﾌﾟﾚｾﾞﾝｽEB" pitchFamily="18" charset="-128"/>
              <a:ea typeface="HGP創英ﾌﾟﾚｾﾞﾝｽEB" pitchFamily="18" charset="-128"/>
            </a:endParaRPr>
          </a:p>
          <a:p>
            <a:pPr>
              <a:buNone/>
            </a:pPr>
            <a:endParaRPr lang="en-US" altLang="ja-JP" sz="2800" dirty="0" smtClean="0">
              <a:latin typeface="HGP創英ﾌﾟﾚｾﾞﾝｽEB" pitchFamily="18" charset="-128"/>
              <a:ea typeface="HGP創英ﾌﾟﾚｾﾞﾝｽEB" pitchFamily="18" charset="-128"/>
            </a:endParaRPr>
          </a:p>
          <a:p>
            <a:pPr>
              <a:buNone/>
            </a:pPr>
            <a:r>
              <a:rPr lang="ja-JP" altLang="en-US" sz="2800" dirty="0" smtClean="0">
                <a:latin typeface="HGP創英ﾌﾟﾚｾﾞﾝｽEB" pitchFamily="18" charset="-128"/>
                <a:ea typeface="HGP創英ﾌﾟﾚｾﾞﾝｽEB" pitchFamily="18" charset="-128"/>
              </a:rPr>
              <a:t>　　特別の場合を除き、「職員の退職手当に関する条例」に</a:t>
            </a:r>
            <a:endParaRPr lang="en-US" altLang="ja-JP" sz="2800" dirty="0" smtClean="0">
              <a:latin typeface="HGP創英ﾌﾟﾚｾﾞﾝｽEB" pitchFamily="18" charset="-128"/>
              <a:ea typeface="HGP創英ﾌﾟﾚｾﾞﾝｽEB" pitchFamily="18" charset="-128"/>
            </a:endParaRPr>
          </a:p>
          <a:p>
            <a:pPr>
              <a:buNone/>
            </a:pPr>
            <a:endParaRPr lang="en-US" altLang="ja-JP" sz="2800" dirty="0" smtClean="0">
              <a:latin typeface="HGP創英ﾌﾟﾚｾﾞﾝｽEB" pitchFamily="18" charset="-128"/>
              <a:ea typeface="HGP創英ﾌﾟﾚｾﾞﾝｽEB" pitchFamily="18" charset="-128"/>
            </a:endParaRPr>
          </a:p>
          <a:p>
            <a:pPr>
              <a:buNone/>
            </a:pPr>
            <a:r>
              <a:rPr lang="ja-JP" altLang="en-US" sz="2800" dirty="0" smtClean="0">
                <a:latin typeface="HGP創英ﾌﾟﾚｾﾞﾝｽEB" pitchFamily="18" charset="-128"/>
                <a:ea typeface="HGP創英ﾌﾟﾚｾﾞﾝｽEB" pitchFamily="18" charset="-128"/>
              </a:rPr>
              <a:t>　　基づいて、職員又は遺族に支給される</a:t>
            </a:r>
            <a:endParaRPr kumimoji="1" lang="ja-JP" altLang="en-US" sz="2800" dirty="0">
              <a:latin typeface="HGP創英ﾌﾟﾚｾﾞﾝｽEB" pitchFamily="18" charset="-128"/>
              <a:ea typeface="HGP創英ﾌﾟﾚｾﾞﾝｽEB" pitchFamily="18"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5</a:t>
            </a:fld>
            <a:endParaRPr lang="en-US" altLang="ja-JP">
              <a:latin typeface="ＭＳ ゴシック" charset="-128"/>
            </a:endParaRPr>
          </a:p>
        </p:txBody>
      </p:sp>
      <p:cxnSp>
        <p:nvCxnSpPr>
          <p:cNvPr id="7" name="直線コネクタ 6"/>
          <p:cNvCxnSpPr/>
          <p:nvPr/>
        </p:nvCxnSpPr>
        <p:spPr>
          <a:xfrm>
            <a:off x="683568" y="3789040"/>
            <a:ext cx="1872208"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円形吹き出し 30"/>
          <p:cNvSpPr/>
          <p:nvPr/>
        </p:nvSpPr>
        <p:spPr>
          <a:xfrm>
            <a:off x="2699792" y="4077072"/>
            <a:ext cx="5688632" cy="1944216"/>
          </a:xfrm>
          <a:prstGeom prst="wedgeEllipseCallout">
            <a:avLst>
              <a:gd name="adj1" fmla="val -75329"/>
              <a:gd name="adj2" fmla="val -54636"/>
            </a:avLst>
          </a:prstGeom>
          <a:solidFill>
            <a:schemeClr val="accent5">
              <a:lumMod val="75000"/>
            </a:schemeClr>
          </a:solidFill>
          <a:ln>
            <a:solidFill>
              <a:srgbClr val="0070C0"/>
            </a:solidFill>
          </a:ln>
          <a:effectLst>
            <a:outerShdw blurRad="50800" dist="50800" dir="5400000" algn="ctr" rotWithShape="0">
              <a:srgbClr val="FFFF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002060"/>
                </a:solidFill>
              </a:rPr>
              <a:t>常勤を要しない者</a:t>
            </a:r>
            <a:endParaRPr kumimoji="1" lang="en-US" altLang="ja-JP" b="1" dirty="0" smtClean="0">
              <a:solidFill>
                <a:srgbClr val="002060"/>
              </a:solidFill>
            </a:endParaRPr>
          </a:p>
          <a:p>
            <a:pPr algn="ctr"/>
            <a:r>
              <a:rPr lang="ja-JP" altLang="en-US" b="1" dirty="0" smtClean="0">
                <a:solidFill>
                  <a:srgbClr val="002060"/>
                </a:solidFill>
              </a:rPr>
              <a:t>懲戒免職等処分を受けた者等</a:t>
            </a:r>
            <a:endParaRPr kumimoji="1" lang="ja-JP" altLang="en-US"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1000"/>
                                        <p:tgtEl>
                                          <p:spTgt spid="3">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checkerboard(across)">
                                      <p:cBhvr>
                                        <p:cTn id="10" dur="1000"/>
                                        <p:tgtEl>
                                          <p:spTgt spid="3">
                                            <p:txEl>
                                              <p:pRg st="4" end="4"/>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checkerboard(across)">
                                      <p:cBhvr>
                                        <p:cTn id="13" dur="10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anim calcmode="lin" valueType="num">
                                      <p:cBhvr additive="base">
                                        <p:cTn id="18" dur="500" fill="hold"/>
                                        <p:tgtEl>
                                          <p:spTgt spid="31"/>
                                        </p:tgtEl>
                                        <p:attrNameLst>
                                          <p:attrName>ppt_x</p:attrName>
                                        </p:attrNameLst>
                                      </p:cBhvr>
                                      <p:tavLst>
                                        <p:tav tm="0">
                                          <p:val>
                                            <p:strVal val="#ppt_x"/>
                                          </p:val>
                                        </p:tav>
                                        <p:tav tm="100000">
                                          <p:val>
                                            <p:strVal val="#ppt_x"/>
                                          </p:val>
                                        </p:tav>
                                      </p:tavLst>
                                    </p:anim>
                                    <p:anim calcmode="lin" valueType="num">
                                      <p:cBhvr additive="base">
                                        <p:cTn id="19" dur="500" fill="hold"/>
                                        <p:tgtEl>
                                          <p:spTgt spid="31"/>
                                        </p:tgtEl>
                                        <p:attrNameLst>
                                          <p:attrName>ppt_y</p:attrName>
                                        </p:attrNameLst>
                                      </p:cBhvr>
                                      <p:tavLst>
                                        <p:tav tm="0">
                                          <p:val>
                                            <p:strVal val="1+#ppt_h/2"/>
                                          </p:val>
                                        </p:tav>
                                        <p:tav tm="100000">
                                          <p:val>
                                            <p:strVal val="#ppt_y"/>
                                          </p:val>
                                        </p:tav>
                                      </p:tavLst>
                                    </p:anim>
                                  </p:childTnLst>
                                </p:cTn>
                              </p:par>
                              <p:par>
                                <p:cTn id="20" presetID="3" presetClass="entr" presetSubtype="1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a:buNone/>
            </a:pPr>
            <a:r>
              <a:rPr lang="ja-JP" altLang="en-US" sz="3600" dirty="0" smtClean="0">
                <a:solidFill>
                  <a:srgbClr val="DE4372"/>
                </a:solidFill>
                <a:latin typeface="HGP創英ﾌﾟﾚｾﾞﾝｽEB" pitchFamily="18" charset="-128"/>
                <a:ea typeface="HGP創英ﾌﾟﾚｾﾞﾝｽEB" pitchFamily="18" charset="-128"/>
              </a:rPr>
              <a:t>  支給対象職員は？</a:t>
            </a:r>
            <a:endParaRPr lang="en-US" altLang="ja-JP" sz="3600" dirty="0" smtClean="0">
              <a:solidFill>
                <a:srgbClr val="DE4372"/>
              </a:solidFill>
              <a:latin typeface="HGP創英ﾌﾟﾚｾﾞﾝｽEB" pitchFamily="18" charset="-128"/>
              <a:ea typeface="HGP創英ﾌﾟﾚｾﾞﾝｽEB" pitchFamily="18" charset="-128"/>
            </a:endParaRPr>
          </a:p>
          <a:p>
            <a:pPr>
              <a:buNone/>
            </a:pPr>
            <a:endParaRPr kumimoji="1" lang="en-US" altLang="ja-JP" sz="3600" dirty="0" smtClean="0">
              <a:latin typeface="HGP創英ﾌﾟﾚｾﾞﾝｽEB" pitchFamily="18" charset="-128"/>
              <a:ea typeface="HGP創英ﾌﾟﾚｾﾞﾝｽEB" pitchFamily="18" charset="-128"/>
            </a:endParaRPr>
          </a:p>
          <a:p>
            <a:pPr>
              <a:buNone/>
            </a:pPr>
            <a:r>
              <a:rPr lang="ja-JP" altLang="en-US" sz="2800" dirty="0" smtClean="0">
                <a:latin typeface="HGP創英ﾌﾟﾚｾﾞﾝｽEB" pitchFamily="18" charset="-128"/>
                <a:ea typeface="HGP創英ﾌﾟﾚｾﾞﾝｽEB" pitchFamily="18" charset="-128"/>
              </a:rPr>
              <a:t>　　</a:t>
            </a:r>
            <a:r>
              <a:rPr lang="ja-JP" altLang="en-US" sz="3200" dirty="0" smtClean="0">
                <a:latin typeface="HGP創英ﾌﾟﾚｾﾞﾝｽEB" pitchFamily="18" charset="-128"/>
                <a:ea typeface="HGP創英ﾌﾟﾚｾﾞﾝｽEB" pitchFamily="18" charset="-128"/>
              </a:rPr>
              <a:t>・教育委員会事務局に所属する職員</a:t>
            </a:r>
            <a:endParaRPr lang="en-US" altLang="ja-JP" sz="3200" dirty="0" smtClean="0">
              <a:latin typeface="HGP創英ﾌﾟﾚｾﾞﾝｽEB" pitchFamily="18" charset="-128"/>
              <a:ea typeface="HGP創英ﾌﾟﾚｾﾞﾝｽEB" pitchFamily="18" charset="-128"/>
            </a:endParaRPr>
          </a:p>
          <a:p>
            <a:pPr>
              <a:buNone/>
            </a:pPr>
            <a:r>
              <a:rPr kumimoji="1" lang="ja-JP" altLang="en-US" sz="3200" dirty="0" smtClean="0">
                <a:latin typeface="HGP創英ﾌﾟﾚｾﾞﾝｽEB" pitchFamily="18" charset="-128"/>
                <a:ea typeface="HGP創英ﾌﾟﾚｾﾞﾝｽEB" pitchFamily="18" charset="-128"/>
              </a:rPr>
              <a:t>　　・県費負担教職員</a:t>
            </a:r>
            <a:endParaRPr kumimoji="1" lang="en-US" altLang="ja-JP" sz="3200" dirty="0" smtClean="0">
              <a:latin typeface="HGP創英ﾌﾟﾚｾﾞﾝｽEB" pitchFamily="18" charset="-128"/>
              <a:ea typeface="HGP創英ﾌﾟﾚｾﾞﾝｽEB" pitchFamily="18" charset="-128"/>
            </a:endParaRPr>
          </a:p>
          <a:p>
            <a:pPr>
              <a:buNone/>
            </a:pPr>
            <a:endParaRPr lang="en-US" altLang="ja-JP" sz="2800" dirty="0" smtClean="0">
              <a:latin typeface="HGP創英ﾌﾟﾚｾﾞﾝｽEB" pitchFamily="18" charset="-128"/>
              <a:ea typeface="HGP創英ﾌﾟﾚｾﾞﾝｽEB" pitchFamily="18" charset="-128"/>
            </a:endParaRPr>
          </a:p>
          <a:p>
            <a:pPr>
              <a:buNone/>
            </a:pPr>
            <a:r>
              <a:rPr kumimoji="1" lang="ja-JP" altLang="en-US" sz="2800" dirty="0" smtClean="0">
                <a:latin typeface="HGP創英ﾌﾟﾚｾﾞﾝｽEB" pitchFamily="18" charset="-128"/>
                <a:ea typeface="HGP創英ﾌﾟﾚｾﾞﾝｽEB" pitchFamily="18" charset="-128"/>
              </a:rPr>
              <a:t>　　　　　　</a:t>
            </a:r>
            <a:r>
              <a:rPr kumimoji="1" lang="ja-JP" altLang="en-US" sz="3200" dirty="0" smtClean="0">
                <a:solidFill>
                  <a:srgbClr val="FF0000"/>
                </a:solidFill>
                <a:latin typeface="HGP創英ﾌﾟﾚｾﾞﾝｽEB" pitchFamily="18" charset="-128"/>
                <a:ea typeface="HGP創英ﾌﾟﾚｾﾞﾝｽEB" pitchFamily="18" charset="-128"/>
              </a:rPr>
              <a:t>６ヶ月以上</a:t>
            </a:r>
            <a:r>
              <a:rPr kumimoji="1" lang="ja-JP" altLang="en-US" sz="3200" dirty="0" smtClean="0">
                <a:latin typeface="HGP創英ﾌﾟﾚｾﾞﾝｽEB" pitchFamily="18" charset="-128"/>
                <a:ea typeface="HGP創英ﾌﾟﾚｾﾞﾝｽEB" pitchFamily="18" charset="-128"/>
              </a:rPr>
              <a:t>勤務して退職した場合</a:t>
            </a:r>
            <a:endParaRPr kumimoji="1" lang="en-US" altLang="ja-JP" sz="3200" dirty="0" smtClean="0">
              <a:latin typeface="HGP創英ﾌﾟﾚｾﾞﾝｽEB" pitchFamily="18" charset="-128"/>
              <a:ea typeface="HGP創英ﾌﾟﾚｾﾞﾝｽEB" pitchFamily="18" charset="-128"/>
            </a:endParaRPr>
          </a:p>
          <a:p>
            <a:pPr>
              <a:buNone/>
            </a:pPr>
            <a:endParaRPr kumimoji="1" lang="en-US" altLang="ja-JP" sz="3200" dirty="0" smtClean="0">
              <a:latin typeface="HGP創英ﾌﾟﾚｾﾞﾝｽEB" pitchFamily="18" charset="-128"/>
              <a:ea typeface="HGP創英ﾌﾟﾚｾﾞﾝｽEB" pitchFamily="18" charset="-128"/>
            </a:endParaRPr>
          </a:p>
          <a:p>
            <a:pPr>
              <a:buNone/>
            </a:pPr>
            <a:r>
              <a:rPr lang="ja-JP" altLang="en-US" sz="3200" dirty="0" smtClean="0">
                <a:latin typeface="HGP創英ﾌﾟﾚｾﾞﾝｽEB" pitchFamily="18" charset="-128"/>
                <a:ea typeface="HGP創英ﾌﾟﾚｾﾞﾝｽEB" pitchFamily="18" charset="-128"/>
              </a:rPr>
              <a:t>　　</a:t>
            </a:r>
            <a:r>
              <a:rPr lang="ja-JP" altLang="en-US" sz="2800" dirty="0" smtClean="0">
                <a:latin typeface="HGP創英ﾌﾟﾚｾﾞﾝｽEB" pitchFamily="18" charset="-128"/>
                <a:ea typeface="HGP創英ﾌﾟﾚｾﾞﾝｽEB" pitchFamily="18" charset="-128"/>
              </a:rPr>
              <a:t>（</a:t>
            </a:r>
            <a:r>
              <a:rPr lang="ja-JP" altLang="en-US" sz="2400" dirty="0" smtClean="0">
                <a:latin typeface="HGP創英ﾌﾟﾚｾﾞﾝｽEB" pitchFamily="18" charset="-128"/>
                <a:ea typeface="HGP創英ﾌﾟﾚｾﾞﾝｽEB" pitchFamily="18" charset="-128"/>
              </a:rPr>
              <a:t>例</a:t>
            </a:r>
            <a:r>
              <a:rPr lang="ja-JP" altLang="en-US" sz="3200" dirty="0" smtClean="0">
                <a:latin typeface="HGP創英ﾌﾟﾚｾﾞﾝｽEB" pitchFamily="18" charset="-128"/>
                <a:ea typeface="HGP創英ﾌﾟﾚｾﾞﾝｽEB" pitchFamily="18" charset="-128"/>
              </a:rPr>
              <a:t>　</a:t>
            </a:r>
            <a:r>
              <a:rPr lang="ja-JP" altLang="en-US" sz="2400" dirty="0" smtClean="0">
                <a:latin typeface="HGP創英ﾌﾟﾚｾﾞﾝｽEB" pitchFamily="18" charset="-128"/>
                <a:ea typeface="HGP創英ﾌﾟﾚｾﾞﾝｽEB" pitchFamily="18" charset="-128"/>
              </a:rPr>
              <a:t>４月３０日　～　９月１日勤務　　在職期間　　６ヶ月）</a:t>
            </a:r>
            <a:endParaRPr kumimoji="1" lang="en-US" altLang="ja-JP" sz="2400" dirty="0" smtClean="0">
              <a:latin typeface="HGP創英ﾌﾟﾚｾﾞﾝｽEB" pitchFamily="18" charset="-128"/>
              <a:ea typeface="HGP創英ﾌﾟﾚｾﾞﾝｽEB" pitchFamily="18" charset="-128"/>
            </a:endParaRPr>
          </a:p>
          <a:p>
            <a:pPr>
              <a:buNone/>
            </a:pPr>
            <a:r>
              <a:rPr kumimoji="1" lang="ja-JP" altLang="en-US" sz="2000" dirty="0" smtClean="0">
                <a:latin typeface="HGP創英ﾌﾟﾚｾﾞﾝｽEB" pitchFamily="18" charset="-128"/>
                <a:ea typeface="HGP創英ﾌﾟﾚｾﾞﾝｽEB" pitchFamily="18" charset="-128"/>
              </a:rPr>
              <a:t>　</a:t>
            </a:r>
            <a:endParaRPr kumimoji="1" lang="ja-JP" altLang="en-US" sz="2000" dirty="0">
              <a:latin typeface="HGP創英ﾌﾟﾚｾﾞﾝｽEB" pitchFamily="18" charset="-128"/>
              <a:ea typeface="HGP創英ﾌﾟﾚｾﾞﾝｽEB" pitchFamily="18"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6</a:t>
            </a:fld>
            <a:endParaRPr lang="en-US" altLang="ja-JP">
              <a:latin typeface="ＭＳ ゴシック" charset="-128"/>
            </a:endParaRPr>
          </a:p>
        </p:txBody>
      </p:sp>
      <p:sp>
        <p:nvSpPr>
          <p:cNvPr id="5" name="星 7 4"/>
          <p:cNvSpPr/>
          <p:nvPr/>
        </p:nvSpPr>
        <p:spPr>
          <a:xfrm>
            <a:off x="1403648" y="3645024"/>
            <a:ext cx="2232248" cy="1224136"/>
          </a:xfrm>
          <a:prstGeom prst="star7">
            <a:avLst>
              <a:gd name="adj" fmla="val 34601"/>
              <a:gd name="hf" fmla="val 102572"/>
              <a:gd name="vf" fmla="val 105210"/>
            </a:avLst>
          </a:prstGeom>
          <a:noFill/>
          <a:ln>
            <a:gradFill>
              <a:gsLst>
                <a:gs pos="0">
                  <a:srgbClr val="FFFF00"/>
                </a:gs>
                <a:gs pos="50000">
                  <a:schemeClr val="accent1">
                    <a:shade val="67500"/>
                    <a:satMod val="115000"/>
                  </a:schemeClr>
                </a:gs>
                <a:gs pos="100000">
                  <a:schemeClr val="accent1">
                    <a:shade val="100000"/>
                    <a:satMod val="115000"/>
                  </a:schemeClr>
                </a:gs>
              </a:gsLst>
              <a:lin ang="5400000" scaled="0"/>
            </a:gradFill>
          </a:ln>
          <a:effectLst>
            <a:outerShdw blurRad="50800" dist="50800" dir="5400000" algn="ctr" rotWithShape="0">
              <a:srgbClr val="FFFF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4" fill="hold" nodeType="after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 calcmode="lin" valueType="num">
                                      <p:cBhvr additive="base">
                                        <p:cTn id="2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ppt_x"/>
                                          </p:val>
                                        </p:tav>
                                        <p:tav tm="100000">
                                          <p:val>
                                            <p:strVal val="#ppt_x"/>
                                          </p:val>
                                        </p:tav>
                                      </p:tavLst>
                                    </p:anim>
                                    <p:anim calcmode="lin" valueType="num">
                                      <p:cBhvr additive="base">
                                        <p:cTn id="3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6" presetClass="emph" presetSubtype="0" fill="hold" grpId="1" nodeType="clickEffect">
                                  <p:stCondLst>
                                    <p:cond delay="0"/>
                                  </p:stCondLst>
                                  <p:childTnLst>
                                    <p:animScale>
                                      <p:cBhvr>
                                        <p:cTn id="35"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228600" y="1412776"/>
            <a:ext cx="8686800" cy="4683224"/>
          </a:xfrm>
        </p:spPr>
        <p:txBody>
          <a:bodyPr/>
          <a:lstStyle/>
          <a:p>
            <a:pPr>
              <a:buNone/>
            </a:pPr>
            <a:r>
              <a:rPr lang="ja-JP" altLang="en-US" sz="3600" dirty="0" smtClean="0">
                <a:latin typeface="HGP創英ﾌﾟﾚｾﾞﾝｽEB" pitchFamily="18" charset="-128"/>
                <a:ea typeface="HGP創英ﾌﾟﾚｾﾞﾝｽEB" pitchFamily="18" charset="-128"/>
              </a:rPr>
              <a:t>　 </a:t>
            </a:r>
            <a:r>
              <a:rPr lang="ja-JP" altLang="en-US" sz="3600" dirty="0" smtClean="0">
                <a:solidFill>
                  <a:srgbClr val="DE4372"/>
                </a:solidFill>
                <a:latin typeface="HGP創英ﾌﾟﾚｾﾞﾝｽEB" pitchFamily="18" charset="-128"/>
                <a:ea typeface="HGP創英ﾌﾟﾚｾﾞﾝｽEB" pitchFamily="18" charset="-128"/>
              </a:rPr>
              <a:t>退職の理由は？</a:t>
            </a:r>
            <a:endParaRPr lang="en-US" altLang="ja-JP" sz="3600" dirty="0" smtClean="0">
              <a:solidFill>
                <a:srgbClr val="DE4372"/>
              </a:solidFill>
              <a:latin typeface="HGP創英ﾌﾟﾚｾﾞﾝｽEB" pitchFamily="18" charset="-128"/>
              <a:ea typeface="HGP創英ﾌﾟﾚｾﾞﾝｽEB" pitchFamily="18" charset="-128"/>
            </a:endParaRPr>
          </a:p>
          <a:p>
            <a:pPr>
              <a:buNone/>
            </a:pPr>
            <a:r>
              <a:rPr kumimoji="1" lang="ja-JP" altLang="en-US" sz="2400" dirty="0" smtClean="0">
                <a:latin typeface="HGP創英ﾌﾟﾚｾﾞﾝｽEB" pitchFamily="18" charset="-128"/>
                <a:ea typeface="HGP創英ﾌﾟﾚｾﾞﾝｽEB" pitchFamily="18" charset="-128"/>
              </a:rPr>
              <a:t>　　　</a:t>
            </a:r>
            <a:endParaRPr kumimoji="1" lang="en-US" altLang="ja-JP" sz="2400" dirty="0" smtClean="0">
              <a:latin typeface="HGP創英ﾌﾟﾚｾﾞﾝｽEB" pitchFamily="18" charset="-128"/>
              <a:ea typeface="HGP創英ﾌﾟﾚｾﾞﾝｽEB" pitchFamily="18" charset="-128"/>
            </a:endParaRPr>
          </a:p>
          <a:p>
            <a:pPr>
              <a:buNone/>
            </a:pPr>
            <a:r>
              <a:rPr kumimoji="1" lang="ja-JP" altLang="en-US" sz="3200" dirty="0" smtClean="0">
                <a:latin typeface="HGP創英ﾌﾟﾚｾﾞﾝｽEB" pitchFamily="18" charset="-128"/>
                <a:ea typeface="HGP創英ﾌﾟﾚｾﾞﾝｽEB" pitchFamily="18" charset="-128"/>
              </a:rPr>
              <a:t>　　　　　（１）</a:t>
            </a:r>
            <a:r>
              <a:rPr lang="ja-JP" altLang="en-US" sz="3200" dirty="0" smtClean="0">
                <a:latin typeface="HGP創英ﾌﾟﾚｾﾞﾝｽEB" pitchFamily="18" charset="-128"/>
                <a:ea typeface="HGP創英ﾌﾟﾚｾﾞﾝｽEB" pitchFamily="18" charset="-128"/>
              </a:rPr>
              <a:t>定年・勧奨　等</a:t>
            </a:r>
            <a:endParaRPr kumimoji="1" lang="en-US" altLang="ja-JP" sz="3200" dirty="0" smtClean="0">
              <a:latin typeface="HGP創英ﾌﾟﾚｾﾞﾝｽEB" pitchFamily="18" charset="-128"/>
              <a:ea typeface="HGP創英ﾌﾟﾚｾﾞﾝｽEB" pitchFamily="18" charset="-128"/>
            </a:endParaRPr>
          </a:p>
          <a:p>
            <a:pPr>
              <a:buNone/>
            </a:pPr>
            <a:r>
              <a:rPr lang="ja-JP" altLang="en-US" sz="3200" dirty="0" smtClean="0">
                <a:latin typeface="HGP創英ﾌﾟﾚｾﾞﾝｽEB" pitchFamily="18" charset="-128"/>
                <a:ea typeface="HGP創英ﾌﾟﾚｾﾞﾝｽEB" pitchFamily="18" charset="-128"/>
              </a:rPr>
              <a:t>　　　　　（２）自己都合</a:t>
            </a:r>
            <a:endParaRPr lang="en-US" altLang="ja-JP" sz="3200" dirty="0" smtClean="0">
              <a:latin typeface="HGP創英ﾌﾟﾚｾﾞﾝｽEB" pitchFamily="18" charset="-128"/>
              <a:ea typeface="HGP創英ﾌﾟﾚｾﾞﾝｽEB" pitchFamily="18" charset="-128"/>
            </a:endParaRPr>
          </a:p>
          <a:p>
            <a:pPr>
              <a:buNone/>
            </a:pPr>
            <a:r>
              <a:rPr kumimoji="1" lang="ja-JP" altLang="en-US" sz="3200" dirty="0" smtClean="0">
                <a:latin typeface="HGP創英ﾌﾟﾚｾﾞﾝｽEB" pitchFamily="18" charset="-128"/>
                <a:ea typeface="HGP創英ﾌﾟﾚｾﾞﾝｽEB" pitchFamily="18" charset="-128"/>
              </a:rPr>
              <a:t>　　　　　（３）整理・公務</a:t>
            </a:r>
            <a:r>
              <a:rPr lang="ja-JP" altLang="en-US" sz="3200" dirty="0" smtClean="0">
                <a:latin typeface="HGP創英ﾌﾟﾚｾﾞﾝｽEB" pitchFamily="18" charset="-128"/>
                <a:ea typeface="HGP創英ﾌﾟﾚｾﾞﾝｽEB" pitchFamily="18" charset="-128"/>
              </a:rPr>
              <a:t>死傷病</a:t>
            </a:r>
            <a:endParaRPr lang="en-US" altLang="ja-JP" sz="3200" dirty="0" smtClean="0">
              <a:latin typeface="HGP創英ﾌﾟﾚｾﾞﾝｽEB" pitchFamily="18" charset="-128"/>
              <a:ea typeface="HGP創英ﾌﾟﾚｾﾞﾝｽEB" pitchFamily="18" charset="-128"/>
            </a:endParaRPr>
          </a:p>
          <a:p>
            <a:pPr>
              <a:buNone/>
            </a:pPr>
            <a:r>
              <a:rPr kumimoji="1" lang="ja-JP" altLang="en-US" sz="3200" dirty="0" smtClean="0">
                <a:latin typeface="HGP創英ﾌﾟﾚｾﾞﾝｽEB" pitchFamily="18" charset="-128"/>
                <a:ea typeface="HGP創英ﾌﾟﾚｾﾞﾝｽEB" pitchFamily="18" charset="-128"/>
              </a:rPr>
              <a:t>　　　　　（４）</a:t>
            </a:r>
            <a:r>
              <a:rPr lang="ja-JP" altLang="en-US" sz="3200" dirty="0" smtClean="0">
                <a:latin typeface="HGP創英ﾌﾟﾚｾﾞﾝｽEB" pitchFamily="18" charset="-128"/>
                <a:ea typeface="HGP創英ﾌﾟﾚｾﾞﾝｽEB" pitchFamily="18" charset="-128"/>
              </a:rPr>
              <a:t>勤務公署移転　等</a:t>
            </a:r>
            <a:endParaRPr kumimoji="1" lang="en-US" altLang="ja-JP" sz="3200" dirty="0" smtClean="0">
              <a:latin typeface="HGP創英ﾌﾟﾚｾﾞﾝｽEB" pitchFamily="18" charset="-128"/>
              <a:ea typeface="HGP創英ﾌﾟﾚｾﾞﾝｽEB" pitchFamily="18" charset="-128"/>
            </a:endParaRPr>
          </a:p>
          <a:p>
            <a:pPr>
              <a:buNone/>
            </a:pPr>
            <a:r>
              <a:rPr lang="ja-JP" altLang="en-US" sz="3200" dirty="0" smtClean="0">
                <a:latin typeface="HGP創英ﾌﾟﾚｾﾞﾝｽEB" pitchFamily="18" charset="-128"/>
                <a:ea typeface="HGP創英ﾌﾟﾚｾﾞﾝｽEB" pitchFamily="18" charset="-128"/>
              </a:rPr>
              <a:t>　　　　　（５）公務外傷病その他</a:t>
            </a:r>
            <a:endParaRPr kumimoji="1" lang="en-US" altLang="ja-JP" sz="3200" dirty="0" smtClean="0">
              <a:latin typeface="HGP創英ﾌﾟﾚｾﾞﾝｽEB" pitchFamily="18" charset="-128"/>
              <a:ea typeface="HGP創英ﾌﾟﾚｾﾞﾝｽEB" pitchFamily="18" charset="-128"/>
            </a:endParaRPr>
          </a:p>
          <a:p>
            <a:pPr>
              <a:buNone/>
            </a:pPr>
            <a:r>
              <a:rPr lang="ja-JP" altLang="en-US" sz="3200" dirty="0" smtClean="0">
                <a:latin typeface="HGP創英ﾌﾟﾚｾﾞﾝｽEB" pitchFamily="18" charset="-128"/>
                <a:ea typeface="HGP創英ﾌﾟﾚｾﾞﾝｽEB" pitchFamily="18" charset="-128"/>
              </a:rPr>
              <a:t>　</a:t>
            </a:r>
            <a:endParaRPr kumimoji="1" lang="ja-JP" altLang="en-US" sz="3200" dirty="0">
              <a:latin typeface="HGP創英ﾌﾟﾚｾﾞﾝｽEB" pitchFamily="18" charset="-128"/>
              <a:ea typeface="HGP創英ﾌﾟﾚｾﾞﾝｽEB" pitchFamily="18"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7</a:t>
            </a:fld>
            <a:endParaRPr lang="en-US" altLang="ja-JP">
              <a:latin typeface="ＭＳ 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228600" y="836712"/>
            <a:ext cx="8686800" cy="5259288"/>
          </a:xfrm>
        </p:spPr>
        <p:txBody>
          <a:bodyPr/>
          <a:lstStyle/>
          <a:p>
            <a:pPr>
              <a:buNone/>
            </a:pPr>
            <a:r>
              <a:rPr lang="ja-JP" altLang="ja-JP" sz="2400" dirty="0" smtClean="0"/>
              <a:t>平成２</a:t>
            </a:r>
            <a:r>
              <a:rPr lang="ja-JP" altLang="en-US" sz="2400" dirty="0" smtClean="0"/>
              <a:t>６</a:t>
            </a:r>
            <a:r>
              <a:rPr lang="ja-JP" altLang="ja-JP" sz="2400" dirty="0" smtClean="0"/>
              <a:t>年度公立学校職員退職勧奨実施要領</a:t>
            </a:r>
          </a:p>
          <a:p>
            <a:pPr>
              <a:buNone/>
            </a:pPr>
            <a:r>
              <a:rPr lang="ja-JP" altLang="en-US" dirty="0" smtClean="0"/>
              <a:t>　　</a:t>
            </a:r>
            <a:endParaRPr lang="en-US" altLang="ja-JP" dirty="0" smtClean="0"/>
          </a:p>
          <a:p>
            <a:pPr>
              <a:buNone/>
            </a:pPr>
            <a:r>
              <a:rPr lang="ja-JP" altLang="en-US" dirty="0" smtClean="0"/>
              <a:t>　</a:t>
            </a:r>
            <a:r>
              <a:rPr lang="ja-JP" altLang="en-US" b="1" dirty="0" smtClean="0"/>
              <a:t>　</a:t>
            </a:r>
            <a:r>
              <a:rPr lang="ja-JP" altLang="ja-JP" sz="1800" b="1" dirty="0" smtClean="0"/>
              <a:t>１　趣　　　旨</a:t>
            </a:r>
          </a:p>
          <a:p>
            <a:pPr>
              <a:buNone/>
            </a:pPr>
            <a:r>
              <a:rPr lang="ja-JP" altLang="ja-JP" sz="1800" b="1" dirty="0" smtClean="0"/>
              <a:t>　　</a:t>
            </a:r>
            <a:r>
              <a:rPr lang="ja-JP" altLang="en-US" sz="1800" b="1" dirty="0" smtClean="0"/>
              <a:t>　　　</a:t>
            </a:r>
            <a:r>
              <a:rPr lang="ja-JP" altLang="ja-JP" sz="1800" b="1" dirty="0" smtClean="0"/>
              <a:t>定年退職の施行にあわせて職員の年齢構成の適正化を図り、新陳代謝による</a:t>
            </a:r>
          </a:p>
          <a:p>
            <a:pPr>
              <a:buNone/>
            </a:pPr>
            <a:r>
              <a:rPr lang="ja-JP" altLang="en-US" sz="1800" b="1" dirty="0" smtClean="0"/>
              <a:t>　　　　　</a:t>
            </a:r>
            <a:r>
              <a:rPr lang="ja-JP" altLang="ja-JP" sz="1800" b="1" dirty="0" smtClean="0"/>
              <a:t>清新の気を導入するため、個別的に退職の勧奨を行うものとする。</a:t>
            </a:r>
          </a:p>
          <a:p>
            <a:pPr>
              <a:buNone/>
            </a:pPr>
            <a:r>
              <a:rPr lang="ja-JP" altLang="en-US" sz="1800" b="1" dirty="0" smtClean="0"/>
              <a:t>　　</a:t>
            </a:r>
            <a:r>
              <a:rPr lang="ja-JP" altLang="ja-JP" sz="1800" b="1" dirty="0" smtClean="0"/>
              <a:t>２　対　象　者</a:t>
            </a:r>
          </a:p>
          <a:p>
            <a:pPr>
              <a:buNone/>
            </a:pPr>
            <a:r>
              <a:rPr lang="ja-JP" altLang="en-US" sz="1800" b="1" dirty="0" smtClean="0"/>
              <a:t>　　　　　</a:t>
            </a:r>
            <a:r>
              <a:rPr lang="ja-JP" altLang="ja-JP" sz="1800" b="1" dirty="0" smtClean="0"/>
              <a:t>退職する日の属する年度の年度末における年齢が５０</a:t>
            </a:r>
            <a:r>
              <a:rPr lang="ja-JP" altLang="en-US" sz="1800" b="1" dirty="0" smtClean="0"/>
              <a:t>歳</a:t>
            </a:r>
            <a:r>
              <a:rPr lang="ja-JP" altLang="ja-JP" sz="1800" b="1" dirty="0" smtClean="0"/>
              <a:t>以上６</a:t>
            </a:r>
            <a:r>
              <a:rPr lang="ja-JP" altLang="en-US" sz="1800" b="1" dirty="0" smtClean="0"/>
              <a:t>０歳</a:t>
            </a:r>
            <a:r>
              <a:rPr lang="ja-JP" altLang="ja-JP" sz="1800" b="1" dirty="0" smtClean="0"/>
              <a:t>未満の者の</a:t>
            </a:r>
            <a:endParaRPr lang="en-US" altLang="ja-JP" sz="1800" b="1" dirty="0" smtClean="0"/>
          </a:p>
          <a:p>
            <a:pPr>
              <a:buNone/>
            </a:pPr>
            <a:r>
              <a:rPr lang="ja-JP" altLang="en-US" sz="1800" b="1" dirty="0" smtClean="0"/>
              <a:t>　　　　　</a:t>
            </a:r>
            <a:r>
              <a:rPr lang="ja-JP" altLang="ja-JP" sz="1800" b="1" dirty="0" smtClean="0"/>
              <a:t>うち、県教育委員会が公務運営上等から退職を勧奨することが適当であると認</a:t>
            </a:r>
            <a:endParaRPr lang="en-US" altLang="ja-JP" sz="1800" b="1" dirty="0" smtClean="0"/>
          </a:p>
          <a:p>
            <a:pPr>
              <a:buNone/>
            </a:pPr>
            <a:r>
              <a:rPr lang="ja-JP" altLang="en-US" sz="1800" b="1" dirty="0" smtClean="0"/>
              <a:t>　　　　　</a:t>
            </a:r>
            <a:r>
              <a:rPr lang="ja-JP" altLang="ja-JP" sz="1800" b="1" dirty="0" err="1" smtClean="0"/>
              <a:t>める</a:t>
            </a:r>
            <a:r>
              <a:rPr lang="ja-JP" altLang="ja-JP" sz="1800" b="1" dirty="0" smtClean="0"/>
              <a:t>者。</a:t>
            </a:r>
          </a:p>
          <a:p>
            <a:pPr>
              <a:buNone/>
            </a:pPr>
            <a:r>
              <a:rPr lang="ja-JP" altLang="en-US" sz="1800" b="1" dirty="0" smtClean="0"/>
              <a:t>　　</a:t>
            </a:r>
            <a:r>
              <a:rPr lang="ja-JP" altLang="ja-JP" sz="1800" b="1" dirty="0" smtClean="0"/>
              <a:t>３　勧奨の方法</a:t>
            </a:r>
          </a:p>
          <a:p>
            <a:pPr>
              <a:buNone/>
            </a:pPr>
            <a:r>
              <a:rPr lang="ja-JP" altLang="ja-JP" sz="1800" b="1" dirty="0" smtClean="0"/>
              <a:t>　</a:t>
            </a:r>
            <a:r>
              <a:rPr lang="ja-JP" altLang="en-US" sz="1800" b="1" dirty="0" smtClean="0"/>
              <a:t>　　　</a:t>
            </a:r>
            <a:r>
              <a:rPr lang="ja-JP" altLang="ja-JP" sz="1800" b="1" dirty="0" smtClean="0"/>
              <a:t>　退職を勧奨することが適当と認められた者については、市町村（学校組合）</a:t>
            </a:r>
          </a:p>
          <a:p>
            <a:pPr>
              <a:buNone/>
            </a:pPr>
            <a:r>
              <a:rPr lang="ja-JP" altLang="en-US" sz="1800" b="1" dirty="0" smtClean="0"/>
              <a:t>　　　　　</a:t>
            </a:r>
            <a:r>
              <a:rPr lang="ja-JP" altLang="ja-JP" sz="1800" b="1" dirty="0" smtClean="0"/>
              <a:t>教育長又は県立学校長から口頭で勧奨を行うこととする。</a:t>
            </a:r>
          </a:p>
          <a:p>
            <a:pPr>
              <a:buNone/>
            </a:pPr>
            <a:r>
              <a:rPr lang="ja-JP" altLang="en-US" sz="1800" b="1" dirty="0" smtClean="0"/>
              <a:t>　　</a:t>
            </a:r>
            <a:r>
              <a:rPr lang="ja-JP" altLang="ja-JP" sz="1800" b="1" dirty="0" smtClean="0"/>
              <a:t>４　退職の時期</a:t>
            </a:r>
          </a:p>
          <a:p>
            <a:pPr>
              <a:buNone/>
            </a:pPr>
            <a:r>
              <a:rPr lang="ja-JP" altLang="en-US" sz="1800" b="1" dirty="0" smtClean="0"/>
              <a:t>　　　　　</a:t>
            </a:r>
            <a:r>
              <a:rPr lang="ja-JP" altLang="ja-JP" sz="1800" b="1" dirty="0" smtClean="0"/>
              <a:t>平成２</a:t>
            </a:r>
            <a:r>
              <a:rPr lang="ja-JP" altLang="en-US" sz="1800" b="1" dirty="0" smtClean="0"/>
              <a:t>７</a:t>
            </a:r>
            <a:r>
              <a:rPr lang="ja-JP" altLang="ja-JP" sz="1800" b="1" dirty="0" smtClean="0"/>
              <a:t>年３月３１日</a:t>
            </a:r>
          </a:p>
          <a:p>
            <a:pPr>
              <a:buNone/>
            </a:pPr>
            <a:r>
              <a:rPr lang="ja-JP" altLang="en-US" sz="1800" b="1" dirty="0" smtClean="0"/>
              <a:t>　　</a:t>
            </a:r>
            <a:r>
              <a:rPr lang="ja-JP" altLang="ja-JP" sz="1800" b="1" dirty="0" smtClean="0"/>
              <a:t>５　そ　の　他</a:t>
            </a:r>
          </a:p>
          <a:p>
            <a:pPr>
              <a:buNone/>
            </a:pPr>
            <a:r>
              <a:rPr lang="ja-JP" altLang="ja-JP" sz="1800" b="1" dirty="0" smtClean="0"/>
              <a:t>　　</a:t>
            </a:r>
            <a:r>
              <a:rPr lang="ja-JP" altLang="en-US" sz="1800" b="1" dirty="0" smtClean="0"/>
              <a:t>　　　</a:t>
            </a:r>
            <a:r>
              <a:rPr lang="ja-JP" altLang="ja-JP" sz="1800" b="1" dirty="0" smtClean="0"/>
              <a:t>年度途中にやむを得ない事情により退職願が提出された場合には、別途協議す</a:t>
            </a:r>
            <a:endParaRPr lang="en-US" altLang="ja-JP" sz="1800" b="1" dirty="0" smtClean="0"/>
          </a:p>
          <a:p>
            <a:pPr>
              <a:buNone/>
            </a:pPr>
            <a:r>
              <a:rPr lang="ja-JP" altLang="en-US" sz="1800" b="1" dirty="0" smtClean="0"/>
              <a:t>　　　　　</a:t>
            </a:r>
            <a:r>
              <a:rPr lang="ja-JP" altLang="ja-JP" sz="1800" b="1" dirty="0" smtClean="0"/>
              <a:t>る。</a:t>
            </a:r>
          </a:p>
          <a:p>
            <a:pPr>
              <a:buNone/>
            </a:pPr>
            <a:r>
              <a:rPr lang="en-US" altLang="ja-JP" sz="1800" b="1" dirty="0" smtClean="0"/>
              <a:t> </a:t>
            </a:r>
            <a:endParaRPr lang="ja-JP" altLang="ja-JP" sz="1800" b="1" dirty="0" smtClean="0"/>
          </a:p>
          <a:p>
            <a:endParaRPr kumimoji="1" lang="ja-JP" altLang="en-US" dirty="0"/>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8</a:t>
            </a:fld>
            <a:endParaRPr lang="en-US" altLang="ja-JP">
              <a:latin typeface="ＭＳ ゴシック" charset="-128"/>
            </a:endParaRPr>
          </a:p>
        </p:txBody>
      </p:sp>
      <p:sp>
        <p:nvSpPr>
          <p:cNvPr id="5" name="円/楕円 4"/>
          <p:cNvSpPr/>
          <p:nvPr/>
        </p:nvSpPr>
        <p:spPr>
          <a:xfrm>
            <a:off x="251520" y="1052736"/>
            <a:ext cx="8712968" cy="1944216"/>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p:nvPr/>
        </p:nvCxnSpPr>
        <p:spPr>
          <a:xfrm>
            <a:off x="6084168" y="3212976"/>
            <a:ext cx="2016224" cy="0"/>
          </a:xfrm>
          <a:prstGeom prst="line">
            <a:avLst/>
          </a:prstGeom>
          <a:ln w="44450" cmpd="sng">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amond(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228600" y="1196752"/>
            <a:ext cx="8686800" cy="4899248"/>
          </a:xfrm>
        </p:spPr>
        <p:txBody>
          <a:bodyPr/>
          <a:lstStyle/>
          <a:p>
            <a:pPr>
              <a:buNone/>
            </a:pPr>
            <a:r>
              <a:rPr lang="ja-JP" altLang="en-US" sz="3200" b="1" dirty="0" smtClean="0">
                <a:solidFill>
                  <a:srgbClr val="DE4372"/>
                </a:solidFill>
                <a:latin typeface="HGP創英ﾌﾟﾚｾﾞﾝｽEB" pitchFamily="18" charset="-128"/>
                <a:ea typeface="HGP創英ﾌﾟﾚｾﾞﾝｽEB" pitchFamily="18" charset="-128"/>
              </a:rPr>
              <a:t>　遺族の範囲及び順位は？</a:t>
            </a:r>
            <a:endParaRPr lang="en-US" altLang="ja-JP" sz="3200" b="1" dirty="0" smtClean="0">
              <a:solidFill>
                <a:srgbClr val="DE4372"/>
              </a:solidFill>
              <a:latin typeface="HGP創英ﾌﾟﾚｾﾞﾝｽEB" pitchFamily="18" charset="-128"/>
              <a:ea typeface="HGP創英ﾌﾟﾚｾﾞﾝｽEB" pitchFamily="18" charset="-128"/>
            </a:endParaRPr>
          </a:p>
          <a:p>
            <a:pPr>
              <a:buNone/>
            </a:pPr>
            <a:endParaRPr kumimoji="1" lang="en-US" altLang="ja-JP" sz="3200" b="1" dirty="0" smtClean="0">
              <a:latin typeface="HGP創英ﾌﾟﾚｾﾞﾝｽEB" pitchFamily="18" charset="-128"/>
              <a:ea typeface="HGP創英ﾌﾟﾚｾﾞﾝｽEB" pitchFamily="18" charset="-128"/>
            </a:endParaRPr>
          </a:p>
          <a:p>
            <a:pPr>
              <a:buNone/>
            </a:pPr>
            <a:r>
              <a:rPr lang="ja-JP" altLang="en-US" sz="3200" b="1" dirty="0" smtClean="0">
                <a:latin typeface="HGP創英ﾌﾟﾚｾﾞﾝｽEB" pitchFamily="18" charset="-128"/>
                <a:ea typeface="HGP創英ﾌﾟﾚｾﾞﾝｽEB" pitchFamily="18" charset="-128"/>
              </a:rPr>
              <a:t>　　　</a:t>
            </a:r>
            <a:r>
              <a:rPr lang="ja-JP" altLang="en-US" sz="2800" dirty="0" smtClean="0">
                <a:latin typeface="HGP創英ﾌﾟﾚｾﾞﾝｽEB" pitchFamily="18" charset="-128"/>
                <a:ea typeface="HGP創英ﾌﾟﾚｾﾞﾝｽEB" pitchFamily="18" charset="-128"/>
              </a:rPr>
              <a:t>在職中に死亡　　　　　　　　　順位により支給</a:t>
            </a:r>
            <a:endParaRPr lang="en-US" altLang="ja-JP" sz="2800" dirty="0" smtClean="0">
              <a:latin typeface="HGP創英ﾌﾟﾚｾﾞﾝｽEB" pitchFamily="18" charset="-128"/>
              <a:ea typeface="HGP創英ﾌﾟﾚｾﾞﾝｽEB" pitchFamily="18" charset="-128"/>
            </a:endParaRPr>
          </a:p>
          <a:p>
            <a:pPr>
              <a:buNone/>
            </a:pPr>
            <a:endParaRPr lang="en-US" altLang="ja-JP" sz="2800" dirty="0" smtClean="0">
              <a:latin typeface="HGP創英ﾌﾟﾚｾﾞﾝｽEB" pitchFamily="18" charset="-128"/>
              <a:ea typeface="HGP創英ﾌﾟﾚｾﾞﾝｽEB" pitchFamily="18" charset="-128"/>
            </a:endParaRPr>
          </a:p>
          <a:p>
            <a:pPr>
              <a:buNone/>
            </a:pPr>
            <a:endParaRPr kumimoji="1" lang="en-US" altLang="ja-JP" sz="2800" b="1" dirty="0" smtClean="0">
              <a:latin typeface="HGP創英ﾌﾟﾚｾﾞﾝｽEB" pitchFamily="18" charset="-128"/>
              <a:ea typeface="HGP創英ﾌﾟﾚｾﾞﾝｽEB" pitchFamily="18" charset="-128"/>
            </a:endParaRPr>
          </a:p>
          <a:p>
            <a:pPr>
              <a:buNone/>
            </a:pPr>
            <a:r>
              <a:rPr lang="ja-JP" altLang="en-US" sz="2800" b="1" dirty="0" smtClean="0">
                <a:latin typeface="HGP創英ﾌﾟﾚｾﾞﾝｽEB" pitchFamily="18" charset="-128"/>
                <a:ea typeface="HGP創英ﾌﾟﾚｾﾞﾝｽEB" pitchFamily="18" charset="-128"/>
              </a:rPr>
              <a:t>　　　 </a:t>
            </a:r>
            <a:r>
              <a:rPr lang="ja-JP" altLang="en-US" sz="2800" dirty="0" smtClean="0">
                <a:latin typeface="HGP創英ﾌﾟﾚｾﾞﾝｽEB" pitchFamily="18" charset="-128"/>
                <a:ea typeface="HGP創英ﾌﾟﾚｾﾞﾝｽEB" pitchFamily="18" charset="-128"/>
              </a:rPr>
              <a:t>なお、退職手当を受けるべき同順位の者が二人以</a:t>
            </a:r>
            <a:endParaRPr lang="en-US" altLang="ja-JP" sz="2800" dirty="0" smtClean="0">
              <a:latin typeface="HGP創英ﾌﾟﾚｾﾞﾝｽEB" pitchFamily="18" charset="-128"/>
              <a:ea typeface="HGP創英ﾌﾟﾚｾﾞﾝｽEB" pitchFamily="18" charset="-128"/>
            </a:endParaRPr>
          </a:p>
          <a:p>
            <a:pPr>
              <a:buNone/>
            </a:pPr>
            <a:r>
              <a:rPr lang="en-US" altLang="ja-JP" sz="2800" dirty="0" smtClean="0">
                <a:latin typeface="HGP創英ﾌﾟﾚｾﾞﾝｽEB" pitchFamily="18" charset="-128"/>
                <a:ea typeface="HGP創英ﾌﾟﾚｾﾞﾝｽEB" pitchFamily="18" charset="-128"/>
              </a:rPr>
              <a:t>       </a:t>
            </a:r>
            <a:r>
              <a:rPr lang="ja-JP" altLang="en-US" sz="2800" dirty="0" smtClean="0">
                <a:latin typeface="HGP創英ﾌﾟﾚｾﾞﾝｽEB" pitchFamily="18" charset="-128"/>
                <a:ea typeface="HGP創英ﾌﾟﾚｾﾞﾝｽEB" pitchFamily="18" charset="-128"/>
              </a:rPr>
              <a:t>上ある場合には、その人数によって等分して支給さ</a:t>
            </a:r>
            <a:endParaRPr lang="en-US" altLang="ja-JP" sz="2800" dirty="0" smtClean="0">
              <a:latin typeface="HGP創英ﾌﾟﾚｾﾞﾝｽEB" pitchFamily="18" charset="-128"/>
              <a:ea typeface="HGP創英ﾌﾟﾚｾﾞﾝｽEB" pitchFamily="18" charset="-128"/>
            </a:endParaRPr>
          </a:p>
          <a:p>
            <a:pPr>
              <a:buNone/>
            </a:pPr>
            <a:r>
              <a:rPr lang="en-US" altLang="ja-JP" sz="2800" dirty="0" smtClean="0">
                <a:latin typeface="HGP創英ﾌﾟﾚｾﾞﾝｽEB" pitchFamily="18" charset="-128"/>
                <a:ea typeface="HGP創英ﾌﾟﾚｾﾞﾝｽEB" pitchFamily="18" charset="-128"/>
              </a:rPr>
              <a:t>       </a:t>
            </a:r>
            <a:r>
              <a:rPr lang="ja-JP" altLang="en-US" sz="2800" dirty="0" err="1" smtClean="0">
                <a:latin typeface="HGP創英ﾌﾟﾚｾﾞﾝｽEB" pitchFamily="18" charset="-128"/>
                <a:ea typeface="HGP創英ﾌﾟﾚｾﾞﾝｽEB" pitchFamily="18" charset="-128"/>
              </a:rPr>
              <a:t>れる</a:t>
            </a:r>
            <a:endParaRPr kumimoji="1" lang="ja-JP" altLang="en-US" sz="2800" dirty="0">
              <a:latin typeface="HGP創英ﾌﾟﾚｾﾞﾝｽEB" pitchFamily="18" charset="-128"/>
              <a:ea typeface="HGP創英ﾌﾟﾚｾﾞﾝｽEB" pitchFamily="18" charset="-128"/>
            </a:endParaRPr>
          </a:p>
        </p:txBody>
      </p:sp>
      <p:sp>
        <p:nvSpPr>
          <p:cNvPr id="6" name="スライド番号プレースホルダ 5"/>
          <p:cNvSpPr>
            <a:spLocks noGrp="1"/>
          </p:cNvSpPr>
          <p:nvPr>
            <p:ph type="sldNum" sz="quarter" idx="12"/>
          </p:nvPr>
        </p:nvSpPr>
        <p:spPr/>
        <p:txBody>
          <a:bodyPr/>
          <a:lstStyle/>
          <a:p>
            <a:fld id="{F42699D6-8A4C-46AE-893A-4C40691FDE97}" type="slidenum">
              <a:rPr lang="en-US" altLang="ja-JP" smtClean="0"/>
              <a:pPr/>
              <a:t>9</a:t>
            </a:fld>
            <a:endParaRPr lang="en-US" altLang="ja-JP">
              <a:latin typeface="ＭＳ ゴシック" charset="-128"/>
            </a:endParaRPr>
          </a:p>
        </p:txBody>
      </p:sp>
      <p:sp>
        <p:nvSpPr>
          <p:cNvPr id="5" name="角丸四角形 4"/>
          <p:cNvSpPr/>
          <p:nvPr/>
        </p:nvSpPr>
        <p:spPr>
          <a:xfrm>
            <a:off x="4932040" y="2276872"/>
            <a:ext cx="3168352" cy="792088"/>
          </a:xfrm>
          <a:prstGeom prst="roundRect">
            <a:avLst/>
          </a:prstGeom>
          <a:noFill/>
          <a:ln>
            <a:solidFill>
              <a:schemeClr val="accent1">
                <a:lumMod val="50000"/>
              </a:schemeClr>
            </a:solidFill>
          </a:ln>
          <a:effectLst>
            <a:outerShdw blurRad="50800" dist="50800" dir="5400000" algn="ctr" rotWithShape="0">
              <a:srgbClr val="FFFF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ストライプ矢印 7"/>
          <p:cNvSpPr/>
          <p:nvPr/>
        </p:nvSpPr>
        <p:spPr>
          <a:xfrm>
            <a:off x="3491880" y="2348880"/>
            <a:ext cx="1008112" cy="648072"/>
          </a:xfrm>
          <a:prstGeom prst="stripedRightArrow">
            <a:avLst/>
          </a:prstGeom>
          <a:noFill/>
          <a:ln>
            <a:gradFill>
              <a:gsLst>
                <a:gs pos="0">
                  <a:srgbClr val="FFFF00"/>
                </a:gs>
                <a:gs pos="50000">
                  <a:schemeClr val="accent1">
                    <a:shade val="67500"/>
                    <a:satMod val="115000"/>
                  </a:schemeClr>
                </a:gs>
                <a:gs pos="100000">
                  <a:schemeClr val="accent1">
                    <a:shade val="100000"/>
                    <a:satMod val="115000"/>
                  </a:schemeClr>
                </a:gs>
              </a:gsLst>
              <a:lin ang="5400000" scaled="0"/>
            </a:gradFill>
          </a:ln>
          <a:effectLst>
            <a:outerShdw blurRad="50800" dist="50800" dir="5400000" algn="ctr" rotWithShape="0">
              <a:srgbClr val="FFFF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nk_heart2">
  <a:themeElements>
    <a:clrScheme name="pink_heart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nk_heart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gradFill>
            <a:gsLst>
              <a:gs pos="0">
                <a:srgbClr val="FFFF00"/>
              </a:gs>
              <a:gs pos="50000">
                <a:schemeClr val="accent1">
                  <a:shade val="67500"/>
                  <a:satMod val="115000"/>
                </a:schemeClr>
              </a:gs>
              <a:gs pos="100000">
                <a:schemeClr val="accent1">
                  <a:shade val="100000"/>
                  <a:satMod val="115000"/>
                </a:schemeClr>
              </a:gs>
            </a:gsLst>
            <a:lin ang="5400000" scaled="0"/>
          </a:gradFill>
        </a:ln>
        <a:effectLst>
          <a:outerShdw blurRad="50800" dist="50800" dir="5400000" algn="ctr" rotWithShape="0">
            <a:srgbClr val="FFFF00"/>
          </a:outerShdw>
        </a:effectLst>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pink_heart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ink_heart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ink_heart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ink_heart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ink_heart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ink_heart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ink_heart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ink_heart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ink_heart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ink_heart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ink_heart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ink_heart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3812</TotalTime>
  <Words>2982</Words>
  <Application>Microsoft Office PowerPoint</Application>
  <PresentationFormat>画面に合わせる (4:3)</PresentationFormat>
  <Paragraphs>506</Paragraphs>
  <Slides>30</Slides>
  <Notes>30</Notes>
  <HiddenSlides>0</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pink_heart2</vt:lpstr>
      <vt:lpstr>退職手当について</vt:lpstr>
      <vt:lpstr>スライド 2</vt:lpstr>
      <vt:lpstr>スライド 3</vt:lpstr>
      <vt:lpstr>　</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lpstr>スライド 22</vt:lpstr>
      <vt:lpstr>スライド 23</vt:lpstr>
      <vt:lpstr>スライド 24</vt:lpstr>
      <vt:lpstr>スライド 25</vt:lpstr>
      <vt:lpstr>スライド 26</vt:lpstr>
      <vt:lpstr>スライド 27</vt:lpstr>
      <vt:lpstr>スライド 28</vt:lpstr>
      <vt:lpstr>スライド 29</vt:lpstr>
      <vt:lpstr>スライド 30</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PC</dc:creator>
  <cp:lastModifiedBy>user</cp:lastModifiedBy>
  <cp:revision>372</cp:revision>
  <dcterms:created xsi:type="dcterms:W3CDTF">2011-05-11T14:27:09Z</dcterms:created>
  <dcterms:modified xsi:type="dcterms:W3CDTF">2015-07-14T02:41:48Z</dcterms:modified>
</cp:coreProperties>
</file>