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51"/>
  </p:notesMasterIdLst>
  <p:handoutMasterIdLst>
    <p:handoutMasterId r:id="rId52"/>
  </p:handoutMasterIdLst>
  <p:sldIdLst>
    <p:sldId id="338" r:id="rId2"/>
    <p:sldId id="285" r:id="rId3"/>
    <p:sldId id="339"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34" r:id="rId24"/>
    <p:sldId id="332" r:id="rId25"/>
    <p:sldId id="333" r:id="rId26"/>
    <p:sldId id="331" r:id="rId27"/>
    <p:sldId id="335" r:id="rId28"/>
    <p:sldId id="319" r:id="rId29"/>
    <p:sldId id="340" r:id="rId30"/>
    <p:sldId id="341" r:id="rId31"/>
    <p:sldId id="342" r:id="rId32"/>
    <p:sldId id="343" r:id="rId33"/>
    <p:sldId id="344" r:id="rId34"/>
    <p:sldId id="345" r:id="rId35"/>
    <p:sldId id="346" r:id="rId36"/>
    <p:sldId id="325" r:id="rId37"/>
    <p:sldId id="337" r:id="rId38"/>
    <p:sldId id="326" r:id="rId39"/>
    <p:sldId id="328" r:id="rId40"/>
    <p:sldId id="284" r:id="rId41"/>
    <p:sldId id="286" r:id="rId42"/>
    <p:sldId id="287" r:id="rId43"/>
    <p:sldId id="288" r:id="rId44"/>
    <p:sldId id="289" r:id="rId45"/>
    <p:sldId id="290" r:id="rId46"/>
    <p:sldId id="348" r:id="rId47"/>
    <p:sldId id="292" r:id="rId48"/>
    <p:sldId id="347" r:id="rId49"/>
    <p:sldId id="294" r:id="rId50"/>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7" autoAdjust="0"/>
    <p:restoredTop sz="69767" autoAdjust="0"/>
  </p:normalViewPr>
  <p:slideViewPr>
    <p:cSldViewPr>
      <p:cViewPr varScale="1">
        <p:scale>
          <a:sx n="50" d="100"/>
          <a:sy n="50" d="100"/>
        </p:scale>
        <p:origin x="-188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524B546-7E7D-4276-B83F-9C2B25864692}" type="datetimeFigureOut">
              <a:rPr kumimoji="1" lang="ja-JP" altLang="en-US" smtClean="0"/>
              <a:pPr/>
              <a:t>2014/7/25</a:t>
            </a:fld>
            <a:endParaRPr kumimoji="1" lang="ja-JP" altLang="en-US"/>
          </a:p>
        </p:txBody>
      </p:sp>
      <p:sp>
        <p:nvSpPr>
          <p:cNvPr id="4" name="フッター プレースホルダ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2CBB3B3-FA95-4AB6-A49C-8A6CF1AFC29D}" type="slidenum">
              <a:rPr kumimoji="1" lang="ja-JP" altLang="en-US" smtClean="0"/>
              <a:pPr/>
              <a:t>&lt;#&gt;</a:t>
            </a:fld>
            <a:endParaRPr kumimoji="1" lang="ja-JP" altLang="en-US"/>
          </a:p>
        </p:txBody>
      </p:sp>
    </p:spTree>
    <p:extLst>
      <p:ext uri="{BB962C8B-B14F-4D97-AF65-F5344CB8AC3E}">
        <p14:creationId xmlns:p14="http://schemas.microsoft.com/office/powerpoint/2010/main" xmlns="" val="1898930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DF5F25F-87C1-4FF4-BD56-17269C4D7832}" type="datetimeFigureOut">
              <a:rPr kumimoji="1" lang="ja-JP" altLang="en-US" smtClean="0"/>
              <a:pPr/>
              <a:t>2014/7/25</a:t>
            </a:fld>
            <a:endParaRPr kumimoji="1" lang="ja-JP" altLang="en-US"/>
          </a:p>
        </p:txBody>
      </p:sp>
      <p:sp>
        <p:nvSpPr>
          <p:cNvPr id="4" name="スライド イメージ プレースホル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D0DF90F-E920-4CEF-8BAD-7FB65A2B46A9}" type="slidenum">
              <a:rPr kumimoji="1" lang="ja-JP" altLang="en-US" smtClean="0"/>
              <a:pPr/>
              <a:t>&lt;#&gt;</a:t>
            </a:fld>
            <a:endParaRPr kumimoji="1" lang="ja-JP" altLang="en-US"/>
          </a:p>
        </p:txBody>
      </p:sp>
    </p:spTree>
    <p:extLst>
      <p:ext uri="{BB962C8B-B14F-4D97-AF65-F5344CB8AC3E}">
        <p14:creationId xmlns:p14="http://schemas.microsoft.com/office/powerpoint/2010/main" xmlns="" val="941968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D0DF90F-E920-4CEF-8BAD-7FB65A2B46A9}"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取得単位は１日又は４時間で、</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４時間で取得する場合は始業の時刻から引き続き４時間若しくは終業の時刻まで引き続く４時間となっていますので、勤務時間の途中の４時間を取得することはできません。</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ただし、休暇の残日数のすべてを取得しようとする場合に、残日数に４時間未満の端数があるときは、分単位で</a:t>
            </a:r>
            <a:r>
              <a:rPr kumimoji="1" lang="ja-JP" altLang="en-US" sz="1200" kern="1200" dirty="0" smtClean="0">
                <a:solidFill>
                  <a:schemeClr val="tx1"/>
                </a:solidFill>
                <a:latin typeface="+mn-lt"/>
                <a:ea typeface="+mn-ea"/>
                <a:cs typeface="+mn-cs"/>
              </a:rPr>
              <a:t>すべて</a:t>
            </a:r>
            <a:r>
              <a:rPr kumimoji="1" lang="ja-JP" altLang="ja-JP" sz="1200" kern="1200" dirty="0" smtClean="0">
                <a:solidFill>
                  <a:schemeClr val="tx1"/>
                </a:solidFill>
                <a:latin typeface="+mn-lt"/>
                <a:ea typeface="+mn-ea"/>
                <a:cs typeface="+mn-cs"/>
              </a:rPr>
              <a:t>取得することができます。</a:t>
            </a:r>
            <a:r>
              <a:rPr kumimoji="1" lang="ja-JP" altLang="en-US" sz="1200" kern="1200" dirty="0" smtClean="0">
                <a:solidFill>
                  <a:schemeClr val="tx1"/>
                </a:solidFill>
                <a:latin typeface="+mn-lt"/>
                <a:ea typeface="+mn-ea"/>
                <a:cs typeface="+mn-cs"/>
              </a:rPr>
              <a:t>この場合も始業時刻から引き続き、または</a:t>
            </a:r>
            <a:r>
              <a:rPr kumimoji="1" lang="ja-JP" altLang="ja-JP" sz="1200" kern="1200" dirty="0" smtClean="0">
                <a:solidFill>
                  <a:schemeClr val="tx1"/>
                </a:solidFill>
                <a:latin typeface="+mn-lt"/>
                <a:ea typeface="+mn-ea"/>
                <a:cs typeface="+mn-cs"/>
              </a:rPr>
              <a:t>終業の時刻まで引き続く時間とな</a:t>
            </a:r>
            <a:r>
              <a:rPr kumimoji="1" lang="ja-JP" altLang="en-US" sz="1200" kern="1200" dirty="0" smtClean="0">
                <a:solidFill>
                  <a:schemeClr val="tx1"/>
                </a:solidFill>
                <a:latin typeface="+mn-lt"/>
                <a:ea typeface="+mn-ea"/>
                <a:cs typeface="+mn-cs"/>
              </a:rPr>
              <a:t>り</a:t>
            </a:r>
            <a:r>
              <a:rPr kumimoji="1" lang="ja-JP" altLang="ja-JP" sz="1200" kern="1200" dirty="0" smtClean="0">
                <a:solidFill>
                  <a:schemeClr val="tx1"/>
                </a:solidFill>
                <a:latin typeface="+mn-lt"/>
                <a:ea typeface="+mn-ea"/>
                <a:cs typeface="+mn-cs"/>
              </a:rPr>
              <a:t>ますので</a:t>
            </a:r>
            <a:r>
              <a:rPr kumimoji="1" lang="ja-JP" altLang="en-US" sz="1200" kern="1200" dirty="0" smtClean="0">
                <a:solidFill>
                  <a:schemeClr val="tx1"/>
                </a:solidFill>
                <a:latin typeface="+mn-lt"/>
                <a:ea typeface="+mn-ea"/>
                <a:cs typeface="+mn-cs"/>
              </a:rPr>
              <a:t>、ご注意ください。</a:t>
            </a:r>
            <a:endParaRPr kumimoji="1" lang="ja-JP" altLang="ja-JP"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BA0EFEF4-A0F4-42A4-979D-0F25EC8C2E6F}"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●夏期特別休暇の残日数の管理は、年休と同じように１日を７時間４５分として、取得した日又は時間を減じていきます。</a:t>
            </a:r>
            <a:endParaRPr kumimoji="1" lang="en-US" altLang="ja-JP" dirty="0" smtClean="0"/>
          </a:p>
          <a:p>
            <a:r>
              <a:rPr kumimoji="1" lang="ja-JP" altLang="en-US" dirty="0" smtClean="0"/>
              <a:t>●例えば、５日間の夏期特別休暇を４時間ずつ取得していくと、表のような計算となり、</a:t>
            </a:r>
            <a:endParaRPr kumimoji="1" lang="en-US" altLang="ja-JP" dirty="0" smtClean="0"/>
          </a:p>
          <a:p>
            <a:r>
              <a:rPr kumimoji="1" lang="ja-JP" altLang="en-US" dirty="0" smtClean="0"/>
              <a:t>●８回目を取得した時点で１日での取得はできなくなります。また、残日数が４時間未満の端数ではないので、分単位で残りすべてを取得することもできません。残日数が４時間未満の端数になれば、分単位で取得できますので、１０回目は残りの２時間４５分すべてを取得でき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BA0EFEF4-A0F4-42A4-979D-0F25EC8C2E6F}"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●このように、４時間単位で夏期特別休暇を取得すると残日数の計算も複雑になりますので、できるだけ１日単位で休暇を取得するのがおすすめです。</a:t>
            </a:r>
            <a:endParaRPr kumimoji="1" lang="en-US" altLang="ja-JP" dirty="0" smtClean="0"/>
          </a:p>
          <a:p>
            <a:r>
              <a:rPr kumimoji="1" lang="ja-JP" altLang="en-US" dirty="0" smtClean="0"/>
              <a:t>●体を休めるという意味でも連続して取得し、リフレッシュしてみてはいかがでしょうか。</a:t>
            </a:r>
            <a:endParaRPr kumimoji="1" lang="en-US" altLang="ja-JP" dirty="0" smtClean="0"/>
          </a:p>
        </p:txBody>
      </p:sp>
      <p:sp>
        <p:nvSpPr>
          <p:cNvPr id="4" name="スライド番号プレースホルダ 3"/>
          <p:cNvSpPr>
            <a:spLocks noGrp="1"/>
          </p:cNvSpPr>
          <p:nvPr>
            <p:ph type="sldNum" sz="quarter" idx="10"/>
          </p:nvPr>
        </p:nvSpPr>
        <p:spPr/>
        <p:txBody>
          <a:bodyPr/>
          <a:lstStyle/>
          <a:p>
            <a:fld id="{BA0EFEF4-A0F4-42A4-979D-0F25EC8C2E6F}"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●では、夏期特別休暇を取得できる日数は、誰でも統一して５日間なのでしょうか。</a:t>
            </a:r>
            <a:endParaRPr kumimoji="1" lang="en-US" altLang="ja-JP" dirty="0" smtClean="0"/>
          </a:p>
          <a:p>
            <a:r>
              <a:rPr kumimoji="1" lang="ja-JP" altLang="en-US" dirty="0" smtClean="0"/>
              <a:t>●答えは違います。</a:t>
            </a:r>
            <a:endParaRPr kumimoji="1" lang="en-US" altLang="ja-JP" dirty="0" smtClean="0"/>
          </a:p>
          <a:p>
            <a:r>
              <a:rPr kumimoji="1" lang="ja-JP" altLang="en-US" dirty="0" smtClean="0"/>
              <a:t>●付与日数が変わる場合とは、どんなときでしょうか。</a:t>
            </a:r>
            <a:endParaRPr kumimoji="1" lang="ja-JP" altLang="en-US" dirty="0"/>
          </a:p>
        </p:txBody>
      </p:sp>
      <p:sp>
        <p:nvSpPr>
          <p:cNvPr id="4" name="スライド番号プレースホルダ 3"/>
          <p:cNvSpPr>
            <a:spLocks noGrp="1"/>
          </p:cNvSpPr>
          <p:nvPr>
            <p:ph type="sldNum" sz="quarter" idx="10"/>
          </p:nvPr>
        </p:nvSpPr>
        <p:spPr/>
        <p:txBody>
          <a:bodyPr/>
          <a:lstStyle/>
          <a:p>
            <a:fld id="{BA0EFEF4-A0F4-42A4-979D-0F25EC8C2E6F}"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mn-lt"/>
                <a:ea typeface="+mn-ea"/>
                <a:cs typeface="+mn-cs"/>
              </a:rPr>
              <a:t>●まず、</a:t>
            </a:r>
            <a:r>
              <a:rPr kumimoji="1" lang="ja-JP" altLang="ja-JP" sz="1200" kern="1200" dirty="0" smtClean="0">
                <a:solidFill>
                  <a:schemeClr val="tx1"/>
                </a:solidFill>
                <a:latin typeface="+mn-lt"/>
                <a:ea typeface="+mn-ea"/>
                <a:cs typeface="+mn-cs"/>
              </a:rPr>
              <a:t>臨時的任用職員の方は</a:t>
            </a:r>
            <a:r>
              <a:rPr kumimoji="1" lang="ja-JP" altLang="en-US" sz="1200" kern="1200" dirty="0" smtClean="0">
                <a:solidFill>
                  <a:schemeClr val="tx1"/>
                </a:solidFill>
                <a:latin typeface="+mn-lt"/>
                <a:ea typeface="+mn-ea"/>
                <a:cs typeface="+mn-cs"/>
              </a:rPr>
              <a:t>、夏期特別休暇実施期間中の</a:t>
            </a:r>
            <a:r>
              <a:rPr kumimoji="1" lang="ja-JP" altLang="ja-JP" sz="1200" kern="1200" dirty="0" smtClean="0">
                <a:solidFill>
                  <a:schemeClr val="tx1"/>
                </a:solidFill>
                <a:latin typeface="+mn-lt"/>
                <a:ea typeface="+mn-ea"/>
                <a:cs typeface="+mn-cs"/>
              </a:rPr>
              <a:t>任用期間に応じて</a:t>
            </a:r>
            <a:r>
              <a:rPr kumimoji="1" lang="ja-JP" altLang="en-US" sz="1200" kern="1200" dirty="0" smtClean="0">
                <a:solidFill>
                  <a:schemeClr val="tx1"/>
                </a:solidFill>
                <a:latin typeface="+mn-lt"/>
                <a:ea typeface="+mn-ea"/>
                <a:cs typeface="+mn-cs"/>
              </a:rPr>
              <a:t>取得できる</a:t>
            </a:r>
            <a:r>
              <a:rPr kumimoji="1" lang="ja-JP" altLang="ja-JP" sz="1200" kern="1200" dirty="0" smtClean="0">
                <a:solidFill>
                  <a:schemeClr val="tx1"/>
                </a:solidFill>
                <a:latin typeface="+mn-lt"/>
                <a:ea typeface="+mn-ea"/>
                <a:cs typeface="+mn-cs"/>
              </a:rPr>
              <a:t>日数が</a:t>
            </a:r>
            <a:r>
              <a:rPr kumimoji="1" lang="ja-JP" altLang="en-US" sz="1200" kern="1200" dirty="0" smtClean="0">
                <a:solidFill>
                  <a:schemeClr val="tx1"/>
                </a:solidFill>
                <a:latin typeface="+mn-lt"/>
                <a:ea typeface="+mn-ea"/>
                <a:cs typeface="+mn-cs"/>
              </a:rPr>
              <a:t>変わってきます。７月１日から９月３０日までの９２日間のうち、任用日数が何日間あるかで表のように付与日数が定められています。</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例えば、６月１日から７月３１日まで任用されている講師の場合、夏期特別休暇実施期間中の任用期間は３１日となりますので</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●取得できる日数は１日と４時間となります。</a:t>
            </a:r>
            <a:endParaRPr kumimoji="1" lang="ja-JP" altLang="en-US" dirty="0"/>
          </a:p>
        </p:txBody>
      </p:sp>
      <p:sp>
        <p:nvSpPr>
          <p:cNvPr id="4" name="スライド番号プレースホルダ 3"/>
          <p:cNvSpPr>
            <a:spLocks noGrp="1"/>
          </p:cNvSpPr>
          <p:nvPr>
            <p:ph type="sldNum" sz="quarter" idx="10"/>
          </p:nvPr>
        </p:nvSpPr>
        <p:spPr/>
        <p:txBody>
          <a:bodyPr/>
          <a:lstStyle/>
          <a:p>
            <a:fld id="{BA0EFEF4-A0F4-42A4-979D-0F25EC8C2E6F}"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●また、</a:t>
            </a:r>
            <a:r>
              <a:rPr kumimoji="1" lang="ja-JP" altLang="ja-JP" sz="1200" kern="1200" dirty="0" smtClean="0">
                <a:solidFill>
                  <a:schemeClr val="tx1"/>
                </a:solidFill>
                <a:latin typeface="+mn-lt"/>
                <a:ea typeface="+mn-ea"/>
                <a:cs typeface="+mn-cs"/>
              </a:rPr>
              <a:t>７月</a:t>
            </a:r>
            <a:r>
              <a:rPr kumimoji="1" lang="ja-JP" altLang="en-US" sz="1200" kern="1200" dirty="0" smtClean="0">
                <a:solidFill>
                  <a:schemeClr val="tx1"/>
                </a:solidFill>
                <a:latin typeface="+mn-lt"/>
                <a:ea typeface="+mn-ea"/>
                <a:cs typeface="+mn-cs"/>
              </a:rPr>
              <a:t>１日</a:t>
            </a:r>
            <a:r>
              <a:rPr kumimoji="1" lang="ja-JP" altLang="ja-JP" sz="1200" kern="1200" dirty="0" smtClean="0">
                <a:solidFill>
                  <a:schemeClr val="tx1"/>
                </a:solidFill>
                <a:latin typeface="+mn-lt"/>
                <a:ea typeface="+mn-ea"/>
                <a:cs typeface="+mn-cs"/>
              </a:rPr>
              <a:t>から９月</a:t>
            </a:r>
            <a:r>
              <a:rPr kumimoji="1" lang="ja-JP" altLang="en-US" sz="1200" kern="1200" dirty="0" smtClean="0">
                <a:solidFill>
                  <a:schemeClr val="tx1"/>
                </a:solidFill>
                <a:latin typeface="+mn-lt"/>
                <a:ea typeface="+mn-ea"/>
                <a:cs typeface="+mn-cs"/>
              </a:rPr>
              <a:t>３０日</a:t>
            </a:r>
            <a:r>
              <a:rPr kumimoji="1" lang="ja-JP" altLang="ja-JP" sz="1200" kern="1200" dirty="0" smtClean="0">
                <a:solidFill>
                  <a:schemeClr val="tx1"/>
                </a:solidFill>
                <a:latin typeface="+mn-lt"/>
                <a:ea typeface="+mn-ea"/>
                <a:cs typeface="+mn-cs"/>
              </a:rPr>
              <a:t>までの期間中</a:t>
            </a:r>
            <a:r>
              <a:rPr kumimoji="1" lang="ja-JP" altLang="en-US" sz="1200" kern="1200" dirty="0" smtClean="0">
                <a:solidFill>
                  <a:schemeClr val="tx1"/>
                </a:solidFill>
                <a:latin typeface="+mn-lt"/>
                <a:ea typeface="+mn-ea"/>
                <a:cs typeface="+mn-cs"/>
              </a:rPr>
              <a:t>に勤務していない期間がある場合も、付与</a:t>
            </a:r>
            <a:r>
              <a:rPr kumimoji="1" lang="ja-JP" altLang="ja-JP" sz="1200" kern="1200" dirty="0" smtClean="0">
                <a:solidFill>
                  <a:schemeClr val="tx1"/>
                </a:solidFill>
                <a:latin typeface="+mn-lt"/>
                <a:ea typeface="+mn-ea"/>
                <a:cs typeface="+mn-cs"/>
              </a:rPr>
              <a:t>日数が</a:t>
            </a:r>
            <a:r>
              <a:rPr kumimoji="1" lang="ja-JP" altLang="en-US" sz="1200" kern="1200" dirty="0" smtClean="0">
                <a:solidFill>
                  <a:schemeClr val="tx1"/>
                </a:solidFill>
                <a:latin typeface="+mn-lt"/>
                <a:ea typeface="+mn-ea"/>
                <a:cs typeface="+mn-cs"/>
              </a:rPr>
              <a:t>変わることがあります。</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●中途採用者は８月１日採用で３日と４時間、９月１日採用で２日の夏期特別休暇が取得できます。</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●育児休業、看護欠勤、病気休暇等から復帰した職員は、７月中復帰で５日、８月中復帰で３日と４時間、９月中復帰で２日とそれぞれ定められています。</a:t>
            </a:r>
            <a:endParaRPr kumimoji="1" lang="en-US" altLang="ja-JP"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BA0EFEF4-A0F4-42A4-979D-0F25EC8C2E6F}"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同じく、育児休業、看護欠勤、病気休暇等により一定期間勤務しない職員も、その勤務しない期間が１月未満の時は５日、１月以上２月未満の時は３日と４時間、２月以上３月未満の時は２日と定められています。事前に長期入院が予定されている場合も同様です。</a:t>
            </a:r>
            <a:endParaRPr kumimoji="1" lang="ja-JP" altLang="en-US" dirty="0"/>
          </a:p>
        </p:txBody>
      </p:sp>
      <p:sp>
        <p:nvSpPr>
          <p:cNvPr id="4" name="スライド番号プレースホルダ 3"/>
          <p:cNvSpPr>
            <a:spLocks noGrp="1"/>
          </p:cNvSpPr>
          <p:nvPr>
            <p:ph type="sldNum" sz="quarter" idx="10"/>
          </p:nvPr>
        </p:nvSpPr>
        <p:spPr/>
        <p:txBody>
          <a:bodyPr/>
          <a:lstStyle/>
          <a:p>
            <a:fld id="{BA0EFEF4-A0F4-42A4-979D-0F25EC8C2E6F}"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HG丸ｺﾞｼｯｸM-PRO" pitchFamily="50" charset="-128"/>
                <a:ea typeface="HG丸ｺﾞｼｯｸM-PRO" pitchFamily="50" charset="-128"/>
              </a:rPr>
              <a:t>●また、病気休暇の期間が６月３０日以前から継続して７月１日以降も続いている場合、病気休暇の中断を目的として夏期特別休暇を与えることはできません。医師からの復帰できるという診断により、復帰して勤務の状態にあることが要件となります。病気休暇から復帰した時点で先程の②が適用されます。</a:t>
            </a:r>
            <a:endParaRPr lang="en-US" altLang="ja-JP" sz="1200" dirty="0" smtClean="0">
              <a:latin typeface="HG丸ｺﾞｼｯｸM-PRO" pitchFamily="50" charset="-128"/>
              <a:ea typeface="HG丸ｺﾞｼｯｸM-PRO" pitchFamily="50" charset="-128"/>
            </a:endParaRPr>
          </a:p>
        </p:txBody>
      </p:sp>
      <p:sp>
        <p:nvSpPr>
          <p:cNvPr id="4" name="スライド番号プレースホルダ 3"/>
          <p:cNvSpPr>
            <a:spLocks noGrp="1"/>
          </p:cNvSpPr>
          <p:nvPr>
            <p:ph type="sldNum" sz="quarter" idx="10"/>
          </p:nvPr>
        </p:nvSpPr>
        <p:spPr/>
        <p:txBody>
          <a:bodyPr/>
          <a:lstStyle/>
          <a:p>
            <a:fld id="{BA0EFEF4-A0F4-42A4-979D-0F25EC8C2E6F}"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mn-lt"/>
                <a:ea typeface="+mn-ea"/>
                <a:cs typeface="+mn-cs"/>
              </a:rPr>
              <a:t>●夏期特別休暇は事前に休暇承認簿に記入し、学校長の承認を受けるだけで取得できますが</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●休暇承認簿の事由欄には</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●「夏期特別休暇」と省略せずに記入をしてください。</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●県費教職員と町職員では、同じ「かき特別休暇」でも漢字が違いますので、ご注意ください。</a:t>
            </a:r>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r>
              <a:rPr kumimoji="1" lang="ja-JP" altLang="en-US" sz="1200" b="0" kern="1200" dirty="0" smtClean="0">
                <a:solidFill>
                  <a:schemeClr val="tx1"/>
                </a:solidFill>
                <a:latin typeface="+mn-lt"/>
                <a:ea typeface="+mn-ea"/>
                <a:cs typeface="+mn-cs"/>
              </a:rPr>
              <a:t>町職員の夏季特別休暇は、</a:t>
            </a:r>
            <a:r>
              <a:rPr lang="ja-JP" altLang="en-US" b="0" dirty="0" smtClean="0"/>
              <a:t>７月１日から９月３０日までの間に正職員は３日間、</a:t>
            </a:r>
            <a:endParaRPr lang="en-US" altLang="ja-JP" b="0" dirty="0" smtClean="0"/>
          </a:p>
          <a:p>
            <a:r>
              <a:rPr lang="ja-JP" altLang="en-US" b="0" dirty="0" smtClean="0"/>
              <a:t>臨時職員は、実施期間中の全期間を勤務する者　休暇日数　３日</a:t>
            </a:r>
          </a:p>
          <a:p>
            <a:r>
              <a:rPr lang="ja-JP" altLang="en-US" b="0" dirty="0" smtClean="0"/>
              <a:t>実施期間中の２月を勤務する者　休暇日数　２日</a:t>
            </a:r>
          </a:p>
          <a:p>
            <a:r>
              <a:rPr lang="ja-JP" altLang="en-US" b="0" dirty="0" smtClean="0"/>
              <a:t>実施期間中の１月を勤務する者　休暇日数　１日となっており、１日単位での取得となります。</a:t>
            </a:r>
          </a:p>
          <a:p>
            <a:endParaRPr kumimoji="1" lang="en-US" altLang="ja-JP" sz="1200" b="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BA0EFEF4-A0F4-42A4-979D-0F25EC8C2E6F}"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1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●次は</a:t>
            </a:r>
            <a:r>
              <a:rPr lang="en-US" altLang="ja-JP" dirty="0" smtClean="0"/>
              <a:t>『</a:t>
            </a:r>
            <a:r>
              <a:rPr lang="ja-JP" altLang="en-US" dirty="0" smtClean="0"/>
              <a:t>永年勤続休暇</a:t>
            </a:r>
            <a:r>
              <a:rPr lang="en-US" altLang="ja-JP" dirty="0" smtClean="0"/>
              <a:t>』</a:t>
            </a:r>
            <a:r>
              <a:rPr lang="ja-JP" altLang="en-US" dirty="0" smtClean="0"/>
              <a:t>についてです。</a:t>
            </a:r>
            <a:endParaRPr lang="en-US" altLang="ja-JP" dirty="0" smtClean="0"/>
          </a:p>
          <a:p>
            <a:pPr eaLnBrk="1" hangingPunct="1">
              <a:spcBef>
                <a:spcPct val="0"/>
              </a:spcBef>
            </a:pPr>
            <a:r>
              <a:rPr lang="ja-JP" altLang="en-US" dirty="0" smtClean="0"/>
              <a:t>永年勤続休暇とは、</a:t>
            </a:r>
            <a:r>
              <a:rPr lang="ja-JP" altLang="ja-JP" dirty="0" smtClean="0"/>
              <a:t>夏期特別休暇</a:t>
            </a:r>
            <a:r>
              <a:rPr lang="ja-JP" altLang="en-US" dirty="0" smtClean="0"/>
              <a:t>と同じく</a:t>
            </a:r>
            <a:r>
              <a:rPr lang="ja-JP" altLang="ja-JP" dirty="0" smtClean="0"/>
              <a:t>「地方公務員法第４２条の規定による能率増進計画の実施」のための特別休暇のひとつで、</a:t>
            </a:r>
            <a:r>
              <a:rPr lang="ja-JP" altLang="en-US" dirty="0" smtClean="0"/>
              <a:t>みなさんが普段</a:t>
            </a:r>
            <a:r>
              <a:rPr lang="en-US" altLang="ja-JP" dirty="0" smtClean="0"/>
              <a:t>『</a:t>
            </a:r>
            <a:r>
              <a:rPr lang="ja-JP" altLang="en-US" dirty="0" smtClean="0"/>
              <a:t>リフレッシュ休暇</a:t>
            </a:r>
            <a:r>
              <a:rPr lang="en-US" altLang="ja-JP" dirty="0" smtClean="0"/>
              <a:t>』</a:t>
            </a:r>
            <a:r>
              <a:rPr lang="ja-JP" altLang="en-US" dirty="0" smtClean="0"/>
              <a:t>と呼んでいる休暇のことです。</a:t>
            </a:r>
          </a:p>
        </p:txBody>
      </p:sp>
      <p:sp>
        <p:nvSpPr>
          <p:cNvPr id="1331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142189-810B-4AB7-A69F-ED2ABEF47B5C}" type="slidenum">
              <a:rPr lang="ja-JP" altLang="en-US" smtClean="0"/>
              <a:pPr fontAlgn="base">
                <a:spcBef>
                  <a:spcPct val="0"/>
                </a:spcBef>
                <a:spcAft>
                  <a:spcPct val="0"/>
                </a:spcAft>
                <a:defRPr/>
              </a:pPr>
              <a:t>19</a:t>
            </a:fld>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●最初に、特別休暇の基本から・・・</a:t>
            </a:r>
            <a:endParaRPr kumimoji="1" lang="en-US" altLang="ja-JP" dirty="0" smtClean="0"/>
          </a:p>
          <a:p>
            <a:r>
              <a:rPr kumimoji="1" lang="ja-JP" altLang="en-US" dirty="0" smtClean="0"/>
              <a:t>●特別休暇とは「</a:t>
            </a:r>
            <a:r>
              <a:rPr kumimoji="1" lang="ja-JP" altLang="en-US" sz="1200" dirty="0" smtClean="0"/>
              <a:t>特別の事由により職員が勤務しないことが相当として、人事委員会で定める日または時間である」とあります。</a:t>
            </a:r>
            <a:endParaRPr kumimoji="1" lang="en-US" altLang="ja-JP" sz="1200" dirty="0" smtClean="0"/>
          </a:p>
          <a:p>
            <a:r>
              <a:rPr kumimoji="1" lang="ja-JP" altLang="en-US" sz="1200" b="0" dirty="0" smtClean="0">
                <a:solidFill>
                  <a:srgbClr val="FF0000"/>
                </a:solidFill>
              </a:rPr>
              <a:t>●特別の事由とは、慶弔の場合・産前産後・育児・</a:t>
            </a:r>
            <a:r>
              <a:rPr lang="ja-JP" altLang="ja-JP" b="0" dirty="0" smtClean="0">
                <a:solidFill>
                  <a:srgbClr val="FF0000"/>
                </a:solidFill>
              </a:rPr>
              <a:t>選挙</a:t>
            </a:r>
            <a:r>
              <a:rPr lang="ja-JP" altLang="en-US" b="0" dirty="0" smtClean="0">
                <a:solidFill>
                  <a:srgbClr val="FF0000"/>
                </a:solidFill>
              </a:rPr>
              <a:t>権</a:t>
            </a:r>
            <a:r>
              <a:rPr lang="ja-JP" altLang="ja-JP" b="0" dirty="0" smtClean="0">
                <a:solidFill>
                  <a:srgbClr val="FF0000"/>
                </a:solidFill>
              </a:rPr>
              <a:t>、その他</a:t>
            </a:r>
            <a:r>
              <a:rPr lang="ja-JP" altLang="en-US" b="0" dirty="0" smtClean="0">
                <a:solidFill>
                  <a:srgbClr val="FF0000"/>
                </a:solidFill>
              </a:rPr>
              <a:t>公民</a:t>
            </a:r>
            <a:r>
              <a:rPr lang="ja-JP" altLang="ja-JP" b="0" dirty="0" smtClean="0">
                <a:solidFill>
                  <a:srgbClr val="FF0000"/>
                </a:solidFill>
              </a:rPr>
              <a:t>としての</a:t>
            </a:r>
            <a:r>
              <a:rPr lang="ja-JP" altLang="en-US" b="0" dirty="0" smtClean="0">
                <a:solidFill>
                  <a:srgbClr val="FF0000"/>
                </a:solidFill>
              </a:rPr>
              <a:t>権利</a:t>
            </a:r>
            <a:r>
              <a:rPr lang="ja-JP" altLang="ja-JP" b="0" dirty="0" smtClean="0">
                <a:solidFill>
                  <a:srgbClr val="FF0000"/>
                </a:solidFill>
              </a:rPr>
              <a:t>を行使する場合</a:t>
            </a:r>
            <a:r>
              <a:rPr lang="ja-JP" altLang="en-US" b="0" dirty="0" smtClean="0">
                <a:solidFill>
                  <a:srgbClr val="FF0000"/>
                </a:solidFill>
              </a:rPr>
              <a:t>・</a:t>
            </a:r>
            <a:r>
              <a:rPr kumimoji="1" lang="ja-JP" altLang="en-US" sz="1200" b="0" dirty="0" smtClean="0">
                <a:solidFill>
                  <a:srgbClr val="FF0000"/>
                </a:solidFill>
              </a:rPr>
              <a:t>ボランティアに参加する場合などがあります。</a:t>
            </a:r>
            <a:endParaRPr kumimoji="1" lang="en-US" altLang="ja-JP" sz="1200" b="0" dirty="0" smtClean="0">
              <a:solidFill>
                <a:srgbClr val="FF0000"/>
              </a:solidFill>
            </a:endParaRPr>
          </a:p>
          <a:p>
            <a:endParaRPr kumimoji="1" lang="en-US" altLang="ja-JP" sz="1200" b="0" dirty="0" smtClean="0">
              <a:solidFill>
                <a:srgbClr val="FF0000"/>
              </a:solidFill>
            </a:endParaRPr>
          </a:p>
          <a:p>
            <a:endParaRPr kumimoji="1" lang="en-US" altLang="ja-JP" sz="1200" b="1" dirty="0" smtClean="0">
              <a:solidFill>
                <a:srgbClr val="FF0000"/>
              </a:solidFill>
            </a:endParaRPr>
          </a:p>
        </p:txBody>
      </p:sp>
      <p:sp>
        <p:nvSpPr>
          <p:cNvPr id="4" name="スライド番号プレースホルダ 3"/>
          <p:cNvSpPr>
            <a:spLocks noGrp="1"/>
          </p:cNvSpPr>
          <p:nvPr>
            <p:ph type="sldNum" sz="quarter" idx="10"/>
          </p:nvPr>
        </p:nvSpPr>
        <p:spPr/>
        <p:txBody>
          <a:bodyPr/>
          <a:lstStyle/>
          <a:p>
            <a:fld id="{39208A76-FEA3-40A4-BDAD-789FE604361D}"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19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対象となるのは４０歳及び５０歳の誕生日が属する一暦年、つまり４０歳又は５０歳の誕生日を迎える年の１月から１２月で、取得できる日数は４０歳の誕生日の属する年に連続する３日以内、５０歳の誕生日の属する年には連続する５日以内です。</a:t>
            </a:r>
            <a:endParaRPr lang="en-US" altLang="ja-JP" dirty="0" smtClean="0"/>
          </a:p>
          <a:p>
            <a:pPr eaLnBrk="1" hangingPunct="1">
              <a:spcBef>
                <a:spcPct val="0"/>
              </a:spcBef>
            </a:pPr>
            <a:r>
              <a:rPr lang="ja-JP" altLang="en-US" dirty="0" smtClean="0"/>
              <a:t>●５日連続して休暇を計画することが業務の運営に著しい支障が生じると所属長が認める場合には、連続する２日以内と連続する３日以内に分けて取得することも出来ますが、これは教員に限ります。</a:t>
            </a:r>
          </a:p>
        </p:txBody>
      </p:sp>
      <p:sp>
        <p:nvSpPr>
          <p:cNvPr id="1434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B1223F-DA78-46BD-90E7-73210ADBFBC3}" type="slidenum">
              <a:rPr lang="ja-JP" altLang="en-US" smtClean="0"/>
              <a:pPr fontAlgn="base">
                <a:spcBef>
                  <a:spcPct val="0"/>
                </a:spcBef>
                <a:spcAft>
                  <a:spcPct val="0"/>
                </a:spcAft>
                <a:defRPr/>
              </a:pPr>
              <a:t>20</a:t>
            </a:fld>
            <a:endParaRPr lang="ja-JP"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921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●また、週休日や休日は日数に算定しないこととなっていますので、例えば４０歳の方が３日間の休暇をこのような形で取得することもできます。</a:t>
            </a:r>
          </a:p>
        </p:txBody>
      </p:sp>
      <p:sp>
        <p:nvSpPr>
          <p:cNvPr id="1434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3F49E7-79DF-4AAD-A9C7-772753BB8E1B}" type="slidenum">
              <a:rPr lang="ja-JP" altLang="en-US" smtClean="0"/>
              <a:pPr fontAlgn="base">
                <a:spcBef>
                  <a:spcPct val="0"/>
                </a:spcBef>
                <a:spcAft>
                  <a:spcPct val="0"/>
                </a:spcAft>
                <a:defRPr/>
              </a:pPr>
              <a:t>21</a:t>
            </a:fld>
            <a:endParaRPr lang="ja-JP"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02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●永年勤続休暇は１日単位での取得となりますので、７時間４５分未満でも１日と数えます。せっかくの休暇を有意義に使えるよう、時間単位ではなく、１日での取得をお勧めします。</a:t>
            </a:r>
            <a:endParaRPr lang="en-US" altLang="ja-JP" dirty="0" smtClean="0"/>
          </a:p>
          <a:p>
            <a:pPr eaLnBrk="1" hangingPunct="1">
              <a:spcBef>
                <a:spcPct val="0"/>
              </a:spcBef>
            </a:pPr>
            <a:r>
              <a:rPr lang="ja-JP" altLang="en-US" dirty="0" smtClean="0"/>
              <a:t>●また、対象となる年に１日も休暇を取得できなかった場合、その翌年に限り取得することができます。公務の都合等で該当の年に休暇を</a:t>
            </a:r>
            <a:r>
              <a:rPr lang="ja-JP" altLang="en-US" smtClean="0"/>
              <a:t>取得できなかったら、</a:t>
            </a:r>
            <a:r>
              <a:rPr lang="ja-JP" altLang="en-US" dirty="0" smtClean="0"/>
              <a:t>ぜひ翌年に取得してください。</a:t>
            </a:r>
            <a:endParaRPr lang="en-US" altLang="ja-JP" dirty="0" smtClean="0"/>
          </a:p>
          <a:p>
            <a:pPr eaLnBrk="1" hangingPunct="1">
              <a:spcBef>
                <a:spcPct val="0"/>
              </a:spcBef>
            </a:pPr>
            <a:endParaRPr lang="en-US" altLang="ja-JP" dirty="0" smtClean="0"/>
          </a:p>
        </p:txBody>
      </p:sp>
      <p:sp>
        <p:nvSpPr>
          <p:cNvPr id="1741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FB1231-50C9-408D-9A73-87EB33C9C202}" type="slidenum">
              <a:rPr lang="ja-JP" altLang="en-US" smtClean="0"/>
              <a:pPr fontAlgn="base">
                <a:spcBef>
                  <a:spcPct val="0"/>
                </a:spcBef>
                <a:spcAft>
                  <a:spcPct val="0"/>
                </a:spcAft>
                <a:defRPr/>
              </a:pPr>
              <a:t>22</a:t>
            </a:fld>
            <a:endParaRPr lang="ja-JP"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02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b="0" dirty="0" smtClean="0"/>
              <a:t>●町職員は、名称は違いますが「職員が心身の健康の維持及び増進又は自己啓発のため勤務しないことが相当であると認められる場合」という特別休暇があり、</a:t>
            </a:r>
            <a:endParaRPr lang="en-US" altLang="ja-JP" b="0" dirty="0" smtClean="0"/>
          </a:p>
          <a:p>
            <a:pPr eaLnBrk="1" hangingPunct="1">
              <a:spcBef>
                <a:spcPct val="0"/>
              </a:spcBef>
            </a:pPr>
            <a:r>
              <a:rPr lang="ja-JP" altLang="en-US" b="0" dirty="0" smtClean="0"/>
              <a:t>●前に示した各在職年数に達した日後１年以内の連続する当該年数ごとの日数の範囲内の期間、休暇を取得できます。</a:t>
            </a:r>
          </a:p>
          <a:p>
            <a:r>
              <a:rPr lang="ja-JP" altLang="en-US" b="0" dirty="0" smtClean="0"/>
              <a:t/>
            </a:r>
            <a:br>
              <a:rPr lang="ja-JP" altLang="en-US" b="0" dirty="0" smtClean="0"/>
            </a:br>
            <a:endParaRPr lang="en-US" altLang="ja-JP" b="0" dirty="0" smtClean="0"/>
          </a:p>
        </p:txBody>
      </p:sp>
      <p:sp>
        <p:nvSpPr>
          <p:cNvPr id="1741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FB1231-50C9-408D-9A73-87EB33C9C202}" type="slidenum">
              <a:rPr lang="ja-JP" altLang="en-US" smtClean="0"/>
              <a:pPr fontAlgn="base">
                <a:spcBef>
                  <a:spcPct val="0"/>
                </a:spcBef>
                <a:spcAft>
                  <a:spcPct val="0"/>
                </a:spcAft>
                <a:defRPr/>
              </a:pPr>
              <a:t>23</a:t>
            </a:fld>
            <a:endParaRPr lang="ja-JP"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eaLnBrk="1" hangingPunct="1">
              <a:spcBef>
                <a:spcPct val="0"/>
              </a:spcBef>
            </a:pPr>
            <a:r>
              <a:rPr lang="ja-JP" altLang="en-US" dirty="0" smtClean="0"/>
              <a:t>●続いては</a:t>
            </a:r>
            <a:r>
              <a:rPr lang="en-US" altLang="ja-JP" dirty="0" smtClean="0"/>
              <a:t>『</a:t>
            </a:r>
            <a:r>
              <a:rPr lang="ja-JP" altLang="en-US" dirty="0" smtClean="0"/>
              <a:t>看護</a:t>
            </a:r>
            <a:r>
              <a:rPr lang="en-US" altLang="ja-JP" dirty="0" smtClean="0"/>
              <a:t>』</a:t>
            </a:r>
            <a:r>
              <a:rPr lang="ja-JP" altLang="en-US" dirty="0" smtClean="0"/>
              <a:t>です。看護休暇の付与日数や取得できる条件は、被看護者によって変わってきます。</a:t>
            </a:r>
            <a:endParaRPr lang="en-US" altLang="ja-JP" dirty="0" smtClean="0"/>
          </a:p>
          <a:p>
            <a:pPr>
              <a:buNone/>
            </a:pPr>
            <a:r>
              <a:rPr lang="ja-JP" altLang="en-US" dirty="0" smtClean="0"/>
              <a:t>●まず、</a:t>
            </a:r>
            <a:r>
              <a:rPr lang="ja-JP" altLang="en-US" dirty="0" smtClean="0">
                <a:latin typeface="HG丸ｺﾞｼｯｸM-PRO" pitchFamily="50" charset="-128"/>
                <a:ea typeface="HG丸ｺﾞｼｯｸM-PRO" pitchFamily="50" charset="-128"/>
              </a:rPr>
              <a:t>職員の小学校入学前の子がケガや病気等により看護を必要とする場合に、その看護のため職員が勤務しないことが相当であると認められるとき</a:t>
            </a:r>
            <a:r>
              <a:rPr lang="ja-JP" altLang="en-US" dirty="0" smtClean="0">
                <a:latin typeface="+mn-lt"/>
                <a:ea typeface="+mn-ea"/>
              </a:rPr>
              <a:t>です。</a:t>
            </a:r>
            <a:endParaRPr lang="ja-JP" altLang="en-US" dirty="0" smtClean="0">
              <a:latin typeface="HG丸ｺﾞｼｯｸM-PRO" pitchFamily="50" charset="-128"/>
              <a:ea typeface="HG丸ｺﾞｼｯｸM-PRO" pitchFamily="50"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ja-JP" altLang="en-US" dirty="0" smtClean="0">
                <a:latin typeface="HG丸ｺﾞｼｯｸM-PRO" pitchFamily="50" charset="-128"/>
                <a:ea typeface="HG丸ｺﾞｼｯｸM-PRO" pitchFamily="50" charset="-128"/>
              </a:rPr>
              <a:t>暦年につき５日（該当する子が２人以上の場合にあっては１０日）を超えない範囲内で、そのつど必要と認める日又は時間が取得でき、</a:t>
            </a:r>
            <a:endParaRPr lang="en-US" altLang="ja-JP" dirty="0" smtClean="0">
              <a:latin typeface="HG丸ｺﾞｼｯｸM-PRO" pitchFamily="50" charset="-128"/>
              <a:ea typeface="HG丸ｺﾞｼｯｸM-PRO" pitchFamily="50"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ja-JP" altLang="en-US" dirty="0" smtClean="0">
                <a:latin typeface="HG丸ｺﾞｼｯｸM-PRO" pitchFamily="50" charset="-128"/>
                <a:ea typeface="HG丸ｺﾞｼｯｸM-PRO" pitchFamily="50" charset="-128"/>
              </a:rPr>
              <a:t>他に看護可能な家族がいる場合であっても、子の看護を行う必要があり、実際にその看護に従事する場合は取得できます。</a:t>
            </a:r>
            <a:endParaRPr lang="en-US" altLang="ja-JP" dirty="0" smtClean="0">
              <a:latin typeface="HG丸ｺﾞｼｯｸM-PRO" pitchFamily="50" charset="-128"/>
              <a:ea typeface="HG丸ｺﾞｼｯｸM-PRO" pitchFamily="50"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ja-JP" altLang="en-US" dirty="0" smtClean="0">
                <a:latin typeface="HG丸ｺﾞｼｯｸM-PRO" pitchFamily="50" charset="-128"/>
                <a:ea typeface="HG丸ｺﾞｼｯｸM-PRO" pitchFamily="50" charset="-128"/>
              </a:rPr>
              <a:t>疾病の予防を図るために予防接種又は健康診断を受けさせることも可能です。</a:t>
            </a:r>
            <a:endParaRPr lang="ja-JP" altLang="en-US" dirty="0" smtClean="0"/>
          </a:p>
        </p:txBody>
      </p:sp>
      <p:sp>
        <p:nvSpPr>
          <p:cNvPr id="4" name="スライド番号プレースホルダ 3"/>
          <p:cNvSpPr>
            <a:spLocks noGrp="1"/>
          </p:cNvSpPr>
          <p:nvPr>
            <p:ph type="sldNum" sz="quarter" idx="10"/>
          </p:nvPr>
        </p:nvSpPr>
        <p:spPr/>
        <p:txBody>
          <a:bodyPr/>
          <a:lstStyle/>
          <a:p>
            <a:fld id="{3D0DF90F-E920-4CEF-8BAD-7FB65A2B46A9}"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buNone/>
            </a:pPr>
            <a:r>
              <a:rPr lang="ja-JP" altLang="en-US" dirty="0" smtClean="0"/>
              <a:t>●次に、</a:t>
            </a:r>
            <a:r>
              <a:rPr lang="ja-JP" altLang="en-US" dirty="0" smtClean="0">
                <a:latin typeface="HG丸ｺﾞｼｯｸM-PRO" pitchFamily="50" charset="-128"/>
                <a:ea typeface="HG丸ｺﾞｼｯｸM-PRO" pitchFamily="50" charset="-128"/>
              </a:rPr>
              <a:t>職員の配偶者、二親等以内の血族及び姻族（小学校入学前の子は除きます。）がケガや病気等の事由により看護を必要とする場合です。</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二親等以内の血族及び姻族とは、父母、子、祖父母、孫、兄弟姉妹のことであり、同居でも別居でも該当となります。</a:t>
            </a:r>
            <a:endParaRPr lang="en-US" altLang="ja-JP" dirty="0" smtClean="0">
              <a:latin typeface="HG丸ｺﾞｼｯｸM-PRO" pitchFamily="50" charset="-128"/>
              <a:ea typeface="HG丸ｺﾞｼｯｸM-PRO" pitchFamily="50" charset="-128"/>
            </a:endParaRPr>
          </a:p>
          <a:p>
            <a:pPr eaLnBrk="1" hangingPunct="1">
              <a:spcBef>
                <a:spcPct val="0"/>
              </a:spcBef>
            </a:pPr>
            <a:r>
              <a:rPr lang="ja-JP" altLang="en-US" dirty="0" smtClean="0"/>
              <a:t>この場合、取得できる日数は、</a:t>
            </a:r>
            <a:r>
              <a:rPr lang="ja-JP" altLang="en-US" dirty="0" smtClean="0">
                <a:latin typeface="HG丸ｺﾞｼｯｸM-PRO" pitchFamily="50" charset="-128"/>
                <a:ea typeface="HG丸ｺﾞｼｯｸM-PRO" pitchFamily="50" charset="-128"/>
              </a:rPr>
              <a:t>暦年につき５日を超えない範囲内でそのつど必要と認める日又は時間となっています。</a:t>
            </a:r>
            <a:endParaRPr lang="en-US" altLang="ja-JP" dirty="0" smtClean="0">
              <a:latin typeface="HG丸ｺﾞｼｯｸM-PRO" pitchFamily="50" charset="-128"/>
              <a:ea typeface="HG丸ｺﾞｼｯｸM-PRO" pitchFamily="50" charset="-128"/>
            </a:endParaRPr>
          </a:p>
          <a:p>
            <a:pPr>
              <a:buNone/>
            </a:pPr>
            <a:r>
              <a:rPr lang="ja-JP" altLang="en-US" dirty="0" smtClean="0"/>
              <a:t>先程の</a:t>
            </a:r>
            <a:r>
              <a:rPr lang="ja-JP" altLang="en-US" dirty="0" smtClean="0">
                <a:latin typeface="HG丸ｺﾞｼｯｸM-PRO" pitchFamily="50" charset="-128"/>
                <a:ea typeface="HG丸ｺﾞｼｯｸM-PRO" pitchFamily="50" charset="-128"/>
              </a:rPr>
              <a:t>小学校入学前の</a:t>
            </a:r>
            <a:r>
              <a:rPr lang="ja-JP" altLang="en-US" dirty="0" smtClean="0">
                <a:latin typeface="+mn-lt"/>
                <a:ea typeface="+mn-ea"/>
              </a:rPr>
              <a:t>子の場合と違い、</a:t>
            </a:r>
            <a:r>
              <a:rPr lang="ja-JP" altLang="en-US" dirty="0" smtClean="0">
                <a:latin typeface="HG丸ｺﾞｼｯｸM-PRO" pitchFamily="50" charset="-128"/>
                <a:ea typeface="HG丸ｺﾞｼｯｸM-PRO" pitchFamily="50" charset="-128"/>
              </a:rPr>
              <a:t>職員以外に看護者がいないと認められる場合のみ取得できます。職員以外に看護者がいないと認められる場合とは、共働き等で職員以外に看護をする者がいない場合のほか、急病、通院・入院の看護等で職員による看護が適当であると認められる場合も含まれます。</a:t>
            </a:r>
            <a:endParaRPr lang="en-US" altLang="ja-JP" dirty="0" smtClean="0">
              <a:latin typeface="HG丸ｺﾞｼｯｸM-PRO" pitchFamily="50" charset="-128"/>
              <a:ea typeface="HG丸ｺﾞｼｯｸM-PRO" pitchFamily="50" charset="-128"/>
            </a:endParaRPr>
          </a:p>
          <a:p>
            <a:pPr>
              <a:buNone/>
            </a:pPr>
            <a:endParaRPr kumimoji="1" lang="ja-JP" altLang="en-US" dirty="0"/>
          </a:p>
        </p:txBody>
      </p:sp>
      <p:sp>
        <p:nvSpPr>
          <p:cNvPr id="4" name="スライド番号プレースホルダ 3"/>
          <p:cNvSpPr>
            <a:spLocks noGrp="1"/>
          </p:cNvSpPr>
          <p:nvPr>
            <p:ph type="sldNum" sz="quarter" idx="10"/>
          </p:nvPr>
        </p:nvSpPr>
        <p:spPr/>
        <p:txBody>
          <a:bodyPr/>
          <a:lstStyle/>
          <a:p>
            <a:fld id="{3D0DF90F-E920-4CEF-8BAD-7FB65A2B46A9}" type="slidenum">
              <a:rPr kumimoji="1" lang="ja-JP" altLang="en-US" smtClean="0"/>
              <a:pPr/>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buNone/>
            </a:pPr>
            <a:r>
              <a:rPr lang="ja-JP" altLang="en-US" dirty="0" smtClean="0"/>
              <a:t>●最後に、</a:t>
            </a:r>
            <a:r>
              <a:rPr lang="ja-JP" altLang="en-US" dirty="0" smtClean="0">
                <a:latin typeface="HG丸ｺﾞｼｯｸM-PRO" pitchFamily="50" charset="-128"/>
                <a:ea typeface="HG丸ｺﾞｼｯｸM-PRO" pitchFamily="50" charset="-128"/>
              </a:rPr>
              <a:t>ア又はイにより定められた期間の全てについて承認を受けた後、職員の中学校入学前の子がケガや病気等の事由により看護を必要とする場合には、暦年につき２日を超えない範囲内でそのつど必要と認める日又は時間が取得できることとなっています。</a:t>
            </a:r>
            <a:endParaRPr lang="en-US" altLang="ja-JP" dirty="0" smtClean="0">
              <a:latin typeface="HG丸ｺﾞｼｯｸM-PRO" pitchFamily="50" charset="-128"/>
              <a:ea typeface="HG丸ｺﾞｼｯｸM-PRO" pitchFamily="50" charset="-128"/>
            </a:endParaRPr>
          </a:p>
        </p:txBody>
      </p:sp>
      <p:sp>
        <p:nvSpPr>
          <p:cNvPr id="4" name="スライド番号プレースホルダ 3"/>
          <p:cNvSpPr>
            <a:spLocks noGrp="1"/>
          </p:cNvSpPr>
          <p:nvPr>
            <p:ph type="sldNum" sz="quarter" idx="10"/>
          </p:nvPr>
        </p:nvSpPr>
        <p:spPr/>
        <p:txBody>
          <a:bodyPr/>
          <a:lstStyle/>
          <a:p>
            <a:fld id="{3D0DF90F-E920-4CEF-8BAD-7FB65A2B46A9}" type="slidenum">
              <a:rPr kumimoji="1" lang="ja-JP" altLang="en-US" smtClean="0"/>
              <a:pPr/>
              <a:t>26</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buNone/>
            </a:pPr>
            <a:r>
              <a:rPr lang="ja-JP" altLang="en-US" dirty="0" smtClean="0">
                <a:latin typeface="HG丸ｺﾞｼｯｸM-PRO" pitchFamily="50" charset="-128"/>
                <a:ea typeface="HG丸ｺﾞｼｯｸM-PRO" pitchFamily="50" charset="-128"/>
              </a:rPr>
              <a:t>●例えば、小学生の子どもの看護が必要となり、特別休暇を取得したい場合は</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イに該当しますので、５日を超えない範囲で看護休暇が取得できます。１日の休みをもらいたいのに残日数が３時間３０分しかない場合でも、勤務開始～３時間３０分の取得後、残日数が０になった時点で引き続いて</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●ウに該当することになりますので</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●合わせて終日、特別休暇とすることができます。</a:t>
            </a:r>
            <a:endParaRPr lang="en-US" altLang="ja-JP" dirty="0" smtClean="0">
              <a:latin typeface="HG丸ｺﾞｼｯｸM-PRO" pitchFamily="50" charset="-128"/>
              <a:ea typeface="HG丸ｺﾞｼｯｸM-PRO" pitchFamily="50" charset="-128"/>
            </a:endParaRPr>
          </a:p>
          <a:p>
            <a:pPr>
              <a:buNone/>
            </a:pPr>
            <a:endParaRPr lang="en-US" altLang="ja-JP" dirty="0" smtClean="0">
              <a:latin typeface="HG丸ｺﾞｼｯｸM-PRO" pitchFamily="50" charset="-128"/>
              <a:ea typeface="HG丸ｺﾞｼｯｸM-PRO" pitchFamily="50" charset="-128"/>
            </a:endParaRPr>
          </a:p>
          <a:p>
            <a:pPr>
              <a:buNone/>
            </a:pPr>
            <a:endParaRPr lang="en-US" altLang="ja-JP" dirty="0" smtClean="0">
              <a:latin typeface="HG丸ｺﾞｼｯｸM-PRO" pitchFamily="50" charset="-128"/>
              <a:ea typeface="HG丸ｺﾞｼｯｸM-PRO" pitchFamily="50" charset="-128"/>
            </a:endParaRPr>
          </a:p>
        </p:txBody>
      </p:sp>
      <p:sp>
        <p:nvSpPr>
          <p:cNvPr id="4" name="スライド番号プレースホルダ 3"/>
          <p:cNvSpPr>
            <a:spLocks noGrp="1"/>
          </p:cNvSpPr>
          <p:nvPr>
            <p:ph type="sldNum" sz="quarter" idx="10"/>
          </p:nvPr>
        </p:nvSpPr>
        <p:spPr/>
        <p:txBody>
          <a:bodyPr/>
          <a:lstStyle/>
          <a:p>
            <a:fld id="{3D0DF90F-E920-4CEF-8BAD-7FB65A2B46A9}" type="slidenum">
              <a:rPr kumimoji="1" lang="ja-JP" altLang="en-US" smtClean="0"/>
              <a:pPr/>
              <a:t>27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126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●看護休暇を申請するときは、</a:t>
            </a:r>
            <a:endParaRPr lang="en-US" altLang="ja-JP" dirty="0" smtClean="0"/>
          </a:p>
          <a:p>
            <a:pPr eaLnBrk="1" hangingPunct="1">
              <a:spcBef>
                <a:spcPct val="0"/>
              </a:spcBef>
            </a:pPr>
            <a:r>
              <a:rPr lang="ja-JP" altLang="en-US" dirty="0" smtClean="0"/>
              <a:t>●休暇承認簿の事由欄に被看護者の続柄、負傷・疾病等の内容及び休暇の名称を記入し、</a:t>
            </a:r>
            <a:endParaRPr lang="en-US" altLang="ja-JP" dirty="0" smtClean="0"/>
          </a:p>
          <a:p>
            <a:pPr eaLnBrk="1" hangingPunct="1">
              <a:spcBef>
                <a:spcPct val="0"/>
              </a:spcBef>
            </a:pPr>
            <a:r>
              <a:rPr lang="ja-JP" altLang="en-US" dirty="0" smtClean="0"/>
              <a:t>●看護休暇管理簿</a:t>
            </a:r>
            <a:r>
              <a:rPr lang="ja-JP" altLang="en-US" b="0" dirty="0" smtClean="0"/>
              <a:t>も一緒に</a:t>
            </a:r>
            <a:r>
              <a:rPr lang="ja-JP" altLang="en-US" dirty="0" smtClean="0"/>
              <a:t>学校長の承認を受けてください。</a:t>
            </a:r>
            <a:endParaRPr lang="en-US" altLang="ja-JP" dirty="0" smtClean="0"/>
          </a:p>
          <a:p>
            <a:pPr eaLnBrk="1" hangingPunct="1">
              <a:spcBef>
                <a:spcPct val="0"/>
              </a:spcBef>
            </a:pPr>
            <a:r>
              <a:rPr lang="ja-JP" altLang="en-US" dirty="0" smtClean="0"/>
              <a:t>先程の例のように「イ」に引き続いて「ウ」の看護休暇を取得する等の場合は、休暇承認簿・看護休暇管理簿ともに分けて記載が必要となります。</a:t>
            </a:r>
            <a:endParaRPr lang="en-US" altLang="ja-JP" dirty="0" smtClean="0"/>
          </a:p>
          <a:p>
            <a:pPr eaLnBrk="1" hangingPunct="1">
              <a:spcBef>
                <a:spcPct val="0"/>
              </a:spcBef>
            </a:pPr>
            <a:endParaRPr lang="en-US" altLang="ja-JP" dirty="0" smtClean="0"/>
          </a:p>
          <a:p>
            <a:r>
              <a:rPr lang="ja-JP" altLang="en-US" b="0" dirty="0" smtClean="0"/>
              <a:t>町職員の看護休暇は、小学校入学前の子（配偶者の子を含みます。）を養育する職員が、その子の看護のため勤務しないことが相当であると認められる場合に取得できます。取得できる期間は、一の年において５日（該当する子が２人以上の場合にあっては、１０日）の範囲内で、その都度必要と認める日又は時間となっています。</a:t>
            </a:r>
            <a:endParaRPr lang="en-US" altLang="ja-JP" b="0" dirty="0" smtClean="0"/>
          </a:p>
          <a:p>
            <a:r>
              <a:rPr lang="ja-JP" altLang="en-US" b="0" dirty="0" smtClean="0"/>
              <a:t>正規職員も臨時職員も、同じ対象者・同じ日数で看護休暇が取得できますが、臨時の方は無給の特別休暇となりますのでご注意ください。</a:t>
            </a:r>
            <a:endParaRPr lang="en-US" altLang="ja-JP"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b="0" dirty="0" smtClean="0"/>
              <a:t>また、被看護者が小学校入学前の子以外の場合には特別休暇は取得できず、休暇を取るときは年休となります。</a:t>
            </a:r>
            <a:endParaRPr lang="en-US" altLang="ja-JP" b="0" dirty="0" smtClean="0"/>
          </a:p>
          <a:p>
            <a:endParaRPr lang="ja-JP" altLang="en-US" b="0" dirty="0" smtClean="0"/>
          </a:p>
          <a:p>
            <a:pPr eaLnBrk="1" hangingPunct="1">
              <a:spcBef>
                <a:spcPct val="0"/>
              </a:spcBef>
            </a:pPr>
            <a:endParaRPr lang="ja-JP" altLang="en-US" b="0" dirty="0" smtClean="0"/>
          </a:p>
        </p:txBody>
      </p:sp>
      <p:sp>
        <p:nvSpPr>
          <p:cNvPr id="1434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159EBB-9CA7-4DE3-B4D4-7735551718D0}" type="slidenum">
              <a:rPr lang="ja-JP" altLang="en-US" smtClean="0"/>
              <a:pPr fontAlgn="base">
                <a:spcBef>
                  <a:spcPct val="0"/>
                </a:spcBef>
                <a:spcAft>
                  <a:spcPct val="0"/>
                </a:spcAft>
                <a:defRPr/>
              </a:pPr>
              <a:t>28</a:t>
            </a:fld>
            <a:endParaRPr lang="ja-JP"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●最後に、</a:t>
            </a:r>
            <a:r>
              <a:rPr kumimoji="1" lang="en-US" altLang="ja-JP" dirty="0" smtClean="0"/>
              <a:t>『</a:t>
            </a:r>
            <a:r>
              <a:rPr kumimoji="1" lang="ja-JP" altLang="en-US" dirty="0" smtClean="0"/>
              <a:t>忌引</a:t>
            </a:r>
            <a:r>
              <a:rPr kumimoji="1" lang="en-US" altLang="ja-JP" dirty="0" smtClean="0"/>
              <a:t>』</a:t>
            </a:r>
            <a:r>
              <a:rPr kumimoji="1" lang="ja-JP" altLang="en-US" dirty="0" smtClean="0"/>
              <a:t>について説明します。特別休暇が取れる期間は表の通りです。血族と姻族で違うので気をつけてください。姻族の、叔父または叔母の配偶者とはどういう事？というそこのあなた。表ではわかりづらいという方はこちらをどうぞ。</a:t>
            </a:r>
            <a:endParaRPr kumimoji="1" lang="en-US" altLang="ja-JP" dirty="0" smtClean="0"/>
          </a:p>
        </p:txBody>
      </p:sp>
      <p:sp>
        <p:nvSpPr>
          <p:cNvPr id="4" name="スライド番号プレースホルダ 3"/>
          <p:cNvSpPr>
            <a:spLocks noGrp="1"/>
          </p:cNvSpPr>
          <p:nvPr>
            <p:ph type="sldNum" sz="quarter" idx="10"/>
          </p:nvPr>
        </p:nvSpPr>
        <p:spPr/>
        <p:txBody>
          <a:bodyPr/>
          <a:lstStyle/>
          <a:p>
            <a:fld id="{39208A76-FEA3-40A4-BDAD-789FE604361D}" type="slidenum">
              <a:rPr kumimoji="1" lang="ja-JP" altLang="en-US" smtClean="0"/>
              <a:pPr/>
              <a:t>29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a:t>
            </a:r>
            <a:r>
              <a:rPr kumimoji="1" lang="ja-JP" altLang="en-US" b="0" dirty="0" smtClean="0"/>
              <a:t>特別休暇には２１の項目がありますが、限られた時間ですので、今回は抜粋して</a:t>
            </a:r>
            <a:r>
              <a:rPr kumimoji="1" lang="en-US" altLang="ja-JP" b="0" dirty="0" smtClean="0"/>
              <a:t>『</a:t>
            </a:r>
            <a:r>
              <a:rPr lang="ja-JP" altLang="en-US" sz="1200" b="0" dirty="0" smtClean="0"/>
              <a:t>地震水害火災その他の災害又は交通機関の事故等による職員の著しい出勤困難</a:t>
            </a:r>
            <a:r>
              <a:rPr kumimoji="1" lang="en-US" altLang="ja-JP" b="0" dirty="0" smtClean="0"/>
              <a:t>』『</a:t>
            </a:r>
            <a:r>
              <a:rPr kumimoji="1" lang="ja-JP" altLang="en-US" b="0" dirty="0" smtClean="0"/>
              <a:t>夏期特別休暇</a:t>
            </a:r>
            <a:r>
              <a:rPr kumimoji="1" lang="en-US" altLang="ja-JP" b="0" dirty="0" smtClean="0"/>
              <a:t>』『</a:t>
            </a:r>
            <a:r>
              <a:rPr kumimoji="1" lang="ja-JP" altLang="en-US" b="0" dirty="0" smtClean="0"/>
              <a:t>永年勤続休暇</a:t>
            </a:r>
            <a:r>
              <a:rPr kumimoji="1" lang="en-US" altLang="ja-JP" b="0" dirty="0" smtClean="0"/>
              <a:t>』『</a:t>
            </a:r>
            <a:r>
              <a:rPr kumimoji="1" lang="ja-JP" altLang="en-US" b="0" dirty="0" smtClean="0"/>
              <a:t>看護</a:t>
            </a:r>
            <a:r>
              <a:rPr kumimoji="1" lang="en-US" altLang="ja-JP" b="0" dirty="0" smtClean="0"/>
              <a:t>』『</a:t>
            </a:r>
            <a:r>
              <a:rPr kumimoji="1" lang="ja-JP" altLang="en-US" b="0" dirty="0" smtClean="0"/>
              <a:t>父母・配偶者及び子の祭日</a:t>
            </a:r>
            <a:r>
              <a:rPr kumimoji="1" lang="en-US" altLang="ja-JP" b="0" dirty="0" smtClean="0"/>
              <a:t>』『</a:t>
            </a:r>
            <a:r>
              <a:rPr kumimoji="1" lang="ja-JP" altLang="en-US" b="0" dirty="0" smtClean="0"/>
              <a:t>忌引</a:t>
            </a:r>
            <a:r>
              <a:rPr kumimoji="1" lang="en-US" altLang="ja-JP" b="0" dirty="0" smtClean="0"/>
              <a:t>』</a:t>
            </a:r>
            <a:r>
              <a:rPr kumimoji="1" lang="ja-JP" altLang="en-US" b="0" dirty="0" smtClean="0"/>
              <a:t>について説明をしていきます。</a:t>
            </a:r>
            <a:endParaRPr kumimoji="1" lang="en-US" altLang="ja-JP" b="0" dirty="0" smtClean="0"/>
          </a:p>
          <a:p>
            <a:endParaRPr kumimoji="1" lang="en-US" altLang="ja-JP" sz="1200" b="0" dirty="0" smtClean="0">
              <a:solidFill>
                <a:srgbClr val="FF0000"/>
              </a:solidFill>
            </a:endParaRPr>
          </a:p>
          <a:p>
            <a:endParaRPr kumimoji="1" lang="en-US" altLang="ja-JP" dirty="0" smtClean="0"/>
          </a:p>
        </p:txBody>
      </p:sp>
      <p:sp>
        <p:nvSpPr>
          <p:cNvPr id="4" name="スライド番号プレースホルダ 3"/>
          <p:cNvSpPr>
            <a:spLocks noGrp="1"/>
          </p:cNvSpPr>
          <p:nvPr>
            <p:ph type="sldNum" sz="quarter" idx="10"/>
          </p:nvPr>
        </p:nvSpPr>
        <p:spPr/>
        <p:txBody>
          <a:bodyPr/>
          <a:lstStyle/>
          <a:p>
            <a:fld id="{3D0DF90F-E920-4CEF-8BAD-7FB65A2B46A9}"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●図にすればわかりやすいと思います。</a:t>
            </a:r>
            <a:endParaRPr kumimoji="1" lang="en-US" altLang="ja-JP" dirty="0" smtClean="0"/>
          </a:p>
          <a:p>
            <a:r>
              <a:rPr kumimoji="1" lang="ja-JP" altLang="en-US" b="0" dirty="0" smtClean="0"/>
              <a:t>例えば●配偶者の●祖父母なら●１日とれます。</a:t>
            </a:r>
            <a:endParaRPr kumimoji="1" lang="ja-JP" altLang="en-US" b="0" dirty="0"/>
          </a:p>
        </p:txBody>
      </p:sp>
      <p:sp>
        <p:nvSpPr>
          <p:cNvPr id="4" name="スライド番号プレースホルダ 3"/>
          <p:cNvSpPr>
            <a:spLocks noGrp="1"/>
          </p:cNvSpPr>
          <p:nvPr>
            <p:ph type="sldNum" sz="quarter" idx="10"/>
          </p:nvPr>
        </p:nvSpPr>
        <p:spPr/>
        <p:txBody>
          <a:bodyPr/>
          <a:lstStyle/>
          <a:p>
            <a:fld id="{39208A76-FEA3-40A4-BDAD-789FE604361D}" type="slidenum">
              <a:rPr kumimoji="1" lang="ja-JP" altLang="en-US" smtClean="0"/>
              <a:pPr/>
              <a:t>30</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●注意事項がいくつかあります。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時間単位で取得できますが、７時間４５分未満でも１日と数えます。</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●休暇承認簿を提出し、学校長の承認を受けることは言うまでもありませんが、休暇取得後は速やかに「忌引休暇取得状況報告書」に死亡を確認できる書類を添えて、学校長に提出してください。</a:t>
            </a:r>
            <a:r>
              <a:rPr kumimoji="1" lang="ja-JP" altLang="en-US" b="0" dirty="0" smtClean="0"/>
              <a:t>葬儀又は通夜へ管理職が参加し、事実を確認した場合には添付書類は必要ありません。</a:t>
            </a:r>
            <a:endParaRPr kumimoji="1" lang="en-US" altLang="ja-JP" b="0" dirty="0" smtClean="0"/>
          </a:p>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39208A76-FEA3-40A4-BDAD-789FE604361D}" type="slidenum">
              <a:rPr kumimoji="1" lang="ja-JP" altLang="en-US" smtClean="0"/>
              <a:pPr/>
              <a:t>31</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r>
              <a:rPr kumimoji="1" lang="ja-JP" altLang="en-US" b="0" dirty="0" smtClean="0"/>
              <a:t>「忌引休暇取得状況報告書」の様式はこちらです。事務の手引き</a:t>
            </a:r>
            <a:r>
              <a:rPr kumimoji="1" lang="en-US" altLang="ja-JP" b="0" dirty="0" smtClean="0"/>
              <a:t>HP</a:t>
            </a:r>
            <a:r>
              <a:rPr kumimoji="1" lang="ja-JP" altLang="en-US" b="0" dirty="0" smtClean="0"/>
              <a:t>の様式集には記入例もありますので、該当の時には</a:t>
            </a:r>
            <a:r>
              <a:rPr kumimoji="1" lang="en-US" altLang="ja-JP" b="0" dirty="0" smtClean="0"/>
              <a:t>HP</a:t>
            </a:r>
            <a:r>
              <a:rPr kumimoji="1" lang="ja-JP" altLang="en-US" b="0" dirty="0" smtClean="0"/>
              <a:t>を利用してください。</a:t>
            </a:r>
            <a:endParaRPr kumimoji="1" lang="en-US" altLang="ja-JP" b="0" dirty="0" smtClean="0"/>
          </a:p>
          <a:p>
            <a:endParaRPr kumimoji="1" lang="ja-JP" altLang="en-US" b="0" dirty="0"/>
          </a:p>
        </p:txBody>
      </p:sp>
      <p:sp>
        <p:nvSpPr>
          <p:cNvPr id="4" name="スライド番号プレースホルダ 3"/>
          <p:cNvSpPr>
            <a:spLocks noGrp="1"/>
          </p:cNvSpPr>
          <p:nvPr>
            <p:ph type="sldNum" sz="quarter" idx="10"/>
          </p:nvPr>
        </p:nvSpPr>
        <p:spPr/>
        <p:txBody>
          <a:bodyPr/>
          <a:lstStyle/>
          <a:p>
            <a:fld id="{3D0DF90F-E920-4CEF-8BAD-7FB65A2B46A9}" type="slidenum">
              <a:rPr kumimoji="1" lang="ja-JP" altLang="en-US" smtClean="0"/>
              <a:pPr/>
              <a:t>32</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a:t>
            </a:r>
            <a:r>
              <a:rPr kumimoji="1" lang="ja-JP" altLang="en-US" dirty="0" smtClean="0">
                <a:latin typeface="HG丸ｺﾞｼｯｸM-PRO" pitchFamily="50" charset="-128"/>
                <a:ea typeface="HG丸ｺﾞｼｯｸM-PRO" pitchFamily="50" charset="-128"/>
              </a:rPr>
              <a:t>職員が申請した日から数え始めます。</a:t>
            </a:r>
            <a:endParaRPr kumimoji="1" lang="en-US" altLang="ja-JP" dirty="0" smtClean="0">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●休み始めた日から期間内であれば出勤してまた休むことも可能ですが、休暇中に</a:t>
            </a:r>
            <a:r>
              <a:rPr kumimoji="1" lang="ja-JP" altLang="en-US" sz="1200" kern="1200" baseline="0" dirty="0" smtClean="0">
                <a:solidFill>
                  <a:schemeClr val="tx1"/>
                </a:solidFill>
                <a:latin typeface="+mn-lt"/>
                <a:ea typeface="+mn-ea"/>
                <a:cs typeface="+mn-cs"/>
              </a:rPr>
              <a:t>出勤した期間を後へ足して休むことはできません。</a:t>
            </a:r>
            <a:endParaRPr lang="en-US" altLang="ja-JP" dirty="0" smtClean="0">
              <a:latin typeface="HG丸ｺﾞｼｯｸM-PRO" pitchFamily="50" charset="-128"/>
              <a:ea typeface="HG丸ｺﾞｼｯｸM-PRO" pitchFamily="50" charset="-128"/>
            </a:endParaRPr>
          </a:p>
          <a:p>
            <a:r>
              <a:rPr kumimoji="1" lang="ja-JP" altLang="en-US" dirty="0" smtClean="0">
                <a:latin typeface="HG丸ｺﾞｼｯｸM-PRO" pitchFamily="50" charset="-128"/>
                <a:ea typeface="HG丸ｺﾞｼｯｸM-PRO" pitchFamily="50" charset="-128"/>
              </a:rPr>
              <a:t>●葬祭のため遠隔地へ行く場合には、実際に要した往復日数を加算することができます。</a:t>
            </a:r>
            <a:endParaRPr kumimoji="1" lang="en-US" altLang="ja-JP" dirty="0" smtClean="0">
              <a:latin typeface="HG丸ｺﾞｼｯｸM-PRO" pitchFamily="50" charset="-128"/>
              <a:ea typeface="HG丸ｺﾞｼｯｸM-PRO" pitchFamily="50" charset="-128"/>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39208A76-FEA3-40A4-BDAD-789FE604361D}" type="slidenum">
              <a:rPr kumimoji="1" lang="ja-JP" altLang="en-US" smtClean="0"/>
              <a:pPr/>
              <a:t>33</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latin typeface="HG丸ｺﾞｼｯｸM-PRO" pitchFamily="50" charset="-128"/>
                <a:ea typeface="HG丸ｺﾞｼｯｸM-PRO" pitchFamily="50" charset="-128"/>
              </a:rPr>
              <a:t>●忌引の期間中に週休日、休日及び代休日が含まれていた場合においても、日数または期間の延長は行いません。</a:t>
            </a:r>
            <a:endParaRPr lang="en-US" altLang="ja-JP" dirty="0" smtClean="0">
              <a:latin typeface="HG丸ｺﾞｼｯｸM-PRO" pitchFamily="50" charset="-128"/>
              <a:ea typeface="HG丸ｺﾞｼｯｸM-PRO" pitchFamily="50" charset="-128"/>
            </a:endParaRPr>
          </a:p>
          <a:p>
            <a:r>
              <a:rPr lang="ja-JP" altLang="en-US" b="1" dirty="0" smtClean="0">
                <a:latin typeface="HG丸ｺﾞｼｯｸM-PRO" pitchFamily="50" charset="-128"/>
                <a:ea typeface="HG丸ｺﾞｼｯｸM-PRO" pitchFamily="50" charset="-128"/>
              </a:rPr>
              <a:t>●</a:t>
            </a:r>
            <a:r>
              <a:rPr lang="ja-JP" altLang="en-US" b="0" dirty="0" smtClean="0">
                <a:latin typeface="HG丸ｺﾞｼｯｸM-PRO" pitchFamily="50" charset="-128"/>
                <a:ea typeface="HG丸ｺﾞｼｯｸM-PRO" pitchFamily="50" charset="-128"/>
              </a:rPr>
              <a:t>例えば、祖父死亡の場合は３日の忌引休暇が取得できますが、図のように亡くなった日が水曜日として、木曜日から休暇を申請すれば木・金・土の３日間が忌引休暇となり、週休日の</a:t>
            </a:r>
            <a:r>
              <a:rPr lang="en-US" altLang="ja-JP" b="0" dirty="0" smtClean="0">
                <a:latin typeface="HG丸ｺﾞｼｯｸM-PRO" pitchFamily="50" charset="-128"/>
                <a:ea typeface="HG丸ｺﾞｼｯｸM-PRO" pitchFamily="50" charset="-128"/>
              </a:rPr>
              <a:t>1</a:t>
            </a:r>
            <a:r>
              <a:rPr lang="ja-JP" altLang="en-US" b="0" dirty="0" smtClean="0">
                <a:latin typeface="HG丸ｺﾞｼｯｸM-PRO" pitchFamily="50" charset="-128"/>
                <a:ea typeface="HG丸ｺﾞｼｯｸM-PRO" pitchFamily="50" charset="-128"/>
              </a:rPr>
              <a:t>日分を月曜日に休むということはできません。</a:t>
            </a:r>
            <a:endParaRPr lang="en-US" altLang="ja-JP" b="0" dirty="0" smtClean="0">
              <a:latin typeface="HG丸ｺﾞｼｯｸM-PRO" pitchFamily="50" charset="-128"/>
              <a:ea typeface="HG丸ｺﾞｼｯｸM-PRO" pitchFamily="50" charset="-128"/>
            </a:endParaRPr>
          </a:p>
          <a:p>
            <a:r>
              <a:rPr lang="ja-JP" altLang="en-US" b="0" dirty="0" smtClean="0">
                <a:latin typeface="HG丸ｺﾞｼｯｸM-PRO" pitchFamily="50" charset="-128"/>
                <a:ea typeface="HG丸ｺﾞｼｯｸM-PRO" pitchFamily="50" charset="-128"/>
              </a:rPr>
              <a:t>●生計を一にする姻族は血族に準じます。</a:t>
            </a:r>
            <a:endParaRPr lang="en-US" altLang="ja-JP" b="0" dirty="0" smtClean="0">
              <a:latin typeface="HG丸ｺﾞｼｯｸM-PRO" pitchFamily="50" charset="-128"/>
              <a:ea typeface="HG丸ｺﾞｼｯｸM-PRO" pitchFamily="50" charset="-128"/>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3D0DF90F-E920-4CEF-8BAD-7FB65A2B46A9}" type="slidenum">
              <a:rPr kumimoji="1" lang="ja-JP" altLang="en-US" smtClean="0"/>
              <a:pPr/>
              <a:t>34</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b="0" dirty="0" smtClean="0"/>
              <a:t>●町職員の忌引の範囲は表のとおりとなっています。正職員と臨時職員では対象者や取得可能日数が違いますので、ご注意ください。</a:t>
            </a:r>
            <a:endParaRPr kumimoji="1" lang="en-US" altLang="ja-JP" b="0" dirty="0" smtClean="0"/>
          </a:p>
          <a:p>
            <a:endParaRPr kumimoji="1" lang="ja-JP" altLang="en-US" b="0" dirty="0"/>
          </a:p>
        </p:txBody>
      </p:sp>
      <p:sp>
        <p:nvSpPr>
          <p:cNvPr id="4" name="スライド番号プレースホルダ 3"/>
          <p:cNvSpPr>
            <a:spLocks noGrp="1"/>
          </p:cNvSpPr>
          <p:nvPr>
            <p:ph type="sldNum" sz="quarter" idx="10"/>
          </p:nvPr>
        </p:nvSpPr>
        <p:spPr/>
        <p:txBody>
          <a:bodyPr/>
          <a:lstStyle/>
          <a:p>
            <a:fld id="{3D0DF90F-E920-4CEF-8BAD-7FB65A2B46A9}" type="slidenum">
              <a:rPr kumimoji="1" lang="ja-JP" altLang="en-US" smtClean="0"/>
              <a:pPr/>
              <a:t>35</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●続いて</a:t>
            </a:r>
            <a:r>
              <a:rPr kumimoji="1" lang="en-US" altLang="ja-JP" dirty="0" smtClean="0"/>
              <a:t>『</a:t>
            </a:r>
            <a:r>
              <a:rPr kumimoji="1" lang="ja-JP" altLang="en-US" dirty="0" smtClean="0"/>
              <a:t>父母・配偶者及び子の祭日</a:t>
            </a:r>
            <a:r>
              <a:rPr kumimoji="1" lang="en-US" altLang="ja-JP" dirty="0" smtClean="0"/>
              <a:t>』</a:t>
            </a:r>
            <a:r>
              <a:rPr kumimoji="1" lang="ja-JP" altLang="en-US" dirty="0" smtClean="0"/>
              <a:t>です。父母・配偶者及び子の祭日に、</a:t>
            </a:r>
            <a:r>
              <a:rPr lang="ja-JP" altLang="en-US" dirty="0" smtClean="0"/>
              <a:t>そのつど必要と認める場合において、１日取得できます。時間単位で取得できますが、７時間４５分未満でも１日と数えます。祭日行事のため遠隔地へ行く場合であっても、往復移動日は加算できません。</a:t>
            </a:r>
            <a:r>
              <a:rPr lang="en-US" altLang="ja-JP" dirty="0" smtClean="0"/>
              <a:t/>
            </a:r>
            <a:br>
              <a:rPr lang="en-US" altLang="ja-JP" dirty="0" smtClean="0"/>
            </a:br>
            <a:r>
              <a:rPr lang="ja-JP" altLang="en-US" dirty="0" smtClean="0"/>
              <a:t>●また、この休暇は祭日の当日のみ取得できるもので、準備のために前日に取得したりすることなどは認められません。</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●届け出るときは、</a:t>
            </a:r>
            <a:r>
              <a:rPr lang="ja-JP" altLang="en-US" dirty="0" smtClean="0"/>
              <a:t>休暇承認簿に「祭日休暇添付書類」を添付して、学校長の承認を受けてください。</a:t>
            </a:r>
            <a:endParaRPr lang="en-US" altLang="ja-JP" dirty="0" smtClean="0"/>
          </a:p>
        </p:txBody>
      </p:sp>
      <p:sp>
        <p:nvSpPr>
          <p:cNvPr id="4" name="スライド番号プレースホルダ 3"/>
          <p:cNvSpPr>
            <a:spLocks noGrp="1"/>
          </p:cNvSpPr>
          <p:nvPr>
            <p:ph type="sldNum" sz="quarter" idx="10"/>
          </p:nvPr>
        </p:nvSpPr>
        <p:spPr/>
        <p:txBody>
          <a:bodyPr/>
          <a:lstStyle/>
          <a:p>
            <a:fld id="{3D0DF90F-E920-4CEF-8BAD-7FB65A2B46A9}" type="slidenum">
              <a:rPr kumimoji="1" lang="ja-JP" altLang="en-US" smtClean="0"/>
              <a:pPr/>
              <a:t>36</a:t>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a:t>
            </a:r>
            <a:r>
              <a:rPr kumimoji="1" lang="ja-JP" altLang="en-US" b="0" dirty="0" smtClean="0"/>
              <a:t>様式はこちらです。事務の手引き</a:t>
            </a:r>
            <a:r>
              <a:rPr kumimoji="1" lang="en-US" altLang="ja-JP" b="0" dirty="0" smtClean="0"/>
              <a:t>HP</a:t>
            </a:r>
            <a:r>
              <a:rPr kumimoji="1" lang="ja-JP" altLang="en-US" b="0" dirty="0" smtClean="0"/>
              <a:t>の様式集にも載ってますので、必要な時にはご利用ください。</a:t>
            </a:r>
            <a:endParaRPr kumimoji="1" lang="ja-JP" altLang="en-US" b="0" dirty="0"/>
          </a:p>
        </p:txBody>
      </p:sp>
      <p:sp>
        <p:nvSpPr>
          <p:cNvPr id="4" name="スライド番号プレースホルダ 3"/>
          <p:cNvSpPr>
            <a:spLocks noGrp="1"/>
          </p:cNvSpPr>
          <p:nvPr>
            <p:ph type="sldNum" sz="quarter" idx="10"/>
          </p:nvPr>
        </p:nvSpPr>
        <p:spPr/>
        <p:txBody>
          <a:bodyPr/>
          <a:lstStyle/>
          <a:p>
            <a:fld id="{3D0DF90F-E920-4CEF-8BAD-7FB65A2B46A9}" type="slidenum">
              <a:rPr kumimoji="1" lang="ja-JP" altLang="en-US" smtClean="0"/>
              <a:pPr/>
              <a:t>37</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●対象となる祭日は人事委員会の定める年数以内のものに限られ、表のとおりとなっています。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3D0DF90F-E920-4CEF-8BAD-7FB65A2B46A9}" type="slidenum">
              <a:rPr kumimoji="1" lang="ja-JP" altLang="en-US" smtClean="0"/>
              <a:pPr/>
              <a:t>38</a:t>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a:t>
            </a:r>
            <a:r>
              <a:rPr kumimoji="1" lang="ja-JP" altLang="en-US" dirty="0" smtClean="0"/>
              <a:t>父母・配偶者及び子の祭日ですので</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●赤い丸で囲まれた範囲の親族の祭日のみとなります。</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「父母」については、実父母及び養父母は対象となりますが、配偶者の父母及び父母の配偶者は対象外</a:t>
            </a:r>
            <a:r>
              <a:rPr kumimoji="1" lang="ja-JP" altLang="en-US" dirty="0" smtClean="0"/>
              <a:t>となっていますので、ご注意ください。</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0" dirty="0" smtClean="0"/>
              <a:t>正規町職員は、</a:t>
            </a:r>
            <a:r>
              <a:rPr lang="ja-JP" altLang="en-US" b="0" dirty="0" smtClean="0"/>
              <a:t>父母の追悼のための特別な行事（父母の死亡後１５年以内に行われるものに限る。）のため勤務しないことが相当であると認められる場合に、１日の範囲内で特別休暇を取得できますが、臨時町職員は祭日休暇はありません。</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1" dirty="0" smtClean="0"/>
          </a:p>
          <a:p>
            <a:endParaRPr kumimoji="1" lang="ja-JP" altLang="en-US" b="1" dirty="0"/>
          </a:p>
        </p:txBody>
      </p:sp>
      <p:sp>
        <p:nvSpPr>
          <p:cNvPr id="4" name="スライド番号プレースホルダ 3"/>
          <p:cNvSpPr>
            <a:spLocks noGrp="1"/>
          </p:cNvSpPr>
          <p:nvPr>
            <p:ph type="sldNum" sz="quarter" idx="10"/>
          </p:nvPr>
        </p:nvSpPr>
        <p:spPr/>
        <p:txBody>
          <a:bodyPr/>
          <a:lstStyle/>
          <a:p>
            <a:fld id="{3D0DF90F-E920-4CEF-8BAD-7FB65A2B46A9}" type="slidenum">
              <a:rPr kumimoji="1" lang="ja-JP" altLang="en-US" smtClean="0"/>
              <a:pPr/>
              <a:t>39</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●ではまず</a:t>
            </a:r>
            <a:r>
              <a:rPr lang="en-US" altLang="ja-JP" sz="1200" dirty="0" smtClean="0"/>
              <a:t>『</a:t>
            </a:r>
            <a:r>
              <a:rPr lang="ja-JP" altLang="en-US" sz="1200" dirty="0" smtClean="0"/>
              <a:t>地震水害火災その他の災害又は交通機関の事故等による職員の著しい出勤困難</a:t>
            </a:r>
            <a:r>
              <a:rPr lang="en-US" altLang="ja-JP" sz="1200" dirty="0" smtClean="0"/>
              <a:t>』</a:t>
            </a:r>
            <a:r>
              <a:rPr lang="ja-JP" altLang="en-US" sz="1200" dirty="0" smtClean="0"/>
              <a:t>についてです。</a:t>
            </a:r>
          </a:p>
          <a:p>
            <a:endParaRPr kumimoji="1" lang="ja-JP" altLang="en-US" dirty="0"/>
          </a:p>
        </p:txBody>
      </p:sp>
      <p:sp>
        <p:nvSpPr>
          <p:cNvPr id="4" name="スライド番号プレースホルダ 3"/>
          <p:cNvSpPr>
            <a:spLocks noGrp="1"/>
          </p:cNvSpPr>
          <p:nvPr>
            <p:ph type="sldNum" sz="quarter" idx="10"/>
          </p:nvPr>
        </p:nvSpPr>
        <p:spPr/>
        <p:txBody>
          <a:bodyPr/>
          <a:lstStyle/>
          <a:p>
            <a:fld id="{3D0DF90F-E920-4CEF-8BAD-7FB65A2B46A9}" type="slidenum">
              <a:rPr kumimoji="1" lang="ja-JP" altLang="en-US" smtClean="0"/>
              <a:pPr/>
              <a:t>4</a:t>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●詳しくは、四万十町学校事務の手引ＨＰに掲載されています。</a:t>
            </a:r>
            <a:endParaRPr kumimoji="1" lang="en-US" altLang="ja-JP" dirty="0" smtClean="0"/>
          </a:p>
          <a:p>
            <a:endParaRPr kumimoji="1" lang="en-US" altLang="ja-JP" dirty="0" smtClean="0"/>
          </a:p>
          <a:p>
            <a:r>
              <a:rPr kumimoji="1" lang="ja-JP" altLang="en-US" b="0" dirty="0" smtClean="0"/>
              <a:t>では、問題を出します。すべて県費教職員のこととして考えてください。</a:t>
            </a:r>
            <a:endParaRPr kumimoji="1" lang="en-US" altLang="ja-JP" b="0" dirty="0" smtClean="0"/>
          </a:p>
        </p:txBody>
      </p:sp>
      <p:sp>
        <p:nvSpPr>
          <p:cNvPr id="4" name="スライド番号プレースホルダ 3"/>
          <p:cNvSpPr>
            <a:spLocks noGrp="1"/>
          </p:cNvSpPr>
          <p:nvPr>
            <p:ph type="sldNum" sz="quarter" idx="10"/>
          </p:nvPr>
        </p:nvSpPr>
        <p:spPr/>
        <p:txBody>
          <a:bodyPr/>
          <a:lstStyle/>
          <a:p>
            <a:fld id="{39208A76-FEA3-40A4-BDAD-789FE604361D}" type="slidenum">
              <a:rPr kumimoji="1" lang="ja-JP" altLang="en-US" smtClean="0"/>
              <a:pPr/>
              <a:t>40</a:t>
            </a:fld>
            <a:endParaRPr kumimoji="1"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a:t>
            </a:r>
            <a:r>
              <a:rPr lang="ja-JP" altLang="en-US" dirty="0" smtClean="0"/>
              <a:t>通勤中、凍結で滑り事故を起こしてしまいました。すぐに出勤できそうにありませんが、災害なので特別休暇をもらえますか？</a:t>
            </a:r>
            <a:endParaRPr lang="en-US" altLang="ja-JP" dirty="0" smtClean="0"/>
          </a:p>
          <a:p>
            <a:r>
              <a:rPr kumimoji="1" lang="ja-JP" altLang="en-US" dirty="0" smtClean="0"/>
              <a:t>●もらえません。</a:t>
            </a:r>
            <a:endParaRPr kumimoji="1" lang="ja-JP" altLang="en-US" dirty="0"/>
          </a:p>
        </p:txBody>
      </p:sp>
      <p:sp>
        <p:nvSpPr>
          <p:cNvPr id="4" name="スライド番号プレースホルダ 3"/>
          <p:cNvSpPr>
            <a:spLocks noGrp="1"/>
          </p:cNvSpPr>
          <p:nvPr>
            <p:ph type="sldNum" sz="quarter" idx="10"/>
          </p:nvPr>
        </p:nvSpPr>
        <p:spPr/>
        <p:txBody>
          <a:bodyPr/>
          <a:lstStyle/>
          <a:p>
            <a:fld id="{3D0DF90F-E920-4CEF-8BAD-7FB65A2B46A9}" type="slidenum">
              <a:rPr kumimoji="1" lang="ja-JP" altLang="en-US" smtClean="0"/>
              <a:pPr/>
              <a:t>41</a:t>
            </a:fld>
            <a:endParaRPr kumimoji="1"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●学校事務の手引き４－３－４に「</a:t>
            </a:r>
            <a:r>
              <a:rPr kumimoji="1" lang="ja-JP" altLang="en-US" sz="1200" kern="1200" baseline="0" dirty="0" smtClean="0">
                <a:solidFill>
                  <a:schemeClr val="tx1"/>
                </a:solidFill>
                <a:latin typeface="+mn-lt"/>
                <a:ea typeface="+mn-ea"/>
                <a:cs typeface="+mn-cs"/>
              </a:rPr>
              <a:t>地震、水害、火災その他の災害又は交通機関の事故等による職員の著しい出勤困難」という特別休暇がありますが、</a:t>
            </a:r>
            <a:endParaRPr kumimoji="1" lang="en-US" altLang="ja-JP"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baseline="0" dirty="0" smtClean="0">
                <a:solidFill>
                  <a:schemeClr val="tx1"/>
                </a:solidFill>
                <a:latin typeface="+mn-lt"/>
                <a:ea typeface="+mn-ea"/>
                <a:cs typeface="+mn-cs"/>
              </a:rPr>
              <a:t>●備考欄に「雨天時等の単なる交通渋滞や職員の過失が認められる場合などは除く」と記載されてあります。</a:t>
            </a:r>
            <a:r>
              <a:rPr kumimoji="1" lang="en-US" altLang="ja-JP" sz="1200" kern="1200" baseline="0" dirty="0" smtClean="0">
                <a:solidFill>
                  <a:schemeClr val="tx1"/>
                </a:solidFill>
                <a:latin typeface="+mn-lt"/>
                <a:ea typeface="+mn-ea"/>
                <a:cs typeface="+mn-cs"/>
              </a:rPr>
              <a:t/>
            </a:r>
            <a:br>
              <a:rPr kumimoji="1" lang="en-US" altLang="ja-JP" sz="1200" kern="1200" baseline="0" dirty="0" smtClean="0">
                <a:solidFill>
                  <a:schemeClr val="tx1"/>
                </a:solidFill>
                <a:latin typeface="+mn-lt"/>
                <a:ea typeface="+mn-ea"/>
                <a:cs typeface="+mn-cs"/>
              </a:rPr>
            </a:br>
            <a:r>
              <a:rPr kumimoji="1" lang="ja-JP" altLang="en-US" sz="1200" kern="1200" baseline="0" dirty="0" smtClean="0">
                <a:solidFill>
                  <a:schemeClr val="tx1"/>
                </a:solidFill>
                <a:latin typeface="+mn-lt"/>
                <a:ea typeface="+mn-ea"/>
                <a:cs typeface="+mn-cs"/>
              </a:rPr>
              <a:t>この問いの場合は本人の過失による事故となりますので、特別休暇は認められません。</a:t>
            </a:r>
            <a:endParaRPr kumimoji="1" lang="en-US" altLang="ja-JP" dirty="0" smtClean="0"/>
          </a:p>
        </p:txBody>
      </p:sp>
      <p:sp>
        <p:nvSpPr>
          <p:cNvPr id="4" name="スライド番号プレースホルダ 3"/>
          <p:cNvSpPr>
            <a:spLocks noGrp="1"/>
          </p:cNvSpPr>
          <p:nvPr>
            <p:ph type="sldNum" sz="quarter" idx="10"/>
          </p:nvPr>
        </p:nvSpPr>
        <p:spPr/>
        <p:txBody>
          <a:bodyPr/>
          <a:lstStyle/>
          <a:p>
            <a:fld id="{3D0DF90F-E920-4CEF-8BAD-7FB65A2B46A9}" type="slidenum">
              <a:rPr kumimoji="1" lang="ja-JP" altLang="en-US" smtClean="0"/>
              <a:pPr/>
              <a:t>42</a:t>
            </a:fld>
            <a:endParaRPr kumimoji="1"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a:t>
            </a:r>
            <a:r>
              <a:rPr lang="ja-JP" altLang="en-US" dirty="0" smtClean="0"/>
              <a:t>夏休みの勤務中、私用ができたので１０時１５分に退出し１４時４５分に勤務に戻りました。夏期特別休暇が１日残っているので、その中から休暇を取得したいのですが、可能ですか？</a:t>
            </a:r>
            <a:endParaRPr kumimoji="1" lang="en-US" altLang="ja-JP" dirty="0" smtClean="0"/>
          </a:p>
          <a:p>
            <a:r>
              <a:rPr kumimoji="1" lang="ja-JP" altLang="en-US" dirty="0" smtClean="0"/>
              <a:t>●できません。</a:t>
            </a:r>
            <a:endParaRPr kumimoji="1" lang="ja-JP" altLang="en-US" dirty="0"/>
          </a:p>
        </p:txBody>
      </p:sp>
      <p:sp>
        <p:nvSpPr>
          <p:cNvPr id="4" name="スライド番号プレースホルダ 3"/>
          <p:cNvSpPr>
            <a:spLocks noGrp="1"/>
          </p:cNvSpPr>
          <p:nvPr>
            <p:ph type="sldNum" sz="quarter" idx="10"/>
          </p:nvPr>
        </p:nvSpPr>
        <p:spPr/>
        <p:txBody>
          <a:bodyPr/>
          <a:lstStyle/>
          <a:p>
            <a:fld id="{3D0DF90F-E920-4CEF-8BAD-7FB65A2B46A9}" type="slidenum">
              <a:rPr kumimoji="1" lang="ja-JP" altLang="en-US" smtClean="0"/>
              <a:pPr/>
              <a:t>43</a:t>
            </a:fld>
            <a:endParaRPr kumimoji="1" lang="ja-JP"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●学校事務の手引き４－３－５にありますように、夏期特別休暇の</a:t>
            </a:r>
            <a:r>
              <a:rPr kumimoji="1" lang="ja-JP" altLang="ja-JP" sz="1200" kern="1200" dirty="0" smtClean="0">
                <a:solidFill>
                  <a:schemeClr val="tx1"/>
                </a:solidFill>
                <a:latin typeface="+mn-lt"/>
                <a:ea typeface="+mn-ea"/>
                <a:cs typeface="+mn-cs"/>
              </a:rPr>
              <a:t>取得単位は１日又は４時間で</a:t>
            </a:r>
            <a:r>
              <a:rPr kumimoji="1" lang="ja-JP" altLang="en-US" sz="1200" kern="1200" dirty="0" smtClean="0">
                <a:solidFill>
                  <a:schemeClr val="tx1"/>
                </a:solidFill>
                <a:latin typeface="+mn-lt"/>
                <a:ea typeface="+mn-ea"/>
                <a:cs typeface="+mn-cs"/>
              </a:rPr>
              <a:t>すが</a:t>
            </a:r>
            <a:r>
              <a:rPr kumimoji="1" lang="ja-JP" altLang="ja-JP" sz="1200" kern="1200" dirty="0" smtClean="0">
                <a:solidFill>
                  <a:schemeClr val="tx1"/>
                </a:solidFill>
                <a:latin typeface="+mn-lt"/>
                <a:ea typeface="+mn-ea"/>
                <a:cs typeface="+mn-cs"/>
              </a:rPr>
              <a:t>、</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４時間で取得する場合は始業の時刻から引き続き４時間若しくは終業の時刻まで引き続く４時間となっていますので、</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●１０時１５分から１４時４５分というように、</a:t>
            </a:r>
            <a:r>
              <a:rPr kumimoji="1" lang="ja-JP" altLang="ja-JP" sz="1200" kern="1200" dirty="0" smtClean="0">
                <a:solidFill>
                  <a:schemeClr val="tx1"/>
                </a:solidFill>
                <a:latin typeface="+mn-lt"/>
                <a:ea typeface="+mn-ea"/>
                <a:cs typeface="+mn-cs"/>
              </a:rPr>
              <a:t>勤務時間の途中の４時間を取得することは</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できません。</a:t>
            </a:r>
            <a:endParaRPr kumimoji="1" lang="en-US" altLang="ja-JP"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BA0EFEF4-A0F4-42A4-979D-0F25EC8C2E6F}" type="slidenum">
              <a:rPr kumimoji="1" lang="ja-JP" altLang="en-US" smtClean="0"/>
              <a:pPr/>
              <a:t>44</a:t>
            </a:fld>
            <a:endParaRPr kumimoji="1"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a:t>
            </a:r>
            <a:r>
              <a:rPr lang="ja-JP" altLang="en-US" dirty="0" smtClean="0">
                <a:latin typeface="HG丸ｺﾞｼｯｸM-PRO" pitchFamily="50" charset="-128"/>
                <a:ea typeface="HG丸ｺﾞｼｯｸM-PRO" pitchFamily="50" charset="-128"/>
              </a:rPr>
              <a:t>今年５０歳になる教員です。永年勤続休暇を年内は２日間しか取得できそうにないので、残り３日間を来年１月に取得してもいいですか？</a:t>
            </a:r>
            <a:endParaRPr kumimoji="1" lang="en-US" altLang="ja-JP" dirty="0" smtClean="0"/>
          </a:p>
          <a:p>
            <a:r>
              <a:rPr kumimoji="1" lang="ja-JP" altLang="en-US" dirty="0" smtClean="0"/>
              <a:t>●できません。</a:t>
            </a:r>
            <a:endParaRPr kumimoji="1" lang="en-US" altLang="ja-JP" dirty="0" smtClean="0"/>
          </a:p>
        </p:txBody>
      </p:sp>
      <p:sp>
        <p:nvSpPr>
          <p:cNvPr id="4" name="スライド番号プレースホルダ 3"/>
          <p:cNvSpPr>
            <a:spLocks noGrp="1"/>
          </p:cNvSpPr>
          <p:nvPr>
            <p:ph type="sldNum" sz="quarter" idx="10"/>
          </p:nvPr>
        </p:nvSpPr>
        <p:spPr/>
        <p:txBody>
          <a:bodyPr/>
          <a:lstStyle/>
          <a:p>
            <a:fld id="{3D0DF90F-E920-4CEF-8BAD-7FB65A2B46A9}" type="slidenum">
              <a:rPr kumimoji="1" lang="ja-JP" altLang="en-US" smtClean="0"/>
              <a:pPr/>
              <a:t>45</a:t>
            </a:fld>
            <a:endParaRPr kumimoji="1"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195"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●学校事務の手引き４－３－５にありますように、</a:t>
            </a:r>
            <a:r>
              <a:rPr kumimoji="1" lang="ja-JP" altLang="en-US" sz="1200" kern="1200" baseline="0" dirty="0" smtClean="0">
                <a:solidFill>
                  <a:schemeClr val="tx1"/>
                </a:solidFill>
                <a:latin typeface="+mn-lt"/>
                <a:ea typeface="+mn-ea"/>
                <a:cs typeface="+mn-cs"/>
              </a:rPr>
              <a:t>５０歳の教員については、</a:t>
            </a:r>
            <a:r>
              <a:rPr lang="ja-JP" altLang="en-US" dirty="0" smtClean="0"/>
              <a:t>５日連続して休暇を計画することが業務の運営に著しい支障が生じると所属長が認める場合には、連続する２日以内と連続する３日以内に分けて永年勤続休暇を取得することも出来ます。</a:t>
            </a:r>
            <a:endParaRPr lang="en-US" altLang="ja-JP" dirty="0" smtClean="0"/>
          </a:p>
          <a:p>
            <a:r>
              <a:rPr lang="ja-JP" altLang="en-US" dirty="0" smtClean="0"/>
              <a:t>しかし、永年勤続休暇は●</a:t>
            </a:r>
            <a:r>
              <a:rPr lang="ja-JP" altLang="en-US" dirty="0" smtClean="0">
                <a:latin typeface="HG丸ｺﾞｼｯｸM-PRO" pitchFamily="50" charset="-128"/>
                <a:ea typeface="HG丸ｺﾞｼｯｸM-PRO" pitchFamily="50" charset="-128"/>
              </a:rPr>
              <a:t>誕生日の属する一暦年において取得できることとなっており</a:t>
            </a:r>
            <a:endParaRPr lang="en-US" altLang="ja-JP" smtClean="0">
              <a:latin typeface="HG丸ｺﾞｼｯｸM-PRO" pitchFamily="50" charset="-128"/>
              <a:ea typeface="HG丸ｺﾞｼｯｸM-PRO" pitchFamily="50" charset="-128"/>
            </a:endParaRPr>
          </a:p>
          <a:p>
            <a:r>
              <a:rPr lang="ja-JP" altLang="en-US" smtClean="0">
                <a:latin typeface="HG丸ｺﾞｼｯｸM-PRO" pitchFamily="50" charset="-128"/>
                <a:ea typeface="HG丸ｺﾞｼｯｸM-PRO" pitchFamily="50" charset="-128"/>
              </a:rPr>
              <a:t>●翌年</a:t>
            </a:r>
            <a:r>
              <a:rPr lang="ja-JP" altLang="en-US" dirty="0" smtClean="0">
                <a:latin typeface="HG丸ｺﾞｼｯｸM-PRO" pitchFamily="50" charset="-128"/>
                <a:ea typeface="HG丸ｺﾞｼｯｸM-PRO" pitchFamily="50" charset="-128"/>
              </a:rPr>
              <a:t>に取得できるのは</a:t>
            </a:r>
            <a:r>
              <a:rPr kumimoji="1" lang="ja-JP" altLang="en-US" sz="1200" kern="1200" baseline="0" dirty="0" smtClean="0">
                <a:solidFill>
                  <a:schemeClr val="tx1"/>
                </a:solidFill>
                <a:latin typeface="+mn-lt"/>
                <a:ea typeface="+mn-ea"/>
                <a:cs typeface="+mn-cs"/>
              </a:rPr>
              <a:t>休暇を１日も取得できなかった場合に限られますので、年内に２日間しか取得できなかったとしても残りを翌年取得することはできません。</a:t>
            </a:r>
          </a:p>
        </p:txBody>
      </p:sp>
      <p:sp>
        <p:nvSpPr>
          <p:cNvPr id="1434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B1223F-DA78-46BD-90E7-73210ADBFBC3}" type="slidenum">
              <a:rPr lang="ja-JP" altLang="en-US" smtClean="0"/>
              <a:pPr fontAlgn="base">
                <a:spcBef>
                  <a:spcPct val="0"/>
                </a:spcBef>
                <a:spcAft>
                  <a:spcPct val="0"/>
                </a:spcAft>
                <a:defRPr/>
              </a:pPr>
              <a:t>46</a:t>
            </a:fld>
            <a:endParaRPr lang="ja-JP"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a:t>
            </a:r>
            <a:r>
              <a:rPr lang="ja-JP" altLang="en-US" dirty="0" smtClean="0"/>
              <a:t>配偶者</a:t>
            </a:r>
            <a:r>
              <a:rPr lang="ja-JP" altLang="en-US" dirty="0" smtClean="0"/>
              <a:t>の弟が亡くなりました。忌引休暇は何日取得</a:t>
            </a:r>
            <a:r>
              <a:rPr lang="ja-JP" altLang="en-US" dirty="0" smtClean="0"/>
              <a:t>できますか？</a:t>
            </a:r>
            <a:r>
              <a:rPr lang="en-US" altLang="ja-JP" dirty="0" smtClean="0"/>
              <a:t/>
            </a:r>
            <a:br>
              <a:rPr lang="en-US" altLang="ja-JP" dirty="0" smtClean="0"/>
            </a:br>
            <a:r>
              <a:rPr lang="ja-JP" altLang="en-US" dirty="0" smtClean="0"/>
              <a:t>●１日、取得できます。</a:t>
            </a:r>
            <a:endParaRPr kumimoji="1" lang="ja-JP" altLang="en-US" dirty="0"/>
          </a:p>
        </p:txBody>
      </p:sp>
      <p:sp>
        <p:nvSpPr>
          <p:cNvPr id="4" name="スライド番号プレースホルダ 3"/>
          <p:cNvSpPr>
            <a:spLocks noGrp="1"/>
          </p:cNvSpPr>
          <p:nvPr>
            <p:ph type="sldNum" sz="quarter" idx="10"/>
          </p:nvPr>
        </p:nvSpPr>
        <p:spPr/>
        <p:txBody>
          <a:bodyPr/>
          <a:lstStyle/>
          <a:p>
            <a:fld id="{3D0DF90F-E920-4CEF-8BAD-7FB65A2B46A9}" type="slidenum">
              <a:rPr kumimoji="1" lang="ja-JP" altLang="en-US" smtClean="0"/>
              <a:pPr/>
              <a:t>47</a:t>
            </a:fld>
            <a:endParaRPr kumimoji="1" lang="ja-JP"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●学校事務の手引き４－３－８にありますが、忌引休暇の取得できる範囲と日数はこちらです。</a:t>
            </a:r>
            <a:endParaRPr kumimoji="1" lang="en-US" altLang="ja-JP" dirty="0" smtClean="0"/>
          </a:p>
          <a:p>
            <a:r>
              <a:rPr kumimoji="1" lang="ja-JP" altLang="en-US" b="0" dirty="0" smtClean="0"/>
              <a:t>●</a:t>
            </a:r>
            <a:r>
              <a:rPr kumimoji="1" lang="ja-JP" altLang="en-US" b="0" dirty="0" smtClean="0"/>
              <a:t>配偶者</a:t>
            </a:r>
            <a:r>
              <a:rPr kumimoji="1" lang="ja-JP" altLang="en-US" b="0" dirty="0" smtClean="0"/>
              <a:t>の弟が亡くなったということですので●忌引休暇は１日取れます</a:t>
            </a:r>
            <a:r>
              <a:rPr kumimoji="1" lang="ja-JP" altLang="en-US" b="0" dirty="0" smtClean="0"/>
              <a:t>。</a:t>
            </a:r>
            <a:endParaRPr kumimoji="1" lang="ja-JP" altLang="en-US" b="0" dirty="0"/>
          </a:p>
        </p:txBody>
      </p:sp>
      <p:sp>
        <p:nvSpPr>
          <p:cNvPr id="4" name="スライド番号プレースホルダ 3"/>
          <p:cNvSpPr>
            <a:spLocks noGrp="1"/>
          </p:cNvSpPr>
          <p:nvPr>
            <p:ph type="sldNum" sz="quarter" idx="10"/>
          </p:nvPr>
        </p:nvSpPr>
        <p:spPr/>
        <p:txBody>
          <a:bodyPr/>
          <a:lstStyle/>
          <a:p>
            <a:fld id="{39208A76-FEA3-40A4-BDAD-789FE604361D}" type="slidenum">
              <a:rPr kumimoji="1" lang="ja-JP" altLang="en-US" smtClean="0"/>
              <a:pPr/>
              <a:t>48</a:t>
            </a:fld>
            <a:endParaRPr kumimoji="1" lang="ja-JP"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a:t>
            </a:r>
            <a:r>
              <a:rPr kumimoji="1" lang="ja-JP" altLang="en-US" b="0" dirty="0" smtClean="0"/>
              <a:t>以上で、特別休暇についての研修を終わりたいと思います。ありがとうございました。</a:t>
            </a:r>
            <a:endParaRPr kumimoji="1" lang="en-US" altLang="ja-JP" b="0" dirty="0" smtClean="0"/>
          </a:p>
        </p:txBody>
      </p:sp>
      <p:sp>
        <p:nvSpPr>
          <p:cNvPr id="4" name="スライド番号プレースホルダ 3"/>
          <p:cNvSpPr>
            <a:spLocks noGrp="1"/>
          </p:cNvSpPr>
          <p:nvPr>
            <p:ph type="sldNum" sz="quarter" idx="10"/>
          </p:nvPr>
        </p:nvSpPr>
        <p:spPr/>
        <p:txBody>
          <a:bodyPr/>
          <a:lstStyle/>
          <a:p>
            <a:fld id="{3D0DF90F-E920-4CEF-8BAD-7FB65A2B46A9}" type="slidenum">
              <a:rPr kumimoji="1" lang="ja-JP" altLang="en-US" smtClean="0"/>
              <a:pPr/>
              <a:t>49</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921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ja-JP" altLang="en-US" dirty="0" smtClean="0"/>
              <a:t>●この休暇は、</a:t>
            </a:r>
            <a:r>
              <a:rPr lang="ja-JP" altLang="en-US" dirty="0" smtClean="0">
                <a:latin typeface="HG丸ｺﾞｼｯｸM-PRO" pitchFamily="50" charset="-128"/>
                <a:ea typeface="HG丸ｺﾞｼｯｸM-PRO" pitchFamily="50" charset="-128"/>
              </a:rPr>
              <a:t>地震、水害、火災その他の災害又は交通機関の事故等の職員の責任ではない原因によって、出勤することが困難と認められる場合</a:t>
            </a:r>
            <a:r>
              <a:rPr lang="ja-JP" altLang="en-US" dirty="0" smtClean="0">
                <a:latin typeface="+mn-lt"/>
                <a:ea typeface="+mn-ea"/>
              </a:rPr>
              <a:t>に取得できます。</a:t>
            </a:r>
            <a:endParaRPr lang="en-US" altLang="ja-JP" dirty="0" smtClean="0">
              <a:latin typeface="+mn-lt"/>
              <a:ea typeface="+mn-ea"/>
            </a:endParaRPr>
          </a:p>
          <a:p>
            <a:pPr marL="0" marR="0" indent="0" algn="l" defTabSz="914400" rtl="0" eaLnBrk="1" fontAlgn="base" latinLnBrk="0" hangingPunct="1">
              <a:lnSpc>
                <a:spcPct val="100000"/>
              </a:lnSpc>
              <a:spcBef>
                <a:spcPct val="0"/>
              </a:spcBef>
              <a:spcAft>
                <a:spcPct val="0"/>
              </a:spcAft>
              <a:buClrTx/>
              <a:buSzTx/>
              <a:buFontTx/>
              <a:buNone/>
              <a:tabLst/>
              <a:defRPr/>
            </a:pPr>
            <a:r>
              <a:rPr lang="ja-JP" altLang="en-US" dirty="0" smtClean="0">
                <a:latin typeface="HG丸ｺﾞｼｯｸM-PRO" pitchFamily="50" charset="-128"/>
                <a:ea typeface="HG丸ｺﾞｼｯｸM-PRO" pitchFamily="50" charset="-128"/>
              </a:rPr>
              <a:t>●地震、水害、火災その他の災害又は交通機関の事故</a:t>
            </a:r>
            <a:r>
              <a:rPr lang="ja-JP" altLang="en-US" dirty="0" smtClean="0">
                <a:latin typeface="+mn-lt"/>
                <a:ea typeface="+mn-ea"/>
              </a:rPr>
              <a:t>以外には、</a:t>
            </a:r>
            <a:r>
              <a:rPr lang="ja-JP" altLang="en-US" dirty="0" smtClean="0">
                <a:latin typeface="HG丸ｺﾞｼｯｸM-PRO" pitchFamily="50" charset="-128"/>
                <a:ea typeface="HG丸ｺﾞｼｯｸM-PRO" pitchFamily="50" charset="-128"/>
              </a:rPr>
              <a:t>「感染症の予防及び感染症の患者に対する医療に関する法律」による交通の制限又は遮断の措置が公的行政機関によってとられた場合や</a:t>
            </a:r>
            <a:endParaRPr lang="en-US" altLang="ja-JP" dirty="0" smtClean="0">
              <a:latin typeface="+mn-lt"/>
              <a:ea typeface="+mn-ea"/>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ja-JP" dirty="0" smtClean="0"/>
          </a:p>
        </p:txBody>
      </p:sp>
      <p:sp>
        <p:nvSpPr>
          <p:cNvPr id="1434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E0B34A-1750-47AD-A4D4-DF4590182E65}" type="slidenum">
              <a:rPr lang="ja-JP" altLang="en-US" smtClean="0"/>
              <a:pPr fontAlgn="base">
                <a:spcBef>
                  <a:spcPct val="0"/>
                </a:spcBef>
                <a:spcAft>
                  <a:spcPct val="0"/>
                </a:spcAft>
                <a:defRPr/>
              </a:pPr>
              <a:t>5</a:t>
            </a:fld>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02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ja-JP" altLang="en-US" dirty="0" smtClean="0">
                <a:latin typeface="HG丸ｺﾞｼｯｸM-PRO" pitchFamily="50" charset="-128"/>
                <a:ea typeface="HG丸ｺﾞｼｯｸM-PRO" pitchFamily="50" charset="-128"/>
              </a:rPr>
              <a:t>●自家用車による出勤の場合で、信号機の故障等が原因の渋滞や、職員の責任ではない追突等の事故により、勤務時間開始までに出勤できなかった場合にも取得できます。ただし、雨天時等の単なる交通渋滞や職員の過失による事故の場合などは除きます。</a:t>
            </a:r>
            <a:endParaRPr lang="en-US" altLang="ja-JP" dirty="0" smtClean="0">
              <a:latin typeface="HG丸ｺﾞｼｯｸM-PRO" pitchFamily="50" charset="-128"/>
              <a:ea typeface="HG丸ｺﾞｼｯｸM-PRO" pitchFamily="50" charset="-128"/>
            </a:endParaRPr>
          </a:p>
          <a:p>
            <a:pPr eaLnBrk="1" hangingPunct="1">
              <a:spcBef>
                <a:spcPct val="0"/>
              </a:spcBef>
            </a:pPr>
            <a:endParaRPr lang="ja-JP" altLang="en-US" dirty="0" smtClean="0"/>
          </a:p>
        </p:txBody>
      </p:sp>
      <p:sp>
        <p:nvSpPr>
          <p:cNvPr id="1434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83ED2C-41F6-4939-B862-2C18C32E7A31}" type="slidenum">
              <a:rPr lang="ja-JP" altLang="en-US" smtClean="0"/>
              <a:pPr fontAlgn="base">
                <a:spcBef>
                  <a:spcPct val="0"/>
                </a:spcBef>
                <a:spcAft>
                  <a:spcPct val="0"/>
                </a:spcAft>
                <a:defRPr/>
              </a:pPr>
              <a:t>6</a:t>
            </a:fld>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126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ja-JP" altLang="en-US" dirty="0" smtClean="0"/>
              <a:t>●時間単位での取得となり、</a:t>
            </a:r>
            <a:endParaRPr lang="en-US" altLang="ja-JP"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ja-JP" altLang="en-US" dirty="0" smtClean="0">
                <a:latin typeface="HG丸ｺﾞｼｯｸM-PRO" pitchFamily="50" charset="-128"/>
                <a:ea typeface="HG丸ｺﾞｼｯｸM-PRO" pitchFamily="50" charset="-128"/>
              </a:rPr>
              <a:t>●出勤を妨げていた原因が解除又は回復されるまでの期間と、その後出勤に要する時間を加えた時間が特別休暇となります。</a:t>
            </a:r>
            <a:endParaRPr lang="en-US" altLang="ja-JP" dirty="0" smtClean="0">
              <a:latin typeface="HG丸ｺﾞｼｯｸM-PRO" pitchFamily="50" charset="-128"/>
              <a:ea typeface="HG丸ｺﾞｼｯｸM-PRO" pitchFamily="50"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ja-JP" altLang="en-US" dirty="0" smtClean="0">
                <a:latin typeface="HG丸ｺﾞｼｯｸM-PRO" pitchFamily="50" charset="-128"/>
                <a:ea typeface="HG丸ｺﾞｼｯｸM-PRO" pitchFamily="50" charset="-128"/>
              </a:rPr>
              <a:t>●復旧後、すぐに出勤したとしても公署着が勤務時間終了後となる場合は、１日の特別休暇として問題ありません。</a:t>
            </a:r>
            <a:endParaRPr lang="ja-JP" altLang="en-US" dirty="0" smtClean="0"/>
          </a:p>
        </p:txBody>
      </p:sp>
      <p:sp>
        <p:nvSpPr>
          <p:cNvPr id="1434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D71BFC-144F-4963-89C5-53586CA53E89}" type="slidenum">
              <a:rPr lang="ja-JP" altLang="en-US" smtClean="0"/>
              <a:pPr fontAlgn="base">
                <a:spcBef>
                  <a:spcPct val="0"/>
                </a:spcBef>
                <a:spcAft>
                  <a:spcPct val="0"/>
                </a:spcAft>
                <a:defRPr/>
              </a:pPr>
              <a:t>7</a:t>
            </a:fld>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229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●また、例えば図のように１５時に復旧し学校へ到着するのが１５時３０分となる場合は</a:t>
            </a:r>
            <a:endParaRPr lang="en-US" altLang="ja-JP" dirty="0" smtClean="0"/>
          </a:p>
          <a:p>
            <a:pPr eaLnBrk="1" hangingPunct="1">
              <a:spcBef>
                <a:spcPct val="0"/>
              </a:spcBef>
            </a:pPr>
            <a:r>
              <a:rPr lang="ja-JP" altLang="en-US" dirty="0" smtClean="0"/>
              <a:t>●７時間の特別休暇が認められますが、</a:t>
            </a:r>
            <a:endParaRPr lang="en-US" altLang="ja-JP" dirty="0" smtClean="0"/>
          </a:p>
          <a:p>
            <a:pPr eaLnBrk="1" hangingPunct="1">
              <a:spcBef>
                <a:spcPct val="0"/>
              </a:spcBef>
            </a:pPr>
            <a:r>
              <a:rPr lang="ja-JP" altLang="en-US" dirty="0" smtClean="0"/>
              <a:t>●復旧した１５時から１６時４５分を年休とし、結果として出勤しなかった場合は、</a:t>
            </a:r>
            <a:endParaRPr lang="en-US" altLang="ja-JP" dirty="0" smtClean="0"/>
          </a:p>
          <a:p>
            <a:pPr eaLnBrk="1" hangingPunct="1">
              <a:spcBef>
                <a:spcPct val="0"/>
              </a:spcBef>
            </a:pPr>
            <a:r>
              <a:rPr lang="ja-JP" altLang="en-US" dirty="0" smtClean="0"/>
              <a:t>●特別休暇は認められず１日の年休となります。</a:t>
            </a:r>
            <a:endParaRPr lang="en-US" altLang="ja-JP" dirty="0" smtClean="0"/>
          </a:p>
          <a:p>
            <a:pPr eaLnBrk="1" hangingPunct="1">
              <a:spcBef>
                <a:spcPct val="0"/>
              </a:spcBef>
            </a:pPr>
            <a:endParaRPr lang="en-US" altLang="ja-JP" dirty="0" smtClean="0"/>
          </a:p>
          <a:p>
            <a:r>
              <a:rPr lang="ja-JP" altLang="en-US" b="0" dirty="0" smtClean="0">
                <a:solidFill>
                  <a:srgbClr val="FF0000"/>
                </a:solidFill>
              </a:rPr>
              <a:t>町職員の場合も、地震、水害、火災その他の災害又は交通機関の事故等により出勤することが著しく困難であると認められる場合には</a:t>
            </a:r>
          </a:p>
          <a:p>
            <a:r>
              <a:rPr lang="ja-JP" altLang="en-US" b="0" dirty="0" smtClean="0">
                <a:solidFill>
                  <a:srgbClr val="FF0000"/>
                </a:solidFill>
              </a:rPr>
              <a:t>必要と認められる期間、特別休暇を取得することができます。</a:t>
            </a:r>
          </a:p>
          <a:p>
            <a:pPr eaLnBrk="1" hangingPunct="1">
              <a:spcBef>
                <a:spcPct val="0"/>
              </a:spcBef>
            </a:pPr>
            <a:endParaRPr lang="ja-JP" altLang="en-US" dirty="0" smtClean="0"/>
          </a:p>
        </p:txBody>
      </p:sp>
      <p:sp>
        <p:nvSpPr>
          <p:cNvPr id="1434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6BCB0F-5541-4074-B4C6-23457677B040}" type="slidenum">
              <a:rPr lang="ja-JP" altLang="en-US" smtClean="0"/>
              <a:pPr fontAlgn="base">
                <a:spcBef>
                  <a:spcPct val="0"/>
                </a:spcBef>
                <a:spcAft>
                  <a:spcPct val="0"/>
                </a:spcAft>
                <a:defRPr/>
              </a:pPr>
              <a:t>8</a:t>
            </a:fld>
            <a:endParaRPr lang="ja-JP"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mn-lt"/>
                <a:ea typeface="+mn-ea"/>
                <a:cs typeface="+mn-cs"/>
              </a:rPr>
              <a:t>●続いて</a:t>
            </a:r>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夏期特別休暇</a:t>
            </a:r>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です。この</a:t>
            </a:r>
            <a:r>
              <a:rPr kumimoji="1" lang="ja-JP" altLang="ja-JP" sz="1200" kern="1200" dirty="0" smtClean="0">
                <a:solidFill>
                  <a:schemeClr val="tx1"/>
                </a:solidFill>
                <a:latin typeface="+mn-lt"/>
                <a:ea typeface="+mn-ea"/>
                <a:cs typeface="+mn-cs"/>
              </a:rPr>
              <a:t>休暇は「地方公務員法第４２条の規定による能率増進計画の実施」のための特別休暇のひとつで、</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７月１日から９月３０日までの間に５日間取ることができます。</a:t>
            </a:r>
            <a:endParaRPr kumimoji="1" lang="ja-JP" altLang="en-US" dirty="0"/>
          </a:p>
        </p:txBody>
      </p:sp>
      <p:sp>
        <p:nvSpPr>
          <p:cNvPr id="4" name="スライド番号プレースホルダ 3"/>
          <p:cNvSpPr>
            <a:spLocks noGrp="1"/>
          </p:cNvSpPr>
          <p:nvPr>
            <p:ph type="sldNum" sz="quarter" idx="10"/>
          </p:nvPr>
        </p:nvSpPr>
        <p:spPr/>
        <p:txBody>
          <a:bodyPr/>
          <a:lstStyle/>
          <a:p>
            <a:fld id="{BA0EFEF4-A0F4-42A4-979D-0F25EC8C2E6F}"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4" name="タイトル 13"/>
          <p:cNvSpPr>
            <a:spLocks noGrp="1"/>
          </p:cNvSpPr>
          <p:nvPr>
            <p:ph type="ctrTitle"/>
          </p:nvPr>
        </p:nvSpPr>
        <p:spPr>
          <a:xfrm>
            <a:off x="1432560" y="359898"/>
            <a:ext cx="7406640" cy="1472184"/>
          </a:xfrm>
        </p:spPr>
        <p:txBody>
          <a:bodyPr anchor="b"/>
          <a:lstStyle>
            <a:lvl1pPr algn="l">
              <a:defRPr/>
            </a:lvl1pPr>
            <a:extLst/>
          </a:lstStyle>
          <a:p>
            <a:r>
              <a:rPr kumimoji="0" lang="ja-JP" altLang="en-US" smtClean="0"/>
              <a:t>マスタ タイトルの書式設定</a:t>
            </a:r>
            <a:endParaRPr kumimoji="0" lang="en-US"/>
          </a:p>
        </p:txBody>
      </p:sp>
      <p:sp>
        <p:nvSpPr>
          <p:cNvPr id="22" name="サブタイトル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smtClean="0"/>
              <a:t>マスタ サブタイトルの書式設定</a:t>
            </a:r>
            <a:endParaRPr kumimoji="0" lang="en-US"/>
          </a:p>
        </p:txBody>
      </p:sp>
      <p:sp>
        <p:nvSpPr>
          <p:cNvPr id="7" name="日付プレースホルダ 6"/>
          <p:cNvSpPr>
            <a:spLocks noGrp="1"/>
          </p:cNvSpPr>
          <p:nvPr>
            <p:ph type="dt" sz="half" idx="10"/>
          </p:nvPr>
        </p:nvSpPr>
        <p:spPr/>
        <p:txBody>
          <a:bodyPr/>
          <a:lstStyle>
            <a:extLst/>
          </a:lstStyle>
          <a:p>
            <a:fld id="{38B46E6C-D58B-4291-985B-520BC88B1EDA}" type="datetimeFigureOut">
              <a:rPr kumimoji="1" lang="ja-JP" altLang="en-US" smtClean="0"/>
              <a:pPr/>
              <a:t>2014/7/25</a:t>
            </a:fld>
            <a:endParaRPr kumimoji="1" lang="ja-JP" altLang="en-US"/>
          </a:p>
        </p:txBody>
      </p:sp>
      <p:sp>
        <p:nvSpPr>
          <p:cNvPr id="20" name="フッター プレースホルダ 19"/>
          <p:cNvSpPr>
            <a:spLocks noGrp="1"/>
          </p:cNvSpPr>
          <p:nvPr>
            <p:ph type="ftr" sz="quarter" idx="11"/>
          </p:nvPr>
        </p:nvSpPr>
        <p:spPr/>
        <p:txBody>
          <a:bodyPr/>
          <a:lstStyle>
            <a:extLst/>
          </a:lstStyle>
          <a:p>
            <a:endParaRPr kumimoji="1" lang="ja-JP" altLang="en-US"/>
          </a:p>
        </p:txBody>
      </p:sp>
      <p:sp>
        <p:nvSpPr>
          <p:cNvPr id="10" name="スライド番号プレースホルダ 9"/>
          <p:cNvSpPr>
            <a:spLocks noGrp="1"/>
          </p:cNvSpPr>
          <p:nvPr>
            <p:ph type="sldNum" sz="quarter" idx="12"/>
          </p:nvPr>
        </p:nvSpPr>
        <p:spPr/>
        <p:txBody>
          <a:bodyPr/>
          <a:lstStyle>
            <a:extLst/>
          </a:lstStyle>
          <a:p>
            <a:fld id="{B7A9F0B2-9AEE-47E4-ABE4-7406426F8A69}" type="slidenum">
              <a:rPr kumimoji="1" lang="ja-JP" altLang="en-US" smtClean="0"/>
              <a:pPr/>
              <a:t>&lt;#&gt;</a:t>
            </a:fld>
            <a:endParaRPr kumimoji="1" lang="ja-JP" altLang="en-US"/>
          </a:p>
        </p:txBody>
      </p:sp>
      <p:sp>
        <p:nvSpPr>
          <p:cNvPr id="8" name="円/楕円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円/楕円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extLst/>
          </a:lstStyle>
          <a:p>
            <a:fld id="{38B46E6C-D58B-4291-985B-520BC88B1EDA}" type="datetimeFigureOut">
              <a:rPr kumimoji="1" lang="ja-JP" altLang="en-US" smtClean="0"/>
              <a:pPr/>
              <a:t>2014/7/25</a:t>
            </a:fld>
            <a:endParaRPr kumimoji="1" lang="ja-JP" altLang="en-US"/>
          </a:p>
        </p:txBody>
      </p:sp>
      <p:sp>
        <p:nvSpPr>
          <p:cNvPr id="5" name="フッター プレースホルダ 4"/>
          <p:cNvSpPr>
            <a:spLocks noGrp="1"/>
          </p:cNvSpPr>
          <p:nvPr>
            <p:ph type="ftr" sz="quarter" idx="11"/>
          </p:nvPr>
        </p:nvSpPr>
        <p:spPr/>
        <p:txBody>
          <a:bodyPr/>
          <a:lstStyle>
            <a:extLst/>
          </a:lstStyle>
          <a:p>
            <a:endParaRPr kumimoji="1" lang="ja-JP" altLang="en-US"/>
          </a:p>
        </p:txBody>
      </p:sp>
      <p:sp>
        <p:nvSpPr>
          <p:cNvPr id="6" name="スライド番号プレースホルダ 5"/>
          <p:cNvSpPr>
            <a:spLocks noGrp="1"/>
          </p:cNvSpPr>
          <p:nvPr>
            <p:ph type="sldNum" sz="quarter" idx="12"/>
          </p:nvPr>
        </p:nvSpPr>
        <p:spPr/>
        <p:txBody>
          <a:bodyPr/>
          <a:lstStyle>
            <a:extLst/>
          </a:lstStyle>
          <a:p>
            <a:fld id="{B7A9F0B2-9AEE-47E4-ABE4-7406426F8A69}"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58000" y="274639"/>
            <a:ext cx="1828800" cy="5851525"/>
          </a:xfrm>
        </p:spPr>
        <p:txBody>
          <a:bodyPr vert="eaVert"/>
          <a:lstStyle>
            <a:extLs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1143000" y="274640"/>
            <a:ext cx="5562600" cy="5851525"/>
          </a:xfrm>
        </p:spPr>
        <p:txBody>
          <a:bodyPr vert="eaVert"/>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extLst/>
          </a:lstStyle>
          <a:p>
            <a:fld id="{38B46E6C-D58B-4291-985B-520BC88B1EDA}" type="datetimeFigureOut">
              <a:rPr kumimoji="1" lang="ja-JP" altLang="en-US" smtClean="0"/>
              <a:pPr/>
              <a:t>2014/7/25</a:t>
            </a:fld>
            <a:endParaRPr kumimoji="1" lang="ja-JP" altLang="en-US"/>
          </a:p>
        </p:txBody>
      </p:sp>
      <p:sp>
        <p:nvSpPr>
          <p:cNvPr id="5" name="フッター プレースホルダ 4"/>
          <p:cNvSpPr>
            <a:spLocks noGrp="1"/>
          </p:cNvSpPr>
          <p:nvPr>
            <p:ph type="ftr" sz="quarter" idx="11"/>
          </p:nvPr>
        </p:nvSpPr>
        <p:spPr/>
        <p:txBody>
          <a:bodyPr/>
          <a:lstStyle>
            <a:extLst/>
          </a:lstStyle>
          <a:p>
            <a:endParaRPr kumimoji="1" lang="ja-JP" altLang="en-US"/>
          </a:p>
        </p:txBody>
      </p:sp>
      <p:sp>
        <p:nvSpPr>
          <p:cNvPr id="6" name="スライド番号プレースホルダ 5"/>
          <p:cNvSpPr>
            <a:spLocks noGrp="1"/>
          </p:cNvSpPr>
          <p:nvPr>
            <p:ph type="sldNum" sz="quarter" idx="12"/>
          </p:nvPr>
        </p:nvSpPr>
        <p:spPr/>
        <p:txBody>
          <a:bodyPr/>
          <a:lstStyle>
            <a:extLst/>
          </a:lstStyle>
          <a:p>
            <a:fld id="{B7A9F0B2-9AEE-47E4-ABE4-7406426F8A69}"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p:txBody>
          <a:bodyPr/>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extLst/>
          </a:lstStyle>
          <a:p>
            <a:fld id="{38B46E6C-D58B-4291-985B-520BC88B1EDA}" type="datetimeFigureOut">
              <a:rPr kumimoji="1" lang="ja-JP" altLang="en-US" smtClean="0"/>
              <a:pPr/>
              <a:t>2014/7/25</a:t>
            </a:fld>
            <a:endParaRPr kumimoji="1" lang="ja-JP" altLang="en-US"/>
          </a:p>
        </p:txBody>
      </p:sp>
      <p:sp>
        <p:nvSpPr>
          <p:cNvPr id="5" name="フッター プレースホルダ 4"/>
          <p:cNvSpPr>
            <a:spLocks noGrp="1"/>
          </p:cNvSpPr>
          <p:nvPr>
            <p:ph type="ftr" sz="quarter" idx="11"/>
          </p:nvPr>
        </p:nvSpPr>
        <p:spPr/>
        <p:txBody>
          <a:bodyPr/>
          <a:lstStyle>
            <a:extLst/>
          </a:lstStyle>
          <a:p>
            <a:endParaRPr kumimoji="1" lang="ja-JP" altLang="en-US"/>
          </a:p>
        </p:txBody>
      </p:sp>
      <p:sp>
        <p:nvSpPr>
          <p:cNvPr id="6" name="スライド番号プレースホルダ 5"/>
          <p:cNvSpPr>
            <a:spLocks noGrp="1"/>
          </p:cNvSpPr>
          <p:nvPr>
            <p:ph type="sldNum" sz="quarter" idx="12"/>
          </p:nvPr>
        </p:nvSpPr>
        <p:spPr/>
        <p:txBody>
          <a:bodyPr/>
          <a:lstStyle>
            <a:extLst/>
          </a:lstStyle>
          <a:p>
            <a:fld id="{B7A9F0B2-9AEE-47E4-ABE4-7406426F8A69}"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正方形/長方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タイトル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p:txBody>
          <a:bodyPr/>
          <a:lstStyle>
            <a:extLst/>
          </a:lstStyle>
          <a:p>
            <a:fld id="{38B46E6C-D58B-4291-985B-520BC88B1EDA}" type="datetimeFigureOut">
              <a:rPr kumimoji="1" lang="ja-JP" altLang="en-US" smtClean="0"/>
              <a:pPr/>
              <a:t>2014/7/25</a:t>
            </a:fld>
            <a:endParaRPr kumimoji="1" lang="ja-JP" altLang="en-US"/>
          </a:p>
        </p:txBody>
      </p:sp>
      <p:sp>
        <p:nvSpPr>
          <p:cNvPr id="5" name="フッター プレースホルダ 4"/>
          <p:cNvSpPr>
            <a:spLocks noGrp="1"/>
          </p:cNvSpPr>
          <p:nvPr>
            <p:ph type="ftr" sz="quarter" idx="11"/>
          </p:nvPr>
        </p:nvSpPr>
        <p:spPr/>
        <p:txBody>
          <a:bodyPr/>
          <a:lstStyle>
            <a:extLst/>
          </a:lstStyle>
          <a:p>
            <a:endParaRPr kumimoji="1" lang="ja-JP" altLang="en-US"/>
          </a:p>
        </p:txBody>
      </p:sp>
      <p:sp>
        <p:nvSpPr>
          <p:cNvPr id="6" name="スライド番号プレースホルダ 5"/>
          <p:cNvSpPr>
            <a:spLocks noGrp="1"/>
          </p:cNvSpPr>
          <p:nvPr>
            <p:ph type="sldNum" sz="quarter" idx="12"/>
          </p:nvPr>
        </p:nvSpPr>
        <p:spPr/>
        <p:txBody>
          <a:bodyPr/>
          <a:lstStyle>
            <a:extLst/>
          </a:lstStyle>
          <a:p>
            <a:fld id="{B7A9F0B2-9AEE-47E4-ABE4-7406426F8A69}" type="slidenum">
              <a:rPr kumimoji="1" lang="ja-JP" altLang="en-US" smtClean="0"/>
              <a:pPr/>
              <a:t>&lt;#&gt;</a:t>
            </a:fld>
            <a:endParaRPr kumimoji="1" lang="ja-JP" altLang="en-US"/>
          </a:p>
        </p:txBody>
      </p:sp>
      <p:sp>
        <p:nvSpPr>
          <p:cNvPr id="10" name="正方形/長方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円/楕円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円/楕円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320"/>
            <a:ext cx="7498080" cy="1143000"/>
          </a:xfrm>
        </p:spPr>
        <p:txBody>
          <a:bodyPr/>
          <a:lstStyle>
            <a:extLst/>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extLst/>
          </a:lstStyle>
          <a:p>
            <a:fld id="{38B46E6C-D58B-4291-985B-520BC88B1EDA}" type="datetimeFigureOut">
              <a:rPr kumimoji="1" lang="ja-JP" altLang="en-US" smtClean="0"/>
              <a:pPr/>
              <a:t>2014/7/25</a:t>
            </a:fld>
            <a:endParaRPr kumimoji="1" lang="ja-JP" altLang="en-US"/>
          </a:p>
        </p:txBody>
      </p:sp>
      <p:sp>
        <p:nvSpPr>
          <p:cNvPr id="6" name="フッター プレースホルダ 5"/>
          <p:cNvSpPr>
            <a:spLocks noGrp="1"/>
          </p:cNvSpPr>
          <p:nvPr>
            <p:ph type="ftr" sz="quarter" idx="11"/>
          </p:nvPr>
        </p:nvSpPr>
        <p:spPr/>
        <p:txBody>
          <a:bodyPr/>
          <a:lstStyle>
            <a:extLst/>
          </a:lstStyle>
          <a:p>
            <a:endParaRPr kumimoji="1" lang="ja-JP" altLang="en-US"/>
          </a:p>
        </p:txBody>
      </p:sp>
      <p:sp>
        <p:nvSpPr>
          <p:cNvPr id="7" name="スライド番号プレースホルダ 6"/>
          <p:cNvSpPr>
            <a:spLocks noGrp="1"/>
          </p:cNvSpPr>
          <p:nvPr>
            <p:ph type="sldNum" sz="quarter" idx="12"/>
          </p:nvPr>
        </p:nvSpPr>
        <p:spPr/>
        <p:txBody>
          <a:bodyPr/>
          <a:lstStyle>
            <a:extLst/>
          </a:lstStyle>
          <a:p>
            <a:fld id="{B7A9F0B2-9AEE-47E4-ABE4-7406426F8A69}"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 テキストの書式設定</a:t>
            </a:r>
          </a:p>
        </p:txBody>
      </p:sp>
      <p:sp>
        <p:nvSpPr>
          <p:cNvPr id="5" name="コンテンツ プレースホルダ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p:txBody>
          <a:bodyPr/>
          <a:lstStyle>
            <a:extLst/>
          </a:lstStyle>
          <a:p>
            <a:fld id="{38B46E6C-D58B-4291-985B-520BC88B1EDA}" type="datetimeFigureOut">
              <a:rPr kumimoji="1" lang="ja-JP" altLang="en-US" smtClean="0"/>
              <a:pPr/>
              <a:t>2014/7/25</a:t>
            </a:fld>
            <a:endParaRPr kumimoji="1" lang="ja-JP" altLang="en-US"/>
          </a:p>
        </p:txBody>
      </p:sp>
      <p:sp>
        <p:nvSpPr>
          <p:cNvPr id="8" name="フッター プレースホルダ 7"/>
          <p:cNvSpPr>
            <a:spLocks noGrp="1"/>
          </p:cNvSpPr>
          <p:nvPr>
            <p:ph type="ftr" sz="quarter" idx="11"/>
          </p:nvPr>
        </p:nvSpPr>
        <p:spPr/>
        <p:txBody>
          <a:bodyPr/>
          <a:lstStyle>
            <a:extLst/>
          </a:lstStyle>
          <a:p>
            <a:endParaRPr kumimoji="1" lang="ja-JP" altLang="en-US"/>
          </a:p>
        </p:txBody>
      </p:sp>
      <p:sp>
        <p:nvSpPr>
          <p:cNvPr id="9" name="スライド番号プレースホルダ 8"/>
          <p:cNvSpPr>
            <a:spLocks noGrp="1"/>
          </p:cNvSpPr>
          <p:nvPr>
            <p:ph type="sldNum" sz="quarter" idx="12"/>
          </p:nvPr>
        </p:nvSpPr>
        <p:spPr/>
        <p:txBody>
          <a:bodyPr/>
          <a:lstStyle>
            <a:extLst/>
          </a:lstStyle>
          <a:p>
            <a:fld id="{B7A9F0B2-9AEE-47E4-ABE4-7406426F8A69}"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320"/>
            <a:ext cx="7498080" cy="1143000"/>
          </a:xfrm>
        </p:spPr>
        <p:txBody>
          <a:bodyPr anchor="ctr"/>
          <a:lstStyle>
            <a:extLst/>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extLst/>
          </a:lstStyle>
          <a:p>
            <a:fld id="{38B46E6C-D58B-4291-985B-520BC88B1EDA}" type="datetimeFigureOut">
              <a:rPr kumimoji="1" lang="ja-JP" altLang="en-US" smtClean="0"/>
              <a:pPr/>
              <a:t>2014/7/25</a:t>
            </a:fld>
            <a:endParaRPr kumimoji="1" lang="ja-JP" altLang="en-US"/>
          </a:p>
        </p:txBody>
      </p:sp>
      <p:sp>
        <p:nvSpPr>
          <p:cNvPr id="4" name="フッター プレースホルダ 3"/>
          <p:cNvSpPr>
            <a:spLocks noGrp="1"/>
          </p:cNvSpPr>
          <p:nvPr>
            <p:ph type="ftr" sz="quarter" idx="11"/>
          </p:nvPr>
        </p:nvSpPr>
        <p:spPr/>
        <p:txBody>
          <a:bodyPr/>
          <a:lstStyle>
            <a:extLst/>
          </a:lstStyle>
          <a:p>
            <a:endParaRPr kumimoji="1" lang="ja-JP" altLang="en-US"/>
          </a:p>
        </p:txBody>
      </p:sp>
      <p:sp>
        <p:nvSpPr>
          <p:cNvPr id="5" name="スライド番号プレースホルダ 4"/>
          <p:cNvSpPr>
            <a:spLocks noGrp="1"/>
          </p:cNvSpPr>
          <p:nvPr>
            <p:ph type="sldNum" sz="quarter" idx="12"/>
          </p:nvPr>
        </p:nvSpPr>
        <p:spPr/>
        <p:txBody>
          <a:bodyPr/>
          <a:lstStyle>
            <a:extLst/>
          </a:lstStyle>
          <a:p>
            <a:fld id="{B7A9F0B2-9AEE-47E4-ABE4-7406426F8A69}"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正方形/長方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付プレースホルダ 1"/>
          <p:cNvSpPr>
            <a:spLocks noGrp="1"/>
          </p:cNvSpPr>
          <p:nvPr>
            <p:ph type="dt" sz="half" idx="10"/>
          </p:nvPr>
        </p:nvSpPr>
        <p:spPr/>
        <p:txBody>
          <a:bodyPr/>
          <a:lstStyle>
            <a:extLst/>
          </a:lstStyle>
          <a:p>
            <a:fld id="{38B46E6C-D58B-4291-985B-520BC88B1EDA}" type="datetimeFigureOut">
              <a:rPr kumimoji="1" lang="ja-JP" altLang="en-US" smtClean="0"/>
              <a:pPr/>
              <a:t>2014/7/25</a:t>
            </a:fld>
            <a:endParaRPr kumimoji="1" lang="ja-JP" altLang="en-US"/>
          </a:p>
        </p:txBody>
      </p:sp>
      <p:sp>
        <p:nvSpPr>
          <p:cNvPr id="3" name="フッター プレースホルダ 2"/>
          <p:cNvSpPr>
            <a:spLocks noGrp="1"/>
          </p:cNvSpPr>
          <p:nvPr>
            <p:ph type="ftr" sz="quarter" idx="11"/>
          </p:nvPr>
        </p:nvSpPr>
        <p:spPr/>
        <p:txBody>
          <a:bodyPr/>
          <a:lstStyle>
            <a:extLst/>
          </a:lstStyle>
          <a:p>
            <a:endParaRPr kumimoji="1" lang="ja-JP" altLang="en-US"/>
          </a:p>
        </p:txBody>
      </p:sp>
      <p:sp>
        <p:nvSpPr>
          <p:cNvPr id="4" name="スライド番号プレースホルダ 3"/>
          <p:cNvSpPr>
            <a:spLocks noGrp="1"/>
          </p:cNvSpPr>
          <p:nvPr>
            <p:ph type="sldNum" sz="quarter" idx="12"/>
          </p:nvPr>
        </p:nvSpPr>
        <p:spPr/>
        <p:txBody>
          <a:bodyPr/>
          <a:lstStyle>
            <a:extLst/>
          </a:lstStyle>
          <a:p>
            <a:fld id="{B7A9F0B2-9AEE-47E4-ABE4-7406426F8A69}" type="slidenum">
              <a:rPr kumimoji="1" lang="ja-JP" altLang="en-US" smtClean="0"/>
              <a:pPr/>
              <a:t>&lt;#&gt;</a:t>
            </a:fld>
            <a:endParaRPr kumimoji="1" lang="ja-JP" altLang="en-US"/>
          </a:p>
        </p:txBody>
      </p:sp>
      <p:sp>
        <p:nvSpPr>
          <p:cNvPr id="6" name="正方形/長方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extLst/>
          </a:lstStyle>
          <a:p>
            <a:fld id="{38B46E6C-D58B-4291-985B-520BC88B1EDA}" type="datetimeFigureOut">
              <a:rPr kumimoji="1" lang="ja-JP" altLang="en-US" smtClean="0"/>
              <a:pPr/>
              <a:t>2014/7/25</a:t>
            </a:fld>
            <a:endParaRPr kumimoji="1" lang="ja-JP" altLang="en-US"/>
          </a:p>
        </p:txBody>
      </p:sp>
      <p:sp>
        <p:nvSpPr>
          <p:cNvPr id="6" name="フッター プレースホルダ 5"/>
          <p:cNvSpPr>
            <a:spLocks noGrp="1"/>
          </p:cNvSpPr>
          <p:nvPr>
            <p:ph type="ftr" sz="quarter" idx="11"/>
          </p:nvPr>
        </p:nvSpPr>
        <p:spPr/>
        <p:txBody>
          <a:bodyPr/>
          <a:lstStyle>
            <a:extLst/>
          </a:lstStyle>
          <a:p>
            <a:endParaRPr kumimoji="1" lang="ja-JP" altLang="en-US"/>
          </a:p>
        </p:txBody>
      </p:sp>
      <p:sp>
        <p:nvSpPr>
          <p:cNvPr id="7" name="スライド番号プレースホルダ 6"/>
          <p:cNvSpPr>
            <a:spLocks noGrp="1"/>
          </p:cNvSpPr>
          <p:nvPr>
            <p:ph type="sldNum" sz="quarter" idx="12"/>
          </p:nvPr>
        </p:nvSpPr>
        <p:spPr/>
        <p:txBody>
          <a:bodyPr/>
          <a:lstStyle>
            <a:extLst/>
          </a:lstStyle>
          <a:p>
            <a:fld id="{B7A9F0B2-9AEE-47E4-ABE4-7406426F8A69}"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ja-JP" altLang="en-US" smtClean="0"/>
              <a:t>マスタ タイトルの書式設定</a:t>
            </a:r>
            <a:endParaRPr kumimoji="0" lang="en-US"/>
          </a:p>
        </p:txBody>
      </p:sp>
      <p:sp>
        <p:nvSpPr>
          <p:cNvPr id="5" name="日付プレースホルダ 4"/>
          <p:cNvSpPr>
            <a:spLocks noGrp="1"/>
          </p:cNvSpPr>
          <p:nvPr>
            <p:ph type="dt" sz="half" idx="10"/>
          </p:nvPr>
        </p:nvSpPr>
        <p:spPr/>
        <p:txBody>
          <a:bodyPr/>
          <a:lstStyle>
            <a:extLst/>
          </a:lstStyle>
          <a:p>
            <a:fld id="{38B46E6C-D58B-4291-985B-520BC88B1EDA}" type="datetimeFigureOut">
              <a:rPr kumimoji="1" lang="ja-JP" altLang="en-US" smtClean="0"/>
              <a:pPr/>
              <a:t>2014/7/25</a:t>
            </a:fld>
            <a:endParaRPr kumimoji="1" lang="ja-JP" altLang="en-US"/>
          </a:p>
        </p:txBody>
      </p:sp>
      <p:sp>
        <p:nvSpPr>
          <p:cNvPr id="6" name="フッター プレースホルダ 5"/>
          <p:cNvSpPr>
            <a:spLocks noGrp="1"/>
          </p:cNvSpPr>
          <p:nvPr>
            <p:ph type="ftr" sz="quarter" idx="11"/>
          </p:nvPr>
        </p:nvSpPr>
        <p:spPr/>
        <p:txBody>
          <a:bodyPr/>
          <a:lstStyle>
            <a:extLst/>
          </a:lstStyle>
          <a:p>
            <a:endParaRPr kumimoji="1" lang="ja-JP" altLang="en-US"/>
          </a:p>
        </p:txBody>
      </p:sp>
      <p:sp>
        <p:nvSpPr>
          <p:cNvPr id="7" name="スライド番号プレースホルダ 6"/>
          <p:cNvSpPr>
            <a:spLocks noGrp="1"/>
          </p:cNvSpPr>
          <p:nvPr>
            <p:ph type="sldNum" sz="quarter" idx="12"/>
          </p:nvPr>
        </p:nvSpPr>
        <p:spPr/>
        <p:txBody>
          <a:bodyPr/>
          <a:lstStyle>
            <a:extLst/>
          </a:lstStyle>
          <a:p>
            <a:fld id="{B7A9F0B2-9AEE-47E4-ABE4-7406426F8A69}" type="slidenum">
              <a:rPr kumimoji="1" lang="ja-JP" altLang="en-US" smtClean="0"/>
              <a:pPr/>
              <a:t>&lt;#&gt;</a:t>
            </a:fld>
            <a:endParaRPr kumimoji="1" lang="ja-JP" altLang="en-US"/>
          </a:p>
        </p:txBody>
      </p:sp>
      <p:sp>
        <p:nvSpPr>
          <p:cNvPr id="8" name="正方形/長方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図プレースホルダ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ja-JP" altLang="en-US" smtClean="0"/>
              <a:t>アイコンをクリックして図を追加</a:t>
            </a:r>
            <a:endParaRPr kumimoji="0" lang="en-US" dirty="0"/>
          </a:p>
        </p:txBody>
      </p:sp>
      <p:sp>
        <p:nvSpPr>
          <p:cNvPr id="9" name="フローチャート: 処理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フローチャート: 処理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テキスト プレースホルダ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ja-JP" altLang="en-US" smtClean="0"/>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パイ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円/楕円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ドーナツ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正方形/長方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タイトル プレースホルダ 4"/>
          <p:cNvSpPr>
            <a:spLocks noGrp="1"/>
          </p:cNvSpPr>
          <p:nvPr>
            <p:ph type="title"/>
          </p:nvPr>
        </p:nvSpPr>
        <p:spPr>
          <a:xfrm>
            <a:off x="1435608" y="274638"/>
            <a:ext cx="7498080" cy="1143000"/>
          </a:xfrm>
          <a:prstGeom prst="rect">
            <a:avLst/>
          </a:prstGeom>
        </p:spPr>
        <p:txBody>
          <a:bodyPr anchor="ctr">
            <a:normAutofit/>
          </a:bodyPr>
          <a:lstStyle>
            <a:extLst/>
          </a:lstStyle>
          <a:p>
            <a:r>
              <a:rPr kumimoji="0" lang="ja-JP" altLang="en-US" smtClean="0"/>
              <a:t>マスタ タイトルの書式設定</a:t>
            </a:r>
            <a:endParaRPr kumimoji="0" lang="en-US"/>
          </a:p>
        </p:txBody>
      </p:sp>
      <p:sp>
        <p:nvSpPr>
          <p:cNvPr id="9" name="テキスト プレースホルダ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24" name="日付プレースホルダ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8B46E6C-D58B-4291-985B-520BC88B1EDA}" type="datetimeFigureOut">
              <a:rPr kumimoji="1" lang="ja-JP" altLang="en-US" smtClean="0"/>
              <a:pPr/>
              <a:t>2014/7/25</a:t>
            </a:fld>
            <a:endParaRPr kumimoji="1" lang="ja-JP" altLang="en-US"/>
          </a:p>
        </p:txBody>
      </p:sp>
      <p:sp>
        <p:nvSpPr>
          <p:cNvPr id="10" name="フッター プレースホルダ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1" lang="ja-JP" altLang="en-US"/>
          </a:p>
        </p:txBody>
      </p:sp>
      <p:sp>
        <p:nvSpPr>
          <p:cNvPr id="22" name="スライド番号プレースホルダ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7A9F0B2-9AEE-47E4-ABE4-7406426F8A69}" type="slidenum">
              <a:rPr kumimoji="1" lang="ja-JP" altLang="en-US" smtClean="0"/>
              <a:pPr/>
              <a:t>&lt;#&gt;</a:t>
            </a:fld>
            <a:endParaRPr kumimoji="1" lang="ja-JP" altLang="en-US"/>
          </a:p>
        </p:txBody>
      </p:sp>
      <p:sp>
        <p:nvSpPr>
          <p:cNvPr id="15" name="正方形/長方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1"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1"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google.co.jp/url?sa=i&amp;rct=j&amp;q=&amp;esrc=s&amp;frm=1&amp;source=images&amp;cd=&amp;cad=rja&amp;uact=8&amp;docid=ruvUTt6eLxyKJM&amp;tbnid=fdveZpYun9CrQM:&amp;ved=0CAUQjRw&amp;url=http://refresh-jam.com/entry17.html&amp;ei=SqG7U9HFOMX38QW9qIKgDA&amp;bvm=bv.70138588,d.dGc&amp;psig=AFQjCNHnakGNO4FOBS_rw5mlRvFpgPHarg&amp;ust=1404891598318737"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jp/url?sa=i&amp;rct=j&amp;q=&amp;esrc=s&amp;frm=1&amp;source=images&amp;cd=&amp;cad=rja&amp;uact=8&amp;docid=moODA96yHyPZEM&amp;tbnid=AWnJ0zbkJt3ZgM:&amp;ved=0CAUQjRw&amp;url=http://www.leben21.com/course/chair&amp;ei=bKC7U9zIKY_g8AXpvYJ4&amp;bvm=bv.70138588,d.dGc&amp;psig=AFQjCNHnakGNO4FOBS_rw5mlRvFpgPHarg&amp;ust=1404891598318737"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hyperlink" Target="&#29305;&#21029;&#20241;&#26247;&#65302;&#65293;&#65297;.pptx" TargetMode="External"/><Relationship Id="rId13" Type="http://schemas.openxmlformats.org/officeDocument/2006/relationships/slide" Target="slide9.xml"/><Relationship Id="rId18" Type="http://schemas.openxmlformats.org/officeDocument/2006/relationships/slide" Target="slide17.xml"/><Relationship Id="rId3" Type="http://schemas.openxmlformats.org/officeDocument/2006/relationships/hyperlink" Target="&#29305;&#21029;&#20241;&#26247;&#65297;.pptx" TargetMode="External"/><Relationship Id="rId21" Type="http://schemas.openxmlformats.org/officeDocument/2006/relationships/hyperlink" Target="&#29305;&#21029;&#20241;&#26247;&#65297;&#65303;.pptx" TargetMode="External"/><Relationship Id="rId7" Type="http://schemas.openxmlformats.org/officeDocument/2006/relationships/slide" Target="slide5.xml"/><Relationship Id="rId12" Type="http://schemas.openxmlformats.org/officeDocument/2006/relationships/slide" Target="slide8.xml"/><Relationship Id="rId17" Type="http://schemas.openxmlformats.org/officeDocument/2006/relationships/slide" Target="slide15.xml"/><Relationship Id="rId25" Type="http://schemas.openxmlformats.org/officeDocument/2006/relationships/hyperlink" Target="&#29305;&#21029;&#20241;&#26247;&#65298;&#65297;.pptx" TargetMode="External"/><Relationship Id="rId2" Type="http://schemas.openxmlformats.org/officeDocument/2006/relationships/notesSlide" Target="../notesSlides/notesSlide3.xml"/><Relationship Id="rId16" Type="http://schemas.openxmlformats.org/officeDocument/2006/relationships/slide" Target="slide13.xml"/><Relationship Id="rId20" Type="http://schemas.openxmlformats.org/officeDocument/2006/relationships/hyperlink" Target="&#29305;&#21029;&#20241;&#26247;&#65297;&#65302;.pptx" TargetMode="External"/><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slide" Target="slide7.xml"/><Relationship Id="rId24" Type="http://schemas.openxmlformats.org/officeDocument/2006/relationships/slide" Target="slide20.xml"/><Relationship Id="rId5" Type="http://schemas.openxmlformats.org/officeDocument/2006/relationships/hyperlink" Target="&#29305;&#21029;&#20241;&#26247;&#65299;.pptx" TargetMode="External"/><Relationship Id="rId15" Type="http://schemas.openxmlformats.org/officeDocument/2006/relationships/slide" Target="slide12.xml"/><Relationship Id="rId23" Type="http://schemas.openxmlformats.org/officeDocument/2006/relationships/hyperlink" Target="&#29305;&#21029;&#20241;&#26247;&#65297;&#65305;.pptx" TargetMode="External"/><Relationship Id="rId10" Type="http://schemas.openxmlformats.org/officeDocument/2006/relationships/slide" Target="slide6.xml"/><Relationship Id="rId19" Type="http://schemas.openxmlformats.org/officeDocument/2006/relationships/slide" Target="slide18.xml"/><Relationship Id="rId4" Type="http://schemas.openxmlformats.org/officeDocument/2006/relationships/slide" Target="slide3.xml"/><Relationship Id="rId9" Type="http://schemas.openxmlformats.org/officeDocument/2006/relationships/hyperlink" Target="&#29305;&#21029;&#20241;&#26247;&#65302;&#65293;&#65298;.pptx" TargetMode="External"/><Relationship Id="rId14" Type="http://schemas.openxmlformats.org/officeDocument/2006/relationships/slide" Target="slide11.xml"/><Relationship Id="rId22" Type="http://schemas.openxmlformats.org/officeDocument/2006/relationships/hyperlink" Target="&#29305;&#21029;&#20241;&#26247;&#65297;&#65304;.pptx"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himanto.fiw-web.net/"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google.co.jp/url?sa=i&amp;rct=j&amp;q=%E7%84%A1%E6%96%99%E3%82%A4%E3%83%A9%E3%82%B9%E3%83%88+%E3%81%8A%E7%A5%9D%E3%81%84&amp;source=images&amp;cd=&amp;cad=rja&amp;docid=ApWQECyo46JcjM&amp;tbnid=5wtlhvLf4SWQdM:&amp;ved=&amp;url=http://blogs.yahoo.co.jp/itoh5588/62751412.html&amp;ei=huYmUbWfC-3smAWRjYDQDQ&amp;psig=AFQjCNGvmdxztiDyTN56KY5mjQElchiAQw&amp;ust=1361590278471876"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7200" b="1" dirty="0" smtClean="0">
                <a:latin typeface="HGP明朝E" pitchFamily="18" charset="-128"/>
                <a:ea typeface="HGP明朝E" pitchFamily="18" charset="-128"/>
              </a:rPr>
              <a:t>特別休暇について</a:t>
            </a:r>
            <a:endParaRPr kumimoji="1" lang="ja-JP" altLang="en-US" sz="7200" b="1" dirty="0">
              <a:latin typeface="HGP明朝E" pitchFamily="18" charset="-128"/>
              <a:ea typeface="HGP明朝E" pitchFamily="18" charset="-128"/>
            </a:endParaRPr>
          </a:p>
        </p:txBody>
      </p:sp>
      <p:sp>
        <p:nvSpPr>
          <p:cNvPr id="3" name="サブタイトル 2"/>
          <p:cNvSpPr>
            <a:spLocks noGrp="1"/>
          </p:cNvSpPr>
          <p:nvPr>
            <p:ph type="subTitle" idx="1"/>
          </p:nvPr>
        </p:nvSpPr>
        <p:spPr>
          <a:xfrm>
            <a:off x="1475656" y="4869160"/>
            <a:ext cx="7406640" cy="1752600"/>
          </a:xfrm>
        </p:spPr>
        <p:txBody>
          <a:bodyPr/>
          <a:lstStyle/>
          <a:p>
            <a:endParaRPr kumimoji="1" lang="ja-JP" altLang="en-US" dirty="0"/>
          </a:p>
        </p:txBody>
      </p:sp>
      <p:pic>
        <p:nvPicPr>
          <p:cNvPr id="2050" name="Picture 2" descr="14"/>
          <p:cNvPicPr>
            <a:picLocks noChangeAspect="1" noChangeArrowheads="1"/>
          </p:cNvPicPr>
          <p:nvPr/>
        </p:nvPicPr>
        <p:blipFill>
          <a:blip r:embed="rId3" cstate="print"/>
          <a:srcRect/>
          <a:stretch>
            <a:fillRect/>
          </a:stretch>
        </p:blipFill>
        <p:spPr bwMode="auto">
          <a:xfrm>
            <a:off x="4067944" y="3356992"/>
            <a:ext cx="3972281" cy="280831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itchFamily="50" charset="-128"/>
                <a:ea typeface="HG丸ｺﾞｼｯｸM-PRO" pitchFamily="50" charset="-128"/>
              </a:rPr>
              <a:t>取得できる単位は？</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p:txBody>
          <a:bodyPr>
            <a:normAutofit fontScale="92500"/>
          </a:bodyPr>
          <a:lstStyle/>
          <a:p>
            <a:r>
              <a:rPr lang="ja-JP" altLang="en-US" dirty="0" smtClean="0">
                <a:latin typeface="HG丸ｺﾞｼｯｸM-PRO" pitchFamily="50" charset="-128"/>
                <a:ea typeface="HG丸ｺﾞｼｯｸM-PRO" pitchFamily="50" charset="-128"/>
              </a:rPr>
              <a:t>１日又は４時間　</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始業時刻から連続して４時間</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終業時刻まで連続して４時間</a:t>
            </a:r>
            <a:endParaRPr lang="en-US" altLang="ja-JP" dirty="0" smtClean="0">
              <a:latin typeface="HG丸ｺﾞｼｯｸM-PRO" pitchFamily="50" charset="-128"/>
              <a:ea typeface="HG丸ｺﾞｼｯｸM-PRO" pitchFamily="50" charset="-128"/>
            </a:endParaRPr>
          </a:p>
          <a:p>
            <a:pPr>
              <a:buNone/>
            </a:pP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＊ただし、残日数が４時間未満の場合は</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分単位ですべて取得できる</a:t>
            </a:r>
            <a:endParaRPr lang="en-US" altLang="ja-JP" dirty="0" smtClean="0">
              <a:latin typeface="HG丸ｺﾞｼｯｸM-PRO" pitchFamily="50" charset="-128"/>
              <a:ea typeface="HG丸ｺﾞｼｯｸM-PRO" pitchFamily="50" charset="-128"/>
            </a:endParaRPr>
          </a:p>
        </p:txBody>
      </p:sp>
      <p:sp>
        <p:nvSpPr>
          <p:cNvPr id="4" name="下矢印 3"/>
          <p:cNvSpPr/>
          <p:nvPr/>
        </p:nvSpPr>
        <p:spPr>
          <a:xfrm>
            <a:off x="3851920" y="2276872"/>
            <a:ext cx="484632" cy="64807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3419872" y="1988840"/>
            <a:ext cx="1296144" cy="0"/>
          </a:xfrm>
          <a:prstGeom prst="line">
            <a:avLst/>
          </a:prstGeom>
          <a:ln w="63500" cmpd="dbl">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latin typeface="HG丸ｺﾞｼｯｸM-PRO" pitchFamily="50" charset="-128"/>
                <a:ea typeface="HG丸ｺﾞｼｯｸM-PRO" pitchFamily="50" charset="-128"/>
              </a:rPr>
              <a:t>５日間の夏期特別休暇を</a:t>
            </a:r>
            <a:r>
              <a:rPr lang="en-US" altLang="ja-JP" dirty="0" smtClean="0">
                <a:latin typeface="HG丸ｺﾞｼｯｸM-PRO" pitchFamily="50" charset="-128"/>
                <a:ea typeface="HG丸ｺﾞｼｯｸM-PRO" pitchFamily="50" charset="-128"/>
              </a:rPr>
              <a:t/>
            </a:r>
            <a:br>
              <a:rPr lang="en-US" altLang="ja-JP" dirty="0" smtClean="0">
                <a:latin typeface="HG丸ｺﾞｼｯｸM-PRO" pitchFamily="50" charset="-128"/>
                <a:ea typeface="HG丸ｺﾞｼｯｸM-PRO" pitchFamily="50" charset="-128"/>
              </a:rPr>
            </a:br>
            <a:r>
              <a:rPr kumimoji="1" lang="ja-JP" altLang="en-US" dirty="0" smtClean="0">
                <a:latin typeface="HG丸ｺﾞｼｯｸM-PRO" pitchFamily="50" charset="-128"/>
                <a:ea typeface="HG丸ｺﾞｼｯｸM-PRO" pitchFamily="50" charset="-128"/>
              </a:rPr>
              <a:t>４時間ずつ取得すると</a:t>
            </a:r>
            <a:r>
              <a:rPr kumimoji="1" lang="en-US" altLang="ja-JP" dirty="0" smtClean="0">
                <a:latin typeface="HG丸ｺﾞｼｯｸM-PRO" pitchFamily="50" charset="-128"/>
                <a:ea typeface="HG丸ｺﾞｼｯｸM-PRO" pitchFamily="50" charset="-128"/>
              </a:rPr>
              <a:t>…</a:t>
            </a:r>
            <a:endParaRPr kumimoji="1" lang="ja-JP" altLang="en-US" dirty="0">
              <a:latin typeface="HG丸ｺﾞｼｯｸM-PRO" pitchFamily="50" charset="-128"/>
              <a:ea typeface="HG丸ｺﾞｼｯｸM-PRO" pitchFamily="50" charset="-128"/>
            </a:endParaRPr>
          </a:p>
        </p:txBody>
      </p:sp>
      <p:sp>
        <p:nvSpPr>
          <p:cNvPr id="12" name="AutoShape 3"/>
          <p:cNvSpPr>
            <a:spLocks noChangeArrowheads="1"/>
          </p:cNvSpPr>
          <p:nvPr/>
        </p:nvSpPr>
        <p:spPr bwMode="auto">
          <a:xfrm>
            <a:off x="539552" y="5805264"/>
            <a:ext cx="8280920" cy="891480"/>
          </a:xfrm>
          <a:prstGeom prst="wedgeRoundRectCallout">
            <a:avLst>
              <a:gd name="adj1" fmla="val 7643"/>
              <a:gd name="adj2" fmla="val -49110"/>
              <a:gd name="adj3" fmla="val 16667"/>
            </a:avLst>
          </a:prstGeom>
          <a:solidFill>
            <a:srgbClr val="FFFFFF"/>
          </a:solidFill>
          <a:ln w="9525">
            <a:solidFill>
              <a:srgbClr val="000000"/>
            </a:solidFill>
            <a:miter lim="800000"/>
            <a:headEnd/>
            <a:tailEnd/>
          </a:ln>
        </p:spPr>
        <p:txBody>
          <a:bodyPr wrap="square" lIns="27432"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2000" b="0" i="0" strike="noStrike" dirty="0">
                <a:solidFill>
                  <a:srgbClr val="000000"/>
                </a:solidFill>
                <a:latin typeface="HG創英角ﾎﾟｯﾌﾟ体"/>
                <a:ea typeface="HG創英角ﾎﾟｯﾌﾟ体"/>
              </a:rPr>
              <a:t>この時点から１日での取得はできません</a:t>
            </a:r>
            <a:r>
              <a:rPr lang="ja-JP" altLang="en-US" sz="2000" b="0" i="0" strike="noStrike" dirty="0" smtClean="0">
                <a:solidFill>
                  <a:srgbClr val="000000"/>
                </a:solidFill>
                <a:latin typeface="HG創英角ﾎﾟｯﾌﾟ体"/>
                <a:ea typeface="HG創英角ﾎﾟｯﾌﾟ体"/>
              </a:rPr>
              <a:t>。</a:t>
            </a:r>
            <a:endParaRPr lang="en-US" altLang="ja-JP" sz="2000" b="0" i="0" strike="noStrike" dirty="0" smtClean="0">
              <a:solidFill>
                <a:srgbClr val="000000"/>
              </a:solidFill>
              <a:latin typeface="HG創英角ﾎﾟｯﾌﾟ体"/>
              <a:ea typeface="HG創英角ﾎﾟｯﾌﾟ体"/>
            </a:endParaRPr>
          </a:p>
          <a:p>
            <a:pPr algn="l" rtl="0">
              <a:defRPr sz="1000"/>
            </a:pPr>
            <a:r>
              <a:rPr lang="ja-JP" altLang="en-US" sz="2000" b="0" i="0" strike="noStrike" dirty="0" smtClean="0">
                <a:solidFill>
                  <a:srgbClr val="000000"/>
                </a:solidFill>
                <a:latin typeface="HG創英角ﾎﾟｯﾌﾟ体"/>
                <a:ea typeface="HG創英角ﾎﾟｯﾌﾟ体"/>
              </a:rPr>
              <a:t>４時間</a:t>
            </a:r>
            <a:r>
              <a:rPr lang="ja-JP" altLang="en-US" sz="2000" b="0" i="0" strike="noStrike" dirty="0">
                <a:solidFill>
                  <a:srgbClr val="000000"/>
                </a:solidFill>
                <a:latin typeface="HG創英角ﾎﾟｯﾌﾟ体"/>
                <a:ea typeface="HG創英角ﾎﾟｯﾌﾟ体"/>
              </a:rPr>
              <a:t>未満の端数ではないので</a:t>
            </a:r>
            <a:r>
              <a:rPr lang="ja-JP" altLang="en-US" sz="2000" b="0" i="0" strike="noStrike" dirty="0" smtClean="0">
                <a:solidFill>
                  <a:srgbClr val="000000"/>
                </a:solidFill>
                <a:latin typeface="HG創英角ﾎﾟｯﾌﾟ体"/>
                <a:ea typeface="HG創英角ﾎﾟｯﾌﾟ体"/>
              </a:rPr>
              <a:t>、</a:t>
            </a:r>
            <a:r>
              <a:rPr lang="ja-JP" altLang="en-US" sz="2000" dirty="0" smtClean="0">
                <a:solidFill>
                  <a:srgbClr val="000000"/>
                </a:solidFill>
                <a:latin typeface="HG創英角ﾎﾟｯﾌﾟ体"/>
                <a:ea typeface="HG創英角ﾎﾟｯﾌﾟ体"/>
              </a:rPr>
              <a:t>６</a:t>
            </a:r>
            <a:r>
              <a:rPr lang="ja-JP" altLang="en-US" sz="2000" b="0" i="0" strike="noStrike" dirty="0" smtClean="0">
                <a:solidFill>
                  <a:srgbClr val="000000"/>
                </a:solidFill>
                <a:latin typeface="HG創英角ﾎﾟｯﾌﾟ体"/>
                <a:ea typeface="HG創英角ﾎﾟｯﾌﾟ体"/>
              </a:rPr>
              <a:t>時間４５分</a:t>
            </a:r>
            <a:r>
              <a:rPr lang="ja-JP" altLang="en-US" sz="2000" b="0" i="0" strike="noStrike" dirty="0">
                <a:solidFill>
                  <a:srgbClr val="000000"/>
                </a:solidFill>
                <a:latin typeface="HG創英角ﾎﾟｯﾌﾟ体"/>
                <a:ea typeface="HG創英角ﾎﾟｯﾌﾟ体"/>
              </a:rPr>
              <a:t>での取得もできません。</a:t>
            </a:r>
          </a:p>
        </p:txBody>
      </p:sp>
      <p:graphicFrame>
        <p:nvGraphicFramePr>
          <p:cNvPr id="17" name="表 16"/>
          <p:cNvGraphicFramePr>
            <a:graphicFrameLocks noGrp="1"/>
          </p:cNvGraphicFramePr>
          <p:nvPr/>
        </p:nvGraphicFramePr>
        <p:xfrm>
          <a:off x="827584" y="1484784"/>
          <a:ext cx="7920880" cy="4104460"/>
        </p:xfrm>
        <a:graphic>
          <a:graphicData uri="http://schemas.openxmlformats.org/drawingml/2006/table">
            <a:tbl>
              <a:tblPr firstRow="1" bandRow="1">
                <a:tableStyleId>{5C22544A-7EE6-4342-B048-85BDC9FD1C3A}</a:tableStyleId>
              </a:tblPr>
              <a:tblGrid>
                <a:gridCol w="1448941"/>
                <a:gridCol w="2414902"/>
                <a:gridCol w="4057037"/>
              </a:tblGrid>
              <a:tr h="368480">
                <a:tc>
                  <a:txBody>
                    <a:bodyPr/>
                    <a:lstStyle/>
                    <a:p>
                      <a:pPr algn="ctr"/>
                      <a:endParaRPr kumimoji="1" lang="ja-JP" altLang="en-US" b="1" dirty="0">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000" b="1" i="0" u="none" strike="noStrike" dirty="0" smtClean="0">
                          <a:solidFill>
                            <a:schemeClr val="tx1"/>
                          </a:solidFill>
                          <a:latin typeface="HG丸ｺﾞｼｯｸM-PRO" pitchFamily="50" charset="-128"/>
                          <a:ea typeface="HG丸ｺﾞｼｯｸM-PRO" pitchFamily="50" charset="-128"/>
                        </a:rPr>
                        <a:t>取得</a:t>
                      </a:r>
                      <a:r>
                        <a:rPr lang="ja-JP" altLang="en-US" sz="2000" b="1" i="0" u="none" strike="noStrike" dirty="0">
                          <a:solidFill>
                            <a:schemeClr val="tx1"/>
                          </a:solidFill>
                          <a:latin typeface="HG丸ｺﾞｼｯｸM-PRO" pitchFamily="50" charset="-128"/>
                          <a:ea typeface="HG丸ｺﾞｼｯｸM-PRO" pitchFamily="50" charset="-128"/>
                        </a:rPr>
                        <a:t>時間</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000" b="1" i="0" u="none" strike="noStrike" dirty="0">
                          <a:solidFill>
                            <a:schemeClr val="tx1"/>
                          </a:solidFill>
                          <a:latin typeface="HG丸ｺﾞｼｯｸM-PRO" pitchFamily="50" charset="-128"/>
                          <a:ea typeface="HG丸ｺﾞｼｯｸM-PRO" pitchFamily="50" charset="-128"/>
                        </a:rPr>
                        <a:t>残日数（時間）</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3598">
                <a:tc>
                  <a:txBody>
                    <a:bodyPr/>
                    <a:lstStyle/>
                    <a:p>
                      <a:pPr algn="ctr"/>
                      <a:r>
                        <a:rPr kumimoji="1" lang="ja-JP" altLang="en-US" b="1" dirty="0" smtClean="0">
                          <a:latin typeface="HG丸ｺﾞｼｯｸM-PRO" pitchFamily="50" charset="-128"/>
                          <a:ea typeface="HG丸ｺﾞｼｯｸM-PRO" pitchFamily="50" charset="-128"/>
                        </a:rPr>
                        <a:t>１回目</a:t>
                      </a:r>
                      <a:endParaRPr kumimoji="1" lang="en-US" altLang="ja-JP" b="1" dirty="0" smtClean="0">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000" b="1" i="0" u="none" strike="noStrike" dirty="0">
                          <a:solidFill>
                            <a:schemeClr val="tx1"/>
                          </a:solidFill>
                          <a:latin typeface="HG丸ｺﾞｼｯｸM-PRO" pitchFamily="50" charset="-128"/>
                          <a:ea typeface="HG丸ｺﾞｼｯｸM-PRO" pitchFamily="50" charset="-128"/>
                        </a:rPr>
                        <a:t>４時間</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2000" b="1" i="0" u="none" strike="noStrike" dirty="0">
                          <a:solidFill>
                            <a:schemeClr val="tx1"/>
                          </a:solidFill>
                          <a:latin typeface="HG丸ｺﾞｼｯｸM-PRO" pitchFamily="50" charset="-128"/>
                          <a:ea typeface="HG丸ｺﾞｼｯｸM-PRO" pitchFamily="50" charset="-128"/>
                        </a:rPr>
                        <a:t>４日３時間４５分</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3598">
                <a:tc>
                  <a:txBody>
                    <a:bodyPr/>
                    <a:lstStyle/>
                    <a:p>
                      <a:pPr algn="ctr"/>
                      <a:r>
                        <a:rPr kumimoji="1" lang="ja-JP" altLang="en-US" b="1" dirty="0" smtClean="0">
                          <a:latin typeface="HG丸ｺﾞｼｯｸM-PRO" pitchFamily="50" charset="-128"/>
                          <a:ea typeface="HG丸ｺﾞｼｯｸM-PRO" pitchFamily="50" charset="-128"/>
                        </a:rPr>
                        <a:t>２回目</a:t>
                      </a:r>
                      <a:endParaRPr kumimoji="1" lang="ja-JP" altLang="en-US" b="1" dirty="0">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000" b="1" i="0" u="none" strike="noStrike" dirty="0" smtClean="0">
                          <a:solidFill>
                            <a:schemeClr val="tx1"/>
                          </a:solidFill>
                          <a:latin typeface="HG丸ｺﾞｼｯｸM-PRO" pitchFamily="50" charset="-128"/>
                          <a:ea typeface="HG丸ｺﾞｼｯｸM-PRO" pitchFamily="50" charset="-128"/>
                        </a:rPr>
                        <a:t>４時間</a:t>
                      </a:r>
                      <a:endParaRPr lang="ja-JP" altLang="en-US" sz="2000" b="1" i="0" u="none" strike="noStrike" dirty="0">
                        <a:solidFill>
                          <a:schemeClr val="tx1"/>
                        </a:solidFill>
                        <a:latin typeface="HG丸ｺﾞｼｯｸM-PRO" pitchFamily="50" charset="-128"/>
                        <a:ea typeface="HG丸ｺﾞｼｯｸM-PRO"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2000" b="1" i="0" u="none" strike="noStrike" dirty="0" smtClean="0">
                          <a:solidFill>
                            <a:schemeClr val="tx1"/>
                          </a:solidFill>
                          <a:latin typeface="HG丸ｺﾞｼｯｸM-PRO" pitchFamily="50" charset="-128"/>
                          <a:ea typeface="HG丸ｺﾞｼｯｸM-PRO" pitchFamily="50" charset="-128"/>
                        </a:rPr>
                        <a:t>３日</a:t>
                      </a:r>
                      <a:r>
                        <a:rPr lang="ja-JP" altLang="en-US" sz="2000" b="1" i="0" u="none" strike="noStrike" dirty="0" smtClean="0">
                          <a:solidFill>
                            <a:schemeClr val="tx1"/>
                          </a:solidFill>
                          <a:latin typeface="HG丸ｺﾞｼｯｸM-PRO" pitchFamily="50" charset="-128"/>
                          <a:ea typeface="HG丸ｺﾞｼｯｸM-PRO" pitchFamily="50" charset="-128"/>
                        </a:rPr>
                        <a:t>７</a:t>
                      </a:r>
                      <a:r>
                        <a:rPr lang="zh-TW" altLang="en-US" sz="2000" b="1" i="0" u="none" strike="noStrike" dirty="0" smtClean="0">
                          <a:solidFill>
                            <a:schemeClr val="tx1"/>
                          </a:solidFill>
                          <a:latin typeface="HG丸ｺﾞｼｯｸM-PRO" pitchFamily="50" charset="-128"/>
                          <a:ea typeface="HG丸ｺﾞｼｯｸM-PRO" pitchFamily="50" charset="-128"/>
                        </a:rPr>
                        <a:t>時間</a:t>
                      </a:r>
                      <a:r>
                        <a:rPr lang="ja-JP" altLang="en-US" sz="2000" b="1" i="0" u="none" strike="noStrike" dirty="0" smtClean="0">
                          <a:solidFill>
                            <a:schemeClr val="tx1"/>
                          </a:solidFill>
                          <a:latin typeface="HG丸ｺﾞｼｯｸM-PRO" pitchFamily="50" charset="-128"/>
                          <a:ea typeface="HG丸ｺﾞｼｯｸM-PRO" pitchFamily="50" charset="-128"/>
                        </a:rPr>
                        <a:t>３０</a:t>
                      </a:r>
                      <a:r>
                        <a:rPr lang="zh-TW" altLang="en-US" sz="2000" b="1" i="0" u="none" strike="noStrike" dirty="0" smtClean="0">
                          <a:solidFill>
                            <a:schemeClr val="tx1"/>
                          </a:solidFill>
                          <a:latin typeface="HG丸ｺﾞｼｯｸM-PRO" pitchFamily="50" charset="-128"/>
                          <a:ea typeface="HG丸ｺﾞｼｯｸM-PRO" pitchFamily="50" charset="-128"/>
                        </a:rPr>
                        <a:t>分</a:t>
                      </a:r>
                      <a:endParaRPr lang="zh-TW" altLang="en-US" sz="2000" b="1" i="0" u="none" strike="noStrike" dirty="0">
                        <a:solidFill>
                          <a:schemeClr val="tx1"/>
                        </a:solidFill>
                        <a:latin typeface="HG丸ｺﾞｼｯｸM-PRO" pitchFamily="50" charset="-128"/>
                        <a:ea typeface="HG丸ｺﾞｼｯｸM-PRO"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3598">
                <a:tc>
                  <a:txBody>
                    <a:bodyPr/>
                    <a:lstStyle/>
                    <a:p>
                      <a:pPr algn="ctr"/>
                      <a:r>
                        <a:rPr kumimoji="1" lang="ja-JP" altLang="en-US" b="1" dirty="0" smtClean="0">
                          <a:latin typeface="HG丸ｺﾞｼｯｸM-PRO" pitchFamily="50" charset="-128"/>
                          <a:ea typeface="HG丸ｺﾞｼｯｸM-PRO" pitchFamily="50" charset="-128"/>
                        </a:rPr>
                        <a:t>３回目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000" b="1" i="0" u="none" strike="noStrike" dirty="0" smtClean="0">
                          <a:solidFill>
                            <a:schemeClr val="tx1"/>
                          </a:solidFill>
                          <a:latin typeface="HG丸ｺﾞｼｯｸM-PRO" pitchFamily="50" charset="-128"/>
                          <a:ea typeface="HG丸ｺﾞｼｯｸM-PRO" pitchFamily="50" charset="-128"/>
                        </a:rPr>
                        <a:t>４時間</a:t>
                      </a:r>
                      <a:endParaRPr lang="ja-JP" altLang="en-US" sz="2000" b="1" i="0" u="none" strike="noStrike" dirty="0">
                        <a:solidFill>
                          <a:schemeClr val="tx1"/>
                        </a:solidFill>
                        <a:latin typeface="HG丸ｺﾞｼｯｸM-PRO" pitchFamily="50" charset="-128"/>
                        <a:ea typeface="HG丸ｺﾞｼｯｸM-PRO"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000" b="1" i="0" u="none" strike="noStrike" dirty="0" smtClean="0">
                          <a:solidFill>
                            <a:schemeClr val="tx1"/>
                          </a:solidFill>
                          <a:latin typeface="HG丸ｺﾞｼｯｸM-PRO" pitchFamily="50" charset="-128"/>
                          <a:ea typeface="HG丸ｺﾞｼｯｸM-PRO" pitchFamily="50" charset="-128"/>
                        </a:rPr>
                        <a:t>３</a:t>
                      </a:r>
                      <a:r>
                        <a:rPr lang="zh-TW" altLang="en-US" sz="2000" b="1" i="0" u="none" strike="noStrike" dirty="0" smtClean="0">
                          <a:solidFill>
                            <a:schemeClr val="tx1"/>
                          </a:solidFill>
                          <a:latin typeface="HG丸ｺﾞｼｯｸM-PRO" pitchFamily="50" charset="-128"/>
                          <a:ea typeface="HG丸ｺﾞｼｯｸM-PRO" pitchFamily="50" charset="-128"/>
                        </a:rPr>
                        <a:t>日</a:t>
                      </a:r>
                      <a:r>
                        <a:rPr lang="ja-JP" altLang="en-US" sz="2000" b="1" i="0" u="none" strike="noStrike" dirty="0" smtClean="0">
                          <a:solidFill>
                            <a:schemeClr val="tx1"/>
                          </a:solidFill>
                          <a:latin typeface="HG丸ｺﾞｼｯｸM-PRO" pitchFamily="50" charset="-128"/>
                          <a:ea typeface="HG丸ｺﾞｼｯｸM-PRO" pitchFamily="50" charset="-128"/>
                        </a:rPr>
                        <a:t>３</a:t>
                      </a:r>
                      <a:r>
                        <a:rPr lang="zh-TW" altLang="en-US" sz="2000" b="1" i="0" u="none" strike="noStrike" dirty="0" smtClean="0">
                          <a:solidFill>
                            <a:schemeClr val="tx1"/>
                          </a:solidFill>
                          <a:latin typeface="HG丸ｺﾞｼｯｸM-PRO" pitchFamily="50" charset="-128"/>
                          <a:ea typeface="HG丸ｺﾞｼｯｸM-PRO" pitchFamily="50" charset="-128"/>
                        </a:rPr>
                        <a:t>時間</a:t>
                      </a:r>
                      <a:r>
                        <a:rPr lang="zh-TW" altLang="en-US" sz="2000" b="1" i="0" u="none" strike="noStrike" dirty="0">
                          <a:solidFill>
                            <a:schemeClr val="tx1"/>
                          </a:solidFill>
                          <a:latin typeface="HG丸ｺﾞｼｯｸM-PRO" pitchFamily="50" charset="-128"/>
                          <a:ea typeface="HG丸ｺﾞｼｯｸM-PRO" pitchFamily="50" charset="-128"/>
                        </a:rPr>
                        <a:t>３０分</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3598">
                <a:tc>
                  <a:txBody>
                    <a:bodyPr/>
                    <a:lstStyle/>
                    <a:p>
                      <a:pPr algn="ctr"/>
                      <a:r>
                        <a:rPr kumimoji="1" lang="ja-JP" altLang="en-US" b="1" dirty="0" smtClean="0">
                          <a:latin typeface="HG丸ｺﾞｼｯｸM-PRO" pitchFamily="50" charset="-128"/>
                          <a:ea typeface="HG丸ｺﾞｼｯｸM-PRO" pitchFamily="50" charset="-128"/>
                        </a:rPr>
                        <a:t>４回目</a:t>
                      </a:r>
                      <a:endParaRPr kumimoji="1" lang="ja-JP" altLang="en-US" b="1" dirty="0">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000" b="1" i="0" u="none" strike="noStrike" dirty="0" smtClean="0">
                          <a:solidFill>
                            <a:schemeClr val="tx1"/>
                          </a:solidFill>
                          <a:latin typeface="HG丸ｺﾞｼｯｸM-PRO" pitchFamily="50" charset="-128"/>
                          <a:ea typeface="HG丸ｺﾞｼｯｸM-PRO" pitchFamily="50" charset="-128"/>
                        </a:rPr>
                        <a:t>４時間</a:t>
                      </a:r>
                      <a:endParaRPr lang="ja-JP" altLang="en-US" sz="2000" b="1" i="0" u="none" strike="noStrike" dirty="0">
                        <a:solidFill>
                          <a:schemeClr val="tx1"/>
                        </a:solidFill>
                        <a:latin typeface="HG丸ｺﾞｼｯｸM-PRO" pitchFamily="50" charset="-128"/>
                        <a:ea typeface="HG丸ｺﾞｼｯｸM-PRO"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2000" b="1" i="0" u="none" strike="noStrike" dirty="0" smtClean="0">
                          <a:solidFill>
                            <a:schemeClr val="tx1"/>
                          </a:solidFill>
                          <a:latin typeface="HG丸ｺﾞｼｯｸM-PRO" pitchFamily="50" charset="-128"/>
                          <a:ea typeface="HG丸ｺﾞｼｯｸM-PRO" pitchFamily="50" charset="-128"/>
                        </a:rPr>
                        <a:t>２日</a:t>
                      </a:r>
                      <a:r>
                        <a:rPr lang="ja-JP" altLang="en-US" sz="2000" b="1" i="0" u="none" strike="noStrike" dirty="0" smtClean="0">
                          <a:solidFill>
                            <a:schemeClr val="tx1"/>
                          </a:solidFill>
                          <a:latin typeface="HG丸ｺﾞｼｯｸM-PRO" pitchFamily="50" charset="-128"/>
                          <a:ea typeface="HG丸ｺﾞｼｯｸM-PRO" pitchFamily="50" charset="-128"/>
                        </a:rPr>
                        <a:t>７</a:t>
                      </a:r>
                      <a:r>
                        <a:rPr lang="zh-TW" altLang="en-US" sz="2000" b="1" i="0" u="none" strike="noStrike" dirty="0" smtClean="0">
                          <a:solidFill>
                            <a:schemeClr val="tx1"/>
                          </a:solidFill>
                          <a:latin typeface="HG丸ｺﾞｼｯｸM-PRO" pitchFamily="50" charset="-128"/>
                          <a:ea typeface="HG丸ｺﾞｼｯｸM-PRO" pitchFamily="50" charset="-128"/>
                        </a:rPr>
                        <a:t>時間</a:t>
                      </a:r>
                      <a:r>
                        <a:rPr lang="ja-JP" altLang="en-US" sz="2000" b="1" i="0" u="none" strike="noStrike" dirty="0" smtClean="0">
                          <a:solidFill>
                            <a:schemeClr val="tx1"/>
                          </a:solidFill>
                          <a:latin typeface="HG丸ｺﾞｼｯｸM-PRO" pitchFamily="50" charset="-128"/>
                          <a:ea typeface="HG丸ｺﾞｼｯｸM-PRO" pitchFamily="50" charset="-128"/>
                        </a:rPr>
                        <a:t>１５</a:t>
                      </a:r>
                      <a:r>
                        <a:rPr lang="zh-TW" altLang="en-US" sz="2000" b="1" i="0" u="none" strike="noStrike" dirty="0" smtClean="0">
                          <a:solidFill>
                            <a:schemeClr val="tx1"/>
                          </a:solidFill>
                          <a:latin typeface="HG丸ｺﾞｼｯｸM-PRO" pitchFamily="50" charset="-128"/>
                          <a:ea typeface="HG丸ｺﾞｼｯｸM-PRO" pitchFamily="50" charset="-128"/>
                        </a:rPr>
                        <a:t>分</a:t>
                      </a:r>
                      <a:endParaRPr lang="zh-TW" altLang="en-US" sz="2000" b="1" i="0" u="none" strike="noStrike" dirty="0">
                        <a:solidFill>
                          <a:schemeClr val="tx1"/>
                        </a:solidFill>
                        <a:latin typeface="HG丸ｺﾞｼｯｸM-PRO" pitchFamily="50" charset="-128"/>
                        <a:ea typeface="HG丸ｺﾞｼｯｸM-PRO"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3598">
                <a:tc>
                  <a:txBody>
                    <a:bodyPr/>
                    <a:lstStyle/>
                    <a:p>
                      <a:pPr algn="ctr"/>
                      <a:r>
                        <a:rPr kumimoji="1" lang="ja-JP" altLang="en-US" b="1" dirty="0" smtClean="0">
                          <a:latin typeface="HG丸ｺﾞｼｯｸM-PRO" pitchFamily="50" charset="-128"/>
                          <a:ea typeface="HG丸ｺﾞｼｯｸM-PRO" pitchFamily="50" charset="-128"/>
                        </a:rPr>
                        <a:t>５回目</a:t>
                      </a:r>
                      <a:endParaRPr kumimoji="1" lang="ja-JP" altLang="en-US" b="1" dirty="0">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000" b="1" i="0" u="none" strike="noStrike" dirty="0" smtClean="0">
                          <a:solidFill>
                            <a:schemeClr val="tx1"/>
                          </a:solidFill>
                          <a:latin typeface="HG丸ｺﾞｼｯｸM-PRO" pitchFamily="50" charset="-128"/>
                          <a:ea typeface="HG丸ｺﾞｼｯｸM-PRO" pitchFamily="50" charset="-128"/>
                        </a:rPr>
                        <a:t>４時間</a:t>
                      </a:r>
                      <a:endParaRPr lang="ja-JP" altLang="en-US" sz="2000" b="1" i="0" u="none" strike="noStrike" dirty="0">
                        <a:solidFill>
                          <a:schemeClr val="tx1"/>
                        </a:solidFill>
                        <a:latin typeface="HG丸ｺﾞｼｯｸM-PRO" pitchFamily="50" charset="-128"/>
                        <a:ea typeface="HG丸ｺﾞｼｯｸM-PRO"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000" b="1" i="0" u="none" strike="noStrike" dirty="0" smtClean="0">
                          <a:solidFill>
                            <a:schemeClr val="tx1"/>
                          </a:solidFill>
                          <a:latin typeface="HG丸ｺﾞｼｯｸM-PRO" pitchFamily="50" charset="-128"/>
                          <a:ea typeface="HG丸ｺﾞｼｯｸM-PRO" pitchFamily="50" charset="-128"/>
                        </a:rPr>
                        <a:t>２</a:t>
                      </a:r>
                      <a:r>
                        <a:rPr lang="zh-TW" altLang="en-US" sz="2000" b="1" i="0" u="none" strike="noStrike" dirty="0" smtClean="0">
                          <a:solidFill>
                            <a:schemeClr val="tx1"/>
                          </a:solidFill>
                          <a:latin typeface="HG丸ｺﾞｼｯｸM-PRO" pitchFamily="50" charset="-128"/>
                          <a:ea typeface="HG丸ｺﾞｼｯｸM-PRO" pitchFamily="50" charset="-128"/>
                        </a:rPr>
                        <a:t>日３時間</a:t>
                      </a:r>
                      <a:r>
                        <a:rPr lang="ja-JP" altLang="en-US" sz="2000" b="1" i="0" u="none" strike="noStrike" dirty="0" smtClean="0">
                          <a:solidFill>
                            <a:schemeClr val="tx1"/>
                          </a:solidFill>
                          <a:latin typeface="HG丸ｺﾞｼｯｸM-PRO" pitchFamily="50" charset="-128"/>
                          <a:ea typeface="HG丸ｺﾞｼｯｸM-PRO" pitchFamily="50" charset="-128"/>
                        </a:rPr>
                        <a:t>１５</a:t>
                      </a:r>
                      <a:r>
                        <a:rPr lang="zh-TW" altLang="en-US" sz="2000" b="1" i="0" u="none" strike="noStrike" dirty="0" smtClean="0">
                          <a:solidFill>
                            <a:schemeClr val="tx1"/>
                          </a:solidFill>
                          <a:latin typeface="HG丸ｺﾞｼｯｸM-PRO" pitchFamily="50" charset="-128"/>
                          <a:ea typeface="HG丸ｺﾞｼｯｸM-PRO" pitchFamily="50" charset="-128"/>
                        </a:rPr>
                        <a:t>分</a:t>
                      </a:r>
                      <a:endParaRPr lang="zh-TW" altLang="en-US" sz="2000" b="1" i="0" u="none" strike="noStrike" dirty="0">
                        <a:solidFill>
                          <a:schemeClr val="tx1"/>
                        </a:solidFill>
                        <a:latin typeface="HG丸ｺﾞｼｯｸM-PRO" pitchFamily="50" charset="-128"/>
                        <a:ea typeface="HG丸ｺﾞｼｯｸM-PRO"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3598">
                <a:tc>
                  <a:txBody>
                    <a:bodyPr/>
                    <a:lstStyle/>
                    <a:p>
                      <a:pPr algn="ctr"/>
                      <a:r>
                        <a:rPr kumimoji="1" lang="ja-JP" altLang="en-US" b="1" dirty="0" smtClean="0">
                          <a:latin typeface="HG丸ｺﾞｼｯｸM-PRO" pitchFamily="50" charset="-128"/>
                          <a:ea typeface="HG丸ｺﾞｼｯｸM-PRO" pitchFamily="50" charset="-128"/>
                        </a:rPr>
                        <a:t>６回目</a:t>
                      </a:r>
                      <a:endParaRPr kumimoji="1" lang="ja-JP" altLang="en-US" b="1" dirty="0">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000" b="1" i="0" u="none" strike="noStrike" smtClean="0">
                          <a:solidFill>
                            <a:schemeClr val="tx1"/>
                          </a:solidFill>
                          <a:latin typeface="HG丸ｺﾞｼｯｸM-PRO" pitchFamily="50" charset="-128"/>
                          <a:ea typeface="HG丸ｺﾞｼｯｸM-PRO" pitchFamily="50" charset="-128"/>
                        </a:rPr>
                        <a:t>４時間</a:t>
                      </a:r>
                      <a:endParaRPr lang="ja-JP" altLang="en-US" sz="2000" b="1" i="0" u="none" strike="noStrike" dirty="0">
                        <a:solidFill>
                          <a:schemeClr val="tx1"/>
                        </a:solidFill>
                        <a:latin typeface="HG丸ｺﾞｼｯｸM-PRO" pitchFamily="50" charset="-128"/>
                        <a:ea typeface="HG丸ｺﾞｼｯｸM-PRO"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000" b="1" i="0" u="none" strike="noStrike" dirty="0" smtClean="0">
                          <a:solidFill>
                            <a:schemeClr val="tx1"/>
                          </a:solidFill>
                          <a:latin typeface="HG丸ｺﾞｼｯｸM-PRO" pitchFamily="50" charset="-128"/>
                          <a:ea typeface="HG丸ｺﾞｼｯｸM-PRO" pitchFamily="50" charset="-128"/>
                        </a:rPr>
                        <a:t>１</a:t>
                      </a:r>
                      <a:r>
                        <a:rPr lang="zh-TW" altLang="en-US" sz="2000" b="1" i="0" u="none" strike="noStrike" dirty="0" smtClean="0">
                          <a:solidFill>
                            <a:schemeClr val="tx1"/>
                          </a:solidFill>
                          <a:latin typeface="HG丸ｺﾞｼｯｸM-PRO" pitchFamily="50" charset="-128"/>
                          <a:ea typeface="HG丸ｺﾞｼｯｸM-PRO" pitchFamily="50" charset="-128"/>
                        </a:rPr>
                        <a:t>日</a:t>
                      </a:r>
                      <a:r>
                        <a:rPr lang="ja-JP" altLang="en-US" sz="2000" b="1" i="0" u="none" strike="noStrike" dirty="0" smtClean="0">
                          <a:solidFill>
                            <a:schemeClr val="tx1"/>
                          </a:solidFill>
                          <a:latin typeface="HG丸ｺﾞｼｯｸM-PRO" pitchFamily="50" charset="-128"/>
                          <a:ea typeface="HG丸ｺﾞｼｯｸM-PRO" pitchFamily="50" charset="-128"/>
                        </a:rPr>
                        <a:t>７</a:t>
                      </a:r>
                      <a:r>
                        <a:rPr lang="zh-TW" altLang="en-US" sz="2000" b="1" i="0" u="none" strike="noStrike" dirty="0" smtClean="0">
                          <a:solidFill>
                            <a:schemeClr val="tx1"/>
                          </a:solidFill>
                          <a:latin typeface="HG丸ｺﾞｼｯｸM-PRO" pitchFamily="50" charset="-128"/>
                          <a:ea typeface="HG丸ｺﾞｼｯｸM-PRO" pitchFamily="50" charset="-128"/>
                        </a:rPr>
                        <a:t>時間</a:t>
                      </a:r>
                      <a:r>
                        <a:rPr lang="ja-JP" altLang="en-US" sz="2000" b="1" i="0" u="none" strike="noStrike" dirty="0" smtClean="0">
                          <a:solidFill>
                            <a:schemeClr val="tx1"/>
                          </a:solidFill>
                          <a:latin typeface="HG丸ｺﾞｼｯｸM-PRO" pitchFamily="50" charset="-128"/>
                          <a:ea typeface="HG丸ｺﾞｼｯｸM-PRO" pitchFamily="50" charset="-128"/>
                        </a:rPr>
                        <a:t>００分</a:t>
                      </a:r>
                      <a:endParaRPr lang="zh-TW" altLang="en-US" sz="2000" b="1" i="0" u="none" strike="noStrike" dirty="0">
                        <a:solidFill>
                          <a:schemeClr val="tx1"/>
                        </a:solidFill>
                        <a:latin typeface="HG丸ｺﾞｼｯｸM-PRO" pitchFamily="50" charset="-128"/>
                        <a:ea typeface="HG丸ｺﾞｼｯｸM-PRO"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3598">
                <a:tc>
                  <a:txBody>
                    <a:bodyPr/>
                    <a:lstStyle/>
                    <a:p>
                      <a:pPr algn="ctr"/>
                      <a:r>
                        <a:rPr kumimoji="1" lang="ja-JP" altLang="en-US" b="1" dirty="0" smtClean="0">
                          <a:latin typeface="HG丸ｺﾞｼｯｸM-PRO" pitchFamily="50" charset="-128"/>
                          <a:ea typeface="HG丸ｺﾞｼｯｸM-PRO" pitchFamily="50" charset="-128"/>
                        </a:rPr>
                        <a:t>７回目</a:t>
                      </a:r>
                      <a:endParaRPr kumimoji="1" lang="ja-JP" altLang="en-US" b="1" dirty="0">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000" b="1" i="0" u="none" strike="noStrike" smtClean="0">
                          <a:solidFill>
                            <a:schemeClr val="tx1"/>
                          </a:solidFill>
                          <a:latin typeface="HG丸ｺﾞｼｯｸM-PRO" pitchFamily="50" charset="-128"/>
                          <a:ea typeface="HG丸ｺﾞｼｯｸM-PRO" pitchFamily="50" charset="-128"/>
                        </a:rPr>
                        <a:t>４時間</a:t>
                      </a:r>
                      <a:endParaRPr lang="ja-JP" altLang="en-US" sz="2000" b="1" i="0" u="none" strike="noStrike" dirty="0">
                        <a:solidFill>
                          <a:schemeClr val="tx1"/>
                        </a:solidFill>
                        <a:latin typeface="HG丸ｺﾞｼｯｸM-PRO" pitchFamily="50" charset="-128"/>
                        <a:ea typeface="HG丸ｺﾞｼｯｸM-PRO"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2000" b="1" i="0" u="none" strike="noStrike" dirty="0">
                          <a:solidFill>
                            <a:schemeClr val="tx1"/>
                          </a:solidFill>
                          <a:latin typeface="HG丸ｺﾞｼｯｸM-PRO" pitchFamily="50" charset="-128"/>
                          <a:ea typeface="HG丸ｺﾞｼｯｸM-PRO" pitchFamily="50" charset="-128"/>
                        </a:rPr>
                        <a:t>１日</a:t>
                      </a:r>
                      <a:r>
                        <a:rPr lang="zh-TW" altLang="en-US" sz="2000" b="1" i="0" u="none" strike="noStrike" dirty="0" smtClean="0">
                          <a:solidFill>
                            <a:schemeClr val="tx1"/>
                          </a:solidFill>
                          <a:latin typeface="HG丸ｺﾞｼｯｸM-PRO" pitchFamily="50" charset="-128"/>
                          <a:ea typeface="HG丸ｺﾞｼｯｸM-PRO" pitchFamily="50" charset="-128"/>
                        </a:rPr>
                        <a:t>３時間</a:t>
                      </a:r>
                      <a:r>
                        <a:rPr lang="ja-JP" altLang="en-US" sz="2000" b="1" i="0" u="none" strike="noStrike" dirty="0" smtClean="0">
                          <a:solidFill>
                            <a:schemeClr val="tx1"/>
                          </a:solidFill>
                          <a:latin typeface="HG丸ｺﾞｼｯｸM-PRO" pitchFamily="50" charset="-128"/>
                          <a:ea typeface="HG丸ｺﾞｼｯｸM-PRO" pitchFamily="50" charset="-128"/>
                        </a:rPr>
                        <a:t>００</a:t>
                      </a:r>
                      <a:r>
                        <a:rPr lang="zh-TW" altLang="en-US" sz="2000" b="1" i="0" u="none" strike="noStrike" dirty="0" smtClean="0">
                          <a:solidFill>
                            <a:schemeClr val="tx1"/>
                          </a:solidFill>
                          <a:latin typeface="HG丸ｺﾞｼｯｸM-PRO" pitchFamily="50" charset="-128"/>
                          <a:ea typeface="HG丸ｺﾞｼｯｸM-PRO" pitchFamily="50" charset="-128"/>
                        </a:rPr>
                        <a:t>分</a:t>
                      </a:r>
                      <a:endParaRPr lang="zh-TW" altLang="en-US" sz="2000" b="1" i="0" u="none" strike="noStrike" dirty="0">
                        <a:solidFill>
                          <a:schemeClr val="tx1"/>
                        </a:solidFill>
                        <a:latin typeface="HG丸ｺﾞｼｯｸM-PRO" pitchFamily="50" charset="-128"/>
                        <a:ea typeface="HG丸ｺﾞｼｯｸM-PRO"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3598">
                <a:tc>
                  <a:txBody>
                    <a:bodyPr/>
                    <a:lstStyle/>
                    <a:p>
                      <a:pPr algn="ctr"/>
                      <a:r>
                        <a:rPr kumimoji="1" lang="ja-JP" altLang="en-US" b="1" dirty="0" smtClean="0">
                          <a:latin typeface="HG丸ｺﾞｼｯｸM-PRO" pitchFamily="50" charset="-128"/>
                          <a:ea typeface="HG丸ｺﾞｼｯｸM-PRO" pitchFamily="50" charset="-128"/>
                        </a:rPr>
                        <a:t>８回目</a:t>
                      </a:r>
                      <a:endParaRPr kumimoji="1" lang="ja-JP" altLang="en-US" b="1" dirty="0">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000" b="1" i="0" u="none" strike="noStrike" smtClean="0">
                          <a:solidFill>
                            <a:schemeClr val="tx1"/>
                          </a:solidFill>
                          <a:latin typeface="HG丸ｺﾞｼｯｸM-PRO" pitchFamily="50" charset="-128"/>
                          <a:ea typeface="HG丸ｺﾞｼｯｸM-PRO" pitchFamily="50" charset="-128"/>
                        </a:rPr>
                        <a:t>４時間</a:t>
                      </a:r>
                      <a:endParaRPr lang="ja-JP" altLang="en-US" sz="2000" b="1" i="0" u="none" strike="noStrike" dirty="0">
                        <a:solidFill>
                          <a:schemeClr val="tx1"/>
                        </a:solidFill>
                        <a:latin typeface="HG丸ｺﾞｼｯｸM-PRO" pitchFamily="50" charset="-128"/>
                        <a:ea typeface="HG丸ｺﾞｼｯｸM-PRO"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2000" b="1" i="0" u="none" strike="noStrike" dirty="0" smtClean="0">
                          <a:solidFill>
                            <a:schemeClr val="tx1"/>
                          </a:solidFill>
                          <a:latin typeface="HG丸ｺﾞｼｯｸM-PRO" pitchFamily="50" charset="-128"/>
                          <a:ea typeface="HG丸ｺﾞｼｯｸM-PRO" pitchFamily="50" charset="-128"/>
                        </a:rPr>
                        <a:t>０日</a:t>
                      </a:r>
                      <a:r>
                        <a:rPr lang="ja-JP" altLang="en-US" sz="2000" b="1" i="0" u="none" strike="noStrike" dirty="0" smtClean="0">
                          <a:solidFill>
                            <a:schemeClr val="tx1"/>
                          </a:solidFill>
                          <a:latin typeface="HG丸ｺﾞｼｯｸM-PRO" pitchFamily="50" charset="-128"/>
                          <a:ea typeface="HG丸ｺﾞｼｯｸM-PRO" pitchFamily="50" charset="-128"/>
                        </a:rPr>
                        <a:t>６</a:t>
                      </a:r>
                      <a:r>
                        <a:rPr lang="zh-TW" altLang="en-US" sz="2000" b="1" i="0" u="none" strike="noStrike" dirty="0" smtClean="0">
                          <a:solidFill>
                            <a:schemeClr val="tx1"/>
                          </a:solidFill>
                          <a:latin typeface="HG丸ｺﾞｼｯｸM-PRO" pitchFamily="50" charset="-128"/>
                          <a:ea typeface="HG丸ｺﾞｼｯｸM-PRO" pitchFamily="50" charset="-128"/>
                        </a:rPr>
                        <a:t>時間</a:t>
                      </a:r>
                      <a:r>
                        <a:rPr lang="ja-JP" altLang="en-US" sz="2000" b="1" i="0" u="none" strike="noStrike" dirty="0" smtClean="0">
                          <a:solidFill>
                            <a:schemeClr val="tx1"/>
                          </a:solidFill>
                          <a:latin typeface="HG丸ｺﾞｼｯｸM-PRO" pitchFamily="50" charset="-128"/>
                          <a:ea typeface="HG丸ｺﾞｼｯｸM-PRO" pitchFamily="50" charset="-128"/>
                        </a:rPr>
                        <a:t>４</a:t>
                      </a:r>
                      <a:r>
                        <a:rPr lang="zh-TW" altLang="en-US" sz="2000" b="1" i="0" u="none" strike="noStrike" dirty="0" smtClean="0">
                          <a:solidFill>
                            <a:schemeClr val="tx1"/>
                          </a:solidFill>
                          <a:latin typeface="HG丸ｺﾞｼｯｸM-PRO" pitchFamily="50" charset="-128"/>
                          <a:ea typeface="HG丸ｺﾞｼｯｸM-PRO" pitchFamily="50" charset="-128"/>
                        </a:rPr>
                        <a:t>５分</a:t>
                      </a:r>
                      <a:endParaRPr lang="zh-TW" altLang="en-US" sz="2000" b="1" i="0" u="none" strike="noStrike" dirty="0">
                        <a:solidFill>
                          <a:schemeClr val="tx1"/>
                        </a:solidFill>
                        <a:latin typeface="HG丸ｺﾞｼｯｸM-PRO" pitchFamily="50" charset="-128"/>
                        <a:ea typeface="HG丸ｺﾞｼｯｸM-PRO"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3598">
                <a:tc>
                  <a:txBody>
                    <a:bodyPr/>
                    <a:lstStyle/>
                    <a:p>
                      <a:pPr algn="ctr"/>
                      <a:r>
                        <a:rPr kumimoji="1" lang="ja-JP" altLang="en-US" b="1" dirty="0" smtClean="0">
                          <a:latin typeface="HG丸ｺﾞｼｯｸM-PRO" pitchFamily="50" charset="-128"/>
                          <a:ea typeface="HG丸ｺﾞｼｯｸM-PRO" pitchFamily="50" charset="-128"/>
                        </a:rPr>
                        <a:t>９回目</a:t>
                      </a:r>
                      <a:endParaRPr kumimoji="1" lang="ja-JP" altLang="en-US" b="1" dirty="0">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000" b="1" i="0" u="none" strike="noStrike" dirty="0" smtClean="0">
                          <a:solidFill>
                            <a:schemeClr val="tx1"/>
                          </a:solidFill>
                          <a:latin typeface="HG丸ｺﾞｼｯｸM-PRO" pitchFamily="50" charset="-128"/>
                          <a:ea typeface="HG丸ｺﾞｼｯｸM-PRO" pitchFamily="50" charset="-128"/>
                        </a:rPr>
                        <a:t>４時間</a:t>
                      </a:r>
                      <a:endParaRPr lang="ja-JP" altLang="en-US" sz="2000" b="1" i="0" u="none" strike="noStrike" dirty="0">
                        <a:solidFill>
                          <a:schemeClr val="tx1"/>
                        </a:solidFill>
                        <a:latin typeface="HG丸ｺﾞｼｯｸM-PRO" pitchFamily="50" charset="-128"/>
                        <a:ea typeface="HG丸ｺﾞｼｯｸM-PRO"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2000" b="1" i="0" u="none" strike="noStrike" dirty="0" smtClean="0">
                          <a:solidFill>
                            <a:schemeClr val="tx1"/>
                          </a:solidFill>
                          <a:latin typeface="HG丸ｺﾞｼｯｸM-PRO" pitchFamily="50" charset="-128"/>
                          <a:ea typeface="HG丸ｺﾞｼｯｸM-PRO" pitchFamily="50" charset="-128"/>
                        </a:rPr>
                        <a:t>０日</a:t>
                      </a:r>
                      <a:r>
                        <a:rPr lang="ja-JP" altLang="en-US" sz="2000" b="1" i="0" u="none" strike="noStrike" dirty="0" smtClean="0">
                          <a:solidFill>
                            <a:schemeClr val="tx1"/>
                          </a:solidFill>
                          <a:latin typeface="HG丸ｺﾞｼｯｸM-PRO" pitchFamily="50" charset="-128"/>
                          <a:ea typeface="HG丸ｺﾞｼｯｸM-PRO" pitchFamily="50" charset="-128"/>
                        </a:rPr>
                        <a:t>２</a:t>
                      </a:r>
                      <a:r>
                        <a:rPr lang="zh-TW" altLang="en-US" sz="2000" b="1" i="0" u="none" strike="noStrike" dirty="0" smtClean="0">
                          <a:solidFill>
                            <a:schemeClr val="tx1"/>
                          </a:solidFill>
                          <a:latin typeface="HG丸ｺﾞｼｯｸM-PRO" pitchFamily="50" charset="-128"/>
                          <a:ea typeface="HG丸ｺﾞｼｯｸM-PRO" pitchFamily="50" charset="-128"/>
                        </a:rPr>
                        <a:t>時間</a:t>
                      </a:r>
                      <a:r>
                        <a:rPr lang="ja-JP" altLang="en-US" sz="2000" b="1" i="0" u="none" strike="noStrike" dirty="0" smtClean="0">
                          <a:solidFill>
                            <a:schemeClr val="tx1"/>
                          </a:solidFill>
                          <a:latin typeface="HG丸ｺﾞｼｯｸM-PRO" pitchFamily="50" charset="-128"/>
                          <a:ea typeface="HG丸ｺﾞｼｯｸM-PRO" pitchFamily="50" charset="-128"/>
                        </a:rPr>
                        <a:t>４</a:t>
                      </a:r>
                      <a:r>
                        <a:rPr lang="zh-TW" altLang="en-US" sz="2000" b="1" i="0" u="none" strike="noStrike" dirty="0" smtClean="0">
                          <a:solidFill>
                            <a:schemeClr val="tx1"/>
                          </a:solidFill>
                          <a:latin typeface="HG丸ｺﾞｼｯｸM-PRO" pitchFamily="50" charset="-128"/>
                          <a:ea typeface="HG丸ｺﾞｼｯｸM-PRO" pitchFamily="50" charset="-128"/>
                        </a:rPr>
                        <a:t>５分</a:t>
                      </a:r>
                      <a:endParaRPr lang="zh-TW" altLang="en-US" sz="2000" b="1" i="0" u="none" strike="noStrike" dirty="0">
                        <a:solidFill>
                          <a:schemeClr val="tx1"/>
                        </a:solidFill>
                        <a:latin typeface="HG丸ｺﾞｼｯｸM-PRO" pitchFamily="50" charset="-128"/>
                        <a:ea typeface="HG丸ｺﾞｼｯｸM-PRO"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3598">
                <a:tc>
                  <a:txBody>
                    <a:bodyPr/>
                    <a:lstStyle/>
                    <a:p>
                      <a:pPr algn="ctr"/>
                      <a:r>
                        <a:rPr kumimoji="1" lang="ja-JP" altLang="en-US" b="1" dirty="0" smtClean="0">
                          <a:latin typeface="HG丸ｺﾞｼｯｸM-PRO" pitchFamily="50" charset="-128"/>
                          <a:ea typeface="HG丸ｺﾞｼｯｸM-PRO" pitchFamily="50" charset="-128"/>
                        </a:rPr>
                        <a:t>１０回目</a:t>
                      </a:r>
                      <a:endParaRPr kumimoji="1" lang="ja-JP" altLang="en-US" b="1" dirty="0">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000" b="1" i="0" u="none" strike="noStrike" dirty="0" smtClean="0">
                          <a:solidFill>
                            <a:schemeClr val="tx1"/>
                          </a:solidFill>
                          <a:latin typeface="HG丸ｺﾞｼｯｸM-PRO" pitchFamily="50" charset="-128"/>
                          <a:ea typeface="HG丸ｺﾞｼｯｸM-PRO" pitchFamily="50" charset="-128"/>
                        </a:rPr>
                        <a:t>２</a:t>
                      </a:r>
                      <a:r>
                        <a:rPr lang="zh-TW" altLang="en-US" sz="2000" b="1" i="0" u="none" strike="noStrike" dirty="0" smtClean="0">
                          <a:solidFill>
                            <a:schemeClr val="tx1"/>
                          </a:solidFill>
                          <a:latin typeface="HG丸ｺﾞｼｯｸM-PRO" pitchFamily="50" charset="-128"/>
                          <a:ea typeface="HG丸ｺﾞｼｯｸM-PRO" pitchFamily="50" charset="-128"/>
                        </a:rPr>
                        <a:t>時間</a:t>
                      </a:r>
                      <a:r>
                        <a:rPr lang="ja-JP" altLang="en-US" sz="2000" b="1" i="0" u="none" strike="noStrike" dirty="0" smtClean="0">
                          <a:solidFill>
                            <a:schemeClr val="tx1"/>
                          </a:solidFill>
                          <a:latin typeface="HG丸ｺﾞｼｯｸM-PRO" pitchFamily="50" charset="-128"/>
                          <a:ea typeface="HG丸ｺﾞｼｯｸM-PRO" pitchFamily="50" charset="-128"/>
                        </a:rPr>
                        <a:t>４</a:t>
                      </a:r>
                      <a:r>
                        <a:rPr lang="zh-TW" altLang="en-US" sz="2000" b="1" i="0" u="none" strike="noStrike" dirty="0" smtClean="0">
                          <a:solidFill>
                            <a:schemeClr val="tx1"/>
                          </a:solidFill>
                          <a:latin typeface="HG丸ｺﾞｼｯｸM-PRO" pitchFamily="50" charset="-128"/>
                          <a:ea typeface="HG丸ｺﾞｼｯｸM-PRO" pitchFamily="50" charset="-128"/>
                        </a:rPr>
                        <a:t>５分</a:t>
                      </a:r>
                      <a:endParaRPr lang="zh-TW" altLang="en-US" sz="2000" b="1" i="0" u="none" strike="noStrike" dirty="0">
                        <a:solidFill>
                          <a:schemeClr val="tx1"/>
                        </a:solidFill>
                        <a:latin typeface="HG丸ｺﾞｼｯｸM-PRO" pitchFamily="50" charset="-128"/>
                        <a:ea typeface="HG丸ｺﾞｼｯｸM-PRO"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b="1" i="0" u="none" strike="noStrike" dirty="0">
                          <a:solidFill>
                            <a:schemeClr val="tx1"/>
                          </a:solidFill>
                          <a:latin typeface="HG丸ｺﾞｼｯｸM-PRO" pitchFamily="50" charset="-128"/>
                          <a:ea typeface="HG丸ｺﾞｼｯｸM-PRO" pitchFamily="50" charset="-128"/>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屈折矢印 4"/>
          <p:cNvSpPr/>
          <p:nvPr/>
        </p:nvSpPr>
        <p:spPr>
          <a:xfrm rot="10800000">
            <a:off x="4716016" y="4581128"/>
            <a:ext cx="850392" cy="1163568"/>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latin typeface="HG丸ｺﾞｼｯｸM-PRO" pitchFamily="50" charset="-128"/>
                <a:ea typeface="HG丸ｺﾞｼｯｸM-PRO" pitchFamily="50" charset="-128"/>
              </a:rPr>
              <a:t>☆</a:t>
            </a:r>
            <a:r>
              <a:rPr kumimoji="1" lang="ja-JP" altLang="en-US" dirty="0" smtClean="0">
                <a:latin typeface="HG丸ｺﾞｼｯｸM-PRO" pitchFamily="50" charset="-128"/>
                <a:ea typeface="HG丸ｺﾞｼｯｸM-PRO" pitchFamily="50" charset="-128"/>
              </a:rPr>
              <a:t>おすすめ</a:t>
            </a:r>
            <a:r>
              <a:rPr kumimoji="1" lang="ja-JP" altLang="en-US" b="1" dirty="0" smtClean="0">
                <a:latin typeface="HG丸ｺﾞｼｯｸM-PRO" pitchFamily="50" charset="-128"/>
                <a:ea typeface="HG丸ｺﾞｼｯｸM-PRO" pitchFamily="50" charset="-128"/>
              </a:rPr>
              <a:t>☆</a:t>
            </a:r>
            <a:endParaRPr kumimoji="1" lang="ja-JP" altLang="en-US" b="1"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p:txBody>
          <a:bodyPr>
            <a:normAutofit/>
          </a:bodyPr>
          <a:lstStyle/>
          <a:p>
            <a:r>
              <a:rPr lang="ja-JP" altLang="en-US" dirty="0" smtClean="0">
                <a:latin typeface="HG丸ｺﾞｼｯｸM-PRO" pitchFamily="50" charset="-128"/>
                <a:ea typeface="HG丸ｺﾞｼｯｸM-PRO" pitchFamily="50" charset="-128"/>
              </a:rPr>
              <a:t>４時間単位で夏期特別休暇を取得すると残日数の計算も休暇の取り方も複雑になるので、できるだけ１日単位で取得すると良いと思います。</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a:t>
            </a:r>
            <a:r>
              <a:rPr kumimoji="1" lang="ja-JP" altLang="en-US" dirty="0" smtClean="0">
                <a:latin typeface="HG丸ｺﾞｼｯｸM-PRO" pitchFamily="50" charset="-128"/>
                <a:ea typeface="HG丸ｺﾞｼｯｸM-PRO" pitchFamily="50" charset="-128"/>
              </a:rPr>
              <a:t>連続して取得し、リフレッシュしてみてはいかがでしょうか。</a:t>
            </a:r>
            <a:endParaRPr kumimoji="1" lang="en-US" altLang="ja-JP" dirty="0" smtClean="0">
              <a:latin typeface="HG丸ｺﾞｼｯｸM-PRO" pitchFamily="50" charset="-128"/>
              <a:ea typeface="HG丸ｺﾞｼｯｸM-PRO" pitchFamily="50" charset="-128"/>
            </a:endParaRPr>
          </a:p>
        </p:txBody>
      </p:sp>
      <p:pic>
        <p:nvPicPr>
          <p:cNvPr id="10242" name="Picture 2" descr="13"/>
          <p:cNvPicPr>
            <a:picLocks noChangeAspect="1" noChangeArrowheads="1"/>
          </p:cNvPicPr>
          <p:nvPr/>
        </p:nvPicPr>
        <p:blipFill>
          <a:blip r:embed="rId3" cstate="print"/>
          <a:srcRect/>
          <a:stretch>
            <a:fillRect/>
          </a:stretch>
        </p:blipFill>
        <p:spPr bwMode="auto">
          <a:xfrm>
            <a:off x="5659090" y="4581128"/>
            <a:ext cx="3275335" cy="203071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fade">
                                      <p:cBhvr>
                                        <p:cTn id="10" dur="5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74638"/>
            <a:ext cx="8538152" cy="1143000"/>
          </a:xfrm>
        </p:spPr>
        <p:txBody>
          <a:bodyPr>
            <a:normAutofit/>
          </a:bodyPr>
          <a:lstStyle/>
          <a:p>
            <a:r>
              <a:rPr kumimoji="1" lang="ja-JP" altLang="en-US" dirty="0" smtClean="0">
                <a:latin typeface="HG丸ｺﾞｼｯｸM-PRO" pitchFamily="50" charset="-128"/>
                <a:ea typeface="HG丸ｺﾞｼｯｸM-PRO" pitchFamily="50" charset="-128"/>
              </a:rPr>
              <a:t>夏期特別休暇って誰でも５日間？</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755576" y="1772816"/>
            <a:ext cx="8229600" cy="4824536"/>
          </a:xfrm>
        </p:spPr>
        <p:txBody>
          <a:bodyPr/>
          <a:lstStyle/>
          <a:p>
            <a:pPr algn="ctr">
              <a:buNone/>
            </a:pPr>
            <a:endParaRPr lang="en-US" altLang="ja-JP" dirty="0" smtClean="0"/>
          </a:p>
          <a:p>
            <a:pPr algn="ctr">
              <a:buNone/>
            </a:pPr>
            <a:r>
              <a:rPr lang="ja-JP" altLang="en-US" dirty="0" smtClean="0">
                <a:latin typeface="HG丸ｺﾞｼｯｸM-PRO" pitchFamily="50" charset="-128"/>
                <a:ea typeface="HG丸ｺﾞｼｯｸM-PRO" pitchFamily="50" charset="-128"/>
              </a:rPr>
              <a:t>夏期特別休暇の付与日数が</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変わる場合があります</a:t>
            </a:r>
            <a:endParaRPr lang="en-US" altLang="ja-JP" dirty="0" smtClean="0">
              <a:latin typeface="HG丸ｺﾞｼｯｸM-PRO" pitchFamily="50" charset="-128"/>
              <a:ea typeface="HG丸ｺﾞｼｯｸM-PRO" pitchFamily="50" charset="-128"/>
            </a:endParaRPr>
          </a:p>
          <a:p>
            <a:pPr>
              <a:buNone/>
            </a:pPr>
            <a:endParaRPr lang="en-US" altLang="ja-JP" dirty="0" smtClean="0"/>
          </a:p>
          <a:p>
            <a:pPr>
              <a:buNone/>
            </a:pPr>
            <a:endParaRPr lang="en-US" altLang="ja-JP" dirty="0" smtClean="0"/>
          </a:p>
          <a:p>
            <a:pPr>
              <a:buNone/>
            </a:pPr>
            <a:endParaRPr lang="en-US" altLang="ja-JP" dirty="0" smtClean="0"/>
          </a:p>
          <a:p>
            <a:pPr>
              <a:buNone/>
            </a:pPr>
            <a:r>
              <a:rPr lang="ja-JP" altLang="en-US" dirty="0" smtClean="0">
                <a:latin typeface="HGP創英角ﾎﾟｯﾌﾟ体" pitchFamily="50" charset="-128"/>
                <a:ea typeface="HGP創英角ﾎﾟｯﾌﾟ体" pitchFamily="50" charset="-128"/>
              </a:rPr>
              <a:t>　　　　　　　　　　　・・・それってどういうとき？？</a:t>
            </a:r>
            <a:endParaRPr lang="en-US" altLang="ja-JP" dirty="0" smtClean="0">
              <a:latin typeface="HGP創英角ﾎﾟｯﾌﾟ体" pitchFamily="50" charset="-128"/>
              <a:ea typeface="HGP創英角ﾎﾟｯﾌﾟ体" pitchFamily="50" charset="-128"/>
            </a:endParaRPr>
          </a:p>
        </p:txBody>
      </p:sp>
      <p:sp>
        <p:nvSpPr>
          <p:cNvPr id="8" name="星 16 7"/>
          <p:cNvSpPr/>
          <p:nvPr/>
        </p:nvSpPr>
        <p:spPr>
          <a:xfrm>
            <a:off x="395536" y="1700808"/>
            <a:ext cx="8532440" cy="2276872"/>
          </a:xfrm>
          <a:prstGeom prst="star1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217" name="Picture 1" descr="C:\Users\user\Desktop\yabeS.gif"/>
          <p:cNvPicPr>
            <a:picLocks noChangeAspect="1" noChangeArrowheads="1"/>
          </p:cNvPicPr>
          <p:nvPr/>
        </p:nvPicPr>
        <p:blipFill>
          <a:blip r:embed="rId3" cstate="print"/>
          <a:srcRect/>
          <a:stretch>
            <a:fillRect/>
          </a:stretch>
        </p:blipFill>
        <p:spPr bwMode="auto">
          <a:xfrm>
            <a:off x="1115616" y="4077072"/>
            <a:ext cx="2168475" cy="2168475"/>
          </a:xfrm>
          <a:prstGeom prst="rect">
            <a:avLst/>
          </a:prstGeom>
          <a:noFill/>
        </p:spPr>
      </p:pic>
      <p:pic>
        <p:nvPicPr>
          <p:cNvPr id="67586" name="Picture 2" descr="http://refresh-jam.com/img/illust2098.png">
            <a:hlinkClick r:id="rId4"/>
          </p:cNvPr>
          <p:cNvPicPr>
            <a:picLocks noChangeAspect="1" noChangeArrowheads="1"/>
          </p:cNvPicPr>
          <p:nvPr/>
        </p:nvPicPr>
        <p:blipFill>
          <a:blip r:embed="rId5" cstate="print"/>
          <a:srcRect/>
          <a:stretch>
            <a:fillRect/>
          </a:stretch>
        </p:blipFill>
        <p:spPr bwMode="auto">
          <a:xfrm>
            <a:off x="6876256" y="2708920"/>
            <a:ext cx="1728192" cy="23629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fade">
                                      <p:cBhvr>
                                        <p:cTn id="7" dur="500"/>
                                        <p:tgtEl>
                                          <p:spTgt spid="6758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67586"/>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217"/>
                                        </p:tgtEl>
                                        <p:attrNameLst>
                                          <p:attrName>style.visibility</p:attrName>
                                        </p:attrNameLst>
                                      </p:cBhvr>
                                      <p:to>
                                        <p:strVal val="visible"/>
                                      </p:to>
                                    </p:set>
                                    <p:animEffect transition="in" filter="fade">
                                      <p:cBhvr>
                                        <p:cTn id="23" dur="500"/>
                                        <p:tgtEl>
                                          <p:spTgt spid="92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smtClean="0">
                <a:latin typeface="HG丸ｺﾞｼｯｸM-PRO" pitchFamily="50" charset="-128"/>
                <a:ea typeface="HG丸ｺﾞｼｯｸM-PRO" pitchFamily="50" charset="-128"/>
              </a:rPr>
              <a:t>臨時的任用職員の場合・・・</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611560" y="1844824"/>
            <a:ext cx="8322128" cy="4403576"/>
          </a:xfrm>
        </p:spPr>
        <p:txBody>
          <a:bodyPr>
            <a:normAutofit/>
          </a:bodyPr>
          <a:lstStyle/>
          <a:p>
            <a:r>
              <a:rPr lang="ja-JP" altLang="en-US" sz="3000" dirty="0" smtClean="0">
                <a:latin typeface="HG丸ｺﾞｼｯｸM-PRO" pitchFamily="50" charset="-128"/>
                <a:ea typeface="HG丸ｺﾞｼｯｸM-PRO" pitchFamily="50" charset="-128"/>
              </a:rPr>
              <a:t>７月１日から９月３０日までの３ヶ月間に　おける任用期間に応じて付与日数が決まる。</a:t>
            </a:r>
            <a:endParaRPr lang="en-US" altLang="ja-JP" sz="3000" dirty="0" smtClean="0">
              <a:latin typeface="HG丸ｺﾞｼｯｸM-PRO" pitchFamily="50" charset="-128"/>
              <a:ea typeface="HG丸ｺﾞｼｯｸM-PRO" pitchFamily="50" charset="-128"/>
            </a:endParaRPr>
          </a:p>
        </p:txBody>
      </p:sp>
      <p:graphicFrame>
        <p:nvGraphicFramePr>
          <p:cNvPr id="5" name="表 4"/>
          <p:cNvGraphicFramePr>
            <a:graphicFrameLocks noGrp="1"/>
          </p:cNvGraphicFramePr>
          <p:nvPr/>
        </p:nvGraphicFramePr>
        <p:xfrm>
          <a:off x="611560" y="3429000"/>
          <a:ext cx="8352924" cy="2517699"/>
        </p:xfrm>
        <a:graphic>
          <a:graphicData uri="http://schemas.openxmlformats.org/drawingml/2006/table">
            <a:tbl>
              <a:tblPr firstRow="1" bandRow="1">
                <a:tableStyleId>{5C22544A-7EE6-4342-B048-85BDC9FD1C3A}</a:tableStyleId>
              </a:tblPr>
              <a:tblGrid>
                <a:gridCol w="696077"/>
                <a:gridCol w="696077"/>
                <a:gridCol w="696077"/>
                <a:gridCol w="696077"/>
                <a:gridCol w="696077"/>
                <a:gridCol w="696077"/>
                <a:gridCol w="696077"/>
                <a:gridCol w="696077"/>
                <a:gridCol w="696077"/>
                <a:gridCol w="696077"/>
                <a:gridCol w="696077"/>
                <a:gridCol w="696077"/>
              </a:tblGrid>
              <a:tr h="1224136">
                <a:tc>
                  <a:txBody>
                    <a:bodyPr/>
                    <a:lstStyle/>
                    <a:p>
                      <a:pPr algn="ctr"/>
                      <a:r>
                        <a:rPr kumimoji="1" lang="ja-JP" altLang="en-US" sz="1600" dirty="0" smtClean="0">
                          <a:solidFill>
                            <a:schemeClr val="tx1"/>
                          </a:solidFill>
                        </a:rPr>
                        <a:t>任用期間</a:t>
                      </a: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dirty="0" smtClean="0">
                          <a:solidFill>
                            <a:schemeClr val="tx1"/>
                          </a:solidFill>
                        </a:rPr>
                        <a:t>１日～</a:t>
                      </a:r>
                      <a:endParaRPr kumimoji="1" lang="en-US" altLang="ja-JP" sz="1600" dirty="0" smtClean="0">
                        <a:solidFill>
                          <a:schemeClr val="tx1"/>
                        </a:solidFill>
                      </a:endParaRPr>
                    </a:p>
                    <a:p>
                      <a:pPr algn="ctr"/>
                      <a:r>
                        <a:rPr kumimoji="1" lang="ja-JP" altLang="en-US" sz="1600" dirty="0" smtClean="0">
                          <a:solidFill>
                            <a:schemeClr val="tx1"/>
                          </a:solidFill>
                        </a:rPr>
                        <a:t>４日</a:t>
                      </a: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dirty="0" smtClean="0">
                          <a:solidFill>
                            <a:schemeClr val="tx1"/>
                          </a:solidFill>
                        </a:rPr>
                        <a:t>５日～</a:t>
                      </a:r>
                      <a:r>
                        <a:rPr kumimoji="1" lang="en-US" altLang="ja-JP" sz="1600" dirty="0" smtClean="0">
                          <a:solidFill>
                            <a:schemeClr val="tx1"/>
                          </a:solidFill>
                        </a:rPr>
                        <a:t/>
                      </a:r>
                      <a:br>
                        <a:rPr kumimoji="1" lang="en-US" altLang="ja-JP" sz="1600" dirty="0" smtClean="0">
                          <a:solidFill>
                            <a:schemeClr val="tx1"/>
                          </a:solidFill>
                        </a:rPr>
                      </a:br>
                      <a:r>
                        <a:rPr kumimoji="1" lang="en-US" altLang="ja-JP" sz="1600" dirty="0" smtClean="0">
                          <a:solidFill>
                            <a:schemeClr val="tx1"/>
                          </a:solidFill>
                        </a:rPr>
                        <a:t>13</a:t>
                      </a:r>
                      <a:r>
                        <a:rPr kumimoji="1" lang="ja-JP" altLang="en-US" sz="1600" dirty="0" smtClean="0">
                          <a:solidFill>
                            <a:schemeClr val="tx1"/>
                          </a:solidFill>
                        </a:rPr>
                        <a:t>日</a:t>
                      </a: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smtClean="0">
                          <a:solidFill>
                            <a:schemeClr val="tx1"/>
                          </a:solidFill>
                        </a:rPr>
                        <a:t>14</a:t>
                      </a:r>
                      <a:r>
                        <a:rPr kumimoji="1" lang="ja-JP" altLang="en-US" sz="1600" dirty="0" smtClean="0">
                          <a:solidFill>
                            <a:schemeClr val="tx1"/>
                          </a:solidFill>
                        </a:rPr>
                        <a:t>日～</a:t>
                      </a:r>
                      <a:r>
                        <a:rPr kumimoji="1" lang="en-US" altLang="ja-JP" sz="1600" dirty="0" smtClean="0">
                          <a:solidFill>
                            <a:schemeClr val="tx1"/>
                          </a:solidFill>
                        </a:rPr>
                        <a:t/>
                      </a:r>
                      <a:br>
                        <a:rPr kumimoji="1" lang="en-US" altLang="ja-JP" sz="1600" dirty="0" smtClean="0">
                          <a:solidFill>
                            <a:schemeClr val="tx1"/>
                          </a:solidFill>
                        </a:rPr>
                      </a:br>
                      <a:r>
                        <a:rPr kumimoji="1" lang="en-US" altLang="ja-JP" sz="1600" dirty="0" smtClean="0">
                          <a:solidFill>
                            <a:schemeClr val="tx1"/>
                          </a:solidFill>
                        </a:rPr>
                        <a:t>22</a:t>
                      </a:r>
                      <a:r>
                        <a:rPr kumimoji="1" lang="ja-JP" altLang="en-US" sz="1600" dirty="0" smtClean="0">
                          <a:solidFill>
                            <a:schemeClr val="tx1"/>
                          </a:solidFill>
                        </a:rPr>
                        <a:t>日</a:t>
                      </a: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smtClean="0">
                          <a:solidFill>
                            <a:schemeClr val="tx1"/>
                          </a:solidFill>
                        </a:rPr>
                        <a:t>23</a:t>
                      </a:r>
                      <a:r>
                        <a:rPr kumimoji="1" lang="ja-JP" altLang="en-US" sz="1600" dirty="0" smtClean="0">
                          <a:solidFill>
                            <a:schemeClr val="tx1"/>
                          </a:solidFill>
                        </a:rPr>
                        <a:t>日～</a:t>
                      </a:r>
                      <a:r>
                        <a:rPr kumimoji="1" lang="en-US" altLang="ja-JP" sz="1600" dirty="0" smtClean="0">
                          <a:solidFill>
                            <a:schemeClr val="tx1"/>
                          </a:solidFill>
                        </a:rPr>
                        <a:t/>
                      </a:r>
                      <a:br>
                        <a:rPr kumimoji="1" lang="en-US" altLang="ja-JP" sz="1600" dirty="0" smtClean="0">
                          <a:solidFill>
                            <a:schemeClr val="tx1"/>
                          </a:solidFill>
                        </a:rPr>
                      </a:br>
                      <a:r>
                        <a:rPr kumimoji="1" lang="en-US" altLang="ja-JP" sz="1600" dirty="0" smtClean="0">
                          <a:solidFill>
                            <a:schemeClr val="tx1"/>
                          </a:solidFill>
                        </a:rPr>
                        <a:t>31</a:t>
                      </a:r>
                      <a:r>
                        <a:rPr kumimoji="1" lang="ja-JP" altLang="en-US" sz="1600" dirty="0" smtClean="0">
                          <a:solidFill>
                            <a:schemeClr val="tx1"/>
                          </a:solidFill>
                        </a:rPr>
                        <a:t>日</a:t>
                      </a: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smtClean="0">
                          <a:solidFill>
                            <a:schemeClr val="tx1"/>
                          </a:solidFill>
                        </a:rPr>
                        <a:t>32</a:t>
                      </a:r>
                      <a:r>
                        <a:rPr kumimoji="1" lang="ja-JP" altLang="en-US" sz="1600" dirty="0" smtClean="0">
                          <a:solidFill>
                            <a:schemeClr val="tx1"/>
                          </a:solidFill>
                        </a:rPr>
                        <a:t>日～</a:t>
                      </a:r>
                      <a:r>
                        <a:rPr kumimoji="1" lang="en-US" altLang="ja-JP" sz="1600" dirty="0" smtClean="0">
                          <a:solidFill>
                            <a:schemeClr val="tx1"/>
                          </a:solidFill>
                        </a:rPr>
                        <a:t/>
                      </a:r>
                      <a:br>
                        <a:rPr kumimoji="1" lang="en-US" altLang="ja-JP" sz="1600" dirty="0" smtClean="0">
                          <a:solidFill>
                            <a:schemeClr val="tx1"/>
                          </a:solidFill>
                        </a:rPr>
                      </a:br>
                      <a:r>
                        <a:rPr kumimoji="1" lang="en-US" altLang="ja-JP" sz="1600" dirty="0" smtClean="0">
                          <a:solidFill>
                            <a:schemeClr val="tx1"/>
                          </a:solidFill>
                        </a:rPr>
                        <a:t>40</a:t>
                      </a:r>
                      <a:r>
                        <a:rPr kumimoji="1" lang="ja-JP" altLang="en-US" sz="1600" dirty="0" smtClean="0">
                          <a:solidFill>
                            <a:schemeClr val="tx1"/>
                          </a:solidFill>
                        </a:rPr>
                        <a:t>日</a:t>
                      </a: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smtClean="0">
                          <a:solidFill>
                            <a:schemeClr val="tx1"/>
                          </a:solidFill>
                        </a:rPr>
                        <a:t>41</a:t>
                      </a:r>
                      <a:r>
                        <a:rPr kumimoji="1" lang="ja-JP" altLang="en-US" sz="1600" dirty="0" smtClean="0">
                          <a:solidFill>
                            <a:schemeClr val="tx1"/>
                          </a:solidFill>
                        </a:rPr>
                        <a:t>日～</a:t>
                      </a:r>
                      <a:r>
                        <a:rPr kumimoji="1" lang="en-US" altLang="ja-JP" sz="1600" dirty="0" smtClean="0">
                          <a:solidFill>
                            <a:schemeClr val="tx1"/>
                          </a:solidFill>
                        </a:rPr>
                        <a:t/>
                      </a:r>
                      <a:br>
                        <a:rPr kumimoji="1" lang="en-US" altLang="ja-JP" sz="1600" dirty="0" smtClean="0">
                          <a:solidFill>
                            <a:schemeClr val="tx1"/>
                          </a:solidFill>
                        </a:rPr>
                      </a:br>
                      <a:r>
                        <a:rPr kumimoji="1" lang="en-US" altLang="ja-JP" sz="1600" dirty="0" smtClean="0">
                          <a:solidFill>
                            <a:schemeClr val="tx1"/>
                          </a:solidFill>
                        </a:rPr>
                        <a:t>49</a:t>
                      </a:r>
                      <a:r>
                        <a:rPr kumimoji="1" lang="ja-JP" altLang="en-US" sz="1600" dirty="0" smtClean="0">
                          <a:solidFill>
                            <a:schemeClr val="tx1"/>
                          </a:solidFill>
                        </a:rPr>
                        <a:t>日</a:t>
                      </a: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smtClean="0">
                          <a:solidFill>
                            <a:schemeClr val="tx1"/>
                          </a:solidFill>
                        </a:rPr>
                        <a:t>50</a:t>
                      </a:r>
                      <a:r>
                        <a:rPr kumimoji="1" lang="ja-JP" altLang="en-US" sz="1600" dirty="0" smtClean="0">
                          <a:solidFill>
                            <a:schemeClr val="tx1"/>
                          </a:solidFill>
                        </a:rPr>
                        <a:t>日～</a:t>
                      </a:r>
                      <a:r>
                        <a:rPr kumimoji="1" lang="en-US" altLang="ja-JP" sz="1600" dirty="0" smtClean="0">
                          <a:solidFill>
                            <a:schemeClr val="tx1"/>
                          </a:solidFill>
                        </a:rPr>
                        <a:t/>
                      </a:r>
                      <a:br>
                        <a:rPr kumimoji="1" lang="en-US" altLang="ja-JP" sz="1600" dirty="0" smtClean="0">
                          <a:solidFill>
                            <a:schemeClr val="tx1"/>
                          </a:solidFill>
                        </a:rPr>
                      </a:br>
                      <a:r>
                        <a:rPr kumimoji="1" lang="en-US" altLang="ja-JP" sz="1600" dirty="0" smtClean="0">
                          <a:solidFill>
                            <a:schemeClr val="tx1"/>
                          </a:solidFill>
                        </a:rPr>
                        <a:t>58</a:t>
                      </a:r>
                      <a:r>
                        <a:rPr kumimoji="1" lang="ja-JP" altLang="en-US" sz="1600" dirty="0" smtClean="0">
                          <a:solidFill>
                            <a:schemeClr val="tx1"/>
                          </a:solidFill>
                        </a:rPr>
                        <a:t>日</a:t>
                      </a: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smtClean="0">
                          <a:solidFill>
                            <a:schemeClr val="tx1"/>
                          </a:solidFill>
                        </a:rPr>
                        <a:t>59</a:t>
                      </a:r>
                      <a:r>
                        <a:rPr kumimoji="1" lang="ja-JP" altLang="en-US" sz="1600" dirty="0" smtClean="0">
                          <a:solidFill>
                            <a:schemeClr val="tx1"/>
                          </a:solidFill>
                        </a:rPr>
                        <a:t>日～</a:t>
                      </a:r>
                      <a:r>
                        <a:rPr kumimoji="1" lang="en-US" altLang="ja-JP" sz="1600" dirty="0" smtClean="0">
                          <a:solidFill>
                            <a:schemeClr val="tx1"/>
                          </a:solidFill>
                        </a:rPr>
                        <a:t/>
                      </a:r>
                      <a:br>
                        <a:rPr kumimoji="1" lang="en-US" altLang="ja-JP" sz="1600" dirty="0" smtClean="0">
                          <a:solidFill>
                            <a:schemeClr val="tx1"/>
                          </a:solidFill>
                        </a:rPr>
                      </a:br>
                      <a:r>
                        <a:rPr kumimoji="1" lang="en-US" altLang="ja-JP" sz="1600" dirty="0" smtClean="0">
                          <a:solidFill>
                            <a:schemeClr val="tx1"/>
                          </a:solidFill>
                        </a:rPr>
                        <a:t>67</a:t>
                      </a:r>
                      <a:r>
                        <a:rPr kumimoji="1" lang="ja-JP" altLang="en-US" sz="1600" dirty="0" smtClean="0">
                          <a:solidFill>
                            <a:schemeClr val="tx1"/>
                          </a:solidFill>
                        </a:rPr>
                        <a:t>日</a:t>
                      </a: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smtClean="0">
                          <a:solidFill>
                            <a:schemeClr val="tx1"/>
                          </a:solidFill>
                        </a:rPr>
                        <a:t>68</a:t>
                      </a:r>
                      <a:r>
                        <a:rPr kumimoji="1" lang="ja-JP" altLang="en-US" sz="1600" dirty="0" smtClean="0">
                          <a:solidFill>
                            <a:schemeClr val="tx1"/>
                          </a:solidFill>
                        </a:rPr>
                        <a:t>日～</a:t>
                      </a:r>
                      <a:r>
                        <a:rPr kumimoji="1" lang="en-US" altLang="ja-JP" sz="1600" dirty="0" smtClean="0">
                          <a:solidFill>
                            <a:schemeClr val="tx1"/>
                          </a:solidFill>
                        </a:rPr>
                        <a:t/>
                      </a:r>
                      <a:br>
                        <a:rPr kumimoji="1" lang="en-US" altLang="ja-JP" sz="1600" dirty="0" smtClean="0">
                          <a:solidFill>
                            <a:schemeClr val="tx1"/>
                          </a:solidFill>
                        </a:rPr>
                      </a:br>
                      <a:r>
                        <a:rPr kumimoji="1" lang="en-US" altLang="ja-JP" sz="1600" dirty="0" smtClean="0">
                          <a:solidFill>
                            <a:schemeClr val="tx1"/>
                          </a:solidFill>
                        </a:rPr>
                        <a:t>76</a:t>
                      </a:r>
                      <a:r>
                        <a:rPr kumimoji="1" lang="ja-JP" altLang="en-US" sz="1600" dirty="0" smtClean="0">
                          <a:solidFill>
                            <a:schemeClr val="tx1"/>
                          </a:solidFill>
                        </a:rPr>
                        <a:t>日</a:t>
                      </a: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smtClean="0">
                          <a:solidFill>
                            <a:schemeClr val="tx1"/>
                          </a:solidFill>
                        </a:rPr>
                        <a:t>77</a:t>
                      </a:r>
                      <a:r>
                        <a:rPr kumimoji="1" lang="ja-JP" altLang="en-US" sz="1600" dirty="0" smtClean="0">
                          <a:solidFill>
                            <a:schemeClr val="tx1"/>
                          </a:solidFill>
                        </a:rPr>
                        <a:t>日～</a:t>
                      </a:r>
                      <a:r>
                        <a:rPr kumimoji="1" lang="en-US" altLang="ja-JP" sz="1600" dirty="0" smtClean="0">
                          <a:solidFill>
                            <a:schemeClr val="tx1"/>
                          </a:solidFill>
                        </a:rPr>
                        <a:t/>
                      </a:r>
                      <a:br>
                        <a:rPr kumimoji="1" lang="en-US" altLang="ja-JP" sz="1600" dirty="0" smtClean="0">
                          <a:solidFill>
                            <a:schemeClr val="tx1"/>
                          </a:solidFill>
                        </a:rPr>
                      </a:br>
                      <a:r>
                        <a:rPr kumimoji="1" lang="en-US" altLang="ja-JP" sz="1600" dirty="0" smtClean="0">
                          <a:solidFill>
                            <a:schemeClr val="tx1"/>
                          </a:solidFill>
                        </a:rPr>
                        <a:t>85</a:t>
                      </a:r>
                      <a:r>
                        <a:rPr kumimoji="1" lang="ja-JP" altLang="en-US" sz="1600" dirty="0" smtClean="0">
                          <a:solidFill>
                            <a:schemeClr val="tx1"/>
                          </a:solidFill>
                        </a:rPr>
                        <a:t>日</a:t>
                      </a: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smtClean="0">
                          <a:solidFill>
                            <a:schemeClr val="tx1"/>
                          </a:solidFill>
                        </a:rPr>
                        <a:t>86</a:t>
                      </a:r>
                      <a:r>
                        <a:rPr kumimoji="1" lang="ja-JP" altLang="en-US" sz="1600" dirty="0" smtClean="0">
                          <a:solidFill>
                            <a:schemeClr val="tx1"/>
                          </a:solidFill>
                        </a:rPr>
                        <a:t>日以上</a:t>
                      </a: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93563">
                <a:tc>
                  <a:txBody>
                    <a:bodyPr/>
                    <a:lstStyle/>
                    <a:p>
                      <a:pPr algn="ctr"/>
                      <a:r>
                        <a:rPr kumimoji="1" lang="ja-JP" altLang="en-US" sz="1600" b="1" dirty="0" smtClean="0">
                          <a:solidFill>
                            <a:schemeClr val="tx1"/>
                          </a:solidFill>
                        </a:rPr>
                        <a:t>付与日数</a:t>
                      </a:r>
                      <a:endParaRPr kumimoji="1" lang="en-US" altLang="ja-JP" sz="1600" b="1" dirty="0" smtClean="0">
                        <a:solidFill>
                          <a:schemeClr val="tx1"/>
                        </a:solidFill>
                      </a:endParaRPr>
                    </a:p>
                    <a:p>
                      <a:pPr algn="ctr"/>
                      <a:endParaRPr kumimoji="1" lang="en-US" altLang="ja-JP" sz="1600" b="1"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1" dirty="0" smtClean="0">
                          <a:solidFill>
                            <a:schemeClr val="tx1"/>
                          </a:solidFill>
                        </a:rPr>
                        <a:t>０</a:t>
                      </a:r>
                      <a:endParaRPr kumimoji="1" lang="ja-JP" alt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1" dirty="0" smtClean="0">
                          <a:solidFill>
                            <a:schemeClr val="tx1"/>
                          </a:solidFill>
                        </a:rPr>
                        <a:t>4:00</a:t>
                      </a:r>
                      <a:endParaRPr kumimoji="1" lang="ja-JP" alt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1" dirty="0" smtClean="0">
                          <a:solidFill>
                            <a:schemeClr val="tx1"/>
                          </a:solidFill>
                        </a:rPr>
                        <a:t>１日</a:t>
                      </a:r>
                      <a:endParaRPr kumimoji="1" lang="ja-JP" alt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1" dirty="0" smtClean="0">
                          <a:solidFill>
                            <a:schemeClr val="tx1"/>
                          </a:solidFill>
                        </a:rPr>
                        <a:t>１日</a:t>
                      </a:r>
                      <a:endParaRPr kumimoji="1" lang="en-US" altLang="ja-JP" sz="1400" b="1"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smtClean="0">
                          <a:solidFill>
                            <a:schemeClr val="tx1"/>
                          </a:solidFill>
                        </a:rPr>
                        <a:t>4:00</a:t>
                      </a:r>
                      <a:endParaRPr kumimoji="1" lang="ja-JP" altLang="en-US" sz="1600" b="1"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1" dirty="0" smtClean="0">
                          <a:solidFill>
                            <a:schemeClr val="tx1"/>
                          </a:solidFill>
                        </a:rPr>
                        <a:t>２日</a:t>
                      </a:r>
                      <a:endParaRPr kumimoji="1" lang="ja-JP" alt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1" dirty="0" smtClean="0">
                          <a:solidFill>
                            <a:schemeClr val="tx1"/>
                          </a:solidFill>
                        </a:rPr>
                        <a:t>２日</a:t>
                      </a:r>
                      <a:endParaRPr kumimoji="1" lang="en-US" altLang="ja-JP" sz="1400" b="1" dirty="0" smtClean="0">
                        <a:solidFill>
                          <a:schemeClr val="tx1"/>
                        </a:solidFill>
                      </a:endParaRPr>
                    </a:p>
                    <a:p>
                      <a:pPr algn="ctr"/>
                      <a:r>
                        <a:rPr kumimoji="1" lang="en-US" altLang="ja-JP" sz="1600" b="1" dirty="0" smtClean="0">
                          <a:solidFill>
                            <a:schemeClr val="tx1"/>
                          </a:solidFill>
                        </a:rPr>
                        <a:t>4:00</a:t>
                      </a:r>
                      <a:endParaRPr kumimoji="1" lang="ja-JP" alt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1" dirty="0" smtClean="0">
                          <a:solidFill>
                            <a:schemeClr val="tx1"/>
                          </a:solidFill>
                        </a:rPr>
                        <a:t>３日</a:t>
                      </a:r>
                      <a:endParaRPr kumimoji="1" lang="ja-JP" alt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1" dirty="0" smtClean="0">
                          <a:solidFill>
                            <a:schemeClr val="tx1"/>
                          </a:solidFill>
                        </a:rPr>
                        <a:t>３日</a:t>
                      </a:r>
                      <a:endParaRPr kumimoji="1" lang="en-US" altLang="ja-JP" sz="1400" b="1" dirty="0" smtClean="0">
                        <a:solidFill>
                          <a:schemeClr val="tx1"/>
                        </a:solidFill>
                      </a:endParaRPr>
                    </a:p>
                    <a:p>
                      <a:pPr algn="ctr"/>
                      <a:r>
                        <a:rPr kumimoji="1" lang="en-US" altLang="ja-JP" sz="1600" b="1" dirty="0" smtClean="0">
                          <a:solidFill>
                            <a:schemeClr val="tx1"/>
                          </a:solidFill>
                        </a:rPr>
                        <a:t>4:00</a:t>
                      </a:r>
                      <a:endParaRPr kumimoji="1" lang="ja-JP" alt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1" dirty="0" smtClean="0">
                          <a:solidFill>
                            <a:schemeClr val="tx1"/>
                          </a:solidFill>
                        </a:rPr>
                        <a:t>４日</a:t>
                      </a:r>
                      <a:endParaRPr kumimoji="1" lang="ja-JP" alt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1" dirty="0" smtClean="0">
                          <a:solidFill>
                            <a:schemeClr val="tx1"/>
                          </a:solidFill>
                        </a:rPr>
                        <a:t>４日</a:t>
                      </a:r>
                      <a:endParaRPr kumimoji="1" lang="en-US" altLang="ja-JP" sz="1400" b="1" dirty="0" smtClean="0">
                        <a:solidFill>
                          <a:schemeClr val="tx1"/>
                        </a:solidFill>
                      </a:endParaRPr>
                    </a:p>
                    <a:p>
                      <a:pPr algn="ctr"/>
                      <a:r>
                        <a:rPr kumimoji="1" lang="en-US" altLang="ja-JP" sz="1600" b="1" dirty="0" smtClean="0">
                          <a:solidFill>
                            <a:schemeClr val="tx1"/>
                          </a:solidFill>
                        </a:rPr>
                        <a:t>4:00</a:t>
                      </a:r>
                      <a:endParaRPr kumimoji="1" lang="ja-JP" alt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1" dirty="0" smtClean="0">
                          <a:solidFill>
                            <a:schemeClr val="tx1"/>
                          </a:solidFill>
                        </a:rPr>
                        <a:t>５日</a:t>
                      </a:r>
                      <a:endParaRPr kumimoji="1" lang="en-US" altLang="ja-JP" sz="1400" b="1" dirty="0" smtClean="0">
                        <a:solidFill>
                          <a:schemeClr val="tx1"/>
                        </a:solidFill>
                      </a:endParaRPr>
                    </a:p>
                    <a:p>
                      <a:pPr algn="ctr"/>
                      <a:endParaRPr kumimoji="1" lang="ja-JP" alt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角丸四角形 5"/>
          <p:cNvSpPr/>
          <p:nvPr/>
        </p:nvSpPr>
        <p:spPr>
          <a:xfrm>
            <a:off x="3347864" y="3284984"/>
            <a:ext cx="792088" cy="28083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924744" y="404664"/>
            <a:ext cx="9335888" cy="1143000"/>
          </a:xfrm>
        </p:spPr>
        <p:txBody>
          <a:bodyPr>
            <a:normAutofit fontScale="90000"/>
          </a:bodyPr>
          <a:lstStyle/>
          <a:p>
            <a:pPr algn="l"/>
            <a:r>
              <a:rPr lang="ja-JP" altLang="en-US" dirty="0" smtClean="0">
                <a:latin typeface="HG丸ｺﾞｼｯｸM-PRO" pitchFamily="50" charset="-128"/>
                <a:ea typeface="HG丸ｺﾞｼｯｸM-PRO" pitchFamily="50" charset="-128"/>
              </a:rPr>
              <a:t>実施期間中に</a:t>
            </a:r>
            <a:r>
              <a:rPr lang="en-US" altLang="ja-JP" dirty="0" smtClean="0">
                <a:latin typeface="HG丸ｺﾞｼｯｸM-PRO" pitchFamily="50" charset="-128"/>
                <a:ea typeface="HG丸ｺﾞｼｯｸM-PRO" pitchFamily="50" charset="-128"/>
              </a:rPr>
              <a:t/>
            </a:r>
            <a:br>
              <a:rPr lang="en-US" altLang="ja-JP" dirty="0" smtClean="0">
                <a:latin typeface="HG丸ｺﾞｼｯｸM-PRO" pitchFamily="50" charset="-128"/>
                <a:ea typeface="HG丸ｺﾞｼｯｸM-PRO" pitchFamily="50" charset="-128"/>
              </a:rPr>
            </a:br>
            <a:r>
              <a:rPr lang="ja-JP" altLang="en-US" dirty="0" smtClean="0">
                <a:latin typeface="HG丸ｺﾞｼｯｸM-PRO" pitchFamily="50" charset="-128"/>
                <a:ea typeface="HG丸ｺﾞｼｯｸM-PRO" pitchFamily="50" charset="-128"/>
              </a:rPr>
              <a:t>勤務していない期間がある場合</a:t>
            </a:r>
            <a:r>
              <a:rPr lang="en-US" altLang="ja-JP" dirty="0" smtClean="0">
                <a:latin typeface="HG丸ｺﾞｼｯｸM-PRO" pitchFamily="50" charset="-128"/>
                <a:ea typeface="HG丸ｺﾞｼｯｸM-PRO" pitchFamily="50" charset="-128"/>
              </a:rPr>
              <a:t>…</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467544" y="1788840"/>
            <a:ext cx="8229600" cy="5069160"/>
          </a:xfrm>
        </p:spPr>
        <p:txBody>
          <a:bodyPr>
            <a:normAutofit/>
          </a:bodyPr>
          <a:lstStyle/>
          <a:p>
            <a:pPr>
              <a:buNone/>
            </a:pPr>
            <a:r>
              <a:rPr lang="ja-JP" altLang="en-US" sz="3000" dirty="0" smtClean="0">
                <a:latin typeface="HG丸ｺﾞｼｯｸM-PRO" pitchFamily="50" charset="-128"/>
                <a:ea typeface="HG丸ｺﾞｼｯｸM-PRO" pitchFamily="50" charset="-128"/>
              </a:rPr>
              <a:t>①中途採用者</a:t>
            </a:r>
            <a:endParaRPr lang="en-US" altLang="ja-JP" sz="3000" dirty="0" smtClean="0">
              <a:latin typeface="HG丸ｺﾞｼｯｸM-PRO" pitchFamily="50" charset="-128"/>
              <a:ea typeface="HG丸ｺﾞｼｯｸM-PRO" pitchFamily="50" charset="-128"/>
            </a:endParaRPr>
          </a:p>
          <a:p>
            <a:pPr>
              <a:buNone/>
            </a:pPr>
            <a:r>
              <a:rPr lang="ja-JP" altLang="en-US" sz="3000" dirty="0" smtClean="0">
                <a:latin typeface="HG丸ｺﾞｼｯｸM-PRO" pitchFamily="50" charset="-128"/>
                <a:ea typeface="HG丸ｺﾞｼｯｸM-PRO" pitchFamily="50" charset="-128"/>
              </a:rPr>
              <a:t>　　８月１日</a:t>
            </a:r>
            <a:r>
              <a:rPr lang="zh-TW" altLang="en-US" sz="3000" dirty="0" smtClean="0">
                <a:latin typeface="HG丸ｺﾞｼｯｸM-PRO" pitchFamily="50" charset="-128"/>
                <a:ea typeface="HG丸ｺﾞｼｯｸM-PRO" pitchFamily="50" charset="-128"/>
              </a:rPr>
              <a:t>採用  </a:t>
            </a:r>
            <a:r>
              <a:rPr lang="ja-JP" altLang="en-US" sz="3000" dirty="0" smtClean="0">
                <a:latin typeface="HG丸ｺﾞｼｯｸM-PRO" pitchFamily="50" charset="-128"/>
                <a:ea typeface="HG丸ｺﾞｼｯｸM-PRO" pitchFamily="50" charset="-128"/>
              </a:rPr>
              <a:t>→  </a:t>
            </a:r>
            <a:r>
              <a:rPr lang="zh-TW" altLang="en-US" sz="3000" dirty="0" smtClean="0">
                <a:latin typeface="HG丸ｺﾞｼｯｸM-PRO" pitchFamily="50" charset="-128"/>
                <a:ea typeface="HG丸ｺﾞｼｯｸM-PRO" pitchFamily="50" charset="-128"/>
              </a:rPr>
              <a:t>３日</a:t>
            </a:r>
            <a:r>
              <a:rPr lang="ja-JP" altLang="en-US" sz="3000" dirty="0" smtClean="0">
                <a:latin typeface="HG丸ｺﾞｼｯｸM-PRO" pitchFamily="50" charset="-128"/>
                <a:ea typeface="HG丸ｺﾞｼｯｸM-PRO" pitchFamily="50" charset="-128"/>
              </a:rPr>
              <a:t>４</a:t>
            </a:r>
            <a:r>
              <a:rPr lang="zh-TW" altLang="en-US" sz="3000" dirty="0" smtClean="0">
                <a:latin typeface="HG丸ｺﾞｼｯｸM-PRO" pitchFamily="50" charset="-128"/>
                <a:ea typeface="HG丸ｺﾞｼｯｸM-PRO" pitchFamily="50" charset="-128"/>
              </a:rPr>
              <a:t>時間</a:t>
            </a:r>
            <a:endParaRPr lang="en-US" altLang="zh-TW" sz="3000" dirty="0" smtClean="0">
              <a:latin typeface="HG丸ｺﾞｼｯｸM-PRO" pitchFamily="50" charset="-128"/>
              <a:ea typeface="HG丸ｺﾞｼｯｸM-PRO" pitchFamily="50" charset="-128"/>
            </a:endParaRPr>
          </a:p>
          <a:p>
            <a:pPr>
              <a:buNone/>
            </a:pPr>
            <a:r>
              <a:rPr lang="ja-JP" altLang="en-US" sz="3000" dirty="0" smtClean="0">
                <a:latin typeface="HG丸ｺﾞｼｯｸM-PRO" pitchFamily="50" charset="-128"/>
                <a:ea typeface="HG丸ｺﾞｼｯｸM-PRO" pitchFamily="50" charset="-128"/>
              </a:rPr>
              <a:t>　　９月１日</a:t>
            </a:r>
            <a:r>
              <a:rPr lang="zh-TW" altLang="en-US" sz="3000" dirty="0" smtClean="0">
                <a:latin typeface="HG丸ｺﾞｼｯｸM-PRO" pitchFamily="50" charset="-128"/>
                <a:ea typeface="HG丸ｺﾞｼｯｸM-PRO" pitchFamily="50" charset="-128"/>
              </a:rPr>
              <a:t>採用  </a:t>
            </a:r>
            <a:r>
              <a:rPr lang="ja-JP" altLang="en-US" sz="3000" dirty="0" smtClean="0">
                <a:latin typeface="HG丸ｺﾞｼｯｸM-PRO" pitchFamily="50" charset="-128"/>
                <a:ea typeface="HG丸ｺﾞｼｯｸM-PRO" pitchFamily="50" charset="-128"/>
              </a:rPr>
              <a:t>→  </a:t>
            </a:r>
            <a:r>
              <a:rPr lang="zh-TW" altLang="en-US" sz="3000" dirty="0" smtClean="0">
                <a:latin typeface="HG丸ｺﾞｼｯｸM-PRO" pitchFamily="50" charset="-128"/>
                <a:ea typeface="HG丸ｺﾞｼｯｸM-PRO" pitchFamily="50" charset="-128"/>
              </a:rPr>
              <a:t>２日</a:t>
            </a:r>
            <a:endParaRPr lang="en-US" altLang="zh-TW" sz="3000" dirty="0" smtClean="0">
              <a:latin typeface="HG丸ｺﾞｼｯｸM-PRO" pitchFamily="50" charset="-128"/>
              <a:ea typeface="HG丸ｺﾞｼｯｸM-PRO" pitchFamily="50" charset="-128"/>
            </a:endParaRPr>
          </a:p>
          <a:p>
            <a:pPr>
              <a:buNone/>
            </a:pPr>
            <a:endParaRPr lang="en-US" altLang="zh-TW" sz="3000" dirty="0" smtClean="0">
              <a:latin typeface="HG丸ｺﾞｼｯｸM-PRO" pitchFamily="50" charset="-128"/>
              <a:ea typeface="HG丸ｺﾞｼｯｸM-PRO" pitchFamily="50" charset="-128"/>
            </a:endParaRPr>
          </a:p>
          <a:p>
            <a:pPr>
              <a:buNone/>
            </a:pPr>
            <a:r>
              <a:rPr lang="ja-JP" altLang="en-US" sz="3000" dirty="0" smtClean="0">
                <a:latin typeface="HG丸ｺﾞｼｯｸM-PRO" pitchFamily="50" charset="-128"/>
                <a:ea typeface="HG丸ｺﾞｼｯｸM-PRO" pitchFamily="50" charset="-128"/>
              </a:rPr>
              <a:t>②育児休業、看護欠勤、病気休暇等から復帰</a:t>
            </a:r>
            <a:endParaRPr lang="en-US" altLang="ja-JP" sz="3000" dirty="0" smtClean="0">
              <a:latin typeface="HG丸ｺﾞｼｯｸM-PRO" pitchFamily="50" charset="-128"/>
              <a:ea typeface="HG丸ｺﾞｼｯｸM-PRO" pitchFamily="50" charset="-128"/>
            </a:endParaRPr>
          </a:p>
          <a:p>
            <a:pPr>
              <a:buNone/>
            </a:pPr>
            <a:r>
              <a:rPr lang="ja-JP" altLang="en-US" sz="3000" dirty="0" smtClean="0">
                <a:latin typeface="HG丸ｺﾞｼｯｸM-PRO" pitchFamily="50" charset="-128"/>
                <a:ea typeface="HG丸ｺﾞｼｯｸM-PRO" pitchFamily="50" charset="-128"/>
              </a:rPr>
              <a:t>　した職員</a:t>
            </a:r>
            <a:endParaRPr lang="en-US" altLang="ja-JP" sz="3000" dirty="0" smtClean="0">
              <a:latin typeface="HG丸ｺﾞｼｯｸM-PRO" pitchFamily="50" charset="-128"/>
              <a:ea typeface="HG丸ｺﾞｼｯｸM-PRO" pitchFamily="50" charset="-128"/>
            </a:endParaRPr>
          </a:p>
          <a:p>
            <a:pPr>
              <a:buNone/>
            </a:pPr>
            <a:r>
              <a:rPr lang="ja-JP" altLang="en-US" sz="3000" dirty="0" smtClean="0">
                <a:latin typeface="HG丸ｺﾞｼｯｸM-PRO" pitchFamily="50" charset="-128"/>
                <a:ea typeface="HG丸ｺﾞｼｯｸM-PRO" pitchFamily="50" charset="-128"/>
              </a:rPr>
              <a:t>　　７月中復帰  →  ５日</a:t>
            </a:r>
            <a:endParaRPr lang="en-US" altLang="ja-JP" sz="3000" dirty="0" smtClean="0">
              <a:latin typeface="HG丸ｺﾞｼｯｸM-PRO" pitchFamily="50" charset="-128"/>
              <a:ea typeface="HG丸ｺﾞｼｯｸM-PRO" pitchFamily="50" charset="-128"/>
            </a:endParaRPr>
          </a:p>
          <a:p>
            <a:pPr>
              <a:buNone/>
            </a:pPr>
            <a:r>
              <a:rPr lang="ja-JP" altLang="en-US" sz="3000" dirty="0" smtClean="0">
                <a:latin typeface="HG丸ｺﾞｼｯｸM-PRO" pitchFamily="50" charset="-128"/>
                <a:ea typeface="HG丸ｺﾞｼｯｸM-PRO" pitchFamily="50" charset="-128"/>
              </a:rPr>
              <a:t>　　８月中復帰  →  ３日４時間</a:t>
            </a:r>
            <a:endParaRPr lang="en-US" altLang="ja-JP" sz="3000" dirty="0" smtClean="0">
              <a:latin typeface="HG丸ｺﾞｼｯｸM-PRO" pitchFamily="50" charset="-128"/>
              <a:ea typeface="HG丸ｺﾞｼｯｸM-PRO" pitchFamily="50" charset="-128"/>
            </a:endParaRPr>
          </a:p>
          <a:p>
            <a:pPr>
              <a:buNone/>
            </a:pPr>
            <a:r>
              <a:rPr lang="ja-JP" altLang="en-US" sz="3000" dirty="0" smtClean="0">
                <a:latin typeface="HG丸ｺﾞｼｯｸM-PRO" pitchFamily="50" charset="-128"/>
                <a:ea typeface="HG丸ｺﾞｼｯｸM-PRO" pitchFamily="50" charset="-128"/>
              </a:rPr>
              <a:t>　　９月中復帰  →  ２日</a:t>
            </a:r>
            <a:endParaRPr lang="en-US" altLang="ja-JP" sz="3000" dirty="0" smtClean="0">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600200"/>
            <a:ext cx="8229600" cy="4925144"/>
          </a:xfrm>
        </p:spPr>
        <p:txBody>
          <a:bodyPr>
            <a:normAutofit/>
          </a:bodyPr>
          <a:lstStyle/>
          <a:p>
            <a:pPr>
              <a:buNone/>
            </a:pPr>
            <a:endParaRPr lang="en-US" altLang="ja-JP" sz="3000" dirty="0" smtClean="0">
              <a:latin typeface="HG丸ｺﾞｼｯｸM-PRO" pitchFamily="50" charset="-128"/>
              <a:ea typeface="HG丸ｺﾞｼｯｸM-PRO" pitchFamily="50" charset="-128"/>
            </a:endParaRPr>
          </a:p>
          <a:p>
            <a:pPr>
              <a:buNone/>
            </a:pPr>
            <a:r>
              <a:rPr lang="ja-JP" altLang="en-US" sz="3000" dirty="0" smtClean="0">
                <a:latin typeface="HG丸ｺﾞｼｯｸM-PRO" pitchFamily="50" charset="-128"/>
                <a:ea typeface="HG丸ｺﾞｼｯｸM-PRO" pitchFamily="50" charset="-128"/>
              </a:rPr>
              <a:t>③育児休業、看護欠勤、病気休暇等により</a:t>
            </a:r>
            <a:endParaRPr lang="en-US" altLang="ja-JP" sz="3000" dirty="0" smtClean="0">
              <a:latin typeface="HG丸ｺﾞｼｯｸM-PRO" pitchFamily="50" charset="-128"/>
              <a:ea typeface="HG丸ｺﾞｼｯｸM-PRO" pitchFamily="50" charset="-128"/>
            </a:endParaRPr>
          </a:p>
          <a:p>
            <a:pPr>
              <a:buNone/>
            </a:pPr>
            <a:r>
              <a:rPr lang="ja-JP" altLang="en-US" sz="3000" dirty="0" smtClean="0">
                <a:latin typeface="HG丸ｺﾞｼｯｸM-PRO" pitchFamily="50" charset="-128"/>
                <a:ea typeface="HG丸ｺﾞｼｯｸM-PRO" pitchFamily="50" charset="-128"/>
              </a:rPr>
              <a:t>　一定期間勤務しない職員</a:t>
            </a:r>
            <a:endParaRPr lang="en-US" altLang="ja-JP" sz="3000" dirty="0" smtClean="0">
              <a:latin typeface="HG丸ｺﾞｼｯｸM-PRO" pitchFamily="50" charset="-128"/>
              <a:ea typeface="HG丸ｺﾞｼｯｸM-PRO" pitchFamily="50" charset="-128"/>
            </a:endParaRPr>
          </a:p>
          <a:p>
            <a:pPr>
              <a:buNone/>
            </a:pPr>
            <a:r>
              <a:rPr lang="ja-JP" altLang="en-US" sz="3000" dirty="0" smtClean="0">
                <a:latin typeface="HG丸ｺﾞｼｯｸM-PRO" pitchFamily="50" charset="-128"/>
                <a:ea typeface="HG丸ｺﾞｼｯｸM-PRO" pitchFamily="50" charset="-128"/>
              </a:rPr>
              <a:t>　　１月未満　→　５日</a:t>
            </a:r>
            <a:endParaRPr lang="en-US" altLang="ja-JP" sz="3000" dirty="0" smtClean="0">
              <a:latin typeface="HG丸ｺﾞｼｯｸM-PRO" pitchFamily="50" charset="-128"/>
              <a:ea typeface="HG丸ｺﾞｼｯｸM-PRO" pitchFamily="50" charset="-128"/>
            </a:endParaRPr>
          </a:p>
          <a:p>
            <a:pPr>
              <a:buNone/>
            </a:pPr>
            <a:r>
              <a:rPr lang="ja-JP" altLang="en-US" sz="3000" dirty="0" smtClean="0">
                <a:latin typeface="HG丸ｺﾞｼｯｸM-PRO" pitchFamily="50" charset="-128"/>
                <a:ea typeface="HG丸ｺﾞｼｯｸM-PRO" pitchFamily="50" charset="-128"/>
              </a:rPr>
              <a:t>　　１月以上２月未満　→　３日４時間</a:t>
            </a:r>
            <a:endParaRPr lang="en-US" altLang="ja-JP" sz="3000" dirty="0" smtClean="0">
              <a:latin typeface="HG丸ｺﾞｼｯｸM-PRO" pitchFamily="50" charset="-128"/>
              <a:ea typeface="HG丸ｺﾞｼｯｸM-PRO" pitchFamily="50" charset="-128"/>
            </a:endParaRPr>
          </a:p>
          <a:p>
            <a:pPr>
              <a:buNone/>
            </a:pPr>
            <a:r>
              <a:rPr lang="ja-JP" altLang="en-US" sz="3000" dirty="0" smtClean="0">
                <a:latin typeface="HG丸ｺﾞｼｯｸM-PRO" pitchFamily="50" charset="-128"/>
                <a:ea typeface="HG丸ｺﾞｼｯｸM-PRO" pitchFamily="50" charset="-128"/>
              </a:rPr>
              <a:t>　　２月以上３月未満　→　２日</a:t>
            </a:r>
            <a:endParaRPr lang="en-US" altLang="ja-JP" sz="3000" dirty="0" smtClean="0">
              <a:latin typeface="HG丸ｺﾞｼｯｸM-PRO" pitchFamily="50" charset="-128"/>
              <a:ea typeface="HG丸ｺﾞｼｯｸM-PRO" pitchFamily="50" charset="-128"/>
            </a:endParaRPr>
          </a:p>
          <a:p>
            <a:pPr>
              <a:buNone/>
            </a:pPr>
            <a:r>
              <a:rPr lang="ja-JP" altLang="en-US" sz="3000" dirty="0" smtClean="0">
                <a:latin typeface="HG丸ｺﾞｼｯｸM-PRO" pitchFamily="50" charset="-128"/>
                <a:ea typeface="HG丸ｺﾞｼｯｸM-PRO" pitchFamily="50" charset="-128"/>
              </a:rPr>
              <a:t>   ＊事前に長期入院が予定されている場合を    </a:t>
            </a:r>
            <a:endParaRPr lang="en-US" altLang="ja-JP" sz="3000" dirty="0" smtClean="0">
              <a:latin typeface="HG丸ｺﾞｼｯｸM-PRO" pitchFamily="50" charset="-128"/>
              <a:ea typeface="HG丸ｺﾞｼｯｸM-PRO" pitchFamily="50" charset="-128"/>
            </a:endParaRPr>
          </a:p>
          <a:p>
            <a:pPr>
              <a:buNone/>
            </a:pPr>
            <a:r>
              <a:rPr lang="en-US" altLang="ja-JP" sz="3000" dirty="0" smtClean="0">
                <a:latin typeface="HG丸ｺﾞｼｯｸM-PRO" pitchFamily="50" charset="-128"/>
                <a:ea typeface="HG丸ｺﾞｼｯｸM-PRO" pitchFamily="50" charset="-128"/>
              </a:rPr>
              <a:t>      </a:t>
            </a:r>
            <a:r>
              <a:rPr lang="ja-JP" altLang="en-US" sz="3000" dirty="0" smtClean="0">
                <a:latin typeface="HG丸ｺﾞｼｯｸM-PRO" pitchFamily="50" charset="-128"/>
                <a:ea typeface="HG丸ｺﾞｼｯｸM-PRO" pitchFamily="50" charset="-128"/>
              </a:rPr>
              <a:t>含む</a:t>
            </a:r>
            <a:endParaRPr lang="en-US" altLang="ja-JP" sz="3000" dirty="0" smtClean="0">
              <a:latin typeface="HG丸ｺﾞｼｯｸM-PRO" pitchFamily="50" charset="-128"/>
              <a:ea typeface="HG丸ｺﾞｼｯｸM-PRO" pitchFamily="50" charset="-128"/>
            </a:endParaRPr>
          </a:p>
          <a:p>
            <a:pPr>
              <a:buNone/>
            </a:pPr>
            <a:endParaRPr lang="en-US" altLang="ja-JP" sz="3000" dirty="0" smtClean="0">
              <a:latin typeface="HG丸ｺﾞｼｯｸM-PRO" pitchFamily="50" charset="-128"/>
              <a:ea typeface="HG丸ｺﾞｼｯｸM-PRO" pitchFamily="50" charset="-128"/>
            </a:endParaRPr>
          </a:p>
        </p:txBody>
      </p:sp>
      <p:sp>
        <p:nvSpPr>
          <p:cNvPr id="7" name="タイトル 3"/>
          <p:cNvSpPr>
            <a:spLocks noGrp="1"/>
          </p:cNvSpPr>
          <p:nvPr>
            <p:ph type="title"/>
          </p:nvPr>
        </p:nvSpPr>
        <p:spPr>
          <a:xfrm>
            <a:off x="924744" y="404664"/>
            <a:ext cx="9407896" cy="1143000"/>
          </a:xfrm>
        </p:spPr>
        <p:txBody>
          <a:bodyPr>
            <a:normAutofit fontScale="90000"/>
          </a:bodyPr>
          <a:lstStyle/>
          <a:p>
            <a:pPr algn="l"/>
            <a:r>
              <a:rPr lang="ja-JP" altLang="en-US" dirty="0" smtClean="0">
                <a:latin typeface="HG丸ｺﾞｼｯｸM-PRO" pitchFamily="50" charset="-128"/>
                <a:ea typeface="HG丸ｺﾞｼｯｸM-PRO" pitchFamily="50" charset="-128"/>
              </a:rPr>
              <a:t>実施期間中に</a:t>
            </a:r>
            <a:r>
              <a:rPr lang="en-US" altLang="ja-JP" dirty="0" smtClean="0">
                <a:latin typeface="HG丸ｺﾞｼｯｸM-PRO" pitchFamily="50" charset="-128"/>
                <a:ea typeface="HG丸ｺﾞｼｯｸM-PRO" pitchFamily="50" charset="-128"/>
              </a:rPr>
              <a:t/>
            </a:r>
            <a:br>
              <a:rPr lang="en-US" altLang="ja-JP" dirty="0" smtClean="0">
                <a:latin typeface="HG丸ｺﾞｼｯｸM-PRO" pitchFamily="50" charset="-128"/>
                <a:ea typeface="HG丸ｺﾞｼｯｸM-PRO" pitchFamily="50" charset="-128"/>
              </a:rPr>
            </a:br>
            <a:r>
              <a:rPr lang="ja-JP" altLang="en-US" dirty="0" smtClean="0">
                <a:latin typeface="HG丸ｺﾞｼｯｸM-PRO" pitchFamily="50" charset="-128"/>
                <a:ea typeface="HG丸ｺﾞｼｯｸM-PRO" pitchFamily="50" charset="-128"/>
              </a:rPr>
              <a:t>勤務していない期間がある場合</a:t>
            </a:r>
            <a:r>
              <a:rPr lang="en-US" altLang="ja-JP" dirty="0" smtClean="0">
                <a:latin typeface="HG丸ｺﾞｼｯｸM-PRO" pitchFamily="50" charset="-128"/>
                <a:ea typeface="HG丸ｺﾞｼｯｸM-PRO" pitchFamily="50" charset="-128"/>
              </a:rPr>
              <a:t>…</a:t>
            </a:r>
            <a:endParaRPr kumimoji="1" lang="ja-JP" altLang="en-US" dirty="0">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600200"/>
            <a:ext cx="8229600" cy="4925144"/>
          </a:xfrm>
        </p:spPr>
        <p:txBody>
          <a:bodyPr>
            <a:normAutofit/>
          </a:bodyPr>
          <a:lstStyle/>
          <a:p>
            <a:pPr>
              <a:buNone/>
            </a:pPr>
            <a:endParaRPr lang="en-US" altLang="ja-JP" sz="3000" dirty="0" smtClean="0">
              <a:latin typeface="HG丸ｺﾞｼｯｸM-PRO" pitchFamily="50" charset="-128"/>
              <a:ea typeface="HG丸ｺﾞｼｯｸM-PRO" pitchFamily="50" charset="-128"/>
            </a:endParaRPr>
          </a:p>
          <a:p>
            <a:pPr>
              <a:buNone/>
            </a:pPr>
            <a:r>
              <a:rPr lang="ja-JP" altLang="en-US" sz="3000" dirty="0" smtClean="0">
                <a:latin typeface="HG丸ｺﾞｼｯｸM-PRO" pitchFamily="50" charset="-128"/>
                <a:ea typeface="HG丸ｺﾞｼｯｸM-PRO" pitchFamily="50" charset="-128"/>
              </a:rPr>
              <a:t>④病休の期間が６月３０日以前から継続して　７月１日以降も続いている場合、病休の中　　断を目的として夏期特別休暇を与えること　はできない</a:t>
            </a:r>
            <a:endParaRPr lang="en-US" altLang="ja-JP" sz="3000" dirty="0" smtClean="0">
              <a:latin typeface="HG丸ｺﾞｼｯｸM-PRO" pitchFamily="50" charset="-128"/>
              <a:ea typeface="HG丸ｺﾞｼｯｸM-PRO" pitchFamily="50" charset="-128"/>
            </a:endParaRPr>
          </a:p>
          <a:p>
            <a:pPr>
              <a:buNone/>
            </a:pPr>
            <a:r>
              <a:rPr lang="ja-JP" altLang="en-US" sz="3000" dirty="0" smtClean="0">
                <a:latin typeface="HG丸ｺﾞｼｯｸM-PRO" pitchFamily="50" charset="-128"/>
                <a:ea typeface="HG丸ｺﾞｼｯｸM-PRO" pitchFamily="50" charset="-128"/>
              </a:rPr>
              <a:t>　復帰した時点で②を適用</a:t>
            </a:r>
            <a:endParaRPr lang="en-US" altLang="ja-JP" sz="3000" dirty="0" smtClean="0">
              <a:latin typeface="HG丸ｺﾞｼｯｸM-PRO" pitchFamily="50" charset="-128"/>
              <a:ea typeface="HG丸ｺﾞｼｯｸM-PRO" pitchFamily="50" charset="-128"/>
            </a:endParaRPr>
          </a:p>
        </p:txBody>
      </p:sp>
      <p:pic>
        <p:nvPicPr>
          <p:cNvPr id="2058" name="Picture 10" descr="21"/>
          <p:cNvPicPr>
            <a:picLocks noChangeAspect="1" noChangeArrowheads="1"/>
          </p:cNvPicPr>
          <p:nvPr/>
        </p:nvPicPr>
        <p:blipFill>
          <a:blip r:embed="rId3" cstate="print"/>
          <a:srcRect/>
          <a:stretch>
            <a:fillRect/>
          </a:stretch>
        </p:blipFill>
        <p:spPr bwMode="auto">
          <a:xfrm>
            <a:off x="5508104" y="3717032"/>
            <a:ext cx="2304256" cy="2924635"/>
          </a:xfrm>
          <a:prstGeom prst="rect">
            <a:avLst/>
          </a:prstGeom>
          <a:noFill/>
        </p:spPr>
      </p:pic>
      <p:sp>
        <p:nvSpPr>
          <p:cNvPr id="6" name="タイトル 3"/>
          <p:cNvSpPr>
            <a:spLocks noGrp="1"/>
          </p:cNvSpPr>
          <p:nvPr>
            <p:ph type="title"/>
          </p:nvPr>
        </p:nvSpPr>
        <p:spPr>
          <a:xfrm>
            <a:off x="924744" y="404664"/>
            <a:ext cx="9695928" cy="1143000"/>
          </a:xfrm>
        </p:spPr>
        <p:txBody>
          <a:bodyPr>
            <a:normAutofit fontScale="90000"/>
          </a:bodyPr>
          <a:lstStyle/>
          <a:p>
            <a:pPr algn="l"/>
            <a:r>
              <a:rPr lang="ja-JP" altLang="en-US" dirty="0" smtClean="0">
                <a:latin typeface="HG丸ｺﾞｼｯｸM-PRO" pitchFamily="50" charset="-128"/>
                <a:ea typeface="HG丸ｺﾞｼｯｸM-PRO" pitchFamily="50" charset="-128"/>
              </a:rPr>
              <a:t>実施期間中に</a:t>
            </a:r>
            <a:r>
              <a:rPr lang="en-US" altLang="ja-JP" dirty="0" smtClean="0">
                <a:latin typeface="HG丸ｺﾞｼｯｸM-PRO" pitchFamily="50" charset="-128"/>
                <a:ea typeface="HG丸ｺﾞｼｯｸM-PRO" pitchFamily="50" charset="-128"/>
              </a:rPr>
              <a:t/>
            </a:r>
            <a:br>
              <a:rPr lang="en-US" altLang="ja-JP" dirty="0" smtClean="0">
                <a:latin typeface="HG丸ｺﾞｼｯｸM-PRO" pitchFamily="50" charset="-128"/>
                <a:ea typeface="HG丸ｺﾞｼｯｸM-PRO" pitchFamily="50" charset="-128"/>
              </a:rPr>
            </a:br>
            <a:r>
              <a:rPr lang="ja-JP" altLang="en-US" dirty="0" smtClean="0">
                <a:latin typeface="HG丸ｺﾞｼｯｸM-PRO" pitchFamily="50" charset="-128"/>
                <a:ea typeface="HG丸ｺﾞｼｯｸM-PRO" pitchFamily="50" charset="-128"/>
              </a:rPr>
              <a:t>勤務していない期間がある場合</a:t>
            </a:r>
            <a:r>
              <a:rPr lang="en-US" altLang="ja-JP" dirty="0" smtClean="0">
                <a:latin typeface="HG丸ｺﾞｼｯｸM-PRO" pitchFamily="50" charset="-128"/>
                <a:ea typeface="HG丸ｺﾞｼｯｸM-PRO" pitchFamily="50" charset="-128"/>
              </a:rPr>
              <a:t>…</a:t>
            </a:r>
            <a:endParaRPr kumimoji="1" lang="ja-JP" altLang="en-US" dirty="0">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58"/>
                                        </p:tgtEl>
                                        <p:attrNameLst>
                                          <p:attrName>style.visibility</p:attrName>
                                        </p:attrNameLst>
                                      </p:cBhvr>
                                      <p:to>
                                        <p:strVal val="visible"/>
                                      </p:to>
                                    </p:set>
                                    <p:animEffect transition="in" filter="fade">
                                      <p:cBhvr>
                                        <p:cTn id="13"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475656" y="764704"/>
            <a:ext cx="7211144" cy="5760639"/>
          </a:xfrm>
        </p:spPr>
        <p:txBody>
          <a:bodyPr>
            <a:normAutofit/>
          </a:bodyPr>
          <a:lstStyle/>
          <a:p>
            <a:endParaRPr lang="en-US" altLang="ja-JP" dirty="0" smtClean="0">
              <a:latin typeface="HG丸ｺﾞｼｯｸM-PRO" pitchFamily="50" charset="-128"/>
              <a:ea typeface="HG丸ｺﾞｼｯｸM-PRO" pitchFamily="50" charset="-128"/>
            </a:endParaRPr>
          </a:p>
          <a:p>
            <a:endParaRPr lang="en-US" altLang="ja-JP" dirty="0" smtClean="0">
              <a:latin typeface="HG丸ｺﾞｼｯｸM-PRO" pitchFamily="50" charset="-128"/>
              <a:ea typeface="HG丸ｺﾞｼｯｸM-PRO" pitchFamily="50" charset="-128"/>
            </a:endParaRPr>
          </a:p>
          <a:p>
            <a:endParaRPr lang="en-US" altLang="ja-JP" dirty="0" smtClean="0">
              <a:latin typeface="HG丸ｺﾞｼｯｸM-PRO" pitchFamily="50" charset="-128"/>
              <a:ea typeface="HG丸ｺﾞｼｯｸM-PRO" pitchFamily="50" charset="-128"/>
            </a:endParaRPr>
          </a:p>
          <a:p>
            <a:endParaRPr lang="en-US" altLang="ja-JP" dirty="0" smtClean="0">
              <a:latin typeface="HG丸ｺﾞｼｯｸM-PRO" pitchFamily="50" charset="-128"/>
              <a:ea typeface="HG丸ｺﾞｼｯｸM-PRO" pitchFamily="50" charset="-128"/>
            </a:endParaRPr>
          </a:p>
          <a:p>
            <a:endParaRPr lang="en-US" altLang="ja-JP" dirty="0" smtClean="0">
              <a:latin typeface="HG丸ｺﾞｼｯｸM-PRO" pitchFamily="50" charset="-128"/>
              <a:ea typeface="HG丸ｺﾞｼｯｸM-PRO" pitchFamily="50" charset="-128"/>
            </a:endParaRPr>
          </a:p>
          <a:p>
            <a:endParaRPr lang="en-US" altLang="ja-JP" dirty="0" smtClean="0">
              <a:latin typeface="HG丸ｺﾞｼｯｸM-PRO" pitchFamily="50" charset="-128"/>
              <a:ea typeface="HG丸ｺﾞｼｯｸM-PRO" pitchFamily="50" charset="-128"/>
            </a:endParaRPr>
          </a:p>
          <a:p>
            <a:endParaRPr lang="en-US" altLang="ja-JP" dirty="0" smtClean="0">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休暇承認簿の事由欄</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☆県費教職員・・・</a:t>
            </a:r>
            <a:r>
              <a:rPr lang="ja-JP" altLang="en-US" dirty="0" smtClean="0">
                <a:solidFill>
                  <a:srgbClr val="FF0000"/>
                </a:solidFill>
                <a:latin typeface="HG丸ｺﾞｼｯｸM-PRO" pitchFamily="50" charset="-128"/>
                <a:ea typeface="HG丸ｺﾞｼｯｸM-PRO" pitchFamily="50" charset="-128"/>
              </a:rPr>
              <a:t>夏期</a:t>
            </a:r>
            <a:r>
              <a:rPr lang="ja-JP" altLang="en-US" dirty="0" smtClean="0">
                <a:latin typeface="HG丸ｺﾞｼｯｸM-PRO" pitchFamily="50" charset="-128"/>
                <a:ea typeface="HG丸ｺﾞｼｯｸM-PRO" pitchFamily="50" charset="-128"/>
              </a:rPr>
              <a:t>特別休暇　　</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☆町職員・・・・・</a:t>
            </a:r>
            <a:r>
              <a:rPr lang="ja-JP" altLang="en-US" dirty="0" smtClean="0">
                <a:solidFill>
                  <a:srgbClr val="FF0000"/>
                </a:solidFill>
                <a:latin typeface="HG丸ｺﾞｼｯｸM-PRO" pitchFamily="50" charset="-128"/>
                <a:ea typeface="HG丸ｺﾞｼｯｸM-PRO" pitchFamily="50" charset="-128"/>
              </a:rPr>
              <a:t>夏季</a:t>
            </a:r>
            <a:r>
              <a:rPr lang="ja-JP" altLang="en-US" dirty="0" smtClean="0">
                <a:latin typeface="HG丸ｺﾞｼｯｸM-PRO" pitchFamily="50" charset="-128"/>
                <a:ea typeface="HG丸ｺﾞｼｯｸM-PRO" pitchFamily="50" charset="-128"/>
              </a:rPr>
              <a:t>特別休暇</a:t>
            </a:r>
            <a:endParaRPr lang="en-US" altLang="ja-JP" dirty="0" smtClean="0">
              <a:latin typeface="HG丸ｺﾞｼｯｸM-PRO" pitchFamily="50" charset="-128"/>
              <a:ea typeface="HG丸ｺﾞｼｯｸM-PRO" pitchFamily="50" charset="-128"/>
            </a:endParaRPr>
          </a:p>
          <a:p>
            <a:pPr>
              <a:buNone/>
            </a:pPr>
            <a:endParaRPr kumimoji="1" lang="en-US" altLang="ja-JP" dirty="0" smtClean="0"/>
          </a:p>
        </p:txBody>
      </p:sp>
      <p:pic>
        <p:nvPicPr>
          <p:cNvPr id="1027" name="Picture 3"/>
          <p:cNvPicPr>
            <a:picLocks noChangeAspect="1" noChangeArrowheads="1"/>
          </p:cNvPicPr>
          <p:nvPr/>
        </p:nvPicPr>
        <p:blipFill>
          <a:blip r:embed="rId3" cstate="print"/>
          <a:srcRect/>
          <a:stretch>
            <a:fillRect/>
          </a:stretch>
        </p:blipFill>
        <p:spPr bwMode="auto">
          <a:xfrm>
            <a:off x="1763688" y="548680"/>
            <a:ext cx="6821802" cy="3846146"/>
          </a:xfrm>
          <a:prstGeom prst="rect">
            <a:avLst/>
          </a:prstGeom>
          <a:noFill/>
          <a:ln w="9525">
            <a:noFill/>
            <a:miter lim="800000"/>
            <a:headEnd/>
            <a:tailEnd/>
          </a:ln>
        </p:spPr>
      </p:pic>
      <p:sp>
        <p:nvSpPr>
          <p:cNvPr id="8" name="円/楕円 7"/>
          <p:cNvSpPr/>
          <p:nvPr/>
        </p:nvSpPr>
        <p:spPr>
          <a:xfrm>
            <a:off x="6012160" y="3717032"/>
            <a:ext cx="1656184" cy="8640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10" name="Picture 14" descr="http://www.leben21.com/leben21/image/course/chair/img06.jpg">
            <a:hlinkClick r:id="rId3"/>
          </p:cNvPr>
          <p:cNvPicPr>
            <a:picLocks noChangeAspect="1" noChangeArrowheads="1"/>
          </p:cNvPicPr>
          <p:nvPr/>
        </p:nvPicPr>
        <p:blipFill>
          <a:blip r:embed="rId4" cstate="print"/>
          <a:srcRect/>
          <a:stretch>
            <a:fillRect/>
          </a:stretch>
        </p:blipFill>
        <p:spPr bwMode="auto">
          <a:xfrm>
            <a:off x="4675184" y="3523062"/>
            <a:ext cx="4468816" cy="3334938"/>
          </a:xfrm>
          <a:prstGeom prst="rect">
            <a:avLst/>
          </a:prstGeom>
          <a:noFill/>
        </p:spPr>
      </p:pic>
      <p:sp>
        <p:nvSpPr>
          <p:cNvPr id="2050" name="タイトル 1"/>
          <p:cNvSpPr>
            <a:spLocks noGrp="1"/>
          </p:cNvSpPr>
          <p:nvPr>
            <p:ph type="title"/>
          </p:nvPr>
        </p:nvSpPr>
        <p:spPr/>
        <p:txBody>
          <a:bodyPr>
            <a:normAutofit/>
          </a:bodyPr>
          <a:lstStyle/>
          <a:p>
            <a:pPr eaLnBrk="1" hangingPunct="1"/>
            <a:r>
              <a:rPr lang="ja-JP" altLang="en-US" sz="6600" dirty="0" smtClean="0">
                <a:latin typeface="HGP明朝E" pitchFamily="18" charset="-128"/>
                <a:ea typeface="HGP明朝E" pitchFamily="18" charset="-128"/>
              </a:rPr>
              <a:t>永年勤続休暇</a:t>
            </a:r>
          </a:p>
        </p:txBody>
      </p:sp>
      <p:sp>
        <p:nvSpPr>
          <p:cNvPr id="3" name="コンテンツ プレースホルダ 2"/>
          <p:cNvSpPr>
            <a:spLocks noGrp="1"/>
          </p:cNvSpPr>
          <p:nvPr>
            <p:ph idx="1"/>
          </p:nvPr>
        </p:nvSpPr>
        <p:spPr>
          <a:xfrm>
            <a:off x="1403648" y="1600200"/>
            <a:ext cx="7283152" cy="4924425"/>
          </a:xfrm>
        </p:spPr>
        <p:txBody>
          <a:bodyPr/>
          <a:lstStyle/>
          <a:p>
            <a:pPr eaLnBrk="1" hangingPunct="1"/>
            <a:r>
              <a:rPr lang="ja-JP" altLang="en-US" dirty="0" smtClean="0">
                <a:latin typeface="HG丸ｺﾞｼｯｸM-PRO" pitchFamily="50" charset="-128"/>
                <a:ea typeface="HG丸ｺﾞｼｯｸM-PRO" pitchFamily="50" charset="-128"/>
              </a:rPr>
              <a:t>夏期特別休暇と同じく</a:t>
            </a:r>
            <a:r>
              <a:rPr lang="ja-JP" altLang="ja-JP" dirty="0" smtClean="0">
                <a:latin typeface="HG丸ｺﾞｼｯｸM-PRO" pitchFamily="50" charset="-128"/>
                <a:ea typeface="HG丸ｺﾞｼｯｸM-PRO" pitchFamily="50" charset="-128"/>
              </a:rPr>
              <a:t>「地方公務員法第４２条の規定による能率増進計画の実施」のための特別休暇</a:t>
            </a:r>
            <a:r>
              <a:rPr lang="ja-JP" altLang="en-US" dirty="0" smtClean="0">
                <a:latin typeface="HG丸ｺﾞｼｯｸM-PRO" pitchFamily="50" charset="-128"/>
                <a:ea typeface="HG丸ｺﾞｼｯｸM-PRO" pitchFamily="50" charset="-128"/>
              </a:rPr>
              <a:t>の１つ</a:t>
            </a:r>
            <a:endParaRPr lang="en-US" altLang="ja-JP" dirty="0" smtClean="0">
              <a:latin typeface="HG丸ｺﾞｼｯｸM-PRO" pitchFamily="50" charset="-128"/>
              <a:ea typeface="HG丸ｺﾞｼｯｸM-PRO" pitchFamily="50" charset="-128"/>
            </a:endParaRPr>
          </a:p>
          <a:p>
            <a:pPr eaLnBrk="1" hangingPunct="1">
              <a:buFont typeface="Arial" charset="0"/>
              <a:buNone/>
            </a:pPr>
            <a:r>
              <a:rPr lang="ja-JP" altLang="en-US" dirty="0" smtClean="0">
                <a:latin typeface="HG丸ｺﾞｼｯｸM-PRO" pitchFamily="50" charset="-128"/>
                <a:ea typeface="HG丸ｺﾞｼｯｸM-PRO" pitchFamily="50" charset="-128"/>
              </a:rPr>
              <a:t>  いわゆる</a:t>
            </a:r>
            <a:r>
              <a:rPr lang="en-US" altLang="ja-JP"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リフレッシュ休暇</a:t>
            </a:r>
            <a:r>
              <a:rPr lang="en-US" altLang="ja-JP" dirty="0" smtClean="0">
                <a:latin typeface="HG丸ｺﾞｼｯｸM-PRO" pitchFamily="50" charset="-128"/>
                <a:ea typeface="HG丸ｺﾞｼｯｸM-PRO" pitchFamily="50" charset="-128"/>
              </a:rPr>
              <a:t>』</a:t>
            </a:r>
          </a:p>
          <a:p>
            <a:pPr eaLnBrk="1" hangingPunct="1">
              <a:buFont typeface="Arial" charset="0"/>
              <a:buNone/>
            </a:pPr>
            <a:endParaRPr lang="en-US" altLang="ja-JP" dirty="0" smtClean="0">
              <a:latin typeface="HG丸ｺﾞｼｯｸM-PRO" pitchFamily="50" charset="-128"/>
              <a:ea typeface="HG丸ｺﾞｼｯｸM-PRO" pitchFamily="50" charset="-128"/>
            </a:endParaRPr>
          </a:p>
          <a:p>
            <a:pPr eaLnBrk="1" hangingPunct="1">
              <a:buFont typeface="Arial" charset="0"/>
              <a:buNone/>
            </a:pPr>
            <a:endParaRPr lang="en-US" altLang="ja-JP" dirty="0" smtClean="0"/>
          </a:p>
          <a:p>
            <a:pPr eaLnBrk="1" hangingPunct="1">
              <a:buFont typeface="Arial" charset="0"/>
              <a:buNone/>
            </a:pPr>
            <a:endParaRPr lang="en-US" altLang="ja-JP" dirty="0" smtClean="0"/>
          </a:p>
          <a:p>
            <a:pPr eaLnBrk="1" hangingPunct="1">
              <a:buFont typeface="Arial" charset="0"/>
              <a:buNone/>
            </a:pPr>
            <a:endParaRPr lang="en-US" altLang="ja-JP" dirty="0" smtClean="0"/>
          </a:p>
        </p:txBody>
      </p:sp>
      <p:sp>
        <p:nvSpPr>
          <p:cNvPr id="55304" name="AutoShape 8" descr="data:image/jpeg;base64,/9j/4AAQSkZJRgABAQAAAQABAAD/2wCEAAkGBxMTEhUTExQUFRUWGBUWGBYWFxkYFxoYFRcXGBUYGxkYHCggGBolHBQXITEhJSkrLi4yHR81RDMsNygtLi0BCgoKDg0OGxAQGzQmICQ4NCwwLS0sLCwvLCw3NC8sLCwrLDcsNywsNCwsLCwsLCwvLCwsLC8sLSwsLDUsLCwvLP/AABEIAKAA1gMBIgACEQEDEQH/xAAcAAEAAgIDAQAAAAAAAAAAAAAAAwUEBgECBwj/xAA+EAACAQIEAgcECAUEAwEAAAABAgADEQQSITEFQQYTIlFhcYEyUpGhBxQjQoKSscEzYnLR8FODorJjc+EW/8QAGQEBAAMBAQAAAAAAAAAAAAAAAAECAwQF/8QAKREAAgIBAwMDBAMBAAAAAAAAAAECEQMSITEEQVETIjJhcYHxkcHwFP/aAAwDAQACEQMRAD8A9piIgCIiAIiIAiIgCIiAIiIAnBNtTOZWcf1RKZ9mpURG8V1Zl/Flt6yG6VgjPE6lT+AqhOVWpex8UQasPEkDzkGB4uytUp1c9XIwHWU6RtcqCykLcXW45852xlaoxNKgB1trlj7FMG9mOm+hsv7CdcJQr00CDDrYX2rgkkm5JzILkkkmYKeR+5I1cYrayzwfEqdQlVbtAXKMCrgd+VtbeMy5QVL1sykGlWpEFb2JUkXRgRujagjn2hLXhuM61A1srAlXX3XX2l/zkRNIT1bPkpKNGVERNCoiIgCIiAIiIAiIgCIiAIiIAiIgCIiAIiIAiIgCVnSEWo5/9N6VT0R1LfK8s5jcSoZ6NRPeR1+KkQ9wYWHOXFHuqUvnSc/tU+Utpr6V7/VaveVU/wC6lv8AtlmwTLC/YXyfIquNU8hXED7gtUA50ie0fwntfm75BVqdTUFcfw3yrVttbZKvpexPcQfuy7bY32niuA6V1aeLszFsOXNI0W1UUi2UW7iAfXaZ5paJKRfHFyTR7XEquD1ShOHY3KjNTY/epbD8SnsnwynnLWdCaatGTVCIiSQIiIAiIgCIiAIiBAESLD4lKgJRlYA2NjexHKSyE74AiIkgREQBERAEREAREQDVmU/VHA3olyPOhULr8lE2dHBAI2IBHrrKaglquIpnYuG9KtNb/NWmVwGreggPtU/s28GTQ/Kx8iJjj2lJGk+EzJx2Mp0UapVYIi7k7f8A0z574q6GvUakSaZdmUkWNibjTlNj6Y8Wq8QxnUUrsisUpINmYXzOfgdeQE1fG4V6T5KqNTb3XFj6X39Jy58ut0ux04celWzfaX0h03y56LUnpkMjq3WLcCxVhYEKw0Nr735T0rhmPSvSSrTN1cAjw7x5g6T5zmz9AukjYSuFY/Y1CA45KToHHiNL94k4M2l0+CMuFNWj2+Iid5xiIiAIiIAiIgCQ4xcyFb2zWW43sxAPyvJp1YbeY/WQ90Q+CH6glN1amoTTIwUWBW3ZuO8EfMzIkDV89XKvs0/aP85Gi+guT5iTyI12CrsIiJYkREQBERAEREAREQCoxoyYhW5VU6vyemWdfiGf4CYHGMScOKtUaLUpOG7hVVG6pvX2PRZdcWwpqUmVdHFmQ9zocyH4gel5T4zEBqdGsR9mrq7j3RZhc+COQT3Zb8pzZU4z1Luawdxpmr/RdwMojYqoCGe6UwRqEHtNr7xFvIeM3nEUFqLldVdfdYBh8DOalQ2uO1fax38b8xMDg/CUoGqyZh1z9Yyk3Cm1rD4c5yKuDpdvcoukHRnhtNesq0zTBZUBpFh2m2GUXHykdL6NsKHVi9ZlGppsVsfAsACJt9agrizqrC4NmAIupuDrzBkbkUldyTYAsbnkoJil4Fvyd+EsVd6NyyoqMhY3IDZhlJ52KXBOustJr3Bw9OqhcktiEu99hUQXAUchlJFv5e+bDPRxu4o45ciIiXKiIiAIiIAlXisY1QmnROxAeruqa7L7z/pJ8eGcikpKgi9RhuF2CjuLa68gDIcZiBSUUaNLMQt8q9lUUc2PK5HmbGZTl/H+4KSZnYXDrTUIosB6kk7knmT3yWYOExzF+rq0zTcgldQysBvlYcx3TOl4tNbFk1WwiIliRERAEREAREQBERAEpaa9XXqU/uv9snhc2qr+azfjl1KzjtMhBVXVqJz270taov5ST5gSmSOqNFounZVYu2FYVET7KoyrURB7LtolRVHforAb9k775tSo1RVqYd0YAnQ6o4tYqSNUI77aHcSbEUVqIVOquttO4jQg8jsQZquPap1z0wqvUJWmK1IGjWL9X1gLkPlew0P+CckIqf3RtOWn7MvqtCtVGWqKdOncFwrF2YKQ1sxVQi3AudTbumLxHFGsaaU7Gm1VLsR2amQ53Ve9AFJLbE2GuszW4RSJ7YaoO6o7Ov5WNvlKKrSfD4hXZusFOmAoAIK0CzKygXNyOw9xa+W0nGlLjnsRkbirfBsHETY0X92tT/53Q/8AeXcoeKsDSVgQR1mHYEbEddTsR6GX026f4lcvyERE3MhERAEREAgpWzuOZyH0sR+oMwOKcQaiW7Fw9u3ew0FipPI7EeZmXj6DHK9MgVEvlvswPtI3gbDymG/HUUZa1OpSbYqy5gf6WGjTny3pcb0vszOT2q6+pRYHHPTqIhVnzPTszE2FrjTfWzG83SU3CqBZswV0pCx7ftOwvbs/dUXvrqTbulzMughkjiXqcmjk5ycm+fwIkWKrZEZyLhAWsLa215zUv/0b3aqgcjUBGOguBrpuBNs3URxNJ9zOeRQ5NyiYVCu5p06pN1YLdbWIzWFwfAnYzNM2UrLp2IiJJIicMwG5A8zaQDFgk5AXtoSliAe697XkNpEWZESOjWDAkcjYg6EHuIkXEarpTLIMzXGlr6c9BKymoxcg3SsyiJ1Iml8LxJStUqDtEmxW5spY639RNzRr37wbHz3/AHEywdRHLddikMimUeDcUhUpubChc3P+iQWRvIAMv4ZQqrMucaVGfrxfk17oD4ZQFPrLfpVhwalEn2WDKwGzZSHQN3gEMbTDnRiwpNvyZdVnftiu25Y0ON0GHadabD2kqMFZfjuPEaGVtXEirVNRfYChEO2axLMw/luQB32JnJF97G3eLxGPpowlqszzdZLJDTRjVHemhRdaRamcvOmesUkr3oT93lfTum9GaVXW+VfeqUV+NVbzYMfxY06gWylNMzA3PPMNNjKZ8mPDvLazXBkk4b79i1iYGF4lnXrMhCXIJzAkW5sttB6mZ8mM1JWjpap0xMNeJ0+uNC5Di1rjQ6X0PPSTXdmKoQoW12IuSSL2A22I1lVisK5cEEOVrhhcZTpTBbtDQaWG3dKTm18TOUmuC7iR0awYXGmpBB3BG4MTVOy5h8UxTKVREdywY5UOW4BA1Y+yNfXSZODCFVdFAzAHbX1Mg4rQchWQBiuYFMxXMrWuAw2OgmH1mIdRTp0BQWwUszjRdrKFHdzmDk1J3+NjO6kWKYksOwpbmTeyjzY/teQtjDyakSOSh3+ayWngVsA3aAsAtrILbWX+95lCXSk+S1Mwfrb7GizA75f3V7TDPUisHIqqwtZAuUaX0HfvyknDeCClWqVc5bNfKDe4vqbknUy1ZQRYgEHcEXEz9NzXv7MrpcluYVTGZyMyvTQEMcym7FdQNBYC+u860qhasWFVGXXshtbf09/jMhcIB7BZPBTp8DcTirSc+11dQdzrY/EXHylcmFzacr2d7f3+iybRkys47xb6uitkzkta2oFuett+6SCky7I6f+uoGH5W0+Ugx3WshXXX+XK3loSD8pfJOWh6VuVlJ1sdeD8UNWqwOUAi63NnAtoAOffM7h+FZGF1CgLlJBvnN9GtyO+/fKXhvDUWolVqdbOo1GUZS3Jhre4lvU4m50Wm6/zOpPwVd/iJlg1KCeTkpBuvcTV2ArXuBandydBbN2L/APKTq3Mag8/AyrxOHSpTKfbXJDM2WxYja99LeEnwyuiKiobAWzVGH6LebRk9VVsbrTpu9/B1wXDKVDO6DLcdokm1gSefnO2HxOrEAszNfKPugABQxOgNhe2+s5fAZyDVcvbUKOyl/IG5PmZlooAAAAA2A0Eso+FSKJeNih6TKwoio5UZKlNsoF9C2Vu0d+yx2AlaRNg6R4cPhawsCRTdlvyYKSDNeVrgHvAPxE3xXujk6pbpnMRE2OQ6g/aUb3/iodBc9kM2w8pY8V4T1oH1eot8xLXa1hy0HjyMrXqZWp1PcqU29C2Vvk5m2YvBU6ntorEbG2o8jvOHqunhlacldcHf09vG0iIqqUuqUL1jLbKveRZmPcvO5k610zdWGBYDbnpI6WGan/DK291lAv8AiWx+IMgp4YLUNTqiGN/YcMNd9Db9JV641pX6+hu3K7MrEU3yv1bBWYaEi9mtYN8JFwrBtSTKzmoxJZmPMm2nloJ3ONUbhx+Bj+gnP1gn2EY+Ldket9flL+27J2uwn8ZrbFUJ/q1H6AfCJJQoZQSTmZjdj6WAA5AAWiXjwSiSIiSSIiIAiIgCIiAIiIAiIgCIiAIkFfG009uoi/1MB+pldX6U4JPaxNL0a/6QCTpLUth3A3qZaQ/3CFPyJPpKLy2lV076bYZ8MUw9QPVLLlIuMlvvg9/95o+E6a4pNCVqf1Lr8RNYHN1GNzqj02JoKfSBU50EPkxE5b6QH5UE/Of7S5y/88zecSmZGXvVh620+c23h9fPSpv7yqfiBPEKvTzEHZaa+hJ+Zns3ACgw1EqxKlFILEX11/eZ5Dq6eEoXZYxIhiE99fzCSzM6RERAEREAREQBERAEREAREQBERAEREAjxFZURnY2VQWJ7gouf0nhnSjpzicU7BHalR1CopsSO9iNzPaeN4Hr8PVo3t1iMoPcSNPnafOePwb0ajUqilXU2IP8Am0vBJlZELG++vnOMvhE5DEbEzUqcRO/XN3/GXSdG8UcM2KKKKSi92sGI2zAd2shyS5JSsoomzdHuMYSlQrUsThxVz2KlLBtrWzH2RzuJrzstzlU2ubZjew5bbyFJttUGiIC8lq1HsAzGw2F9vTlOpqHy8BpOksQJf9FulFbCVUIdmp3AemSSpU72HIyglr0b4FVxlZaVMG1xnbkq8yTIdVuSj6JoVQ6hl1DAEHwIuJ3kWFoCmiouyqFHkBaSzAuIiIAiIgCIiAIiIAiIgCIiAIiIAlTx7o5h8WLVkBIFg40ceRltEA8t4t9FdNFZ0xWRRr9qosPNgf2mHwL6NC4z4iqVS/ZVBYsvJiW9kHutfynqXEeHrWC3ZlKMGBW17i45gjn6SFeA4fc0lc82ftsfMte8iTm1SdEqu6Nb4f0V4fh2DAIWGxq1A1j32Jtf0nXp7i0fAVwlSmxsugdSbBlvoDNuTh1EbUqQ8kX+05rcPpMpVqaFSCCMo2Oh5TL0nqUm7L69qSPme8Xn0NS6I4FdsNS9ReZlHguGT2aFIfgX+06/UMdJ840qDsbKrMe4An9Jc4DodjqtsuHcA83GUfOfQVNAuigDyFv0naV9RjSeX8C+inUNiqt//HT/AHY/sJ6Lwzh1LDoKdFFRRyHPxJ5mZcSrbZYRESAIiIB//9k="/>
          <p:cNvSpPr>
            <a:spLocks noChangeAspect="1" noChangeArrowheads="1"/>
          </p:cNvSpPr>
          <p:nvPr/>
        </p:nvSpPr>
        <p:spPr bwMode="auto">
          <a:xfrm>
            <a:off x="1174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55306" name="AutoShape 10" descr="data:image/jpeg;base64,/9j/4AAQSkZJRgABAQAAAQABAAD/2wCEAAkGBxMTEhUTExQUFRUWGBUWGBYWFxkYFxoYFRcXGBUYGxkYHCggGBolHBQXITEhJSkrLi4yHR81RDMsNygtLi0BCgoKDg0OGxAQGzQmICQ4NCwwLS0sLCwvLCw3NC8sLCwrLDcsNywsNCwsLCwsLCwvLCwsLC8sLSwsLDUsLCwvLP/AABEIAKAA1gMBIgACEQEDEQH/xAAcAAEAAgIDAQAAAAAAAAAAAAAAAwUEBgECBwj/xAA+EAACAQIEAgcECAUEAwEAAAABAgADEQQSITEFQQYTIlFhcYEyUpGhBxQjQoKSscEzYnLR8FODorJjc+EW/8QAGQEBAAMBAQAAAAAAAAAAAAAAAAECAwQF/8QAKREAAgIBAwMDBAMBAAAAAAAAAAECEQMSITEEQVETIjJhcYHxkcHwFP/aAAwDAQACEQMRAD8A9piIgCIiAIiIAiIgCIiAIiIAnBNtTOZWcf1RKZ9mpURG8V1Zl/Flt6yG6VgjPE6lT+AqhOVWpex8UQasPEkDzkGB4uytUp1c9XIwHWU6RtcqCykLcXW45852xlaoxNKgB1trlj7FMG9mOm+hsv7CdcJQr00CDDrYX2rgkkm5JzILkkkmYKeR+5I1cYrayzwfEqdQlVbtAXKMCrgd+VtbeMy5QVL1sykGlWpEFb2JUkXRgRujagjn2hLXhuM61A1srAlXX3XX2l/zkRNIT1bPkpKNGVERNCoiIgCIiAIiIAiIgCIiAIiIAiIgCIiAIiIAiIgCVnSEWo5/9N6VT0R1LfK8s5jcSoZ6NRPeR1+KkQ9wYWHOXFHuqUvnSc/tU+Utpr6V7/VaveVU/wC6lv8AtlmwTLC/YXyfIquNU8hXED7gtUA50ie0fwntfm75BVqdTUFcfw3yrVttbZKvpexPcQfuy7bY32niuA6V1aeLszFsOXNI0W1UUi2UW7iAfXaZ5paJKRfHFyTR7XEquD1ShOHY3KjNTY/epbD8SnsnwynnLWdCaatGTVCIiSQIiIAiIgCIiAIiBAESLD4lKgJRlYA2NjexHKSyE74AiIkgREQBERAEREAREQDVmU/VHA3olyPOhULr8lE2dHBAI2IBHrrKaglquIpnYuG9KtNb/NWmVwGreggPtU/s28GTQ/Kx8iJjj2lJGk+EzJx2Mp0UapVYIi7k7f8A0z574q6GvUakSaZdmUkWNibjTlNj6Y8Wq8QxnUUrsisUpINmYXzOfgdeQE1fG4V6T5KqNTb3XFj6X39Jy58ut0ux04celWzfaX0h03y56LUnpkMjq3WLcCxVhYEKw0Nr735T0rhmPSvSSrTN1cAjw7x5g6T5zmz9AukjYSuFY/Y1CA45KToHHiNL94k4M2l0+CMuFNWj2+Iid5xiIiAIiIAiIgCQ4xcyFb2zWW43sxAPyvJp1YbeY/WQ90Q+CH6glN1amoTTIwUWBW3ZuO8EfMzIkDV89XKvs0/aP85Gi+guT5iTyI12CrsIiJYkREQBERAEREAREQCoxoyYhW5VU6vyemWdfiGf4CYHGMScOKtUaLUpOG7hVVG6pvX2PRZdcWwpqUmVdHFmQ9zocyH4gel5T4zEBqdGsR9mrq7j3RZhc+COQT3Zb8pzZU4z1Luawdxpmr/RdwMojYqoCGe6UwRqEHtNr7xFvIeM3nEUFqLldVdfdYBh8DOalQ2uO1fax38b8xMDg/CUoGqyZh1z9Yyk3Cm1rD4c5yKuDpdvcoukHRnhtNesq0zTBZUBpFh2m2GUXHykdL6NsKHVi9ZlGppsVsfAsACJt9agrizqrC4NmAIupuDrzBkbkUldyTYAsbnkoJil4Fvyd+EsVd6NyyoqMhY3IDZhlJ52KXBOustJr3Bw9OqhcktiEu99hUQXAUchlJFv5e+bDPRxu4o45ciIiXKiIiAIiIAlXisY1QmnROxAeruqa7L7z/pJ8eGcikpKgi9RhuF2CjuLa68gDIcZiBSUUaNLMQt8q9lUUc2PK5HmbGZTl/H+4KSZnYXDrTUIosB6kk7knmT3yWYOExzF+rq0zTcgldQysBvlYcx3TOl4tNbFk1WwiIliRERAEREAREQBERAEpaa9XXqU/uv9snhc2qr+azfjl1KzjtMhBVXVqJz270taov5ST5gSmSOqNFounZVYu2FYVET7KoyrURB7LtolRVHforAb9k775tSo1RVqYd0YAnQ6o4tYqSNUI77aHcSbEUVqIVOquttO4jQg8jsQZquPap1z0wqvUJWmK1IGjWL9X1gLkPlew0P+CckIqf3RtOWn7MvqtCtVGWqKdOncFwrF2YKQ1sxVQi3AudTbumLxHFGsaaU7Gm1VLsR2amQ53Ve9AFJLbE2GuszW4RSJ7YaoO6o7Ov5WNvlKKrSfD4hXZusFOmAoAIK0CzKygXNyOw9xa+W0nGlLjnsRkbirfBsHETY0X92tT/53Q/8AeXcoeKsDSVgQR1mHYEbEddTsR6GX026f4lcvyERE3MhERAEREAgpWzuOZyH0sR+oMwOKcQaiW7Fw9u3ew0FipPI7EeZmXj6DHK9MgVEvlvswPtI3gbDymG/HUUZa1OpSbYqy5gf6WGjTny3pcb0vszOT2q6+pRYHHPTqIhVnzPTszE2FrjTfWzG83SU3CqBZswV0pCx7ftOwvbs/dUXvrqTbulzMughkjiXqcmjk5ycm+fwIkWKrZEZyLhAWsLa215zUv/0b3aqgcjUBGOguBrpuBNs3URxNJ9zOeRQ5NyiYVCu5p06pN1YLdbWIzWFwfAnYzNM2UrLp2IiJJIicMwG5A8zaQDFgk5AXtoSliAe697XkNpEWZESOjWDAkcjYg6EHuIkXEarpTLIMzXGlr6c9BKymoxcg3SsyiJ1Iml8LxJStUqDtEmxW5spY639RNzRr37wbHz3/AHEywdRHLddikMimUeDcUhUpubChc3P+iQWRvIAMv4ZQqrMucaVGfrxfk17oD4ZQFPrLfpVhwalEn2WDKwGzZSHQN3gEMbTDnRiwpNvyZdVnftiu25Y0ON0GHadabD2kqMFZfjuPEaGVtXEirVNRfYChEO2axLMw/luQB32JnJF97G3eLxGPpowlqszzdZLJDTRjVHemhRdaRamcvOmesUkr3oT93lfTum9GaVXW+VfeqUV+NVbzYMfxY06gWylNMzA3PPMNNjKZ8mPDvLazXBkk4b79i1iYGF4lnXrMhCXIJzAkW5sttB6mZ8mM1JWjpap0xMNeJ0+uNC5Di1rjQ6X0PPSTXdmKoQoW12IuSSL2A22I1lVisK5cEEOVrhhcZTpTBbtDQaWG3dKTm18TOUmuC7iR0awYXGmpBB3BG4MTVOy5h8UxTKVREdywY5UOW4BA1Y+yNfXSZODCFVdFAzAHbX1Mg4rQchWQBiuYFMxXMrWuAw2OgmH1mIdRTp0BQWwUszjRdrKFHdzmDk1J3+NjO6kWKYksOwpbmTeyjzY/teQtjDyakSOSh3+ayWngVsA3aAsAtrILbWX+95lCXSk+S1Mwfrb7GizA75f3V7TDPUisHIqqwtZAuUaX0HfvyknDeCClWqVc5bNfKDe4vqbknUy1ZQRYgEHcEXEz9NzXv7MrpcluYVTGZyMyvTQEMcym7FdQNBYC+u860qhasWFVGXXshtbf09/jMhcIB7BZPBTp8DcTirSc+11dQdzrY/EXHylcmFzacr2d7f3+iybRkys47xb6uitkzkta2oFuett+6SCky7I6f+uoGH5W0+Ugx3WshXXX+XK3loSD8pfJOWh6VuVlJ1sdeD8UNWqwOUAi63NnAtoAOffM7h+FZGF1CgLlJBvnN9GtyO+/fKXhvDUWolVqdbOo1GUZS3Jhre4lvU4m50Wm6/zOpPwVd/iJlg1KCeTkpBuvcTV2ArXuBandydBbN2L/APKTq3Mag8/AyrxOHSpTKfbXJDM2WxYja99LeEnwyuiKiobAWzVGH6LebRk9VVsbrTpu9/B1wXDKVDO6DLcdokm1gSefnO2HxOrEAszNfKPugABQxOgNhe2+s5fAZyDVcvbUKOyl/IG5PmZlooAAAAA2A0Eso+FSKJeNih6TKwoio5UZKlNsoF9C2Vu0d+yx2AlaRNg6R4cPhawsCRTdlvyYKSDNeVrgHvAPxE3xXujk6pbpnMRE2OQ6g/aUb3/iodBc9kM2w8pY8V4T1oH1eot8xLXa1hy0HjyMrXqZWp1PcqU29C2Vvk5m2YvBU6ntorEbG2o8jvOHqunhlacldcHf09vG0iIqqUuqUL1jLbKveRZmPcvO5k610zdWGBYDbnpI6WGan/DK291lAv8AiWx+IMgp4YLUNTqiGN/YcMNd9Db9JV641pX6+hu3K7MrEU3yv1bBWYaEi9mtYN8JFwrBtSTKzmoxJZmPMm2nloJ3ONUbhx+Bj+gnP1gn2EY+Ldket9flL+27J2uwn8ZrbFUJ/q1H6AfCJJQoZQSTmZjdj6WAA5AAWiXjwSiSIiSSIiIAiIgCIiAIiIAiIgCIiAIkFfG009uoi/1MB+pldX6U4JPaxNL0a/6QCTpLUth3A3qZaQ/3CFPyJPpKLy2lV076bYZ8MUw9QPVLLlIuMlvvg9/95o+E6a4pNCVqf1Lr8RNYHN1GNzqj02JoKfSBU50EPkxE5b6QH5UE/Of7S5y/88zecSmZGXvVh620+c23h9fPSpv7yqfiBPEKvTzEHZaa+hJ+Zns3ACgw1EqxKlFILEX11/eZ5Dq6eEoXZYxIhiE99fzCSzM6RERAEREAREQBERAEREAREQBERAEREAjxFZURnY2VQWJ7gouf0nhnSjpzicU7BHalR1CopsSO9iNzPaeN4Hr8PVo3t1iMoPcSNPnafOePwb0ajUqilXU2IP8Am0vBJlZELG++vnOMvhE5DEbEzUqcRO/XN3/GXSdG8UcM2KKKKSi92sGI2zAd2shyS5JSsoomzdHuMYSlQrUsThxVz2KlLBtrWzH2RzuJrzstzlU2ubZjew5bbyFJttUGiIC8lq1HsAzGw2F9vTlOpqHy8BpOksQJf9FulFbCVUIdmp3AemSSpU72HIyglr0b4FVxlZaVMG1xnbkq8yTIdVuSj6JoVQ6hl1DAEHwIuJ3kWFoCmiouyqFHkBaSzAuIiIAiIgCIiAIiIAiIgCIiAIiIAlTx7o5h8WLVkBIFg40ceRltEA8t4t9FdNFZ0xWRRr9qosPNgf2mHwL6NC4z4iqVS/ZVBYsvJiW9kHutfynqXEeHrWC3ZlKMGBW17i45gjn6SFeA4fc0lc82ftsfMte8iTm1SdEqu6Nb4f0V4fh2DAIWGxq1A1j32Jtf0nXp7i0fAVwlSmxsugdSbBlvoDNuTh1EbUqQ8kX+05rcPpMpVqaFSCCMo2Oh5TL0nqUm7L69qSPme8Xn0NS6I4FdsNS9ReZlHguGT2aFIfgX+06/UMdJ840qDsbKrMe4An9Jc4DodjqtsuHcA83GUfOfQVNAuigDyFv0naV9RjSeX8C+inUNiqt//HT/AHY/sJ6Lwzh1LDoKdFFRRyHPxJ5mZcSrbZYRESAIiIB//9k="/>
          <p:cNvSpPr>
            <a:spLocks noChangeAspect="1" noChangeArrowheads="1"/>
          </p:cNvSpPr>
          <p:nvPr/>
        </p:nvSpPr>
        <p:spPr bwMode="auto">
          <a:xfrm>
            <a:off x="1174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55308" name="AutoShape 12" descr="data:image/jpeg;base64,/9j/4AAQSkZJRgABAQAAAQABAAD/2wCEAAkGBxMTEhUTExQUFRUWGBUWGBYWFxkYFxoYFRcXGBUYGxkYHCggGBolHBQXITEhJSkrLi4yHR81RDMsNygtLi0BCgoKDg0OGxAQGzQmICQ4NCwwLS0sLCwvLCw3NC8sLCwrLDcsNywsNCwsLCwsLCwvLCwsLC8sLSwsLDUsLCwvLP/AABEIAKAA1gMBIgACEQEDEQH/xAAcAAEAAgIDAQAAAAAAAAAAAAAAAwUEBgECBwj/xAA+EAACAQIEAgcECAUEAwEAAAABAgADEQQSITEFQQYTIlFhcYEyUpGhBxQjQoKSscEzYnLR8FODorJjc+EW/8QAGQEBAAMBAQAAAAAAAAAAAAAAAAECAwQF/8QAKREAAgIBAwMDBAMBAAAAAAAAAAECEQMSITEEQVETIjJhcYHxkcHwFP/aAAwDAQACEQMRAD8A9piIgCIiAIiIAiIgCIiAIiIAnBNtTOZWcf1RKZ9mpURG8V1Zl/Flt6yG6VgjPE6lT+AqhOVWpex8UQasPEkDzkGB4uytUp1c9XIwHWU6RtcqCykLcXW45852xlaoxNKgB1trlj7FMG9mOm+hsv7CdcJQr00CDDrYX2rgkkm5JzILkkkmYKeR+5I1cYrayzwfEqdQlVbtAXKMCrgd+VtbeMy5QVL1sykGlWpEFb2JUkXRgRujagjn2hLXhuM61A1srAlXX3XX2l/zkRNIT1bPkpKNGVERNCoiIgCIiAIiIAiIgCIiAIiIAiIgCIiAIiIAiIgCVnSEWo5/9N6VT0R1LfK8s5jcSoZ6NRPeR1+KkQ9wYWHOXFHuqUvnSc/tU+Utpr6V7/VaveVU/wC6lv8AtlmwTLC/YXyfIquNU8hXED7gtUA50ie0fwntfm75BVqdTUFcfw3yrVttbZKvpexPcQfuy7bY32niuA6V1aeLszFsOXNI0W1UUi2UW7iAfXaZ5paJKRfHFyTR7XEquD1ShOHY3KjNTY/epbD8SnsnwynnLWdCaatGTVCIiSQIiIAiIgCIiAIiBAESLD4lKgJRlYA2NjexHKSyE74AiIkgREQBERAEREAREQDVmU/VHA3olyPOhULr8lE2dHBAI2IBHrrKaglquIpnYuG9KtNb/NWmVwGreggPtU/s28GTQ/Kx8iJjj2lJGk+EzJx2Mp0UapVYIi7k7f8A0z574q6GvUakSaZdmUkWNibjTlNj6Y8Wq8QxnUUrsisUpINmYXzOfgdeQE1fG4V6T5KqNTb3XFj6X39Jy58ut0ux04celWzfaX0h03y56LUnpkMjq3WLcCxVhYEKw0Nr735T0rhmPSvSSrTN1cAjw7x5g6T5zmz9AukjYSuFY/Y1CA45KToHHiNL94k4M2l0+CMuFNWj2+Iid5xiIiAIiIAiIgCQ4xcyFb2zWW43sxAPyvJp1YbeY/WQ90Q+CH6glN1amoTTIwUWBW3ZuO8EfMzIkDV89XKvs0/aP85Gi+guT5iTyI12CrsIiJYkREQBERAEREAREQCoxoyYhW5VU6vyemWdfiGf4CYHGMScOKtUaLUpOG7hVVG6pvX2PRZdcWwpqUmVdHFmQ9zocyH4gel5T4zEBqdGsR9mrq7j3RZhc+COQT3Zb8pzZU4z1Luawdxpmr/RdwMojYqoCGe6UwRqEHtNr7xFvIeM3nEUFqLldVdfdYBh8DOalQ2uO1fax38b8xMDg/CUoGqyZh1z9Yyk3Cm1rD4c5yKuDpdvcoukHRnhtNesq0zTBZUBpFh2m2GUXHykdL6NsKHVi9ZlGppsVsfAsACJt9agrizqrC4NmAIupuDrzBkbkUldyTYAsbnkoJil4Fvyd+EsVd6NyyoqMhY3IDZhlJ52KXBOustJr3Bw9OqhcktiEu99hUQXAUchlJFv5e+bDPRxu4o45ciIiXKiIiAIiIAlXisY1QmnROxAeruqa7L7z/pJ8eGcikpKgi9RhuF2CjuLa68gDIcZiBSUUaNLMQt8q9lUUc2PK5HmbGZTl/H+4KSZnYXDrTUIosB6kk7knmT3yWYOExzF+rq0zTcgldQysBvlYcx3TOl4tNbFk1WwiIliRERAEREAREQBERAEpaa9XXqU/uv9snhc2qr+azfjl1KzjtMhBVXVqJz270taov5ST5gSmSOqNFounZVYu2FYVET7KoyrURB7LtolRVHforAb9k775tSo1RVqYd0YAnQ6o4tYqSNUI77aHcSbEUVqIVOquttO4jQg8jsQZquPap1z0wqvUJWmK1IGjWL9X1gLkPlew0P+CckIqf3RtOWn7MvqtCtVGWqKdOncFwrF2YKQ1sxVQi3AudTbumLxHFGsaaU7Gm1VLsR2amQ53Ve9AFJLbE2GuszW4RSJ7YaoO6o7Ov5WNvlKKrSfD4hXZusFOmAoAIK0CzKygXNyOw9xa+W0nGlLjnsRkbirfBsHETY0X92tT/53Q/8AeXcoeKsDSVgQR1mHYEbEddTsR6GX026f4lcvyERE3MhERAEREAgpWzuOZyH0sR+oMwOKcQaiW7Fw9u3ew0FipPI7EeZmXj6DHK9MgVEvlvswPtI3gbDymG/HUUZa1OpSbYqy5gf6WGjTny3pcb0vszOT2q6+pRYHHPTqIhVnzPTszE2FrjTfWzG83SU3CqBZswV0pCx7ftOwvbs/dUXvrqTbulzMughkjiXqcmjk5ycm+fwIkWKrZEZyLhAWsLa215zUv/0b3aqgcjUBGOguBrpuBNs3URxNJ9zOeRQ5NyiYVCu5p06pN1YLdbWIzWFwfAnYzNM2UrLp2IiJJIicMwG5A8zaQDFgk5AXtoSliAe697XkNpEWZESOjWDAkcjYg6EHuIkXEarpTLIMzXGlr6c9BKymoxcg3SsyiJ1Iml8LxJStUqDtEmxW5spY639RNzRr37wbHz3/AHEywdRHLddikMimUeDcUhUpubChc3P+iQWRvIAMv4ZQqrMucaVGfrxfk17oD4ZQFPrLfpVhwalEn2WDKwGzZSHQN3gEMbTDnRiwpNvyZdVnftiu25Y0ON0GHadabD2kqMFZfjuPEaGVtXEirVNRfYChEO2axLMw/luQB32JnJF97G3eLxGPpowlqszzdZLJDTRjVHemhRdaRamcvOmesUkr3oT93lfTum9GaVXW+VfeqUV+NVbzYMfxY06gWylNMzA3PPMNNjKZ8mPDvLazXBkk4b79i1iYGF4lnXrMhCXIJzAkW5sttB6mZ8mM1JWjpap0xMNeJ0+uNC5Di1rjQ6X0PPSTXdmKoQoW12IuSSL2A22I1lVisK5cEEOVrhhcZTpTBbtDQaWG3dKTm18TOUmuC7iR0awYXGmpBB3BG4MTVOy5h8UxTKVREdywY5UOW4BA1Y+yNfXSZODCFVdFAzAHbX1Mg4rQchWQBiuYFMxXMrWuAw2OgmH1mIdRTp0BQWwUszjRdrKFHdzmDk1J3+NjO6kWKYksOwpbmTeyjzY/teQtjDyakSOSh3+ayWngVsA3aAsAtrILbWX+95lCXSk+S1Mwfrb7GizA75f3V7TDPUisHIqqwtZAuUaX0HfvyknDeCClWqVc5bNfKDe4vqbknUy1ZQRYgEHcEXEz9NzXv7MrpcluYVTGZyMyvTQEMcym7FdQNBYC+u860qhasWFVGXXshtbf09/jMhcIB7BZPBTp8DcTirSc+11dQdzrY/EXHylcmFzacr2d7f3+iybRkys47xb6uitkzkta2oFuett+6SCky7I6f+uoGH5W0+Ugx3WshXXX+XK3loSD8pfJOWh6VuVlJ1sdeD8UNWqwOUAi63NnAtoAOffM7h+FZGF1CgLlJBvnN9GtyO+/fKXhvDUWolVqdbOo1GUZS3Jhre4lvU4m50Wm6/zOpPwVd/iJlg1KCeTkpBuvcTV2ArXuBandydBbN2L/APKTq3Mag8/AyrxOHSpTKfbXJDM2WxYja99LeEnwyuiKiobAWzVGH6LebRk9VVsbrTpu9/B1wXDKVDO6DLcdokm1gSefnO2HxOrEAszNfKPugABQxOgNhe2+s5fAZyDVcvbUKOyl/IG5PmZlooAAAAA2A0Eso+FSKJeNih6TKwoio5UZKlNsoF9C2Vu0d+yx2AlaRNg6R4cPhawsCRTdlvyYKSDNeVrgHvAPxE3xXujk6pbpnMRE2OQ6g/aUb3/iodBc9kM2w8pY8V4T1oH1eot8xLXa1hy0HjyMrXqZWp1PcqU29C2Vvk5m2YvBU6ntorEbG2o8jvOHqunhlacldcHf09vG0iIqqUuqUL1jLbKveRZmPcvO5k610zdWGBYDbnpI6WGan/DK291lAv8AiWx+IMgp4YLUNTqiGN/YcMNd9Db9JV641pX6+hu3K7MrEU3yv1bBWYaEi9mtYN8JFwrBtSTKzmoxJZmPMm2nloJ3ONUbhx+Bj+gnP1gn2EY+Ldket9flL+27J2uwn8ZrbFUJ/q1H6AfCJJQoZQSTmZjdj6WAA5AAWiXjwSiSIiSSIiIAiIgCIiAIiIAiIgCIiAIkFfG009uoi/1MB+pldX6U4JPaxNL0a/6QCTpLUth3A3qZaQ/3CFPyJPpKLy2lV076bYZ8MUw9QPVLLlIuMlvvg9/95o+E6a4pNCVqf1Lr8RNYHN1GNzqj02JoKfSBU50EPkxE5b6QH5UE/Of7S5y/88zecSmZGXvVh620+c23h9fPSpv7yqfiBPEKvTzEHZaa+hJ+Zns3ACgw1EqxKlFILEX11/eZ5Dq6eEoXZYxIhiE99fzCSzM6RERAEREAREQBERAEREAREQBERAEREAjxFZURnY2VQWJ7gouf0nhnSjpzicU7BHalR1CopsSO9iNzPaeN4Hr8PVo3t1iMoPcSNPnafOePwb0ajUqilXU2IP8Am0vBJlZELG++vnOMvhE5DEbEzUqcRO/XN3/GXSdG8UcM2KKKKSi92sGI2zAd2shyS5JSsoomzdHuMYSlQrUsThxVz2KlLBtrWzH2RzuJrzstzlU2ubZjew5bbyFJttUGiIC8lq1HsAzGw2F9vTlOpqHy8BpOksQJf9FulFbCVUIdmp3AemSSpU72HIyglr0b4FVxlZaVMG1xnbkq8yTIdVuSj6JoVQ6hl1DAEHwIuJ3kWFoCmiouyqFHkBaSzAuIiIAiIgCIiAIiIAiIgCIiAIiIAlTx7o5h8WLVkBIFg40ceRltEA8t4t9FdNFZ0xWRRr9qosPNgf2mHwL6NC4z4iqVS/ZVBYsvJiW9kHutfynqXEeHrWC3ZlKMGBW17i45gjn6SFeA4fc0lc82ftsfMte8iTm1SdEqu6Nb4f0V4fh2DAIWGxq1A1j32Jtf0nXp7i0fAVwlSmxsugdSbBlvoDNuTh1EbUqQ8kX+05rcPpMpVqaFSCCMo2Oh5TL0nqUm7L69qSPme8Xn0NS6I4FdsNS9ReZlHguGT2aFIfgX+06/UMdJ840qDsbKrMe4An9Jc4DodjqtsuHcA83GUfOfQVNAuigDyFv0naV9RjSeX8C+inUNiqt//HT/AHY/sJ6Lwzh1LDoKdFFRRyHPxJ5mZcSrbZYRESAIiIB//9k="/>
          <p:cNvSpPr>
            <a:spLocks noChangeAspect="1" noChangeArrowheads="1"/>
          </p:cNvSpPr>
          <p:nvPr/>
        </p:nvSpPr>
        <p:spPr bwMode="auto">
          <a:xfrm>
            <a:off x="1174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5000" dirty="0" smtClean="0">
                <a:latin typeface="HG丸ｺﾞｼｯｸM-PRO" pitchFamily="50" charset="-128"/>
                <a:ea typeface="HG丸ｺﾞｼｯｸM-PRO" pitchFamily="50" charset="-128"/>
              </a:rPr>
              <a:t>特別休暇とは？</a:t>
            </a:r>
            <a:endParaRPr kumimoji="1" lang="ja-JP" altLang="en-US" sz="5000"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1115616" y="1484784"/>
            <a:ext cx="7632848" cy="4320479"/>
          </a:xfrm>
        </p:spPr>
        <p:txBody>
          <a:bodyPr>
            <a:normAutofit/>
          </a:bodyPr>
          <a:lstStyle/>
          <a:p>
            <a:r>
              <a:rPr kumimoji="1" lang="ja-JP" altLang="en-US" sz="5400" dirty="0" smtClean="0">
                <a:latin typeface="HG丸ｺﾞｼｯｸM-PRO" pitchFamily="50" charset="-128"/>
                <a:ea typeface="HG丸ｺﾞｼｯｸM-PRO" pitchFamily="50" charset="-128"/>
              </a:rPr>
              <a:t>特別の事由により職員が勤務しないことが相当として、人事委員会で定める日または時間である</a:t>
            </a:r>
            <a:endParaRPr kumimoji="1" lang="en-US" altLang="ja-JP" sz="5400" dirty="0" smtClean="0">
              <a:latin typeface="HG丸ｺﾞｼｯｸM-PRO" pitchFamily="50" charset="-128"/>
              <a:ea typeface="HG丸ｺﾞｼｯｸM-PRO" pitchFamily="50" charset="-128"/>
            </a:endParaRPr>
          </a:p>
          <a:p>
            <a:pPr>
              <a:buNone/>
            </a:pPr>
            <a:endParaRPr kumimoji="1" lang="ja-JP" altLang="en-US" sz="4500" dirty="0"/>
          </a:p>
        </p:txBody>
      </p:sp>
      <p:cxnSp>
        <p:nvCxnSpPr>
          <p:cNvPr id="5" name="直線コネクタ 4"/>
          <p:cNvCxnSpPr/>
          <p:nvPr/>
        </p:nvCxnSpPr>
        <p:spPr>
          <a:xfrm>
            <a:off x="1619672" y="2348880"/>
            <a:ext cx="34563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p:txBody>
          <a:bodyPr/>
          <a:lstStyle/>
          <a:p>
            <a:pPr eaLnBrk="1" hangingPunct="1"/>
            <a:r>
              <a:rPr lang="ja-JP" altLang="en-US" dirty="0" smtClean="0">
                <a:latin typeface="HG丸ｺﾞｼｯｸM-PRO" pitchFamily="50" charset="-128"/>
                <a:ea typeface="HG丸ｺﾞｼｯｸM-PRO" pitchFamily="50" charset="-128"/>
              </a:rPr>
              <a:t>どのくらい取れるの？</a:t>
            </a:r>
          </a:p>
        </p:txBody>
      </p:sp>
      <p:sp>
        <p:nvSpPr>
          <p:cNvPr id="3" name="コンテンツ プレースホルダ 2"/>
          <p:cNvSpPr>
            <a:spLocks noGrp="1"/>
          </p:cNvSpPr>
          <p:nvPr>
            <p:ph idx="1"/>
          </p:nvPr>
        </p:nvSpPr>
        <p:spPr>
          <a:xfrm>
            <a:off x="1115616" y="1484313"/>
            <a:ext cx="7571184" cy="5184775"/>
          </a:xfrm>
        </p:spPr>
        <p:txBody>
          <a:bodyPr>
            <a:normAutofit fontScale="92500"/>
          </a:bodyPr>
          <a:lstStyle/>
          <a:p>
            <a:pPr eaLnBrk="1" hangingPunct="1"/>
            <a:r>
              <a:rPr lang="ja-JP" altLang="en-US" dirty="0" smtClean="0">
                <a:latin typeface="HG丸ｺﾞｼｯｸM-PRO" pitchFamily="50" charset="-128"/>
                <a:ea typeface="HG丸ｺﾞｼｯｸM-PRO" pitchFamily="50" charset="-128"/>
              </a:rPr>
              <a:t>４０歳、５０歳の誕生日の属する一暦年（１月～１２月）において取得できる。</a:t>
            </a:r>
            <a:endParaRPr lang="en-US" altLang="ja-JP" dirty="0" smtClean="0">
              <a:latin typeface="HG丸ｺﾞｼｯｸM-PRO" pitchFamily="50" charset="-128"/>
              <a:ea typeface="HG丸ｺﾞｼｯｸM-PRO" pitchFamily="50" charset="-128"/>
            </a:endParaRPr>
          </a:p>
          <a:p>
            <a:pPr eaLnBrk="1" hangingPunct="1">
              <a:buFont typeface="Arial" charset="0"/>
              <a:buNone/>
            </a:pPr>
            <a:r>
              <a:rPr lang="ja-JP" altLang="en-US" dirty="0" smtClean="0">
                <a:latin typeface="HG丸ｺﾞｼｯｸM-PRO" pitchFamily="50" charset="-128"/>
                <a:ea typeface="HG丸ｺﾞｼｯｸM-PRO" pitchFamily="50" charset="-128"/>
              </a:rPr>
              <a:t>　＊４０歳＝連続する３日以内</a:t>
            </a:r>
            <a:endParaRPr lang="en-US" altLang="ja-JP" dirty="0" smtClean="0">
              <a:latin typeface="HG丸ｺﾞｼｯｸM-PRO" pitchFamily="50" charset="-128"/>
              <a:ea typeface="HG丸ｺﾞｼｯｸM-PRO" pitchFamily="50" charset="-128"/>
            </a:endParaRPr>
          </a:p>
          <a:p>
            <a:pPr eaLnBrk="1" hangingPunct="1">
              <a:buFont typeface="Arial" charset="0"/>
              <a:buNone/>
            </a:pPr>
            <a:r>
              <a:rPr lang="ja-JP" altLang="en-US" dirty="0" smtClean="0">
                <a:latin typeface="HG丸ｺﾞｼｯｸM-PRO" pitchFamily="50" charset="-128"/>
                <a:ea typeface="HG丸ｺﾞｼｯｸM-PRO" pitchFamily="50" charset="-128"/>
              </a:rPr>
              <a:t>　＊５０歳＝連続する５日以内</a:t>
            </a:r>
            <a:endParaRPr lang="en-US" altLang="ja-JP" dirty="0" smtClean="0">
              <a:latin typeface="HG丸ｺﾞｼｯｸM-PRO" pitchFamily="50" charset="-128"/>
              <a:ea typeface="HG丸ｺﾞｼｯｸM-PRO" pitchFamily="50" charset="-128"/>
            </a:endParaRPr>
          </a:p>
          <a:p>
            <a:pPr eaLnBrk="1" hangingPunct="1">
              <a:buFont typeface="Arial" charset="0"/>
              <a:buNone/>
            </a:pPr>
            <a:r>
              <a:rPr lang="ja-JP" altLang="en-US" dirty="0" smtClean="0">
                <a:latin typeface="HG丸ｺﾞｼｯｸM-PRO" pitchFamily="50" charset="-128"/>
                <a:ea typeface="HG丸ｺﾞｼｯｸM-PRO" pitchFamily="50" charset="-128"/>
              </a:rPr>
              <a:t>　　　　　　</a:t>
            </a:r>
            <a:endParaRPr lang="en-US" altLang="ja-JP" dirty="0" smtClean="0">
              <a:latin typeface="HG丸ｺﾞｼｯｸM-PRO" pitchFamily="50" charset="-128"/>
              <a:ea typeface="HG丸ｺﾞｼｯｸM-PRO" pitchFamily="50" charset="-128"/>
            </a:endParaRPr>
          </a:p>
          <a:p>
            <a:pPr eaLnBrk="1" hangingPunct="1">
              <a:buFont typeface="Arial" charset="0"/>
              <a:buNone/>
            </a:pPr>
            <a:r>
              <a:rPr lang="ja-JP" altLang="en-US" dirty="0" smtClean="0">
                <a:latin typeface="HG丸ｺﾞｼｯｸM-PRO" pitchFamily="50" charset="-128"/>
                <a:ea typeface="HG丸ｺﾞｼｯｸM-PRO" pitchFamily="50" charset="-128"/>
              </a:rPr>
              <a:t>　</a:t>
            </a:r>
            <a:endParaRPr lang="en-US" altLang="ja-JP" dirty="0" smtClean="0">
              <a:latin typeface="HG丸ｺﾞｼｯｸM-PRO" pitchFamily="50" charset="-128"/>
              <a:ea typeface="HG丸ｺﾞｼｯｸM-PRO" pitchFamily="50" charset="-128"/>
            </a:endParaRPr>
          </a:p>
          <a:p>
            <a:pPr eaLnBrk="1" hangingPunct="1">
              <a:buFont typeface="Arial" charset="0"/>
              <a:buNone/>
            </a:pPr>
            <a:r>
              <a:rPr lang="ja-JP" altLang="en-US" dirty="0" smtClean="0">
                <a:latin typeface="HG丸ｺﾞｼｯｸM-PRO" pitchFamily="50" charset="-128"/>
                <a:ea typeface="HG丸ｺﾞｼｯｸM-PRO" pitchFamily="50" charset="-128"/>
              </a:rPr>
              <a:t>  ５日連続して休暇を計画することが業務の運営に著しい支障が生じると所属長が認める場合は、</a:t>
            </a:r>
            <a:r>
              <a:rPr lang="ja-JP" altLang="en-US" dirty="0" smtClean="0">
                <a:latin typeface="HG丸ｺﾞｼｯｸM-PRO" pitchFamily="50" charset="-128"/>
                <a:ea typeface="HG丸ｺﾞｼｯｸM-PRO" pitchFamily="50" charset="-128"/>
              </a:rPr>
              <a:t>２日以内と３日以内に</a:t>
            </a:r>
            <a:r>
              <a:rPr lang="ja-JP" altLang="en-US" dirty="0" smtClean="0">
                <a:latin typeface="HG丸ｺﾞｼｯｸM-PRO" pitchFamily="50" charset="-128"/>
                <a:ea typeface="HG丸ｺﾞｼｯｸM-PRO" pitchFamily="50" charset="-128"/>
              </a:rPr>
              <a:t>分けて取得も可（教員に限る）</a:t>
            </a:r>
            <a:endParaRPr lang="en-US" altLang="ja-JP" dirty="0" smtClean="0"/>
          </a:p>
        </p:txBody>
      </p:sp>
      <p:cxnSp>
        <p:nvCxnSpPr>
          <p:cNvPr id="6" name="直線コネクタ 5"/>
          <p:cNvCxnSpPr/>
          <p:nvPr/>
        </p:nvCxnSpPr>
        <p:spPr>
          <a:xfrm>
            <a:off x="5004048" y="3573016"/>
            <a:ext cx="1728787" cy="0"/>
          </a:xfrm>
          <a:prstGeom prst="line">
            <a:avLst/>
          </a:prstGeom>
          <a:ln w="635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下矢印 7"/>
          <p:cNvSpPr/>
          <p:nvPr/>
        </p:nvSpPr>
        <p:spPr>
          <a:xfrm>
            <a:off x="5652120" y="3861048"/>
            <a:ext cx="484188" cy="57467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p:txBody>
          <a:bodyPr/>
          <a:lstStyle/>
          <a:p>
            <a:pPr eaLnBrk="1" hangingPunct="1"/>
            <a:r>
              <a:rPr lang="ja-JP" altLang="en-US" dirty="0" smtClean="0">
                <a:latin typeface="HG丸ｺﾞｼｯｸM-PRO" pitchFamily="50" charset="-128"/>
                <a:ea typeface="HG丸ｺﾞｼｯｸM-PRO" pitchFamily="50" charset="-128"/>
              </a:rPr>
              <a:t>どのくらい取れるの？</a:t>
            </a:r>
          </a:p>
        </p:txBody>
      </p:sp>
      <p:sp>
        <p:nvSpPr>
          <p:cNvPr id="4099" name="コンテンツ プレースホルダ 2"/>
          <p:cNvSpPr>
            <a:spLocks noGrp="1"/>
          </p:cNvSpPr>
          <p:nvPr>
            <p:ph idx="1"/>
          </p:nvPr>
        </p:nvSpPr>
        <p:spPr>
          <a:xfrm>
            <a:off x="1403648" y="1484313"/>
            <a:ext cx="7283152" cy="5184775"/>
          </a:xfrm>
        </p:spPr>
        <p:txBody>
          <a:bodyPr>
            <a:normAutofit lnSpcReduction="10000"/>
          </a:bodyPr>
          <a:lstStyle/>
          <a:p>
            <a:pPr eaLnBrk="1" hangingPunct="1"/>
            <a:r>
              <a:rPr lang="ja-JP" altLang="en-US" dirty="0" smtClean="0">
                <a:latin typeface="HG丸ｺﾞｼｯｸM-PRO" pitchFamily="50" charset="-128"/>
                <a:ea typeface="HG丸ｺﾞｼｯｸM-PRO" pitchFamily="50" charset="-128"/>
              </a:rPr>
              <a:t>週休日、休日は日数に算定しない　</a:t>
            </a:r>
            <a:endParaRPr lang="en-US" altLang="ja-JP" dirty="0" smtClean="0">
              <a:latin typeface="HG丸ｺﾞｼｯｸM-PRO" pitchFamily="50" charset="-128"/>
              <a:ea typeface="HG丸ｺﾞｼｯｸM-PRO" pitchFamily="50" charset="-128"/>
            </a:endParaRPr>
          </a:p>
          <a:p>
            <a:pPr eaLnBrk="1" hangingPunct="1">
              <a:buFont typeface="Arial" charset="0"/>
              <a:buNone/>
            </a:pPr>
            <a:r>
              <a:rPr lang="ja-JP" altLang="en-US" dirty="0" smtClean="0">
                <a:latin typeface="HG丸ｺﾞｼｯｸM-PRO" pitchFamily="50" charset="-128"/>
                <a:ea typeface="HG丸ｺﾞｼｯｸM-PRO" pitchFamily="50" charset="-128"/>
              </a:rPr>
              <a:t>　</a:t>
            </a:r>
            <a:r>
              <a:rPr lang="ja-JP" altLang="en-US" dirty="0" smtClean="0">
                <a:solidFill>
                  <a:srgbClr val="002060"/>
                </a:solidFill>
                <a:latin typeface="HG丸ｺﾞｼｯｸM-PRO" pitchFamily="50" charset="-128"/>
                <a:ea typeface="HG丸ｺﾞｼｯｸM-PRO" pitchFamily="50" charset="-128"/>
              </a:rPr>
              <a:t>例）４０歳の場合</a:t>
            </a:r>
            <a:endParaRPr lang="en-US" altLang="ja-JP" dirty="0" smtClean="0">
              <a:solidFill>
                <a:srgbClr val="002060"/>
              </a:solidFill>
              <a:latin typeface="HG丸ｺﾞｼｯｸM-PRO" pitchFamily="50" charset="-128"/>
              <a:ea typeface="HG丸ｺﾞｼｯｸM-PRO" pitchFamily="50" charset="-128"/>
            </a:endParaRPr>
          </a:p>
          <a:p>
            <a:pPr eaLnBrk="1" hangingPunct="1">
              <a:buFont typeface="Arial" charset="0"/>
              <a:buNone/>
            </a:pPr>
            <a:endParaRPr lang="en-US" altLang="ja-JP" dirty="0" smtClean="0">
              <a:latin typeface="HG丸ｺﾞｼｯｸM-PRO" pitchFamily="50" charset="-128"/>
              <a:ea typeface="HG丸ｺﾞｼｯｸM-PRO" pitchFamily="50" charset="-128"/>
            </a:endParaRPr>
          </a:p>
          <a:p>
            <a:pPr eaLnBrk="1" hangingPunct="1">
              <a:buFont typeface="Arial" charset="0"/>
              <a:buNone/>
            </a:pPr>
            <a:endParaRPr lang="en-US" altLang="ja-JP" dirty="0" smtClean="0">
              <a:latin typeface="HG丸ｺﾞｼｯｸM-PRO" pitchFamily="50" charset="-128"/>
              <a:ea typeface="HG丸ｺﾞｼｯｸM-PRO" pitchFamily="50" charset="-128"/>
            </a:endParaRPr>
          </a:p>
          <a:p>
            <a:pPr eaLnBrk="1" hangingPunct="1">
              <a:buFont typeface="Arial" charset="0"/>
              <a:buNone/>
            </a:pPr>
            <a:endParaRPr lang="en-US" altLang="ja-JP" dirty="0" smtClean="0">
              <a:latin typeface="HG丸ｺﾞｼｯｸM-PRO" pitchFamily="50" charset="-128"/>
              <a:ea typeface="HG丸ｺﾞｼｯｸM-PRO" pitchFamily="50" charset="-128"/>
            </a:endParaRPr>
          </a:p>
          <a:p>
            <a:pPr eaLnBrk="1" hangingPunct="1">
              <a:buFont typeface="Arial" charset="0"/>
              <a:buNone/>
            </a:pPr>
            <a:endParaRPr lang="en-US" altLang="ja-JP" dirty="0" smtClean="0">
              <a:latin typeface="HG丸ｺﾞｼｯｸM-PRO" pitchFamily="50" charset="-128"/>
              <a:ea typeface="HG丸ｺﾞｼｯｸM-PRO" pitchFamily="50" charset="-128"/>
            </a:endParaRPr>
          </a:p>
          <a:p>
            <a:pPr eaLnBrk="1" hangingPunct="1">
              <a:buFont typeface="Arial" charset="0"/>
              <a:buNone/>
            </a:pPr>
            <a:endParaRPr lang="en-US" altLang="ja-JP" dirty="0" smtClean="0">
              <a:latin typeface="HG丸ｺﾞｼｯｸM-PRO" pitchFamily="50" charset="-128"/>
              <a:ea typeface="HG丸ｺﾞｼｯｸM-PRO" pitchFamily="50" charset="-128"/>
            </a:endParaRPr>
          </a:p>
          <a:p>
            <a:pPr eaLnBrk="1" hangingPunct="1">
              <a:buFont typeface="Arial" charset="0"/>
              <a:buNone/>
            </a:pPr>
            <a:endParaRPr lang="en-US" altLang="ja-JP" dirty="0" smtClean="0">
              <a:latin typeface="HG丸ｺﾞｼｯｸM-PRO" pitchFamily="50" charset="-128"/>
              <a:ea typeface="HG丸ｺﾞｼｯｸM-PRO" pitchFamily="50" charset="-128"/>
            </a:endParaRPr>
          </a:p>
          <a:p>
            <a:pPr eaLnBrk="1" hangingPunct="1">
              <a:buFont typeface="Arial" charset="0"/>
              <a:buNone/>
            </a:pPr>
            <a:r>
              <a:rPr lang="ja-JP" altLang="en-US" sz="2800" dirty="0" smtClean="0">
                <a:latin typeface="HG丸ｺﾞｼｯｸM-PRO" pitchFamily="50" charset="-128"/>
                <a:ea typeface="HG丸ｺﾞｼｯｸM-PRO" pitchFamily="50" charset="-128"/>
              </a:rPr>
              <a:t>　　　　　 </a:t>
            </a:r>
            <a:endParaRPr lang="en-US" altLang="ja-JP" sz="2800" dirty="0" smtClean="0">
              <a:latin typeface="HG丸ｺﾞｼｯｸM-PRO" pitchFamily="50" charset="-128"/>
              <a:ea typeface="HG丸ｺﾞｼｯｸM-PRO" pitchFamily="50" charset="-128"/>
            </a:endParaRPr>
          </a:p>
          <a:p>
            <a:pPr eaLnBrk="1" hangingPunct="1">
              <a:buFont typeface="Arial" charset="0"/>
              <a:buNone/>
            </a:pPr>
            <a:r>
              <a:rPr lang="ja-JP" altLang="en-US" sz="2800" dirty="0" smtClean="0">
                <a:latin typeface="HG丸ｺﾞｼｯｸM-PRO" pitchFamily="50" charset="-128"/>
                <a:ea typeface="HG丸ｺﾞｼｯｸM-PRO" pitchFamily="50" charset="-128"/>
              </a:rPr>
              <a:t>　　　１日　　＋　　２日　　＝　　</a:t>
            </a:r>
            <a:r>
              <a:rPr lang="en-US" altLang="ja-JP" sz="2800" dirty="0" smtClean="0">
                <a:latin typeface="HG丸ｺﾞｼｯｸM-PRO" pitchFamily="50" charset="-128"/>
                <a:ea typeface="HG丸ｺﾞｼｯｸM-PRO" pitchFamily="50" charset="-128"/>
              </a:rPr>
              <a:t>3</a:t>
            </a:r>
            <a:r>
              <a:rPr lang="ja-JP" altLang="en-US" sz="2800" dirty="0" smtClean="0">
                <a:latin typeface="HG丸ｺﾞｼｯｸM-PRO" pitchFamily="50" charset="-128"/>
                <a:ea typeface="HG丸ｺﾞｼｯｸM-PRO" pitchFamily="50" charset="-128"/>
              </a:rPr>
              <a:t>日</a:t>
            </a:r>
            <a:endParaRPr lang="en-US" altLang="ja-JP" dirty="0" smtClean="0"/>
          </a:p>
        </p:txBody>
      </p:sp>
      <p:graphicFrame>
        <p:nvGraphicFramePr>
          <p:cNvPr id="9" name="表 8"/>
          <p:cNvGraphicFramePr>
            <a:graphicFrameLocks noGrp="1"/>
          </p:cNvGraphicFramePr>
          <p:nvPr/>
        </p:nvGraphicFramePr>
        <p:xfrm>
          <a:off x="1907704" y="2708920"/>
          <a:ext cx="5670112" cy="2609614"/>
        </p:xfrm>
        <a:graphic>
          <a:graphicData uri="http://schemas.openxmlformats.org/drawingml/2006/table">
            <a:tbl>
              <a:tblPr firstRow="1" bandRow="1">
                <a:tableStyleId>{5C22544A-7EE6-4342-B048-85BDC9FD1C3A}</a:tableStyleId>
              </a:tblPr>
              <a:tblGrid>
                <a:gridCol w="708764"/>
                <a:gridCol w="708764"/>
                <a:gridCol w="708764"/>
                <a:gridCol w="708764"/>
                <a:gridCol w="708764"/>
                <a:gridCol w="708764"/>
                <a:gridCol w="708764"/>
                <a:gridCol w="708764"/>
              </a:tblGrid>
              <a:tr h="720452">
                <a:tc>
                  <a:txBody>
                    <a:bodyPr/>
                    <a:lstStyle/>
                    <a:p>
                      <a:pPr algn="ctr"/>
                      <a:r>
                        <a:rPr kumimoji="1" lang="ja-JP" altLang="en-US" dirty="0" smtClean="0">
                          <a:solidFill>
                            <a:schemeClr val="tx1"/>
                          </a:solidFill>
                          <a:latin typeface="HG丸ｺﾞｼｯｸM-PRO" pitchFamily="50" charset="-128"/>
                          <a:ea typeface="HG丸ｺﾞｼｯｸM-PRO" pitchFamily="50" charset="-128"/>
                        </a:rPr>
                        <a:t>木</a:t>
                      </a:r>
                      <a:endParaRPr kumimoji="1" lang="ja-JP" altLang="en-US"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smtClean="0">
                          <a:solidFill>
                            <a:schemeClr val="tx1"/>
                          </a:solidFill>
                          <a:latin typeface="HG丸ｺﾞｼｯｸM-PRO" pitchFamily="50" charset="-128"/>
                          <a:ea typeface="HG丸ｺﾞｼｯｸM-PRO" pitchFamily="50" charset="-128"/>
                        </a:rPr>
                        <a:t>金</a:t>
                      </a:r>
                      <a:endParaRPr kumimoji="1" lang="ja-JP" altLang="en-US"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smtClean="0">
                          <a:solidFill>
                            <a:srgbClr val="FF0000"/>
                          </a:solidFill>
                          <a:latin typeface="HG丸ｺﾞｼｯｸM-PRO" pitchFamily="50" charset="-128"/>
                          <a:ea typeface="HG丸ｺﾞｼｯｸM-PRO" pitchFamily="50" charset="-128"/>
                        </a:rPr>
                        <a:t>土</a:t>
                      </a:r>
                      <a:endParaRPr kumimoji="1" lang="ja-JP" altLang="en-US" dirty="0">
                        <a:solidFill>
                          <a:srgbClr val="FF0000"/>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smtClean="0">
                          <a:solidFill>
                            <a:srgbClr val="FF0000"/>
                          </a:solidFill>
                          <a:latin typeface="HG丸ｺﾞｼｯｸM-PRO" pitchFamily="50" charset="-128"/>
                          <a:ea typeface="HG丸ｺﾞｼｯｸM-PRO" pitchFamily="50" charset="-128"/>
                        </a:rPr>
                        <a:t>日</a:t>
                      </a:r>
                      <a:endParaRPr kumimoji="1" lang="ja-JP" altLang="en-US" dirty="0">
                        <a:solidFill>
                          <a:srgbClr val="FF0000"/>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smtClean="0">
                          <a:solidFill>
                            <a:schemeClr val="tx1"/>
                          </a:solidFill>
                          <a:latin typeface="HG丸ｺﾞｼｯｸM-PRO" pitchFamily="50" charset="-128"/>
                          <a:ea typeface="HG丸ｺﾞｼｯｸM-PRO" pitchFamily="50" charset="-128"/>
                        </a:rPr>
                        <a:t>月</a:t>
                      </a:r>
                      <a:endParaRPr kumimoji="1" lang="ja-JP" altLang="en-US"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smtClean="0">
                          <a:solidFill>
                            <a:schemeClr val="tx1"/>
                          </a:solidFill>
                          <a:latin typeface="HG丸ｺﾞｼｯｸM-PRO" pitchFamily="50" charset="-128"/>
                          <a:ea typeface="HG丸ｺﾞｼｯｸM-PRO" pitchFamily="50" charset="-128"/>
                        </a:rPr>
                        <a:t>火</a:t>
                      </a:r>
                      <a:endParaRPr kumimoji="1" lang="ja-JP" altLang="en-US"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smtClean="0">
                          <a:solidFill>
                            <a:schemeClr val="tx1"/>
                          </a:solidFill>
                          <a:latin typeface="HG丸ｺﾞｼｯｸM-PRO" pitchFamily="50" charset="-128"/>
                          <a:ea typeface="HG丸ｺﾞｼｯｸM-PRO" pitchFamily="50" charset="-128"/>
                        </a:rPr>
                        <a:t>水</a:t>
                      </a:r>
                      <a:endParaRPr kumimoji="1" lang="ja-JP" altLang="en-US"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smtClean="0">
                          <a:solidFill>
                            <a:schemeClr val="tx1"/>
                          </a:solidFill>
                          <a:latin typeface="HG丸ｺﾞｼｯｸM-PRO" pitchFamily="50" charset="-128"/>
                          <a:ea typeface="HG丸ｺﾞｼｯｸM-PRO" pitchFamily="50" charset="-128"/>
                        </a:rPr>
                        <a:t>木</a:t>
                      </a:r>
                      <a:endParaRPr kumimoji="1" lang="ja-JP" altLang="en-US"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89162">
                <a:tc>
                  <a:txBody>
                    <a:bodyPr/>
                    <a:lstStyle/>
                    <a:p>
                      <a:pPr algn="ctr"/>
                      <a:r>
                        <a:rPr kumimoji="1" lang="ja-JP" altLang="en-US" sz="2000" b="1" dirty="0" smtClean="0">
                          <a:solidFill>
                            <a:schemeClr val="tx1"/>
                          </a:solidFill>
                          <a:latin typeface="HG丸ｺﾞｼｯｸM-PRO" pitchFamily="50" charset="-128"/>
                          <a:ea typeface="HG丸ｺﾞｼｯｸM-PRO" pitchFamily="50" charset="-128"/>
                        </a:rPr>
                        <a:t>勤　務</a:t>
                      </a:r>
                      <a:endParaRPr kumimoji="1" lang="en-US" altLang="ja-JP" sz="2000" b="1" dirty="0" smtClean="0">
                        <a:solidFill>
                          <a:schemeClr val="tx1"/>
                        </a:solidFill>
                        <a:latin typeface="HG丸ｺﾞｼｯｸM-PRO" pitchFamily="50" charset="-128"/>
                        <a:ea typeface="HG丸ｺﾞｼｯｸM-PRO"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smtClean="0">
                          <a:solidFill>
                            <a:schemeClr val="tx1"/>
                          </a:solidFill>
                          <a:latin typeface="HG丸ｺﾞｼｯｸM-PRO" pitchFamily="50" charset="-128"/>
                          <a:ea typeface="HG丸ｺﾞｼｯｸM-PRO" pitchFamily="50" charset="-128"/>
                        </a:rPr>
                        <a:t>永年勤続休暇</a:t>
                      </a:r>
                      <a:endParaRPr kumimoji="1" lang="ja-JP" altLang="en-US" sz="2000" b="1" dirty="0">
                        <a:solidFill>
                          <a:schemeClr val="tx1"/>
                        </a:solidFill>
                        <a:latin typeface="HG丸ｺﾞｼｯｸM-PRO" pitchFamily="50" charset="-128"/>
                        <a:ea typeface="HG丸ｺﾞｼｯｸM-PRO"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smtClean="0">
                          <a:solidFill>
                            <a:srgbClr val="FF0000"/>
                          </a:solidFill>
                          <a:latin typeface="HG丸ｺﾞｼｯｸM-PRO" pitchFamily="50" charset="-128"/>
                          <a:ea typeface="HG丸ｺﾞｼｯｸM-PRO" pitchFamily="50" charset="-128"/>
                        </a:rPr>
                        <a:t>週休日</a:t>
                      </a:r>
                      <a:endParaRPr kumimoji="1" lang="ja-JP" altLang="en-US" sz="2000" b="1" dirty="0">
                        <a:solidFill>
                          <a:srgbClr val="FF0000"/>
                        </a:solidFill>
                        <a:latin typeface="HG丸ｺﾞｼｯｸM-PRO" pitchFamily="50" charset="-128"/>
                        <a:ea typeface="HG丸ｺﾞｼｯｸM-PRO"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smtClean="0">
                          <a:solidFill>
                            <a:srgbClr val="FF0000"/>
                          </a:solidFill>
                          <a:latin typeface="HG丸ｺﾞｼｯｸM-PRO" pitchFamily="50" charset="-128"/>
                          <a:ea typeface="HG丸ｺﾞｼｯｸM-PRO" pitchFamily="50" charset="-128"/>
                        </a:rPr>
                        <a:t>週休日</a:t>
                      </a:r>
                      <a:endParaRPr kumimoji="1" lang="ja-JP" altLang="en-US" sz="2000" b="1" dirty="0">
                        <a:solidFill>
                          <a:srgbClr val="FF0000"/>
                        </a:solidFill>
                        <a:latin typeface="HG丸ｺﾞｼｯｸM-PRO" pitchFamily="50" charset="-128"/>
                        <a:ea typeface="HG丸ｺﾞｼｯｸM-PRO"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smtClean="0">
                          <a:solidFill>
                            <a:schemeClr val="tx1"/>
                          </a:solidFill>
                          <a:latin typeface="HG丸ｺﾞｼｯｸM-PRO" pitchFamily="50" charset="-128"/>
                          <a:ea typeface="HG丸ｺﾞｼｯｸM-PRO" pitchFamily="50" charset="-128"/>
                        </a:rPr>
                        <a:t>永年勤続休暇</a:t>
                      </a:r>
                      <a:endParaRPr kumimoji="1" lang="ja-JP" altLang="en-US" sz="2000" b="1" dirty="0">
                        <a:solidFill>
                          <a:schemeClr val="tx1"/>
                        </a:solidFill>
                        <a:latin typeface="HG丸ｺﾞｼｯｸM-PRO" pitchFamily="50" charset="-128"/>
                        <a:ea typeface="HG丸ｺﾞｼｯｸM-PRO"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smtClean="0">
                          <a:solidFill>
                            <a:schemeClr val="tx1"/>
                          </a:solidFill>
                          <a:latin typeface="HG丸ｺﾞｼｯｸM-PRO" pitchFamily="50" charset="-128"/>
                          <a:ea typeface="HG丸ｺﾞｼｯｸM-PRO" pitchFamily="50" charset="-128"/>
                        </a:rPr>
                        <a:t>永年勤続休暇</a:t>
                      </a:r>
                      <a:endParaRPr kumimoji="1" lang="ja-JP" altLang="en-US" sz="2000" b="1" dirty="0">
                        <a:solidFill>
                          <a:schemeClr val="tx1"/>
                        </a:solidFill>
                        <a:latin typeface="HG丸ｺﾞｼｯｸM-PRO" pitchFamily="50" charset="-128"/>
                        <a:ea typeface="HG丸ｺﾞｼｯｸM-PRO"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smtClean="0">
                          <a:solidFill>
                            <a:schemeClr val="tx1"/>
                          </a:solidFill>
                          <a:latin typeface="HG丸ｺﾞｼｯｸM-PRO" pitchFamily="50" charset="-128"/>
                          <a:ea typeface="HG丸ｺﾞｼｯｸM-PRO" pitchFamily="50" charset="-128"/>
                        </a:rPr>
                        <a:t>勤　務</a:t>
                      </a:r>
                      <a:endParaRPr kumimoji="1" lang="ja-JP" altLang="en-US" sz="2000" b="1" dirty="0">
                        <a:solidFill>
                          <a:schemeClr val="tx1"/>
                        </a:solidFill>
                        <a:latin typeface="HG丸ｺﾞｼｯｸM-PRO" pitchFamily="50" charset="-128"/>
                        <a:ea typeface="HG丸ｺﾞｼｯｸM-PRO"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b="1" dirty="0" smtClean="0">
                          <a:solidFill>
                            <a:schemeClr val="tx1"/>
                          </a:solidFill>
                          <a:latin typeface="HG丸ｺﾞｼｯｸM-PRO" pitchFamily="50" charset="-128"/>
                          <a:ea typeface="HG丸ｺﾞｼｯｸM-PRO" pitchFamily="50" charset="-128"/>
                        </a:rPr>
                        <a:t>勤　務</a:t>
                      </a:r>
                      <a:endParaRPr kumimoji="1" lang="ja-JP" altLang="en-US" sz="2000" b="1" dirty="0">
                        <a:solidFill>
                          <a:schemeClr val="tx1"/>
                        </a:solidFill>
                        <a:latin typeface="HG丸ｺﾞｼｯｸM-PRO" pitchFamily="50" charset="-128"/>
                        <a:ea typeface="HG丸ｺﾞｼｯｸM-PRO"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5" name="下矢印 14"/>
          <p:cNvSpPr/>
          <p:nvPr/>
        </p:nvSpPr>
        <p:spPr>
          <a:xfrm>
            <a:off x="2771800" y="5445224"/>
            <a:ext cx="484188" cy="57467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 name="下矢印 6"/>
          <p:cNvSpPr/>
          <p:nvPr/>
        </p:nvSpPr>
        <p:spPr>
          <a:xfrm>
            <a:off x="5220072" y="5445224"/>
            <a:ext cx="484188" cy="57467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user\Desktop\iineS.gif"/>
          <p:cNvPicPr>
            <a:picLocks noChangeAspect="1" noChangeArrowheads="1"/>
          </p:cNvPicPr>
          <p:nvPr/>
        </p:nvPicPr>
        <p:blipFill>
          <a:blip r:embed="rId3" cstate="print"/>
          <a:srcRect/>
          <a:stretch>
            <a:fillRect/>
          </a:stretch>
        </p:blipFill>
        <p:spPr bwMode="auto">
          <a:xfrm>
            <a:off x="6444208" y="3905895"/>
            <a:ext cx="2952105" cy="2952105"/>
          </a:xfrm>
          <a:prstGeom prst="rect">
            <a:avLst/>
          </a:prstGeom>
          <a:noFill/>
          <a:ln w="9525">
            <a:noFill/>
            <a:miter lim="800000"/>
            <a:headEnd/>
            <a:tailEnd/>
          </a:ln>
        </p:spPr>
      </p:pic>
      <p:sp>
        <p:nvSpPr>
          <p:cNvPr id="5122" name="タイトル 1"/>
          <p:cNvSpPr>
            <a:spLocks noGrp="1"/>
          </p:cNvSpPr>
          <p:nvPr>
            <p:ph type="title"/>
          </p:nvPr>
        </p:nvSpPr>
        <p:spPr/>
        <p:txBody>
          <a:bodyPr>
            <a:normAutofit/>
          </a:bodyPr>
          <a:lstStyle/>
          <a:p>
            <a:pPr eaLnBrk="1" hangingPunct="1"/>
            <a:r>
              <a:rPr lang="ja-JP" altLang="en-US" sz="5400" b="1" dirty="0" smtClean="0">
                <a:latin typeface="HG丸ｺﾞｼｯｸM-PRO" pitchFamily="50" charset="-128"/>
                <a:ea typeface="HG丸ｺﾞｼｯｸM-PRO" pitchFamily="50" charset="-128"/>
              </a:rPr>
              <a:t>☆知っていますか？☆</a:t>
            </a:r>
          </a:p>
        </p:txBody>
      </p:sp>
      <p:sp>
        <p:nvSpPr>
          <p:cNvPr id="3" name="コンテンツ プレースホルダ 2"/>
          <p:cNvSpPr>
            <a:spLocks noGrp="1"/>
          </p:cNvSpPr>
          <p:nvPr>
            <p:ph idx="1"/>
          </p:nvPr>
        </p:nvSpPr>
        <p:spPr/>
        <p:txBody>
          <a:bodyPr/>
          <a:lstStyle/>
          <a:p>
            <a:r>
              <a:rPr lang="ja-JP" altLang="en-US" dirty="0" smtClean="0">
                <a:latin typeface="HG丸ｺﾞｼｯｸM-PRO" pitchFamily="50" charset="-128"/>
                <a:ea typeface="HG丸ｺﾞｼｯｸM-PRO" pitchFamily="50" charset="-128"/>
              </a:rPr>
              <a:t>１日単位での取得</a:t>
            </a:r>
            <a:endParaRPr lang="en-US" altLang="ja-JP" dirty="0" smtClean="0">
              <a:latin typeface="HG丸ｺﾞｼｯｸM-PRO" pitchFamily="50" charset="-128"/>
              <a:ea typeface="HG丸ｺﾞｼｯｸM-PRO" pitchFamily="50" charset="-128"/>
            </a:endParaRPr>
          </a:p>
          <a:p>
            <a:pPr>
              <a:buNone/>
            </a:pPr>
            <a:r>
              <a:rPr lang="ja-JP" altLang="en-US" sz="3100" dirty="0" smtClean="0">
                <a:latin typeface="HG丸ｺﾞｼｯｸM-PRO" pitchFamily="50" charset="-128"/>
                <a:ea typeface="HG丸ｺﾞｼｯｸM-PRO" pitchFamily="50" charset="-128"/>
              </a:rPr>
              <a:t> （７時間４５分未満でも１日と数える）</a:t>
            </a:r>
            <a:endParaRPr lang="en-US" altLang="ja-JP" sz="3100" dirty="0" smtClean="0">
              <a:latin typeface="HG丸ｺﾞｼｯｸM-PRO" pitchFamily="50" charset="-128"/>
              <a:ea typeface="HG丸ｺﾞｼｯｸM-PRO" pitchFamily="50" charset="-128"/>
            </a:endParaRPr>
          </a:p>
          <a:p>
            <a:pPr>
              <a:buNone/>
            </a:pPr>
            <a:endParaRPr lang="en-US" altLang="ja-JP" dirty="0" smtClean="0">
              <a:latin typeface="HG丸ｺﾞｼｯｸM-PRO" pitchFamily="50" charset="-128"/>
              <a:ea typeface="HG丸ｺﾞｼｯｸM-PRO" pitchFamily="50" charset="-128"/>
            </a:endParaRPr>
          </a:p>
          <a:p>
            <a:pPr eaLnBrk="1" hangingPunct="1"/>
            <a:r>
              <a:rPr lang="ja-JP" altLang="en-US" dirty="0" smtClean="0">
                <a:latin typeface="HG丸ｺﾞｼｯｸM-PRO" pitchFamily="50" charset="-128"/>
                <a:ea typeface="HG丸ｺﾞｼｯｸM-PRO" pitchFamily="50" charset="-128"/>
              </a:rPr>
              <a:t>対象となる年に１日も取得できなかった場合、翌年に限り取得できる　　　　　　</a:t>
            </a:r>
            <a:endParaRPr lang="en-US" altLang="ja-JP" dirty="0" smtClean="0">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124"/>
                                        </p:tgtEl>
                                        <p:attrNameLst>
                                          <p:attrName>style.visibility</p:attrName>
                                        </p:attrNameLst>
                                      </p:cBhvr>
                                      <p:to>
                                        <p:strVal val="visible"/>
                                      </p:to>
                                    </p:set>
                                    <p:animEffect transition="in" filter="fade">
                                      <p:cBhvr>
                                        <p:cTn id="18"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p:txBody>
          <a:bodyPr>
            <a:normAutofit/>
          </a:bodyPr>
          <a:lstStyle/>
          <a:p>
            <a:pPr eaLnBrk="1" hangingPunct="1"/>
            <a:r>
              <a:rPr lang="ja-JP" altLang="en-US" sz="5400" b="1" dirty="0" smtClean="0">
                <a:latin typeface="HG丸ｺﾞｼｯｸM-PRO" pitchFamily="50" charset="-128"/>
                <a:ea typeface="HG丸ｺﾞｼｯｸM-PRO" pitchFamily="50" charset="-128"/>
              </a:rPr>
              <a:t>町職員の場合</a:t>
            </a:r>
          </a:p>
        </p:txBody>
      </p:sp>
      <p:sp>
        <p:nvSpPr>
          <p:cNvPr id="3" name="コンテンツ プレースホルダ 2"/>
          <p:cNvSpPr>
            <a:spLocks noGrp="1"/>
          </p:cNvSpPr>
          <p:nvPr>
            <p:ph idx="1"/>
          </p:nvPr>
        </p:nvSpPr>
        <p:spPr>
          <a:xfrm>
            <a:off x="1435608" y="1268760"/>
            <a:ext cx="7498080" cy="5328592"/>
          </a:xfrm>
        </p:spPr>
        <p:txBody>
          <a:bodyPr>
            <a:normAutofit lnSpcReduction="10000"/>
          </a:bodyPr>
          <a:lstStyle/>
          <a:p>
            <a:pPr>
              <a:buNone/>
            </a:pPr>
            <a:r>
              <a:rPr lang="ja-JP" altLang="en-US" dirty="0" smtClean="0">
                <a:latin typeface="HG丸ｺﾞｼｯｸM-PRO" pitchFamily="50" charset="-128"/>
                <a:ea typeface="HG丸ｺﾞｼｯｸM-PRO" pitchFamily="50" charset="-128"/>
              </a:rPr>
              <a:t>「職員が心身の健康の維持及び増進又　又は自己啓発のため勤務しないことが相当であると認められる場合」</a:t>
            </a:r>
            <a:endParaRPr lang="en-US" altLang="ja-JP" dirty="0" smtClean="0">
              <a:latin typeface="HG丸ｺﾞｼｯｸM-PRO" pitchFamily="50" charset="-128"/>
              <a:ea typeface="HG丸ｺﾞｼｯｸM-PRO" pitchFamily="50" charset="-128"/>
            </a:endParaRPr>
          </a:p>
          <a:p>
            <a:pPr>
              <a:buNone/>
            </a:pPr>
            <a:endParaRPr lang="en-US" altLang="ja-JP" dirty="0" smtClean="0">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各在職年数に達した日後１年以内に　　連続する日数の範囲内</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（週休日、休日及び代休日を除く）</a:t>
            </a:r>
            <a:endParaRPr lang="en-US" altLang="ja-JP" dirty="0" smtClean="0">
              <a:latin typeface="HG丸ｺﾞｼｯｸM-PRO" pitchFamily="50" charset="-128"/>
              <a:ea typeface="HG丸ｺﾞｼｯｸM-PRO" pitchFamily="50" charset="-128"/>
            </a:endParaRPr>
          </a:p>
          <a:p>
            <a:pPr eaLnBrk="1" hangingPunct="1">
              <a:buNone/>
            </a:pPr>
            <a:r>
              <a:rPr lang="ja-JP" altLang="en-US" dirty="0" smtClean="0">
                <a:latin typeface="HG丸ｺﾞｼｯｸM-PRO" pitchFamily="50" charset="-128"/>
                <a:ea typeface="HG丸ｺﾞｼｯｸM-PRO" pitchFamily="50" charset="-128"/>
              </a:rPr>
              <a:t>　　在職年数１０年　３日</a:t>
            </a:r>
            <a:endParaRPr lang="en-US" altLang="ja-JP" dirty="0" smtClean="0">
              <a:latin typeface="HG丸ｺﾞｼｯｸM-PRO" pitchFamily="50" charset="-128"/>
              <a:ea typeface="HG丸ｺﾞｼｯｸM-PRO" pitchFamily="50" charset="-128"/>
            </a:endParaRPr>
          </a:p>
          <a:p>
            <a:pPr eaLnBrk="1" hangingPunct="1">
              <a:buNone/>
            </a:pPr>
            <a:r>
              <a:rPr lang="ja-JP" altLang="en-US" dirty="0" smtClean="0">
                <a:latin typeface="HG丸ｺﾞｼｯｸM-PRO" pitchFamily="50" charset="-128"/>
                <a:ea typeface="HG丸ｺﾞｼｯｸM-PRO" pitchFamily="50" charset="-128"/>
              </a:rPr>
              <a:t>　　在職年数２０年　４日</a:t>
            </a:r>
            <a:endParaRPr lang="en-US" altLang="ja-JP" dirty="0" smtClean="0">
              <a:latin typeface="HG丸ｺﾞｼｯｸM-PRO" pitchFamily="50" charset="-128"/>
              <a:ea typeface="HG丸ｺﾞｼｯｸM-PRO" pitchFamily="50" charset="-128"/>
            </a:endParaRPr>
          </a:p>
          <a:p>
            <a:pPr eaLnBrk="1" hangingPunct="1">
              <a:buNone/>
            </a:pPr>
            <a:r>
              <a:rPr lang="ja-JP" altLang="en-US" dirty="0" smtClean="0">
                <a:latin typeface="HG丸ｺﾞｼｯｸM-PRO" pitchFamily="50" charset="-128"/>
                <a:ea typeface="HG丸ｺﾞｼｯｸM-PRO" pitchFamily="50" charset="-128"/>
              </a:rPr>
              <a:t>　　在職年数３０年　５日</a:t>
            </a:r>
            <a:endParaRPr lang="en-US" altLang="ja-JP" dirty="0" smtClean="0">
              <a:latin typeface="HG丸ｺﾞｼｯｸM-PRO" pitchFamily="50" charset="-128"/>
              <a:ea typeface="HG丸ｺﾞｼｯｸM-PRO" pitchFamily="50" charset="-128"/>
            </a:endParaRPr>
          </a:p>
          <a:p>
            <a:pPr eaLnBrk="1" hangingPunct="1">
              <a:buNone/>
            </a:pPr>
            <a:endParaRPr lang="en-US" altLang="ja-JP" dirty="0" smtClean="0">
              <a:latin typeface="HG丸ｺﾞｼｯｸM-PRO" pitchFamily="50" charset="-128"/>
              <a:ea typeface="HG丸ｺﾞｼｯｸM-PRO" pitchFamily="50" charset="-128"/>
            </a:endParaRPr>
          </a:p>
        </p:txBody>
      </p:sp>
      <p:pic>
        <p:nvPicPr>
          <p:cNvPr id="47106" name="Picture 2" descr="https://encrypted-tbn0.gstatic.com/images?q=tbn:ANd9GcSVtk_CCU2I0PHUZ7Ky4vf_SIhVTS02K-v_LzG9rc08vyMF0OiwnQ"/>
          <p:cNvPicPr>
            <a:picLocks noChangeAspect="1" noChangeArrowheads="1"/>
          </p:cNvPicPr>
          <p:nvPr/>
        </p:nvPicPr>
        <p:blipFill>
          <a:blip r:embed="rId3" cstate="print"/>
          <a:srcRect/>
          <a:stretch>
            <a:fillRect/>
          </a:stretch>
        </p:blipFill>
        <p:spPr bwMode="auto">
          <a:xfrm>
            <a:off x="6660232" y="5157192"/>
            <a:ext cx="2209800" cy="13811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0"/>
            <a:ext cx="7498080" cy="1143000"/>
          </a:xfrm>
        </p:spPr>
        <p:txBody>
          <a:bodyPr>
            <a:normAutofit/>
          </a:bodyPr>
          <a:lstStyle/>
          <a:p>
            <a:r>
              <a:rPr lang="ja-JP" altLang="en-US" sz="5400" dirty="0" smtClean="0">
                <a:latin typeface="HGP明朝E" pitchFamily="18" charset="-128"/>
                <a:ea typeface="HGP明朝E" pitchFamily="18" charset="-128"/>
              </a:rPr>
              <a:t>看護</a:t>
            </a:r>
            <a:endParaRPr kumimoji="1" lang="ja-JP" altLang="en-US" sz="5400" dirty="0">
              <a:latin typeface="HGP明朝E" pitchFamily="18" charset="-128"/>
              <a:ea typeface="HGP明朝E" pitchFamily="18" charset="-128"/>
            </a:endParaRPr>
          </a:p>
        </p:txBody>
      </p:sp>
      <p:graphicFrame>
        <p:nvGraphicFramePr>
          <p:cNvPr id="4" name="コンテンツ プレースホルダ 3"/>
          <p:cNvGraphicFramePr>
            <a:graphicFrameLocks noGrp="1"/>
          </p:cNvGraphicFramePr>
          <p:nvPr>
            <p:ph idx="1"/>
          </p:nvPr>
        </p:nvGraphicFramePr>
        <p:xfrm>
          <a:off x="251520" y="1105883"/>
          <a:ext cx="8568952" cy="5400727"/>
        </p:xfrm>
        <a:graphic>
          <a:graphicData uri="http://schemas.openxmlformats.org/drawingml/2006/table">
            <a:tbl>
              <a:tblPr firstRow="1" bandRow="1">
                <a:tableStyleId>{5C22544A-7EE6-4342-B048-85BDC9FD1C3A}</a:tableStyleId>
              </a:tblPr>
              <a:tblGrid>
                <a:gridCol w="3003750"/>
                <a:gridCol w="2342629"/>
                <a:gridCol w="3222573"/>
              </a:tblGrid>
              <a:tr h="0">
                <a:tc>
                  <a:txBody>
                    <a:bodyPr/>
                    <a:lstStyle/>
                    <a:p>
                      <a:r>
                        <a:rPr kumimoji="1" lang="ja-JP" altLang="en-US" dirty="0" smtClean="0"/>
                        <a:t>看護の対象</a:t>
                      </a:r>
                      <a:endParaRPr kumimoji="1" lang="en-US" altLang="ja-JP" dirty="0" smtClean="0"/>
                    </a:p>
                  </a:txBody>
                  <a:tcPr/>
                </a:tc>
                <a:tc>
                  <a:txBody>
                    <a:bodyPr/>
                    <a:lstStyle/>
                    <a:p>
                      <a:r>
                        <a:rPr kumimoji="1" lang="ja-JP" altLang="en-US" dirty="0" smtClean="0"/>
                        <a:t>取得可能日数</a:t>
                      </a:r>
                      <a:endParaRPr kumimoji="1" lang="ja-JP" altLang="en-US" dirty="0"/>
                    </a:p>
                  </a:txBody>
                  <a:tcPr/>
                </a:tc>
                <a:tc>
                  <a:txBody>
                    <a:bodyPr/>
                    <a:lstStyle/>
                    <a:p>
                      <a:endParaRPr kumimoji="1" lang="ja-JP" altLang="en-US" dirty="0"/>
                    </a:p>
                  </a:txBody>
                  <a:tcPr/>
                </a:tc>
              </a:tr>
              <a:tr h="1418574">
                <a:tc>
                  <a:txBody>
                    <a:bodyPr/>
                    <a:lstStyle/>
                    <a:p>
                      <a:r>
                        <a:rPr lang="ja-JP" altLang="en-US" dirty="0" smtClean="0">
                          <a:latin typeface="HG丸ｺﾞｼｯｸM-PRO" pitchFamily="50" charset="-128"/>
                          <a:ea typeface="HG丸ｺﾞｼｯｸM-PRO" pitchFamily="50" charset="-128"/>
                        </a:rPr>
                        <a:t>ア、小学校就学の始期に達するまでの子</a:t>
                      </a:r>
                      <a:endParaRPr kumimoji="1" lang="ja-JP" altLang="en-US" dirty="0"/>
                    </a:p>
                  </a:txBody>
                  <a:tcPr/>
                </a:tc>
                <a:tc>
                  <a:txBody>
                    <a:bodyPr/>
                    <a:lstStyle/>
                    <a:p>
                      <a:r>
                        <a:rPr lang="ja-JP" altLang="en-US" dirty="0" smtClean="0">
                          <a:latin typeface="HG丸ｺﾞｼｯｸM-PRO" pitchFamily="50" charset="-128"/>
                          <a:ea typeface="HG丸ｺﾞｼｯｸM-PRO" pitchFamily="50" charset="-128"/>
                        </a:rPr>
                        <a:t>暦年につき５日（該当する子が２人以上の場合は１０日）を超えない範囲内</a:t>
                      </a:r>
                      <a:endParaRPr kumimoji="1" lang="ja-JP" altLang="en-US" dirty="0"/>
                    </a:p>
                  </a:txBody>
                  <a:tcPr/>
                </a:tc>
                <a:tc>
                  <a:txBody>
                    <a:bodyPr/>
                    <a:lstStyle/>
                    <a:p>
                      <a:r>
                        <a:rPr lang="ja-JP" altLang="en-US" dirty="0" smtClean="0">
                          <a:latin typeface="HG丸ｺﾞｼｯｸM-PRO" pitchFamily="50" charset="-128"/>
                          <a:ea typeface="HG丸ｺﾞｼｯｸM-PRO" pitchFamily="50" charset="-128"/>
                        </a:rPr>
                        <a:t>・他に看護可能な家族がいる</a:t>
                      </a:r>
                      <a:endParaRPr lang="en-US" altLang="ja-JP" dirty="0" smtClean="0">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　場合であっても可</a:t>
                      </a:r>
                      <a:endParaRPr lang="en-US" altLang="ja-JP" dirty="0" smtClean="0">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予防接種又は健康診断を受</a:t>
                      </a:r>
                      <a:endParaRPr lang="en-US" altLang="ja-JP" dirty="0" smtClean="0">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HG丸ｺﾞｼｯｸM-PRO" pitchFamily="50" charset="-128"/>
                          <a:ea typeface="HG丸ｺﾞｼｯｸM-PRO" pitchFamily="50" charset="-128"/>
                        </a:rPr>
                        <a:t>　けさせることも可</a:t>
                      </a:r>
                      <a:endParaRPr kumimoji="1" lang="ja-JP" altLang="en-US" dirty="0" smtClean="0"/>
                    </a:p>
                  </a:txBody>
                  <a:tcPr/>
                </a:tc>
              </a:tr>
              <a:tr h="1618903">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r h="1997490">
                <a:tc>
                  <a:txBody>
                    <a:bodyPr/>
                    <a:lstStyle/>
                    <a:p>
                      <a:pPr>
                        <a:buNone/>
                      </a:pPr>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0"/>
            <a:ext cx="7498080" cy="1143000"/>
          </a:xfrm>
        </p:spPr>
        <p:txBody>
          <a:bodyPr>
            <a:normAutofit/>
          </a:bodyPr>
          <a:lstStyle/>
          <a:p>
            <a:r>
              <a:rPr lang="ja-JP" altLang="en-US" sz="5400" dirty="0" smtClean="0">
                <a:latin typeface="HGP明朝E" pitchFamily="18" charset="-128"/>
                <a:ea typeface="HGP明朝E" pitchFamily="18" charset="-128"/>
              </a:rPr>
              <a:t>看護</a:t>
            </a:r>
            <a:endParaRPr kumimoji="1" lang="ja-JP" altLang="en-US" sz="5400" dirty="0">
              <a:latin typeface="HGP明朝E" pitchFamily="18" charset="-128"/>
              <a:ea typeface="HGP明朝E" pitchFamily="18" charset="-128"/>
            </a:endParaRPr>
          </a:p>
        </p:txBody>
      </p:sp>
      <p:graphicFrame>
        <p:nvGraphicFramePr>
          <p:cNvPr id="4" name="コンテンツ プレースホルダ 3"/>
          <p:cNvGraphicFramePr>
            <a:graphicFrameLocks noGrp="1"/>
          </p:cNvGraphicFramePr>
          <p:nvPr>
            <p:ph idx="1"/>
          </p:nvPr>
        </p:nvGraphicFramePr>
        <p:xfrm>
          <a:off x="251520" y="1105883"/>
          <a:ext cx="8568952" cy="5400727"/>
        </p:xfrm>
        <a:graphic>
          <a:graphicData uri="http://schemas.openxmlformats.org/drawingml/2006/table">
            <a:tbl>
              <a:tblPr firstRow="1" bandRow="1">
                <a:tableStyleId>{5C22544A-7EE6-4342-B048-85BDC9FD1C3A}</a:tableStyleId>
              </a:tblPr>
              <a:tblGrid>
                <a:gridCol w="3003750"/>
                <a:gridCol w="2342629"/>
                <a:gridCol w="3222573"/>
              </a:tblGrid>
              <a:tr h="0">
                <a:tc>
                  <a:txBody>
                    <a:bodyPr/>
                    <a:lstStyle/>
                    <a:p>
                      <a:r>
                        <a:rPr kumimoji="1" lang="ja-JP" altLang="en-US" dirty="0" smtClean="0"/>
                        <a:t>看護の対象</a:t>
                      </a:r>
                      <a:endParaRPr kumimoji="1" lang="en-US" altLang="ja-JP" dirty="0" smtClean="0"/>
                    </a:p>
                  </a:txBody>
                  <a:tcPr/>
                </a:tc>
                <a:tc>
                  <a:txBody>
                    <a:bodyPr/>
                    <a:lstStyle/>
                    <a:p>
                      <a:r>
                        <a:rPr kumimoji="1" lang="ja-JP" altLang="en-US" dirty="0" smtClean="0"/>
                        <a:t>取得可能日数</a:t>
                      </a:r>
                      <a:endParaRPr kumimoji="1" lang="ja-JP" altLang="en-US" dirty="0"/>
                    </a:p>
                  </a:txBody>
                  <a:tcPr/>
                </a:tc>
                <a:tc>
                  <a:txBody>
                    <a:bodyPr/>
                    <a:lstStyle/>
                    <a:p>
                      <a:endParaRPr kumimoji="1" lang="ja-JP" altLang="en-US" dirty="0"/>
                    </a:p>
                  </a:txBody>
                  <a:tcPr/>
                </a:tc>
              </a:tr>
              <a:tr h="1418574">
                <a:tc>
                  <a:txBody>
                    <a:bodyPr/>
                    <a:lstStyle/>
                    <a:p>
                      <a:r>
                        <a:rPr lang="ja-JP" altLang="en-US" dirty="0" smtClean="0">
                          <a:latin typeface="HG丸ｺﾞｼｯｸM-PRO" pitchFamily="50" charset="-128"/>
                          <a:ea typeface="HG丸ｺﾞｼｯｸM-PRO" pitchFamily="50" charset="-128"/>
                        </a:rPr>
                        <a:t>ア、小学校就学の始期に達するまでの子</a:t>
                      </a:r>
                      <a:endParaRPr kumimoji="1" lang="ja-JP" altLang="en-US" dirty="0"/>
                    </a:p>
                  </a:txBody>
                  <a:tcPr/>
                </a:tc>
                <a:tc>
                  <a:txBody>
                    <a:bodyPr/>
                    <a:lstStyle/>
                    <a:p>
                      <a:r>
                        <a:rPr lang="ja-JP" altLang="en-US" dirty="0" smtClean="0">
                          <a:latin typeface="HG丸ｺﾞｼｯｸM-PRO" pitchFamily="50" charset="-128"/>
                          <a:ea typeface="HG丸ｺﾞｼｯｸM-PRO" pitchFamily="50" charset="-128"/>
                        </a:rPr>
                        <a:t>暦年につき５日（該当する子が２人以上の場合は１０日）を超えない範囲内</a:t>
                      </a:r>
                      <a:endParaRPr kumimoji="1" lang="ja-JP" altLang="en-US" dirty="0"/>
                    </a:p>
                  </a:txBody>
                  <a:tcPr/>
                </a:tc>
                <a:tc>
                  <a:txBody>
                    <a:bodyPr/>
                    <a:lstStyle/>
                    <a:p>
                      <a:r>
                        <a:rPr lang="ja-JP" altLang="en-US" dirty="0" smtClean="0">
                          <a:latin typeface="HG丸ｺﾞｼｯｸM-PRO" pitchFamily="50" charset="-128"/>
                          <a:ea typeface="HG丸ｺﾞｼｯｸM-PRO" pitchFamily="50" charset="-128"/>
                        </a:rPr>
                        <a:t>・他に看護可能な家族がいる</a:t>
                      </a:r>
                      <a:endParaRPr lang="en-US" altLang="ja-JP" dirty="0" smtClean="0">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　場合であっても可</a:t>
                      </a:r>
                      <a:endParaRPr lang="en-US" altLang="ja-JP" dirty="0" smtClean="0">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予防接種又は健康診断を受</a:t>
                      </a:r>
                      <a:endParaRPr lang="en-US" altLang="ja-JP" dirty="0" smtClean="0">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HG丸ｺﾞｼｯｸM-PRO" pitchFamily="50" charset="-128"/>
                          <a:ea typeface="HG丸ｺﾞｼｯｸM-PRO" pitchFamily="50" charset="-128"/>
                        </a:rPr>
                        <a:t>　けさせることも可</a:t>
                      </a:r>
                      <a:endParaRPr kumimoji="1" lang="ja-JP" altLang="en-US" dirty="0" smtClean="0"/>
                    </a:p>
                  </a:txBody>
                  <a:tcPr/>
                </a:tc>
              </a:tr>
              <a:tr h="1618903">
                <a:tc>
                  <a:txBody>
                    <a:bodyPr/>
                    <a:lstStyle/>
                    <a:p>
                      <a:r>
                        <a:rPr lang="ja-JP" altLang="en-US" dirty="0" smtClean="0">
                          <a:latin typeface="HG丸ｺﾞｼｯｸM-PRO" pitchFamily="50" charset="-128"/>
                          <a:ea typeface="HG丸ｺﾞｼｯｸM-PRO" pitchFamily="50" charset="-128"/>
                        </a:rPr>
                        <a:t>イ、職員の配偶者、父母、子（小学校就学前の子を除く）、祖父母、孫、兄弟姉妹</a:t>
                      </a:r>
                      <a:endParaRPr kumimoji="1" lang="ja-JP" altLang="en-US" dirty="0"/>
                    </a:p>
                  </a:txBody>
                  <a:tcPr/>
                </a:tc>
                <a:tc>
                  <a:txBody>
                    <a:bodyPr/>
                    <a:lstStyle/>
                    <a:p>
                      <a:r>
                        <a:rPr lang="ja-JP" altLang="en-US" dirty="0" smtClean="0">
                          <a:latin typeface="HG丸ｺﾞｼｯｸM-PRO" pitchFamily="50" charset="-128"/>
                          <a:ea typeface="HG丸ｺﾞｼｯｸM-PRO" pitchFamily="50" charset="-128"/>
                        </a:rPr>
                        <a:t>暦年につき５日を超えない範囲内</a:t>
                      </a:r>
                      <a:endParaRPr kumimoji="1" lang="ja-JP" altLang="en-US" dirty="0"/>
                    </a:p>
                  </a:txBody>
                  <a:tcPr/>
                </a:tc>
                <a:tc>
                  <a:txBody>
                    <a:bodyPr/>
                    <a:lstStyle/>
                    <a:p>
                      <a:r>
                        <a:rPr lang="ja-JP" altLang="en-US" dirty="0" smtClean="0">
                          <a:latin typeface="HG丸ｺﾞｼｯｸM-PRO" pitchFamily="50" charset="-128"/>
                          <a:ea typeface="HG丸ｺﾞｼｯｸM-PRO" pitchFamily="50" charset="-128"/>
                        </a:rPr>
                        <a:t>・職員以外に看護者がいない</a:t>
                      </a:r>
                      <a:endParaRPr lang="en-US" altLang="ja-JP" dirty="0" smtClean="0">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　と認められる場合</a:t>
                      </a:r>
                      <a:endParaRPr kumimoji="1" lang="ja-JP" altLang="en-US" dirty="0"/>
                    </a:p>
                  </a:txBody>
                  <a:tcPr/>
                </a:tc>
              </a:tr>
              <a:tr h="1997490">
                <a:tc>
                  <a:txBody>
                    <a:bodyPr/>
                    <a:lstStyle/>
                    <a:p>
                      <a:pPr>
                        <a:buNone/>
                      </a:pPr>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0"/>
            <a:ext cx="7498080" cy="1143000"/>
          </a:xfrm>
        </p:spPr>
        <p:txBody>
          <a:bodyPr>
            <a:normAutofit/>
          </a:bodyPr>
          <a:lstStyle/>
          <a:p>
            <a:r>
              <a:rPr lang="ja-JP" altLang="en-US" sz="5400" dirty="0" smtClean="0">
                <a:latin typeface="HGP明朝E" pitchFamily="18" charset="-128"/>
                <a:ea typeface="HGP明朝E" pitchFamily="18" charset="-128"/>
              </a:rPr>
              <a:t>看護</a:t>
            </a:r>
            <a:endParaRPr kumimoji="1" lang="ja-JP" altLang="en-US" sz="5400" dirty="0">
              <a:latin typeface="HGP明朝E" pitchFamily="18" charset="-128"/>
              <a:ea typeface="HGP明朝E" pitchFamily="18" charset="-128"/>
            </a:endParaRPr>
          </a:p>
        </p:txBody>
      </p:sp>
      <p:graphicFrame>
        <p:nvGraphicFramePr>
          <p:cNvPr id="4" name="コンテンツ プレースホルダ 3"/>
          <p:cNvGraphicFramePr>
            <a:graphicFrameLocks noGrp="1"/>
          </p:cNvGraphicFramePr>
          <p:nvPr>
            <p:ph idx="1"/>
          </p:nvPr>
        </p:nvGraphicFramePr>
        <p:xfrm>
          <a:off x="251520" y="1105883"/>
          <a:ext cx="8568952" cy="5400727"/>
        </p:xfrm>
        <a:graphic>
          <a:graphicData uri="http://schemas.openxmlformats.org/drawingml/2006/table">
            <a:tbl>
              <a:tblPr firstRow="1" bandRow="1">
                <a:tableStyleId>{5C22544A-7EE6-4342-B048-85BDC9FD1C3A}</a:tableStyleId>
              </a:tblPr>
              <a:tblGrid>
                <a:gridCol w="3003750"/>
                <a:gridCol w="2342629"/>
                <a:gridCol w="3222573"/>
              </a:tblGrid>
              <a:tr h="0">
                <a:tc>
                  <a:txBody>
                    <a:bodyPr/>
                    <a:lstStyle/>
                    <a:p>
                      <a:r>
                        <a:rPr kumimoji="1" lang="ja-JP" altLang="en-US" dirty="0" smtClean="0"/>
                        <a:t>看護の対象</a:t>
                      </a:r>
                      <a:endParaRPr kumimoji="1" lang="en-US" altLang="ja-JP" dirty="0" smtClean="0"/>
                    </a:p>
                  </a:txBody>
                  <a:tcPr/>
                </a:tc>
                <a:tc>
                  <a:txBody>
                    <a:bodyPr/>
                    <a:lstStyle/>
                    <a:p>
                      <a:r>
                        <a:rPr kumimoji="1" lang="ja-JP" altLang="en-US" dirty="0" smtClean="0"/>
                        <a:t>取得可能日数</a:t>
                      </a:r>
                      <a:endParaRPr kumimoji="1" lang="ja-JP" altLang="en-US" dirty="0"/>
                    </a:p>
                  </a:txBody>
                  <a:tcPr/>
                </a:tc>
                <a:tc>
                  <a:txBody>
                    <a:bodyPr/>
                    <a:lstStyle/>
                    <a:p>
                      <a:endParaRPr kumimoji="1" lang="ja-JP" altLang="en-US" dirty="0"/>
                    </a:p>
                  </a:txBody>
                  <a:tcPr/>
                </a:tc>
              </a:tr>
              <a:tr h="1418574">
                <a:tc>
                  <a:txBody>
                    <a:bodyPr/>
                    <a:lstStyle/>
                    <a:p>
                      <a:r>
                        <a:rPr lang="ja-JP" altLang="en-US" dirty="0" smtClean="0">
                          <a:latin typeface="HG丸ｺﾞｼｯｸM-PRO" pitchFamily="50" charset="-128"/>
                          <a:ea typeface="HG丸ｺﾞｼｯｸM-PRO" pitchFamily="50" charset="-128"/>
                        </a:rPr>
                        <a:t>ア、小学校就学の始期に達するまでの子</a:t>
                      </a:r>
                      <a:endParaRPr kumimoji="1" lang="ja-JP" altLang="en-US" dirty="0"/>
                    </a:p>
                  </a:txBody>
                  <a:tcPr/>
                </a:tc>
                <a:tc>
                  <a:txBody>
                    <a:bodyPr/>
                    <a:lstStyle/>
                    <a:p>
                      <a:r>
                        <a:rPr lang="ja-JP" altLang="en-US" dirty="0" smtClean="0">
                          <a:latin typeface="HG丸ｺﾞｼｯｸM-PRO" pitchFamily="50" charset="-128"/>
                          <a:ea typeface="HG丸ｺﾞｼｯｸM-PRO" pitchFamily="50" charset="-128"/>
                        </a:rPr>
                        <a:t>暦年につき５日（該当する子が２人以上の場合は１０日）を超えない範囲内</a:t>
                      </a:r>
                      <a:endParaRPr kumimoji="1" lang="ja-JP" altLang="en-US" dirty="0"/>
                    </a:p>
                  </a:txBody>
                  <a:tcPr/>
                </a:tc>
                <a:tc>
                  <a:txBody>
                    <a:bodyPr/>
                    <a:lstStyle/>
                    <a:p>
                      <a:r>
                        <a:rPr lang="ja-JP" altLang="en-US" dirty="0" smtClean="0">
                          <a:latin typeface="HG丸ｺﾞｼｯｸM-PRO" pitchFamily="50" charset="-128"/>
                          <a:ea typeface="HG丸ｺﾞｼｯｸM-PRO" pitchFamily="50" charset="-128"/>
                        </a:rPr>
                        <a:t>・他に看護可能な家族がいる</a:t>
                      </a:r>
                      <a:endParaRPr lang="en-US" altLang="ja-JP" dirty="0" smtClean="0">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　場合であっても可</a:t>
                      </a:r>
                      <a:endParaRPr lang="en-US" altLang="ja-JP" dirty="0" smtClean="0">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予防接種又は健康診断を受</a:t>
                      </a:r>
                      <a:endParaRPr lang="en-US" altLang="ja-JP" dirty="0" smtClean="0">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HG丸ｺﾞｼｯｸM-PRO" pitchFamily="50" charset="-128"/>
                          <a:ea typeface="HG丸ｺﾞｼｯｸM-PRO" pitchFamily="50" charset="-128"/>
                        </a:rPr>
                        <a:t>　けさせることも可</a:t>
                      </a:r>
                      <a:endParaRPr kumimoji="1" lang="ja-JP" altLang="en-US" dirty="0" smtClean="0"/>
                    </a:p>
                  </a:txBody>
                  <a:tcPr/>
                </a:tc>
              </a:tr>
              <a:tr h="1618903">
                <a:tc>
                  <a:txBody>
                    <a:bodyPr/>
                    <a:lstStyle/>
                    <a:p>
                      <a:r>
                        <a:rPr lang="ja-JP" altLang="en-US" dirty="0" smtClean="0">
                          <a:latin typeface="HG丸ｺﾞｼｯｸM-PRO" pitchFamily="50" charset="-128"/>
                          <a:ea typeface="HG丸ｺﾞｼｯｸM-PRO" pitchFamily="50" charset="-128"/>
                        </a:rPr>
                        <a:t>イ、職員の配偶者、父母、子（小学校就学前の子を除く）、祖父母、孫、兄弟姉妹</a:t>
                      </a:r>
                      <a:endParaRPr kumimoji="1" lang="ja-JP" altLang="en-US" dirty="0"/>
                    </a:p>
                  </a:txBody>
                  <a:tcPr/>
                </a:tc>
                <a:tc>
                  <a:txBody>
                    <a:bodyPr/>
                    <a:lstStyle/>
                    <a:p>
                      <a:r>
                        <a:rPr lang="ja-JP" altLang="en-US" dirty="0" smtClean="0">
                          <a:latin typeface="HG丸ｺﾞｼｯｸM-PRO" pitchFamily="50" charset="-128"/>
                          <a:ea typeface="HG丸ｺﾞｼｯｸM-PRO" pitchFamily="50" charset="-128"/>
                        </a:rPr>
                        <a:t>暦年につき５日を超えない範囲内</a:t>
                      </a:r>
                      <a:endParaRPr kumimoji="1" lang="ja-JP" altLang="en-US" dirty="0"/>
                    </a:p>
                  </a:txBody>
                  <a:tcPr/>
                </a:tc>
                <a:tc>
                  <a:txBody>
                    <a:bodyPr/>
                    <a:lstStyle/>
                    <a:p>
                      <a:r>
                        <a:rPr lang="ja-JP" altLang="en-US" dirty="0" smtClean="0">
                          <a:latin typeface="HG丸ｺﾞｼｯｸM-PRO" pitchFamily="50" charset="-128"/>
                          <a:ea typeface="HG丸ｺﾞｼｯｸM-PRO" pitchFamily="50" charset="-128"/>
                        </a:rPr>
                        <a:t>・職員以外に看護者がいない</a:t>
                      </a:r>
                      <a:endParaRPr lang="en-US" altLang="ja-JP" dirty="0" smtClean="0">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　と認められる場合</a:t>
                      </a:r>
                      <a:endParaRPr kumimoji="1" lang="ja-JP" altLang="en-US" dirty="0"/>
                    </a:p>
                  </a:txBody>
                  <a:tcPr/>
                </a:tc>
              </a:tr>
              <a:tr h="1997490">
                <a:tc>
                  <a:txBody>
                    <a:bodyPr/>
                    <a:lstStyle/>
                    <a:p>
                      <a:pPr>
                        <a:buNone/>
                      </a:pPr>
                      <a:r>
                        <a:rPr lang="ja-JP" altLang="en-US" dirty="0" smtClean="0">
                          <a:latin typeface="HG丸ｺﾞｼｯｸM-PRO" pitchFamily="50" charset="-128"/>
                          <a:ea typeface="HG丸ｺﾞｼｯｸM-PRO" pitchFamily="50" charset="-128"/>
                        </a:rPr>
                        <a:t>ウ、職員の中学校就学の始期に達するまでの子（暦年につき定められた期間の全てについて承認を受けた後）</a:t>
                      </a:r>
                      <a:endParaRPr kumimoji="1" lang="ja-JP" altLang="en-US" dirty="0"/>
                    </a:p>
                  </a:txBody>
                  <a:tcPr/>
                </a:tc>
                <a:tc>
                  <a:txBody>
                    <a:bodyPr/>
                    <a:lstStyle/>
                    <a:p>
                      <a:r>
                        <a:rPr lang="ja-JP" altLang="en-US" dirty="0" smtClean="0">
                          <a:latin typeface="HG丸ｺﾞｼｯｸM-PRO" pitchFamily="50" charset="-128"/>
                          <a:ea typeface="HG丸ｺﾞｼｯｸM-PRO" pitchFamily="50" charset="-128"/>
                        </a:rPr>
                        <a:t>暦年につき２日を超えない範囲内</a:t>
                      </a:r>
                      <a:endParaRPr kumimoji="1" lang="ja-JP" altLang="en-US" dirty="0"/>
                    </a:p>
                  </a:txBody>
                  <a:tcPr/>
                </a:tc>
                <a:tc>
                  <a:txBody>
                    <a:bodyPr/>
                    <a:lstStyle/>
                    <a:p>
                      <a:endParaRPr kumimoji="1" lang="ja-JP" altLang="en-US" dirty="0"/>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タイトル 33"/>
          <p:cNvSpPr>
            <a:spLocks noGrp="1"/>
          </p:cNvSpPr>
          <p:nvPr>
            <p:ph type="title"/>
          </p:nvPr>
        </p:nvSpPr>
        <p:spPr>
          <a:xfrm>
            <a:off x="755576" y="4869160"/>
            <a:ext cx="7498080" cy="1656184"/>
          </a:xfrm>
        </p:spPr>
        <p:txBody>
          <a:bodyPr>
            <a:normAutofit/>
          </a:bodyPr>
          <a:lstStyle/>
          <a:p>
            <a:r>
              <a:rPr lang="ja-JP" altLang="en-US" sz="2800" dirty="0" smtClean="0">
                <a:solidFill>
                  <a:schemeClr val="tx1"/>
                </a:solidFill>
                <a:effectLst/>
                <a:latin typeface="HG丸ｺﾞｼｯｸM-PRO" pitchFamily="50" charset="-128"/>
                <a:ea typeface="HG丸ｺﾞｼｯｸM-PRO" pitchFamily="50" charset="-128"/>
              </a:rPr>
              <a:t>　 　「イ」に該当　　 　　「ウ」に該当　　　　　</a:t>
            </a:r>
            <a:r>
              <a:rPr lang="en-US" altLang="ja-JP" sz="2800" dirty="0" smtClean="0">
                <a:solidFill>
                  <a:schemeClr val="tx1"/>
                </a:solidFill>
                <a:effectLst/>
                <a:latin typeface="HG丸ｺﾞｼｯｸM-PRO" pitchFamily="50" charset="-128"/>
                <a:ea typeface="HG丸ｺﾞｼｯｸM-PRO" pitchFamily="50" charset="-128"/>
              </a:rPr>
              <a:t/>
            </a:r>
            <a:br>
              <a:rPr lang="en-US" altLang="ja-JP" sz="2800" dirty="0" smtClean="0">
                <a:solidFill>
                  <a:schemeClr val="tx1"/>
                </a:solidFill>
                <a:effectLst/>
                <a:latin typeface="HG丸ｺﾞｼｯｸM-PRO" pitchFamily="50" charset="-128"/>
                <a:ea typeface="HG丸ｺﾞｼｯｸM-PRO" pitchFamily="50" charset="-128"/>
              </a:rPr>
            </a:br>
            <a:r>
              <a:rPr lang="ja-JP" altLang="en-US" sz="2800" dirty="0" smtClean="0">
                <a:solidFill>
                  <a:schemeClr val="tx1"/>
                </a:solidFill>
                <a:effectLst/>
                <a:latin typeface="HG丸ｺﾞｼｯｸM-PRO" pitchFamily="50" charset="-128"/>
                <a:ea typeface="HG丸ｺﾞｼｯｸM-PRO" pitchFamily="50" charset="-128"/>
              </a:rPr>
              <a:t>　　　　　　　</a:t>
            </a:r>
            <a:endParaRPr kumimoji="1" lang="ja-JP" altLang="en-US" sz="2800" dirty="0">
              <a:solidFill>
                <a:srgbClr val="FF0000"/>
              </a:solidFill>
              <a:effectLst/>
            </a:endParaRPr>
          </a:p>
        </p:txBody>
      </p:sp>
      <p:graphicFrame>
        <p:nvGraphicFramePr>
          <p:cNvPr id="4" name="コンテンツ プレースホルダ 3"/>
          <p:cNvGraphicFramePr>
            <a:graphicFrameLocks noGrp="1"/>
          </p:cNvGraphicFramePr>
          <p:nvPr>
            <p:ph idx="4294967295"/>
          </p:nvPr>
        </p:nvGraphicFramePr>
        <p:xfrm>
          <a:off x="251520" y="332656"/>
          <a:ext cx="8568952" cy="2880320"/>
        </p:xfrm>
        <a:graphic>
          <a:graphicData uri="http://schemas.openxmlformats.org/drawingml/2006/table">
            <a:tbl>
              <a:tblPr firstRow="1" bandRow="1">
                <a:tableStyleId>{5C22544A-7EE6-4342-B048-85BDC9FD1C3A}</a:tableStyleId>
              </a:tblPr>
              <a:tblGrid>
                <a:gridCol w="3240360"/>
                <a:gridCol w="2160240"/>
                <a:gridCol w="3168352"/>
              </a:tblGrid>
              <a:tr h="432048">
                <a:tc>
                  <a:txBody>
                    <a:bodyPr/>
                    <a:lstStyle/>
                    <a:p>
                      <a:r>
                        <a:rPr kumimoji="1" lang="ja-JP" altLang="en-US" dirty="0" smtClean="0"/>
                        <a:t>看護の対象</a:t>
                      </a:r>
                      <a:endParaRPr kumimoji="1" lang="en-US" altLang="ja-JP" dirty="0" smtClean="0"/>
                    </a:p>
                  </a:txBody>
                  <a:tcPr/>
                </a:tc>
                <a:tc>
                  <a:txBody>
                    <a:bodyPr/>
                    <a:lstStyle/>
                    <a:p>
                      <a:r>
                        <a:rPr kumimoji="1" lang="ja-JP" altLang="en-US" dirty="0" smtClean="0"/>
                        <a:t>取得可能日数</a:t>
                      </a:r>
                      <a:endParaRPr kumimoji="1" lang="ja-JP" altLang="en-US" dirty="0"/>
                    </a:p>
                  </a:txBody>
                  <a:tcPr/>
                </a:tc>
                <a:tc>
                  <a:txBody>
                    <a:bodyPr/>
                    <a:lstStyle/>
                    <a:p>
                      <a:endParaRPr kumimoji="1" lang="ja-JP" altLang="en-US" dirty="0"/>
                    </a:p>
                  </a:txBody>
                  <a:tcPr/>
                </a:tc>
              </a:tr>
              <a:tr h="1080120">
                <a:tc>
                  <a:txBody>
                    <a:bodyPr/>
                    <a:lstStyle/>
                    <a:p>
                      <a:r>
                        <a:rPr lang="ja-JP" altLang="en-US" dirty="0" smtClean="0">
                          <a:latin typeface="HG丸ｺﾞｼｯｸM-PRO" pitchFamily="50" charset="-128"/>
                          <a:ea typeface="HG丸ｺﾞｼｯｸM-PRO" pitchFamily="50" charset="-128"/>
                        </a:rPr>
                        <a:t>イ、職員の配偶者、父母、</a:t>
                      </a:r>
                      <a:r>
                        <a:rPr lang="ja-JP" altLang="en-US" u="none" dirty="0" smtClean="0">
                          <a:latin typeface="HG丸ｺﾞｼｯｸM-PRO" pitchFamily="50" charset="-128"/>
                          <a:ea typeface="HG丸ｺﾞｼｯｸM-PRO" pitchFamily="50" charset="-128"/>
                        </a:rPr>
                        <a:t>子</a:t>
                      </a:r>
                      <a:r>
                        <a:rPr lang="ja-JP" altLang="en-US" dirty="0" smtClean="0">
                          <a:latin typeface="HG丸ｺﾞｼｯｸM-PRO" pitchFamily="50" charset="-128"/>
                          <a:ea typeface="HG丸ｺﾞｼｯｸM-PRO" pitchFamily="50" charset="-128"/>
                        </a:rPr>
                        <a:t>（小学校就学前の子を除く）、祖父母、孫、兄弟姉妹</a:t>
                      </a:r>
                      <a:endParaRPr kumimoji="1" lang="ja-JP" altLang="en-US" dirty="0"/>
                    </a:p>
                  </a:txBody>
                  <a:tcPr/>
                </a:tc>
                <a:tc>
                  <a:txBody>
                    <a:bodyPr/>
                    <a:lstStyle/>
                    <a:p>
                      <a:r>
                        <a:rPr lang="ja-JP" altLang="en-US" dirty="0" smtClean="0">
                          <a:latin typeface="HG丸ｺﾞｼｯｸM-PRO" pitchFamily="50" charset="-128"/>
                          <a:ea typeface="HG丸ｺﾞｼｯｸM-PRO" pitchFamily="50" charset="-128"/>
                        </a:rPr>
                        <a:t>暦年につき５日を超えない範囲内</a:t>
                      </a:r>
                      <a:endParaRPr kumimoji="1" lang="ja-JP" altLang="en-US" dirty="0"/>
                    </a:p>
                  </a:txBody>
                  <a:tcPr/>
                </a:tc>
                <a:tc>
                  <a:txBody>
                    <a:bodyPr/>
                    <a:lstStyle/>
                    <a:p>
                      <a:r>
                        <a:rPr lang="ja-JP" altLang="en-US" dirty="0" smtClean="0">
                          <a:latin typeface="HG丸ｺﾞｼｯｸM-PRO" pitchFamily="50" charset="-128"/>
                          <a:ea typeface="HG丸ｺﾞｼｯｸM-PRO" pitchFamily="50" charset="-128"/>
                        </a:rPr>
                        <a:t>・職員以外に看護者がいない</a:t>
                      </a:r>
                      <a:endParaRPr lang="en-US" altLang="ja-JP" dirty="0" smtClean="0">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　と認められる場合</a:t>
                      </a:r>
                      <a:endParaRPr kumimoji="1" lang="ja-JP" altLang="en-US" dirty="0"/>
                    </a:p>
                  </a:txBody>
                  <a:tcPr/>
                </a:tc>
              </a:tr>
              <a:tr h="1368152">
                <a:tc>
                  <a:txBody>
                    <a:bodyPr/>
                    <a:lstStyle/>
                    <a:p>
                      <a:pPr>
                        <a:buNone/>
                      </a:pPr>
                      <a:r>
                        <a:rPr lang="ja-JP" altLang="en-US" dirty="0" smtClean="0">
                          <a:latin typeface="HG丸ｺﾞｼｯｸM-PRO" pitchFamily="50" charset="-128"/>
                          <a:ea typeface="HG丸ｺﾞｼｯｸM-PRO" pitchFamily="50" charset="-128"/>
                        </a:rPr>
                        <a:t>ウ、職員の中学校就学の始期に達するまでの子（暦年につき定められた期間の全てについて承認を受けた後）</a:t>
                      </a:r>
                      <a:endParaRPr kumimoji="1" lang="ja-JP" altLang="en-US" dirty="0"/>
                    </a:p>
                  </a:txBody>
                  <a:tcPr/>
                </a:tc>
                <a:tc>
                  <a:txBody>
                    <a:bodyPr/>
                    <a:lstStyle/>
                    <a:p>
                      <a:r>
                        <a:rPr lang="ja-JP" altLang="en-US" dirty="0" smtClean="0">
                          <a:latin typeface="HG丸ｺﾞｼｯｸM-PRO" pitchFamily="50" charset="-128"/>
                          <a:ea typeface="HG丸ｺﾞｼｯｸM-PRO" pitchFamily="50" charset="-128"/>
                        </a:rPr>
                        <a:t>暦年につき２日を超えない範囲内</a:t>
                      </a:r>
                      <a:endParaRPr kumimoji="1" lang="ja-JP" altLang="en-US" dirty="0"/>
                    </a:p>
                  </a:txBody>
                  <a:tcPr/>
                </a:tc>
                <a:tc>
                  <a:txBody>
                    <a:bodyPr/>
                    <a:lstStyle/>
                    <a:p>
                      <a:endParaRPr kumimoji="1" lang="ja-JP" altLang="en-US" dirty="0"/>
                    </a:p>
                  </a:txBody>
                  <a:tcPr/>
                </a:tc>
              </a:tr>
            </a:tbl>
          </a:graphicData>
        </a:graphic>
      </p:graphicFrame>
      <p:sp>
        <p:nvSpPr>
          <p:cNvPr id="12" name="円/楕円 11"/>
          <p:cNvSpPr/>
          <p:nvPr/>
        </p:nvSpPr>
        <p:spPr>
          <a:xfrm>
            <a:off x="323528" y="836712"/>
            <a:ext cx="288032" cy="2880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323528" y="1916832"/>
            <a:ext cx="288032" cy="2880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0" name="表 19"/>
          <p:cNvGraphicFramePr>
            <a:graphicFrameLocks noGrp="1"/>
          </p:cNvGraphicFramePr>
          <p:nvPr/>
        </p:nvGraphicFramePr>
        <p:xfrm>
          <a:off x="971600" y="4005064"/>
          <a:ext cx="7416824" cy="509776"/>
        </p:xfrm>
        <a:graphic>
          <a:graphicData uri="http://schemas.openxmlformats.org/drawingml/2006/table">
            <a:tbl>
              <a:tblPr firstRow="1" bandRow="1">
                <a:tableStyleId>{5C22544A-7EE6-4342-B048-85BDC9FD1C3A}</a:tableStyleId>
              </a:tblPr>
              <a:tblGrid>
                <a:gridCol w="3024336"/>
                <a:gridCol w="4392488"/>
              </a:tblGrid>
              <a:tr h="509776">
                <a:tc>
                  <a:txBody>
                    <a:bodyPr/>
                    <a:lstStyle/>
                    <a:p>
                      <a:pPr algn="ctr"/>
                      <a:r>
                        <a:rPr kumimoji="1" lang="en-US" altLang="ja-JP" dirty="0" smtClean="0">
                          <a:solidFill>
                            <a:schemeClr val="tx1"/>
                          </a:solidFill>
                          <a:latin typeface="HG丸ｺﾞｼｯｸM-PRO" pitchFamily="50" charset="-128"/>
                          <a:ea typeface="HG丸ｺﾞｼｯｸM-PRO" pitchFamily="50" charset="-128"/>
                        </a:rPr>
                        <a:t>3</a:t>
                      </a:r>
                      <a:r>
                        <a:rPr kumimoji="1" lang="ja-JP" altLang="en-US" dirty="0" smtClean="0">
                          <a:solidFill>
                            <a:schemeClr val="tx1"/>
                          </a:solidFill>
                          <a:latin typeface="HG丸ｺﾞｼｯｸM-PRO" pitchFamily="50" charset="-128"/>
                          <a:ea typeface="HG丸ｺﾞｼｯｸM-PRO" pitchFamily="50" charset="-128"/>
                        </a:rPr>
                        <a:t>時間</a:t>
                      </a:r>
                      <a:r>
                        <a:rPr kumimoji="1" lang="en-US" altLang="ja-JP" dirty="0" smtClean="0">
                          <a:solidFill>
                            <a:schemeClr val="tx1"/>
                          </a:solidFill>
                          <a:latin typeface="HG丸ｺﾞｼｯｸM-PRO" pitchFamily="50" charset="-128"/>
                          <a:ea typeface="HG丸ｺﾞｼｯｸM-PRO" pitchFamily="50" charset="-128"/>
                        </a:rPr>
                        <a:t>30</a:t>
                      </a:r>
                      <a:r>
                        <a:rPr kumimoji="1" lang="ja-JP" altLang="en-US" dirty="0" smtClean="0">
                          <a:solidFill>
                            <a:schemeClr val="tx1"/>
                          </a:solidFill>
                          <a:latin typeface="HG丸ｺﾞｼｯｸM-PRO" pitchFamily="50" charset="-128"/>
                          <a:ea typeface="HG丸ｺﾞｼｯｸM-PRO" pitchFamily="50" charset="-128"/>
                        </a:rPr>
                        <a:t>分</a:t>
                      </a:r>
                      <a:endParaRPr kumimoji="1" lang="ja-JP" altLang="en-US"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latin typeface="HG丸ｺﾞｼｯｸM-PRO" pitchFamily="50" charset="-128"/>
                          <a:ea typeface="HG丸ｺﾞｼｯｸM-PRO" pitchFamily="50" charset="-128"/>
                        </a:rPr>
                        <a:t>5</a:t>
                      </a:r>
                      <a:r>
                        <a:rPr kumimoji="1" lang="ja-JP" altLang="en-US" dirty="0" smtClean="0">
                          <a:solidFill>
                            <a:schemeClr val="tx1"/>
                          </a:solidFill>
                          <a:latin typeface="HG丸ｺﾞｼｯｸM-PRO" pitchFamily="50" charset="-128"/>
                          <a:ea typeface="HG丸ｺﾞｼｯｸM-PRO" pitchFamily="50" charset="-128"/>
                        </a:rPr>
                        <a:t>時間（休憩時間</a:t>
                      </a:r>
                      <a:r>
                        <a:rPr kumimoji="1" lang="en-US" altLang="ja-JP" dirty="0" smtClean="0">
                          <a:solidFill>
                            <a:schemeClr val="tx1"/>
                          </a:solidFill>
                          <a:latin typeface="HG丸ｺﾞｼｯｸM-PRO" pitchFamily="50" charset="-128"/>
                          <a:ea typeface="HG丸ｺﾞｼｯｸM-PRO" pitchFamily="50" charset="-128"/>
                        </a:rPr>
                        <a:t>45</a:t>
                      </a:r>
                      <a:r>
                        <a:rPr kumimoji="1" lang="ja-JP" altLang="en-US" dirty="0" smtClean="0">
                          <a:solidFill>
                            <a:schemeClr val="tx1"/>
                          </a:solidFill>
                          <a:latin typeface="HG丸ｺﾞｼｯｸM-PRO" pitchFamily="50" charset="-128"/>
                          <a:ea typeface="HG丸ｺﾞｼｯｸM-PRO" pitchFamily="50" charset="-128"/>
                        </a:rPr>
                        <a:t>分含む）</a:t>
                      </a:r>
                      <a:endParaRPr kumimoji="1" lang="ja-JP" altLang="en-US"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0" name="正方形/長方形 29"/>
          <p:cNvSpPr/>
          <p:nvPr/>
        </p:nvSpPr>
        <p:spPr>
          <a:xfrm>
            <a:off x="683568" y="3573016"/>
            <a:ext cx="8136904" cy="461665"/>
          </a:xfrm>
          <a:prstGeom prst="rect">
            <a:avLst/>
          </a:prstGeom>
        </p:spPr>
        <p:txBody>
          <a:bodyPr wrap="square">
            <a:spAutoFit/>
          </a:bodyPr>
          <a:lstStyle/>
          <a:p>
            <a:pPr>
              <a:buNone/>
            </a:pPr>
            <a:r>
              <a:rPr lang="en-US" altLang="ja-JP" sz="2400" dirty="0" smtClean="0"/>
              <a:t>8:15</a:t>
            </a:r>
            <a:r>
              <a:rPr lang="ja-JP" altLang="en-US" sz="2400" dirty="0" smtClean="0"/>
              <a:t>　</a:t>
            </a:r>
            <a:r>
              <a:rPr lang="ja-JP" altLang="en-US" dirty="0" smtClean="0"/>
              <a:t>　　　　　　　　　</a:t>
            </a:r>
            <a:r>
              <a:rPr lang="en-US" altLang="ja-JP" sz="2400" dirty="0" smtClean="0"/>
              <a:t>11:45</a:t>
            </a:r>
            <a:r>
              <a:rPr lang="en-US" altLang="ja-JP" dirty="0" smtClean="0"/>
              <a:t> </a:t>
            </a:r>
            <a:r>
              <a:rPr lang="ja-JP" altLang="en-US" dirty="0" smtClean="0"/>
              <a:t>　　　　　　 　　　 　　　　　　</a:t>
            </a:r>
            <a:r>
              <a:rPr lang="en-US" altLang="ja-JP" sz="2400" dirty="0" smtClean="0"/>
              <a:t>16:45</a:t>
            </a:r>
          </a:p>
        </p:txBody>
      </p:sp>
      <p:sp>
        <p:nvSpPr>
          <p:cNvPr id="31" name="左中かっこ 30"/>
          <p:cNvSpPr/>
          <p:nvPr/>
        </p:nvSpPr>
        <p:spPr>
          <a:xfrm rot="5400000" flipH="1">
            <a:off x="2195736" y="3356992"/>
            <a:ext cx="576064" cy="3024336"/>
          </a:xfrm>
          <a:prstGeom prst="leftBrace">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左中かっこ 31"/>
          <p:cNvSpPr/>
          <p:nvPr/>
        </p:nvSpPr>
        <p:spPr>
          <a:xfrm rot="5400000" flipH="1">
            <a:off x="5904148" y="2672916"/>
            <a:ext cx="576064" cy="4392488"/>
          </a:xfrm>
          <a:prstGeom prst="leftBrace">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2"/>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8"/>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30">
                                            <p:txEl>
                                              <p:pRg st="0" end="0"/>
                                            </p:txEl>
                                          </p:spTgt>
                                        </p:tgtEl>
                                        <p:attrNameLst>
                                          <p:attrName>style.visibility</p:attrName>
                                        </p:attrNameLst>
                                      </p:cBhvr>
                                      <p:to>
                                        <p:strVal val="visible"/>
                                      </p:to>
                                    </p:set>
                                    <p:animEffect transition="in" filter="fade">
                                      <p:cBhvr>
                                        <p:cTn id="24" dur="500"/>
                                        <p:tgtEl>
                                          <p:spTgt spid="30">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2" grpId="0" animBg="1"/>
      <p:bldP spid="12" grpId="1" animBg="1"/>
      <p:bldP spid="18" grpId="0" animBg="1"/>
      <p:bldP spid="18" grpId="1" animBg="1"/>
      <p:bldP spid="31" grpId="0" animBg="1"/>
      <p:bldP spid="3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p:txBody>
          <a:bodyPr/>
          <a:lstStyle/>
          <a:p>
            <a:pPr eaLnBrk="1" hangingPunct="1"/>
            <a:endParaRPr lang="ja-JP" altLang="en-US" dirty="0" smtClean="0">
              <a:latin typeface="AR P丸ゴシック体E" pitchFamily="50" charset="-128"/>
              <a:ea typeface="AR P丸ゴシック体E" pitchFamily="50" charset="-128"/>
            </a:endParaRPr>
          </a:p>
        </p:txBody>
      </p:sp>
      <p:sp>
        <p:nvSpPr>
          <p:cNvPr id="4099" name="コンテンツ プレースホルダ 2"/>
          <p:cNvSpPr>
            <a:spLocks noGrp="1"/>
          </p:cNvSpPr>
          <p:nvPr>
            <p:ph idx="1"/>
          </p:nvPr>
        </p:nvSpPr>
        <p:spPr>
          <a:xfrm>
            <a:off x="457200" y="1484313"/>
            <a:ext cx="8229600" cy="5184775"/>
          </a:xfrm>
        </p:spPr>
        <p:txBody>
          <a:bodyPr/>
          <a:lstStyle/>
          <a:p>
            <a:pPr>
              <a:buNone/>
            </a:pPr>
            <a:endParaRPr lang="ja-JP" altLang="en-US" dirty="0" smtClean="0">
              <a:solidFill>
                <a:srgbClr val="FF0000"/>
              </a:solidFill>
              <a:latin typeface="HG丸ｺﾞｼｯｸM-PRO" pitchFamily="50" charset="-128"/>
              <a:ea typeface="HG丸ｺﾞｼｯｸM-PRO" pitchFamily="50" charset="-128"/>
            </a:endParaRPr>
          </a:p>
        </p:txBody>
      </p:sp>
      <p:pic>
        <p:nvPicPr>
          <p:cNvPr id="1030" name="Picture 6"/>
          <p:cNvPicPr>
            <a:picLocks noChangeAspect="1" noChangeArrowheads="1"/>
          </p:cNvPicPr>
          <p:nvPr/>
        </p:nvPicPr>
        <p:blipFill>
          <a:blip r:embed="rId3" cstate="print"/>
          <a:srcRect/>
          <a:stretch>
            <a:fillRect/>
          </a:stretch>
        </p:blipFill>
        <p:spPr bwMode="auto">
          <a:xfrm>
            <a:off x="1403648" y="188640"/>
            <a:ext cx="7219950" cy="5143500"/>
          </a:xfrm>
          <a:prstGeom prst="rect">
            <a:avLst/>
          </a:prstGeom>
          <a:noFill/>
          <a:ln w="9525">
            <a:noFill/>
            <a:miter lim="800000"/>
            <a:headEnd/>
            <a:tailEnd/>
          </a:ln>
        </p:spPr>
      </p:pic>
      <p:sp>
        <p:nvSpPr>
          <p:cNvPr id="9" name="角丸四角形 8"/>
          <p:cNvSpPr/>
          <p:nvPr/>
        </p:nvSpPr>
        <p:spPr>
          <a:xfrm>
            <a:off x="6012160" y="3645024"/>
            <a:ext cx="1584176" cy="136815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9" name="Picture 5"/>
          <p:cNvPicPr>
            <a:picLocks noChangeAspect="1" noChangeArrowheads="1"/>
          </p:cNvPicPr>
          <p:nvPr/>
        </p:nvPicPr>
        <p:blipFill>
          <a:blip r:embed="rId4" cstate="print"/>
          <a:srcRect/>
          <a:stretch>
            <a:fillRect/>
          </a:stretch>
        </p:blipFill>
        <p:spPr bwMode="auto">
          <a:xfrm>
            <a:off x="251521" y="1524000"/>
            <a:ext cx="5616624" cy="5081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fade">
                                      <p:cBhvr>
                                        <p:cTn id="1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6000" dirty="0" smtClean="0">
                <a:latin typeface="HGP明朝E" pitchFamily="18" charset="-128"/>
                <a:ea typeface="HGP明朝E" pitchFamily="18" charset="-128"/>
              </a:rPr>
              <a:t>忌引</a:t>
            </a:r>
            <a:endParaRPr kumimoji="1" lang="ja-JP" altLang="en-US" sz="6000" dirty="0">
              <a:latin typeface="HGP明朝E" pitchFamily="18" charset="-128"/>
              <a:ea typeface="HGP明朝E" pitchFamily="18" charset="-128"/>
            </a:endParaRPr>
          </a:p>
        </p:txBody>
      </p:sp>
      <p:sp>
        <p:nvSpPr>
          <p:cNvPr id="3" name="コンテンツ プレースホルダ 2"/>
          <p:cNvSpPr>
            <a:spLocks noGrp="1"/>
          </p:cNvSpPr>
          <p:nvPr>
            <p:ph idx="1"/>
          </p:nvPr>
        </p:nvSpPr>
        <p:spPr>
          <a:xfrm>
            <a:off x="1435608" y="1196752"/>
            <a:ext cx="7498080" cy="5051648"/>
          </a:xfrm>
        </p:spPr>
        <p:txBody>
          <a:bodyPr/>
          <a:lstStyle/>
          <a:p>
            <a:r>
              <a:rPr kumimoji="1" lang="ja-JP" altLang="en-US" dirty="0" smtClean="0">
                <a:latin typeface="HG丸ｺﾞｼｯｸM-PRO" pitchFamily="50" charset="-128"/>
                <a:ea typeface="HG丸ｺﾞｼｯｸM-PRO" pitchFamily="50" charset="-128"/>
              </a:rPr>
              <a:t>期間内において必要と認める期間</a:t>
            </a:r>
            <a:endParaRPr kumimoji="1" lang="en-US" altLang="ja-JP" dirty="0" smtClean="0">
              <a:latin typeface="HG丸ｺﾞｼｯｸM-PRO" pitchFamily="50" charset="-128"/>
              <a:ea typeface="HG丸ｺﾞｼｯｸM-PRO" pitchFamily="50" charset="-128"/>
            </a:endParaRPr>
          </a:p>
          <a:p>
            <a:pPr>
              <a:buNone/>
            </a:pPr>
            <a:endParaRPr kumimoji="1" lang="ja-JP" altLang="en-US" dirty="0"/>
          </a:p>
        </p:txBody>
      </p:sp>
      <p:pic>
        <p:nvPicPr>
          <p:cNvPr id="1027" name="Picture 3"/>
          <p:cNvPicPr>
            <a:picLocks noChangeAspect="1" noChangeArrowheads="1"/>
          </p:cNvPicPr>
          <p:nvPr/>
        </p:nvPicPr>
        <p:blipFill>
          <a:blip r:embed="rId3" cstate="print"/>
          <a:srcRect/>
          <a:stretch>
            <a:fillRect/>
          </a:stretch>
        </p:blipFill>
        <p:spPr bwMode="auto">
          <a:xfrm>
            <a:off x="1331640" y="1772816"/>
            <a:ext cx="2880320" cy="4770123"/>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860032" y="1772816"/>
            <a:ext cx="2688578" cy="5085184"/>
          </a:xfrm>
          <a:prstGeom prst="rect">
            <a:avLst/>
          </a:prstGeom>
          <a:noFill/>
          <a:ln w="9525">
            <a:noFill/>
            <a:miter lim="800000"/>
            <a:headEnd/>
            <a:tailEnd/>
          </a:ln>
        </p:spPr>
      </p:pic>
    </p:spTree>
    <p:extLst>
      <p:ext uri="{BB962C8B-B14F-4D97-AF65-F5344CB8AC3E}">
        <p14:creationId xmlns:p14="http://schemas.microsoft.com/office/powerpoint/2010/main" xmlns="" val="2329186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7406640" cy="620830"/>
          </a:xfrm>
        </p:spPr>
        <p:txBody>
          <a:bodyPr>
            <a:normAutofit fontScale="90000"/>
          </a:bodyPr>
          <a:lstStyle/>
          <a:p>
            <a:r>
              <a:rPr kumimoji="1" lang="ja-JP" altLang="en-US" dirty="0" smtClean="0">
                <a:latin typeface="HG丸ｺﾞｼｯｸM-PRO" pitchFamily="50" charset="-128"/>
                <a:ea typeface="HG丸ｺﾞｼｯｸM-PRO" pitchFamily="50" charset="-128"/>
              </a:rPr>
              <a:t>特別休暇について</a:t>
            </a:r>
            <a:endParaRPr kumimoji="1" lang="ja-JP" altLang="en-US" dirty="0">
              <a:latin typeface="HG丸ｺﾞｼｯｸM-PRO" pitchFamily="50" charset="-128"/>
              <a:ea typeface="HG丸ｺﾞｼｯｸM-PRO" pitchFamily="50" charset="-128"/>
            </a:endParaRPr>
          </a:p>
        </p:txBody>
      </p:sp>
      <p:sp>
        <p:nvSpPr>
          <p:cNvPr id="3" name="サブタイトル 2"/>
          <p:cNvSpPr>
            <a:spLocks noGrp="1"/>
          </p:cNvSpPr>
          <p:nvPr>
            <p:ph type="subTitle" idx="1"/>
          </p:nvPr>
        </p:nvSpPr>
        <p:spPr>
          <a:xfrm>
            <a:off x="0" y="908720"/>
            <a:ext cx="9144000" cy="6237312"/>
          </a:xfrm>
        </p:spPr>
        <p:txBody>
          <a:bodyPr>
            <a:normAutofit fontScale="62500" lnSpcReduction="20000"/>
          </a:bodyPr>
          <a:lstStyle/>
          <a:p>
            <a:r>
              <a:rPr kumimoji="1" lang="ja-JP" altLang="en-US" dirty="0" smtClean="0"/>
              <a:t>１、</a:t>
            </a:r>
            <a:r>
              <a:rPr kumimoji="1" lang="ja-JP" altLang="en-US" sz="2300" dirty="0" smtClean="0">
                <a:hlinkClick r:id="rId3" action="ppaction://hlinkpres?slideindex=1&amp;slidetitle="/>
              </a:rPr>
              <a:t>地震水害火災その他の災害</a:t>
            </a:r>
            <a:r>
              <a:rPr lang="ja-JP" altLang="en-US" sz="2300" dirty="0" smtClean="0">
                <a:hlinkClick r:id="rId3" action="ppaction://hlinkpres?slideindex=1&amp;slidetitle="/>
              </a:rPr>
              <a:t>又は</a:t>
            </a:r>
            <a:r>
              <a:rPr kumimoji="1" lang="ja-JP" altLang="en-US" sz="2300" dirty="0" smtClean="0">
                <a:hlinkClick r:id="rId3" action="ppaction://hlinkpres?slideindex=1&amp;slidetitle="/>
              </a:rPr>
              <a:t>交通機関の事故等による職員の著しい出勤困難</a:t>
            </a:r>
            <a:endParaRPr kumimoji="1" lang="en-US" altLang="ja-JP" sz="2300" dirty="0" smtClean="0"/>
          </a:p>
          <a:p>
            <a:r>
              <a:rPr lang="ja-JP" altLang="en-US" dirty="0" smtClean="0"/>
              <a:t>２、</a:t>
            </a:r>
            <a:r>
              <a:rPr lang="ja-JP" altLang="en-US" sz="1900" dirty="0" smtClean="0">
                <a:hlinkClick r:id="rId4" action="ppaction://hlinksldjump"/>
              </a:rPr>
              <a:t>地震水害火災その他の災害又は交通機関の事故等の際の職員の退勤途上における身体の危険回避</a:t>
            </a:r>
            <a:endParaRPr lang="en-US" altLang="ja-JP" sz="1900" dirty="0" smtClean="0"/>
          </a:p>
          <a:p>
            <a:r>
              <a:rPr lang="ja-JP" altLang="en-US" dirty="0" smtClean="0"/>
              <a:t>３、</a:t>
            </a:r>
            <a:r>
              <a:rPr lang="ja-JP" altLang="en-US" dirty="0" smtClean="0">
                <a:hlinkClick r:id="rId5" action="ppaction://hlinkpres?slideindex=1&amp;slidetitle="/>
              </a:rPr>
              <a:t>地震水害火災その他の災害による職員の現住居の滅失又は損壊等</a:t>
            </a:r>
            <a:endParaRPr lang="en-US" altLang="ja-JP" dirty="0" smtClean="0"/>
          </a:p>
          <a:p>
            <a:r>
              <a:rPr kumimoji="1" lang="ja-JP" altLang="en-US" dirty="0" smtClean="0"/>
              <a:t>４、</a:t>
            </a:r>
            <a:r>
              <a:rPr kumimoji="1" lang="ja-JP" altLang="en-US" sz="2200" dirty="0" smtClean="0">
                <a:hlinkClick r:id="rId6" action="ppaction://hlinksldjump"/>
              </a:rPr>
              <a:t>裁判員証人鑑定人参考人等として国会裁判所地方公共団体の議会その他官公署への出頭</a:t>
            </a:r>
            <a:endParaRPr kumimoji="1" lang="en-US" altLang="ja-JP" sz="2200" dirty="0" smtClean="0"/>
          </a:p>
          <a:p>
            <a:r>
              <a:rPr lang="ja-JP" altLang="en-US" dirty="0" smtClean="0"/>
              <a:t>５、</a:t>
            </a:r>
            <a:r>
              <a:rPr lang="ja-JP" altLang="en-US" dirty="0" smtClean="0">
                <a:hlinkClick r:id="rId7" action="ppaction://hlinksldjump"/>
              </a:rPr>
              <a:t>選挙権その他公民としての権利行利</a:t>
            </a:r>
            <a:endParaRPr lang="en-US" altLang="ja-JP" dirty="0" smtClean="0"/>
          </a:p>
          <a:p>
            <a:r>
              <a:rPr kumimoji="1" lang="ja-JP" altLang="en-US" dirty="0" smtClean="0"/>
              <a:t>６、</a:t>
            </a:r>
            <a:r>
              <a:rPr kumimoji="1" lang="ja-JP" altLang="en-US" sz="2100" dirty="0" smtClean="0"/>
              <a:t>地方公務員法第</a:t>
            </a:r>
            <a:r>
              <a:rPr kumimoji="1" lang="en-US" altLang="ja-JP" sz="2100" dirty="0" smtClean="0"/>
              <a:t>42</a:t>
            </a:r>
            <a:r>
              <a:rPr kumimoji="1" lang="ja-JP" altLang="en-US" sz="2100" dirty="0" smtClean="0"/>
              <a:t>条の規程によりあらかじめ計画された能力増進計画の実施（</a:t>
            </a:r>
            <a:r>
              <a:rPr kumimoji="1" lang="ja-JP" altLang="en-US" sz="2100" dirty="0" smtClean="0">
                <a:hlinkClick r:id="rId8" action="ppaction://hlinkpres?slideindex=1&amp;slidetitle="/>
              </a:rPr>
              <a:t>夏期特別休暇</a:t>
            </a:r>
            <a:r>
              <a:rPr kumimoji="1" lang="ja-JP" altLang="en-US" sz="2100" dirty="0" smtClean="0"/>
              <a:t>・</a:t>
            </a:r>
            <a:r>
              <a:rPr kumimoji="1" lang="ja-JP" altLang="en-US" sz="2100" dirty="0" smtClean="0">
                <a:hlinkClick r:id="rId9" action="ppaction://hlinkpres?slideindex=1&amp;slidetitle="/>
              </a:rPr>
              <a:t>永年勤続休暇</a:t>
            </a:r>
            <a:r>
              <a:rPr kumimoji="1" lang="ja-JP" altLang="en-US" sz="2100" dirty="0" smtClean="0"/>
              <a:t>）</a:t>
            </a:r>
            <a:endParaRPr kumimoji="1" lang="en-US" altLang="ja-JP" sz="2100" dirty="0" smtClean="0"/>
          </a:p>
          <a:p>
            <a:r>
              <a:rPr lang="ja-JP" altLang="en-US" dirty="0" smtClean="0"/>
              <a:t>７、</a:t>
            </a:r>
            <a:r>
              <a:rPr lang="ja-JP" altLang="en-US" dirty="0" smtClean="0">
                <a:hlinkClick r:id="rId10" action="ppaction://hlinksldjump"/>
              </a:rPr>
              <a:t>女性職員の生理</a:t>
            </a:r>
            <a:endParaRPr lang="en-US" altLang="ja-JP" dirty="0" smtClean="0"/>
          </a:p>
          <a:p>
            <a:r>
              <a:rPr kumimoji="1" lang="ja-JP" altLang="en-US" dirty="0" smtClean="0"/>
              <a:t>８、</a:t>
            </a:r>
            <a:r>
              <a:rPr kumimoji="1" lang="ja-JP" altLang="en-US" dirty="0" smtClean="0">
                <a:hlinkClick r:id="rId11" action="ppaction://hlinksldjump"/>
              </a:rPr>
              <a:t>職員の結婚</a:t>
            </a:r>
            <a:endParaRPr kumimoji="1" lang="en-US" altLang="ja-JP" dirty="0" smtClean="0"/>
          </a:p>
          <a:p>
            <a:r>
              <a:rPr lang="ja-JP" altLang="en-US" dirty="0" smtClean="0"/>
              <a:t>９、</a:t>
            </a:r>
            <a:r>
              <a:rPr lang="ja-JP" altLang="en-US" dirty="0" smtClean="0">
                <a:hlinkClick r:id="rId12" action="ppaction://hlinksldjump"/>
              </a:rPr>
              <a:t>妊娠障害</a:t>
            </a:r>
            <a:endParaRPr lang="en-US" altLang="ja-JP" dirty="0" smtClean="0"/>
          </a:p>
          <a:p>
            <a:r>
              <a:rPr lang="en-US" altLang="ja-JP" dirty="0" smtClean="0"/>
              <a:t>10</a:t>
            </a:r>
            <a:r>
              <a:rPr lang="ja-JP" altLang="en-US" dirty="0" err="1" smtClean="0"/>
              <a:t>、</a:t>
            </a:r>
            <a:r>
              <a:rPr lang="ja-JP" altLang="en-US" dirty="0" smtClean="0">
                <a:hlinkClick r:id="rId13" action="ppaction://hlinksldjump"/>
              </a:rPr>
              <a:t>妊産婦の健康診断</a:t>
            </a:r>
            <a:endParaRPr lang="en-US" altLang="ja-JP" dirty="0" smtClean="0"/>
          </a:p>
          <a:p>
            <a:r>
              <a:rPr kumimoji="1" lang="en-US" altLang="ja-JP" dirty="0" smtClean="0"/>
              <a:t>11</a:t>
            </a:r>
            <a:r>
              <a:rPr kumimoji="1" lang="ja-JP" altLang="en-US" dirty="0" err="1" smtClean="0"/>
              <a:t>、</a:t>
            </a:r>
            <a:r>
              <a:rPr kumimoji="1" lang="ja-JP" altLang="en-US" dirty="0" smtClean="0">
                <a:hlinkClick r:id="rId14" action="ppaction://hlinksldjump"/>
              </a:rPr>
              <a:t>妊婦の通勤緩和</a:t>
            </a:r>
            <a:endParaRPr kumimoji="1" lang="en-US" altLang="ja-JP" dirty="0" smtClean="0"/>
          </a:p>
          <a:p>
            <a:r>
              <a:rPr lang="en-US" altLang="ja-JP" dirty="0" smtClean="0"/>
              <a:t>12</a:t>
            </a:r>
            <a:r>
              <a:rPr lang="ja-JP" altLang="en-US" dirty="0" err="1" smtClean="0"/>
              <a:t>、</a:t>
            </a:r>
            <a:r>
              <a:rPr lang="ja-JP" altLang="en-US" dirty="0" smtClean="0"/>
              <a:t>職員の分娩（</a:t>
            </a:r>
            <a:r>
              <a:rPr lang="ja-JP" altLang="en-US" dirty="0" smtClean="0">
                <a:hlinkClick r:id="rId15" action="ppaction://hlinksldjump"/>
              </a:rPr>
              <a:t>産前休暇</a:t>
            </a:r>
            <a:r>
              <a:rPr lang="ja-JP" altLang="en-US" dirty="0" smtClean="0"/>
              <a:t>・</a:t>
            </a:r>
            <a:r>
              <a:rPr lang="ja-JP" altLang="en-US" dirty="0" smtClean="0">
                <a:hlinkClick r:id="rId16" action="ppaction://hlinksldjump"/>
              </a:rPr>
              <a:t>産後休暇</a:t>
            </a:r>
            <a:r>
              <a:rPr lang="ja-JP" altLang="en-US" dirty="0" smtClean="0"/>
              <a:t>）</a:t>
            </a:r>
            <a:endParaRPr lang="en-US" altLang="ja-JP" dirty="0" smtClean="0"/>
          </a:p>
          <a:p>
            <a:r>
              <a:rPr kumimoji="1" lang="en-US" altLang="ja-JP" dirty="0" smtClean="0"/>
              <a:t>13</a:t>
            </a:r>
            <a:r>
              <a:rPr kumimoji="1" lang="ja-JP" altLang="en-US" dirty="0" err="1" smtClean="0"/>
              <a:t>、</a:t>
            </a:r>
            <a:r>
              <a:rPr kumimoji="1" lang="ja-JP" altLang="en-US" dirty="0" smtClean="0">
                <a:hlinkClick r:id="rId17" action="ppaction://hlinksldjump"/>
              </a:rPr>
              <a:t>男性職員の育児参加</a:t>
            </a:r>
            <a:endParaRPr kumimoji="1" lang="en-US" altLang="ja-JP" dirty="0" smtClean="0"/>
          </a:p>
          <a:p>
            <a:r>
              <a:rPr lang="en-US" altLang="ja-JP" dirty="0" smtClean="0"/>
              <a:t>14</a:t>
            </a:r>
            <a:r>
              <a:rPr lang="ja-JP" altLang="en-US" dirty="0" err="1" smtClean="0"/>
              <a:t>、</a:t>
            </a:r>
            <a:r>
              <a:rPr lang="ja-JP" altLang="en-US" dirty="0" smtClean="0">
                <a:hlinkClick r:id="rId18" action="ppaction://hlinksldjump"/>
              </a:rPr>
              <a:t>配偶者の出産</a:t>
            </a:r>
            <a:endParaRPr lang="en-US" altLang="ja-JP" dirty="0" smtClean="0"/>
          </a:p>
          <a:p>
            <a:r>
              <a:rPr kumimoji="1" lang="en-US" altLang="ja-JP" dirty="0" smtClean="0"/>
              <a:t>15</a:t>
            </a:r>
            <a:r>
              <a:rPr kumimoji="1" lang="ja-JP" altLang="en-US" dirty="0" err="1" smtClean="0"/>
              <a:t>、</a:t>
            </a:r>
            <a:r>
              <a:rPr kumimoji="1" lang="ja-JP" altLang="en-US" dirty="0" smtClean="0">
                <a:hlinkClick r:id="rId19" action="ppaction://hlinksldjump"/>
              </a:rPr>
              <a:t>育児</a:t>
            </a:r>
            <a:endParaRPr kumimoji="1" lang="en-US" altLang="ja-JP" dirty="0" smtClean="0"/>
          </a:p>
          <a:p>
            <a:r>
              <a:rPr lang="en-US" altLang="ja-JP" dirty="0" smtClean="0"/>
              <a:t>16</a:t>
            </a:r>
            <a:r>
              <a:rPr lang="ja-JP" altLang="en-US" dirty="0" err="1" smtClean="0"/>
              <a:t>、</a:t>
            </a:r>
            <a:r>
              <a:rPr lang="ja-JP" altLang="en-US" dirty="0" smtClean="0">
                <a:hlinkClick r:id="rId20" action="ppaction://hlinkpres?slideindex=1&amp;slidetitle="/>
              </a:rPr>
              <a:t>看護</a:t>
            </a:r>
            <a:endParaRPr lang="en-US" altLang="ja-JP" dirty="0" smtClean="0"/>
          </a:p>
          <a:p>
            <a:r>
              <a:rPr kumimoji="1" lang="en-US" altLang="ja-JP" dirty="0" smtClean="0"/>
              <a:t>17</a:t>
            </a:r>
            <a:r>
              <a:rPr kumimoji="1" lang="ja-JP" altLang="en-US" dirty="0" err="1" smtClean="0"/>
              <a:t>、</a:t>
            </a:r>
            <a:r>
              <a:rPr kumimoji="1" lang="ja-JP" altLang="en-US" dirty="0" smtClean="0">
                <a:hlinkClick r:id="rId21" action="ppaction://hlinkpres?slideindex=1&amp;slidetitle="/>
              </a:rPr>
              <a:t>短期の介護</a:t>
            </a:r>
            <a:endParaRPr kumimoji="1" lang="en-US" altLang="ja-JP" dirty="0" smtClean="0"/>
          </a:p>
          <a:p>
            <a:r>
              <a:rPr lang="en-US" altLang="ja-JP" dirty="0" smtClean="0"/>
              <a:t>18</a:t>
            </a:r>
            <a:r>
              <a:rPr lang="ja-JP" altLang="en-US" dirty="0" err="1" smtClean="0"/>
              <a:t>、</a:t>
            </a:r>
            <a:r>
              <a:rPr lang="ja-JP" altLang="en-US" dirty="0" smtClean="0">
                <a:hlinkClick r:id="rId22" action="ppaction://hlinkpres?slideindex=1&amp;slidetitle="/>
              </a:rPr>
              <a:t>骨髄又は末梢血幹細胞の提供</a:t>
            </a:r>
            <a:endParaRPr lang="en-US" altLang="ja-JP" dirty="0" smtClean="0"/>
          </a:p>
          <a:p>
            <a:r>
              <a:rPr kumimoji="1" lang="en-US" altLang="ja-JP" dirty="0" smtClean="0"/>
              <a:t>19</a:t>
            </a:r>
            <a:r>
              <a:rPr kumimoji="1" lang="ja-JP" altLang="en-US" dirty="0" err="1" smtClean="0"/>
              <a:t>、</a:t>
            </a:r>
            <a:r>
              <a:rPr kumimoji="1" lang="ja-JP" altLang="en-US" dirty="0" smtClean="0">
                <a:hlinkClick r:id="rId23" action="ppaction://hlinkpres?slideindex=1&amp;slidetitle="/>
              </a:rPr>
              <a:t>社会に貢献する活動</a:t>
            </a:r>
            <a:endParaRPr kumimoji="1" lang="en-US" altLang="ja-JP" dirty="0" smtClean="0"/>
          </a:p>
          <a:p>
            <a:r>
              <a:rPr lang="en-US" altLang="ja-JP" dirty="0" smtClean="0"/>
              <a:t>20</a:t>
            </a:r>
            <a:r>
              <a:rPr lang="ja-JP" altLang="en-US" dirty="0" err="1" smtClean="0"/>
              <a:t>、</a:t>
            </a:r>
            <a:r>
              <a:rPr lang="ja-JP" altLang="en-US" dirty="0" smtClean="0">
                <a:hlinkClick r:id="rId24" action="ppaction://hlinksldjump"/>
              </a:rPr>
              <a:t>父母・配偶者及び子の祭日</a:t>
            </a:r>
            <a:endParaRPr lang="en-US" altLang="ja-JP" dirty="0" smtClean="0"/>
          </a:p>
          <a:p>
            <a:r>
              <a:rPr kumimoji="1" lang="en-US" altLang="ja-JP" dirty="0" smtClean="0"/>
              <a:t>21</a:t>
            </a:r>
            <a:r>
              <a:rPr kumimoji="1" lang="ja-JP" altLang="en-US" dirty="0" err="1" smtClean="0"/>
              <a:t>、</a:t>
            </a:r>
            <a:r>
              <a:rPr kumimoji="1" lang="ja-JP" altLang="en-US" dirty="0" smtClean="0">
                <a:hlinkClick r:id="rId25" action="ppaction://hlinkpres?slideindex=1&amp;slidetitle="/>
              </a:rPr>
              <a:t>忌引</a:t>
            </a:r>
            <a:endParaRPr kumimoji="1" lang="en-US" altLang="ja-JP"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dirty="0"/>
          </a:p>
        </p:txBody>
      </p:sp>
      <p:pic>
        <p:nvPicPr>
          <p:cNvPr id="2050" name="Picture 2"/>
          <p:cNvPicPr>
            <a:picLocks noChangeAspect="1" noChangeArrowheads="1"/>
          </p:cNvPicPr>
          <p:nvPr/>
        </p:nvPicPr>
        <p:blipFill>
          <a:blip r:embed="rId3" cstate="print"/>
          <a:srcRect/>
          <a:stretch>
            <a:fillRect/>
          </a:stretch>
        </p:blipFill>
        <p:spPr bwMode="auto">
          <a:xfrm>
            <a:off x="-684584" y="908720"/>
            <a:ext cx="10826615" cy="4968552"/>
          </a:xfrm>
          <a:prstGeom prst="rect">
            <a:avLst/>
          </a:prstGeom>
          <a:noFill/>
          <a:ln w="9525">
            <a:noFill/>
            <a:miter lim="800000"/>
            <a:headEnd/>
            <a:tailEnd/>
          </a:ln>
        </p:spPr>
      </p:pic>
      <p:sp>
        <p:nvSpPr>
          <p:cNvPr id="5" name="下矢印 4"/>
          <p:cNvSpPr/>
          <p:nvPr/>
        </p:nvSpPr>
        <p:spPr>
          <a:xfrm rot="16200000">
            <a:off x="6192180" y="3320988"/>
            <a:ext cx="216024" cy="43204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6300192" y="980728"/>
            <a:ext cx="1368152" cy="10081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下矢印 8"/>
          <p:cNvSpPr/>
          <p:nvPr/>
        </p:nvSpPr>
        <p:spPr>
          <a:xfrm rot="10800000">
            <a:off x="6876256" y="1700808"/>
            <a:ext cx="216024" cy="136815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175796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 presetClass="exit" presetSubtype="0" fill="hold" grpId="1" nodeType="withEffect">
                                  <p:stCondLst>
                                    <p:cond delay="0"/>
                                  </p:stCondLst>
                                  <p:childTnLst>
                                    <p:set>
                                      <p:cBhvr>
                                        <p:cTn id="19" dur="1" fill="hold">
                                          <p:stCondLst>
                                            <p:cond delay="0"/>
                                          </p:stCondLst>
                                        </p:cTn>
                                        <p:tgtEl>
                                          <p:spTgt spid="5"/>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9" grpId="0" animBg="1"/>
      <p:bldP spid="9"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latin typeface="HG丸ｺﾞｼｯｸM-PRO" pitchFamily="50" charset="-128"/>
                <a:ea typeface="HG丸ｺﾞｼｯｸM-PRO" pitchFamily="50" charset="-128"/>
              </a:rPr>
              <a:t>注意事項</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1435608" y="1447800"/>
            <a:ext cx="7498080" cy="5077544"/>
          </a:xfrm>
        </p:spPr>
        <p:txBody>
          <a:bodyPr/>
          <a:lstStyle/>
          <a:p>
            <a:r>
              <a:rPr kumimoji="1" lang="ja-JP" altLang="en-US" dirty="0" smtClean="0">
                <a:latin typeface="HG丸ｺﾞｼｯｸM-PRO" pitchFamily="50" charset="-128"/>
                <a:ea typeface="HG丸ｺﾞｼｯｸM-PRO" pitchFamily="50" charset="-128"/>
              </a:rPr>
              <a:t>７時間４５分未満でも１日</a:t>
            </a:r>
            <a:endParaRPr kumimoji="1" lang="en-US" altLang="ja-JP" dirty="0" smtClean="0">
              <a:latin typeface="HG丸ｺﾞｼｯｸM-PRO" pitchFamily="50" charset="-128"/>
              <a:ea typeface="HG丸ｺﾞｼｯｸM-PRO" pitchFamily="50" charset="-128"/>
            </a:endParaRPr>
          </a:p>
          <a:p>
            <a:pPr>
              <a:buNone/>
            </a:pPr>
            <a:endParaRPr kumimoji="1" lang="en-US" altLang="ja-JP" dirty="0" smtClean="0">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取得後、速やかに「忌引休暇取得状況報告書」を学校長に提出するとともに会葬の礼状等死亡を確認できる書類を添付する</a:t>
            </a:r>
            <a:endParaRPr lang="en-US" altLang="ja-JP" dirty="0" smtClean="0">
              <a:latin typeface="HG丸ｺﾞｼｯｸM-PRO" pitchFamily="50" charset="-128"/>
              <a:ea typeface="HG丸ｺﾞｼｯｸM-PRO" pitchFamily="50" charset="-128"/>
            </a:endParaRPr>
          </a:p>
          <a:p>
            <a:pPr>
              <a:buNone/>
            </a:pPr>
            <a:r>
              <a:rPr lang="en-US" altLang="ja-JP" dirty="0" smtClean="0">
                <a:latin typeface="HG丸ｺﾞｼｯｸM-PRO" pitchFamily="50" charset="-128"/>
                <a:ea typeface="HG丸ｺﾞｼｯｸM-PRO" pitchFamily="50" charset="-128"/>
              </a:rPr>
              <a:t> </a:t>
            </a:r>
            <a:r>
              <a:rPr lang="ja-JP" altLang="en-US" dirty="0" smtClean="0">
                <a:latin typeface="HG丸ｺﾞｼｯｸM-PRO" pitchFamily="50" charset="-128"/>
                <a:ea typeface="HG丸ｺﾞｼｯｸM-PRO" pitchFamily="50" charset="-128"/>
              </a:rPr>
              <a:t>（葬儀又は通夜へ管理職が参加することで事実を確認した場合は確認書類の掲示は必要ない）</a:t>
            </a:r>
            <a:endParaRPr kumimoji="1" lang="ja-JP" altLang="en-US"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xmlns="" val="9122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5" name="コンテンツ プレースホルダ 4"/>
          <p:cNvSpPr>
            <a:spLocks noGrp="1"/>
          </p:cNvSpPr>
          <p:nvPr>
            <p:ph idx="1"/>
          </p:nvPr>
        </p:nvSpPr>
        <p:spPr/>
        <p:txBody>
          <a:bodyPr/>
          <a:lstStyle/>
          <a:p>
            <a:endParaRPr kumimoji="1" lang="ja-JP" altLang="en-US"/>
          </a:p>
        </p:txBody>
      </p:sp>
      <p:pic>
        <p:nvPicPr>
          <p:cNvPr id="2051" name="Picture 3"/>
          <p:cNvPicPr>
            <a:picLocks noChangeAspect="1" noChangeArrowheads="1"/>
          </p:cNvPicPr>
          <p:nvPr/>
        </p:nvPicPr>
        <p:blipFill>
          <a:blip r:embed="rId3" cstate="print"/>
          <a:srcRect/>
          <a:stretch>
            <a:fillRect/>
          </a:stretch>
        </p:blipFill>
        <p:spPr bwMode="auto">
          <a:xfrm>
            <a:off x="1763688" y="267844"/>
            <a:ext cx="6237684" cy="6590156"/>
          </a:xfrm>
          <a:prstGeom prst="rect">
            <a:avLst/>
          </a:prstGeom>
          <a:noFill/>
          <a:ln w="9525">
            <a:noFill/>
            <a:miter lim="800000"/>
            <a:headEnd/>
            <a:tailEnd/>
          </a:ln>
        </p:spPr>
      </p:pic>
    </p:spTree>
    <p:extLst>
      <p:ext uri="{BB962C8B-B14F-4D97-AF65-F5344CB8AC3E}">
        <p14:creationId xmlns:p14="http://schemas.microsoft.com/office/powerpoint/2010/main" xmlns="" val="28063609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5400" dirty="0" smtClean="0">
                <a:latin typeface="HG丸ｺﾞｼｯｸM-PRO" pitchFamily="50" charset="-128"/>
                <a:ea typeface="HG丸ｺﾞｼｯｸM-PRO" pitchFamily="50" charset="-128"/>
              </a:rPr>
              <a:t>注意事項</a:t>
            </a:r>
            <a:endParaRPr kumimoji="1" lang="ja-JP" altLang="en-US" sz="5400"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1435608" y="1447800"/>
            <a:ext cx="7498080" cy="5149552"/>
          </a:xfrm>
        </p:spPr>
        <p:txBody>
          <a:bodyPr/>
          <a:lstStyle/>
          <a:p>
            <a:r>
              <a:rPr kumimoji="1" lang="ja-JP" altLang="en-US" dirty="0" smtClean="0">
                <a:latin typeface="HG丸ｺﾞｼｯｸM-PRO" pitchFamily="50" charset="-128"/>
                <a:ea typeface="HG丸ｺﾞｼｯｸM-PRO" pitchFamily="50" charset="-128"/>
              </a:rPr>
              <a:t>職員が申請した日から数え始める</a:t>
            </a:r>
            <a:endParaRPr kumimoji="1" lang="en-US" altLang="ja-JP" dirty="0" smtClean="0">
              <a:latin typeface="HG丸ｺﾞｼｯｸM-PRO" pitchFamily="50" charset="-128"/>
              <a:ea typeface="HG丸ｺﾞｼｯｸM-PRO" pitchFamily="50" charset="-128"/>
            </a:endParaRPr>
          </a:p>
          <a:p>
            <a:pPr>
              <a:buNone/>
            </a:pPr>
            <a:endParaRPr kumimoji="1" lang="en-US" altLang="ja-JP" dirty="0" smtClean="0">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休み始めた日から期間内であれば出勤してまた休むことも可</a:t>
            </a:r>
            <a:endParaRPr lang="en-US" altLang="ja-JP" dirty="0" smtClean="0">
              <a:latin typeface="HG丸ｺﾞｼｯｸM-PRO" pitchFamily="50" charset="-128"/>
              <a:ea typeface="HG丸ｺﾞｼｯｸM-PRO" pitchFamily="50" charset="-128"/>
            </a:endParaRPr>
          </a:p>
          <a:p>
            <a:pPr>
              <a:buNone/>
            </a:pPr>
            <a:endParaRPr kumimoji="1" lang="en-US" altLang="ja-JP" dirty="0" smtClean="0">
              <a:latin typeface="HG丸ｺﾞｼｯｸM-PRO" pitchFamily="50" charset="-128"/>
              <a:ea typeface="HG丸ｺﾞｼｯｸM-PRO" pitchFamily="50" charset="-128"/>
            </a:endParaRPr>
          </a:p>
          <a:p>
            <a:r>
              <a:rPr kumimoji="1" lang="ja-JP" altLang="en-US" dirty="0" smtClean="0">
                <a:latin typeface="HG丸ｺﾞｼｯｸM-PRO" pitchFamily="50" charset="-128"/>
                <a:ea typeface="HG丸ｺﾞｼｯｸM-PRO" pitchFamily="50" charset="-128"/>
              </a:rPr>
              <a:t>葬祭のため</a:t>
            </a:r>
            <a:r>
              <a:rPr lang="ja-JP" altLang="en-US" dirty="0" smtClean="0">
                <a:latin typeface="HG丸ｺﾞｼｯｸM-PRO" pitchFamily="50" charset="-128"/>
                <a:ea typeface="HG丸ｺﾞｼｯｸM-PRO" pitchFamily="50" charset="-128"/>
              </a:rPr>
              <a:t>遠隔地</a:t>
            </a:r>
            <a:r>
              <a:rPr lang="ja-JP" altLang="en-US" sz="2800" dirty="0" smtClean="0">
                <a:latin typeface="HG丸ｺﾞｼｯｸM-PRO" pitchFamily="50" charset="-128"/>
                <a:ea typeface="HG丸ｺﾞｼｯｸM-PRO" pitchFamily="50" charset="-128"/>
              </a:rPr>
              <a:t>（片道６時間以上）</a:t>
            </a:r>
            <a:r>
              <a:rPr lang="ja-JP" altLang="en-US" dirty="0" smtClean="0">
                <a:latin typeface="HG丸ｺﾞｼｯｸM-PRO" pitchFamily="50" charset="-128"/>
                <a:ea typeface="HG丸ｺﾞｼｯｸM-PRO" pitchFamily="50" charset="-128"/>
              </a:rPr>
              <a:t>へ</a:t>
            </a:r>
            <a:r>
              <a:rPr kumimoji="1" lang="ja-JP" altLang="en-US" dirty="0" smtClean="0">
                <a:latin typeface="HG丸ｺﾞｼｯｸM-PRO" pitchFamily="50" charset="-128"/>
                <a:ea typeface="HG丸ｺﾞｼｯｸM-PRO" pitchFamily="50" charset="-128"/>
              </a:rPr>
              <a:t>行く場合には、実際に要した往復日数を加算することができる</a:t>
            </a:r>
            <a:endParaRPr kumimoji="1" lang="en-US" altLang="ja-JP" dirty="0" smtClean="0">
              <a:latin typeface="HG丸ｺﾞｼｯｸM-PRO" pitchFamily="50" charset="-128"/>
              <a:ea typeface="HG丸ｺﾞｼｯｸM-PRO" pitchFamily="50" charset="-128"/>
            </a:endParaRPr>
          </a:p>
          <a:p>
            <a:endParaRPr kumimoji="1" lang="ja-JP" altLang="en-US"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xmlns="" val="262151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5400" dirty="0" smtClean="0">
                <a:latin typeface="HG丸ｺﾞｼｯｸM-PRO" pitchFamily="50" charset="-128"/>
                <a:ea typeface="HG丸ｺﾞｼｯｸM-PRO" pitchFamily="50" charset="-128"/>
              </a:rPr>
              <a:t>注意事項</a:t>
            </a:r>
            <a:endParaRPr kumimoji="1" lang="ja-JP" altLang="en-US" sz="5400"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1435608" y="1447800"/>
            <a:ext cx="7498080" cy="5149552"/>
          </a:xfrm>
        </p:spPr>
        <p:txBody>
          <a:bodyPr>
            <a:normAutofit/>
          </a:bodyPr>
          <a:lstStyle/>
          <a:p>
            <a:r>
              <a:rPr lang="ja-JP" altLang="en-US" dirty="0" smtClean="0">
                <a:latin typeface="HG丸ｺﾞｼｯｸM-PRO" pitchFamily="50" charset="-128"/>
                <a:ea typeface="HG丸ｺﾞｼｯｸM-PRO" pitchFamily="50" charset="-128"/>
              </a:rPr>
              <a:t>忌引の期間中に週休日、休日及び代休日が含まれていた場合においても日数または期間の延長は行わない</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a:t>
            </a:r>
            <a:r>
              <a:rPr lang="ja-JP" altLang="en-US" dirty="0" smtClean="0">
                <a:solidFill>
                  <a:srgbClr val="002060"/>
                </a:solidFill>
                <a:latin typeface="HG丸ｺﾞｼｯｸM-PRO" pitchFamily="50" charset="-128"/>
                <a:ea typeface="HG丸ｺﾞｼｯｸM-PRO" pitchFamily="50" charset="-128"/>
              </a:rPr>
              <a:t>例）祖父の忌引（３日取得可）</a:t>
            </a:r>
            <a:endParaRPr lang="en-US" altLang="ja-JP" dirty="0" smtClean="0">
              <a:solidFill>
                <a:srgbClr val="002060"/>
              </a:solidFill>
              <a:latin typeface="HG丸ｺﾞｼｯｸM-PRO" pitchFamily="50" charset="-128"/>
              <a:ea typeface="HG丸ｺﾞｼｯｸM-PRO" pitchFamily="50" charset="-128"/>
            </a:endParaRPr>
          </a:p>
          <a:p>
            <a:pPr>
              <a:buNone/>
            </a:pP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a:t>
            </a:r>
            <a:endParaRPr lang="en-US" altLang="ja-JP" dirty="0" smtClean="0">
              <a:latin typeface="HG丸ｺﾞｼｯｸM-PRO" pitchFamily="50" charset="-128"/>
              <a:ea typeface="HG丸ｺﾞｼｯｸM-PRO" pitchFamily="50" charset="-128"/>
            </a:endParaRPr>
          </a:p>
          <a:p>
            <a:pPr>
              <a:buNone/>
            </a:pPr>
            <a:endParaRPr lang="en-US" altLang="ja-JP" dirty="0" smtClean="0">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生計を一にする姻族は血族に準ずる</a:t>
            </a:r>
            <a:endParaRPr lang="en-US" altLang="ja-JP" dirty="0" smtClean="0">
              <a:latin typeface="HG丸ｺﾞｼｯｸM-PRO" pitchFamily="50" charset="-128"/>
              <a:ea typeface="HG丸ｺﾞｼｯｸM-PRO" pitchFamily="50" charset="-128"/>
            </a:endParaRPr>
          </a:p>
          <a:p>
            <a:pPr>
              <a:buNone/>
            </a:pPr>
            <a:endParaRPr lang="en-US" altLang="ja-JP" dirty="0" smtClean="0">
              <a:latin typeface="HG丸ｺﾞｼｯｸM-PRO" pitchFamily="50" charset="-128"/>
              <a:ea typeface="HG丸ｺﾞｼｯｸM-PRO" pitchFamily="50" charset="-128"/>
            </a:endParaRPr>
          </a:p>
          <a:p>
            <a:endParaRPr kumimoji="1" lang="ja-JP" altLang="en-US" dirty="0"/>
          </a:p>
        </p:txBody>
      </p:sp>
      <p:graphicFrame>
        <p:nvGraphicFramePr>
          <p:cNvPr id="4" name="表 3"/>
          <p:cNvGraphicFramePr>
            <a:graphicFrameLocks noGrp="1"/>
          </p:cNvGraphicFramePr>
          <p:nvPr/>
        </p:nvGraphicFramePr>
        <p:xfrm>
          <a:off x="1979712" y="3717032"/>
          <a:ext cx="5688630" cy="2016224"/>
        </p:xfrm>
        <a:graphic>
          <a:graphicData uri="http://schemas.openxmlformats.org/drawingml/2006/table">
            <a:tbl>
              <a:tblPr firstRow="1" bandRow="1">
                <a:tableStyleId>{5C22544A-7EE6-4342-B048-85BDC9FD1C3A}</a:tableStyleId>
              </a:tblPr>
              <a:tblGrid>
                <a:gridCol w="948105"/>
                <a:gridCol w="948105"/>
                <a:gridCol w="948105"/>
                <a:gridCol w="948105"/>
                <a:gridCol w="948105"/>
                <a:gridCol w="948105"/>
              </a:tblGrid>
              <a:tr h="556631">
                <a:tc>
                  <a:txBody>
                    <a:bodyPr/>
                    <a:lstStyle/>
                    <a:p>
                      <a:pPr algn="ctr"/>
                      <a:r>
                        <a:rPr kumimoji="1" lang="ja-JP" altLang="en-US" sz="1800" dirty="0" smtClean="0">
                          <a:solidFill>
                            <a:schemeClr val="tx1"/>
                          </a:solidFill>
                          <a:latin typeface="HG丸ｺﾞｼｯｸM-PRO" pitchFamily="50" charset="-128"/>
                          <a:ea typeface="HG丸ｺﾞｼｯｸM-PRO" pitchFamily="50" charset="-128"/>
                        </a:rPr>
                        <a:t>水</a:t>
                      </a:r>
                      <a:endParaRPr kumimoji="1" lang="ja-JP" altLang="en-US" sz="1800"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dirty="0" smtClean="0">
                          <a:solidFill>
                            <a:schemeClr val="tx1"/>
                          </a:solidFill>
                          <a:latin typeface="HG丸ｺﾞｼｯｸM-PRO" pitchFamily="50" charset="-128"/>
                          <a:ea typeface="HG丸ｺﾞｼｯｸM-PRO" pitchFamily="50" charset="-128"/>
                        </a:rPr>
                        <a:t>木</a:t>
                      </a:r>
                      <a:endParaRPr kumimoji="1" lang="ja-JP" altLang="en-US" sz="1800"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dirty="0" smtClean="0">
                          <a:solidFill>
                            <a:schemeClr val="tx1"/>
                          </a:solidFill>
                          <a:latin typeface="HG丸ｺﾞｼｯｸM-PRO" pitchFamily="50" charset="-128"/>
                          <a:ea typeface="HG丸ｺﾞｼｯｸM-PRO" pitchFamily="50" charset="-128"/>
                        </a:rPr>
                        <a:t>金</a:t>
                      </a:r>
                      <a:endParaRPr kumimoji="1" lang="ja-JP" altLang="en-US" sz="1800"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dirty="0" smtClean="0">
                          <a:solidFill>
                            <a:srgbClr val="FF0000"/>
                          </a:solidFill>
                          <a:latin typeface="HG丸ｺﾞｼｯｸM-PRO" pitchFamily="50" charset="-128"/>
                          <a:ea typeface="HG丸ｺﾞｼｯｸM-PRO" pitchFamily="50" charset="-128"/>
                        </a:rPr>
                        <a:t>土</a:t>
                      </a:r>
                      <a:endParaRPr kumimoji="1" lang="ja-JP" altLang="en-US" sz="1800" dirty="0">
                        <a:solidFill>
                          <a:srgbClr val="FF0000"/>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dirty="0" smtClean="0">
                          <a:solidFill>
                            <a:srgbClr val="FF0000"/>
                          </a:solidFill>
                          <a:latin typeface="HG丸ｺﾞｼｯｸM-PRO" pitchFamily="50" charset="-128"/>
                          <a:ea typeface="HG丸ｺﾞｼｯｸM-PRO" pitchFamily="50" charset="-128"/>
                        </a:rPr>
                        <a:t>日</a:t>
                      </a:r>
                      <a:endParaRPr kumimoji="1" lang="ja-JP" altLang="en-US" sz="1800" dirty="0">
                        <a:solidFill>
                          <a:srgbClr val="FF0000"/>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dirty="0" smtClean="0">
                          <a:solidFill>
                            <a:schemeClr val="tx1"/>
                          </a:solidFill>
                          <a:latin typeface="HG丸ｺﾞｼｯｸM-PRO" pitchFamily="50" charset="-128"/>
                          <a:ea typeface="HG丸ｺﾞｼｯｸM-PRO" pitchFamily="50" charset="-128"/>
                        </a:rPr>
                        <a:t>月</a:t>
                      </a:r>
                      <a:endParaRPr kumimoji="1" lang="ja-JP" altLang="en-US" sz="1800"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59593">
                <a:tc>
                  <a:txBody>
                    <a:bodyPr/>
                    <a:lstStyle/>
                    <a:p>
                      <a:pPr algn="ctr"/>
                      <a:r>
                        <a:rPr kumimoji="1" lang="ja-JP" altLang="en-US" sz="1800" b="1" dirty="0" smtClean="0">
                          <a:solidFill>
                            <a:schemeClr val="tx1"/>
                          </a:solidFill>
                          <a:latin typeface="HG丸ｺﾞｼｯｸM-PRO" pitchFamily="50" charset="-128"/>
                          <a:ea typeface="HG丸ｺﾞｼｯｸM-PRO" pitchFamily="50" charset="-128"/>
                        </a:rPr>
                        <a:t>祖父死亡</a:t>
                      </a:r>
                      <a:endParaRPr kumimoji="1" lang="en-US" altLang="ja-JP" sz="1800" b="1" dirty="0" smtClean="0">
                        <a:solidFill>
                          <a:schemeClr val="tx1"/>
                        </a:solidFill>
                        <a:latin typeface="HG丸ｺﾞｼｯｸM-PRO" pitchFamily="50" charset="-128"/>
                        <a:ea typeface="HG丸ｺﾞｼｯｸM-PRO"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b="1" dirty="0" smtClean="0">
                          <a:solidFill>
                            <a:srgbClr val="00B050"/>
                          </a:solidFill>
                          <a:latin typeface="HG丸ｺﾞｼｯｸM-PRO" pitchFamily="50" charset="-128"/>
                          <a:ea typeface="HG丸ｺﾞｼｯｸM-PRO" pitchFamily="50" charset="-128"/>
                        </a:rPr>
                        <a:t>（忌引）</a:t>
                      </a:r>
                      <a:endParaRPr kumimoji="1" lang="en-US" altLang="ja-JP" sz="1800" b="1" dirty="0" smtClean="0">
                        <a:solidFill>
                          <a:srgbClr val="00B050"/>
                        </a:solidFill>
                        <a:latin typeface="HG丸ｺﾞｼｯｸM-PRO" pitchFamily="50" charset="-128"/>
                        <a:ea typeface="HG丸ｺﾞｼｯｸM-PRO" pitchFamily="50" charset="-128"/>
                      </a:endParaRPr>
                    </a:p>
                    <a:p>
                      <a:pPr algn="ctr"/>
                      <a:r>
                        <a:rPr kumimoji="1" lang="ja-JP" altLang="en-US" sz="1800" b="1" dirty="0" smtClean="0">
                          <a:solidFill>
                            <a:srgbClr val="00B050"/>
                          </a:solidFill>
                          <a:latin typeface="HG丸ｺﾞｼｯｸM-PRO" pitchFamily="50" charset="-128"/>
                          <a:ea typeface="HG丸ｺﾞｼｯｸM-PRO" pitchFamily="50" charset="-128"/>
                        </a:rPr>
                        <a:t>休暇申請</a:t>
                      </a:r>
                      <a:endParaRPr kumimoji="1" lang="en-US" altLang="ja-JP" sz="1800" b="1" dirty="0" smtClean="0">
                        <a:solidFill>
                          <a:srgbClr val="00B050"/>
                        </a:solidFill>
                        <a:latin typeface="HG丸ｺﾞｼｯｸM-PRO" pitchFamily="50" charset="-128"/>
                        <a:ea typeface="HG丸ｺﾞｼｯｸM-PRO"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rgbClr val="00B050"/>
                          </a:solidFill>
                          <a:latin typeface="HG丸ｺﾞｼｯｸM-PRO" pitchFamily="50" charset="-128"/>
                          <a:ea typeface="HG丸ｺﾞｼｯｸM-PRO" pitchFamily="50" charset="-128"/>
                        </a:rPr>
                        <a:t>（忌引）</a:t>
                      </a:r>
                      <a:endParaRPr kumimoji="1" lang="en-US" altLang="ja-JP" sz="1800" b="1" dirty="0" smtClean="0">
                        <a:solidFill>
                          <a:srgbClr val="00B050"/>
                        </a:solidFill>
                        <a:latin typeface="HG丸ｺﾞｼｯｸM-PRO" pitchFamily="50" charset="-128"/>
                        <a:ea typeface="HG丸ｺﾞｼｯｸM-PRO"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rgbClr val="00B050"/>
                          </a:solidFill>
                          <a:latin typeface="HG丸ｺﾞｼｯｸM-PRO" pitchFamily="50" charset="-128"/>
                          <a:ea typeface="HG丸ｺﾞｼｯｸM-PRO" pitchFamily="50" charset="-128"/>
                        </a:rPr>
                        <a:t>（忌引）</a:t>
                      </a:r>
                      <a:endParaRPr kumimoji="1" lang="en-US" altLang="ja-JP" sz="1800" b="1" dirty="0" smtClean="0">
                        <a:solidFill>
                          <a:srgbClr val="00B050"/>
                        </a:solidFill>
                        <a:latin typeface="HG丸ｺﾞｼｯｸM-PRO" pitchFamily="50" charset="-128"/>
                        <a:ea typeface="HG丸ｺﾞｼｯｸM-PRO" pitchFamily="50" charset="-128"/>
                      </a:endParaRPr>
                    </a:p>
                    <a:p>
                      <a:pPr algn="ctr"/>
                      <a:r>
                        <a:rPr kumimoji="1" lang="ja-JP" altLang="en-US" sz="1800" b="1" dirty="0" smtClean="0">
                          <a:solidFill>
                            <a:srgbClr val="FF0000"/>
                          </a:solidFill>
                          <a:latin typeface="HG丸ｺﾞｼｯｸM-PRO" pitchFamily="50" charset="-128"/>
                          <a:ea typeface="HG丸ｺﾞｼｯｸM-PRO" pitchFamily="50" charset="-128"/>
                        </a:rPr>
                        <a:t>週休日</a:t>
                      </a:r>
                      <a:endParaRPr kumimoji="1" lang="ja-JP" altLang="en-US" sz="1800" b="1" dirty="0">
                        <a:solidFill>
                          <a:srgbClr val="FF0000"/>
                        </a:solidFill>
                        <a:latin typeface="HG丸ｺﾞｼｯｸM-PRO" pitchFamily="50" charset="-128"/>
                        <a:ea typeface="HG丸ｺﾞｼｯｸM-PRO"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b="1" dirty="0" smtClean="0">
                          <a:solidFill>
                            <a:srgbClr val="FF0000"/>
                          </a:solidFill>
                          <a:latin typeface="HG丸ｺﾞｼｯｸM-PRO" pitchFamily="50" charset="-128"/>
                          <a:ea typeface="HG丸ｺﾞｼｯｸM-PRO" pitchFamily="50" charset="-128"/>
                        </a:rPr>
                        <a:t>週休日</a:t>
                      </a:r>
                      <a:endParaRPr kumimoji="1" lang="en-US" altLang="ja-JP" sz="1800" b="1" dirty="0" smtClean="0">
                        <a:solidFill>
                          <a:srgbClr val="FF0000"/>
                        </a:solidFill>
                        <a:latin typeface="HG丸ｺﾞｼｯｸM-PRO" pitchFamily="50" charset="-128"/>
                        <a:ea typeface="HG丸ｺﾞｼｯｸM-PRO"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b="1" smtClean="0">
                          <a:solidFill>
                            <a:schemeClr val="tx1"/>
                          </a:solidFill>
                          <a:latin typeface="HG丸ｺﾞｼｯｸM-PRO" pitchFamily="50" charset="-128"/>
                          <a:ea typeface="HG丸ｺﾞｼｯｸM-PRO" pitchFamily="50" charset="-128"/>
                        </a:rPr>
                        <a:t>（又は年休）</a:t>
                      </a:r>
                      <a:endParaRPr kumimoji="1" lang="en-US" altLang="ja-JP" sz="1800" b="1" smtClean="0">
                        <a:solidFill>
                          <a:schemeClr val="tx1"/>
                        </a:solidFill>
                        <a:latin typeface="HG丸ｺﾞｼｯｸM-PRO" pitchFamily="50" charset="-128"/>
                        <a:ea typeface="HG丸ｺﾞｼｯｸM-PRO" pitchFamily="50" charset="-128"/>
                      </a:endParaRPr>
                    </a:p>
                    <a:p>
                      <a:pPr algn="ctr"/>
                      <a:r>
                        <a:rPr kumimoji="1" lang="ja-JP" altLang="en-US" sz="1800" b="1" smtClean="0">
                          <a:solidFill>
                            <a:schemeClr val="tx1"/>
                          </a:solidFill>
                          <a:latin typeface="HG丸ｺﾞｼｯｸM-PRO" pitchFamily="50" charset="-128"/>
                          <a:ea typeface="HG丸ｺﾞｼｯｸM-PRO" pitchFamily="50" charset="-128"/>
                        </a:rPr>
                        <a:t>勤務　　　</a:t>
                      </a:r>
                      <a:endParaRPr kumimoji="1" lang="en-US" altLang="ja-JP" sz="1800" b="1" dirty="0" smtClean="0">
                        <a:solidFill>
                          <a:schemeClr val="tx1"/>
                        </a:solidFill>
                        <a:latin typeface="HG丸ｺﾞｼｯｸM-PRO" pitchFamily="50" charset="-128"/>
                        <a:ea typeface="HG丸ｺﾞｼｯｸM-PRO"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79594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3419872" cy="548680"/>
          </a:xfrm>
        </p:spPr>
        <p:txBody>
          <a:bodyPr>
            <a:normAutofit lnSpcReduction="10000"/>
          </a:bodyPr>
          <a:lstStyle/>
          <a:p>
            <a:r>
              <a:rPr kumimoji="1" lang="ja-JP" altLang="en-US" dirty="0" smtClean="0"/>
              <a:t>正規町職員</a:t>
            </a:r>
            <a:endParaRPr kumimoji="1" lang="ja-JP" altLang="en-US" dirty="0"/>
          </a:p>
        </p:txBody>
      </p:sp>
      <p:pic>
        <p:nvPicPr>
          <p:cNvPr id="4" name="Picture 2"/>
          <p:cNvPicPr>
            <a:picLocks noChangeAspect="1" noChangeArrowheads="1"/>
          </p:cNvPicPr>
          <p:nvPr/>
        </p:nvPicPr>
        <p:blipFill>
          <a:blip r:embed="rId3" cstate="print"/>
          <a:srcRect/>
          <a:stretch>
            <a:fillRect/>
          </a:stretch>
        </p:blipFill>
        <p:spPr bwMode="auto">
          <a:xfrm>
            <a:off x="611560" y="4459294"/>
            <a:ext cx="8100392" cy="239870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11560" y="620688"/>
            <a:ext cx="8134350" cy="3267075"/>
          </a:xfrm>
          <a:prstGeom prst="rect">
            <a:avLst/>
          </a:prstGeom>
          <a:noFill/>
          <a:ln w="9525">
            <a:noFill/>
            <a:miter lim="800000"/>
            <a:headEnd/>
            <a:tailEnd/>
          </a:ln>
        </p:spPr>
      </p:pic>
      <p:sp>
        <p:nvSpPr>
          <p:cNvPr id="8" name="コンテンツ プレースホルダ 2"/>
          <p:cNvSpPr txBox="1">
            <a:spLocks/>
          </p:cNvSpPr>
          <p:nvPr/>
        </p:nvSpPr>
        <p:spPr>
          <a:xfrm>
            <a:off x="0" y="3861048"/>
            <a:ext cx="3419872" cy="548680"/>
          </a:xfrm>
          <a:prstGeom prst="rect">
            <a:avLst/>
          </a:prstGeom>
        </p:spPr>
        <p:txBody>
          <a:bodyPr>
            <a:normAutofit lnSpcReduction="1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臨時町職員</a:t>
            </a:r>
            <a:endParaRPr kumimoji="1" lang="ja-JP"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8091330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676456" cy="1143000"/>
          </a:xfrm>
        </p:spPr>
        <p:txBody>
          <a:bodyPr>
            <a:noAutofit/>
          </a:bodyPr>
          <a:lstStyle/>
          <a:p>
            <a:r>
              <a:rPr lang="ja-JP" altLang="en-US" sz="5400" dirty="0" smtClean="0">
                <a:latin typeface="HGP明朝E" pitchFamily="18" charset="-128"/>
                <a:ea typeface="HGP明朝E" pitchFamily="18" charset="-128"/>
              </a:rPr>
              <a:t>父母・配偶者及び子の祭日</a:t>
            </a:r>
            <a:endParaRPr kumimoji="1" lang="ja-JP" altLang="en-US" sz="5400" dirty="0">
              <a:latin typeface="HGP明朝E" pitchFamily="18" charset="-128"/>
              <a:ea typeface="HGP明朝E" pitchFamily="18" charset="-128"/>
            </a:endParaRPr>
          </a:p>
        </p:txBody>
      </p:sp>
      <p:sp>
        <p:nvSpPr>
          <p:cNvPr id="3" name="コンテンツ プレースホルダ 2"/>
          <p:cNvSpPr>
            <a:spLocks noGrp="1"/>
          </p:cNvSpPr>
          <p:nvPr>
            <p:ph idx="1"/>
          </p:nvPr>
        </p:nvSpPr>
        <p:spPr>
          <a:xfrm>
            <a:off x="1435608" y="1447800"/>
            <a:ext cx="7498080" cy="5149552"/>
          </a:xfrm>
        </p:spPr>
        <p:txBody>
          <a:bodyPr>
            <a:normAutofit/>
          </a:bodyPr>
          <a:lstStyle/>
          <a:p>
            <a:r>
              <a:rPr lang="ja-JP" altLang="en-US" dirty="0" smtClean="0">
                <a:latin typeface="HG丸ｺﾞｼｯｸM-PRO" pitchFamily="50" charset="-128"/>
                <a:ea typeface="HG丸ｺﾞｼｯｸM-PRO" pitchFamily="50" charset="-128"/>
              </a:rPr>
              <a:t>そのつど必要と認める場合において、１日（７時間４５分未満でも１日と数える）　　　　　　　　　　　　　　　往復移動日は加算できない</a:t>
            </a:r>
            <a:endParaRPr lang="en-US" altLang="ja-JP" dirty="0" smtClean="0">
              <a:latin typeface="HG丸ｺﾞｼｯｸM-PRO" pitchFamily="50" charset="-128"/>
              <a:ea typeface="HG丸ｺﾞｼｯｸM-PRO" pitchFamily="50" charset="-128"/>
            </a:endParaRPr>
          </a:p>
          <a:p>
            <a:endParaRPr lang="en-US" altLang="ja-JP" dirty="0" smtClean="0">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祭日の当日のみ取得できる</a:t>
            </a:r>
          </a:p>
          <a:p>
            <a:pPr>
              <a:buNone/>
            </a:pPr>
            <a:endParaRPr lang="en-US" altLang="ja-JP" dirty="0" smtClean="0">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休暇承認簿に「祭日休暇添付書類」を添付して学校長の承認を受ける</a:t>
            </a:r>
            <a:endParaRPr lang="en-US" altLang="ja-JP" dirty="0" smtClean="0">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lstStyle/>
          <a:p>
            <a:endParaRPr kumimoji="1" lang="ja-JP" altLang="en-US"/>
          </a:p>
        </p:txBody>
      </p:sp>
      <p:pic>
        <p:nvPicPr>
          <p:cNvPr id="3075" name="Picture 3"/>
          <p:cNvPicPr>
            <a:picLocks noChangeAspect="1" noChangeArrowheads="1"/>
          </p:cNvPicPr>
          <p:nvPr/>
        </p:nvPicPr>
        <p:blipFill>
          <a:blip r:embed="rId3" cstate="print"/>
          <a:srcRect/>
          <a:stretch>
            <a:fillRect/>
          </a:stretch>
        </p:blipFill>
        <p:spPr bwMode="auto">
          <a:xfrm>
            <a:off x="1909763" y="485774"/>
            <a:ext cx="5763873" cy="6372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HG丸ｺﾞｼｯｸM-PRO" pitchFamily="50" charset="-128"/>
                <a:ea typeface="HG丸ｺﾞｼｯｸM-PRO" pitchFamily="50" charset="-128"/>
              </a:rPr>
              <a:t>父母・配偶者及び子の祭日</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1435608" y="1447800"/>
            <a:ext cx="7498080" cy="5149552"/>
          </a:xfrm>
        </p:spPr>
        <p:txBody>
          <a:bodyPr>
            <a:normAutofit/>
          </a:bodyPr>
          <a:lstStyle/>
          <a:p>
            <a:endParaRPr lang="en-US" altLang="ja-JP" dirty="0" smtClean="0"/>
          </a:p>
          <a:p>
            <a:pPr>
              <a:buNone/>
            </a:pPr>
            <a:endParaRPr lang="en-US" altLang="ja-JP" dirty="0" smtClean="0"/>
          </a:p>
          <a:p>
            <a:endParaRPr lang="en-US" altLang="ja-JP" dirty="0" smtClean="0"/>
          </a:p>
          <a:p>
            <a:endParaRPr lang="en-US" altLang="ja-JP" dirty="0" smtClean="0"/>
          </a:p>
          <a:p>
            <a:endParaRPr lang="en-US" altLang="ja-JP" dirty="0" smtClean="0"/>
          </a:p>
          <a:p>
            <a:pPr>
              <a:buNone/>
            </a:pPr>
            <a:endParaRPr lang="en-US" altLang="ja-JP" dirty="0" smtClean="0"/>
          </a:p>
        </p:txBody>
      </p:sp>
      <p:pic>
        <p:nvPicPr>
          <p:cNvPr id="5" name="Picture 4"/>
          <p:cNvPicPr>
            <a:picLocks noChangeAspect="1" noChangeArrowheads="1"/>
          </p:cNvPicPr>
          <p:nvPr/>
        </p:nvPicPr>
        <p:blipFill>
          <a:blip r:embed="rId3" cstate="print"/>
          <a:srcRect/>
          <a:stretch>
            <a:fillRect/>
          </a:stretch>
        </p:blipFill>
        <p:spPr bwMode="auto">
          <a:xfrm>
            <a:off x="240360" y="1484784"/>
            <a:ext cx="4138838" cy="2880320"/>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a:off x="4572001" y="1556791"/>
            <a:ext cx="4396724" cy="43165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a:xfrm>
            <a:off x="1403648" y="4974704"/>
            <a:ext cx="7498080" cy="1883296"/>
          </a:xfrm>
        </p:spPr>
        <p:txBody>
          <a:bodyPr>
            <a:normAutofit/>
          </a:bodyPr>
          <a:lstStyle/>
          <a:p>
            <a:r>
              <a:rPr lang="ja-JP" altLang="en-US" dirty="0" smtClean="0">
                <a:latin typeface="HG丸ｺﾞｼｯｸM-PRO" pitchFamily="50" charset="-128"/>
                <a:ea typeface="HG丸ｺﾞｼｯｸM-PRO" pitchFamily="50" charset="-128"/>
              </a:rPr>
              <a:t>「父母」については、実父母及び養父母を対象とし、配偶者の父母及び父母の配偶者は対象外</a:t>
            </a:r>
          </a:p>
          <a:p>
            <a:pPr>
              <a:buNone/>
            </a:pPr>
            <a:endParaRPr kumimoji="1" lang="ja-JP" altLang="en-US" dirty="0"/>
          </a:p>
        </p:txBody>
      </p:sp>
      <p:pic>
        <p:nvPicPr>
          <p:cNvPr id="1028" name="Picture 4"/>
          <p:cNvPicPr>
            <a:picLocks noChangeAspect="1" noChangeArrowheads="1"/>
          </p:cNvPicPr>
          <p:nvPr/>
        </p:nvPicPr>
        <p:blipFill>
          <a:blip r:embed="rId3" cstate="print"/>
          <a:srcRect/>
          <a:stretch>
            <a:fillRect/>
          </a:stretch>
        </p:blipFill>
        <p:spPr bwMode="auto">
          <a:xfrm>
            <a:off x="1117439" y="0"/>
            <a:ext cx="8026561" cy="5013176"/>
          </a:xfrm>
          <a:prstGeom prst="rect">
            <a:avLst/>
          </a:prstGeom>
          <a:noFill/>
          <a:ln w="9525">
            <a:noFill/>
            <a:miter lim="800000"/>
            <a:headEnd/>
            <a:tailEnd/>
          </a:ln>
        </p:spPr>
      </p:pic>
      <p:sp>
        <p:nvSpPr>
          <p:cNvPr id="7" name="円/楕円 6"/>
          <p:cNvSpPr/>
          <p:nvPr/>
        </p:nvSpPr>
        <p:spPr>
          <a:xfrm>
            <a:off x="2051720" y="1052736"/>
            <a:ext cx="1224136" cy="936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4716016" y="1052736"/>
            <a:ext cx="1224136" cy="936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6156176" y="1988840"/>
            <a:ext cx="1224136" cy="936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4716016" y="2996952"/>
            <a:ext cx="1224136" cy="936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6156176" y="2996952"/>
            <a:ext cx="1224136" cy="936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403648" y="1124744"/>
            <a:ext cx="7406640" cy="4608512"/>
          </a:xfrm>
        </p:spPr>
        <p:txBody>
          <a:bodyPr>
            <a:normAutofit fontScale="40000" lnSpcReduction="20000"/>
          </a:bodyPr>
          <a:lstStyle/>
          <a:p>
            <a:r>
              <a:rPr lang="ja-JP" altLang="en-US" sz="16500" dirty="0" smtClean="0">
                <a:effectLst>
                  <a:outerShdw blurRad="38100" dist="38100" dir="2700000" algn="tl">
                    <a:srgbClr val="000000">
                      <a:alpha val="43137"/>
                    </a:srgbClr>
                  </a:outerShdw>
                </a:effectLst>
                <a:latin typeface="HGP明朝E" pitchFamily="18" charset="-128"/>
                <a:ea typeface="HGP明朝E" pitchFamily="18" charset="-128"/>
              </a:rPr>
              <a:t>地震水害火災その他の災害又は交通機関の事故等による職員の著しい出勤困難</a:t>
            </a:r>
          </a:p>
          <a:p>
            <a:endParaRPr kumimoji="1" lang="ja-JP"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smtClean="0">
                <a:latin typeface="HG丸ｺﾞｼｯｸM-PRO" pitchFamily="50" charset="-128"/>
                <a:ea typeface="HG丸ｺﾞｼｯｸM-PRO" pitchFamily="50" charset="-128"/>
              </a:rPr>
              <a:t>詳しい内容は</a:t>
            </a:r>
            <a:r>
              <a:rPr lang="en-US" altLang="ja-JP" sz="4800" dirty="0" smtClean="0">
                <a:latin typeface="HG丸ｺﾞｼｯｸM-PRO" pitchFamily="50" charset="-128"/>
                <a:ea typeface="HG丸ｺﾞｼｯｸM-PRO" pitchFamily="50" charset="-128"/>
              </a:rPr>
              <a:t>…</a:t>
            </a:r>
            <a:endParaRPr kumimoji="1" lang="ja-JP" altLang="en-US" sz="4800"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1435608" y="1268760"/>
            <a:ext cx="7498080" cy="4979640"/>
          </a:xfrm>
        </p:spPr>
        <p:txBody>
          <a:bodyPr/>
          <a:lstStyle/>
          <a:p>
            <a:r>
              <a:rPr kumimoji="1" lang="ja-JP" altLang="en-US" dirty="0" smtClean="0">
                <a:latin typeface="HG丸ｺﾞｼｯｸM-PRO" pitchFamily="50" charset="-128"/>
                <a:ea typeface="HG丸ｺﾞｼｯｸM-PRO" pitchFamily="50" charset="-128"/>
              </a:rPr>
              <a:t>四万十町学校事務の手引ＨＰ　　　　「学校事務の手引→休暇」に掲載</a:t>
            </a:r>
            <a:endParaRPr kumimoji="1" lang="ja-JP" altLang="en-US" dirty="0">
              <a:latin typeface="HG丸ｺﾞｼｯｸM-PRO" pitchFamily="50" charset="-128"/>
              <a:ea typeface="HG丸ｺﾞｼｯｸM-PRO" pitchFamily="50" charset="-128"/>
            </a:endParaRPr>
          </a:p>
        </p:txBody>
      </p:sp>
      <p:pic>
        <p:nvPicPr>
          <p:cNvPr id="1027" name="Picture 3">
            <a:hlinkClick r:id="rId3"/>
          </p:cNvPr>
          <p:cNvPicPr>
            <a:picLocks noChangeAspect="1" noChangeArrowheads="1"/>
          </p:cNvPicPr>
          <p:nvPr/>
        </p:nvPicPr>
        <p:blipFill>
          <a:blip r:embed="rId4" cstate="print"/>
          <a:srcRect/>
          <a:stretch>
            <a:fillRect/>
          </a:stretch>
        </p:blipFill>
        <p:spPr bwMode="auto">
          <a:xfrm>
            <a:off x="4211960" y="2420888"/>
            <a:ext cx="4624919" cy="424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638"/>
            <a:ext cx="7498080" cy="3586410"/>
          </a:xfrm>
        </p:spPr>
        <p:txBody>
          <a:bodyPr>
            <a:normAutofit/>
          </a:bodyPr>
          <a:lstStyle/>
          <a:p>
            <a:r>
              <a:rPr lang="en-US" altLang="ja-JP" dirty="0" smtClean="0">
                <a:latin typeface="HG丸ｺﾞｼｯｸM-PRO" pitchFamily="50" charset="-128"/>
                <a:ea typeface="HG丸ｺﾞｼｯｸM-PRO" pitchFamily="50" charset="-128"/>
              </a:rPr>
              <a:t>Q.</a:t>
            </a:r>
            <a:r>
              <a:rPr lang="ja-JP" altLang="en-US" dirty="0" smtClean="0">
                <a:latin typeface="HG丸ｺﾞｼｯｸM-PRO" pitchFamily="50" charset="-128"/>
                <a:ea typeface="HG丸ｺﾞｼｯｸM-PRO" pitchFamily="50" charset="-128"/>
              </a:rPr>
              <a:t>通勤中、凍結で滑り事故を起こしてしまいました。すぐに出勤できそうにありませんが、災害なので特別休暇をもらえますか？</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1435608" y="5517232"/>
            <a:ext cx="7498080" cy="731168"/>
          </a:xfrm>
        </p:spPr>
        <p:txBody>
          <a:bodyPr/>
          <a:lstStyle/>
          <a:p>
            <a:pPr algn="r">
              <a:buNone/>
            </a:pPr>
            <a:r>
              <a:rPr kumimoji="1" lang="en-US" altLang="ja-JP" dirty="0" smtClean="0">
                <a:latin typeface="HG丸ｺﾞｼｯｸM-PRO" pitchFamily="50" charset="-128"/>
                <a:ea typeface="HG丸ｺﾞｼｯｸM-PRO" pitchFamily="50" charset="-128"/>
              </a:rPr>
              <a:t>A.</a:t>
            </a:r>
            <a:r>
              <a:rPr kumimoji="1" lang="ja-JP" altLang="en-US" dirty="0" smtClean="0">
                <a:latin typeface="HG丸ｺﾞｼｯｸM-PRO" pitchFamily="50" charset="-128"/>
                <a:ea typeface="HG丸ｺﾞｼｯｸM-PRO" pitchFamily="50" charset="-128"/>
              </a:rPr>
              <a:t> もらえません。</a:t>
            </a:r>
            <a:endParaRPr kumimoji="1" lang="ja-JP" altLang="en-US" dirty="0">
              <a:latin typeface="HG丸ｺﾞｼｯｸM-PRO" pitchFamily="50" charset="-128"/>
              <a:ea typeface="HG丸ｺﾞｼｯｸM-PRO" pitchFamily="50" charset="-128"/>
            </a:endParaRPr>
          </a:p>
        </p:txBody>
      </p:sp>
      <p:pic>
        <p:nvPicPr>
          <p:cNvPr id="17410" name="Picture 2" descr="http://mmgjapan.encom.jp/src/illust/i015002a3.jpg"/>
          <p:cNvPicPr>
            <a:picLocks noChangeAspect="1" noChangeArrowheads="1"/>
          </p:cNvPicPr>
          <p:nvPr/>
        </p:nvPicPr>
        <p:blipFill>
          <a:blip r:embed="rId3" cstate="print"/>
          <a:srcRect/>
          <a:stretch>
            <a:fillRect/>
          </a:stretch>
        </p:blipFill>
        <p:spPr bwMode="auto">
          <a:xfrm>
            <a:off x="5580112" y="3645024"/>
            <a:ext cx="2095500" cy="1428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435608" y="404664"/>
            <a:ext cx="7498080" cy="6192688"/>
          </a:xfrm>
        </p:spPr>
        <p:txBody>
          <a:bodyPr>
            <a:normAutofit/>
          </a:bodyPr>
          <a:lstStyle/>
          <a:p>
            <a:r>
              <a:rPr lang="ja-JP" altLang="en-US" sz="4000" dirty="0" smtClean="0">
                <a:latin typeface="HG丸ｺﾞｼｯｸM-PRO" pitchFamily="50" charset="-128"/>
                <a:ea typeface="HG丸ｺﾞｼｯｸM-PRO" pitchFamily="50" charset="-128"/>
              </a:rPr>
              <a:t>地震、水害、火災その他の災害又は交通機関の事故等による職員の著しい出勤困難</a:t>
            </a:r>
            <a:endParaRPr lang="en-US" altLang="ja-JP" sz="4000" dirty="0" smtClean="0">
              <a:latin typeface="HG丸ｺﾞｼｯｸM-PRO" pitchFamily="50" charset="-128"/>
              <a:ea typeface="HG丸ｺﾞｼｯｸM-PRO" pitchFamily="50" charset="-128"/>
            </a:endParaRPr>
          </a:p>
          <a:p>
            <a:endParaRPr lang="en-US" altLang="ja-JP" sz="4000" dirty="0" smtClean="0">
              <a:latin typeface="HG丸ｺﾞｼｯｸM-PRO" pitchFamily="50" charset="-128"/>
              <a:ea typeface="HG丸ｺﾞｼｯｸM-PRO" pitchFamily="50" charset="-128"/>
            </a:endParaRPr>
          </a:p>
          <a:p>
            <a:endParaRPr lang="en-US" altLang="ja-JP" sz="4000" dirty="0" smtClean="0">
              <a:latin typeface="HG丸ｺﾞｼｯｸM-PRO" pitchFamily="50" charset="-128"/>
              <a:ea typeface="HG丸ｺﾞｼｯｸM-PRO" pitchFamily="50" charset="-128"/>
            </a:endParaRPr>
          </a:p>
          <a:p>
            <a:pPr>
              <a:buNone/>
            </a:pPr>
            <a:r>
              <a:rPr lang="ja-JP" altLang="en-US" sz="4000" dirty="0" smtClean="0">
                <a:latin typeface="HG丸ｺﾞｼｯｸM-PRO" pitchFamily="50" charset="-128"/>
                <a:ea typeface="HG丸ｺﾞｼｯｸM-PRO" pitchFamily="50" charset="-128"/>
              </a:rPr>
              <a:t>   雨天時等の単なる交通渋滞や職員の過失が認められる場合などは除く</a:t>
            </a:r>
            <a:endParaRPr lang="en-US" altLang="ja-JP" sz="4000"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a:t>
            </a:r>
          </a:p>
          <a:p>
            <a:pPr>
              <a:buNone/>
            </a:pPr>
            <a:endParaRPr lang="en-US" altLang="ja-JP" dirty="0" smtClean="0"/>
          </a:p>
          <a:p>
            <a:endParaRPr lang="en-US" altLang="ja-JP" dirty="0" smtClean="0"/>
          </a:p>
        </p:txBody>
      </p:sp>
      <p:sp>
        <p:nvSpPr>
          <p:cNvPr id="7" name="下矢印 6"/>
          <p:cNvSpPr/>
          <p:nvPr/>
        </p:nvSpPr>
        <p:spPr>
          <a:xfrm>
            <a:off x="3851920" y="2708920"/>
            <a:ext cx="484632" cy="64807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638"/>
            <a:ext cx="7498080" cy="4954562"/>
          </a:xfrm>
        </p:spPr>
        <p:txBody>
          <a:bodyPr>
            <a:normAutofit/>
          </a:bodyPr>
          <a:lstStyle/>
          <a:p>
            <a:r>
              <a:rPr lang="en-US" altLang="ja-JP" dirty="0" smtClean="0">
                <a:latin typeface="HG丸ｺﾞｼｯｸM-PRO" pitchFamily="50" charset="-128"/>
                <a:ea typeface="HG丸ｺﾞｼｯｸM-PRO" pitchFamily="50" charset="-128"/>
              </a:rPr>
              <a:t>Q.</a:t>
            </a:r>
            <a:r>
              <a:rPr lang="ja-JP" altLang="en-US" dirty="0" smtClean="0">
                <a:latin typeface="HG丸ｺﾞｼｯｸM-PRO" pitchFamily="50" charset="-128"/>
                <a:ea typeface="HG丸ｺﾞｼｯｸM-PRO" pitchFamily="50" charset="-128"/>
              </a:rPr>
              <a:t>夏休みの勤務中、私用ができたので１０時１５分に退出し１４時４５分に勤務に戻りました。夏期特別休暇が１日残っているので、その中から休暇を取得したいのですが、可能ですか？</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1435608" y="5517232"/>
            <a:ext cx="7498080" cy="731168"/>
          </a:xfrm>
        </p:spPr>
        <p:txBody>
          <a:bodyPr/>
          <a:lstStyle/>
          <a:p>
            <a:pPr algn="r">
              <a:buNone/>
            </a:pPr>
            <a:r>
              <a:rPr kumimoji="1" lang="en-US" altLang="ja-JP" dirty="0" smtClean="0">
                <a:latin typeface="HG丸ｺﾞｼｯｸM-PRO" pitchFamily="50" charset="-128"/>
                <a:ea typeface="HG丸ｺﾞｼｯｸM-PRO" pitchFamily="50" charset="-128"/>
              </a:rPr>
              <a:t>A.</a:t>
            </a:r>
            <a:r>
              <a:rPr kumimoji="1" lang="ja-JP" altLang="en-US" dirty="0" smtClean="0">
                <a:latin typeface="HG丸ｺﾞｼｯｸM-PRO" pitchFamily="50" charset="-128"/>
                <a:ea typeface="HG丸ｺﾞｼｯｸM-PRO" pitchFamily="50" charset="-128"/>
              </a:rPr>
              <a:t>できません。</a:t>
            </a:r>
            <a:endParaRPr kumimoji="1" lang="ja-JP" altLang="en-US" dirty="0">
              <a:latin typeface="HG丸ｺﾞｼｯｸM-PRO" pitchFamily="50" charset="-128"/>
              <a:ea typeface="HG丸ｺﾞｼｯｸM-PRO" pitchFamily="50" charset="-128"/>
            </a:endParaRPr>
          </a:p>
        </p:txBody>
      </p:sp>
      <p:sp>
        <p:nvSpPr>
          <p:cNvPr id="13314" name="AutoShape 2" descr="data:image/jpeg;base64,/9j/4AAQSkZJRgABAQAAAQABAAD/2wCEAAkGBhMQEBUUERQWFBIUGBkXGBgXFRQUGBYYFxcVFBcVFhgXGyYeGBkjGRUWHy8hIycpLC0sFSAxNTIqNScsLCkBCQoKDgwOGg8PGiwkHyQsLCwsKSksLS8uKS0sNCwqLCwsLCwpLCwsLCwpKSksLCosLCksLCwqKSwsKSksLC0pLP/AABEIAOsA1gMBIgACEQEDEQH/xAAcAAEAAwADAQEAAAAAAAAAAAAABQYHAQMEAgj/xABFEAABAwIDBAcECAUCBAcAAAABAAIDBBEFEiEGMUFhBxMiUXGBkRQyobEjQlJygpLB0RUzQ2KisuE0U2PSFhckc5Ozwv/EABoBAQADAQEBAAAAAAAAAAAAAAACAwQBBQb/xAAxEQACAgEEAAMGBAcBAAAAAAAAAQIDEQQSITEiQWEFUXGBoeETMpHRFTNCgrHw8RT/2gAMAwEAAhEDEQA/ANxREQBFC7SbX09A28z+2RdsbdXu8BwHM2Czaq2wxLFnmOjY6OPcerNiB/1Jja3gLea7gGkY5tnSUdxNKM4+o3tv/K3d52VGxHpoc52Wlp/AyEuJ/Az/ALl6cB6G2Ns6skL3byyMlrfxPPad5ZVfcMwOClblgiZGP7WgE+J3nzKcAy32vHq73RJEw9zW0w9XWf8AEr6/8scTl1lqW/innf8A/my15EyDIh0LVB96pj/LI75lcHojrmaxVLL8nzR/IFa8iZBj5wvHqPVj5JGj7MjZx+WTtegXfQdLtRA/JXU9yN9g6KQcyx+h/wAVq7Hgi4II5ary4lhENSzJPG2Rvc4A25g7weYTJ08mAbV01c28EgLgLlh7L2+LTw5i45qXWTbT9GEtK72jDnPOTtZAT1jOcbhq4cjr4qd2A6RhWWgqbNqR7rtwltv04P5ceHcGDhfERFwBERAEREAREQBERAEREAREQBU3b3pAbQN6qKz6lw3b2xA7nP59zfM6b5ja/aRtBSulNi/3Y2n6zzew8BYk8gVn/RvsmayV1dWDOMxLA7+pJftSEcWtOgG6/guoHGyfR1LXO9qxFz8rzmDSSJJO4uO9jO4CxtusLX1SioY4WBkTGsY3c1oAA8gu9dFXWxwtzyvbGwfWe4NHqVxs6k28I70VKxXpaoobiMvnd/Y2zfzPsPS6qdV0qV1U7JRwhhPBjHTyfKw/Kq3ZFHo1ey9TYs7cL3y4+/0NfkkDQS4gAbyTYDxJVZxbpKoKe463rXD6sQ6z/L3fisxx3ZvE3U76mtc7IzKcskl3dpzWDKxtw3V3JebZkYayIyV3WySh5DYmXALQGkOJFuJI94btyrdrzjGPiejV7Kp275Sc8PGIe/4/8LNiXTLNIctJAGk6AvvI4+DG2F/Mrw/wTGsS/mmRkZ/5juoZ/wDG0XP5SuYekMtPV4XQxxE6XDDLIedmAa+Jcu/ZTbOtbijIq2R9pD1bmPa1uRzhdhDQBlN8o8HKOcvlmz8GVEHKmqMWlnxPMvt+pe9hdlHYdTujfJ1he/ObAhrdA2zb+F76KyIqr0i7QPpKUdUcskrsgdxaLEuI56WHjfgtlVbnJQifI6nUNuV1nfbLTmG7isy6Ttict66lBa9pzShum4365ttzgdT68DfP21Lw/OHuD73zZjmv35r3utp2Ext1bRZprOe1zo3Gws+wabkbtWuF/NbdRo3RHdnJg02tV0tuMHX0f7XfxCm7ZHXxWbIN1/syAdzrHzB5K0rF5GnA8ZFrinf/APTIbEeLHD/Ad62cFYWbjlERcAREQBERAEREAREQBERAZD0kVL67FIaKM2DC1n45LOc4/dZl9CtWoKJkETIoxZkbQ1o5AWHmsn2BHtWNzzu1ymaQeb+rb6Nd8FsC6wFXNtNjW4kyNpkMZjcXAhuYEEWIIuNdBr+6saKLSawyyq2dU1ODw0Z7UdH9Bh1NJUSxvqTE3MQ92hNwNGts21zxvYKuw7e11R9FhtKyFg4QxZy2/e4gMb5tC1zEKJs8MkTvdka5h8HAtPzWDbN1ldTTyU1GbTSOLHCzL3iz3IL9Bbtaqia2tY69D6DQT/8ATCcrcSlHlb29qXw6458iwHo8r6r6TEKkRMG8yyGQt8Gg5G+q49jwOi9+R9bIODdWX/DlZbxcV3ydHFTL9Lila1jf7nmQjld5DG+V18e0YHQ+619bIOJ7bb882WO3gCo4x5fqala7PCpyl6VrCX933OYOkKok+iwqhbG3+yPrCOZDAGN87qt7U4dXwSx1NZpLIbtN2XBjykXDNG2uLDkrTHt3iFWMmHUgij3AtZnA/E4CNvoo7aPY3ETTPqa6cOMYzCMvLzqQDa1mNNiTpe9lyXK83/gsocabUpKEM8Yzum8+vxNewnEBUQRyt3SMa/wzAG3kdPJR+1+zYr6cx3yvaczHHcHAEWPIgkfHgq/0QYt1tCYie1A8j8D+2345x5K9rXVY1icez5PW6dV2Tpl1n6eX0MSb0c15fk6m2vvZ2ZPG9728r8lq2y2z4oaZsQOZ1y57t2Zx3kctAByCl0Wu/VzuW2XXoedRpK6Xuj36lA6YsG62kbOB2oHa/cks0/5ZPipvo8xf2nDoXE3ewdW7xj7IJ5luU+aktpaIT0c8ZF88TwPHKS0+oBVE6EqwmOoj4BzHgffaWn/QFl8jWaaiIuAIiIAiIgCIiAIiIAiIgMi6Fv8Aiai/vdW3/Wb/ABstVrq5sLMz927TeT3BZPsG72THJoHaZzNGPJ3Ws9Wt+K1HGsNM8eUGzgbi+7cRY+qp1MrI1ydSzLHBZWouaU+j5wzG2TkgXa4a2NtR3iykVA4HgD4X53kaAgAG+/iVPLPoJ3zpT1CxInqI1xnit8BYf0k0r6LFDNESwyAStcN4dYsfbncE/iW4KmdJOx0mIRRGDL1sTjo45bseBcXtvBDT6rVbHMeDb7L1Eab/AB/laaeSrHo8BAnxTEGgOAI7eYkHXR8p+TSuP47gtD/w9O6qkH13i4v35pdB4taq9tPsl7AxvtFQH1LwMsbLuytGmZ73WIGlgANfAFebZfHIaQve+nFTMbCMPy5GcS6xBJcTbgNBv1WfOHjGPqfRKl21798pryUfCn9vXJav/HOK13ZooOrZuBYzNbxkk7A9Aumo2BnfaXFa5kQ/vkMr/AZiGjyuvUK7HMQ/lsNNEe4dQAPvPvIfwqobU4L7LLkkqOvqf6mXM4MvuaXuOZzz3WFvNdb4y8sroh4/w63CD90Vul82+F8zTej2bDYZJIKKV8srgHOc8OAcGadnsgWGbu48Ve1RujLYo0cZnnFp5RYNO+Nm/Kf7ibE91gO9Xm60Qzt5Pm/aDg75bJOXq/N/sERFMwnxLbKb7rG6yjoR/m1Pdki/1SW/VaTtFWCGknkOmSJ58w02+NlQuhGkIjqZO9zGA/da5x/1hd8gaci6amrbGLvNvmfAKKl2j+yz1P6D91VO2MO2TjCUuibRQLNo3cWC3IkKTosTZLu0d3Hf5d65G6EuEzsq5R7PWiIrSsIiIAiIgCIiAyPpQon0eIQ1sQ94tPLrIraH7zLejlqWF4iyohZNGbskaHDz4HmDoeYXi2q2fbXUr4XaE6sd9l4913hwPIlZ50a7Suo53UFVdgLyGX+pLuLPuu3g9/3l3tA1pEXVUzZGOcAXZWk2G82BNhzK4DtVR242/joGljLSVJGjeDL7nSW+Dd55DVQmx3SBU1Va2KUMMcmbRrbGOzS4EG+o0tr3r0VPRrSx1UlVWTgwueX5H2Y3M4l1nvLu0OWl+N+M9TTZS9r7L/Zlumuk52Zwuljt+4puC7FVmLdZUyPy5rkPkB+ldus0DcwDS4FhawB4cw0OJ4MXPETQwaufkjlZbd747bR5hXDHOlymgbkpGdc4CwNuribbQW0uQO4ADmqpBhmJY48PkJbBfRzgWRN/9tg9889eZWFqK/Lyz6mu6+actRGMavdJeXov3+SPus6XqyWIsayON7tM7A7MBxyhxNjz4KtYHiUtPN1rIWzSjVpkY+TK4m+cAEXdzN+/fqtu2W2Hp8PF4xnlIs6V3vHvDeDG8h5kqaqqyOJuaV7WN73ODR6kqf4Uny2YX7U09O6FNXhfrjP0fBkB2lxyo0YyVoP2KcMH5nN09VwNhMXq/wCe9wH/AFpyR+Vhd8loc3SLhzDY1Ud+WZw9Wghd9HtzQS+5VRfieGH0fZT/AAs9tmb+KuH8quMflyenZjCn0tJFDI/rHRixdr3kgC+tgDYcgpRfEUzXi7SHA8QQR6hfasSweRObnJyfb5KN0u4t1VD1QPaneG/hbZ7j8Gj8S9nR1Qey4XG52heDM78erf8AAMVH2lmOL4yynYbwxnq7jdlac0z/AIED7rVqmLsDachosBlFu4AjQJN7YtiKy0iAqal0ji528/AdwXUiLx288s9BcBcseQQQbEbiuEXDpbMPqusjDuO4+I3r0qNwBv0Xi4/oP0UkvXrbcU2edNYk0giIpkQiIgCIiAKidJOwntbfaKcf+oYNWj+q0cPvjh37u617RAZ10ddIXXBtLVutMOyx7tOstpkdfdIN3Px36KqDt90biqvPSgNqN7m7hLzv9WTnx496i9juk10TvZsRzNLTlErgQ5pGmWYHX8Xr3ruPcDSKfC4Y3ufHExj3+85rGtc7jqQLlV3bvYc4l1WWXqzEXb2lwIdlubAjtDL8Vao5A4AtIIIuCDcEHcQRvC+lyXi7LKLZUTU6+GinYB0W0dKQ54M8g4yWyg8oxp63VjxXGYKSPPPI2Ng3X3m3BrRq48gFAY/to4Smlw+P2ir+ta3Vw83uuBflca7zfRQWxFHT1U7nVxfLiTCc0dQABGBqOqj3EceXcN54opdErr7Lnusk2fddt3VVUsMVKz2WKocWx1E7CS8gX7DdwvcAXvckbl87U7BRxUNRPPLLU1LYyQ+R5s03GrWA6eBJVm28wQ1NG7q9JoSJoiN4fHrYcyLjxso/F8YbW4FLMPrwEuA4Pbo5v5gfJSKSX2cweAUkBEMVzFGT9GzUljSSdNTdVjDMDgxHEqmR0MZpaceztaGgNfJve85d5GovzCla7HvZMFjlH8wwRNjHfI+Nobbw3/hSgliwXC2dd74FyB70kz+0WjvN9L8A26AhNrtmKPD4+sp3zwVDzlijgldeR+4DKbnLqL277DUgLw4vtPieG04jqnMkfPGereHDrInaBwdYdogHf38TuUrTN9mDsUxU/TuFoYf+U03yxsaf6hF791yTxVMpYpcYrHT1GkTTYjWwA1bCz1uTzJ3lclJRWWSim3hE70bURpoXT5fpZhZpOuWMa6DvcdfBrVZpp3PN3Ek811tbYWGgHwXK8qy2U3lm6MFHoIiKomEREBYsIro8jWA2cBuOlzxt36qTVKUnh+NOZo/tN7+I/cLbVqF1Iyzp80WJF1+0Ny5rjLa9+Ci59omg9hpPMmy1SsjHtlEYSl0TCKCZtGeLB5E/spGjxVkugNndx/TvUY3QlwmSdcl2j2IiK0rCIiAKtbXbCQYg25+jnA7MrRryDx9ZvxHAhWVEBi1NiWIYDII5W9ZTk6AkmN3ON9rsdyt4jirBiG3kuJAU2GNLJXsLpHyObG5gG9jDfVx+0O/S2pGh1dIyVhZI1r2O0LXAOB8QVnO0XQ+LmSgf1bhqI3k2B/sk95vnfxClk6d2z20DMJiENVRTU32pgOuY93Fznt+QvZTGI0NFi7WvgnaKhmscsTrSsI1GZujst+BtysqVFtpieGnq62IyR7vpRvH9szbh3nmXY/aDBqvWaCSkl+3ELWPeDFv8SxMAteF7XS0sopcUAY86R1A0imHM7mu9OYHGBxMexfxKi3RTwvqYO4XH0jB4WOnczmvBiFawxGOPEoauA/0qxrw4d2WS2YO7jdqptbjEj2Nic7M2IuEZzZixrhldGH/WYRbTlpa5CYBfZsYikfRCV1qWgpoaiXjmldGzqowOLtxA5u5r4qdoWCUV2IDNKBekowdY2nVssn2SdDci/EA2AFAw+CeZ4ZC18j7hwa0F2rRlDjw0GlzoFeKHo1dGWyVzs0jyXGMOLvOR/wBY34D1KjOSgsslGO54RFNiqsZn66dxbCNBbRrR9iIHee8+vAK80dGyFgZGA1jdAP1Peea7Y4w0ANAAGgAFgB3AcFknSP0g1cFa6Cnf1LIg3UNaS8ua19yXA6dq1h3Lz5SlfLCNWI1LJrqKp9G21MmIUhdMB1kb8hcBYP7IcHWGgOtjb9VbWxk7gT4AlZ5RcXhliaaycIuXNI3i3wXCiSCIiAIiID66w2y3OW97cL96+URDgQFEQ6WPBsQ6xuV3vN+I70UDTTlhu3fa3y/ZFtr1GI4kZZ05fBcERFtMwREQBERAfMkQcCHAEHeCAQfEFVzEOjnD5rk07WE8Yy6P4NIb8FZUQFEf0OUR3OnHhIz9WFQm2vRpT0tE+an6wvjLSc7812E5XaAAaXB8lqy8+IUTZopIn+7I1zD4OBafmu5BhPRxi3s+IwkmzZCYnfj0b/mGLWcdfea3cAP1/VYLPC+GRzTpJG4tPJzDb5hbWzERUNjmG6WNj/AloDh5OBHkqNUvCviaKfzHPVqt7T7AUte8Pma4SAWzsdlJA3B1wQfS6tC+JFmlBQWY8G2UU1yejY3Y+Ckga2Nlo7kgHW5O97yfeJt6Acl7ts9oxhtBNVdX1nVBtmA5blz2xi5toLuBPIKRozmgbkNjksDa9ja17cdeCjKl1VNG6GSniJeC1z3Oa+AgixPVntuv9gi3DNxWuuKUTzZttlW6Lekx2NddHPAxj4g1123LHNcSLEO1DgR3634WVqxPBcoLo9w3t/UfsvLsFgkFHA+KGNjJGSObLlaGucQ5xY5/HVha4cLO0VnSdcZrkRm4vgpSL04lAGSuA3XuPMX/AFVHxfpSoqacwvMjnNOV5YwOa0jQgkuBJHGwK8zZJtpG7csZZb0XTSVbJY2yRuDmPAc1w3EHcV3KBIIi7aWldI7K217X10XUs8I43g6kUvFs676zgPAE/spGlwiOPW2Y9519BuV8dPN98FUroo8GDYXve8aEWAPrdFOIt0KoxWDLKbk8hERWEAiIgCIiAIiIAuCVyuHNuLd6Ay/G9jqepnlmPWNdI7N2XCwNgL2y63tfxK6thZyaZ8Tr5qaQtsQWnJJdzSQdR2g/1CstRAWOLXbx8eaqdHVGlxg9Yc0dUyxAFtLWYNSdQWb+fBYIylNSjN/6jY0o4cS0hxXBK5eBfQ3HDh6rhZW30X5JTB8TEfYf7p3HuP7KwA33Klrvp658fuuIHdvHoVpq1G1YZRZVueUWCtwWKV2dzSHgWzse+N9u4uYQSOR7163vDW3JsBxKr/8AH5f7fQ/uvHU1r5PfdfluHoFdLUxxwVKh+YrKjPI53edPAaD4BYXtL0VVvtbzAwSxSPc5rs7G5Q4k2eHEEEX37jbyW3ALsEaz1SnltGl1KSwQeyWCuoqKGBzszmNOYjddznPIHIF1vJTC5c2y4VMs55JYxwFJ7PD6U/dPzCjFN7ORaPd4D9T8wrKFmaIWvEWTSIi9QwBERAEREAREQBERAEREAREQHgxuhMsEgZYS5HdW6wNnWOXfwvZfnepxeaSYSyOJkaQRuFspuAAN2q/S6/PvSBhPs2IzNAs1561vhJ2jbwdmHkiis5wSTfRpFNUCRjXt917Q4eBF/wBV2qt7BV/WUgad8Ti3yPab8yPJWReROO2TRvi8rIREUCQREQAFdoK6kVsLNp1PB9yFfCIoylueTjeQBdWzD6Xq4w3jvPidSo7BcLtaR4+6P1Kmls09e3xMyXTzwgiItZnCIiAIiIAiIgCIiAIiIAiIgCzbpi2ddIyOpjaXGO7HganKTdrrdwdcfiWkqJ2hlsxre839P9yFGc9kdxKC3PBlXRxSvb1ryCGOygXFrkZjp32B+KuyIvLsnvluN8Y7VgIiKskEREAREQBWGgwNrNX9p3wH7quq3YfUZ42u5WPiNCtWmjFyeSi5tLg9CIi9AxhERAEREAREQBERAEREAREQBERAFAbRu7bRyPz/ANlPqB2jHbZ4H5qjUfy2W0/nIhEReYbgiIgCIiAIiIApvZ2p95h+8Pkf0UIvVhUhEzLcTbyOitqltmmV2LMWWtEReqYAiIgCIiAIiIAiIgCIiAIiIAiIgChto49GO7iR62P6KZXRW03WMLe/dyPBV2x3RaJwltkmVFFy9haSDoRoVwvJPQCIiAIiIAiIgO6ko3Sus217X1Nl2NoZWvADXBwOhA08b7rL1bPMPWOPAN18yLfIqwrXVQpxyZ7LXGWDgLlEW8yBERAEREAREQBERAEREAREQBERAEREBE41huYZ2jtDeO8fuFAK6qv4xheUl7B2TvHce/wWLUVf1L5mmmz+lkUiIsRqCIiAIi92G4WZTc6M7+/kP3UoxcnhEW0llkngFPljLj9Y/AafupRcNaALDQBcr1YR2xSMEpbnkIiKZEIiIAiIgCIiAIiIAiIgCIiAIiIAiIgC4IXKICHrsBB1j0P2Tu8jwUG9haSDvHMH5K5PGh8FTCvP1EIxaaNlMnLs9kVOHQPdYZmOBv3tItb1+S8kbbkC4HM7gp3C4GmB9xvvf0ChC0WPJVzjhRZOMstosFFhEQAcO33E2I8gNFJKPwNtoRzJUgvQrS2ppGObeeQiIrCAREQBERAEREB//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13316" name="AutoShape 4" descr="data:image/jpeg;base64,/9j/4AAQSkZJRgABAQAAAQABAAD/2wCEAAkGBhMQEBUUERQWFBIUGBkXGBgXFRQUGBYYFxcVFBcVFhgXGyYeGBkjGRUWHy8hIycpLC0sFSAxNTIqNScsLCkBCQoKDgwOGg8PGiwkHyQsLCwsKSksLS8uKS0sNCwqLCwsLCwpLCwsLCwpKSksLCosLCksLCwqKSwsKSksLC0pLP/AABEIAOsA1gMBIgACEQEDEQH/xAAcAAEAAwADAQEAAAAAAAAAAAAABQYHAQMEAgj/xABFEAABAwIDBAcECAUCBAcAAAABAAIDBBEFEiEGMUFhBxMiUXGBkRQyobEjQlJygpLB0RUzQ2KisuE0U2PSFhckc5Ozwv/EABoBAQADAQEBAAAAAAAAAAAAAAACAwQBBQb/xAAxEQACAgEEAAMGBAcBAAAAAAAAAQIDEQQSITEiQWEFUXGBoeETMpHRFTNCgrHw8RT/2gAMAwEAAhEDEQA/ANxREQBFC7SbX09A28z+2RdsbdXu8BwHM2Czaq2wxLFnmOjY6OPcerNiB/1Jja3gLea7gGkY5tnSUdxNKM4+o3tv/K3d52VGxHpoc52Wlp/AyEuJ/Az/ALl6cB6G2Ns6skL3byyMlrfxPPad5ZVfcMwOClblgiZGP7WgE+J3nzKcAy32vHq73RJEw9zW0w9XWf8AEr6/8scTl1lqW/innf8A/my15EyDIh0LVB96pj/LI75lcHojrmaxVLL8nzR/IFa8iZBj5wvHqPVj5JGj7MjZx+WTtegXfQdLtRA/JXU9yN9g6KQcyx+h/wAVq7Hgi4II5ary4lhENSzJPG2Rvc4A25g7weYTJ08mAbV01c28EgLgLlh7L2+LTw5i45qXWTbT9GEtK72jDnPOTtZAT1jOcbhq4cjr4qd2A6RhWWgqbNqR7rtwltv04P5ceHcGDhfERFwBERAEREAREQBERAEREAREQBU3b3pAbQN6qKz6lw3b2xA7nP59zfM6b5ja/aRtBSulNi/3Y2n6zzew8BYk8gVn/RvsmayV1dWDOMxLA7+pJftSEcWtOgG6/guoHGyfR1LXO9qxFz8rzmDSSJJO4uO9jO4CxtusLX1SioY4WBkTGsY3c1oAA8gu9dFXWxwtzyvbGwfWe4NHqVxs6k28I70VKxXpaoobiMvnd/Y2zfzPsPS6qdV0qV1U7JRwhhPBjHTyfKw/Kq3ZFHo1ey9TYs7cL3y4+/0NfkkDQS4gAbyTYDxJVZxbpKoKe463rXD6sQ6z/L3fisxx3ZvE3U76mtc7IzKcskl3dpzWDKxtw3V3JebZkYayIyV3WySh5DYmXALQGkOJFuJI94btyrdrzjGPiejV7Kp275Sc8PGIe/4/8LNiXTLNIctJAGk6AvvI4+DG2F/Mrw/wTGsS/mmRkZ/5juoZ/wDG0XP5SuYekMtPV4XQxxE6XDDLIedmAa+Jcu/ZTbOtbijIq2R9pD1bmPa1uRzhdhDQBlN8o8HKOcvlmz8GVEHKmqMWlnxPMvt+pe9hdlHYdTujfJ1he/ObAhrdA2zb+F76KyIqr0i7QPpKUdUcskrsgdxaLEuI56WHjfgtlVbnJQifI6nUNuV1nfbLTmG7isy6Ttict66lBa9pzShum4365ttzgdT68DfP21Lw/OHuD73zZjmv35r3utp2Ext1bRZprOe1zo3Gws+wabkbtWuF/NbdRo3RHdnJg02tV0tuMHX0f7XfxCm7ZHXxWbIN1/syAdzrHzB5K0rF5GnA8ZFrinf/APTIbEeLHD/Ad62cFYWbjlERcAREQBERAEREAREQBERAZD0kVL67FIaKM2DC1n45LOc4/dZl9CtWoKJkETIoxZkbQ1o5AWHmsn2BHtWNzzu1ymaQeb+rb6Nd8FsC6wFXNtNjW4kyNpkMZjcXAhuYEEWIIuNdBr+6saKLSawyyq2dU1ODw0Z7UdH9Bh1NJUSxvqTE3MQ92hNwNGts21zxvYKuw7e11R9FhtKyFg4QxZy2/e4gMb5tC1zEKJs8MkTvdka5h8HAtPzWDbN1ldTTyU1GbTSOLHCzL3iz3IL9Bbtaqia2tY69D6DQT/8ATCcrcSlHlb29qXw6458iwHo8r6r6TEKkRMG8yyGQt8Gg5G+q49jwOi9+R9bIODdWX/DlZbxcV3ydHFTL9Lila1jf7nmQjld5DG+V18e0YHQ+619bIOJ7bb882WO3gCo4x5fqala7PCpyl6VrCX933OYOkKok+iwqhbG3+yPrCOZDAGN87qt7U4dXwSx1NZpLIbtN2XBjykXDNG2uLDkrTHt3iFWMmHUgij3AtZnA/E4CNvoo7aPY3ETTPqa6cOMYzCMvLzqQDa1mNNiTpe9lyXK83/gsocabUpKEM8Yzum8+vxNewnEBUQRyt3SMa/wzAG3kdPJR+1+zYr6cx3yvaczHHcHAEWPIgkfHgq/0QYt1tCYie1A8j8D+2345x5K9rXVY1icez5PW6dV2Tpl1n6eX0MSb0c15fk6m2vvZ2ZPG9728r8lq2y2z4oaZsQOZ1y57t2Zx3kctAByCl0Wu/VzuW2XXoedRpK6Xuj36lA6YsG62kbOB2oHa/cks0/5ZPipvo8xf2nDoXE3ewdW7xj7IJ5luU+aktpaIT0c8ZF88TwPHKS0+oBVE6EqwmOoj4BzHgffaWn/QFl8jWaaiIuAIiIAiIgCIiAIiIAiIgMi6Fv8Aiai/vdW3/Wb/ABstVrq5sLMz927TeT3BZPsG72THJoHaZzNGPJ3Ws9Wt+K1HGsNM8eUGzgbi+7cRY+qp1MrI1ydSzLHBZWouaU+j5wzG2TkgXa4a2NtR3iykVA4HgD4X53kaAgAG+/iVPLPoJ3zpT1CxInqI1xnit8BYf0k0r6LFDNESwyAStcN4dYsfbncE/iW4KmdJOx0mIRRGDL1sTjo45bseBcXtvBDT6rVbHMeDb7L1Eab/AB/laaeSrHo8BAnxTEGgOAI7eYkHXR8p+TSuP47gtD/w9O6qkH13i4v35pdB4taq9tPsl7AxvtFQH1LwMsbLuytGmZ73WIGlgANfAFebZfHIaQve+nFTMbCMPy5GcS6xBJcTbgNBv1WfOHjGPqfRKl21798pryUfCn9vXJav/HOK13ZooOrZuBYzNbxkk7A9Aumo2BnfaXFa5kQ/vkMr/AZiGjyuvUK7HMQ/lsNNEe4dQAPvPvIfwqobU4L7LLkkqOvqf6mXM4MvuaXuOZzz3WFvNdb4y8sroh4/w63CD90Vul82+F8zTej2bDYZJIKKV8srgHOc8OAcGadnsgWGbu48Ve1RujLYo0cZnnFp5RYNO+Nm/Kf7ibE91gO9Xm60Qzt5Pm/aDg75bJOXq/N/sERFMwnxLbKb7rG6yjoR/m1Pdki/1SW/VaTtFWCGknkOmSJ58w02+NlQuhGkIjqZO9zGA/da5x/1hd8gaci6amrbGLvNvmfAKKl2j+yz1P6D91VO2MO2TjCUuibRQLNo3cWC3IkKTosTZLu0d3Hf5d65G6EuEzsq5R7PWiIrSsIiIAiIgCIiAyPpQon0eIQ1sQ94tPLrIraH7zLejlqWF4iyohZNGbskaHDz4HmDoeYXi2q2fbXUr4XaE6sd9l4913hwPIlZ50a7Suo53UFVdgLyGX+pLuLPuu3g9/3l3tA1pEXVUzZGOcAXZWk2G82BNhzK4DtVR242/joGljLSVJGjeDL7nSW+Dd55DVQmx3SBU1Va2KUMMcmbRrbGOzS4EG+o0tr3r0VPRrSx1UlVWTgwueX5H2Y3M4l1nvLu0OWl+N+M9TTZS9r7L/Zlumuk52Zwuljt+4puC7FVmLdZUyPy5rkPkB+ldus0DcwDS4FhawB4cw0OJ4MXPETQwaufkjlZbd747bR5hXDHOlymgbkpGdc4CwNuribbQW0uQO4ADmqpBhmJY48PkJbBfRzgWRN/9tg9889eZWFqK/Lyz6mu6+actRGMavdJeXov3+SPus6XqyWIsayON7tM7A7MBxyhxNjz4KtYHiUtPN1rIWzSjVpkY+TK4m+cAEXdzN+/fqtu2W2Hp8PF4xnlIs6V3vHvDeDG8h5kqaqqyOJuaV7WN73ODR6kqf4Uny2YX7U09O6FNXhfrjP0fBkB2lxyo0YyVoP2KcMH5nN09VwNhMXq/wCe9wH/AFpyR+Vhd8loc3SLhzDY1Ud+WZw9Wghd9HtzQS+5VRfieGH0fZT/AAs9tmb+KuH8quMflyenZjCn0tJFDI/rHRixdr3kgC+tgDYcgpRfEUzXi7SHA8QQR6hfasSweRObnJyfb5KN0u4t1VD1QPaneG/hbZ7j8Gj8S9nR1Qey4XG52heDM78erf8AAMVH2lmOL4yynYbwxnq7jdlac0z/AIED7rVqmLsDachosBlFu4AjQJN7YtiKy0iAqal0ji528/AdwXUiLx288s9BcBcseQQQbEbiuEXDpbMPqusjDuO4+I3r0qNwBv0Xi4/oP0UkvXrbcU2edNYk0giIpkQiIgCIiAKidJOwntbfaKcf+oYNWj+q0cPvjh37u617RAZ10ddIXXBtLVutMOyx7tOstpkdfdIN3Px36KqDt90biqvPSgNqN7m7hLzv9WTnx496i9juk10TvZsRzNLTlErgQ5pGmWYHX8Xr3ruPcDSKfC4Y3ufHExj3+85rGtc7jqQLlV3bvYc4l1WWXqzEXb2lwIdlubAjtDL8Vao5A4AtIIIuCDcEHcQRvC+lyXi7LKLZUTU6+GinYB0W0dKQ54M8g4yWyg8oxp63VjxXGYKSPPPI2Ng3X3m3BrRq48gFAY/to4Smlw+P2ir+ta3Vw83uuBflca7zfRQWxFHT1U7nVxfLiTCc0dQABGBqOqj3EceXcN54opdErr7Lnusk2fddt3VVUsMVKz2WKocWx1E7CS8gX7DdwvcAXvckbl87U7BRxUNRPPLLU1LYyQ+R5s03GrWA6eBJVm28wQ1NG7q9JoSJoiN4fHrYcyLjxso/F8YbW4FLMPrwEuA4Pbo5v5gfJSKSX2cweAUkBEMVzFGT9GzUljSSdNTdVjDMDgxHEqmR0MZpaceztaGgNfJve85d5GovzCla7HvZMFjlH8wwRNjHfI+Nobbw3/hSgliwXC2dd74FyB70kz+0WjvN9L8A26AhNrtmKPD4+sp3zwVDzlijgldeR+4DKbnLqL277DUgLw4vtPieG04jqnMkfPGereHDrInaBwdYdogHf38TuUrTN9mDsUxU/TuFoYf+U03yxsaf6hF791yTxVMpYpcYrHT1GkTTYjWwA1bCz1uTzJ3lclJRWWSim3hE70bURpoXT5fpZhZpOuWMa6DvcdfBrVZpp3PN3Ek811tbYWGgHwXK8qy2U3lm6MFHoIiKomEREBYsIro8jWA2cBuOlzxt36qTVKUnh+NOZo/tN7+I/cLbVqF1Iyzp80WJF1+0Ny5rjLa9+Ci59omg9hpPMmy1SsjHtlEYSl0TCKCZtGeLB5E/spGjxVkugNndx/TvUY3QlwmSdcl2j2IiK0rCIiAKtbXbCQYg25+jnA7MrRryDx9ZvxHAhWVEBi1NiWIYDII5W9ZTk6AkmN3ON9rsdyt4jirBiG3kuJAU2GNLJXsLpHyObG5gG9jDfVx+0O/S2pGh1dIyVhZI1r2O0LXAOB8QVnO0XQ+LmSgf1bhqI3k2B/sk95vnfxClk6d2z20DMJiENVRTU32pgOuY93Fznt+QvZTGI0NFi7WvgnaKhmscsTrSsI1GZujst+BtysqVFtpieGnq62IyR7vpRvH9szbh3nmXY/aDBqvWaCSkl+3ELWPeDFv8SxMAteF7XS0sopcUAY86R1A0imHM7mu9OYHGBxMexfxKi3RTwvqYO4XH0jB4WOnczmvBiFawxGOPEoauA/0qxrw4d2WS2YO7jdqptbjEj2Nic7M2IuEZzZixrhldGH/WYRbTlpa5CYBfZsYikfRCV1qWgpoaiXjmldGzqowOLtxA5u5r4qdoWCUV2IDNKBekowdY2nVssn2SdDci/EA2AFAw+CeZ4ZC18j7hwa0F2rRlDjw0GlzoFeKHo1dGWyVzs0jyXGMOLvOR/wBY34D1KjOSgsslGO54RFNiqsZn66dxbCNBbRrR9iIHee8+vAK80dGyFgZGA1jdAP1Peea7Y4w0ANAAGgAFgB3AcFknSP0g1cFa6Cnf1LIg3UNaS8ua19yXA6dq1h3Lz5SlfLCNWI1LJrqKp9G21MmIUhdMB1kb8hcBYP7IcHWGgOtjb9VbWxk7gT4AlZ5RcXhliaaycIuXNI3i3wXCiSCIiAIiID66w2y3OW97cL96+URDgQFEQ6WPBsQ6xuV3vN+I70UDTTlhu3fa3y/ZFtr1GI4kZZ05fBcERFtMwREQBERAfMkQcCHAEHeCAQfEFVzEOjnD5rk07WE8Yy6P4NIb8FZUQFEf0OUR3OnHhIz9WFQm2vRpT0tE+an6wvjLSc7812E5XaAAaXB8lqy8+IUTZopIn+7I1zD4OBafmu5BhPRxi3s+IwkmzZCYnfj0b/mGLWcdfea3cAP1/VYLPC+GRzTpJG4tPJzDb5hbWzERUNjmG6WNj/AloDh5OBHkqNUvCviaKfzHPVqt7T7AUte8Pma4SAWzsdlJA3B1wQfS6tC+JFmlBQWY8G2UU1yejY3Y+Ckga2Nlo7kgHW5O97yfeJt6Acl7ts9oxhtBNVdX1nVBtmA5blz2xi5toLuBPIKRozmgbkNjksDa9ja17cdeCjKl1VNG6GSniJeC1z3Oa+AgixPVntuv9gi3DNxWuuKUTzZttlW6Lekx2NddHPAxj4g1123LHNcSLEO1DgR3634WVqxPBcoLo9w3t/UfsvLsFgkFHA+KGNjJGSObLlaGucQ5xY5/HVha4cLO0VnSdcZrkRm4vgpSL04lAGSuA3XuPMX/AFVHxfpSoqacwvMjnNOV5YwOa0jQgkuBJHGwK8zZJtpG7csZZb0XTSVbJY2yRuDmPAc1w3EHcV3KBIIi7aWldI7K217X10XUs8I43g6kUvFs676zgPAE/spGlwiOPW2Y9519BuV8dPN98FUroo8GDYXve8aEWAPrdFOIt0KoxWDLKbk8hERWEAiIgCIiAIiIAuCVyuHNuLd6Ay/G9jqepnlmPWNdI7N2XCwNgL2y63tfxK6thZyaZ8Tr5qaQtsQWnJJdzSQdR2g/1CstRAWOLXbx8eaqdHVGlxg9Yc0dUyxAFtLWYNSdQWb+fBYIylNSjN/6jY0o4cS0hxXBK5eBfQ3HDh6rhZW30X5JTB8TEfYf7p3HuP7KwA33Klrvp658fuuIHdvHoVpq1G1YZRZVueUWCtwWKV2dzSHgWzse+N9u4uYQSOR7163vDW3JsBxKr/8AH5f7fQ/uvHU1r5PfdfluHoFdLUxxwVKh+YrKjPI53edPAaD4BYXtL0VVvtbzAwSxSPc5rs7G5Q4k2eHEEEX37jbyW3ALsEaz1SnltGl1KSwQeyWCuoqKGBzszmNOYjddznPIHIF1vJTC5c2y4VMs55JYxwFJ7PD6U/dPzCjFN7ORaPd4D9T8wrKFmaIWvEWTSIi9QwBERAEREAREQBERAEREAREQHgxuhMsEgZYS5HdW6wNnWOXfwvZfnepxeaSYSyOJkaQRuFspuAAN2q/S6/PvSBhPs2IzNAs1561vhJ2jbwdmHkiis5wSTfRpFNUCRjXt917Q4eBF/wBV2qt7BV/WUgad8Ti3yPab8yPJWReROO2TRvi8rIREUCQREQAFdoK6kVsLNp1PB9yFfCIoylueTjeQBdWzD6Xq4w3jvPidSo7BcLtaR4+6P1Kmls09e3xMyXTzwgiItZnCIiAIiIAiIgCIiAIiIAiIgCzbpi2ddIyOpjaXGO7HganKTdrrdwdcfiWkqJ2hlsxre839P9yFGc9kdxKC3PBlXRxSvb1ryCGOygXFrkZjp32B+KuyIvLsnvluN8Y7VgIiKskEREAREQBWGgwNrNX9p3wH7quq3YfUZ42u5WPiNCtWmjFyeSi5tLg9CIi9AxhERAEREAREQBERAEREAREQBERAFAbRu7bRyPz/ANlPqB2jHbZ4H5qjUfy2W0/nIhEReYbgiIgCIiAIiIApvZ2p95h+8Pkf0UIvVhUhEzLcTbyOitqltmmV2LMWWtEReqYAiIgCIiAIiIAiIgCIiAIiIAiIgChto49GO7iR62P6KZXRW03WMLe/dyPBV2x3RaJwltkmVFFy9haSDoRoVwvJPQCIiAIiIAiIgO6ko3Sus217X1Nl2NoZWvADXBwOhA08b7rL1bPMPWOPAN18yLfIqwrXVQpxyZ7LXGWDgLlEW8yBERAEREAREQBERAEREAREQBERAEREBE41huYZ2jtDeO8fuFAK6qv4xheUl7B2TvHce/wWLUVf1L5mmmz+lkUiIsRqCIiAIi92G4WZTc6M7+/kP3UoxcnhEW0llkngFPljLj9Y/AafupRcNaALDQBcr1YR2xSMEpbnkIiKZEIiIAiIgCIiAIiIAiIgCIiAIiIAiIgC4IXKICHrsBB1j0P2Tu8jwUG9haSDvHMH5K5PGh8FTCvP1EIxaaNlMnLs9kVOHQPdYZmOBv3tItb1+S8kbbkC4HM7gp3C4GmB9xvvf0ChC0WPJVzjhRZOMstosFFhEQAcO33E2I8gNFJKPwNtoRzJUgvQrS2ppGObeeQiIrCAREQBERAEREB//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13318" name="AutoShape 6" descr="data:image/jpeg;base64,/9j/4AAQSkZJRgABAQAAAQABAAD/2wCEAAkGBhMQEBUUERQWFBIUGBkXGBgXFRQUGBYYFxcVFBcVFhgXGyYeGBkjGRUWHy8hIycpLC0sFSAxNTIqNScsLCkBCQoKDgwOGg8PGiwkHyQsLCwsKSksLS8uKS0sNCwqLCwsLCwpLCwsLCwpKSksLCosLCksLCwqKSwsKSksLC0pLP/AABEIAOsA1gMBIgACEQEDEQH/xAAcAAEAAwADAQEAAAAAAAAAAAAABQYHAQMEAgj/xABFEAABAwIDBAcECAUCBAcAAAABAAIDBBEFEiEGMUFhBxMiUXGBkRQyobEjQlJygpLB0RUzQ2KisuE0U2PSFhckc5Ozwv/EABoBAQADAQEBAAAAAAAAAAAAAAACAwQBBQb/xAAxEQACAgEEAAMGBAcBAAAAAAAAAQIDEQQSITEiQWEFUXGBoeETMpHRFTNCgrHw8RT/2gAMAwEAAhEDEQA/ANxREQBFC7SbX09A28z+2RdsbdXu8BwHM2Czaq2wxLFnmOjY6OPcerNiB/1Jja3gLea7gGkY5tnSUdxNKM4+o3tv/K3d52VGxHpoc52Wlp/AyEuJ/Az/ALl6cB6G2Ns6skL3byyMlrfxPPad5ZVfcMwOClblgiZGP7WgE+J3nzKcAy32vHq73RJEw9zW0w9XWf8AEr6/8scTl1lqW/innf8A/my15EyDIh0LVB96pj/LI75lcHojrmaxVLL8nzR/IFa8iZBj5wvHqPVj5JGj7MjZx+WTtegXfQdLtRA/JXU9yN9g6KQcyx+h/wAVq7Hgi4II5ary4lhENSzJPG2Rvc4A25g7weYTJ08mAbV01c28EgLgLlh7L2+LTw5i45qXWTbT9GEtK72jDnPOTtZAT1jOcbhq4cjr4qd2A6RhWWgqbNqR7rtwltv04P5ceHcGDhfERFwBERAEREAREQBERAEREAREQBU3b3pAbQN6qKz6lw3b2xA7nP59zfM6b5ja/aRtBSulNi/3Y2n6zzew8BYk8gVn/RvsmayV1dWDOMxLA7+pJftSEcWtOgG6/guoHGyfR1LXO9qxFz8rzmDSSJJO4uO9jO4CxtusLX1SioY4WBkTGsY3c1oAA8gu9dFXWxwtzyvbGwfWe4NHqVxs6k28I70VKxXpaoobiMvnd/Y2zfzPsPS6qdV0qV1U7JRwhhPBjHTyfKw/Kq3ZFHo1ey9TYs7cL3y4+/0NfkkDQS4gAbyTYDxJVZxbpKoKe463rXD6sQ6z/L3fisxx3ZvE3U76mtc7IzKcskl3dpzWDKxtw3V3JebZkYayIyV3WySh5DYmXALQGkOJFuJI94btyrdrzjGPiejV7Kp275Sc8PGIe/4/8LNiXTLNIctJAGk6AvvI4+DG2F/Mrw/wTGsS/mmRkZ/5juoZ/wDG0XP5SuYekMtPV4XQxxE6XDDLIedmAa+Jcu/ZTbOtbijIq2R9pD1bmPa1uRzhdhDQBlN8o8HKOcvlmz8GVEHKmqMWlnxPMvt+pe9hdlHYdTujfJ1he/ObAhrdA2zb+F76KyIqr0i7QPpKUdUcskrsgdxaLEuI56WHjfgtlVbnJQifI6nUNuV1nfbLTmG7isy6Ttict66lBa9pzShum4365ttzgdT68DfP21Lw/OHuD73zZjmv35r3utp2Ext1bRZprOe1zo3Gws+wabkbtWuF/NbdRo3RHdnJg02tV0tuMHX0f7XfxCm7ZHXxWbIN1/syAdzrHzB5K0rF5GnA8ZFrinf/APTIbEeLHD/Ad62cFYWbjlERcAREQBERAEREAREQBERAZD0kVL67FIaKM2DC1n45LOc4/dZl9CtWoKJkETIoxZkbQ1o5AWHmsn2BHtWNzzu1ymaQeb+rb6Nd8FsC6wFXNtNjW4kyNpkMZjcXAhuYEEWIIuNdBr+6saKLSawyyq2dU1ODw0Z7UdH9Bh1NJUSxvqTE3MQ92hNwNGts21zxvYKuw7e11R9FhtKyFg4QxZy2/e4gMb5tC1zEKJs8MkTvdka5h8HAtPzWDbN1ldTTyU1GbTSOLHCzL3iz3IL9Bbtaqia2tY69D6DQT/8ATCcrcSlHlb29qXw6458iwHo8r6r6TEKkRMG8yyGQt8Gg5G+q49jwOi9+R9bIODdWX/DlZbxcV3ydHFTL9Lila1jf7nmQjld5DG+V18e0YHQ+619bIOJ7bb882WO3gCo4x5fqala7PCpyl6VrCX933OYOkKok+iwqhbG3+yPrCOZDAGN87qt7U4dXwSx1NZpLIbtN2XBjykXDNG2uLDkrTHt3iFWMmHUgij3AtZnA/E4CNvoo7aPY3ETTPqa6cOMYzCMvLzqQDa1mNNiTpe9lyXK83/gsocabUpKEM8Yzum8+vxNewnEBUQRyt3SMa/wzAG3kdPJR+1+zYr6cx3yvaczHHcHAEWPIgkfHgq/0QYt1tCYie1A8j8D+2345x5K9rXVY1icez5PW6dV2Tpl1n6eX0MSb0c15fk6m2vvZ2ZPG9728r8lq2y2z4oaZsQOZ1y57t2Zx3kctAByCl0Wu/VzuW2XXoedRpK6Xuj36lA6YsG62kbOB2oHa/cks0/5ZPipvo8xf2nDoXE3ewdW7xj7IJ5luU+aktpaIT0c8ZF88TwPHKS0+oBVE6EqwmOoj4BzHgffaWn/QFl8jWaaiIuAIiIAiIgCIiAIiIAiIgMi6Fv8Aiai/vdW3/Wb/ABstVrq5sLMz927TeT3BZPsG72THJoHaZzNGPJ3Ws9Wt+K1HGsNM8eUGzgbi+7cRY+qp1MrI1ydSzLHBZWouaU+j5wzG2TkgXa4a2NtR3iykVA4HgD4X53kaAgAG+/iVPLPoJ3zpT1CxInqI1xnit8BYf0k0r6LFDNESwyAStcN4dYsfbncE/iW4KmdJOx0mIRRGDL1sTjo45bseBcXtvBDT6rVbHMeDb7L1Eab/AB/laaeSrHo8BAnxTEGgOAI7eYkHXR8p+TSuP47gtD/w9O6qkH13i4v35pdB4taq9tPsl7AxvtFQH1LwMsbLuytGmZ73WIGlgANfAFebZfHIaQve+nFTMbCMPy5GcS6xBJcTbgNBv1WfOHjGPqfRKl21798pryUfCn9vXJav/HOK13ZooOrZuBYzNbxkk7A9Aumo2BnfaXFa5kQ/vkMr/AZiGjyuvUK7HMQ/lsNNEe4dQAPvPvIfwqobU4L7LLkkqOvqf6mXM4MvuaXuOZzz3WFvNdb4y8sroh4/w63CD90Vul82+F8zTej2bDYZJIKKV8srgHOc8OAcGadnsgWGbu48Ve1RujLYo0cZnnFp5RYNO+Nm/Kf7ibE91gO9Xm60Qzt5Pm/aDg75bJOXq/N/sERFMwnxLbKb7rG6yjoR/m1Pdki/1SW/VaTtFWCGknkOmSJ58w02+NlQuhGkIjqZO9zGA/da5x/1hd8gaci6amrbGLvNvmfAKKl2j+yz1P6D91VO2MO2TjCUuibRQLNo3cWC3IkKTosTZLu0d3Hf5d65G6EuEzsq5R7PWiIrSsIiIAiIgCIiAyPpQon0eIQ1sQ94tPLrIraH7zLejlqWF4iyohZNGbskaHDz4HmDoeYXi2q2fbXUr4XaE6sd9l4913hwPIlZ50a7Suo53UFVdgLyGX+pLuLPuu3g9/3l3tA1pEXVUzZGOcAXZWk2G82BNhzK4DtVR242/joGljLSVJGjeDL7nSW+Dd55DVQmx3SBU1Va2KUMMcmbRrbGOzS4EG+o0tr3r0VPRrSx1UlVWTgwueX5H2Y3M4l1nvLu0OWl+N+M9TTZS9r7L/Zlumuk52Zwuljt+4puC7FVmLdZUyPy5rkPkB+ldus0DcwDS4FhawB4cw0OJ4MXPETQwaufkjlZbd747bR5hXDHOlymgbkpGdc4CwNuribbQW0uQO4ADmqpBhmJY48PkJbBfRzgWRN/9tg9889eZWFqK/Lyz6mu6+actRGMavdJeXov3+SPus6XqyWIsayON7tM7A7MBxyhxNjz4KtYHiUtPN1rIWzSjVpkY+TK4m+cAEXdzN+/fqtu2W2Hp8PF4xnlIs6V3vHvDeDG8h5kqaqqyOJuaV7WN73ODR6kqf4Uny2YX7U09O6FNXhfrjP0fBkB2lxyo0YyVoP2KcMH5nN09VwNhMXq/wCe9wH/AFpyR+Vhd8loc3SLhzDY1Ud+WZw9Wghd9HtzQS+5VRfieGH0fZT/AAs9tmb+KuH8quMflyenZjCn0tJFDI/rHRixdr3kgC+tgDYcgpRfEUzXi7SHA8QQR6hfasSweRObnJyfb5KN0u4t1VD1QPaneG/hbZ7j8Gj8S9nR1Qey4XG52heDM78erf8AAMVH2lmOL4yynYbwxnq7jdlac0z/AIED7rVqmLsDachosBlFu4AjQJN7YtiKy0iAqal0ji528/AdwXUiLx288s9BcBcseQQQbEbiuEXDpbMPqusjDuO4+I3r0qNwBv0Xi4/oP0UkvXrbcU2edNYk0giIpkQiIgCIiAKidJOwntbfaKcf+oYNWj+q0cPvjh37u617RAZ10ddIXXBtLVutMOyx7tOstpkdfdIN3Px36KqDt90biqvPSgNqN7m7hLzv9WTnx496i9juk10TvZsRzNLTlErgQ5pGmWYHX8Xr3ruPcDSKfC4Y3ufHExj3+85rGtc7jqQLlV3bvYc4l1WWXqzEXb2lwIdlubAjtDL8Vao5A4AtIIIuCDcEHcQRvC+lyXi7LKLZUTU6+GinYB0W0dKQ54M8g4yWyg8oxp63VjxXGYKSPPPI2Ng3X3m3BrRq48gFAY/to4Smlw+P2ir+ta3Vw83uuBflca7zfRQWxFHT1U7nVxfLiTCc0dQABGBqOqj3EceXcN54opdErr7Lnusk2fddt3VVUsMVKz2WKocWx1E7CS8gX7DdwvcAXvckbl87U7BRxUNRPPLLU1LYyQ+R5s03GrWA6eBJVm28wQ1NG7q9JoSJoiN4fHrYcyLjxso/F8YbW4FLMPrwEuA4Pbo5v5gfJSKSX2cweAUkBEMVzFGT9GzUljSSdNTdVjDMDgxHEqmR0MZpaceztaGgNfJve85d5GovzCla7HvZMFjlH8wwRNjHfI+Nobbw3/hSgliwXC2dd74FyB70kz+0WjvN9L8A26AhNrtmKPD4+sp3zwVDzlijgldeR+4DKbnLqL277DUgLw4vtPieG04jqnMkfPGereHDrInaBwdYdogHf38TuUrTN9mDsUxU/TuFoYf+U03yxsaf6hF791yTxVMpYpcYrHT1GkTTYjWwA1bCz1uTzJ3lclJRWWSim3hE70bURpoXT5fpZhZpOuWMa6DvcdfBrVZpp3PN3Ek811tbYWGgHwXK8qy2U3lm6MFHoIiKomEREBYsIro8jWA2cBuOlzxt36qTVKUnh+NOZo/tN7+I/cLbVqF1Iyzp80WJF1+0Ny5rjLa9+Ci59omg9hpPMmy1SsjHtlEYSl0TCKCZtGeLB5E/spGjxVkugNndx/TvUY3QlwmSdcl2j2IiK0rCIiAKtbXbCQYg25+jnA7MrRryDx9ZvxHAhWVEBi1NiWIYDII5W9ZTk6AkmN3ON9rsdyt4jirBiG3kuJAU2GNLJXsLpHyObG5gG9jDfVx+0O/S2pGh1dIyVhZI1r2O0LXAOB8QVnO0XQ+LmSgf1bhqI3k2B/sk95vnfxClk6d2z20DMJiENVRTU32pgOuY93Fznt+QvZTGI0NFi7WvgnaKhmscsTrSsI1GZujst+BtysqVFtpieGnq62IyR7vpRvH9szbh3nmXY/aDBqvWaCSkl+3ELWPeDFv8SxMAteF7XS0sopcUAY86R1A0imHM7mu9OYHGBxMexfxKi3RTwvqYO4XH0jB4WOnczmvBiFawxGOPEoauA/0qxrw4d2WS2YO7jdqptbjEj2Nic7M2IuEZzZixrhldGH/WYRbTlpa5CYBfZsYikfRCV1qWgpoaiXjmldGzqowOLtxA5u5r4qdoWCUV2IDNKBekowdY2nVssn2SdDci/EA2AFAw+CeZ4ZC18j7hwa0F2rRlDjw0GlzoFeKHo1dGWyVzs0jyXGMOLvOR/wBY34D1KjOSgsslGO54RFNiqsZn66dxbCNBbRrR9iIHee8+vAK80dGyFgZGA1jdAP1Peea7Y4w0ANAAGgAFgB3AcFknSP0g1cFa6Cnf1LIg3UNaS8ua19yXA6dq1h3Lz5SlfLCNWI1LJrqKp9G21MmIUhdMB1kb8hcBYP7IcHWGgOtjb9VbWxk7gT4AlZ5RcXhliaaycIuXNI3i3wXCiSCIiAIiID66w2y3OW97cL96+URDgQFEQ6WPBsQ6xuV3vN+I70UDTTlhu3fa3y/ZFtr1GI4kZZ05fBcERFtMwREQBERAfMkQcCHAEHeCAQfEFVzEOjnD5rk07WE8Yy6P4NIb8FZUQFEf0OUR3OnHhIz9WFQm2vRpT0tE+an6wvjLSc7812E5XaAAaXB8lqy8+IUTZopIn+7I1zD4OBafmu5BhPRxi3s+IwkmzZCYnfj0b/mGLWcdfea3cAP1/VYLPC+GRzTpJG4tPJzDb5hbWzERUNjmG6WNj/AloDh5OBHkqNUvCviaKfzHPVqt7T7AUte8Pma4SAWzsdlJA3B1wQfS6tC+JFmlBQWY8G2UU1yejY3Y+Ckga2Nlo7kgHW5O97yfeJt6Acl7ts9oxhtBNVdX1nVBtmA5blz2xi5toLuBPIKRozmgbkNjksDa9ja17cdeCjKl1VNG6GSniJeC1z3Oa+AgixPVntuv9gi3DNxWuuKUTzZttlW6Lekx2NddHPAxj4g1123LHNcSLEO1DgR3634WVqxPBcoLo9w3t/UfsvLsFgkFHA+KGNjJGSObLlaGucQ5xY5/HVha4cLO0VnSdcZrkRm4vgpSL04lAGSuA3XuPMX/AFVHxfpSoqacwvMjnNOV5YwOa0jQgkuBJHGwK8zZJtpG7csZZb0XTSVbJY2yRuDmPAc1w3EHcV3KBIIi7aWldI7K217X10XUs8I43g6kUvFs676zgPAE/spGlwiOPW2Y9519BuV8dPN98FUroo8GDYXve8aEWAPrdFOIt0KoxWDLKbk8hERWEAiIgCIiAIiIAuCVyuHNuLd6Ay/G9jqepnlmPWNdI7N2XCwNgL2y63tfxK6thZyaZ8Tr5qaQtsQWnJJdzSQdR2g/1CstRAWOLXbx8eaqdHVGlxg9Yc0dUyxAFtLWYNSdQWb+fBYIylNSjN/6jY0o4cS0hxXBK5eBfQ3HDh6rhZW30X5JTB8TEfYf7p3HuP7KwA33Klrvp658fuuIHdvHoVpq1G1YZRZVueUWCtwWKV2dzSHgWzse+N9u4uYQSOR7163vDW3JsBxKr/8AH5f7fQ/uvHU1r5PfdfluHoFdLUxxwVKh+YrKjPI53edPAaD4BYXtL0VVvtbzAwSxSPc5rs7G5Q4k2eHEEEX37jbyW3ALsEaz1SnltGl1KSwQeyWCuoqKGBzszmNOYjddznPIHIF1vJTC5c2y4VMs55JYxwFJ7PD6U/dPzCjFN7ORaPd4D9T8wrKFmaIWvEWTSIi9QwBERAEREAREQBERAEREAREQHgxuhMsEgZYS5HdW6wNnWOXfwvZfnepxeaSYSyOJkaQRuFspuAAN2q/S6/PvSBhPs2IzNAs1561vhJ2jbwdmHkiis5wSTfRpFNUCRjXt917Q4eBF/wBV2qt7BV/WUgad8Ti3yPab8yPJWReROO2TRvi8rIREUCQREQAFdoK6kVsLNp1PB9yFfCIoylueTjeQBdWzD6Xq4w3jvPidSo7BcLtaR4+6P1Kmls09e3xMyXTzwgiItZnCIiAIiIAiIgCIiAIiIAiIgCzbpi2ddIyOpjaXGO7HganKTdrrdwdcfiWkqJ2hlsxre839P9yFGc9kdxKC3PBlXRxSvb1ryCGOygXFrkZjp32B+KuyIvLsnvluN8Y7VgIiKskEREAREQBWGgwNrNX9p3wH7quq3YfUZ42u5WPiNCtWmjFyeSi5tLg9CIi9AxhERAEREAREQBERAEREAREQBERAFAbRu7bRyPz/ANlPqB2jHbZ4H5qjUfy2W0/nIhEReYbgiIgCIiAIiIApvZ2p95h+8Pkf0UIvVhUhEzLcTbyOitqltmmV2LMWWtEReqYAiIgCIiAIiIAiIgCIiAIiIAiIgChto49GO7iR62P6KZXRW03WMLe/dyPBV2x3RaJwltkmVFFy9haSDoRoVwvJPQCIiAIiIAiIgO6ko3Sus217X1Nl2NoZWvADXBwOhA08b7rL1bPMPWOPAN18yLfIqwrXVQpxyZ7LXGWDgLlEW8yBERAEREAREQBERAEREAREQBERAEREBE41huYZ2jtDeO8fuFAK6qv4xheUl7B2TvHce/wWLUVf1L5mmmz+lkUiIsRqCIiAIi92G4WZTc6M7+/kP3UoxcnhEW0llkngFPljLj9Y/AafupRcNaALDQBcr1YR2xSMEpbnkIiKZEIiIAiIgCIiAIiIAiIgCIiAIiIAiIgC4IXKICHrsBB1j0P2Tu8jwUG9haSDvHMH5K5PGh8FTCvP1EIxaaNlMnLs9kVOHQPdYZmOBv3tItb1+S8kbbkC4HM7gp3C4GmB9xvvf0ChC0WPJVzjhRZOMstosFFhEQAcO33E2I8gNFJKPwNtoRzJUgvQrS2ppGObeeQiIrCAREQBERAEREB//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pic>
        <p:nvPicPr>
          <p:cNvPr id="13324" name="Picture 12" descr="夏のイラスト・ひまわり"/>
          <p:cNvPicPr>
            <a:picLocks noChangeAspect="1" noChangeArrowheads="1"/>
          </p:cNvPicPr>
          <p:nvPr/>
        </p:nvPicPr>
        <p:blipFill>
          <a:blip r:embed="rId3" cstate="print"/>
          <a:srcRect/>
          <a:stretch>
            <a:fillRect/>
          </a:stretch>
        </p:blipFill>
        <p:spPr bwMode="auto">
          <a:xfrm>
            <a:off x="2051720" y="5157192"/>
            <a:ext cx="2247900" cy="13906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435608" y="476672"/>
            <a:ext cx="7498080" cy="6192688"/>
          </a:xfrm>
        </p:spPr>
        <p:txBody>
          <a:bodyPr>
            <a:noAutofit/>
          </a:bodyPr>
          <a:lstStyle/>
          <a:p>
            <a:r>
              <a:rPr lang="ja-JP" altLang="en-US" dirty="0" smtClean="0">
                <a:latin typeface="HG丸ｺﾞｼｯｸM-PRO" pitchFamily="50" charset="-128"/>
                <a:ea typeface="HG丸ｺﾞｼｯｸM-PRO" pitchFamily="50" charset="-128"/>
              </a:rPr>
              <a:t>夏期特別休暇の取得単位</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１日又は４時間　</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始業時刻から連続して４時間</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終業時刻まで連続して４時間</a:t>
            </a:r>
            <a:endParaRPr lang="en-US" altLang="ja-JP" dirty="0" smtClean="0">
              <a:latin typeface="HG丸ｺﾞｼｯｸM-PRO" pitchFamily="50" charset="-128"/>
              <a:ea typeface="HG丸ｺﾞｼｯｸM-PRO" pitchFamily="50" charset="-128"/>
            </a:endParaRPr>
          </a:p>
          <a:p>
            <a:pPr>
              <a:buNone/>
            </a:pP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１０時１５分～１４時４５分</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＝４時間</a:t>
            </a:r>
            <a:endParaRPr lang="en-US" altLang="ja-JP" dirty="0" smtClean="0">
              <a:latin typeface="HG丸ｺﾞｼｯｸM-PRO" pitchFamily="50" charset="-128"/>
              <a:ea typeface="HG丸ｺﾞｼｯｸM-PRO" pitchFamily="50" charset="-128"/>
            </a:endParaRPr>
          </a:p>
          <a:p>
            <a:pPr>
              <a:buNone/>
            </a:pPr>
            <a:endParaRPr lang="en-US" altLang="ja-JP" sz="800" dirty="0" smtClean="0">
              <a:latin typeface="HG丸ｺﾞｼｯｸM-PRO" pitchFamily="50" charset="-128"/>
              <a:ea typeface="HG丸ｺﾞｼｯｸM-PRO" pitchFamily="50" charset="-128"/>
            </a:endParaRPr>
          </a:p>
        </p:txBody>
      </p:sp>
      <p:sp>
        <p:nvSpPr>
          <p:cNvPr id="4" name="下矢印 3"/>
          <p:cNvSpPr/>
          <p:nvPr/>
        </p:nvSpPr>
        <p:spPr>
          <a:xfrm>
            <a:off x="3851920" y="1916832"/>
            <a:ext cx="484632" cy="64807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3491880" y="1628800"/>
            <a:ext cx="1296144" cy="0"/>
          </a:xfrm>
          <a:prstGeom prst="line">
            <a:avLst/>
          </a:prstGeom>
          <a:ln w="635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乗算記号 8"/>
          <p:cNvSpPr/>
          <p:nvPr/>
        </p:nvSpPr>
        <p:spPr>
          <a:xfrm>
            <a:off x="2339752" y="3573016"/>
            <a:ext cx="5184576" cy="2664296"/>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iterate type="lt">
                                    <p:tmPct val="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638"/>
            <a:ext cx="7498080" cy="3802434"/>
          </a:xfrm>
        </p:spPr>
        <p:txBody>
          <a:bodyPr>
            <a:normAutofit/>
          </a:bodyPr>
          <a:lstStyle/>
          <a:p>
            <a:r>
              <a:rPr lang="en-US" altLang="ja-JP" dirty="0" smtClean="0">
                <a:latin typeface="HG丸ｺﾞｼｯｸM-PRO" pitchFamily="50" charset="-128"/>
                <a:ea typeface="HG丸ｺﾞｼｯｸM-PRO" pitchFamily="50" charset="-128"/>
              </a:rPr>
              <a:t>Q.</a:t>
            </a:r>
            <a:r>
              <a:rPr lang="ja-JP" altLang="en-US" dirty="0" smtClean="0">
                <a:latin typeface="HG丸ｺﾞｼｯｸM-PRO" pitchFamily="50" charset="-128"/>
                <a:ea typeface="HG丸ｺﾞｼｯｸM-PRO" pitchFamily="50" charset="-128"/>
              </a:rPr>
              <a:t>今年５０歳</a:t>
            </a:r>
            <a:r>
              <a:rPr lang="ja-JP" altLang="en-US" dirty="0" smtClean="0">
                <a:latin typeface="HG丸ｺﾞｼｯｸM-PRO" pitchFamily="50" charset="-128"/>
                <a:ea typeface="HG丸ｺﾞｼｯｸM-PRO" pitchFamily="50" charset="-128"/>
              </a:rPr>
              <a:t>になる教員です。永年勤続</a:t>
            </a:r>
            <a:r>
              <a:rPr lang="ja-JP" altLang="en-US" dirty="0" smtClean="0">
                <a:latin typeface="HG丸ｺﾞｼｯｸM-PRO" pitchFamily="50" charset="-128"/>
                <a:ea typeface="HG丸ｺﾞｼｯｸM-PRO" pitchFamily="50" charset="-128"/>
              </a:rPr>
              <a:t>休暇</a:t>
            </a:r>
            <a:r>
              <a:rPr lang="ja-JP" altLang="en-US" dirty="0" smtClean="0">
                <a:latin typeface="HG丸ｺﾞｼｯｸM-PRO" pitchFamily="50" charset="-128"/>
                <a:ea typeface="HG丸ｺﾞｼｯｸM-PRO" pitchFamily="50" charset="-128"/>
              </a:rPr>
              <a:t>を</a:t>
            </a:r>
            <a:r>
              <a:rPr lang="ja-JP" altLang="en-US" dirty="0" smtClean="0">
                <a:latin typeface="HG丸ｺﾞｼｯｸM-PRO" pitchFamily="50" charset="-128"/>
                <a:ea typeface="HG丸ｺﾞｼｯｸM-PRO" pitchFamily="50" charset="-128"/>
              </a:rPr>
              <a:t>年内は２日間</a:t>
            </a:r>
            <a:r>
              <a:rPr lang="ja-JP" altLang="en-US" dirty="0" smtClean="0">
                <a:latin typeface="HG丸ｺﾞｼｯｸM-PRO" pitchFamily="50" charset="-128"/>
                <a:ea typeface="HG丸ｺﾞｼｯｸM-PRO" pitchFamily="50" charset="-128"/>
              </a:rPr>
              <a:t>しか取得できそうにない</a:t>
            </a:r>
            <a:r>
              <a:rPr lang="ja-JP" altLang="en-US" dirty="0" smtClean="0">
                <a:latin typeface="HG丸ｺﾞｼｯｸM-PRO" pitchFamily="50" charset="-128"/>
                <a:ea typeface="HG丸ｺﾞｼｯｸM-PRO" pitchFamily="50" charset="-128"/>
              </a:rPr>
              <a:t>ので残り３日間を来年１月に取得</a:t>
            </a:r>
            <a:r>
              <a:rPr lang="ja-JP" altLang="en-US" dirty="0" smtClean="0">
                <a:latin typeface="HG丸ｺﾞｼｯｸM-PRO" pitchFamily="50" charset="-128"/>
                <a:ea typeface="HG丸ｺﾞｼｯｸM-PRO" pitchFamily="50" charset="-128"/>
              </a:rPr>
              <a:t>してもいいですか？</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5364088" y="5517232"/>
            <a:ext cx="3569600" cy="731168"/>
          </a:xfrm>
        </p:spPr>
        <p:txBody>
          <a:bodyPr>
            <a:normAutofit/>
          </a:bodyPr>
          <a:lstStyle/>
          <a:p>
            <a:pPr algn="r">
              <a:buNone/>
            </a:pPr>
            <a:r>
              <a:rPr kumimoji="1" lang="en-US" altLang="ja-JP" dirty="0" smtClean="0">
                <a:latin typeface="HG丸ｺﾞｼｯｸM-PRO" pitchFamily="50" charset="-128"/>
                <a:ea typeface="HG丸ｺﾞｼｯｸM-PRO" pitchFamily="50" charset="-128"/>
              </a:rPr>
              <a:t>A.</a:t>
            </a:r>
            <a:r>
              <a:rPr kumimoji="1" lang="ja-JP" altLang="en-US" dirty="0" smtClean="0">
                <a:latin typeface="HG丸ｺﾞｼｯｸM-PRO" pitchFamily="50" charset="-128"/>
                <a:ea typeface="HG丸ｺﾞｼｯｸM-PRO" pitchFamily="50" charset="-128"/>
              </a:rPr>
              <a:t> </a:t>
            </a:r>
            <a:r>
              <a:rPr kumimoji="1" lang="ja-JP" altLang="en-US" dirty="0" smtClean="0">
                <a:latin typeface="HG丸ｺﾞｼｯｸM-PRO" pitchFamily="50" charset="-128"/>
                <a:ea typeface="HG丸ｺﾞｼｯｸM-PRO" pitchFamily="50" charset="-128"/>
              </a:rPr>
              <a:t>できません。</a:t>
            </a:r>
            <a:endParaRPr kumimoji="1" lang="ja-JP" altLang="en-US" dirty="0">
              <a:latin typeface="HG丸ｺﾞｼｯｸM-PRO" pitchFamily="50" charset="-128"/>
              <a:ea typeface="HG丸ｺﾞｼｯｸM-PRO" pitchFamily="50" charset="-128"/>
            </a:endParaRPr>
          </a:p>
        </p:txBody>
      </p:sp>
      <p:sp>
        <p:nvSpPr>
          <p:cNvPr id="9218" name="AutoShape 2" descr="data:image/jpeg;base64,/9j/4AAQSkZJRgABAQAAAQABAAD/2wCEAAkGBhQREBISExQSFBUWGBQWGBcVFhYYGRUYGBYYFhUVHRUXGyYeHBkvGhQUIC8gIykpLCwsGB4xNTAqNSYrLCkBCQoKDgwOGg8PGikiHyQwMDAsKS8sLCwvLCwsLSwsNCosLCwsLCwsLCwsLCwpLCwsLCwsKSwsLCwsLCwsKSwsLP/AABEIAK0BIwMBIgACEQEDEQH/xAAbAAEAAwEBAQEAAAAAAAAAAAAABAUGAwIBB//EAEIQAAEDAgQCBwQHBgYCAwAAAAEAAhEDIQQFEjFBUQYTImFxgZEyobHRBxVCU8Hh8BQjUoLS8RZDYnKSoiTiM3Oy/8QAGgEAAgMBAQAAAAAAAAAAAAAAAAMBAgQFBv/EADMRAAICAQQAAwUIAQUBAAAAAAABAhEDBBIhMRNBUWFxgaHwBRQiMpGxwdHhBjNSYvEj/9oADAMBAAIRAxEAPwD9xREQAREQAREQAREQAREQAREQAREQAREQAReXPA3K8Va4bE8UAdUQFEAV3SGtUZhqrqU6wLRuBI1Ed4bJ8l+X4jNKtRgY+o9zQS4anE3Pef1c81+uYvDipTfTMw5rmmOREH4rGUfo6d29VUbdghp3ndwJ5SIB49y0YpxiuR+KUUuS86G4ovwjJfrc0lp3lt5a0zxghXirOj+RtwlIsDi4k6nOiJMAWHAQFZpM6cnQqVNugiIqlQi8Vaoa0ucQALkngqdvS6gXR2wP4i23xn3KLGQxTnzFWXaL41wIkXBX1SLCIiACIiACIiACIiACIiACIiACIoWMzilSOl7wDygk+gFkFoxcnUVZNRU+Z9JadJrS2KhcJEG0bST48O4pk3SNtd2gt0P3AmQecHn3KLQ37vk2b64LhERSICSvFVpLSAYMGDyPArG9FcgxNHFF9QFrYdqJcD1hO2xk3vJV4xTTdllFNN2bVERUKhEXNuIaXaQ5urlIn0UWkTREzPGsp6S+Sbw0cfI2XPL8Sx7XOmw3DhcW5X7+cqmzzGNqVJbPZtPA+Ch1abqfZNtQa6AdxuNlZp1wdCOkjKCvhmwwtcuJn8wpCo+jFVxDwZIGmD6yPgrgVxq08UMw5IeHJxZ0RJRQUCIiACpek+aOo02hlnPJE8gN477hXSoumBb1AkSdQ0nkYM+UDbwUPo0aZJ5YpqzJ1sdUeIc97hvDnEifNcF0w7gHtLribqxzzFUXlvVCOaVXFnor2yUUuy+6O5xTNOnRLu2BEERPcDsVer8zw9NzntaydRIiN55r9LCZF2cTXYY452n2fURFYwBERABERABERABERABERABfnmdU3NxFXVMlxPiCeyfCI9F+hrK9NKxmmyBEF0wJ3iJ5fMKsujofZ82stepQUsE9zH1AOyyNRkWnuUzo2WjE0y52mJjvJBAb71XU2uJ0tkzwE38uK6YTCPqPDGAl0+neeSWjs5FcZKT/AMI/SkQInHlgiL4SgD6i8VKoAk7KHWzumyrTpHVqqbWtxFz4gqaJSb6KjpFiKgqxLg2BpgkTz24yq0F1J7Xnezh38VdZ3lFSrUDmwRAFzELP5mDRcWvIkCwmZ5QFwtQnGUpST74fkdjFlxxxK2uuSxo5O+qNTI0m9zsf4e/x7/FQWtMxG2/lvPcp3Q/HvbTe6s+KZI6svIEm+vTPDbunzXMVW4Zry+q+u6oxo6qSA0GDvcC223gujj1E3ji6u0/qvP4GTDrMk+VBtP6+J2o55UZq0tZomwAgC/df1V7RxIPbIuWscBxl0iPGwWXZ1T3DTUa1joOlzu3sCRHO59FpMPQc0DSG9lsMDj2o5kRuT329VjxZcjlSbfz9fl6X5kaiWKaTh39d+0lUsOZ1E35DYd1/FSFWZJia1RhdWZ1ZkiPS8Hhv6KzXXquDG1ToIiIICi5ll7a9Msd4gjcHgVKRBMZOLtGKxPRKqxrnAtfHBs6j5Rv5qmawk6QCTtAF55Qv05eBRbOqBPOBPqqOB0sf2jNL8av5EbK8CKdNg0tDtLQ4gCSYEyRvdTERXOdKTk7YRFEzbGGjQqVANRY0kDw/BCVlVyS0WX6IdJauJfUZUDeyA4OaCIkxpNz5eBWoVpRcXTLSi4umERFUqEREAEREAeK9drGlziGtAkk7AKmxHTPDMYHB5eCSIa0yIiSQYgXHqu/SjDdZhKwJIhuqwn2DriP5V+Up+LGpK2Px41JWz9lweMbVY2owy1wkH9cVxzPKmV26XSCLgjcfl3Kp6CYnVhA3Tp0Oc2b9rZxN+9y0SVONNoXbxyuPkU+VdGmUHa5L3cCYAHgOat4X1c61drBLiAqcImc55JXJ2zoirKudD7LSe829yjuzd/8ApHl+aW80UWWGTLtc61LUIVOM2qf6fRdqedH7TR5fIqFniDwSLLqwAGn38Tus50gziHtpUfbaYLtIJEj2QT7/AO6lZsylW6p5L9VN2poBi9jeRtYbKszDL3VX66Q/eTJgxPC02nZXc4+TNGmhFTTn/i/b7CoznE167gSCXU2wdAMxIlxAPPkpvRiga1YjEsL9LOyagP2XC1/aHa4yvlGhUo42jTe0kvEkyLSS07TIEd24Vh07wp6qkW7NLgR4iZ/6lcrLCO6WZW6q0/0+uDn6uOLxZTxcrzXlf9eZE6WtjEbiNDYA+yL2jhz81X4jL3MY15Ih3AFRsvp1K5AhzjYajMWgAavT0UzD5dUfUbSIeL6bgw3id+4E+S3Y8sckdyPQaXPCeGLjJcLklUMVSDKTmUm9azd7hJncEc+O+0L2cQ7rW1XEjUdUjkDBj0iFcU8kYyk+k273X1O5jYDlx9VW0cmdFQv7IYCTHaPZmRHE2+HNYNTimsiUV317xOPJp1uceP3dlf04x9RxZD/3D2y0C0lp7WrjMkdy0vQ91X9laKrXNLSWt1SCW2gkG/EjwAVN0a6QU6tUUHU26TemXQ46he9omJuOXetou63JQUZqmc7K0vwpBERLEBERABERAHHFYoMEnfgOarHZo8ngO6PmleatUgeHgBuVPZlrAIie8kpXMujQlGC57PGCzDX2TY/FTSFSYqh1TwRtuPLgroFWi30ymSKVNHPD4RlMEMY1gNzpaBJ52XVEVxQREQAREQARcMRjmU/acB3cfQJ+3M0a9Q08/wAPHuQW2y7o7ETYqto9GsM3WBRZD7OBkiJmACbCYNuQXMdJGTGl8c7fCVaseCARcG4Km2i0oTh3weaGHaxoaxoa0bACAPILoo+OxJptkCbwoLM6PFo8ilyyRi6YRxykrRKx+P6sQLuPu7yqWpULjJMlKlQuJJ3K8rHkyObNkMaggiIlDAiIgAu2HdBkbrivTDdOwNKasTmTcHRLB/A+hkKViKweG7gtcHeYBHpdQWuXVrl1JY4vtHLUiRTgAAWA4CwHkueNwZqaSKtSmW7aCPDYg9/quZxbRu4KRRrB1wQfBLkoT/CX2uuUd6DIiSSYguMAnvIAAnyXV4cR2SB4rkwqU0QocUiyKrKujdGi81AztmTJM6Z3DeW5VsuFfHMZZzgDy4+gX2hjGP8AZcD8fRVc03y+S73PlnZERSVCIiACIiAKzKm9t/64mfgrNVuDtWeOc/GfgVZKkOhmT8xXZxs3xP6+CsGiAAq/Eduu1vBu/wAT+CsULtsJcRSCIiuLCIiACIiAMTiKhc5xduSZ8eS5yrTpC1oq9kdoiXcu7z/JQ8DjTScXANMiLq53IS3QUkvgR1oMkzNgYKbntDpMAmDBMjfxVASq3FUyHXvKrN0i8sKzLa3R+kVaQc0tOxVBisKaboPkeYVJQ6R12MDA+w2JAJjlJ4KRhs6dVcBUgmIBAieNwsuWpKzLHSZMVvhomoiLIQF5c8DcrjWr8AuCq5DY475ZK/aAvbXg7KEudLEBxcBMtMHgRyPh3o3Ms8aLNFyp1ZbO5HAcVivo9+kCtmNfEUqtBtMUxqBbq7Pa09W/V9vjw9l1kxJtWjPJ7XTN8xy5YvEn2R5/JTMFQ1teOIgjxvZVVb2j4rXlzS8Ber4MUcSWVnhdMPXLHAj+45Lmi5qbTtGxq+Ga7CssHc9vBecxxXV03O47DxP6lZf9odEanRykrwXk8T6rZLVWuEZlgp9hziTJuSjXkEEGCOIXxFiNJp8px/Wsv7Qse/kVOWf6Ozrdy0/jb8VoF1MMnKCbMOSKjKkF8JXypUDQSbAKlxeNL+5vL5pkpURCDkTcRmoFmie/h+ahPx7z9qPCyjIkOTZqjjijoKzg7VJnmpdLNnD2gD7lARCbRZxT7LTKhJc4kaj/AHJ/XJWKzbXQZFipIrvqENLonyHuV4zpUJnit3ZZ1sexvGTyF1FOZOd7Dfifgu1HLGt37R79vRSwIV6kxVxXSsqn4qsLkEfyrph824PHmPkrJU2Z0A1wi0iYVXcebLxcZ8NFwCipKWOc0AA2C+KfERHgsiZ/RIrEnZwBHkACPcqxzoEla/N67KdF76jdTWiYiZvA953WSxNSnim0uobodqexzCeJYXMvNwdBAPNE88YPa+/T5GnFrYR2wl3x+nVkRmOHEei8Bjqzw1jSTwA95XGrRcww5paeRBHxXvB419J2thgwRwNjwgqHJvhnb20rh2c6jC0kEEEGCDwIUnK6U1B3XUarVLnFzjJJJJ5krvl1IuqN0zbtHuA3P65qkumE/wAjv0L8LA9Dc9zKrmGKpYukW0WB5H7sNDHBwDGtfHbBbPE7T47jGOIpuI3AKz2HqlrwRMz632WF5FDiuzn49O8q3XVFuVHy9pFNuqdRu6d5JurCph72XPqTyUcrgYmnzZ4XMURrL+JAb3WJI87qQMOfBdqeHA3uhJkSnFHJ0tpvI3gkeiosPXc1+oEzN+/nPNadQ3YOlTmpERfjHkFE4N1RbDmStNXZ4xk9cyJBi0TMydo8FKxzAHbkncy3SZ7xzXg4zXpfRIEN0GfaAnUfAzO3ArkTNyt2fNF4YwicqOKSyylLgIiLnmkIiIAIiIA0WQNb1ZI9ontfgPCFZrNZHidNWODree4+XmtKungknAw5VUiozTES7TwHxWB+kD6QxlfUjqjVfV1GNWhrWtgEzpMmTt3euqzDGEOMbkk38VT5tkOGzBraeKpB+iXNILmlsxqhzSCJgSNjA5Ku5OXJsWGSx3EldGOkDMdhaWJY0tDwey7dpa4tcJG9wb8uStFZZHkNHC0adKmxrGtENaNmje095MnckkrKYTpbjameVMA/BAYRoJFbS+Q3QSyoak6CHOBaGgSOfZKv4Zn8auC5RT8fgNI1N24jl+SgJbVDoyUlaCIigsXGAxgLYcRItc78ipJxDf4m+oVLg6Ie8NM8dlYjKWc3eo+SfFtoyzjFM6VMxYOM+F1WVHOrPsPyHirJuWsHCfElSGUwBAAHghxb7IUox/KcaOCa1oBAPeikIr0hW5nOvQa9rmOEtcCCOYKy1TouMIypWa9z9BY8CIhrHhzpM3OmRwWtXitSDmuabggg+BEFKy4Y5OWuV0xc4KXvKnpRS14cAcX0oPi9on3rF16Dqbi14LSOB/Wy1Naqfq9wN30SGu8aNRsHza1p81nsvFdmIqPqBzXHVqLm7knhI9CNln8Ryyxil+ZL4dj9Pr/u7/LadfAtMk6M9a0vq6mtMaQIBPfcbLSYDKKdFpaxvtbk3J81n6GaVGOnU48wSSD6rWNMiV0JYthaesnnb5pehn8ZhDTdB24Hn+agU8DTDtQaJ+HlsFb9I6xDWN4GSfKI+KomuhKWhU1uv3EffnB7a95ORVpztoJBa61rEJ9eM/hd7vmuY5xXB1FgyPmiyRVT89HBh8z8gotbN6jtob4fMqryRQyOlyPvgucTi20xLj5cT5KixuONQ8gNh+PioznTc3XxJlkcjbi08cfPbJmWDtnwVoq/KvteX4qeSrQ6MOqd5GjPZ10+weErihWqEPsTpaXBgNxqI2teBJhaKn2o03mIi8ztEbrFdJfowoY7FftBq1GF2nrGtAOvSA0EE+yYAGx22X6f0ZwTWU5AjTDG/wClrQIHw9FpjjjJpLvzMMpShe5EWnkVQi+lviflK5YnKqlMSRI5i/5qq+kTJcfi6uFdgcczDMYT1g61zLyCHw0HrBAI0Ot6mN3SrNds5rucEH4LS9NCuGJ8Wa5aMVXrtY0ve5rWtElziAAOZJsF4weNp1mB9J7KjTs5jg4W3EtMKD9J/RR2MoVMPSeGHUyo2Z0mJ7BgSBcnbcBUv0cdD6mXUaraz2udUc12lhJa0NBG5Akmb24BZHBJO3z6GhSbapcGwpv0kEcCD6XWzaZErFLYYP8A+Nn+1vwCfpXy0Jzroz2ZYKXkbEEx4G4XHDYTSZJkq/zPCyNdgQLzawvusplHSWjialWnSdJpxfg8bFzeYm3pzTJpRdGrC8mTG3FcLv2GrbTZXY3VMt4glrmmIkOaQRafEGFxGXGi8votDtQAe17zqcQSWv6wyS7tOEHhFxpg1WKzIYdjqznaWsEk/hHEkwAOZXvJumbMUzVSLXRu02c3xbPv2TFlXTMz0uRxeSK/D6mgxTv3bp5H4L8j+lXpxiMubhxh2s/ea5e9uoDTp7AG09qbr9ExGMc/fbkNlU5l1bx1dSmyq2xLXta5s8LOBEqJSTdlseGTVLshdCc+fjcDRxFRgY94dIEwS1xbqE3g6ZV4uOFqgtgANiBA2A4RHBdlQZTjwyZlQ/eeR/BXKq8nZdx7o9f7K0T8fRjyv8QREVxQREQAREQBQZlQ01K9P7OJpPj/AOxjIPq3Sf5Cu1TB/tNCjUaRq0NN9jLQSFKzrDF1LUz26ZFRneW/Z8xqb5qH0bxrf2PULin1g8mklo/4lqz428eel59fXxYmluplPiMOWO0uie4g/BTXZ9U4aQOQHzUB7y4km5MkrhisU2kx1So4NY0FznHYAbldlxT/ADCLa6J2LzF9UAOgxcGIKrMZiiywG/H8l6ZmFM0uvD29Vp1657OiJ1TyheW4inWptcx7XNeJa4EEHkQUnNF+G1jdMfppR8VPJHcvP69hWL4vpC+LyZ7gIiKCQvoC+Kzyxw0kcZv+ClKxWXJ4cd1WR8uqQ+OdlY1QvTKTQ9r4u0g+MHYqRiaQHaaZadp3B30kc1bFmhveNNbl5fX0jm5clyWRIhUxdW2V5j1RIddrt+481ARafEe7chGV+J2c8TQDXEAhzeBHEcPNXGVVmYem4uIL3R2RcgDYHluVVorrM1ykGSbnHazpia5e4uO5/QChFSV8hUjOrbLYpqHke8JRL3Nbzt5cT6KZ0k6c4fCTS6xnWgDs3Oi1i6BvHDfZVeJr6GyN9lRnBgmTrJ7NzUqE9mdN9XCT6rdoMcssPEx1Tfw+Rky5cCnWfd7o1/P9HnNunbcRSNN2IDRIMsaRMXAILYc3m02KyODxjcPXZUo1Gam8RqDHtDTqDtV2uMAQBpkzLYWixzqdIRFRzoEMY6oTZ2puzrDVf4LHZhiqlUgkOa3U4NBLiA6ZcJcT2pcCfFGsTi1u237L/wDD0/2HDHOMo4/E2Pve40/dSv8Aj4mi6UdIzXc2m8gNaQerILe32b1I+xpc4ANM77SFKyfOMNhocKlNz40hzg86W76GD7LZJtve5KpcwyOphGioxxIjTUja+4t9g2H91c5biG1QOsp1Kbze5qaXS3TIcT/DaOXNWxY5+K1JRT9t18K4FaqWn+5w8GU3jVp7Grb89yav2+7vii3/AMe0/vKf/F68t6V06jwA9hc6wADrnzXIZewXh1oPtv4DSPtcrKpxdLTWpAA6Wvw4GxAGmuANROr7OwtvPBa545wpyjCrS4s4eKWly7lhllUlFvlxrj3I3uTnUzVzJHorACVX9H2zSAHFxHvWoweXhlzd3uCzZIf/AEkl1ZnjmbxqUuW0dcHh9DAOO58V3RFdKjM3bsIiKSAiIgAiKLic0pU3aXvDTExf5IJjFy4SslLNtw3UvxdBu1RprUx33D2jzDbciFafX1D7weh+Sqc9zGm40atN/bpuPszOlzYPDaY96VNW1Jdp/vw/7JlhyKpbW69jMlmuUftlI0XVK1Mamu1U3aXS0yBMbd3cDwUnMMFVrNfRd1IpPBaXQ5z9BsRocNOuPtEkTfSdla18Wx1xZx3ABjxHLwXHr28/cVvxKMI05WU1CyZZ7lja9lP+irwuW1BSZhnNw4otb1bok9ayNOnqi0NpyPau7jG8juMubSYG02tZTaAA0WDRyA/W6m9e3n7irLEV8N+z1GMMvLTBe0yT4xAVNS4PG/MZo45seVNJryfDMo4r4vfVHkU6o8j6LzOyfoz11o8IvfVHkfROqPI+iNkvRk2jwvdKqWmQnVHkfROqPI+iNkvRkOnwy2w2KDxyPELNdM8URUpNBILQX2sQSYBn+U+q1PRnq2Oe6sQBp0gEG8mSdu4eqynSzAuqYuo6k1zqY0hp5gNE/wDYuXPh9lTx6hahO07480/6I0bgtRtfCS78vrkhYbpVXZYuD/8AeJPqIKkO6Z1v4aQ8nf1Ks+pq33bvcn1NW+7d7l09s/RnTeDSSdtR+RY/4xr8qf8AxP8AUn+Ma/Kn/wAT/Uq76mrfdu9yfU1b7t3uRtn6MPu+k9I/IsH9MK5FhTHg0/iSpnRnO6lSs5lRxdqbImLFt7AWFp9FR/U1b7t3uVr0XyxzMXSdVa5lMF2p3IaHfjA80jUaeebFLGl3+4vLi00MUtqjdeVWazHYVxpzaBfyVUtQ5zXagwhwuAdx3WKy5EGF6P7HwR02DwI+X8ngddbmpPzErFdJMO1lUBoAGvgHTdtMntbG5Jje5mxC2qxvSl37+Le23i6b06fD2eG+/OwCf9pf7S951v8ATLf3try2v+DY1GAgggEGQQeIO4RjYAAsAAB4DZfSi6R5q3VHmpsqDMG/+Qwxs7DX0zHarj2uHC3GO5X9TZUGYj/yG7f5B2J/znDcWHtcd+Czar8i96Oh9m/70l/1kb/owOwz/f8AiFsVmMJ2Gsg+yG38OKt/r6h94PQ/Jc5zUpyftGeFLbFJXSLBFX/X1D7weh+SfX1D7weh+SLRXwsn/F/oWCKv+vqH3g9D8lMw+Ia9oc0yDsfAwpIlCUeWmjoiIgoEREAEREAEREAEREAEREAEREAEREAEREAEREAEREAEREAUHTF0UWf7x/8Alyx6/Q8zyxtdoa8uABnskC8EcQearHdDaXB9T1b/AErZhyxjGmInBt2jHrHdJnfv4n7bDGrnTZfR5e15cF+uu6Fs4VH+YCw/SrofGIgVjGpjo0CPZa3nvb9brPrskZ40o+p3P9PtYtU5T4/C/wB0TCi0FbonH+b/ANP/AGUCvk2n7c/y/muissX0zz2xorKmygUMkqYrFtZTFgym5zjqhobXa47WJgOgHeDFwrzDZfrqMpl0BxAkBb3B4NlJgYwQB7+8niUjVSTjtNGknLFk3r0a/Uj4bKGsLbk6Y5cPBT0RYEqGtt9hERSQEREAEREAf//Z"/>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pic>
        <p:nvPicPr>
          <p:cNvPr id="9220" name="Picture 4" descr="http://img5.blogs.yahoo.co.jp/ybi/1/71/63/itoh5588/folder/1303211/img_1303211_62751412_1?1340897089">
            <a:hlinkClick r:id="rId3"/>
          </p:cNvPr>
          <p:cNvPicPr>
            <a:picLocks noChangeAspect="1" noChangeArrowheads="1"/>
          </p:cNvPicPr>
          <p:nvPr/>
        </p:nvPicPr>
        <p:blipFill>
          <a:blip r:embed="rId4" cstate="print"/>
          <a:srcRect/>
          <a:stretch>
            <a:fillRect/>
          </a:stretch>
        </p:blipFill>
        <p:spPr bwMode="auto">
          <a:xfrm>
            <a:off x="1259632" y="4077072"/>
            <a:ext cx="3858016" cy="23042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115616" y="764703"/>
            <a:ext cx="7571184" cy="5904385"/>
          </a:xfrm>
        </p:spPr>
        <p:txBody>
          <a:bodyPr>
            <a:normAutofit/>
          </a:bodyPr>
          <a:lstStyle/>
          <a:p>
            <a:r>
              <a:rPr lang="ja-JP" altLang="en-US" dirty="0" smtClean="0">
                <a:latin typeface="HG丸ｺﾞｼｯｸM-PRO" pitchFamily="50" charset="-128"/>
                <a:ea typeface="HG丸ｺﾞｼｯｸM-PRO" pitchFamily="50" charset="-128"/>
              </a:rPr>
              <a:t>５０歳の誕生日の属する一暦年に連続する５日以内</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a:t>
            </a:r>
            <a:r>
              <a:rPr lang="ja-JP" altLang="en-US" dirty="0" smtClean="0">
                <a:latin typeface="HG丸ｺﾞｼｯｸM-PRO" pitchFamily="50" charset="-128"/>
                <a:ea typeface="HG丸ｺﾞｼｯｸM-PRO" pitchFamily="50" charset="-128"/>
              </a:rPr>
              <a:t> ５日</a:t>
            </a:r>
            <a:r>
              <a:rPr lang="ja-JP" altLang="en-US" dirty="0" smtClean="0">
                <a:latin typeface="HG丸ｺﾞｼｯｸM-PRO" pitchFamily="50" charset="-128"/>
                <a:ea typeface="HG丸ｺﾞｼｯｸM-PRO" pitchFamily="50" charset="-128"/>
              </a:rPr>
              <a:t>連続して休暇を計画することが業務の運営に著しい支障が生じると所属長が認める場合は、２日以内と３日以内に分けて取得も可（教員に限る）</a:t>
            </a:r>
            <a:endParaRPr lang="en-US" altLang="ja-JP" dirty="0" smtClean="0">
              <a:latin typeface="HG丸ｺﾞｼｯｸM-PRO" pitchFamily="50" charset="-128"/>
              <a:ea typeface="HG丸ｺﾞｼｯｸM-PRO" pitchFamily="50" charset="-128"/>
            </a:endParaRPr>
          </a:p>
          <a:p>
            <a:pPr>
              <a:buNone/>
            </a:pPr>
            <a:endParaRPr lang="en-US" altLang="ja-JP" dirty="0" smtClean="0">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対象となる年に</a:t>
            </a:r>
            <a:r>
              <a:rPr lang="ja-JP" altLang="en-US" dirty="0" smtClean="0">
                <a:solidFill>
                  <a:srgbClr val="FF0000"/>
                </a:solidFill>
                <a:latin typeface="HG丸ｺﾞｼｯｸM-PRO" pitchFamily="50" charset="-128"/>
                <a:ea typeface="HG丸ｺﾞｼｯｸM-PRO" pitchFamily="50" charset="-128"/>
              </a:rPr>
              <a:t>１日も取得できなかった場合</a:t>
            </a:r>
            <a:r>
              <a:rPr lang="ja-JP" altLang="en-US" dirty="0" smtClean="0">
                <a:latin typeface="HG丸ｺﾞｼｯｸM-PRO" pitchFamily="50" charset="-128"/>
                <a:ea typeface="HG丸ｺﾞｼｯｸM-PRO" pitchFamily="50" charset="-128"/>
              </a:rPr>
              <a:t>、翌年に限り取得できる</a:t>
            </a:r>
            <a:endParaRPr lang="en-US" altLang="ja-JP" dirty="0" smtClean="0">
              <a:latin typeface="HG丸ｺﾞｼｯｸM-PRO" pitchFamily="50" charset="-128"/>
              <a:ea typeface="HG丸ｺﾞｼｯｸM-PRO" pitchFamily="50" charset="-128"/>
            </a:endParaRPr>
          </a:p>
        </p:txBody>
      </p:sp>
      <p:cxnSp>
        <p:nvCxnSpPr>
          <p:cNvPr id="6" name="直線コネクタ 5"/>
          <p:cNvCxnSpPr/>
          <p:nvPr/>
        </p:nvCxnSpPr>
        <p:spPr>
          <a:xfrm>
            <a:off x="3131840" y="1340768"/>
            <a:ext cx="4104456" cy="0"/>
          </a:xfrm>
          <a:prstGeom prst="line">
            <a:avLst/>
          </a:prstGeom>
          <a:ln w="635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下矢印 7"/>
          <p:cNvSpPr/>
          <p:nvPr/>
        </p:nvSpPr>
        <p:spPr>
          <a:xfrm>
            <a:off x="2987824" y="1844824"/>
            <a:ext cx="484188" cy="57467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638"/>
            <a:ext cx="7498080" cy="2290266"/>
          </a:xfrm>
        </p:spPr>
        <p:txBody>
          <a:bodyPr>
            <a:normAutofit/>
          </a:bodyPr>
          <a:lstStyle/>
          <a:p>
            <a:r>
              <a:rPr lang="en-US" altLang="ja-JP" dirty="0" smtClean="0">
                <a:latin typeface="HG丸ｺﾞｼｯｸM-PRO" pitchFamily="50" charset="-128"/>
                <a:ea typeface="HG丸ｺﾞｼｯｸM-PRO" pitchFamily="50" charset="-128"/>
              </a:rPr>
              <a:t>Q.</a:t>
            </a:r>
            <a:r>
              <a:rPr lang="ja-JP" altLang="en-US" dirty="0" smtClean="0">
                <a:latin typeface="HG丸ｺﾞｼｯｸM-PRO" pitchFamily="50" charset="-128"/>
                <a:ea typeface="HG丸ｺﾞｼｯｸM-PRO" pitchFamily="50" charset="-128"/>
              </a:rPr>
              <a:t>配偶者</a:t>
            </a:r>
            <a:r>
              <a:rPr lang="ja-JP" altLang="en-US" dirty="0" smtClean="0">
                <a:latin typeface="HG丸ｺﾞｼｯｸM-PRO" pitchFamily="50" charset="-128"/>
                <a:ea typeface="HG丸ｺﾞｼｯｸM-PRO" pitchFamily="50" charset="-128"/>
              </a:rPr>
              <a:t>の</a:t>
            </a:r>
            <a:r>
              <a:rPr lang="ja-JP" altLang="en-US" dirty="0" smtClean="0">
                <a:latin typeface="HG丸ｺﾞｼｯｸM-PRO" pitchFamily="50" charset="-128"/>
                <a:ea typeface="HG丸ｺﾞｼｯｸM-PRO" pitchFamily="50" charset="-128"/>
              </a:rPr>
              <a:t>弟が亡くなりました</a:t>
            </a:r>
            <a:r>
              <a:rPr lang="ja-JP" altLang="en-US" dirty="0" smtClean="0">
                <a:latin typeface="HG丸ｺﾞｼｯｸM-PRO" pitchFamily="50" charset="-128"/>
                <a:ea typeface="HG丸ｺﾞｼｯｸM-PRO" pitchFamily="50" charset="-128"/>
              </a:rPr>
              <a:t>。忌引休暇は何日取得できますか？</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1435608" y="5517232"/>
            <a:ext cx="7498080" cy="731168"/>
          </a:xfrm>
        </p:spPr>
        <p:txBody>
          <a:bodyPr/>
          <a:lstStyle/>
          <a:p>
            <a:pPr algn="r">
              <a:buNone/>
            </a:pPr>
            <a:r>
              <a:rPr kumimoji="1" lang="en-US" altLang="ja-JP" dirty="0" smtClean="0">
                <a:latin typeface="HG丸ｺﾞｼｯｸM-PRO" pitchFamily="50" charset="-128"/>
                <a:ea typeface="HG丸ｺﾞｼｯｸM-PRO" pitchFamily="50" charset="-128"/>
              </a:rPr>
              <a:t>A.</a:t>
            </a:r>
            <a:r>
              <a:rPr kumimoji="1" lang="ja-JP" altLang="en-US" dirty="0" smtClean="0">
                <a:latin typeface="HG丸ｺﾞｼｯｸM-PRO" pitchFamily="50" charset="-128"/>
                <a:ea typeface="HG丸ｺﾞｼｯｸM-PRO" pitchFamily="50" charset="-128"/>
              </a:rPr>
              <a:t>１日取得できます。</a:t>
            </a:r>
            <a:endParaRPr kumimoji="1" lang="ja-JP" altLang="en-US" dirty="0">
              <a:latin typeface="HG丸ｺﾞｼｯｸM-PRO" pitchFamily="50" charset="-128"/>
              <a:ea typeface="HG丸ｺﾞｼｯｸM-PRO" pitchFamily="50" charset="-128"/>
            </a:endParaRPr>
          </a:p>
        </p:txBody>
      </p:sp>
      <p:pic>
        <p:nvPicPr>
          <p:cNvPr id="5122" name="Picture 2" descr="http://t2.gstatic.com/images?q=tbn:ANd9GcSPJeCnvxh2By9fRsxNV4Dxu8rppEAashJOko9JPUQ7rVesLz1lTw"/>
          <p:cNvPicPr>
            <a:picLocks noChangeAspect="1" noChangeArrowheads="1"/>
          </p:cNvPicPr>
          <p:nvPr/>
        </p:nvPicPr>
        <p:blipFill>
          <a:blip r:embed="rId3" cstate="print"/>
          <a:srcRect/>
          <a:stretch>
            <a:fillRect/>
          </a:stretch>
        </p:blipFill>
        <p:spPr bwMode="auto">
          <a:xfrm>
            <a:off x="5436096" y="3140968"/>
            <a:ext cx="2647950" cy="17240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dirty="0"/>
          </a:p>
        </p:txBody>
      </p:sp>
      <p:pic>
        <p:nvPicPr>
          <p:cNvPr id="2050" name="Picture 2"/>
          <p:cNvPicPr>
            <a:picLocks noChangeAspect="1" noChangeArrowheads="1"/>
          </p:cNvPicPr>
          <p:nvPr/>
        </p:nvPicPr>
        <p:blipFill>
          <a:blip r:embed="rId3" cstate="print"/>
          <a:srcRect/>
          <a:stretch>
            <a:fillRect/>
          </a:stretch>
        </p:blipFill>
        <p:spPr bwMode="auto">
          <a:xfrm>
            <a:off x="-684584" y="908720"/>
            <a:ext cx="10826615" cy="4968552"/>
          </a:xfrm>
          <a:prstGeom prst="rect">
            <a:avLst/>
          </a:prstGeom>
          <a:noFill/>
          <a:ln w="9525">
            <a:noFill/>
            <a:miter lim="800000"/>
            <a:headEnd/>
            <a:tailEnd/>
          </a:ln>
        </p:spPr>
      </p:pic>
      <p:sp>
        <p:nvSpPr>
          <p:cNvPr id="5" name="下矢印 4"/>
          <p:cNvSpPr/>
          <p:nvPr/>
        </p:nvSpPr>
        <p:spPr>
          <a:xfrm rot="16200000">
            <a:off x="6768244" y="2816932"/>
            <a:ext cx="144016" cy="151216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7452320" y="2852936"/>
            <a:ext cx="1368152" cy="10081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175796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03648" y="2348880"/>
            <a:ext cx="7498080" cy="1143000"/>
          </a:xfrm>
        </p:spPr>
        <p:txBody>
          <a:bodyPr/>
          <a:lstStyle/>
          <a:p>
            <a:pPr algn="ctr"/>
            <a:r>
              <a:rPr lang="ja-JP" altLang="en-US" dirty="0" smtClean="0">
                <a:latin typeface="AR P丸ゴシック体E" pitchFamily="50" charset="-128"/>
                <a:ea typeface="AR P丸ゴシック体E" pitchFamily="50" charset="-128"/>
              </a:rPr>
              <a:t>終　わ　</a:t>
            </a:r>
            <a:r>
              <a:rPr lang="ja-JP" altLang="en-US" dirty="0" err="1" smtClean="0">
                <a:latin typeface="AR P丸ゴシック体E" pitchFamily="50" charset="-128"/>
                <a:ea typeface="AR P丸ゴシック体E" pitchFamily="50" charset="-128"/>
              </a:rPr>
              <a:t>り</a:t>
            </a:r>
            <a:endParaRPr kumimoji="1" lang="ja-JP" altLang="en-US" dirty="0">
              <a:latin typeface="AR P丸ゴシック体E" pitchFamily="50" charset="-128"/>
              <a:ea typeface="AR P丸ゴシック体E" pitchFamily="50" charset="-128"/>
            </a:endParaRPr>
          </a:p>
        </p:txBody>
      </p:sp>
      <p:pic>
        <p:nvPicPr>
          <p:cNvPr id="1026" name="Picture 2" descr="お辞儀をするイラスト"/>
          <p:cNvPicPr>
            <a:picLocks noGrp="1" noChangeAspect="1" noChangeArrowheads="1"/>
          </p:cNvPicPr>
          <p:nvPr>
            <p:ph idx="1"/>
          </p:nvPr>
        </p:nvPicPr>
        <p:blipFill>
          <a:blip r:embed="rId3" cstate="print"/>
          <a:srcRect/>
          <a:stretch>
            <a:fillRect/>
          </a:stretch>
        </p:blipFill>
        <p:spPr bwMode="auto">
          <a:xfrm>
            <a:off x="2411760" y="4149080"/>
            <a:ext cx="1872208" cy="179219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p:txBody>
          <a:bodyPr/>
          <a:lstStyle/>
          <a:p>
            <a:pPr eaLnBrk="1" hangingPunct="1"/>
            <a:r>
              <a:rPr lang="ja-JP" altLang="en-US" dirty="0" smtClean="0">
                <a:latin typeface="HG丸ｺﾞｼｯｸM-PRO" pitchFamily="50" charset="-128"/>
                <a:ea typeface="HG丸ｺﾞｼｯｸM-PRO" pitchFamily="50" charset="-128"/>
              </a:rPr>
              <a:t>どんなときに取れるの？</a:t>
            </a:r>
          </a:p>
        </p:txBody>
      </p:sp>
      <p:sp>
        <p:nvSpPr>
          <p:cNvPr id="3" name="コンテンツ プレースホルダ 2"/>
          <p:cNvSpPr>
            <a:spLocks noGrp="1"/>
          </p:cNvSpPr>
          <p:nvPr>
            <p:ph idx="1"/>
          </p:nvPr>
        </p:nvSpPr>
        <p:spPr>
          <a:xfrm>
            <a:off x="457200" y="1484313"/>
            <a:ext cx="8229600" cy="5184775"/>
          </a:xfrm>
        </p:spPr>
        <p:txBody>
          <a:bodyPr/>
          <a:lstStyle/>
          <a:p>
            <a:pPr eaLnBrk="1" hangingPunct="1"/>
            <a:r>
              <a:rPr lang="ja-JP" altLang="en-US" dirty="0" smtClean="0">
                <a:latin typeface="HG丸ｺﾞｼｯｸM-PRO" pitchFamily="50" charset="-128"/>
                <a:ea typeface="HG丸ｺﾞｼｯｸM-PRO" pitchFamily="50" charset="-128"/>
              </a:rPr>
              <a:t>地震、水害、火災その他の災害又は交通機関の事故等の職員の責によらない原因によって、出勤が著しく困難であると認められる場合</a:t>
            </a:r>
          </a:p>
          <a:p>
            <a:pPr eaLnBrk="1" hangingPunct="1">
              <a:buFont typeface="Arial" charset="0"/>
              <a:buNone/>
            </a:pPr>
            <a:endParaRPr lang="en-US" altLang="ja-JP" dirty="0" smtClean="0"/>
          </a:p>
          <a:p>
            <a:pPr eaLnBrk="1" hangingPunct="1"/>
            <a:r>
              <a:rPr lang="ja-JP" altLang="en-US" dirty="0" smtClean="0">
                <a:latin typeface="HG丸ｺﾞｼｯｸM-PRO" pitchFamily="50" charset="-128"/>
                <a:ea typeface="HG丸ｺﾞｼｯｸM-PRO" pitchFamily="50" charset="-128"/>
              </a:rPr>
              <a:t>「感染症の予防及び感染症の患者に対する医療に関する法律」による交通の制限又は遮断の措置が公的行政機関によって講ぜられた場合</a:t>
            </a:r>
            <a:endParaRPr lang="en-US" altLang="ja-JP" dirty="0" smtClean="0">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p:txBody>
          <a:bodyPr/>
          <a:lstStyle/>
          <a:p>
            <a:pPr eaLnBrk="1" hangingPunct="1"/>
            <a:r>
              <a:rPr lang="ja-JP" altLang="en-US" dirty="0" smtClean="0">
                <a:latin typeface="HG丸ｺﾞｼｯｸM-PRO" pitchFamily="50" charset="-128"/>
                <a:ea typeface="HG丸ｺﾞｼｯｸM-PRO" pitchFamily="50" charset="-128"/>
              </a:rPr>
              <a:t>どんなときに取れるの？</a:t>
            </a:r>
          </a:p>
        </p:txBody>
      </p:sp>
      <p:sp>
        <p:nvSpPr>
          <p:cNvPr id="3" name="コンテンツ プレースホルダ 2"/>
          <p:cNvSpPr>
            <a:spLocks noGrp="1"/>
          </p:cNvSpPr>
          <p:nvPr>
            <p:ph idx="1"/>
          </p:nvPr>
        </p:nvSpPr>
        <p:spPr>
          <a:xfrm>
            <a:off x="457200" y="1484313"/>
            <a:ext cx="8229600" cy="5184775"/>
          </a:xfrm>
        </p:spPr>
        <p:txBody>
          <a:bodyPr/>
          <a:lstStyle/>
          <a:p>
            <a:pPr eaLnBrk="1" hangingPunct="1"/>
            <a:r>
              <a:rPr lang="ja-JP" altLang="en-US" dirty="0" smtClean="0">
                <a:latin typeface="HG丸ｺﾞｼｯｸM-PRO" pitchFamily="50" charset="-128"/>
                <a:ea typeface="HG丸ｺﾞｼｯｸM-PRO" pitchFamily="50" charset="-128"/>
              </a:rPr>
              <a:t>自家用車による出勤の場合で、信号機の故障等が原因の渋滞や、職員の責に帰さない追突等の事故により、勤務時間開始までに出勤し得なかった場合</a:t>
            </a:r>
            <a:endParaRPr lang="en-US" altLang="ja-JP" dirty="0" smtClean="0">
              <a:latin typeface="HG丸ｺﾞｼｯｸM-PRO" pitchFamily="50" charset="-128"/>
              <a:ea typeface="HG丸ｺﾞｼｯｸM-PRO" pitchFamily="50" charset="-128"/>
            </a:endParaRPr>
          </a:p>
          <a:p>
            <a:pPr eaLnBrk="1" hangingPunct="1">
              <a:buFont typeface="Arial" charset="0"/>
              <a:buNone/>
            </a:pPr>
            <a:r>
              <a:rPr lang="ja-JP" altLang="en-US" dirty="0" smtClean="0">
                <a:latin typeface="HG丸ｺﾞｼｯｸM-PRO" pitchFamily="50" charset="-128"/>
                <a:ea typeface="HG丸ｺﾞｼｯｸM-PRO" pitchFamily="50" charset="-128"/>
              </a:rPr>
              <a:t>　</a:t>
            </a:r>
            <a:endParaRPr lang="en-US" altLang="ja-JP" dirty="0" smtClean="0">
              <a:latin typeface="HG丸ｺﾞｼｯｸM-PRO" pitchFamily="50" charset="-128"/>
              <a:ea typeface="HG丸ｺﾞｼｯｸM-PRO" pitchFamily="50" charset="-128"/>
            </a:endParaRPr>
          </a:p>
          <a:p>
            <a:pPr eaLnBrk="1" hangingPunct="1">
              <a:buFont typeface="Arial" charset="0"/>
              <a:buNone/>
            </a:pPr>
            <a:r>
              <a:rPr lang="ja-JP" altLang="en-US" dirty="0" smtClean="0">
                <a:latin typeface="HG丸ｺﾞｼｯｸM-PRO" pitchFamily="50" charset="-128"/>
                <a:ea typeface="HG丸ｺﾞｼｯｸM-PRO" pitchFamily="50" charset="-128"/>
              </a:rPr>
              <a:t>  雨天時等の単なる交通渋滞や職員の過失による事故の場合などは除く</a:t>
            </a:r>
            <a:endParaRPr lang="en-US" altLang="ja-JP" dirty="0" smtClean="0">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p:txBody>
          <a:bodyPr/>
          <a:lstStyle/>
          <a:p>
            <a:pPr eaLnBrk="1" hangingPunct="1"/>
            <a:r>
              <a:rPr lang="ja-JP" altLang="en-US" dirty="0" smtClean="0">
                <a:latin typeface="HG丸ｺﾞｼｯｸM-PRO" pitchFamily="50" charset="-128"/>
                <a:ea typeface="HG丸ｺﾞｼｯｸM-PRO" pitchFamily="50" charset="-128"/>
              </a:rPr>
              <a:t>どのくらい取れるの？</a:t>
            </a:r>
          </a:p>
        </p:txBody>
      </p:sp>
      <p:sp>
        <p:nvSpPr>
          <p:cNvPr id="4099" name="コンテンツ プレースホルダ 2"/>
          <p:cNvSpPr>
            <a:spLocks noGrp="1"/>
          </p:cNvSpPr>
          <p:nvPr>
            <p:ph idx="1"/>
          </p:nvPr>
        </p:nvSpPr>
        <p:spPr>
          <a:xfrm>
            <a:off x="457200" y="1484313"/>
            <a:ext cx="8229600" cy="5184775"/>
          </a:xfrm>
        </p:spPr>
        <p:txBody>
          <a:bodyPr>
            <a:normAutofit/>
          </a:bodyPr>
          <a:lstStyle/>
          <a:p>
            <a:pPr eaLnBrk="1" hangingPunct="1"/>
            <a:r>
              <a:rPr lang="ja-JP" altLang="en-US" dirty="0" smtClean="0">
                <a:latin typeface="HG丸ｺﾞｼｯｸM-PRO" pitchFamily="50" charset="-128"/>
                <a:ea typeface="HG丸ｺﾞｼｯｸM-PRO" pitchFamily="50" charset="-128"/>
              </a:rPr>
              <a:t>時間単位で取得</a:t>
            </a:r>
            <a:endParaRPr lang="en-US" altLang="ja-JP" dirty="0" smtClean="0">
              <a:latin typeface="HG丸ｺﾞｼｯｸM-PRO" pitchFamily="50" charset="-128"/>
              <a:ea typeface="HG丸ｺﾞｼｯｸM-PRO" pitchFamily="50" charset="-128"/>
            </a:endParaRPr>
          </a:p>
          <a:p>
            <a:pPr eaLnBrk="1" hangingPunct="1">
              <a:buNone/>
            </a:pPr>
            <a:endParaRPr lang="en-US" altLang="ja-JP" dirty="0" smtClean="0">
              <a:latin typeface="HG丸ｺﾞｼｯｸM-PRO" pitchFamily="50" charset="-128"/>
              <a:ea typeface="HG丸ｺﾞｼｯｸM-PRO" pitchFamily="50" charset="-128"/>
            </a:endParaRPr>
          </a:p>
          <a:p>
            <a:pPr eaLnBrk="1" hangingPunct="1"/>
            <a:r>
              <a:rPr lang="ja-JP" altLang="en-US" dirty="0" smtClean="0">
                <a:latin typeface="HG丸ｺﾞｼｯｸM-PRO" pitchFamily="50" charset="-128"/>
                <a:ea typeface="HG丸ｺﾞｼｯｸM-PRO" pitchFamily="50" charset="-128"/>
              </a:rPr>
              <a:t>出勤を妨げていた原因が解除又は回復されるまでの期間と、その後出勤に要する時間を加えた時間</a:t>
            </a:r>
            <a:endParaRPr lang="en-US" altLang="ja-JP" dirty="0" smtClean="0">
              <a:latin typeface="HG丸ｺﾞｼｯｸM-PRO" pitchFamily="50" charset="-128"/>
              <a:ea typeface="HG丸ｺﾞｼｯｸM-PRO" pitchFamily="50" charset="-128"/>
            </a:endParaRPr>
          </a:p>
          <a:p>
            <a:pPr eaLnBrk="1" hangingPunct="1">
              <a:buFont typeface="Arial" charset="0"/>
              <a:buNone/>
            </a:pPr>
            <a:endParaRPr lang="en-US" altLang="ja-JP" dirty="0" smtClean="0">
              <a:latin typeface="HG丸ｺﾞｼｯｸM-PRO" pitchFamily="50" charset="-128"/>
              <a:ea typeface="HG丸ｺﾞｼｯｸM-PRO" pitchFamily="50" charset="-128"/>
            </a:endParaRPr>
          </a:p>
          <a:p>
            <a:pPr eaLnBrk="1" hangingPunct="1">
              <a:buFont typeface="Arial" charset="0"/>
              <a:buNone/>
            </a:pPr>
            <a:r>
              <a:rPr lang="ja-JP" altLang="en-US" dirty="0" smtClean="0">
                <a:latin typeface="HG丸ｺﾞｼｯｸM-PRO" pitchFamily="50" charset="-128"/>
                <a:ea typeface="HG丸ｺﾞｼｯｸM-PRO" pitchFamily="50" charset="-128"/>
              </a:rPr>
              <a:t>＊復旧後すぐに出勤したとしても公署着が　</a:t>
            </a:r>
            <a:endParaRPr lang="en-US" altLang="ja-JP" dirty="0" smtClean="0">
              <a:latin typeface="HG丸ｺﾞｼｯｸM-PRO" pitchFamily="50" charset="-128"/>
              <a:ea typeface="HG丸ｺﾞｼｯｸM-PRO" pitchFamily="50" charset="-128"/>
            </a:endParaRPr>
          </a:p>
          <a:p>
            <a:pPr eaLnBrk="1" hangingPunct="1">
              <a:buFont typeface="Arial" charset="0"/>
              <a:buNone/>
            </a:pPr>
            <a:r>
              <a:rPr lang="ja-JP" altLang="en-US" dirty="0" smtClean="0">
                <a:latin typeface="HG丸ｺﾞｼｯｸM-PRO" pitchFamily="50" charset="-128"/>
                <a:ea typeface="HG丸ｺﾞｼｯｸM-PRO" pitchFamily="50" charset="-128"/>
              </a:rPr>
              <a:t>　勤務時間終了後となる場合は</a:t>
            </a:r>
            <a:r>
              <a:rPr lang="ja-JP" altLang="en-US" dirty="0" smtClean="0">
                <a:solidFill>
                  <a:srgbClr val="FF0000"/>
                </a:solidFill>
                <a:latin typeface="HG丸ｺﾞｼｯｸM-PRO" pitchFamily="50" charset="-128"/>
                <a:ea typeface="HG丸ｺﾞｼｯｸM-PRO" pitchFamily="50" charset="-128"/>
              </a:rPr>
              <a:t>１日の特別   </a:t>
            </a:r>
            <a:endParaRPr lang="en-US" altLang="ja-JP" dirty="0" smtClean="0">
              <a:solidFill>
                <a:srgbClr val="FF0000"/>
              </a:solidFill>
              <a:latin typeface="HG丸ｺﾞｼｯｸM-PRO" pitchFamily="50" charset="-128"/>
              <a:ea typeface="HG丸ｺﾞｼｯｸM-PRO" pitchFamily="50" charset="-128"/>
            </a:endParaRPr>
          </a:p>
          <a:p>
            <a:pPr eaLnBrk="1" hangingPunct="1">
              <a:buFont typeface="Arial" charset="0"/>
              <a:buNone/>
            </a:pPr>
            <a:r>
              <a:rPr lang="en-US" altLang="ja-JP" dirty="0" smtClean="0">
                <a:solidFill>
                  <a:srgbClr val="FF0000"/>
                </a:solidFill>
                <a:latin typeface="HG丸ｺﾞｼｯｸM-PRO" pitchFamily="50" charset="-128"/>
                <a:ea typeface="HG丸ｺﾞｼｯｸM-PRO" pitchFamily="50" charset="-128"/>
              </a:rPr>
              <a:t>   </a:t>
            </a:r>
            <a:r>
              <a:rPr lang="ja-JP" altLang="en-US" dirty="0" smtClean="0">
                <a:solidFill>
                  <a:srgbClr val="FF0000"/>
                </a:solidFill>
                <a:latin typeface="HG丸ｺﾞｼｯｸM-PRO" pitchFamily="50" charset="-128"/>
                <a:ea typeface="HG丸ｺﾞｼｯｸM-PRO" pitchFamily="50" charset="-128"/>
              </a:rPr>
              <a:t>休暇</a:t>
            </a:r>
            <a:r>
              <a:rPr lang="ja-JP" altLang="en-US" dirty="0" smtClean="0">
                <a:latin typeface="HG丸ｺﾞｼｯｸM-PRO" pitchFamily="50" charset="-128"/>
                <a:ea typeface="HG丸ｺﾞｼｯｸM-PRO" pitchFamily="50" charset="-128"/>
              </a:rPr>
              <a:t>にできる　</a:t>
            </a:r>
            <a:endParaRPr lang="en-US" altLang="ja-JP"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Effect transition="in" filter="fade">
                                      <p:cBhvr>
                                        <p:cTn id="12" dur="500"/>
                                        <p:tgtEl>
                                          <p:spTgt spid="40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animEffect transition="in" filter="fade">
                                      <p:cBhvr>
                                        <p:cTn id="17" dur="500"/>
                                        <p:tgtEl>
                                          <p:spTgt spid="4099">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099">
                                            <p:txEl>
                                              <p:pRg st="5" end="5"/>
                                            </p:txEl>
                                          </p:spTgt>
                                        </p:tgtEl>
                                        <p:attrNameLst>
                                          <p:attrName>style.visibility</p:attrName>
                                        </p:attrNameLst>
                                      </p:cBhvr>
                                      <p:to>
                                        <p:strVal val="visible"/>
                                      </p:to>
                                    </p:set>
                                    <p:animEffect transition="in" filter="fade">
                                      <p:cBhvr>
                                        <p:cTn id="20" dur="500"/>
                                        <p:tgtEl>
                                          <p:spTgt spid="4099">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099">
                                            <p:txEl>
                                              <p:pRg st="6" end="6"/>
                                            </p:txEl>
                                          </p:spTgt>
                                        </p:tgtEl>
                                        <p:attrNameLst>
                                          <p:attrName>style.visibility</p:attrName>
                                        </p:attrNameLst>
                                      </p:cBhvr>
                                      <p:to>
                                        <p:strVal val="visible"/>
                                      </p:to>
                                    </p:set>
                                    <p:animEffect transition="in" filter="fade">
                                      <p:cBhvr>
                                        <p:cTn id="23" dur="500"/>
                                        <p:tgtEl>
                                          <p:spTgt spid="4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コンテンツ プレースホルダ 2"/>
          <p:cNvSpPr>
            <a:spLocks noGrp="1"/>
          </p:cNvSpPr>
          <p:nvPr>
            <p:ph idx="1"/>
          </p:nvPr>
        </p:nvSpPr>
        <p:spPr>
          <a:xfrm>
            <a:off x="467544" y="476672"/>
            <a:ext cx="8229600" cy="6381328"/>
          </a:xfrm>
        </p:spPr>
        <p:txBody>
          <a:bodyPr>
            <a:normAutofit/>
          </a:bodyPr>
          <a:lstStyle/>
          <a:p>
            <a:pPr eaLnBrk="1" hangingPunct="1">
              <a:buFont typeface="Arial" charset="0"/>
              <a:buNone/>
            </a:pPr>
            <a:r>
              <a:rPr lang="ja-JP" altLang="en-US" sz="2800" dirty="0" smtClean="0">
                <a:latin typeface="HG丸ｺﾞｼｯｸM-PRO" pitchFamily="50" charset="-128"/>
                <a:ea typeface="HG丸ｺﾞｼｯｸM-PRO" pitchFamily="50" charset="-128"/>
              </a:rPr>
              <a:t>１５時に復旧、公署着が１５時３０分の場合</a:t>
            </a:r>
            <a:endParaRPr lang="en-US" altLang="ja-JP" sz="2800" dirty="0" smtClean="0">
              <a:latin typeface="HG丸ｺﾞｼｯｸM-PRO" pitchFamily="50" charset="-128"/>
              <a:ea typeface="HG丸ｺﾞｼｯｸM-PRO" pitchFamily="50" charset="-128"/>
            </a:endParaRPr>
          </a:p>
          <a:p>
            <a:pPr eaLnBrk="1" hangingPunct="1">
              <a:buFont typeface="Arial" charset="0"/>
              <a:buNone/>
            </a:pPr>
            <a:r>
              <a:rPr lang="en-US" altLang="ja-JP" sz="2400" dirty="0" smtClean="0"/>
              <a:t>8:15</a:t>
            </a:r>
            <a:r>
              <a:rPr lang="ja-JP" altLang="en-US" sz="2400" dirty="0" smtClean="0"/>
              <a:t>　　　　　　　　　　　　　　 　　　  　</a:t>
            </a:r>
            <a:r>
              <a:rPr lang="en-US" altLang="ja-JP" sz="2400" dirty="0" smtClean="0"/>
              <a:t>15:30</a:t>
            </a:r>
            <a:r>
              <a:rPr lang="ja-JP" altLang="en-US" sz="2400" dirty="0" smtClean="0"/>
              <a:t>　</a:t>
            </a:r>
            <a:r>
              <a:rPr lang="en-US" altLang="ja-JP" sz="2400" dirty="0" smtClean="0"/>
              <a:t>16:45</a:t>
            </a:r>
          </a:p>
          <a:p>
            <a:pPr eaLnBrk="1" hangingPunct="1">
              <a:buFont typeface="Arial" charset="0"/>
              <a:buNone/>
            </a:pPr>
            <a:endParaRPr lang="en-US" altLang="ja-JP" sz="2400" dirty="0" smtClean="0"/>
          </a:p>
          <a:p>
            <a:pPr eaLnBrk="1" hangingPunct="1">
              <a:buFont typeface="Arial" charset="0"/>
              <a:buNone/>
            </a:pPr>
            <a:endParaRPr lang="en-US" altLang="ja-JP" sz="2400" dirty="0" smtClean="0"/>
          </a:p>
          <a:p>
            <a:pPr>
              <a:buNone/>
            </a:pPr>
            <a:r>
              <a:rPr lang="ja-JP" altLang="en-US" sz="2400" dirty="0" smtClean="0">
                <a:latin typeface="HG丸ｺﾞｼｯｸM-PRO" pitchFamily="50" charset="-128"/>
                <a:ea typeface="HG丸ｺﾞｼｯｸM-PRO" pitchFamily="50" charset="-128"/>
                <a:cs typeface="Arial" pitchFamily="34" charset="0"/>
              </a:rPr>
              <a:t>　</a:t>
            </a:r>
            <a:r>
              <a:rPr lang="en-US" altLang="ja-JP" sz="2800" dirty="0" smtClean="0">
                <a:solidFill>
                  <a:srgbClr val="FF0000"/>
                </a:solidFill>
                <a:latin typeface="HG丸ｺﾞｼｯｸM-PRO" pitchFamily="50" charset="-128"/>
                <a:ea typeface="HG丸ｺﾞｼｯｸM-PRO" pitchFamily="50" charset="-128"/>
                <a:cs typeface="Arial" pitchFamily="34" charset="0"/>
              </a:rPr>
              <a:t>※</a:t>
            </a:r>
            <a:r>
              <a:rPr lang="ja-JP" altLang="en-US" sz="2800" dirty="0" smtClean="0">
                <a:solidFill>
                  <a:srgbClr val="FF0000"/>
                </a:solidFill>
                <a:latin typeface="HG丸ｺﾞｼｯｸM-PRO" pitchFamily="50" charset="-128"/>
                <a:ea typeface="HG丸ｺﾞｼｯｸM-PRO" pitchFamily="50" charset="-128"/>
                <a:cs typeface="Arial" pitchFamily="34" charset="0"/>
              </a:rPr>
              <a:t>７時間の特別休暇が認められる</a:t>
            </a:r>
            <a:endParaRPr lang="en-US" altLang="ja-JP" sz="2800" dirty="0" smtClean="0">
              <a:solidFill>
                <a:srgbClr val="FF0000"/>
              </a:solidFill>
              <a:latin typeface="HG丸ｺﾞｼｯｸM-PRO" pitchFamily="50" charset="-128"/>
              <a:ea typeface="HG丸ｺﾞｼｯｸM-PRO" pitchFamily="50" charset="-128"/>
              <a:cs typeface="Arial" pitchFamily="34" charset="0"/>
            </a:endParaRPr>
          </a:p>
          <a:p>
            <a:pPr eaLnBrk="1" hangingPunct="1">
              <a:buFont typeface="Arial" charset="0"/>
              <a:buNone/>
            </a:pPr>
            <a:r>
              <a:rPr lang="en-US" altLang="ja-JP" sz="2800" dirty="0" smtClean="0">
                <a:latin typeface="HG丸ｺﾞｼｯｸM-PRO" pitchFamily="50" charset="-128"/>
                <a:ea typeface="HG丸ｺﾞｼｯｸM-PRO" pitchFamily="50" charset="-128"/>
              </a:rPr>
              <a:t>      </a:t>
            </a:r>
            <a:r>
              <a:rPr lang="ja-JP" altLang="en-US" sz="2800" dirty="0" smtClean="0">
                <a:solidFill>
                  <a:srgbClr val="FF0000"/>
                </a:solidFill>
                <a:latin typeface="HG丸ｺﾞｼｯｸM-PRO" pitchFamily="50" charset="-128"/>
                <a:ea typeface="HG丸ｺﾞｼｯｸM-PRO" pitchFamily="50" charset="-128"/>
              </a:rPr>
              <a:t>（休憩時間４５分含む）</a:t>
            </a:r>
            <a:endParaRPr lang="en-US" altLang="ja-JP" sz="2800" dirty="0" smtClean="0">
              <a:solidFill>
                <a:srgbClr val="FF0000"/>
              </a:solidFill>
              <a:latin typeface="HG丸ｺﾞｼｯｸM-PRO" pitchFamily="50" charset="-128"/>
              <a:ea typeface="HG丸ｺﾞｼｯｸM-PRO" pitchFamily="50" charset="-128"/>
            </a:endParaRPr>
          </a:p>
          <a:p>
            <a:pPr eaLnBrk="1" hangingPunct="1">
              <a:buFont typeface="Arial" charset="0"/>
              <a:buNone/>
            </a:pPr>
            <a:endParaRPr lang="en-US" altLang="ja-JP" sz="2800" dirty="0" smtClean="0">
              <a:latin typeface="HG丸ｺﾞｼｯｸM-PRO" pitchFamily="50" charset="-128"/>
              <a:ea typeface="HG丸ｺﾞｼｯｸM-PRO" pitchFamily="50" charset="-128"/>
            </a:endParaRPr>
          </a:p>
          <a:p>
            <a:pPr eaLnBrk="1" hangingPunct="1">
              <a:buFont typeface="Arial" charset="0"/>
              <a:buNone/>
            </a:pPr>
            <a:r>
              <a:rPr lang="ja-JP" altLang="en-US" sz="2800" dirty="0" smtClean="0">
                <a:latin typeface="HG丸ｺﾞｼｯｸM-PRO" pitchFamily="50" charset="-128"/>
                <a:ea typeface="HG丸ｺﾞｼｯｸM-PRO" pitchFamily="50" charset="-128"/>
              </a:rPr>
              <a:t>１５時に復旧したが、１５時から１６時４５分を</a:t>
            </a:r>
            <a:endParaRPr lang="en-US" altLang="ja-JP" sz="2800" dirty="0" smtClean="0">
              <a:latin typeface="HG丸ｺﾞｼｯｸM-PRO" pitchFamily="50" charset="-128"/>
              <a:ea typeface="HG丸ｺﾞｼｯｸM-PRO" pitchFamily="50" charset="-128"/>
            </a:endParaRPr>
          </a:p>
          <a:p>
            <a:pPr eaLnBrk="1" hangingPunct="1">
              <a:buFont typeface="Arial" charset="0"/>
              <a:buNone/>
            </a:pPr>
            <a:r>
              <a:rPr lang="ja-JP" altLang="en-US" sz="2800" dirty="0" smtClean="0">
                <a:latin typeface="HG丸ｺﾞｼｯｸM-PRO" pitchFamily="50" charset="-128"/>
                <a:ea typeface="HG丸ｺﾞｼｯｸM-PRO" pitchFamily="50" charset="-128"/>
              </a:rPr>
              <a:t>年休とし、出勤しなかった場合</a:t>
            </a:r>
            <a:endParaRPr lang="en-US" altLang="ja-JP" sz="2800" dirty="0" smtClean="0">
              <a:latin typeface="HG丸ｺﾞｼｯｸM-PRO" pitchFamily="50" charset="-128"/>
              <a:ea typeface="HG丸ｺﾞｼｯｸM-PRO" pitchFamily="50" charset="-128"/>
            </a:endParaRPr>
          </a:p>
          <a:p>
            <a:pPr>
              <a:buNone/>
            </a:pPr>
            <a:r>
              <a:rPr lang="en-US" altLang="ja-JP" sz="2400" dirty="0" smtClean="0"/>
              <a:t>8:15</a:t>
            </a:r>
            <a:r>
              <a:rPr lang="ja-JP" altLang="en-US" sz="2400" dirty="0" smtClean="0"/>
              <a:t>　　　　　　　　　　　　　　 　　　 </a:t>
            </a:r>
            <a:r>
              <a:rPr lang="en-US" altLang="ja-JP" sz="2400" dirty="0" smtClean="0"/>
              <a:t>15:00 </a:t>
            </a:r>
            <a:r>
              <a:rPr lang="ja-JP" altLang="en-US" sz="2400" dirty="0" smtClean="0"/>
              <a:t>　　</a:t>
            </a:r>
            <a:r>
              <a:rPr lang="en-US" altLang="ja-JP" sz="2400" dirty="0" smtClean="0"/>
              <a:t>16:45</a:t>
            </a:r>
          </a:p>
          <a:p>
            <a:pPr>
              <a:buNone/>
            </a:pPr>
            <a:endParaRPr lang="en-US" altLang="ja-JP" sz="2400" dirty="0" smtClean="0"/>
          </a:p>
          <a:p>
            <a:pPr>
              <a:buNone/>
            </a:pPr>
            <a:r>
              <a:rPr lang="ja-JP" altLang="en-US" sz="2400" dirty="0" smtClean="0"/>
              <a:t>　　　</a:t>
            </a:r>
            <a:endParaRPr lang="en-US" altLang="ja-JP" sz="2400" dirty="0" smtClean="0"/>
          </a:p>
          <a:p>
            <a:pPr>
              <a:buNone/>
            </a:pPr>
            <a:r>
              <a:rPr lang="ja-JP" altLang="en-US" sz="2400" dirty="0" smtClean="0">
                <a:latin typeface="HG丸ｺﾞｼｯｸM-PRO" pitchFamily="50" charset="-128"/>
                <a:ea typeface="HG丸ｺﾞｼｯｸM-PRO" pitchFamily="50" charset="-128"/>
                <a:cs typeface="Arial" pitchFamily="34" charset="0"/>
              </a:rPr>
              <a:t>　　　</a:t>
            </a:r>
            <a:r>
              <a:rPr lang="en-US" altLang="ja-JP" sz="2800" dirty="0" smtClean="0">
                <a:solidFill>
                  <a:srgbClr val="FF0000"/>
                </a:solidFill>
                <a:latin typeface="HG丸ｺﾞｼｯｸM-PRO" pitchFamily="50" charset="-128"/>
                <a:ea typeface="HG丸ｺﾞｼｯｸM-PRO" pitchFamily="50" charset="-128"/>
                <a:cs typeface="Arial" pitchFamily="34" charset="0"/>
              </a:rPr>
              <a:t>※</a:t>
            </a:r>
            <a:r>
              <a:rPr lang="ja-JP" altLang="en-US" sz="2800" dirty="0" smtClean="0">
                <a:solidFill>
                  <a:srgbClr val="FF0000"/>
                </a:solidFill>
                <a:latin typeface="HG丸ｺﾞｼｯｸM-PRO" pitchFamily="50" charset="-128"/>
                <a:ea typeface="HG丸ｺﾞｼｯｸM-PRO" pitchFamily="50" charset="-128"/>
                <a:cs typeface="Arial" pitchFamily="34" charset="0"/>
              </a:rPr>
              <a:t>１日の年休となる</a:t>
            </a:r>
            <a:endParaRPr lang="en-US" altLang="ja-JP" sz="2800" dirty="0" smtClean="0">
              <a:solidFill>
                <a:srgbClr val="FF0000"/>
              </a:solidFill>
              <a:latin typeface="HG丸ｺﾞｼｯｸM-PRO" pitchFamily="50" charset="-128"/>
              <a:ea typeface="HG丸ｺﾞｼｯｸM-PRO" pitchFamily="50" charset="-128"/>
              <a:cs typeface="Arial" pitchFamily="34" charset="0"/>
            </a:endParaRPr>
          </a:p>
          <a:p>
            <a:pPr eaLnBrk="1" hangingPunct="1">
              <a:buFont typeface="Arial" charset="0"/>
              <a:buNone/>
            </a:pPr>
            <a:endParaRPr lang="en-US" altLang="ja-JP" dirty="0" smtClean="0"/>
          </a:p>
        </p:txBody>
      </p:sp>
      <p:graphicFrame>
        <p:nvGraphicFramePr>
          <p:cNvPr id="5" name="表 4"/>
          <p:cNvGraphicFramePr>
            <a:graphicFrameLocks noGrp="1"/>
          </p:cNvGraphicFramePr>
          <p:nvPr/>
        </p:nvGraphicFramePr>
        <p:xfrm>
          <a:off x="971600" y="1412776"/>
          <a:ext cx="7416824" cy="509776"/>
        </p:xfrm>
        <a:graphic>
          <a:graphicData uri="http://schemas.openxmlformats.org/drawingml/2006/table">
            <a:tbl>
              <a:tblPr firstRow="1" bandRow="1">
                <a:tableStyleId>{5C22544A-7EE6-4342-B048-85BDC9FD1C3A}</a:tableStyleId>
              </a:tblPr>
              <a:tblGrid>
                <a:gridCol w="6336704"/>
                <a:gridCol w="1080120"/>
              </a:tblGrid>
              <a:tr h="509776">
                <a:tc>
                  <a:txBody>
                    <a:bodyPr/>
                    <a:lstStyle/>
                    <a:p>
                      <a:pPr algn="ctr"/>
                      <a:r>
                        <a:rPr kumimoji="1" lang="ja-JP" altLang="en-US" dirty="0" smtClean="0">
                          <a:solidFill>
                            <a:schemeClr val="tx1"/>
                          </a:solidFill>
                          <a:latin typeface="HG丸ｺﾞｼｯｸM-PRO" pitchFamily="50" charset="-128"/>
                          <a:ea typeface="HG丸ｺﾞｼｯｸM-PRO" pitchFamily="50" charset="-128"/>
                        </a:rPr>
                        <a:t>勤務開始～復旧（</a:t>
                      </a:r>
                      <a:r>
                        <a:rPr kumimoji="1" lang="en-US" altLang="ja-JP" dirty="0" smtClean="0">
                          <a:solidFill>
                            <a:schemeClr val="tx1"/>
                          </a:solidFill>
                          <a:latin typeface="HG丸ｺﾞｼｯｸM-PRO" pitchFamily="50" charset="-128"/>
                          <a:ea typeface="HG丸ｺﾞｼｯｸM-PRO" pitchFamily="50" charset="-128"/>
                        </a:rPr>
                        <a:t>15:00</a:t>
                      </a:r>
                      <a:r>
                        <a:rPr kumimoji="1" lang="ja-JP" altLang="en-US" dirty="0" smtClean="0">
                          <a:solidFill>
                            <a:schemeClr val="tx1"/>
                          </a:solidFill>
                          <a:latin typeface="HG丸ｺﾞｼｯｸM-PRO" pitchFamily="50" charset="-128"/>
                          <a:ea typeface="HG丸ｺﾞｼｯｸM-PRO" pitchFamily="50" charset="-128"/>
                        </a:rPr>
                        <a:t>）～出勤（</a:t>
                      </a:r>
                      <a:r>
                        <a:rPr kumimoji="1" lang="en-US" altLang="ja-JP" dirty="0" smtClean="0">
                          <a:solidFill>
                            <a:schemeClr val="tx1"/>
                          </a:solidFill>
                          <a:latin typeface="HG丸ｺﾞｼｯｸM-PRO" pitchFamily="50" charset="-128"/>
                          <a:ea typeface="HG丸ｺﾞｼｯｸM-PRO" pitchFamily="50" charset="-128"/>
                        </a:rPr>
                        <a:t>15:30</a:t>
                      </a:r>
                      <a:r>
                        <a:rPr kumimoji="1" lang="ja-JP" altLang="en-US" dirty="0" smtClean="0">
                          <a:solidFill>
                            <a:schemeClr val="tx1"/>
                          </a:solidFill>
                          <a:latin typeface="HG丸ｺﾞｼｯｸM-PRO" pitchFamily="50" charset="-128"/>
                          <a:ea typeface="HG丸ｺﾞｼｯｸM-PRO" pitchFamily="50" charset="-128"/>
                        </a:rPr>
                        <a:t>）まで</a:t>
                      </a:r>
                      <a:endParaRPr kumimoji="1" lang="ja-JP" altLang="en-US"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smtClean="0">
                          <a:solidFill>
                            <a:schemeClr val="tx1"/>
                          </a:solidFill>
                          <a:latin typeface="HG丸ｺﾞｼｯｸM-PRO" pitchFamily="50" charset="-128"/>
                          <a:ea typeface="HG丸ｺﾞｼｯｸM-PRO" pitchFamily="50" charset="-128"/>
                        </a:rPr>
                        <a:t>勤務</a:t>
                      </a:r>
                      <a:endParaRPr kumimoji="1" lang="ja-JP" altLang="en-US"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6" name="表 5"/>
          <p:cNvGraphicFramePr>
            <a:graphicFrameLocks noGrp="1"/>
          </p:cNvGraphicFramePr>
          <p:nvPr/>
        </p:nvGraphicFramePr>
        <p:xfrm>
          <a:off x="971600" y="5301208"/>
          <a:ext cx="7416824" cy="509776"/>
        </p:xfrm>
        <a:graphic>
          <a:graphicData uri="http://schemas.openxmlformats.org/drawingml/2006/table">
            <a:tbl>
              <a:tblPr firstRow="1" bandRow="1">
                <a:tableStyleId>{5C22544A-7EE6-4342-B048-85BDC9FD1C3A}</a:tableStyleId>
              </a:tblPr>
              <a:tblGrid>
                <a:gridCol w="5904656"/>
                <a:gridCol w="1512168"/>
              </a:tblGrid>
              <a:tr h="509776">
                <a:tc>
                  <a:txBody>
                    <a:bodyPr/>
                    <a:lstStyle/>
                    <a:p>
                      <a:pPr algn="ctr"/>
                      <a:r>
                        <a:rPr kumimoji="1" lang="ja-JP" altLang="en-US" dirty="0" smtClean="0">
                          <a:solidFill>
                            <a:schemeClr val="tx1"/>
                          </a:solidFill>
                          <a:latin typeface="HG丸ｺﾞｼｯｸM-PRO" pitchFamily="50" charset="-128"/>
                          <a:ea typeface="HG丸ｺﾞｼｯｸM-PRO" pitchFamily="50" charset="-128"/>
                        </a:rPr>
                        <a:t>勤務開始～復旧（</a:t>
                      </a:r>
                      <a:r>
                        <a:rPr kumimoji="1" lang="en-US" altLang="ja-JP" dirty="0" smtClean="0">
                          <a:solidFill>
                            <a:schemeClr val="tx1"/>
                          </a:solidFill>
                          <a:latin typeface="HG丸ｺﾞｼｯｸM-PRO" pitchFamily="50" charset="-128"/>
                          <a:ea typeface="HG丸ｺﾞｼｯｸM-PRO" pitchFamily="50" charset="-128"/>
                        </a:rPr>
                        <a:t>15:00</a:t>
                      </a:r>
                      <a:r>
                        <a:rPr kumimoji="1" lang="ja-JP" altLang="en-US" dirty="0" smtClean="0">
                          <a:solidFill>
                            <a:schemeClr val="tx1"/>
                          </a:solidFill>
                          <a:latin typeface="HG丸ｺﾞｼｯｸM-PRO" pitchFamily="50" charset="-128"/>
                          <a:ea typeface="HG丸ｺﾞｼｯｸM-PRO" pitchFamily="50" charset="-128"/>
                        </a:rPr>
                        <a:t>）まで</a:t>
                      </a:r>
                      <a:endParaRPr kumimoji="1" lang="ja-JP" altLang="en-US"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smtClean="0">
                          <a:solidFill>
                            <a:schemeClr val="tx1"/>
                          </a:solidFill>
                          <a:latin typeface="HG丸ｺﾞｼｯｸM-PRO" pitchFamily="50" charset="-128"/>
                          <a:ea typeface="HG丸ｺﾞｼｯｸM-PRO" pitchFamily="50" charset="-128"/>
                        </a:rPr>
                        <a:t>年休</a:t>
                      </a:r>
                      <a:endParaRPr kumimoji="1" lang="ja-JP" altLang="en-US"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fade">
                                      <p:cBhvr>
                                        <p:cTn id="10" dur="500"/>
                                        <p:tgtEl>
                                          <p:spTgt spid="409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099">
                                            <p:txEl>
                                              <p:pRg st="4" end="4"/>
                                            </p:txEl>
                                          </p:spTgt>
                                        </p:tgtEl>
                                        <p:attrNameLst>
                                          <p:attrName>style.visibility</p:attrName>
                                        </p:attrNameLst>
                                      </p:cBhvr>
                                      <p:to>
                                        <p:strVal val="visible"/>
                                      </p:to>
                                    </p:set>
                                    <p:animEffect transition="in" filter="fade">
                                      <p:cBhvr>
                                        <p:cTn id="18" dur="500"/>
                                        <p:tgtEl>
                                          <p:spTgt spid="4099">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099">
                                            <p:txEl>
                                              <p:pRg st="5" end="5"/>
                                            </p:txEl>
                                          </p:spTgt>
                                        </p:tgtEl>
                                        <p:attrNameLst>
                                          <p:attrName>style.visibility</p:attrName>
                                        </p:attrNameLst>
                                      </p:cBhvr>
                                      <p:to>
                                        <p:strVal val="visible"/>
                                      </p:to>
                                    </p:set>
                                    <p:animEffect transition="in" filter="fade">
                                      <p:cBhvr>
                                        <p:cTn id="21" dur="500"/>
                                        <p:tgtEl>
                                          <p:spTgt spid="4099">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099">
                                            <p:txEl>
                                              <p:pRg st="7" end="7"/>
                                            </p:txEl>
                                          </p:spTgt>
                                        </p:tgtEl>
                                        <p:attrNameLst>
                                          <p:attrName>style.visibility</p:attrName>
                                        </p:attrNameLst>
                                      </p:cBhvr>
                                      <p:to>
                                        <p:strVal val="visible"/>
                                      </p:to>
                                    </p:set>
                                    <p:animEffect transition="in" filter="fade">
                                      <p:cBhvr>
                                        <p:cTn id="26" dur="500"/>
                                        <p:tgtEl>
                                          <p:spTgt spid="4099">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099">
                                            <p:txEl>
                                              <p:pRg st="8" end="8"/>
                                            </p:txEl>
                                          </p:spTgt>
                                        </p:tgtEl>
                                        <p:attrNameLst>
                                          <p:attrName>style.visibility</p:attrName>
                                        </p:attrNameLst>
                                      </p:cBhvr>
                                      <p:to>
                                        <p:strVal val="visible"/>
                                      </p:to>
                                    </p:set>
                                    <p:animEffect transition="in" filter="fade">
                                      <p:cBhvr>
                                        <p:cTn id="29" dur="500"/>
                                        <p:tgtEl>
                                          <p:spTgt spid="4099">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099">
                                            <p:txEl>
                                              <p:pRg st="9" end="9"/>
                                            </p:txEl>
                                          </p:spTgt>
                                        </p:tgtEl>
                                        <p:attrNameLst>
                                          <p:attrName>style.visibility</p:attrName>
                                        </p:attrNameLst>
                                      </p:cBhvr>
                                      <p:to>
                                        <p:strVal val="visible"/>
                                      </p:to>
                                    </p:set>
                                    <p:animEffect transition="in" filter="fade">
                                      <p:cBhvr>
                                        <p:cTn id="32" dur="500"/>
                                        <p:tgtEl>
                                          <p:spTgt spid="4099">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0" presetClass="entr" presetSubtype="0" fill="hold" nodeType="withEffect">
                                  <p:stCondLst>
                                    <p:cond delay="0"/>
                                  </p:stCondLst>
                                  <p:childTnLst>
                                    <p:set>
                                      <p:cBhvr>
                                        <p:cTn id="37" dur="1" fill="hold">
                                          <p:stCondLst>
                                            <p:cond delay="0"/>
                                          </p:stCondLst>
                                        </p:cTn>
                                        <p:tgtEl>
                                          <p:spTgt spid="4099">
                                            <p:txEl>
                                              <p:pRg st="11" end="11"/>
                                            </p:txEl>
                                          </p:spTgt>
                                        </p:tgtEl>
                                        <p:attrNameLst>
                                          <p:attrName>style.visibility</p:attrName>
                                        </p:attrNameLst>
                                      </p:cBhvr>
                                      <p:to>
                                        <p:strVal val="visible"/>
                                      </p:to>
                                    </p:set>
                                    <p:animEffect transition="in" filter="fade">
                                      <p:cBhvr>
                                        <p:cTn id="38" dur="500"/>
                                        <p:tgtEl>
                                          <p:spTgt spid="4099">
                                            <p:txEl>
                                              <p:pRg st="11" end="1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099">
                                            <p:txEl>
                                              <p:pRg st="12" end="12"/>
                                            </p:txEl>
                                          </p:spTgt>
                                        </p:tgtEl>
                                        <p:attrNameLst>
                                          <p:attrName>style.visibility</p:attrName>
                                        </p:attrNameLst>
                                      </p:cBhvr>
                                      <p:to>
                                        <p:strVal val="visible"/>
                                      </p:to>
                                    </p:set>
                                    <p:animEffect transition="in" filter="fade">
                                      <p:cBhvr>
                                        <p:cTn id="43" dur="500"/>
                                        <p:tgtEl>
                                          <p:spTgt spid="409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6000" dirty="0" smtClean="0">
                <a:latin typeface="HGP明朝E" pitchFamily="18" charset="-128"/>
                <a:ea typeface="HGP明朝E" pitchFamily="18" charset="-128"/>
              </a:rPr>
              <a:t>夏期特別休暇</a:t>
            </a:r>
            <a:endParaRPr kumimoji="1" lang="ja-JP" altLang="en-US" sz="6000" dirty="0">
              <a:latin typeface="HGP明朝E" pitchFamily="18" charset="-128"/>
              <a:ea typeface="HGP明朝E" pitchFamily="18" charset="-128"/>
            </a:endParaRPr>
          </a:p>
        </p:txBody>
      </p:sp>
      <p:sp>
        <p:nvSpPr>
          <p:cNvPr id="3" name="コンテンツ プレースホルダ 2"/>
          <p:cNvSpPr>
            <a:spLocks noGrp="1"/>
          </p:cNvSpPr>
          <p:nvPr>
            <p:ph idx="1"/>
          </p:nvPr>
        </p:nvSpPr>
        <p:spPr>
          <a:xfrm>
            <a:off x="1475656" y="1600200"/>
            <a:ext cx="7211144" cy="4925143"/>
          </a:xfrm>
        </p:spPr>
        <p:txBody>
          <a:bodyPr>
            <a:normAutofit/>
          </a:bodyPr>
          <a:lstStyle/>
          <a:p>
            <a:r>
              <a:rPr lang="ja-JP" altLang="ja-JP" dirty="0">
                <a:latin typeface="HG丸ｺﾞｼｯｸM-PRO" pitchFamily="50" charset="-128"/>
                <a:ea typeface="HG丸ｺﾞｼｯｸM-PRO" pitchFamily="50" charset="-128"/>
              </a:rPr>
              <a:t>「地方公務員法第４２条の規定による</a:t>
            </a:r>
            <a:r>
              <a:rPr lang="ja-JP" altLang="ja-JP" dirty="0" smtClean="0">
                <a:latin typeface="HG丸ｺﾞｼｯｸM-PRO" pitchFamily="50" charset="-128"/>
                <a:ea typeface="HG丸ｺﾞｼｯｸM-PRO" pitchFamily="50" charset="-128"/>
              </a:rPr>
              <a:t>能率増進</a:t>
            </a:r>
            <a:r>
              <a:rPr lang="ja-JP" altLang="ja-JP" dirty="0">
                <a:latin typeface="HG丸ｺﾞｼｯｸM-PRO" pitchFamily="50" charset="-128"/>
                <a:ea typeface="HG丸ｺﾞｼｯｸM-PRO" pitchFamily="50" charset="-128"/>
              </a:rPr>
              <a:t>計画の実施」のための特別</a:t>
            </a:r>
            <a:r>
              <a:rPr lang="ja-JP" altLang="ja-JP" dirty="0" smtClean="0">
                <a:latin typeface="HG丸ｺﾞｼｯｸM-PRO" pitchFamily="50" charset="-128"/>
                <a:ea typeface="HG丸ｺﾞｼｯｸM-PRO" pitchFamily="50" charset="-128"/>
              </a:rPr>
              <a:t>休暇</a:t>
            </a:r>
            <a:r>
              <a:rPr lang="ja-JP" altLang="en-US" dirty="0" smtClean="0">
                <a:latin typeface="HG丸ｺﾞｼｯｸM-PRO" pitchFamily="50" charset="-128"/>
                <a:ea typeface="HG丸ｺﾞｼｯｸM-PRO" pitchFamily="50" charset="-128"/>
              </a:rPr>
              <a:t>の１つ</a:t>
            </a:r>
            <a:endParaRPr lang="en-US" altLang="ja-JP" dirty="0" smtClean="0">
              <a:latin typeface="HG丸ｺﾞｼｯｸM-PRO" pitchFamily="50" charset="-128"/>
              <a:ea typeface="HG丸ｺﾞｼｯｸM-PRO" pitchFamily="50" charset="-128"/>
            </a:endParaRPr>
          </a:p>
          <a:p>
            <a:endParaRPr lang="en-US" altLang="ja-JP" dirty="0" smtClean="0">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７月１日から９月３０日までの間に　　５日間</a:t>
            </a:r>
            <a:endParaRPr lang="en-US" altLang="ja-JP" dirty="0" smtClean="0">
              <a:latin typeface="HG丸ｺﾞｼｯｸM-PRO" pitchFamily="50" charset="-128"/>
              <a:ea typeface="HG丸ｺﾞｼｯｸM-PRO" pitchFamily="50" charset="-128"/>
            </a:endParaRPr>
          </a:p>
          <a:p>
            <a:pPr>
              <a:buNone/>
            </a:pPr>
            <a:endParaRPr lang="en-US" altLang="ja-JP" dirty="0" smtClean="0"/>
          </a:p>
          <a:p>
            <a:pPr>
              <a:buNone/>
            </a:pPr>
            <a:endParaRPr kumimoji="1" lang="en-US" altLang="ja-JP" dirty="0" smtClean="0"/>
          </a:p>
        </p:txBody>
      </p:sp>
      <p:pic>
        <p:nvPicPr>
          <p:cNvPr id="4" name="Picture 6" descr="http://t0.gstatic.com/images?q=tbn:ANd9GcQu9FweRdN8s7Ox8vSmtE4XE8QpflLJRc-n1DfcMvclyyegThy3Ig"/>
          <p:cNvPicPr>
            <a:picLocks noChangeAspect="1" noChangeArrowheads="1"/>
          </p:cNvPicPr>
          <p:nvPr/>
        </p:nvPicPr>
        <p:blipFill>
          <a:blip r:embed="rId3" cstate="print"/>
          <a:srcRect/>
          <a:stretch>
            <a:fillRect/>
          </a:stretch>
        </p:blipFill>
        <p:spPr bwMode="auto">
          <a:xfrm>
            <a:off x="5796136" y="4437112"/>
            <a:ext cx="2143125" cy="2143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フレッシュ">
  <a:themeElements>
    <a:clrScheme name="ユーザー定義 2">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425519"/>
      </a:hlink>
      <a:folHlink>
        <a:srgbClr val="AA8A14"/>
      </a:folHlink>
    </a:clrScheme>
    <a:fontScheme name="フレッシュ">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フレッシュ">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2674</TotalTime>
  <Words>5390</Words>
  <Application>Microsoft Office PowerPoint</Application>
  <PresentationFormat>画面に合わせる (4:3)</PresentationFormat>
  <Paragraphs>537</Paragraphs>
  <Slides>49</Slides>
  <Notes>49</Notes>
  <HiddenSlides>0</HiddenSlides>
  <MMClips>0</MMClips>
  <ScaleCrop>false</ScaleCrop>
  <HeadingPairs>
    <vt:vector size="4" baseType="variant">
      <vt:variant>
        <vt:lpstr>テーマ</vt:lpstr>
      </vt:variant>
      <vt:variant>
        <vt:i4>1</vt:i4>
      </vt:variant>
      <vt:variant>
        <vt:lpstr>スライド タイトル</vt:lpstr>
      </vt:variant>
      <vt:variant>
        <vt:i4>49</vt:i4>
      </vt:variant>
    </vt:vector>
  </HeadingPairs>
  <TitlesOfParts>
    <vt:vector size="50" baseType="lpstr">
      <vt:lpstr>フレッシュ</vt:lpstr>
      <vt:lpstr>特別休暇について</vt:lpstr>
      <vt:lpstr>特別休暇とは？</vt:lpstr>
      <vt:lpstr>特別休暇について</vt:lpstr>
      <vt:lpstr>スライド 4</vt:lpstr>
      <vt:lpstr>どんなときに取れるの？</vt:lpstr>
      <vt:lpstr>どんなときに取れるの？</vt:lpstr>
      <vt:lpstr>どのくらい取れるの？</vt:lpstr>
      <vt:lpstr>スライド 8</vt:lpstr>
      <vt:lpstr>夏期特別休暇</vt:lpstr>
      <vt:lpstr>取得できる単位は？</vt:lpstr>
      <vt:lpstr>５日間の夏期特別休暇を ４時間ずつ取得すると…</vt:lpstr>
      <vt:lpstr>☆おすすめ☆</vt:lpstr>
      <vt:lpstr>夏期特別休暇って誰でも５日間？</vt:lpstr>
      <vt:lpstr>臨時的任用職員の場合・・・</vt:lpstr>
      <vt:lpstr>実施期間中に 勤務していない期間がある場合…</vt:lpstr>
      <vt:lpstr>実施期間中に 勤務していない期間がある場合…</vt:lpstr>
      <vt:lpstr>実施期間中に 勤務していない期間がある場合…</vt:lpstr>
      <vt:lpstr>スライド 18</vt:lpstr>
      <vt:lpstr>永年勤続休暇</vt:lpstr>
      <vt:lpstr>どのくらい取れるの？</vt:lpstr>
      <vt:lpstr>どのくらい取れるの？</vt:lpstr>
      <vt:lpstr>☆知っていますか？☆</vt:lpstr>
      <vt:lpstr>町職員の場合</vt:lpstr>
      <vt:lpstr>看護</vt:lpstr>
      <vt:lpstr>看護</vt:lpstr>
      <vt:lpstr>看護</vt:lpstr>
      <vt:lpstr>　 　「イ」に該当　　 　　「ウ」に該当　　　　　 　　　　　　　</vt:lpstr>
      <vt:lpstr>スライド 28</vt:lpstr>
      <vt:lpstr>忌引</vt:lpstr>
      <vt:lpstr>スライド 30</vt:lpstr>
      <vt:lpstr>注意事項</vt:lpstr>
      <vt:lpstr>スライド 32</vt:lpstr>
      <vt:lpstr>注意事項</vt:lpstr>
      <vt:lpstr>注意事項</vt:lpstr>
      <vt:lpstr>スライド 35</vt:lpstr>
      <vt:lpstr>父母・配偶者及び子の祭日</vt:lpstr>
      <vt:lpstr>スライド 37</vt:lpstr>
      <vt:lpstr>父母・配偶者及び子の祭日</vt:lpstr>
      <vt:lpstr>スライド 39</vt:lpstr>
      <vt:lpstr>詳しい内容は…</vt:lpstr>
      <vt:lpstr>Q.通勤中、凍結で滑り事故を起こしてしまいました。すぐに出勤できそうにありませんが、災害なので特別休暇をもらえますか？</vt:lpstr>
      <vt:lpstr>スライド 42</vt:lpstr>
      <vt:lpstr>Q.夏休みの勤務中、私用ができたので１０時１５分に退出し１４時４５分に勤務に戻りました。夏期特別休暇が１日残っているので、その中から休暇を取得したいのですが、可能ですか？</vt:lpstr>
      <vt:lpstr>スライド 44</vt:lpstr>
      <vt:lpstr>Q.今年５０歳になる教員です。永年勤続休暇を年内は２日間しか取得できそうにないので残り３日間を来年１月に取得してもいいですか？</vt:lpstr>
      <vt:lpstr>スライド 46</vt:lpstr>
      <vt:lpstr>Q.配偶者の弟が亡くなりました。忌引休暇は何日取得できますか？</vt:lpstr>
      <vt:lpstr>スライド 48</vt:lpstr>
      <vt:lpstr>終　わ　り</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特別休暇について</dc:title>
  <dc:creator>user</dc:creator>
  <cp:lastModifiedBy>user</cp:lastModifiedBy>
  <cp:revision>348</cp:revision>
  <dcterms:created xsi:type="dcterms:W3CDTF">2013-01-21T05:29:49Z</dcterms:created>
  <dcterms:modified xsi:type="dcterms:W3CDTF">2014-07-25T04:48:49Z</dcterms:modified>
</cp:coreProperties>
</file>