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788150" cy="99139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2625971092629"/>
          <c:y val="0.21918563424125148"/>
          <c:w val="0.73896114928848211"/>
          <c:h val="0.68697803405416857"/>
        </c:manualLayout>
      </c:layout>
      <c:barChart>
        <c:barDir val="col"/>
        <c:grouping val="clustered"/>
        <c:varyColors val="0"/>
        <c:ser>
          <c:idx val="0"/>
          <c:order val="0"/>
          <c:tx>
            <c:v>未実施校１回目</c:v>
          </c:tx>
          <c:spPr>
            <a:pattFill prst="wdUp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1.161973103524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683929740366154E-3"/>
                  <c:y val="1.0781189027863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530250796784917E-3"/>
                  <c:y val="2.3395001777269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'有意差２校 グラフ②'!$B$4:$B$6</c:f>
              <c:strCache>
                <c:ptCount val="3"/>
                <c:pt idx="0">
                  <c:v>自己理解・自己管理能力     </c:v>
                </c:pt>
                <c:pt idx="1">
                  <c:v>課題対応能力</c:v>
                </c:pt>
                <c:pt idx="2">
                  <c:v>キャリアプランニング能力</c:v>
                </c:pt>
              </c:strCache>
            </c:strRef>
          </c:cat>
          <c:val>
            <c:numRef>
              <c:f>'有意差２校 グラフ②'!$F$4:$F$6</c:f>
              <c:numCache>
                <c:formatCode>0.00_ ;[Red]\-0.00\ </c:formatCode>
                <c:ptCount val="3"/>
                <c:pt idx="0">
                  <c:v>4.18</c:v>
                </c:pt>
                <c:pt idx="1">
                  <c:v>4.3899999999999997</c:v>
                </c:pt>
                <c:pt idx="2">
                  <c:v>4.58</c:v>
                </c:pt>
              </c:numCache>
            </c:numRef>
          </c:val>
        </c:ser>
        <c:ser>
          <c:idx val="1"/>
          <c:order val="1"/>
          <c:tx>
            <c:v>未実施校２回目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5.3841973589531025E-5"/>
                  <c:y val="0.1163528500592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222349476261467E-3"/>
                  <c:y val="0.133782446612139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683929740366154E-3"/>
                  <c:y val="0.11038744483486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'有意差２校 グラフ②'!$G$4:$G$6</c:f>
              <c:numCache>
                <c:formatCode>0.00_ ;[Red]\-0.00\ </c:formatCode>
                <c:ptCount val="3"/>
                <c:pt idx="0">
                  <c:v>4.21</c:v>
                </c:pt>
                <c:pt idx="1">
                  <c:v>4.43</c:v>
                </c:pt>
                <c:pt idx="2">
                  <c:v>4.3499999999999996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565440"/>
        <c:axId val="81383808"/>
      </c:barChart>
      <c:catAx>
        <c:axId val="675654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600"/>
            </a:pPr>
            <a:endParaRPr lang="ja-JP"/>
          </a:p>
        </c:txPr>
        <c:crossAx val="81383808"/>
        <c:crosses val="autoZero"/>
        <c:auto val="1"/>
        <c:lblAlgn val="ctr"/>
        <c:lblOffset val="100"/>
        <c:noMultiLvlLbl val="0"/>
      </c:catAx>
      <c:valAx>
        <c:axId val="81383808"/>
        <c:scaling>
          <c:orientation val="minMax"/>
          <c:max val="5"/>
          <c:min val="3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_ ;[Red]\-0.00\ 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67565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787372760177896"/>
          <c:y val="0.10875118812813801"/>
          <c:w val="0.56519068907125869"/>
          <c:h val="9.3834292874656389E-2"/>
        </c:manualLayout>
      </c:layout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51334470087262"/>
          <c:y val="0.14188645957893975"/>
          <c:w val="0.84853969672377794"/>
          <c:h val="0.72278955005679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'有意差２校 取組グラフ③'!$D$2:$F$2</c:f>
              <c:strCache>
                <c:ptCount val="1"/>
                <c:pt idx="0">
                  <c:v>取組の良かった生徒</c:v>
                </c:pt>
              </c:strCache>
            </c:strRef>
          </c:tx>
          <c:spPr>
            <a:solidFill>
              <a:srgbClr val="FF9900"/>
            </a:solidFill>
            <a:ln w="28575"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0.144944864430084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835002651908741E-3"/>
                  <c:y val="0.11043363894761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627133901318076E-4"/>
                  <c:y val="0.15184591388090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'有意差２校 取組グラフ③'!$B$4:$C$6</c:f>
              <c:strCache>
                <c:ptCount val="3"/>
                <c:pt idx="0">
                  <c:v>自己理解・自己管理能力     </c:v>
                </c:pt>
                <c:pt idx="1">
                  <c:v>課題対応能力</c:v>
                </c:pt>
                <c:pt idx="2">
                  <c:v>キャリアプランニング能力</c:v>
                </c:pt>
              </c:strCache>
            </c:strRef>
          </c:cat>
          <c:val>
            <c:numRef>
              <c:f>'有意差２校 取組グラフ③'!$F$4:$F$6</c:f>
              <c:numCache>
                <c:formatCode>0.00_ ;[Red]\-0.00\ </c:formatCode>
                <c:ptCount val="3"/>
                <c:pt idx="0">
                  <c:v>2.0138888888888897</c:v>
                </c:pt>
                <c:pt idx="1">
                  <c:v>2.1527777777777768</c:v>
                </c:pt>
                <c:pt idx="2">
                  <c:v>2.8194444444444442</c:v>
                </c:pt>
              </c:numCache>
            </c:numRef>
          </c:val>
        </c:ser>
        <c:ser>
          <c:idx val="1"/>
          <c:order val="1"/>
          <c:tx>
            <c:strRef>
              <c:f>'有意差２校 取組グラフ③'!$G$2:$I$2</c:f>
              <c:strCache>
                <c:ptCount val="1"/>
                <c:pt idx="0">
                  <c:v>その他の生徒</c:v>
                </c:pt>
              </c:strCache>
            </c:strRef>
          </c:tx>
          <c:spPr>
            <a:pattFill prst="pct25">
              <a:fgClr>
                <a:schemeClr val="tx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7.2946815452835543E-3"/>
                  <c:y val="1.3804272802865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915007758734406E-3"/>
                  <c:y val="3.7206319530872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410750366741402E-3"/>
                  <c:y val="3.0092771234938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'有意差２校 取組グラフ③'!$B$4:$C$6</c:f>
              <c:strCache>
                <c:ptCount val="3"/>
                <c:pt idx="0">
                  <c:v>自己理解・自己管理能力     </c:v>
                </c:pt>
                <c:pt idx="1">
                  <c:v>課題対応能力</c:v>
                </c:pt>
                <c:pt idx="2">
                  <c:v>キャリアプランニング能力</c:v>
                </c:pt>
              </c:strCache>
            </c:strRef>
          </c:cat>
          <c:val>
            <c:numRef>
              <c:f>'有意差２校 取組グラフ③'!$I$4:$I$6</c:f>
              <c:numCache>
                <c:formatCode>0.00_ ;[Red]\-0.00\ </c:formatCode>
                <c:ptCount val="3"/>
                <c:pt idx="0">
                  <c:v>0.933483146067414</c:v>
                </c:pt>
                <c:pt idx="1">
                  <c:v>1.3567415730337076</c:v>
                </c:pt>
                <c:pt idx="2">
                  <c:v>1.7078651685393256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420096"/>
        <c:axId val="82051456"/>
      </c:barChart>
      <c:catAx>
        <c:axId val="86420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0" baseline="0">
                <a:latin typeface="+mn-ea"/>
                <a:ea typeface="AR P丸ゴシック体M"/>
              </a:defRPr>
            </a:pPr>
            <a:endParaRPr lang="ja-JP"/>
          </a:p>
        </c:txPr>
        <c:crossAx val="82051456"/>
        <c:crossesAt val="0"/>
        <c:auto val="1"/>
        <c:lblAlgn val="ctr"/>
        <c:lblOffset val="100"/>
        <c:noMultiLvlLbl val="0"/>
      </c:catAx>
      <c:valAx>
        <c:axId val="82051456"/>
        <c:scaling>
          <c:orientation val="minMax"/>
          <c:max val="3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_ ;[Red]\-0.00\ 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86420096"/>
        <c:crosses val="autoZero"/>
        <c:crossBetween val="between"/>
        <c:majorUnit val="0.5"/>
        <c:minorUnit val="0.5"/>
      </c:valAx>
    </c:plotArea>
    <c:legend>
      <c:legendPos val="r"/>
      <c:layout>
        <c:manualLayout>
          <c:xMode val="edge"/>
          <c:yMode val="edge"/>
          <c:x val="0.11259581995313193"/>
          <c:y val="3.0086156318555175E-2"/>
          <c:w val="0.7458956803510377"/>
          <c:h val="9.770748258931158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62584641599999"/>
          <c:y val="0.1289495647545974"/>
          <c:w val="0.7500461284176303"/>
          <c:h val="0.690440728809254"/>
        </c:manualLayout>
      </c:layout>
      <c:barChart>
        <c:barDir val="col"/>
        <c:grouping val="clustered"/>
        <c:varyColors val="0"/>
        <c:ser>
          <c:idx val="0"/>
          <c:order val="0"/>
          <c:tx>
            <c:v>１回目</c:v>
          </c:tx>
          <c:spPr>
            <a:pattFill prst="wdUpDiag">
              <a:fgClr>
                <a:srgbClr val="1F497D"/>
              </a:fgClr>
              <a:bgClr>
                <a:schemeClr val="bg1"/>
              </a:bgClr>
            </a:pattFill>
            <a:ln>
              <a:solidFill>
                <a:srgbClr val="4F81BD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rgbClr val="006699"/>
                </a:fgClr>
                <a:bgClr>
                  <a:schemeClr val="bg1"/>
                </a:bgClr>
              </a:pattFill>
              <a:ln>
                <a:solidFill>
                  <a:schemeClr val="accent5"/>
                </a:solidFill>
              </a:ln>
            </c:spPr>
          </c:dPt>
          <c:dPt>
            <c:idx val="1"/>
            <c:invertIfNegative val="0"/>
            <c:bubble3D val="0"/>
            <c:spPr>
              <a:pattFill prst="wdUp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4F81BD"/>
                </a:solidFill>
              </a:ln>
            </c:spPr>
          </c:dPt>
          <c:dPt>
            <c:idx val="2"/>
            <c:invertIfNegative val="0"/>
            <c:bubble3D val="0"/>
            <c:spPr>
              <a:pattFill prst="wdUp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Lbls>
            <c:dLbl>
              <c:idx val="1"/>
              <c:layout>
                <c:manualLayout>
                  <c:x val="1.11705923162596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'有意差２校 グラフ① (2)'!$B$4:$C$6</c:f>
              <c:strCache>
                <c:ptCount val="3"/>
                <c:pt idx="0">
                  <c:v>自己理解・自己管理能力     </c:v>
                </c:pt>
                <c:pt idx="1">
                  <c:v>課題対応能力</c:v>
                </c:pt>
                <c:pt idx="2">
                  <c:v>キャリアプランニング能力</c:v>
                </c:pt>
              </c:strCache>
            </c:strRef>
          </c:cat>
          <c:val>
            <c:numRef>
              <c:f>'有意差２校 グラフ① (2)'!$D$4:$D$6</c:f>
              <c:numCache>
                <c:formatCode>0.00_ ;[Red]\-0.00\ </c:formatCode>
                <c:ptCount val="3"/>
                <c:pt idx="0">
                  <c:v>2.81</c:v>
                </c:pt>
                <c:pt idx="1">
                  <c:v>2.74</c:v>
                </c:pt>
                <c:pt idx="2">
                  <c:v>2.38</c:v>
                </c:pt>
              </c:numCache>
            </c:numRef>
          </c:val>
        </c:ser>
        <c:ser>
          <c:idx val="1"/>
          <c:order val="1"/>
          <c:tx>
            <c:v>２回目</c:v>
          </c:tx>
          <c:spPr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3.3628304811184383E-3"/>
                  <c:y val="0.12413759456891556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323154460925467E-3"/>
                  <c:y val="0.1492853369393379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3143058769726909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'有意差２校 グラフ① (2)'!$B$4:$C$6</c:f>
              <c:strCache>
                <c:ptCount val="3"/>
                <c:pt idx="0">
                  <c:v>自己理解・自己管理能力     </c:v>
                </c:pt>
                <c:pt idx="1">
                  <c:v>課題対応能力</c:v>
                </c:pt>
                <c:pt idx="2">
                  <c:v>キャリアプランニング能力</c:v>
                </c:pt>
              </c:strCache>
            </c:strRef>
          </c:cat>
          <c:val>
            <c:numRef>
              <c:f>'有意差２校 グラフ① (2)'!$E$4:$E$6</c:f>
              <c:numCache>
                <c:formatCode>0.00_ ;[Red]\-0.00\ </c:formatCode>
                <c:ptCount val="3"/>
                <c:pt idx="0">
                  <c:v>3.9</c:v>
                </c:pt>
                <c:pt idx="1">
                  <c:v>4.1900000000000004</c:v>
                </c:pt>
                <c:pt idx="2">
                  <c:v>4.28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622208"/>
        <c:axId val="86623744"/>
      </c:barChart>
      <c:catAx>
        <c:axId val="866222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bg2"/>
          </a:solidFill>
        </c:spPr>
        <c:txPr>
          <a:bodyPr/>
          <a:lstStyle/>
          <a:p>
            <a:pPr>
              <a:defRPr sz="700" b="0" baseline="0">
                <a:latin typeface="メイリオ" panose="020B0604030504040204" pitchFamily="50" charset="-128"/>
                <a:ea typeface="AR P丸ゴシック体M"/>
                <a:cs typeface="メイリオ" panose="020B0604030504040204" pitchFamily="50" charset="-128"/>
              </a:defRPr>
            </a:pPr>
            <a:endParaRPr lang="ja-JP"/>
          </a:p>
        </c:txPr>
        <c:crossAx val="86623744"/>
        <c:crosses val="autoZero"/>
        <c:auto val="1"/>
        <c:lblAlgn val="ctr"/>
        <c:lblOffset val="100"/>
        <c:noMultiLvlLbl val="0"/>
      </c:catAx>
      <c:valAx>
        <c:axId val="86623744"/>
        <c:scaling>
          <c:orientation val="minMax"/>
          <c:max val="5"/>
          <c:min val="2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_ ;[Red]\-0.00\ 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1200"/>
            </a:pPr>
            <a:endParaRPr lang="ja-JP"/>
          </a:p>
        </c:txPr>
        <c:crossAx val="86622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939673304153459"/>
          <c:y val="0.10013759062649073"/>
          <c:w val="0.57515642677379886"/>
          <c:h val="0.12847278347020119"/>
        </c:manualLayout>
      </c:layout>
      <c:overlay val="0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7B11D-CD0A-46D9-8A50-45F6BD709FD5}" type="doc">
      <dgm:prSet loTypeId="urn:microsoft.com/office/officeart/2005/8/layout/cycle1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A8960139-4352-4645-99D1-54D0A1BCE6C2}">
      <dgm:prSet phldrT="[テキスト]" custT="1"/>
      <dgm:spPr/>
      <dgm:t>
        <a:bodyPr/>
        <a:lstStyle/>
        <a:p>
          <a:r>
            <a:rPr kumimoji="1" lang="en-US" altLang="ja-JP" sz="2000" dirty="0" smtClean="0"/>
            <a:t> </a:t>
          </a:r>
        </a:p>
      </dgm:t>
    </dgm:pt>
    <dgm:pt modelId="{5F7480D8-B6BF-466B-87FF-921BAB895A62}" type="parTrans" cxnId="{5CF3CE6E-F446-4118-BEC8-EC7C8B91319E}">
      <dgm:prSet/>
      <dgm:spPr/>
      <dgm:t>
        <a:bodyPr/>
        <a:lstStyle/>
        <a:p>
          <a:endParaRPr kumimoji="1" lang="ja-JP" altLang="en-US" sz="2400"/>
        </a:p>
      </dgm:t>
    </dgm:pt>
    <dgm:pt modelId="{E47402A7-7106-429B-A089-7239341C960E}" type="sibTrans" cxnId="{5CF3CE6E-F446-4118-BEC8-EC7C8B91319E}">
      <dgm:prSet/>
      <dgm:spPr/>
      <dgm:t>
        <a:bodyPr/>
        <a:lstStyle/>
        <a:p>
          <a:endParaRPr kumimoji="1" lang="ja-JP" altLang="en-US" sz="2400"/>
        </a:p>
      </dgm:t>
    </dgm:pt>
    <dgm:pt modelId="{43E159A5-00EB-4B04-AD88-A339956DECA2}">
      <dgm:prSet phldrT="[テキスト]" custT="1"/>
      <dgm:spPr/>
      <dgm:t>
        <a:bodyPr/>
        <a:lstStyle/>
        <a:p>
          <a:r>
            <a:rPr kumimoji="1" lang="en-US" altLang="ja-JP" sz="2000" dirty="0" smtClean="0"/>
            <a:t> </a:t>
          </a:r>
          <a:endParaRPr kumimoji="1" lang="ja-JP" altLang="en-US" sz="2000" dirty="0"/>
        </a:p>
      </dgm:t>
    </dgm:pt>
    <dgm:pt modelId="{B094E1BD-7A53-46C8-87BE-41F11C47567E}" type="parTrans" cxnId="{6CE80509-1D11-471C-91A1-9CEA9E76D869}">
      <dgm:prSet/>
      <dgm:spPr/>
      <dgm:t>
        <a:bodyPr/>
        <a:lstStyle/>
        <a:p>
          <a:endParaRPr kumimoji="1" lang="ja-JP" altLang="en-US" sz="2400"/>
        </a:p>
      </dgm:t>
    </dgm:pt>
    <dgm:pt modelId="{D9000945-846C-4780-86C2-A24ADE785056}" type="sibTrans" cxnId="{6CE80509-1D11-471C-91A1-9CEA9E76D869}">
      <dgm:prSet/>
      <dgm:spPr/>
      <dgm:t>
        <a:bodyPr/>
        <a:lstStyle/>
        <a:p>
          <a:endParaRPr kumimoji="1" lang="ja-JP" altLang="en-US" sz="2400"/>
        </a:p>
      </dgm:t>
    </dgm:pt>
    <dgm:pt modelId="{21473455-2E84-46E8-A7D1-70C65C3925AB}">
      <dgm:prSet phldrT="[テキスト]" custT="1"/>
      <dgm:spPr/>
      <dgm:t>
        <a:bodyPr/>
        <a:lstStyle/>
        <a:p>
          <a:endParaRPr kumimoji="1" lang="ja-JP" altLang="en-US" sz="2000" dirty="0"/>
        </a:p>
      </dgm:t>
    </dgm:pt>
    <dgm:pt modelId="{5D909610-7C93-4EF5-83C2-C41C9ED39343}" type="parTrans" cxnId="{54EC99EE-2FB5-42A1-B640-103402CCCE01}">
      <dgm:prSet/>
      <dgm:spPr/>
      <dgm:t>
        <a:bodyPr/>
        <a:lstStyle/>
        <a:p>
          <a:endParaRPr kumimoji="1" lang="ja-JP" altLang="en-US" sz="2400"/>
        </a:p>
      </dgm:t>
    </dgm:pt>
    <dgm:pt modelId="{2783D0AF-214A-4EDE-9C54-3065935E99D9}" type="sibTrans" cxnId="{54EC99EE-2FB5-42A1-B640-103402CCCE01}">
      <dgm:prSet/>
      <dgm:spPr/>
      <dgm:t>
        <a:bodyPr/>
        <a:lstStyle/>
        <a:p>
          <a:endParaRPr kumimoji="1" lang="ja-JP" altLang="en-US" sz="2400"/>
        </a:p>
      </dgm:t>
    </dgm:pt>
    <dgm:pt modelId="{DE0A74F0-7CF4-40E9-B7F4-8ECC7AAC5792}">
      <dgm:prSet phldrT="[テキスト]" custT="1"/>
      <dgm:spPr/>
      <dgm:t>
        <a:bodyPr/>
        <a:lstStyle/>
        <a:p>
          <a:r>
            <a:rPr kumimoji="1" lang="en-US" altLang="ja-JP" sz="2000" dirty="0" smtClean="0"/>
            <a:t> </a:t>
          </a:r>
        </a:p>
        <a:p>
          <a:endParaRPr kumimoji="1" lang="ja-JP" altLang="en-US" sz="2000" dirty="0"/>
        </a:p>
      </dgm:t>
    </dgm:pt>
    <dgm:pt modelId="{98DDF689-67D3-4B3F-A66F-5D8134CB17A4}" type="sibTrans" cxnId="{389981CF-BF1B-4EAB-989A-6F65CE358E61}">
      <dgm:prSet/>
      <dgm:spPr>
        <a:ln>
          <a:solidFill>
            <a:srgbClr val="FFFF00"/>
          </a:solidFill>
        </a:ln>
      </dgm:spPr>
      <dgm:t>
        <a:bodyPr/>
        <a:lstStyle/>
        <a:p>
          <a:endParaRPr kumimoji="1" lang="ja-JP" altLang="en-US" sz="2400"/>
        </a:p>
      </dgm:t>
    </dgm:pt>
    <dgm:pt modelId="{CDE4A95B-8BCD-4B73-ADB4-D498DF47B5EA}" type="parTrans" cxnId="{389981CF-BF1B-4EAB-989A-6F65CE358E61}">
      <dgm:prSet/>
      <dgm:spPr/>
      <dgm:t>
        <a:bodyPr/>
        <a:lstStyle/>
        <a:p>
          <a:endParaRPr kumimoji="1" lang="ja-JP" altLang="en-US" sz="2400"/>
        </a:p>
      </dgm:t>
    </dgm:pt>
    <dgm:pt modelId="{2565F051-8C48-4576-971D-A86B8CF4608C}" type="pres">
      <dgm:prSet presAssocID="{89A7B11D-CD0A-46D9-8A50-45F6BD709F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00319B2-798E-49F8-B422-B25EB217C912}" type="pres">
      <dgm:prSet presAssocID="{A8960139-4352-4645-99D1-54D0A1BCE6C2}" presName="dummy" presStyleCnt="0"/>
      <dgm:spPr/>
    </dgm:pt>
    <dgm:pt modelId="{E5468C39-CB7C-4D80-B81F-5FADE552CD6C}" type="pres">
      <dgm:prSet presAssocID="{A8960139-4352-4645-99D1-54D0A1BCE6C2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391B48-2CB2-4E59-9B4F-B462F3A0F997}" type="pres">
      <dgm:prSet presAssocID="{E47402A7-7106-429B-A089-7239341C960E}" presName="sibTrans" presStyleLbl="node1" presStyleIdx="0" presStyleCnt="4" custScaleY="109387"/>
      <dgm:spPr/>
      <dgm:t>
        <a:bodyPr/>
        <a:lstStyle/>
        <a:p>
          <a:endParaRPr kumimoji="1" lang="ja-JP" altLang="en-US"/>
        </a:p>
      </dgm:t>
    </dgm:pt>
    <dgm:pt modelId="{6ADAA62B-30C4-4047-A276-6341CB1B203E}" type="pres">
      <dgm:prSet presAssocID="{43E159A5-00EB-4B04-AD88-A339956DECA2}" presName="dummy" presStyleCnt="0"/>
      <dgm:spPr/>
    </dgm:pt>
    <dgm:pt modelId="{DEADB865-12CF-4B0E-A0D4-999F9A12457B}" type="pres">
      <dgm:prSet presAssocID="{43E159A5-00EB-4B04-AD88-A339956DECA2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E14A03B-BC05-45E1-9923-A87591D8A713}" type="pres">
      <dgm:prSet presAssocID="{D9000945-846C-4780-86C2-A24ADE785056}" presName="sibTrans" presStyleLbl="node1" presStyleIdx="1" presStyleCnt="4"/>
      <dgm:spPr/>
      <dgm:t>
        <a:bodyPr/>
        <a:lstStyle/>
        <a:p>
          <a:endParaRPr kumimoji="1" lang="ja-JP" altLang="en-US"/>
        </a:p>
      </dgm:t>
    </dgm:pt>
    <dgm:pt modelId="{20DFF9FC-755E-465F-A18E-15E1F9D49270}" type="pres">
      <dgm:prSet presAssocID="{DE0A74F0-7CF4-40E9-B7F4-8ECC7AAC5792}" presName="dummy" presStyleCnt="0"/>
      <dgm:spPr/>
    </dgm:pt>
    <dgm:pt modelId="{A4BC38BA-F652-498E-AFB8-A7A333142459}" type="pres">
      <dgm:prSet presAssocID="{DE0A74F0-7CF4-40E9-B7F4-8ECC7AAC5792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3C7378-704A-4223-8B62-EBF28A01F9E6}" type="pres">
      <dgm:prSet presAssocID="{98DDF689-67D3-4B3F-A66F-5D8134CB17A4}" presName="sibTrans" presStyleLbl="node1" presStyleIdx="2" presStyleCnt="4" custScaleX="91288" custScaleY="95079"/>
      <dgm:spPr/>
      <dgm:t>
        <a:bodyPr/>
        <a:lstStyle/>
        <a:p>
          <a:endParaRPr kumimoji="1" lang="ja-JP" altLang="en-US"/>
        </a:p>
      </dgm:t>
    </dgm:pt>
    <dgm:pt modelId="{91532314-E32D-4BDE-A474-69784BBF3626}" type="pres">
      <dgm:prSet presAssocID="{21473455-2E84-46E8-A7D1-70C65C3925AB}" presName="dummy" presStyleCnt="0"/>
      <dgm:spPr/>
    </dgm:pt>
    <dgm:pt modelId="{33FF18F6-7EBD-43AF-A524-AE92F695A1BB}" type="pres">
      <dgm:prSet presAssocID="{21473455-2E84-46E8-A7D1-70C65C3925AB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C964351-19F2-4BF5-B1C1-768EABF409F5}" type="pres">
      <dgm:prSet presAssocID="{2783D0AF-214A-4EDE-9C54-3065935E99D9}" presName="sibTrans" presStyleLbl="node1" presStyleIdx="3" presStyleCnt="4" custAng="0"/>
      <dgm:spPr/>
      <dgm:t>
        <a:bodyPr/>
        <a:lstStyle/>
        <a:p>
          <a:endParaRPr kumimoji="1" lang="ja-JP" altLang="en-US"/>
        </a:p>
      </dgm:t>
    </dgm:pt>
  </dgm:ptLst>
  <dgm:cxnLst>
    <dgm:cxn modelId="{5CF3CE6E-F446-4118-BEC8-EC7C8B91319E}" srcId="{89A7B11D-CD0A-46D9-8A50-45F6BD709FD5}" destId="{A8960139-4352-4645-99D1-54D0A1BCE6C2}" srcOrd="0" destOrd="0" parTransId="{5F7480D8-B6BF-466B-87FF-921BAB895A62}" sibTransId="{E47402A7-7106-429B-A089-7239341C960E}"/>
    <dgm:cxn modelId="{F3DB28FB-82CA-42AA-9B62-CD3AAE814D4C}" type="presOf" srcId="{D9000945-846C-4780-86C2-A24ADE785056}" destId="{6E14A03B-BC05-45E1-9923-A87591D8A713}" srcOrd="0" destOrd="0" presId="urn:microsoft.com/office/officeart/2005/8/layout/cycle1"/>
    <dgm:cxn modelId="{05150DA9-B8A6-4E7D-9D22-18622585AD27}" type="presOf" srcId="{21473455-2E84-46E8-A7D1-70C65C3925AB}" destId="{33FF18F6-7EBD-43AF-A524-AE92F695A1BB}" srcOrd="0" destOrd="0" presId="urn:microsoft.com/office/officeart/2005/8/layout/cycle1"/>
    <dgm:cxn modelId="{6CE80509-1D11-471C-91A1-9CEA9E76D869}" srcId="{89A7B11D-CD0A-46D9-8A50-45F6BD709FD5}" destId="{43E159A5-00EB-4B04-AD88-A339956DECA2}" srcOrd="1" destOrd="0" parTransId="{B094E1BD-7A53-46C8-87BE-41F11C47567E}" sibTransId="{D9000945-846C-4780-86C2-A24ADE785056}"/>
    <dgm:cxn modelId="{B2FDF874-E606-4F02-BB71-81CEE68AF483}" type="presOf" srcId="{A8960139-4352-4645-99D1-54D0A1BCE6C2}" destId="{E5468C39-CB7C-4D80-B81F-5FADE552CD6C}" srcOrd="0" destOrd="0" presId="urn:microsoft.com/office/officeart/2005/8/layout/cycle1"/>
    <dgm:cxn modelId="{86E4A506-602F-4904-839D-8BC19390DF06}" type="presOf" srcId="{DE0A74F0-7CF4-40E9-B7F4-8ECC7AAC5792}" destId="{A4BC38BA-F652-498E-AFB8-A7A333142459}" srcOrd="0" destOrd="0" presId="urn:microsoft.com/office/officeart/2005/8/layout/cycle1"/>
    <dgm:cxn modelId="{7C6AF23B-5106-43CF-A37B-1C454608EB07}" type="presOf" srcId="{2783D0AF-214A-4EDE-9C54-3065935E99D9}" destId="{CC964351-19F2-4BF5-B1C1-768EABF409F5}" srcOrd="0" destOrd="0" presId="urn:microsoft.com/office/officeart/2005/8/layout/cycle1"/>
    <dgm:cxn modelId="{389981CF-BF1B-4EAB-989A-6F65CE358E61}" srcId="{89A7B11D-CD0A-46D9-8A50-45F6BD709FD5}" destId="{DE0A74F0-7CF4-40E9-B7F4-8ECC7AAC5792}" srcOrd="2" destOrd="0" parTransId="{CDE4A95B-8BCD-4B73-ADB4-D498DF47B5EA}" sibTransId="{98DDF689-67D3-4B3F-A66F-5D8134CB17A4}"/>
    <dgm:cxn modelId="{DA7AE83D-CC7F-441E-84D3-2D1F172EDF8D}" type="presOf" srcId="{98DDF689-67D3-4B3F-A66F-5D8134CB17A4}" destId="{6F3C7378-704A-4223-8B62-EBF28A01F9E6}" srcOrd="0" destOrd="0" presId="urn:microsoft.com/office/officeart/2005/8/layout/cycle1"/>
    <dgm:cxn modelId="{0A456C3F-B027-4284-BA33-83C76ACC2A22}" type="presOf" srcId="{E47402A7-7106-429B-A089-7239341C960E}" destId="{E9391B48-2CB2-4E59-9B4F-B462F3A0F997}" srcOrd="0" destOrd="0" presId="urn:microsoft.com/office/officeart/2005/8/layout/cycle1"/>
    <dgm:cxn modelId="{54EC99EE-2FB5-42A1-B640-103402CCCE01}" srcId="{89A7B11D-CD0A-46D9-8A50-45F6BD709FD5}" destId="{21473455-2E84-46E8-A7D1-70C65C3925AB}" srcOrd="3" destOrd="0" parTransId="{5D909610-7C93-4EF5-83C2-C41C9ED39343}" sibTransId="{2783D0AF-214A-4EDE-9C54-3065935E99D9}"/>
    <dgm:cxn modelId="{2B944FED-4A20-4BD7-A150-31611CE06EF1}" type="presOf" srcId="{43E159A5-00EB-4B04-AD88-A339956DECA2}" destId="{DEADB865-12CF-4B0E-A0D4-999F9A12457B}" srcOrd="0" destOrd="0" presId="urn:microsoft.com/office/officeart/2005/8/layout/cycle1"/>
    <dgm:cxn modelId="{3597A962-B96F-45C7-96D7-1E89A6BF9A12}" type="presOf" srcId="{89A7B11D-CD0A-46D9-8A50-45F6BD709FD5}" destId="{2565F051-8C48-4576-971D-A86B8CF4608C}" srcOrd="0" destOrd="0" presId="urn:microsoft.com/office/officeart/2005/8/layout/cycle1"/>
    <dgm:cxn modelId="{8CA6E196-E776-4F95-8D78-F6C5978B6B7B}" type="presParOf" srcId="{2565F051-8C48-4576-971D-A86B8CF4608C}" destId="{A00319B2-798E-49F8-B422-B25EB217C912}" srcOrd="0" destOrd="0" presId="urn:microsoft.com/office/officeart/2005/8/layout/cycle1"/>
    <dgm:cxn modelId="{CBF23A3F-6356-4E6E-8342-A5ABB58252B2}" type="presParOf" srcId="{2565F051-8C48-4576-971D-A86B8CF4608C}" destId="{E5468C39-CB7C-4D80-B81F-5FADE552CD6C}" srcOrd="1" destOrd="0" presId="urn:microsoft.com/office/officeart/2005/8/layout/cycle1"/>
    <dgm:cxn modelId="{0CE76842-0A3F-4B83-AFE6-2EC26FF15090}" type="presParOf" srcId="{2565F051-8C48-4576-971D-A86B8CF4608C}" destId="{E9391B48-2CB2-4E59-9B4F-B462F3A0F997}" srcOrd="2" destOrd="0" presId="urn:microsoft.com/office/officeart/2005/8/layout/cycle1"/>
    <dgm:cxn modelId="{FB40A351-F83A-4181-8F66-F9477F1DEE5C}" type="presParOf" srcId="{2565F051-8C48-4576-971D-A86B8CF4608C}" destId="{6ADAA62B-30C4-4047-A276-6341CB1B203E}" srcOrd="3" destOrd="0" presId="urn:microsoft.com/office/officeart/2005/8/layout/cycle1"/>
    <dgm:cxn modelId="{81A73498-22D9-4CDB-9E31-CEA566D99C8D}" type="presParOf" srcId="{2565F051-8C48-4576-971D-A86B8CF4608C}" destId="{DEADB865-12CF-4B0E-A0D4-999F9A12457B}" srcOrd="4" destOrd="0" presId="urn:microsoft.com/office/officeart/2005/8/layout/cycle1"/>
    <dgm:cxn modelId="{61F7D18A-C621-4108-BA92-60C282A8BE5F}" type="presParOf" srcId="{2565F051-8C48-4576-971D-A86B8CF4608C}" destId="{6E14A03B-BC05-45E1-9923-A87591D8A713}" srcOrd="5" destOrd="0" presId="urn:microsoft.com/office/officeart/2005/8/layout/cycle1"/>
    <dgm:cxn modelId="{A3233788-7619-4162-AD5E-27B6521C5356}" type="presParOf" srcId="{2565F051-8C48-4576-971D-A86B8CF4608C}" destId="{20DFF9FC-755E-465F-A18E-15E1F9D49270}" srcOrd="6" destOrd="0" presId="urn:microsoft.com/office/officeart/2005/8/layout/cycle1"/>
    <dgm:cxn modelId="{6AFD856A-7E04-4E95-9286-D2DE9132CD82}" type="presParOf" srcId="{2565F051-8C48-4576-971D-A86B8CF4608C}" destId="{A4BC38BA-F652-498E-AFB8-A7A333142459}" srcOrd="7" destOrd="0" presId="urn:microsoft.com/office/officeart/2005/8/layout/cycle1"/>
    <dgm:cxn modelId="{948D08C4-CAFF-40F9-9F3A-31B5CC724A98}" type="presParOf" srcId="{2565F051-8C48-4576-971D-A86B8CF4608C}" destId="{6F3C7378-704A-4223-8B62-EBF28A01F9E6}" srcOrd="8" destOrd="0" presId="urn:microsoft.com/office/officeart/2005/8/layout/cycle1"/>
    <dgm:cxn modelId="{2D5CD654-6ABD-45B2-AF5B-32A72C54918C}" type="presParOf" srcId="{2565F051-8C48-4576-971D-A86B8CF4608C}" destId="{91532314-E32D-4BDE-A474-69784BBF3626}" srcOrd="9" destOrd="0" presId="urn:microsoft.com/office/officeart/2005/8/layout/cycle1"/>
    <dgm:cxn modelId="{2A86107C-BC9B-4531-BAFD-AD9B7FC0F4C4}" type="presParOf" srcId="{2565F051-8C48-4576-971D-A86B8CF4608C}" destId="{33FF18F6-7EBD-43AF-A524-AE92F695A1BB}" srcOrd="10" destOrd="0" presId="urn:microsoft.com/office/officeart/2005/8/layout/cycle1"/>
    <dgm:cxn modelId="{1773664D-5039-4CD1-8B97-01057CDE4755}" type="presParOf" srcId="{2565F051-8C48-4576-971D-A86B8CF4608C}" destId="{CC964351-19F2-4BF5-B1C1-768EABF409F5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68C39-CB7C-4D80-B81F-5FADE552CD6C}">
      <dsp:nvSpPr>
        <dsp:cNvPr id="0" name=""/>
        <dsp:cNvSpPr/>
      </dsp:nvSpPr>
      <dsp:spPr>
        <a:xfrm>
          <a:off x="1850925" y="47804"/>
          <a:ext cx="772315" cy="772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 smtClean="0"/>
            <a:t> </a:t>
          </a:r>
        </a:p>
      </dsp:txBody>
      <dsp:txXfrm>
        <a:off x="1850925" y="47804"/>
        <a:ext cx="772315" cy="772315"/>
      </dsp:txXfrm>
    </dsp:sp>
    <dsp:sp modelId="{E9391B48-2CB2-4E59-9B4F-B462F3A0F997}">
      <dsp:nvSpPr>
        <dsp:cNvPr id="0" name=""/>
        <dsp:cNvSpPr/>
      </dsp:nvSpPr>
      <dsp:spPr>
        <a:xfrm>
          <a:off x="491701" y="-102975"/>
          <a:ext cx="2180001" cy="2384637"/>
        </a:xfrm>
        <a:prstGeom prst="circularArrow">
          <a:avLst>
            <a:gd name="adj1" fmla="val 6908"/>
            <a:gd name="adj2" fmla="val 465849"/>
            <a:gd name="adj3" fmla="val 547323"/>
            <a:gd name="adj4" fmla="val 20586828"/>
            <a:gd name="adj5" fmla="val 806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ADB865-12CF-4B0E-A0D4-999F9A12457B}">
      <dsp:nvSpPr>
        <dsp:cNvPr id="0" name=""/>
        <dsp:cNvSpPr/>
      </dsp:nvSpPr>
      <dsp:spPr>
        <a:xfrm>
          <a:off x="1850925" y="1358566"/>
          <a:ext cx="772315" cy="772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 smtClean="0"/>
            <a:t> </a:t>
          </a:r>
          <a:endParaRPr kumimoji="1" lang="ja-JP" altLang="en-US" sz="2000" kern="1200" dirty="0"/>
        </a:p>
      </dsp:txBody>
      <dsp:txXfrm>
        <a:off x="1850925" y="1358566"/>
        <a:ext cx="772315" cy="772315"/>
      </dsp:txXfrm>
    </dsp:sp>
    <dsp:sp modelId="{6E14A03B-BC05-45E1-9923-A87591D8A713}">
      <dsp:nvSpPr>
        <dsp:cNvPr id="0" name=""/>
        <dsp:cNvSpPr/>
      </dsp:nvSpPr>
      <dsp:spPr>
        <a:xfrm>
          <a:off x="491701" y="-657"/>
          <a:ext cx="2180001" cy="2180001"/>
        </a:xfrm>
        <a:prstGeom prst="circularArrow">
          <a:avLst>
            <a:gd name="adj1" fmla="val 6908"/>
            <a:gd name="adj2" fmla="val 465849"/>
            <a:gd name="adj3" fmla="val 5947323"/>
            <a:gd name="adj4" fmla="val 4386828"/>
            <a:gd name="adj5" fmla="val 806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BC38BA-F652-498E-AFB8-A7A333142459}">
      <dsp:nvSpPr>
        <dsp:cNvPr id="0" name=""/>
        <dsp:cNvSpPr/>
      </dsp:nvSpPr>
      <dsp:spPr>
        <a:xfrm>
          <a:off x="540163" y="1358566"/>
          <a:ext cx="772315" cy="772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kern="1200" dirty="0"/>
        </a:p>
      </dsp:txBody>
      <dsp:txXfrm>
        <a:off x="540163" y="1358566"/>
        <a:ext cx="772315" cy="772315"/>
      </dsp:txXfrm>
    </dsp:sp>
    <dsp:sp modelId="{6F3C7378-704A-4223-8B62-EBF28A01F9E6}">
      <dsp:nvSpPr>
        <dsp:cNvPr id="0" name=""/>
        <dsp:cNvSpPr/>
      </dsp:nvSpPr>
      <dsp:spPr>
        <a:xfrm>
          <a:off x="586662" y="52981"/>
          <a:ext cx="1990079" cy="2072723"/>
        </a:xfrm>
        <a:prstGeom prst="circularArrow">
          <a:avLst>
            <a:gd name="adj1" fmla="val 6908"/>
            <a:gd name="adj2" fmla="val 465849"/>
            <a:gd name="adj3" fmla="val 11347323"/>
            <a:gd name="adj4" fmla="val 9786828"/>
            <a:gd name="adj5" fmla="val 806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FF18F6-7EBD-43AF-A524-AE92F695A1BB}">
      <dsp:nvSpPr>
        <dsp:cNvPr id="0" name=""/>
        <dsp:cNvSpPr/>
      </dsp:nvSpPr>
      <dsp:spPr>
        <a:xfrm>
          <a:off x="540163" y="47804"/>
          <a:ext cx="772315" cy="772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kern="1200" dirty="0"/>
        </a:p>
      </dsp:txBody>
      <dsp:txXfrm>
        <a:off x="540163" y="47804"/>
        <a:ext cx="772315" cy="772315"/>
      </dsp:txXfrm>
    </dsp:sp>
    <dsp:sp modelId="{CC964351-19F2-4BF5-B1C1-768EABF409F5}">
      <dsp:nvSpPr>
        <dsp:cNvPr id="0" name=""/>
        <dsp:cNvSpPr/>
      </dsp:nvSpPr>
      <dsp:spPr>
        <a:xfrm>
          <a:off x="491701" y="-657"/>
          <a:ext cx="2180001" cy="2180001"/>
        </a:xfrm>
        <a:prstGeom prst="circularArrow">
          <a:avLst>
            <a:gd name="adj1" fmla="val 6908"/>
            <a:gd name="adj2" fmla="val 465849"/>
            <a:gd name="adj3" fmla="val 16747323"/>
            <a:gd name="adj4" fmla="val 15186828"/>
            <a:gd name="adj5" fmla="val 806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1532" cy="495697"/>
          </a:xfrm>
          <a:prstGeom prst="rect">
            <a:avLst/>
          </a:prstGeom>
        </p:spPr>
        <p:txBody>
          <a:bodyPr vert="horz" lIns="95406" tIns="47703" rIns="95406" bIns="477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5049" y="2"/>
            <a:ext cx="2941532" cy="495697"/>
          </a:xfrm>
          <a:prstGeom prst="rect">
            <a:avLst/>
          </a:prstGeom>
        </p:spPr>
        <p:txBody>
          <a:bodyPr vert="horz" lIns="95406" tIns="47703" rIns="95406" bIns="47703" rtlCol="0"/>
          <a:lstStyle>
            <a:lvl1pPr algn="r">
              <a:defRPr sz="1300"/>
            </a:lvl1pPr>
          </a:lstStyle>
          <a:p>
            <a:fld id="{83F379D8-D8AD-44E0-846E-BD1138A71783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54588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06" tIns="47703" rIns="95406" bIns="47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816" y="4709121"/>
            <a:ext cx="5430520" cy="4461272"/>
          </a:xfrm>
          <a:prstGeom prst="rect">
            <a:avLst/>
          </a:prstGeom>
        </p:spPr>
        <p:txBody>
          <a:bodyPr vert="horz" lIns="95406" tIns="47703" rIns="95406" bIns="477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16521"/>
            <a:ext cx="2941532" cy="495697"/>
          </a:xfrm>
          <a:prstGeom prst="rect">
            <a:avLst/>
          </a:prstGeom>
        </p:spPr>
        <p:txBody>
          <a:bodyPr vert="horz" lIns="95406" tIns="47703" rIns="95406" bIns="477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5049" y="9416521"/>
            <a:ext cx="2941532" cy="495697"/>
          </a:xfrm>
          <a:prstGeom prst="rect">
            <a:avLst/>
          </a:prstGeom>
        </p:spPr>
        <p:txBody>
          <a:bodyPr vert="horz" lIns="95406" tIns="47703" rIns="95406" bIns="47703" rtlCol="0" anchor="b"/>
          <a:lstStyle>
            <a:lvl1pPr algn="r">
              <a:defRPr sz="1300"/>
            </a:lvl1pPr>
          </a:lstStyle>
          <a:p>
            <a:fld id="{1EC2A584-F131-4E17-AAF3-87153774C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69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75">
              <a:defRPr/>
            </a:pPr>
            <a:r>
              <a:rPr kumimoji="1" lang="ja-JP" altLang="en-US" dirty="0" smtClean="0"/>
              <a:t>こちらは教員を対象としたキャリアノート活用方法のリーフレットです。こちらのページには、本研究で調査分析したキャリアノートの効果について示しました。●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7C57-E1B0-496C-BE71-4665D7D01A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7C57-E1B0-496C-BE71-4665D7D01A4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99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05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8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9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65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7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21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96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55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54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80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2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4CC1E-CDDF-475E-BA35-43A517E656FB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2E70B-5781-4A68-959F-D6AC0EEE8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47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diagramQuickStyle" Target="../diagrams/quickStyle1.xml"/><Relationship Id="rId5" Type="http://schemas.microsoft.com/office/2007/relationships/hdphoto" Target="../media/hdphoto1.wdp"/><Relationship Id="rId10" Type="http://schemas.openxmlformats.org/officeDocument/2006/relationships/diagramLayout" Target="../diagrams/layout1.xml"/><Relationship Id="rId4" Type="http://schemas.openxmlformats.org/officeDocument/2006/relationships/image" Target="../media/image5.png"/><Relationship Id="rId9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yutaikyo\AppData\Local\Microsoft\Windows\Temporary Internet Files\Content.IE5\R2JD404U\gatag-0001143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94" y="5426041"/>
            <a:ext cx="1530200" cy="15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654701"/>
              </p:ext>
            </p:extLst>
          </p:nvPr>
        </p:nvGraphicFramePr>
        <p:xfrm>
          <a:off x="-48094" y="4703626"/>
          <a:ext cx="4587499" cy="218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四角形吹き出し 4"/>
          <p:cNvSpPr/>
          <p:nvPr/>
        </p:nvSpPr>
        <p:spPr>
          <a:xfrm>
            <a:off x="5584744" y="5877272"/>
            <a:ext cx="3504191" cy="900900"/>
          </a:xfrm>
          <a:prstGeom prst="wedgeRectCallout">
            <a:avLst>
              <a:gd name="adj1" fmla="val -67562"/>
              <a:gd name="adj2" fmla="val -39205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ノートを点検しながら、生徒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の状況を把握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できる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、個々の生徒に応じた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声掛けにつながります。</a:t>
            </a:r>
            <a:endParaRPr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5602601" y="4437176"/>
            <a:ext cx="2829643" cy="576000"/>
          </a:xfrm>
          <a:prstGeom prst="wedgeRectCallout">
            <a:avLst>
              <a:gd name="adj1" fmla="val -62167"/>
              <a:gd name="adj2" fmla="val -1581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「書く」ことで、「隙間時間」を見つけることができた。</a:t>
            </a:r>
            <a:endParaRPr lang="ja-JP" altLang="en-US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5602601" y="5241076"/>
            <a:ext cx="2829643" cy="540000"/>
          </a:xfrm>
          <a:prstGeom prst="wedgeRectCallout">
            <a:avLst>
              <a:gd name="adj1" fmla="val 55312"/>
              <a:gd name="adj2" fmla="val -103056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ノートに書いたことに対して、先生のコメントが楽しみになった。</a:t>
            </a:r>
            <a:endParaRPr lang="ja-JP" altLang="en-US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292691"/>
              </p:ext>
            </p:extLst>
          </p:nvPr>
        </p:nvGraphicFramePr>
        <p:xfrm>
          <a:off x="4571999" y="1057802"/>
          <a:ext cx="4516935" cy="1881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572000" y="507870"/>
            <a:ext cx="4550125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PｺﾞｼｯｸE" panose="020B0900000000000000" pitchFamily="50" charset="-128"/>
                <a:ea typeface="AR P丸ゴシック体M"/>
              </a:rPr>
              <a:t>キャリアノートに対する取組の良かった生徒と、その他の生徒のキャリア形成アンケートの１回目と２回目の差を比較した結果、取組の良かった生徒に、高い上昇が見られました。</a:t>
            </a:r>
            <a:endParaRPr kumimoji="1" lang="ja-JP" altLang="en-US" sz="1100" dirty="0">
              <a:latin typeface="HGPｺﾞｼｯｸE" panose="020B0900000000000000" pitchFamily="50" charset="-128"/>
              <a:ea typeface="AR P丸ゴシック体M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-69523" y="1911759"/>
            <a:ext cx="4785539" cy="2267744"/>
            <a:chOff x="16956" y="1848638"/>
            <a:chExt cx="4547655" cy="2029208"/>
          </a:xfrm>
        </p:grpSpPr>
        <p:graphicFrame>
          <p:nvGraphicFramePr>
            <p:cNvPr id="11" name="グラフ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49579939"/>
                </p:ext>
              </p:extLst>
            </p:nvPr>
          </p:nvGraphicFramePr>
          <p:xfrm>
            <a:off x="16956" y="1848638"/>
            <a:ext cx="4547655" cy="20292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7" name="右矢印 16"/>
            <p:cNvSpPr/>
            <p:nvPr/>
          </p:nvSpPr>
          <p:spPr>
            <a:xfrm rot="18576176">
              <a:off x="587811" y="2642085"/>
              <a:ext cx="498231" cy="17520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右矢印 17"/>
            <p:cNvSpPr/>
            <p:nvPr/>
          </p:nvSpPr>
          <p:spPr>
            <a:xfrm rot="18576176">
              <a:off x="1762233" y="2651613"/>
              <a:ext cx="498231" cy="17520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右矢印 18"/>
            <p:cNvSpPr/>
            <p:nvPr/>
          </p:nvSpPr>
          <p:spPr>
            <a:xfrm rot="18576176">
              <a:off x="2871610" y="2651614"/>
              <a:ext cx="498231" cy="17520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467944" y="4653136"/>
            <a:ext cx="3600000" cy="252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26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年度キャリアノート</a:t>
            </a:r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取組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未実施校の結果</a:t>
            </a:r>
            <a:endParaRPr kumimoji="1" lang="ja-JP" altLang="en-US" sz="11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4600136" y="2924984"/>
            <a:ext cx="4516935" cy="360000"/>
          </a:xfrm>
          <a:prstGeom prst="wedgeRoundRectCallout">
            <a:avLst>
              <a:gd name="adj1" fmla="val 46124"/>
              <a:gd name="adj2" fmla="val 1403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AR P丸ゴシック体M"/>
                <a:cs typeface="メイリオ" panose="020B0604030504040204" pitchFamily="50" charset="-128"/>
              </a:rPr>
              <a:t>Q2: </a:t>
            </a:r>
            <a:r>
              <a:rPr lang="ja-JP" altLang="en-US" sz="14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AR P丸ゴシック体M"/>
                <a:cs typeface="メイリオ" panose="020B0604030504040204" pitchFamily="50" charset="-128"/>
              </a:rPr>
              <a:t>キャリアノートを有効に使うには？</a:t>
            </a:r>
            <a:endParaRPr kumimoji="1" lang="ja-JP" altLang="en-US" sz="1400" b="1" dirty="0">
              <a:solidFill>
                <a:schemeClr val="tx1"/>
              </a:solidFill>
              <a:latin typeface="HGSｺﾞｼｯｸM" panose="020B0600000000000000" pitchFamily="50" charset="-128"/>
              <a:ea typeface="AR P丸ゴシック体M"/>
              <a:cs typeface="メイリオ" panose="020B0604030504040204" pitchFamily="50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49284" y="521938"/>
            <a:ext cx="4320000" cy="360000"/>
          </a:xfrm>
          <a:prstGeom prst="wedgeRoundRectCallout">
            <a:avLst>
              <a:gd name="adj1" fmla="val 49827"/>
              <a:gd name="adj2" fmla="val 6761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b="1" dirty="0" smtClean="0">
                <a:latin typeface="HGSｺﾞｼｯｸM" panose="020B0600000000000000" pitchFamily="50" charset="-128"/>
                <a:ea typeface="AR P丸ゴシック体M"/>
              </a:rPr>
              <a:t>Q1</a:t>
            </a:r>
            <a:r>
              <a:rPr lang="ja-JP" altLang="en-US" sz="1600" b="1" dirty="0" smtClean="0">
                <a:latin typeface="HGSｺﾞｼｯｸM" panose="020B0600000000000000" pitchFamily="50" charset="-128"/>
                <a:ea typeface="AR P丸ゴシック体M"/>
              </a:rPr>
              <a:t>：キャリアノートの取組</a:t>
            </a:r>
            <a:r>
              <a:rPr lang="ja-JP" altLang="en-US" sz="1600" b="1" dirty="0">
                <a:latin typeface="HGSｺﾞｼｯｸM" panose="020B0600000000000000" pitchFamily="50" charset="-128"/>
                <a:ea typeface="AR P丸ゴシック体M"/>
              </a:rPr>
              <a:t>には効果があるの？</a:t>
            </a:r>
          </a:p>
        </p:txBody>
      </p:sp>
      <p:sp>
        <p:nvSpPr>
          <p:cNvPr id="2" name="フローチャート: 処理 1"/>
          <p:cNvSpPr/>
          <p:nvPr/>
        </p:nvSpPr>
        <p:spPr>
          <a:xfrm>
            <a:off x="0" y="-7732"/>
            <a:ext cx="9144000" cy="412396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キャリアノートの効果</a:t>
            </a:r>
            <a:endParaRPr kumimoji="1"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3893" y="937186"/>
            <a:ext cx="4315391" cy="84287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A1: </a:t>
            </a: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平成</a:t>
            </a:r>
            <a:r>
              <a: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27</a:t>
            </a: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年度キャリアノートを導入した１４校のうち２校を対象校として、キャリア形成アンケート（高知県教育センター作成）を７月と</a:t>
            </a:r>
            <a:r>
              <a: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10</a:t>
            </a: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月に実施して検証した結果、「自己理解・自己管理能力」などで数値の上昇がみられました。（６件法による）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AR P丸ゴシック体M" pitchFamily="50" charset="-128"/>
              <a:ea typeface="AR P丸ゴシック体M"/>
            </a:endParaRPr>
          </a:p>
        </p:txBody>
      </p:sp>
      <p:pic>
        <p:nvPicPr>
          <p:cNvPr id="1026" name="Picture 2" descr="http://www.jpnsport.go.jp/anzen/Portals/0/anzen/kenko/siryou/character2/a/A-0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4" y="4423790"/>
            <a:ext cx="1273401" cy="127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jpnsport.go.jp/anzen/Portals/0/anzen/kenko/siryou/character2/a/A-09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691" y="4423791"/>
            <a:ext cx="1273321" cy="127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467944" y="1836917"/>
            <a:ext cx="3600000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</a:t>
            </a:r>
            <a:r>
              <a:rPr kumimoji="1"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27</a:t>
            </a:r>
            <a:r>
              <a:rPr kumimoji="1"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年度キャリアノート取組実践校の結果</a:t>
            </a:r>
            <a:endParaRPr kumimoji="1" lang="ja-JP" altLang="en-US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9028" y="4087361"/>
            <a:ext cx="4340256" cy="479253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平成</a:t>
            </a:r>
            <a:r>
              <a: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26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年度の高校１年生のデータと比較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すると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丸ゴシック体M" pitchFamily="50" charset="-128"/>
                <a:ea typeface="AR P丸ゴシック体M"/>
              </a:rPr>
              <a:t>、取組実施校の数値の伸びが大きかったことが分かりました。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AR P丸ゴシック体M" pitchFamily="50" charset="-128"/>
              <a:ea typeface="AR P丸ゴシック体M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431" y="52629"/>
            <a:ext cx="7447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教員用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614203" y="3356992"/>
            <a:ext cx="4488800" cy="82597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>
                <a:latin typeface="HGPｺﾞｼｯｸE" panose="020B0900000000000000" pitchFamily="50" charset="-128"/>
                <a:ea typeface="AR P丸ゴシック体M"/>
              </a:rPr>
              <a:t>A2</a:t>
            </a:r>
            <a:r>
              <a:rPr lang="ja-JP" altLang="en-US" sz="1100" dirty="0">
                <a:latin typeface="HGPｺﾞｼｯｸE" panose="020B0900000000000000" pitchFamily="50" charset="-128"/>
                <a:ea typeface="AR P丸ゴシック体M"/>
              </a:rPr>
              <a:t>：　まずは、しっかり</a:t>
            </a:r>
            <a:r>
              <a:rPr lang="ja-JP" altLang="en-US" sz="1100" dirty="0">
                <a:solidFill>
                  <a:srgbClr val="FF0000"/>
                </a:solidFill>
                <a:latin typeface="HGPｺﾞｼｯｸE" panose="020B0900000000000000" pitchFamily="50" charset="-128"/>
                <a:ea typeface="AR P丸ゴシック体M"/>
              </a:rPr>
              <a:t>活用する</a:t>
            </a:r>
            <a:r>
              <a:rPr lang="ja-JP" altLang="en-US" sz="1100" dirty="0">
                <a:latin typeface="HGPｺﾞｼｯｸE" panose="020B0900000000000000" pitchFamily="50" charset="-128"/>
                <a:ea typeface="AR P丸ゴシック体M"/>
              </a:rPr>
              <a:t>こと。そのためには、教員による</a:t>
            </a:r>
            <a:r>
              <a:rPr lang="ja-JP" altLang="en-US" sz="1100" dirty="0">
                <a:solidFill>
                  <a:srgbClr val="FF0000"/>
                </a:solidFill>
                <a:latin typeface="HGPｺﾞｼｯｸE" panose="020B0900000000000000" pitchFamily="50" charset="-128"/>
                <a:ea typeface="AR P丸ゴシック体M"/>
              </a:rPr>
              <a:t>チェック</a:t>
            </a:r>
            <a:r>
              <a:rPr lang="ja-JP" altLang="en-US" sz="1100" dirty="0">
                <a:solidFill>
                  <a:srgbClr val="FF0000"/>
                </a:solidFill>
                <a:latin typeface="HGSｺﾞｼｯｸM" panose="020B0600000000000000" pitchFamily="50" charset="-128"/>
                <a:ea typeface="AR P丸ゴシック体M"/>
              </a:rPr>
              <a:t>や</a:t>
            </a:r>
            <a:r>
              <a:rPr lang="ja-JP" altLang="en-US" sz="1100" dirty="0">
                <a:solidFill>
                  <a:srgbClr val="FF0000"/>
                </a:solidFill>
                <a:latin typeface="HGPｺﾞｼｯｸE" panose="020B0900000000000000" pitchFamily="50" charset="-128"/>
                <a:ea typeface="AR P丸ゴシック体M"/>
              </a:rPr>
              <a:t>助言</a:t>
            </a:r>
            <a:r>
              <a:rPr lang="ja-JP" altLang="en-US" sz="1100" dirty="0">
                <a:latin typeface="HGPｺﾞｼｯｸE" panose="020B0900000000000000" pitchFamily="50" charset="-128"/>
                <a:ea typeface="AR P丸ゴシック体M"/>
              </a:rPr>
              <a:t>が必要です。それによって生徒が自分の生活を見直すことにつながります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AR P丸ゴシック体M"/>
              </a:rPr>
              <a:t>。また</a:t>
            </a:r>
            <a:r>
              <a:rPr lang="ja-JP" altLang="en-US" sz="1100" dirty="0">
                <a:latin typeface="HGPｺﾞｼｯｸE" panose="020B0900000000000000" pitchFamily="50" charset="-128"/>
                <a:ea typeface="AR P丸ゴシック体M"/>
              </a:rPr>
              <a:t>、キャリアノートを</a:t>
            </a:r>
            <a:r>
              <a:rPr lang="ja-JP" altLang="en-US" sz="1100" dirty="0">
                <a:solidFill>
                  <a:srgbClr val="FF0000"/>
                </a:solidFill>
                <a:latin typeface="HGPｺﾞｼｯｸE" panose="020B0900000000000000" pitchFamily="50" charset="-128"/>
                <a:ea typeface="AR P丸ゴシック体M"/>
              </a:rPr>
              <a:t>コミュニケーションツール</a:t>
            </a:r>
            <a:r>
              <a:rPr lang="ja-JP" altLang="en-US" sz="1100" dirty="0">
                <a:latin typeface="HGPｺﾞｼｯｸE" panose="020B0900000000000000" pitchFamily="50" charset="-128"/>
                <a:ea typeface="AR P丸ゴシック体M"/>
              </a:rPr>
              <a:t>と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AR P丸ゴシック体M"/>
              </a:rPr>
              <a:t>して活用</a:t>
            </a:r>
            <a:r>
              <a:rPr lang="ja-JP" altLang="en-US" sz="1100" dirty="0">
                <a:latin typeface="HGPｺﾞｼｯｸE" panose="020B0900000000000000" pitchFamily="50" charset="-128"/>
                <a:ea typeface="AR P丸ゴシック体M"/>
              </a:rPr>
              <a:t>することでさらに効果が高まります。</a:t>
            </a:r>
          </a:p>
        </p:txBody>
      </p:sp>
    </p:spTree>
    <p:extLst>
      <p:ext uri="{BB962C8B-B14F-4D97-AF65-F5344CB8AC3E}">
        <p14:creationId xmlns:p14="http://schemas.microsoft.com/office/powerpoint/2010/main" val="36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0" y="3597479"/>
            <a:ext cx="4536000" cy="3024000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600" dirty="0" smtClean="0">
                <a:solidFill>
                  <a:schemeClr val="bg1"/>
                </a:solidFill>
              </a:rPr>
              <a:t>Ⓐ </a:t>
            </a:r>
            <a:endParaRPr kumimoji="1" lang="ja-JP" altLang="en-US" sz="16600" dirty="0">
              <a:solidFill>
                <a:schemeClr val="bg1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4067" y="441976"/>
            <a:ext cx="4536000" cy="3058696"/>
            <a:chOff x="32764" y="311806"/>
            <a:chExt cx="4536000" cy="3058696"/>
          </a:xfrm>
        </p:grpSpPr>
        <p:sp>
          <p:nvSpPr>
            <p:cNvPr id="4" name="角丸四角形 3"/>
            <p:cNvSpPr/>
            <p:nvPr/>
          </p:nvSpPr>
          <p:spPr>
            <a:xfrm>
              <a:off x="32764" y="346502"/>
              <a:ext cx="4536000" cy="3024000"/>
            </a:xfrm>
            <a:prstGeom prst="roundRect">
              <a:avLst/>
            </a:prstGeom>
            <a:ln w="127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600" dirty="0" smtClean="0">
                  <a:solidFill>
                    <a:schemeClr val="bg1"/>
                  </a:solidFill>
                </a:rPr>
                <a:t>Ⓟ</a:t>
              </a:r>
              <a:endParaRPr kumimoji="1" lang="ja-JP" altLang="en-US" sz="16600" dirty="0">
                <a:solidFill>
                  <a:schemeClr val="bg1"/>
                </a:solidFill>
              </a:endParaRPr>
            </a:p>
          </p:txBody>
        </p:sp>
        <p:sp>
          <p:nvSpPr>
            <p:cNvPr id="15" name="角丸四角形 4"/>
            <p:cNvSpPr/>
            <p:nvPr/>
          </p:nvSpPr>
          <p:spPr>
            <a:xfrm>
              <a:off x="682690" y="621392"/>
              <a:ext cx="3558625" cy="454931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具体的な目標</a:t>
              </a:r>
              <a:r>
                <a:rPr lang="ja-JP" altLang="en-US" sz="2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設定</a:t>
              </a:r>
              <a:endParaRPr lang="ja-JP" alt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067" name="Picture 19" descr="http://www.jpnsport.go.jp/anzen/Portals/0/anzen/kenko/siryou/character2/b/B-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285" y="311806"/>
              <a:ext cx="1096178" cy="1074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221615" y="1183362"/>
              <a:ext cx="4218698" cy="20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①生徒</a:t>
              </a:r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の実態に即したノートの選定・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作成</a:t>
              </a:r>
              <a:endPara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 ・生徒の課題に沿った内容・様式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・教員が指導に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生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かせる内容・様式</a:t>
              </a:r>
              <a:endPara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②具体的</a:t>
              </a:r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な目標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設定「・・・できるようになる」</a:t>
              </a:r>
              <a:r>
                <a:rPr lang="ja-JP" altLang="en-US" sz="3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endParaRPr lang="en-US" altLang="ja-JP" sz="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生徒自身が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indent="-274637"/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・生徒の生活習慣を見直すきっかけとなる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indent="-274637"/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・メモを取る習慣が身につく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indent="-274637"/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・家庭学習内容や時間の偏りに気づく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indent="-274637"/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・行事や予定を確認して計画を立てる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4567275" y="3607591"/>
            <a:ext cx="4536000" cy="3024000"/>
            <a:chOff x="4585972" y="3435776"/>
            <a:chExt cx="4536000" cy="3024000"/>
          </a:xfrm>
        </p:grpSpPr>
        <p:sp>
          <p:nvSpPr>
            <p:cNvPr id="6" name="角丸四角形 5"/>
            <p:cNvSpPr/>
            <p:nvPr/>
          </p:nvSpPr>
          <p:spPr>
            <a:xfrm>
              <a:off x="4585972" y="3435776"/>
              <a:ext cx="4536000" cy="3024000"/>
            </a:xfrm>
            <a:prstGeom prst="roundRect">
              <a:avLst/>
            </a:prstGeom>
            <a:solidFill>
              <a:srgbClr val="CCFF66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600" dirty="0">
                  <a:solidFill>
                    <a:schemeClr val="bg1"/>
                  </a:solidFill>
                </a:rPr>
                <a:t>Ⓒ</a:t>
              </a:r>
              <a:endParaRPr kumimoji="1" lang="ja-JP" altLang="en-US" sz="16600" dirty="0">
                <a:solidFill>
                  <a:schemeClr val="bg1"/>
                </a:solidFill>
              </a:endParaRPr>
            </a:p>
          </p:txBody>
        </p:sp>
        <p:sp>
          <p:nvSpPr>
            <p:cNvPr id="21" name="角丸四角形 4"/>
            <p:cNvSpPr/>
            <p:nvPr/>
          </p:nvSpPr>
          <p:spPr>
            <a:xfrm>
              <a:off x="4887505" y="3617225"/>
              <a:ext cx="3976792" cy="2648202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点検・評価</a:t>
              </a:r>
              <a:endParaRPr lang="en-US" altLang="ja-JP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ja-JP" sz="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ja-JP" altLang="en-US" sz="200" b="1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kern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①ノートの点検、コメントの記入</a:t>
              </a:r>
              <a:endParaRPr lang="en-US" altLang="ja-JP" sz="1400" b="1" kern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　・「</a:t>
              </a: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できたこと」に</a:t>
              </a:r>
              <a:r>
                <a:rPr lang="ja-JP" altLang="en-US" sz="12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</a:t>
              </a: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をつけて、肯定する</a:t>
              </a:r>
              <a:endPara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　・「</a:t>
              </a: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ふり返り」の内容についてコメントを記入する</a:t>
              </a:r>
              <a:endPara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・  コメント</a:t>
              </a: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は励ましや具体的な助言を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心がける</a:t>
              </a:r>
              <a:endPara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kern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②活用状況などの評価</a:t>
              </a:r>
              <a:endParaRPr lang="en-US" altLang="ja-JP" sz="1400" b="1" kern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</a:t>
              </a: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ノートについて教員や生徒の意見を聞く</a:t>
              </a:r>
              <a:endPara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・ ノート</a:t>
              </a: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活用の具体的な目標と活用状況を評価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する</a:t>
              </a:r>
              <a:endPara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・ キャリア形成アンケートなどを活用する</a:t>
              </a:r>
              <a:endPara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　年間３回程度（４月・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月・１月頃）</a:t>
              </a:r>
              <a:endPara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0" name="Picture 7" descr="http://ord.yahoo.co.jp/o/image/SIG=12qo2t1e1/EXP=1454402203;_ylc=X3IDMgRmc3QDMARpZHgDMARvaWQDQU5kOUdjU1V1YkZiREhiX0c1VU1fY1RsMURVdE9aMk1VcDYzV2NZVHp2ZDZCX1I0aUk1RWhvOHF5ejg4azNBBHADNDRHdjQ0R3E0NEcuNDRLTARwb3MDMgRzZWMDc2h3BHNsawNyaQ--/**http%3a/sozai.7gates.net/img/illustration/hanamaru03/hanamaru03-00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5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504" y="3614404"/>
              <a:ext cx="893278" cy="875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グループ化 12"/>
          <p:cNvGrpSpPr/>
          <p:nvPr/>
        </p:nvGrpSpPr>
        <p:grpSpPr>
          <a:xfrm>
            <a:off x="4553415" y="492745"/>
            <a:ext cx="4536392" cy="3023999"/>
            <a:chOff x="4572112" y="376865"/>
            <a:chExt cx="4536392" cy="3023999"/>
          </a:xfrm>
        </p:grpSpPr>
        <p:sp>
          <p:nvSpPr>
            <p:cNvPr id="5" name="角丸四角形 4"/>
            <p:cNvSpPr/>
            <p:nvPr/>
          </p:nvSpPr>
          <p:spPr>
            <a:xfrm>
              <a:off x="4634884" y="376865"/>
              <a:ext cx="4464000" cy="3023999"/>
            </a:xfrm>
            <a:prstGeom prst="roundRect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600" dirty="0" smtClean="0">
                  <a:solidFill>
                    <a:schemeClr val="bg1"/>
                  </a:solidFill>
                </a:rPr>
                <a:t>Ⓓ</a:t>
              </a:r>
              <a:endParaRPr kumimoji="1" lang="ja-JP" altLang="en-US" sz="16600" dirty="0">
                <a:solidFill>
                  <a:schemeClr val="bg1"/>
                </a:solidFill>
              </a:endParaRPr>
            </a:p>
          </p:txBody>
        </p:sp>
        <p:sp>
          <p:nvSpPr>
            <p:cNvPr id="18" name="角丸四角形 4"/>
            <p:cNvSpPr/>
            <p:nvPr/>
          </p:nvSpPr>
          <p:spPr>
            <a:xfrm>
              <a:off x="5233326" y="620688"/>
              <a:ext cx="3241174" cy="1415285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目的・目標の共有</a:t>
              </a:r>
              <a:endParaRPr lang="en-US" altLang="ja-JP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ja-JP" sz="1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ja-JP" sz="100" b="1" kern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ja-JP" sz="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ja-JP" sz="100" b="1" kern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ja-JP" sz="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ja-JP" sz="100" b="1" kern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kern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①周知会等による目標の共有</a:t>
              </a:r>
              <a:endParaRPr lang="en-US" altLang="ja-JP" sz="1400" b="1" kern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  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・取組の目的や指導</a:t>
              </a: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方法に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ついて</a:t>
              </a:r>
              <a:endPara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教員間で共通理解を図る</a:t>
              </a:r>
              <a:endParaRPr lang="en-US" altLang="ja-JP" sz="1200" kern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endParaRPr lang="en-US" altLang="ja-JP" sz="1400" b="1" kern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341306" y="2343488"/>
              <a:ext cx="3578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取組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の具体的な目標について生徒と共有する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記入内容や提出などについてのルールを示す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061" name="Picture 13" descr="http://www.jpnsport.go.jp/anzen/Portals/0/anzen/kenko/siryou/character2/a/A-09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504" y="471811"/>
              <a:ext cx="1080000" cy="105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 descr="http://www.jpnsport.go.jp/anzen/Portals/0/anzen/kenko/siryou/character2/a/A-08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112" y="542361"/>
              <a:ext cx="1008000" cy="98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正方形/長方形 8"/>
            <p:cNvSpPr/>
            <p:nvPr/>
          </p:nvSpPr>
          <p:spPr>
            <a:xfrm>
              <a:off x="5254266" y="2062504"/>
              <a:ext cx="2698175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②生徒</a:t>
              </a:r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への導入ガイダンス実施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63920" y="3737137"/>
            <a:ext cx="4234404" cy="2312287"/>
            <a:chOff x="263920" y="3737137"/>
            <a:chExt cx="4234404" cy="2312287"/>
          </a:xfrm>
        </p:grpSpPr>
        <p:sp>
          <p:nvSpPr>
            <p:cNvPr id="24" name="角丸四角形 4"/>
            <p:cNvSpPr/>
            <p:nvPr/>
          </p:nvSpPr>
          <p:spPr>
            <a:xfrm>
              <a:off x="1331640" y="3780250"/>
              <a:ext cx="2490065" cy="454906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結果の分析・改善</a:t>
              </a:r>
              <a:endParaRPr lang="en-US" altLang="ja-JP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ja-JP" sz="2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ja-JP" altLang="en-US" sz="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68562" y="4870901"/>
              <a:ext cx="42297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・ アンケート調査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等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の結果を分析し、教員間で共有する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・ 取組の修正・改善の方法について検討する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・ 次年度の目標や取組について検討する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069" name="Picture 21" descr="優れた、最も素晴らしい、単語による 3 D ハンド vector art illustratio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97" y="3737137"/>
              <a:ext cx="1046843" cy="768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正方形/長方形 9"/>
            <p:cNvSpPr/>
            <p:nvPr/>
          </p:nvSpPr>
          <p:spPr>
            <a:xfrm>
              <a:off x="320466" y="4649550"/>
              <a:ext cx="2286000" cy="291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評価結果</a:t>
              </a:r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分析</a:t>
              </a:r>
              <a:endPara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83740" y="5559436"/>
              <a:ext cx="2159566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②取組及びノートの改善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63920" y="5772425"/>
              <a:ext cx="41044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・ 必要に応じて、取組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内容の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修正やノートを改善する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483775" y="6652257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平成</a:t>
            </a:r>
            <a:r>
              <a:rPr lang="en-US" altLang="ja-JP" sz="1200" dirty="0" smtClean="0"/>
              <a:t>27</a:t>
            </a:r>
            <a:r>
              <a:rPr lang="ja-JP" altLang="en-US" sz="1200" dirty="0" smtClean="0"/>
              <a:t>年度</a:t>
            </a:r>
            <a:r>
              <a:rPr lang="ja-JP" altLang="en-US" sz="1200" dirty="0"/>
              <a:t>高知県教育公務員長期研修生（</a:t>
            </a:r>
            <a:r>
              <a:rPr lang="ja-JP" altLang="en-US" sz="1200" dirty="0" smtClean="0"/>
              <a:t>研究生）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高知県立窪川高等学校　教諭　井本　真理</a:t>
            </a:r>
            <a:endParaRPr kumimoji="1" lang="ja-JP" altLang="en-US" sz="1200" dirty="0"/>
          </a:p>
        </p:txBody>
      </p:sp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855778861"/>
              </p:ext>
            </p:extLst>
          </p:nvPr>
        </p:nvGraphicFramePr>
        <p:xfrm>
          <a:off x="2951828" y="2487740"/>
          <a:ext cx="3163404" cy="2178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0" name="フローチャート: 処理 29"/>
          <p:cNvSpPr/>
          <p:nvPr/>
        </p:nvSpPr>
        <p:spPr>
          <a:xfrm>
            <a:off x="0" y="-7732"/>
            <a:ext cx="9144000" cy="412396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キャリアノート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en-US" altLang="ja-JP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PDCA</a:t>
            </a:r>
            <a:endParaRPr kumimoji="1"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390</Words>
  <Application>Microsoft Office PowerPoint</Application>
  <PresentationFormat>画面に合わせる (4:3)</PresentationFormat>
  <Paragraphs>85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26-center01</dc:creator>
  <cp:lastModifiedBy>26-center01</cp:lastModifiedBy>
  <cp:revision>47</cp:revision>
  <cp:lastPrinted>2016-02-23T23:49:31Z</cp:lastPrinted>
  <dcterms:created xsi:type="dcterms:W3CDTF">2016-02-05T02:15:35Z</dcterms:created>
  <dcterms:modified xsi:type="dcterms:W3CDTF">2016-03-18T04:43:56Z</dcterms:modified>
</cp:coreProperties>
</file>